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0" r:id="rId2"/>
    <p:sldId id="1470" r:id="rId3"/>
    <p:sldId id="1439" r:id="rId4"/>
    <p:sldId id="305" r:id="rId5"/>
    <p:sldId id="344" r:id="rId6"/>
    <p:sldId id="1445" r:id="rId7"/>
    <p:sldId id="331" r:id="rId8"/>
    <p:sldId id="343" r:id="rId9"/>
    <p:sldId id="330" r:id="rId10"/>
    <p:sldId id="1471" r:id="rId11"/>
    <p:sldId id="320" r:id="rId12"/>
    <p:sldId id="327" r:id="rId13"/>
    <p:sldId id="1446" r:id="rId14"/>
    <p:sldId id="1462" r:id="rId15"/>
    <p:sldId id="340" r:id="rId16"/>
    <p:sldId id="1448" r:id="rId17"/>
    <p:sldId id="1447" r:id="rId18"/>
    <p:sldId id="336" r:id="rId19"/>
    <p:sldId id="342" r:id="rId20"/>
    <p:sldId id="1465" r:id="rId21"/>
    <p:sldId id="1466" r:id="rId22"/>
    <p:sldId id="1467" r:id="rId23"/>
    <p:sldId id="1453" r:id="rId24"/>
    <p:sldId id="1452" r:id="rId25"/>
    <p:sldId id="1450" r:id="rId26"/>
    <p:sldId id="1468" r:id="rId27"/>
    <p:sldId id="1469"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 Section" id="{5B9026F7-BE49-485B-B646-93B05D0C98AC}">
          <p14:sldIdLst>
            <p14:sldId id="260"/>
            <p14:sldId id="1470"/>
            <p14:sldId id="1439"/>
            <p14:sldId id="305"/>
            <p14:sldId id="344"/>
            <p14:sldId id="1445"/>
            <p14:sldId id="331"/>
            <p14:sldId id="343"/>
            <p14:sldId id="330"/>
            <p14:sldId id="1471"/>
            <p14:sldId id="320"/>
            <p14:sldId id="327"/>
            <p14:sldId id="1446"/>
            <p14:sldId id="1462"/>
            <p14:sldId id="340"/>
            <p14:sldId id="1448"/>
            <p14:sldId id="1447"/>
            <p14:sldId id="336"/>
            <p14:sldId id="342"/>
            <p14:sldId id="1465"/>
            <p14:sldId id="1466"/>
            <p14:sldId id="1467"/>
            <p14:sldId id="1453"/>
            <p14:sldId id="1452"/>
            <p14:sldId id="1450"/>
            <p14:sldId id="1468"/>
            <p14:sldId id="1469"/>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24C809-58AE-17C4-5A0D-C0FCBD75656D}" name="Jowan Taylor" initials="JT" userId="S::jtaylor@thinksinsight.com::0c34c2c7-6322-40e5-adaf-203327e0abcd" providerId="AD"/>
  <p188:author id="{392B6448-8168-FC69-4E66-445AED023DDA}" name="Katie Spittle" initials="KS" userId="S::kspittle@thinksinsight.com::572cb4ce-1b29-45b5-b3fd-5b951f1ce5db" providerId="AD"/>
  <p188:author id="{014D1570-4CE2-FD10-5F89-A8078FC15B9B}" name="Teresa Kuhn" initials="TK" userId="11.britainthinkseu.egnyte.com_tp_egnyte_plus" providerId="Windows Live"/>
  <p188:author id="{F8003478-64EF-91FF-3A32-DB82392E1543}" name="Andy Barker" initials="AB" userId="82.britainthinkseu.egnyte.com_tp_egnyte_plus" providerId="Windows Live"/>
  <p188:author id="{B31C4B88-8487-361D-DBC4-D84EB29A3485}" name="Jowan Taylor" initials="JT" userId="141.britainthinkseu.egnyte.com_tp_egnyte_plus" providerId="Windows Live"/>
  <p188:author id="{3C8582B6-F168-EDF2-4003-971158CFA3E0}" name="Teresa Kuhn" initials="" userId="S::tkuhn@thinksinsight.com::650188c2-19d9-4f9c-b007-9ec24fdd6dc5" providerId="AD"/>
  <p188:author id="{C721C4F3-F3E4-6F90-7F20-C5D2D43D8357}" name="Katie Spittle" initials="KS" userId="157.britainthinkseu.egnyte.com_tp_egnyte_plus"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A1813-A984-1C40-A3F1-748A09EF61BA}" v="198" dt="2023-11-13T09:26:58.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3" autoAdjust="0"/>
    <p:restoredTop sz="95519"/>
  </p:normalViewPr>
  <p:slideViewPr>
    <p:cSldViewPr snapToGrid="0" showGuides="1">
      <p:cViewPr varScale="1">
        <p:scale>
          <a:sx n="109" d="100"/>
          <a:sy n="109" d="100"/>
        </p:scale>
        <p:origin x="516" y="10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400" dirty="0"/>
              <a:t>Before being invited to this research had you heard of WWU?</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Column2</c:v>
                </c:pt>
              </c:strCache>
            </c:strRef>
          </c:tx>
          <c:spPr>
            <a:solidFill>
              <a:schemeClr val="accent2">
                <a:lumMod val="75000"/>
              </a:schemeClr>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FD45-DB40-8E41-8C3A1B44B1CE}"/>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FD45-DB40-8E41-8C3A1B44B1CE}"/>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FD45-DB40-8E41-8C3A1B44B1CE}"/>
              </c:ext>
            </c:extLst>
          </c:dPt>
          <c:dPt>
            <c:idx val="3"/>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7-FD45-DB40-8E41-8C3A1B44B1C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I'm not sure</c:v>
                </c:pt>
                <c:pt idx="1">
                  <c:v>No, definitely not</c:v>
                </c:pt>
                <c:pt idx="2">
                  <c:v>No, I don't think so</c:v>
                </c:pt>
                <c:pt idx="3">
                  <c:v>Yes, I think so</c:v>
                </c:pt>
                <c:pt idx="4">
                  <c:v>Yes, definitely</c:v>
                </c:pt>
              </c:strCache>
            </c:strRef>
          </c:cat>
          <c:val>
            <c:numRef>
              <c:f>Sheet1!$B$2:$B$6</c:f>
              <c:numCache>
                <c:formatCode>General</c:formatCode>
                <c:ptCount val="5"/>
                <c:pt idx="0">
                  <c:v>2</c:v>
                </c:pt>
                <c:pt idx="1">
                  <c:v>3</c:v>
                </c:pt>
                <c:pt idx="2">
                  <c:v>5</c:v>
                </c:pt>
                <c:pt idx="3">
                  <c:v>6</c:v>
                </c:pt>
                <c:pt idx="4">
                  <c:v>12</c:v>
                </c:pt>
              </c:numCache>
            </c:numRef>
          </c:val>
          <c:extLst>
            <c:ext xmlns:c16="http://schemas.microsoft.com/office/drawing/2014/chart" uri="{C3380CC4-5D6E-409C-BE32-E72D297353CC}">
              <c16:uniqueId val="{00000008-FD45-DB40-8E41-8C3A1B44B1CE}"/>
            </c:ext>
          </c:extLst>
        </c:ser>
        <c:dLbls>
          <c:dLblPos val="inEnd"/>
          <c:showLegendKey val="0"/>
          <c:showVal val="1"/>
          <c:showCatName val="0"/>
          <c:showSerName val="0"/>
          <c:showPercent val="0"/>
          <c:showBubbleSize val="0"/>
        </c:dLbls>
        <c:gapWidth val="100"/>
        <c:axId val="1377637680"/>
        <c:axId val="1377314320"/>
      </c:barChart>
      <c:catAx>
        <c:axId val="137763768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77314320"/>
        <c:crosses val="autoZero"/>
        <c:auto val="1"/>
        <c:lblAlgn val="ctr"/>
        <c:lblOffset val="100"/>
        <c:noMultiLvlLbl val="0"/>
      </c:catAx>
      <c:valAx>
        <c:axId val="1377314320"/>
        <c:scaling>
          <c:orientation val="minMax"/>
        </c:scaling>
        <c:delete val="1"/>
        <c:axPos val="b"/>
        <c:numFmt formatCode="General" sourceLinked="1"/>
        <c:majorTickMark val="none"/>
        <c:minorTickMark val="none"/>
        <c:tickLblPos val="nextTo"/>
        <c:crossAx val="137763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799935850109412"/>
          <c:y val="0.27221918871708611"/>
          <c:w val="0.40995006557333491"/>
          <c:h val="0.55896745810959436"/>
        </c:manualLayout>
      </c:layout>
      <c:doughnutChart>
        <c:varyColors val="1"/>
        <c:ser>
          <c:idx val="0"/>
          <c:order val="0"/>
          <c:tx>
            <c:strRef>
              <c:f>Sheet1!$B$1</c:f>
              <c:strCache>
                <c:ptCount val="1"/>
                <c:pt idx="0">
                  <c:v>Sales</c:v>
                </c:pt>
              </c:strCache>
            </c:strRef>
          </c:tx>
          <c:dPt>
            <c:idx val="0"/>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1-35B2-8E4B-AA61-4849F48F0CFD}"/>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2-35B2-8E4B-AA61-4849F48F0CFD}"/>
              </c:ext>
            </c:extLst>
          </c:dPt>
          <c:cat>
            <c:strRef>
              <c:f>Sheet1!$A$2:$A$3</c:f>
              <c:strCache>
                <c:ptCount val="2"/>
                <c:pt idx="0">
                  <c:v>1st Qtr</c:v>
                </c:pt>
                <c:pt idx="1">
                  <c:v>2nd Qtr</c:v>
                </c:pt>
              </c:strCache>
            </c:strRef>
          </c:cat>
          <c:val>
            <c:numRef>
              <c:f>Sheet1!$B$2:$B$3</c:f>
              <c:numCache>
                <c:formatCode>General</c:formatCode>
                <c:ptCount val="2"/>
                <c:pt idx="0">
                  <c:v>15</c:v>
                </c:pt>
                <c:pt idx="1">
                  <c:v>4</c:v>
                </c:pt>
              </c:numCache>
            </c:numRef>
          </c:val>
          <c:extLst>
            <c:ext xmlns:c16="http://schemas.microsoft.com/office/drawing/2014/chart" uri="{C3380CC4-5D6E-409C-BE32-E72D297353CC}">
              <c16:uniqueId val="{00000000-35B2-8E4B-AA61-4849F48F0CF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71198507623301"/>
          <c:y val="0.26622419716594398"/>
          <c:w val="0.41442055103986386"/>
          <c:h val="0.55107920713866942"/>
        </c:manualLayout>
      </c:layout>
      <c:doughnutChart>
        <c:varyColors val="1"/>
        <c:ser>
          <c:idx val="0"/>
          <c:order val="0"/>
          <c:tx>
            <c:strRef>
              <c:f>Sheet1!$B$1</c:f>
              <c:strCache>
                <c:ptCount val="1"/>
                <c:pt idx="0">
                  <c:v>Sales</c:v>
                </c:pt>
              </c:strCache>
            </c:strRef>
          </c:tx>
          <c:spPr>
            <a:solidFill>
              <a:schemeClr val="accent3">
                <a:lumMod val="75000"/>
              </a:schemeClr>
            </a:solidFill>
          </c:spPr>
          <c:dPt>
            <c:idx val="0"/>
            <c:bubble3D val="0"/>
            <c:spPr>
              <a:solidFill>
                <a:schemeClr val="accent2">
                  <a:lumMod val="60000"/>
                  <a:lumOff val="40000"/>
                </a:schemeClr>
              </a:solidFill>
              <a:ln>
                <a:noFill/>
              </a:ln>
              <a:effectLst/>
            </c:spPr>
            <c:extLst>
              <c:ext xmlns:c16="http://schemas.microsoft.com/office/drawing/2014/chart" uri="{C3380CC4-5D6E-409C-BE32-E72D297353CC}">
                <c16:uniqueId val="{00000003-9DCD-1E40-A94F-E0A81149AC67}"/>
              </c:ext>
            </c:extLst>
          </c:dPt>
          <c:dPt>
            <c:idx val="1"/>
            <c:bubble3D val="0"/>
            <c:spPr>
              <a:solidFill>
                <a:schemeClr val="accent6">
                  <a:lumMod val="75000"/>
                </a:schemeClr>
              </a:solidFill>
              <a:ln>
                <a:noFill/>
              </a:ln>
              <a:effectLst/>
            </c:spPr>
            <c:extLst>
              <c:ext xmlns:c16="http://schemas.microsoft.com/office/drawing/2014/chart" uri="{C3380CC4-5D6E-409C-BE32-E72D297353CC}">
                <c16:uniqueId val="{00000002-9DCD-1E40-A94F-E0A81149AC67}"/>
              </c:ext>
            </c:extLst>
          </c:dPt>
          <c:cat>
            <c:strRef>
              <c:f>Sheet1!$A$2:$A$3</c:f>
              <c:strCache>
                <c:ptCount val="2"/>
                <c:pt idx="0">
                  <c:v>No/Not sure/can't remember</c:v>
                </c:pt>
                <c:pt idx="1">
                  <c:v>Yes</c:v>
                </c:pt>
              </c:strCache>
            </c:strRef>
          </c:cat>
          <c:val>
            <c:numRef>
              <c:f>Sheet1!$B$2:$B$3</c:f>
              <c:numCache>
                <c:formatCode>General</c:formatCode>
                <c:ptCount val="2"/>
                <c:pt idx="0">
                  <c:v>16</c:v>
                </c:pt>
                <c:pt idx="1">
                  <c:v>12</c:v>
                </c:pt>
              </c:numCache>
            </c:numRef>
          </c:val>
          <c:extLst>
            <c:ext xmlns:c16="http://schemas.microsoft.com/office/drawing/2014/chart" uri="{C3380CC4-5D6E-409C-BE32-E72D297353CC}">
              <c16:uniqueId val="{00000000-9DCD-1E40-A94F-E0A81149AC6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95481287176565"/>
          <c:y val="7.3318876247694634E-2"/>
          <c:w val="0.38812693927271674"/>
          <c:h val="0.92503975338549604"/>
        </c:manualLayout>
      </c:layout>
      <c:barChart>
        <c:barDir val="bar"/>
        <c:grouping val="clustered"/>
        <c:varyColors val="0"/>
        <c:ser>
          <c:idx val="0"/>
          <c:order val="0"/>
          <c:tx>
            <c:strRef>
              <c:f>Sheet1!$B$1</c:f>
              <c:strCache>
                <c:ptCount val="1"/>
                <c:pt idx="0">
                  <c:v>Sales</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Pt>
            <c:idx val="0"/>
            <c:invertIfNegative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8761-F244-A5D7-8C87D30711C0}"/>
              </c:ext>
            </c:extLst>
          </c:dPt>
          <c:dPt>
            <c:idx val="1"/>
            <c:invertIfNegative val="0"/>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8761-F244-A5D7-8C87D30711C0}"/>
              </c:ext>
            </c:extLst>
          </c:dPt>
          <c:dPt>
            <c:idx val="2"/>
            <c:invertIfNegative val="0"/>
            <c:bubble3D val="0"/>
            <c:spPr>
              <a:solidFill>
                <a:schemeClr val="accent6">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761-F244-A5D7-8C87D30711C0}"/>
              </c:ext>
            </c:extLst>
          </c:dPt>
          <c:dPt>
            <c:idx val="3"/>
            <c:invertIfNegative val="0"/>
            <c:bubble3D val="0"/>
            <c:spPr>
              <a:solidFill>
                <a:schemeClr val="accent2">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761-F244-A5D7-8C87D30711C0}"/>
              </c:ext>
            </c:extLst>
          </c:dPt>
          <c:dPt>
            <c:idx val="4"/>
            <c:invertIfNegative val="0"/>
            <c:bubble3D val="0"/>
            <c:spPr>
              <a:solidFill>
                <a:schemeClr val="accent2">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761-F244-A5D7-8C87D30711C0}"/>
              </c:ext>
            </c:extLst>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fld id="{6B13A308-3EA3-4141-9CBC-3CDD3E01E781}" type="CELLRANGE">
                      <a:rPr lang="en-GB"/>
                      <a:pPr>
                        <a:defRPr/>
                      </a:pPr>
                      <a:t>[CELLRANGE]</a:t>
                    </a:fld>
                    <a:endParaRPr lang="en-GB"/>
                  </a:p>
                </c:rich>
              </c:tx>
              <c:spPr>
                <a:solidFill>
                  <a:schemeClr val="bg2">
                    <a:lumMod val="5000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761-F244-A5D7-8C87D30711C0}"/>
                </c:ext>
              </c:extLst>
            </c:dLbl>
            <c:dLbl>
              <c:idx val="1"/>
              <c:tx>
                <c:rich>
                  <a:bodyPr/>
                  <a:lstStyle/>
                  <a:p>
                    <a:fld id="{E7C55E39-6BED-471B-9F04-582BE19F0B39}"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761-F244-A5D7-8C87D30711C0}"/>
                </c:ext>
              </c:extLst>
            </c:dLbl>
            <c:dLbl>
              <c:idx val="2"/>
              <c:tx>
                <c:rich>
                  <a:bodyPr/>
                  <a:lstStyle/>
                  <a:p>
                    <a:fld id="{FD8FB62D-23E5-41D3-BAC5-3DD826ACA0B9}"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761-F244-A5D7-8C87D30711C0}"/>
                </c:ext>
              </c:extLst>
            </c:dLbl>
            <c:dLbl>
              <c:idx val="3"/>
              <c:tx>
                <c:rich>
                  <a:bodyPr/>
                  <a:lstStyle/>
                  <a:p>
                    <a:fld id="{25F0CC94-ACDE-44EE-AED6-D9E7D7EA9033}"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761-F244-A5D7-8C87D30711C0}"/>
                </c:ext>
              </c:extLst>
            </c:dLbl>
            <c:dLbl>
              <c:idx val="4"/>
              <c:tx>
                <c:rich>
                  <a:bodyPr/>
                  <a:lstStyle/>
                  <a:p>
                    <a:fld id="{704EC847-648B-4EE6-82ED-52F5CC292E77}" type="CELLRANGE">
                      <a:rPr lang="en-GB"/>
                      <a:pPr/>
                      <a:t>[CELLRANGE]</a:t>
                    </a:fld>
                    <a:endParaRPr lang="en-GB"/>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761-F244-A5D7-8C87D30711C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Don't know </c:v>
                </c:pt>
                <c:pt idx="1">
                  <c:v>Other</c:v>
                </c:pt>
                <c:pt idx="2">
                  <c:v>I don’t mind as long I am communicated with early about future work.</c:v>
                </c:pt>
                <c:pt idx="3">
                  <c:v>That work is completed in a time frame that minimises the cost.</c:v>
                </c:pt>
                <c:pt idx="4">
                  <c:v>That overall replacement work is completed as quickly as possible even if it means increasing the workforce and associated costs.</c:v>
                </c:pt>
              </c:strCache>
            </c:strRef>
          </c:cat>
          <c:val>
            <c:numRef>
              <c:f>Sheet1!$B$2:$B$6</c:f>
              <c:numCache>
                <c:formatCode>General</c:formatCode>
                <c:ptCount val="5"/>
                <c:pt idx="0">
                  <c:v>1</c:v>
                </c:pt>
                <c:pt idx="1">
                  <c:v>2</c:v>
                </c:pt>
                <c:pt idx="2">
                  <c:v>6</c:v>
                </c:pt>
                <c:pt idx="3">
                  <c:v>7</c:v>
                </c:pt>
                <c:pt idx="4">
                  <c:v>12</c:v>
                </c:pt>
              </c:numCache>
            </c:numRef>
          </c:val>
          <c:extLst>
            <c:ext xmlns:c15="http://schemas.microsoft.com/office/drawing/2012/chart" uri="{02D57815-91ED-43cb-92C2-25804820EDAC}">
              <c15:datalabelsRange>
                <c15:f>Sheet1!$B$2:$B$6</c15:f>
                <c15:dlblRangeCache>
                  <c:ptCount val="5"/>
                  <c:pt idx="0">
                    <c:v>1</c:v>
                  </c:pt>
                  <c:pt idx="1">
                    <c:v>2</c:v>
                  </c:pt>
                  <c:pt idx="2">
                    <c:v>6</c:v>
                  </c:pt>
                  <c:pt idx="3">
                    <c:v>7</c:v>
                  </c:pt>
                  <c:pt idx="4">
                    <c:v>12</c:v>
                  </c:pt>
                </c15:dlblRangeCache>
              </c15:datalabelsRange>
            </c:ext>
            <c:ext xmlns:c16="http://schemas.microsoft.com/office/drawing/2014/chart" uri="{C3380CC4-5D6E-409C-BE32-E72D297353CC}">
              <c16:uniqueId val="{00000000-8761-F244-A5D7-8C87D30711C0}"/>
            </c:ext>
          </c:extLst>
        </c:ser>
        <c:dLbls>
          <c:showLegendKey val="0"/>
          <c:showVal val="0"/>
          <c:showCatName val="0"/>
          <c:showSerName val="0"/>
          <c:showPercent val="0"/>
          <c:showBubbleSize val="0"/>
        </c:dLbls>
        <c:gapWidth val="150"/>
        <c:axId val="1687138128"/>
        <c:axId val="387776848"/>
      </c:barChart>
      <c:valAx>
        <c:axId val="387776848"/>
        <c:scaling>
          <c:orientation val="minMax"/>
        </c:scaling>
        <c:delete val="1"/>
        <c:axPos val="b"/>
        <c:numFmt formatCode="General" sourceLinked="1"/>
        <c:majorTickMark val="out"/>
        <c:minorTickMark val="none"/>
        <c:tickLblPos val="nextTo"/>
        <c:crossAx val="1687138128"/>
        <c:crosses val="autoZero"/>
        <c:crossBetween val="between"/>
      </c:valAx>
      <c:catAx>
        <c:axId val="1687138128"/>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8777684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r>
              <a:rPr lang="en-GB" sz="1400" b="1" i="0" u="none" strike="noStrike" baseline="0" dirty="0">
                <a:solidFill>
                  <a:schemeClr val="tx2"/>
                </a:solidFill>
                <a:effectLst/>
              </a:rPr>
              <a:t>Thinking about what you have learnt about Wales and West Utilities' emergency service, what is most important to you? </a:t>
            </a:r>
            <a:endParaRPr lang="en-US" sz="1400" b="1" dirty="0">
              <a:solidFill>
                <a:schemeClr val="tx2"/>
              </a:solidFill>
            </a:endParaRPr>
          </a:p>
        </c:rich>
      </c:tx>
      <c:layout>
        <c:manualLayout>
          <c:xMode val="edge"/>
          <c:yMode val="edge"/>
          <c:x val="6.1727369674833596E-2"/>
          <c:y val="8.443724130013848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Column2</c:v>
                </c:pt>
              </c:strCache>
            </c:strRef>
          </c:tx>
          <c:spPr>
            <a:solidFill>
              <a:schemeClr val="accent6"/>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4-6D32-514A-AC43-4EFCA53AE2CE}"/>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6D32-514A-AC43-4EFCA53AE2CE}"/>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2-6D32-514A-AC43-4EFCA53AE2CE}"/>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1-6D32-514A-AC43-4EFCA53AE2CE}"/>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6D32-514A-AC43-4EFCA53AE2C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That leaks are fixed before any loss of supply to the local area</c:v>
                </c:pt>
                <c:pt idx="1">
                  <c:v>That targets to respond to controlled gas escapes are met or exceeded</c:v>
                </c:pt>
                <c:pt idx="2">
                  <c:v>That leaks are fixed as soon as possible to minimise emissions </c:v>
                </c:pt>
                <c:pt idx="3">
                  <c:v>That targets to respond to uncontrolled gas escapes are met or exceeded </c:v>
                </c:pt>
              </c:strCache>
            </c:strRef>
          </c:cat>
          <c:val>
            <c:numRef>
              <c:f>Sheet1!$B$2:$B$5</c:f>
              <c:numCache>
                <c:formatCode>General</c:formatCode>
                <c:ptCount val="4"/>
                <c:pt idx="0">
                  <c:v>3</c:v>
                </c:pt>
                <c:pt idx="1">
                  <c:v>4</c:v>
                </c:pt>
                <c:pt idx="2">
                  <c:v>4</c:v>
                </c:pt>
                <c:pt idx="3">
                  <c:v>17</c:v>
                </c:pt>
              </c:numCache>
            </c:numRef>
          </c:val>
          <c:extLst>
            <c:ext xmlns:c16="http://schemas.microsoft.com/office/drawing/2014/chart" uri="{C3380CC4-5D6E-409C-BE32-E72D297353CC}">
              <c16:uniqueId val="{00000000-6D32-514A-AC43-4EFCA53AE2CE}"/>
            </c:ext>
          </c:extLst>
        </c:ser>
        <c:dLbls>
          <c:dLblPos val="inEnd"/>
          <c:showLegendKey val="0"/>
          <c:showVal val="1"/>
          <c:showCatName val="0"/>
          <c:showSerName val="0"/>
          <c:showPercent val="0"/>
          <c:showBubbleSize val="0"/>
        </c:dLbls>
        <c:gapWidth val="182"/>
        <c:axId val="931836623"/>
        <c:axId val="931838351"/>
      </c:barChart>
      <c:valAx>
        <c:axId val="931838351"/>
        <c:scaling>
          <c:orientation val="minMax"/>
        </c:scaling>
        <c:delete val="1"/>
        <c:axPos val="b"/>
        <c:numFmt formatCode="General" sourceLinked="1"/>
        <c:majorTickMark val="none"/>
        <c:minorTickMark val="none"/>
        <c:tickLblPos val="nextTo"/>
        <c:crossAx val="931836623"/>
        <c:crosses val="autoZero"/>
        <c:crossBetween val="between"/>
      </c:valAx>
      <c:catAx>
        <c:axId val="931836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3183835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71503355355111"/>
          <c:y val="9.3735650414873292E-2"/>
          <c:w val="0.65056993289289777"/>
          <c:h val="0.70631459798482121"/>
        </c:manualLayout>
      </c:layout>
      <c:doughnutChart>
        <c:varyColors val="1"/>
        <c:ser>
          <c:idx val="0"/>
          <c:order val="0"/>
          <c:tx>
            <c:strRef>
              <c:f>Sheet1!$B$1</c:f>
              <c:strCache>
                <c:ptCount val="1"/>
                <c:pt idx="0">
                  <c:v>Column2</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8246-2440-A6B6-F856D111275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8246-2440-A6B6-F856D1112756}"/>
              </c:ext>
            </c:extLst>
          </c:dPt>
          <c:dLbls>
            <c:delete val="1"/>
          </c:dLbls>
          <c:cat>
            <c:strRef>
              <c:f>Sheet1!$A$2:$A$3</c:f>
              <c:strCache>
                <c:ptCount val="2"/>
                <c:pt idx="0">
                  <c:v>Net comfortable</c:v>
                </c:pt>
                <c:pt idx="1">
                  <c:v>Net uncomfortable</c:v>
                </c:pt>
              </c:strCache>
            </c:strRef>
          </c:cat>
          <c:val>
            <c:numRef>
              <c:f>Sheet1!$B$2:$B$3</c:f>
              <c:numCache>
                <c:formatCode>General</c:formatCode>
                <c:ptCount val="2"/>
                <c:pt idx="0">
                  <c:v>17</c:v>
                </c:pt>
                <c:pt idx="1">
                  <c:v>10</c:v>
                </c:pt>
              </c:numCache>
            </c:numRef>
          </c:val>
          <c:extLst>
            <c:ext xmlns:c16="http://schemas.microsoft.com/office/drawing/2014/chart" uri="{C3380CC4-5D6E-409C-BE32-E72D297353CC}">
              <c16:uniqueId val="{00000004-8246-2440-A6B6-F856D1112756}"/>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0"/>
          <c:y val="0.80229275732251504"/>
          <c:w val="1"/>
          <c:h val="0.188130522402550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r>
              <a:rPr lang="en-US" sz="1400" b="1" dirty="0">
                <a:solidFill>
                  <a:schemeClr val="tx2"/>
                </a:solidFill>
              </a:rPr>
              <a:t>How comfortable are you that Wales &amp; West Utilities don’t repair all gas escapes immediately?</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6-9DA5-7B4C-A7D6-11EECD0BD7E9}"/>
              </c:ext>
            </c:extLst>
          </c:dPt>
          <c:dPt>
            <c:idx val="1"/>
            <c:invertIfNegative val="0"/>
            <c:bubble3D val="0"/>
            <c:spPr>
              <a:solidFill>
                <a:schemeClr val="accent6">
                  <a:lumMod val="25000"/>
                </a:schemeClr>
              </a:solidFill>
              <a:ln>
                <a:noFill/>
              </a:ln>
              <a:effectLst/>
            </c:spPr>
            <c:extLst>
              <c:ext xmlns:c16="http://schemas.microsoft.com/office/drawing/2014/chart" uri="{C3380CC4-5D6E-409C-BE32-E72D297353CC}">
                <c16:uniqueId val="{00000005-9DA5-7B4C-A7D6-11EECD0BD7E9}"/>
              </c:ext>
            </c:extLst>
          </c:dPt>
          <c:dPt>
            <c:idx val="2"/>
            <c:invertIfNegative val="0"/>
            <c:bubble3D val="0"/>
            <c:spPr>
              <a:solidFill>
                <a:schemeClr val="accent6">
                  <a:lumMod val="50000"/>
                </a:schemeClr>
              </a:solidFill>
              <a:ln>
                <a:noFill/>
              </a:ln>
              <a:effectLst/>
            </c:spPr>
            <c:extLst>
              <c:ext xmlns:c16="http://schemas.microsoft.com/office/drawing/2014/chart" uri="{C3380CC4-5D6E-409C-BE32-E72D297353CC}">
                <c16:uniqueId val="{00000004-9DA5-7B4C-A7D6-11EECD0BD7E9}"/>
              </c:ext>
            </c:extLst>
          </c:dPt>
          <c:dPt>
            <c:idx val="3"/>
            <c:invertIfNegative val="0"/>
            <c:bubble3D val="0"/>
            <c:spPr>
              <a:solidFill>
                <a:schemeClr val="accent6">
                  <a:lumMod val="90000"/>
                </a:schemeClr>
              </a:solidFill>
              <a:ln>
                <a:noFill/>
              </a:ln>
              <a:effectLst/>
            </c:spPr>
            <c:extLst>
              <c:ext xmlns:c16="http://schemas.microsoft.com/office/drawing/2014/chart" uri="{C3380CC4-5D6E-409C-BE32-E72D297353CC}">
                <c16:uniqueId val="{00000003-9DA5-7B4C-A7D6-11EECD0BD7E9}"/>
              </c:ext>
            </c:extLst>
          </c:dPt>
          <c:dPt>
            <c:idx val="4"/>
            <c:invertIfNegative val="0"/>
            <c:bubble3D val="0"/>
            <c:spPr>
              <a:solidFill>
                <a:schemeClr val="accent2">
                  <a:lumMod val="75000"/>
                </a:schemeClr>
              </a:solidFill>
              <a:ln>
                <a:noFill/>
              </a:ln>
              <a:effectLst/>
            </c:spPr>
            <c:extLst>
              <c:ext xmlns:c16="http://schemas.microsoft.com/office/drawing/2014/chart" uri="{C3380CC4-5D6E-409C-BE32-E72D297353CC}">
                <c16:uniqueId val="{00000002-9DA5-7B4C-A7D6-11EECD0BD7E9}"/>
              </c:ext>
            </c:extLst>
          </c:dPt>
          <c:dPt>
            <c:idx val="5"/>
            <c:invertIfNegative val="0"/>
            <c:bubble3D val="0"/>
            <c:spPr>
              <a:solidFill>
                <a:schemeClr val="accent2">
                  <a:lumMod val="50000"/>
                </a:schemeClr>
              </a:solidFill>
              <a:ln>
                <a:noFill/>
              </a:ln>
              <a:effectLst/>
            </c:spPr>
            <c:extLst>
              <c:ext xmlns:c16="http://schemas.microsoft.com/office/drawing/2014/chart" uri="{C3380CC4-5D6E-409C-BE32-E72D297353CC}">
                <c16:uniqueId val="{00000001-9DA5-7B4C-A7D6-11EECD0BD7E9}"/>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9DA5-7B4C-A7D6-11EECD0BD7E9}"/>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9DA5-7B4C-A7D6-11EECD0BD7E9}"/>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9DA5-7B4C-A7D6-11EECD0BD7E9}"/>
                </c:ext>
              </c:extLst>
            </c:dLbl>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9DA5-7B4C-A7D6-11EECD0BD7E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Don't know</c:v>
                </c:pt>
                <c:pt idx="1">
                  <c:v>Very uncomfortable</c:v>
                </c:pt>
                <c:pt idx="2">
                  <c:v>Somewhat uncomfortable</c:v>
                </c:pt>
                <c:pt idx="3">
                  <c:v>Neither comfortable or uncomfortable </c:v>
                </c:pt>
                <c:pt idx="4">
                  <c:v>Somewhat comfortable</c:v>
                </c:pt>
                <c:pt idx="5">
                  <c:v>Very comfortable</c:v>
                </c:pt>
              </c:strCache>
            </c:strRef>
          </c:cat>
          <c:val>
            <c:numRef>
              <c:f>Sheet1!$B$2:$B$7</c:f>
              <c:numCache>
                <c:formatCode>General</c:formatCode>
                <c:ptCount val="6"/>
                <c:pt idx="0">
                  <c:v>1</c:v>
                </c:pt>
                <c:pt idx="1">
                  <c:v>4</c:v>
                </c:pt>
                <c:pt idx="2">
                  <c:v>7</c:v>
                </c:pt>
                <c:pt idx="3">
                  <c:v>7</c:v>
                </c:pt>
                <c:pt idx="4">
                  <c:v>5</c:v>
                </c:pt>
                <c:pt idx="5">
                  <c:v>4</c:v>
                </c:pt>
              </c:numCache>
            </c:numRef>
          </c:val>
          <c:extLst>
            <c:ext xmlns:c16="http://schemas.microsoft.com/office/drawing/2014/chart" uri="{C3380CC4-5D6E-409C-BE32-E72D297353CC}">
              <c16:uniqueId val="{00000000-9DA5-7B4C-A7D6-11EECD0BD7E9}"/>
            </c:ext>
          </c:extLst>
        </c:ser>
        <c:dLbls>
          <c:showLegendKey val="0"/>
          <c:showVal val="0"/>
          <c:showCatName val="0"/>
          <c:showSerName val="0"/>
          <c:showPercent val="0"/>
          <c:showBubbleSize val="0"/>
        </c:dLbls>
        <c:gapWidth val="182"/>
        <c:axId val="883253631"/>
        <c:axId val="891778687"/>
      </c:barChart>
      <c:catAx>
        <c:axId val="883253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91778687"/>
        <c:crosses val="autoZero"/>
        <c:auto val="1"/>
        <c:lblAlgn val="ctr"/>
        <c:lblOffset val="100"/>
        <c:noMultiLvlLbl val="0"/>
      </c:catAx>
      <c:valAx>
        <c:axId val="891778687"/>
        <c:scaling>
          <c:orientation val="minMax"/>
        </c:scaling>
        <c:delete val="1"/>
        <c:axPos val="b"/>
        <c:numFmt formatCode="General" sourceLinked="1"/>
        <c:majorTickMark val="none"/>
        <c:minorTickMark val="none"/>
        <c:tickLblPos val="nextTo"/>
        <c:crossAx val="883253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0.29035</cdr:x>
      <cdr:y>0.22844</cdr:y>
    </cdr:from>
    <cdr:to>
      <cdr:x>0.70849</cdr:x>
      <cdr:y>0.63797</cdr:y>
    </cdr:to>
    <cdr:sp macro="" textlink="">
      <cdr:nvSpPr>
        <cdr:cNvPr id="2" name="Rectangle 1">
          <a:extLst xmlns:a="http://schemas.openxmlformats.org/drawingml/2006/main">
            <a:ext uri="{FF2B5EF4-FFF2-40B4-BE49-F238E27FC236}">
              <a16:creationId xmlns:a16="http://schemas.microsoft.com/office/drawing/2014/main" id="{955C739A-D5B4-FF36-AAF9-A7153D0324DC}"/>
            </a:ext>
          </a:extLst>
        </cdr:cNvPr>
        <cdr:cNvSpPr/>
      </cdr:nvSpPr>
      <cdr:spPr>
        <a:xfrm xmlns:a="http://schemas.openxmlformats.org/drawingml/2006/main">
          <a:off x="838144" y="605884"/>
          <a:ext cx="1207032" cy="108618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en-US" sz="1600" b="1" dirty="0">
              <a:solidFill>
                <a:schemeClr val="tx2"/>
              </a:solidFill>
            </a:rPr>
            <a:t>17/27</a:t>
          </a:r>
          <a:r>
            <a:rPr lang="en-US" b="1" dirty="0">
              <a:solidFill>
                <a:schemeClr val="tx2"/>
              </a:solidFill>
            </a:rPr>
            <a:t> </a:t>
          </a:r>
        </a:p>
        <a:p xmlns:a="http://schemas.openxmlformats.org/drawingml/2006/main">
          <a:pPr algn="ctr"/>
          <a:r>
            <a:rPr lang="en-US" b="1" dirty="0">
              <a:solidFill>
                <a:schemeClr val="tx2"/>
              </a:solidFill>
            </a:rPr>
            <a:t>are somewhat or very comfortable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E7DD4-EE0E-4DEB-BFAD-58E690A47FC9}" type="datetimeFigureOut">
              <a:rPr lang="en-GB" smtClean="0"/>
              <a:t>21/11/2023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BD0E0-D041-4130-82AA-7BE7401FCF73}" type="slidenum">
              <a:rPr lang="en-GB" smtClean="0"/>
              <a:t>‹#›</a:t>
            </a:fld>
            <a:endParaRPr lang="en-GB"/>
          </a:p>
        </p:txBody>
      </p:sp>
    </p:spTree>
    <p:extLst>
      <p:ext uri="{BB962C8B-B14F-4D97-AF65-F5344CB8AC3E}">
        <p14:creationId xmlns:p14="http://schemas.microsoft.com/office/powerpoint/2010/main" val="2107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3</a:t>
            </a:fld>
            <a:endParaRPr lang="en-GB"/>
          </a:p>
        </p:txBody>
      </p:sp>
    </p:spTree>
    <p:extLst>
      <p:ext uri="{BB962C8B-B14F-4D97-AF65-F5344CB8AC3E}">
        <p14:creationId xmlns:p14="http://schemas.microsoft.com/office/powerpoint/2010/main" val="351261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BD0E0-D041-4130-82AA-7BE7401FCF73}" type="slidenum">
              <a:rPr lang="en-GB" smtClean="0"/>
              <a:t>17</a:t>
            </a:fld>
            <a:endParaRPr lang="en-GB"/>
          </a:p>
        </p:txBody>
      </p:sp>
    </p:spTree>
    <p:extLst>
      <p:ext uri="{BB962C8B-B14F-4D97-AF65-F5344CB8AC3E}">
        <p14:creationId xmlns:p14="http://schemas.microsoft.com/office/powerpoint/2010/main" val="351592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BD0E0-D041-4130-82AA-7BE7401FCF73}" type="slidenum">
              <a:rPr lang="en-GB" smtClean="0"/>
              <a:t>21</a:t>
            </a:fld>
            <a:endParaRPr lang="en-GB"/>
          </a:p>
        </p:txBody>
      </p:sp>
    </p:spTree>
    <p:extLst>
      <p:ext uri="{BB962C8B-B14F-4D97-AF65-F5344CB8AC3E}">
        <p14:creationId xmlns:p14="http://schemas.microsoft.com/office/powerpoint/2010/main" val="253120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BD0E0-D041-4130-82AA-7BE7401FCF73}" type="slidenum">
              <a:rPr lang="en-GB" smtClean="0"/>
              <a:t>25</a:t>
            </a:fld>
            <a:endParaRPr lang="en-GB"/>
          </a:p>
        </p:txBody>
      </p:sp>
    </p:spTree>
    <p:extLst>
      <p:ext uri="{BB962C8B-B14F-4D97-AF65-F5344CB8AC3E}">
        <p14:creationId xmlns:p14="http://schemas.microsoft.com/office/powerpoint/2010/main" val="191519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tx2"/>
                </a:solidFill>
              </a:defRPr>
            </a:lvl1pPr>
          </a:lstStyle>
          <a:p>
            <a:r>
              <a:rPr lang="en-US" dirty="0"/>
              <a:t>Logo</a:t>
            </a:r>
          </a:p>
        </p:txBody>
      </p:sp>
      <p:sp>
        <p:nvSpPr>
          <p:cNvPr id="7" name="Text Placeholder 8">
            <a:extLst>
              <a:ext uri="{FF2B5EF4-FFF2-40B4-BE49-F238E27FC236}">
                <a16:creationId xmlns:a16="http://schemas.microsoft.com/office/drawing/2014/main" id="{51235184-38BF-6F23-1B92-41A26D444EF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9" name="Footer Placeholder 8">
            <a:extLst>
              <a:ext uri="{FF2B5EF4-FFF2-40B4-BE49-F238E27FC236}">
                <a16:creationId xmlns:a16="http://schemas.microsoft.com/office/drawing/2014/main" id="{2173B4AB-E088-A757-0DEB-264B509EF23F}"/>
              </a:ext>
            </a:extLst>
          </p:cNvPr>
          <p:cNvSpPr>
            <a:spLocks noGrp="1"/>
          </p:cNvSpPr>
          <p:nvPr>
            <p:ph type="ftr" sz="quarter" idx="15"/>
          </p:nvPr>
        </p:nvSpPr>
        <p:spPr/>
        <p:txBody>
          <a:bodyPr/>
          <a:lstStyle>
            <a:lvl1pPr>
              <a:defRPr>
                <a:solidFill>
                  <a:schemeClr val="tx2"/>
                </a:solidFill>
              </a:defRPr>
            </a:lvl1pPr>
          </a:lstStyle>
          <a:p>
            <a:r>
              <a:rPr lang="en-GB"/>
              <a:t>Private &amp; Confidential</a:t>
            </a:r>
          </a:p>
        </p:txBody>
      </p:sp>
    </p:spTree>
    <p:extLst>
      <p:ext uri="{BB962C8B-B14F-4D97-AF65-F5344CB8AC3E}">
        <p14:creationId xmlns:p14="http://schemas.microsoft.com/office/powerpoint/2010/main" val="9198385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hite Text">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1A04FC7B-0035-4F02-9521-D9B4226DF720}"/>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itle 1">
            <a:extLst>
              <a:ext uri="{FF2B5EF4-FFF2-40B4-BE49-F238E27FC236}">
                <a16:creationId xmlns:a16="http://schemas.microsoft.com/office/drawing/2014/main" id="{2CA4B3F4-9586-6AE0-0CAA-A9D8CB1CED4D}"/>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endParaRPr lang="en-GB" dirty="0"/>
          </a:p>
        </p:txBody>
      </p:sp>
      <p:sp>
        <p:nvSpPr>
          <p:cNvPr id="11" name="Text Placeholder 8">
            <a:extLst>
              <a:ext uri="{FF2B5EF4-FFF2-40B4-BE49-F238E27FC236}">
                <a16:creationId xmlns:a16="http://schemas.microsoft.com/office/drawing/2014/main" id="{E31886C6-B143-D360-23C7-D934C6B41BD4}"/>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12" name="Subtitle 2">
            <a:extLst>
              <a:ext uri="{FF2B5EF4-FFF2-40B4-BE49-F238E27FC236}">
                <a16:creationId xmlns:a16="http://schemas.microsoft.com/office/drawing/2014/main" id="{3221DFC6-1089-AA6E-9093-B53C32A541F3}"/>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Tree>
    <p:extLst>
      <p:ext uri="{BB962C8B-B14F-4D97-AF65-F5344CB8AC3E}">
        <p14:creationId xmlns:p14="http://schemas.microsoft.com/office/powerpoint/2010/main" val="3197963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Devic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p>
            <a:fld id="{CBA53E11-492D-48B3-9F9B-09541CA2A39A}" type="slidenum">
              <a:rPr lang="en-GB" smtClean="0"/>
              <a:t>‹#›</a:t>
            </a:fld>
            <a:endParaRPr lang="en-GB"/>
          </a:p>
        </p:txBody>
      </p:sp>
      <p:pic>
        <p:nvPicPr>
          <p:cNvPr id="10" name="Picture 9" descr="Shape&#10;&#10;Description automatically generated">
            <a:extLst>
              <a:ext uri="{FF2B5EF4-FFF2-40B4-BE49-F238E27FC236}">
                <a16:creationId xmlns:a16="http://schemas.microsoft.com/office/drawing/2014/main" id="{01DACAC2-22E7-6296-008C-314A31787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3349" y="48023"/>
            <a:ext cx="2924011" cy="2826000"/>
          </a:xfrm>
          <a:prstGeom prst="rect">
            <a:avLst/>
          </a:prstGeom>
        </p:spPr>
      </p:pic>
      <p:sp>
        <p:nvSpPr>
          <p:cNvPr id="9" name="Title 1">
            <a:extLst>
              <a:ext uri="{FF2B5EF4-FFF2-40B4-BE49-F238E27FC236}">
                <a16:creationId xmlns:a16="http://schemas.microsoft.com/office/drawing/2014/main" id="{D64D3C99-BDA3-6C83-0A8C-81F373138AC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endParaRPr lang="en-GB" dirty="0"/>
          </a:p>
        </p:txBody>
      </p:sp>
      <p:sp>
        <p:nvSpPr>
          <p:cNvPr id="11" name="Text Placeholder 8">
            <a:extLst>
              <a:ext uri="{FF2B5EF4-FFF2-40B4-BE49-F238E27FC236}">
                <a16:creationId xmlns:a16="http://schemas.microsoft.com/office/drawing/2014/main" id="{5BCF5F3E-4276-22A3-1D2A-F62ECE9CE48A}"/>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12" name="Subtitle 2">
            <a:extLst>
              <a:ext uri="{FF2B5EF4-FFF2-40B4-BE49-F238E27FC236}">
                <a16:creationId xmlns:a16="http://schemas.microsoft.com/office/drawing/2014/main" id="{CA4F50D0-D3E9-0A8A-DA5C-71A4E63F1ABE}"/>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Tree>
    <p:extLst>
      <p:ext uri="{BB962C8B-B14F-4D97-AF65-F5344CB8AC3E}">
        <p14:creationId xmlns:p14="http://schemas.microsoft.com/office/powerpoint/2010/main" val="22049863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Device White Text">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1A04FC7B-0035-4F02-9521-D9B4226DF720}"/>
              </a:ext>
            </a:extLst>
          </p:cNvPr>
          <p:cNvPicPr>
            <a:picLocks noChangeAspect="1"/>
          </p:cNvPicPr>
          <p:nvPr userDrawn="1"/>
        </p:nvPicPr>
        <p:blipFill>
          <a:blip r:embed="rId2"/>
          <a:stretch>
            <a:fillRect/>
          </a:stretch>
        </p:blipFill>
        <p:spPr>
          <a:xfrm>
            <a:off x="11208331" y="6490800"/>
            <a:ext cx="744959" cy="266851"/>
          </a:xfrm>
          <a:prstGeom prst="rect">
            <a:avLst/>
          </a:prstGeom>
        </p:spPr>
      </p:pic>
      <p:pic>
        <p:nvPicPr>
          <p:cNvPr id="9" name="Picture 8" descr="Shape&#10;&#10;Description automatically generated">
            <a:extLst>
              <a:ext uri="{FF2B5EF4-FFF2-40B4-BE49-F238E27FC236}">
                <a16:creationId xmlns:a16="http://schemas.microsoft.com/office/drawing/2014/main" id="{82893688-885A-C8E6-3739-D9DC4C136C4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0058" y="48954"/>
            <a:ext cx="2920895" cy="2822988"/>
          </a:xfrm>
          <a:prstGeom prst="rect">
            <a:avLst/>
          </a:prstGeom>
        </p:spPr>
      </p:pic>
      <p:sp>
        <p:nvSpPr>
          <p:cNvPr id="11" name="Title 1">
            <a:extLst>
              <a:ext uri="{FF2B5EF4-FFF2-40B4-BE49-F238E27FC236}">
                <a16:creationId xmlns:a16="http://schemas.microsoft.com/office/drawing/2014/main" id="{316E67C2-787B-E68D-23E2-25A4DE63E7B8}"/>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endParaRPr lang="en-GB" dirty="0"/>
          </a:p>
        </p:txBody>
      </p:sp>
      <p:sp>
        <p:nvSpPr>
          <p:cNvPr id="12" name="Text Placeholder 8">
            <a:extLst>
              <a:ext uri="{FF2B5EF4-FFF2-40B4-BE49-F238E27FC236}">
                <a16:creationId xmlns:a16="http://schemas.microsoft.com/office/drawing/2014/main" id="{3699495D-5C75-712A-7DE3-9EA3EEDB0BCB}"/>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13" name="Subtitle 2">
            <a:extLst>
              <a:ext uri="{FF2B5EF4-FFF2-40B4-BE49-F238E27FC236}">
                <a16:creationId xmlns:a16="http://schemas.microsoft.com/office/drawing/2014/main" id="{7594DCDC-43CA-036F-4B20-FD19D1EE5211}"/>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Tree>
    <p:extLst>
      <p:ext uri="{BB962C8B-B14F-4D97-AF65-F5344CB8AC3E}">
        <p14:creationId xmlns:p14="http://schemas.microsoft.com/office/powerpoint/2010/main" val="102739581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6098-9F28-E9DD-63BB-0E46F24BBA5D}"/>
              </a:ext>
            </a:extLst>
          </p:cNvPr>
          <p:cNvSpPr>
            <a:spLocks noGrp="1"/>
          </p:cNvSpPr>
          <p:nvPr>
            <p:ph type="title"/>
          </p:nvPr>
        </p:nvSpPr>
        <p:spPr>
          <a:xfrm>
            <a:off x="611188" y="360363"/>
            <a:ext cx="10969625" cy="944562"/>
          </a:xfrm>
        </p:spPr>
        <p:txBody>
          <a:body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C66129BB-DDD7-A670-8239-B5C4EAF2F3B0}"/>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76B2F568-FA93-C14F-B70A-F8808B70EB04}"/>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1C3A2CD-09E6-198C-690B-DF77261F96E5}"/>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Text Placeholder 24">
            <a:extLst>
              <a:ext uri="{FF2B5EF4-FFF2-40B4-BE49-F238E27FC236}">
                <a16:creationId xmlns:a16="http://schemas.microsoft.com/office/drawing/2014/main" id="{507EEF9B-0C91-CC33-D25D-670101BFA1D1}"/>
              </a:ext>
            </a:extLst>
          </p:cNvPr>
          <p:cNvSpPr>
            <a:spLocks noGrp="1"/>
          </p:cNvSpPr>
          <p:nvPr>
            <p:ph type="body" sz="quarter" idx="20"/>
          </p:nvPr>
        </p:nvSpPr>
        <p:spPr>
          <a:xfrm>
            <a:off x="2513495" y="4368389"/>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7" name="Text Placeholder 24">
            <a:extLst>
              <a:ext uri="{FF2B5EF4-FFF2-40B4-BE49-F238E27FC236}">
                <a16:creationId xmlns:a16="http://schemas.microsoft.com/office/drawing/2014/main" id="{50B87917-274C-527A-71A1-0D85AA0310AB}"/>
              </a:ext>
            </a:extLst>
          </p:cNvPr>
          <p:cNvSpPr>
            <a:spLocks noGrp="1"/>
          </p:cNvSpPr>
          <p:nvPr>
            <p:ph type="body" sz="quarter" idx="21" hasCustomPrompt="1"/>
          </p:nvPr>
        </p:nvSpPr>
        <p:spPr>
          <a:xfrm>
            <a:off x="2509913" y="3264213"/>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dirty="0"/>
              <a:t>00</a:t>
            </a:r>
          </a:p>
        </p:txBody>
      </p:sp>
      <p:sp>
        <p:nvSpPr>
          <p:cNvPr id="8" name="Text Placeholder 24">
            <a:extLst>
              <a:ext uri="{FF2B5EF4-FFF2-40B4-BE49-F238E27FC236}">
                <a16:creationId xmlns:a16="http://schemas.microsoft.com/office/drawing/2014/main" id="{B6ABE06F-75D1-30B6-9FB8-E105502C6AA9}"/>
              </a:ext>
            </a:extLst>
          </p:cNvPr>
          <p:cNvSpPr>
            <a:spLocks noGrp="1"/>
          </p:cNvSpPr>
          <p:nvPr>
            <p:ph type="body" sz="quarter" idx="22"/>
          </p:nvPr>
        </p:nvSpPr>
        <p:spPr>
          <a:xfrm>
            <a:off x="10104813" y="4368389"/>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9" name="Text Placeholder 24">
            <a:extLst>
              <a:ext uri="{FF2B5EF4-FFF2-40B4-BE49-F238E27FC236}">
                <a16:creationId xmlns:a16="http://schemas.microsoft.com/office/drawing/2014/main" id="{8F1F06C7-42E6-664C-E0AA-436D27CA931C}"/>
              </a:ext>
            </a:extLst>
          </p:cNvPr>
          <p:cNvSpPr>
            <a:spLocks noGrp="1"/>
          </p:cNvSpPr>
          <p:nvPr>
            <p:ph type="body" sz="quarter" idx="23" hasCustomPrompt="1"/>
          </p:nvPr>
        </p:nvSpPr>
        <p:spPr>
          <a:xfrm>
            <a:off x="10104813" y="3264212"/>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dirty="0"/>
              <a:t>00</a:t>
            </a:r>
          </a:p>
        </p:txBody>
      </p:sp>
      <p:sp>
        <p:nvSpPr>
          <p:cNvPr id="10" name="Text Placeholder 24">
            <a:extLst>
              <a:ext uri="{FF2B5EF4-FFF2-40B4-BE49-F238E27FC236}">
                <a16:creationId xmlns:a16="http://schemas.microsoft.com/office/drawing/2014/main" id="{C5B136C4-A429-9189-5561-AD09D6D189FA}"/>
              </a:ext>
            </a:extLst>
          </p:cNvPr>
          <p:cNvSpPr>
            <a:spLocks noGrp="1"/>
          </p:cNvSpPr>
          <p:nvPr>
            <p:ph type="body" sz="quarter" idx="18"/>
          </p:nvPr>
        </p:nvSpPr>
        <p:spPr>
          <a:xfrm>
            <a:off x="820698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1" name="Text Placeholder 24">
            <a:extLst>
              <a:ext uri="{FF2B5EF4-FFF2-40B4-BE49-F238E27FC236}">
                <a16:creationId xmlns:a16="http://schemas.microsoft.com/office/drawing/2014/main" id="{82582194-017D-95C3-BD36-DB11BB5D960C}"/>
              </a:ext>
            </a:extLst>
          </p:cNvPr>
          <p:cNvSpPr>
            <a:spLocks noGrp="1"/>
          </p:cNvSpPr>
          <p:nvPr>
            <p:ph type="body" sz="quarter" idx="19" hasCustomPrompt="1"/>
          </p:nvPr>
        </p:nvSpPr>
        <p:spPr>
          <a:xfrm>
            <a:off x="820608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dirty="0"/>
              <a:t>00</a:t>
            </a:r>
          </a:p>
        </p:txBody>
      </p:sp>
      <p:sp>
        <p:nvSpPr>
          <p:cNvPr id="12" name="Text Placeholder 24">
            <a:extLst>
              <a:ext uri="{FF2B5EF4-FFF2-40B4-BE49-F238E27FC236}">
                <a16:creationId xmlns:a16="http://schemas.microsoft.com/office/drawing/2014/main" id="{F9D18DFC-262F-FE69-B422-5846307D90C9}"/>
              </a:ext>
            </a:extLst>
          </p:cNvPr>
          <p:cNvSpPr>
            <a:spLocks noGrp="1"/>
          </p:cNvSpPr>
          <p:nvPr>
            <p:ph type="body" sz="quarter" idx="16"/>
          </p:nvPr>
        </p:nvSpPr>
        <p:spPr>
          <a:xfrm>
            <a:off x="441132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3" name="Text Placeholder 24">
            <a:extLst>
              <a:ext uri="{FF2B5EF4-FFF2-40B4-BE49-F238E27FC236}">
                <a16:creationId xmlns:a16="http://schemas.microsoft.com/office/drawing/2014/main" id="{B57C168F-90DD-82F9-4B8D-620D847C839A}"/>
              </a:ext>
            </a:extLst>
          </p:cNvPr>
          <p:cNvSpPr>
            <a:spLocks noGrp="1"/>
          </p:cNvSpPr>
          <p:nvPr>
            <p:ph type="body" sz="quarter" idx="17" hasCustomPrompt="1"/>
          </p:nvPr>
        </p:nvSpPr>
        <p:spPr>
          <a:xfrm>
            <a:off x="440863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dirty="0"/>
              <a:t>00</a:t>
            </a:r>
          </a:p>
        </p:txBody>
      </p:sp>
      <p:sp>
        <p:nvSpPr>
          <p:cNvPr id="14" name="Text Placeholder 24">
            <a:extLst>
              <a:ext uri="{FF2B5EF4-FFF2-40B4-BE49-F238E27FC236}">
                <a16:creationId xmlns:a16="http://schemas.microsoft.com/office/drawing/2014/main" id="{2F862D7C-5C2C-C39B-4105-2C1BF9BF5CEC}"/>
              </a:ext>
            </a:extLst>
          </p:cNvPr>
          <p:cNvSpPr>
            <a:spLocks noGrp="1"/>
          </p:cNvSpPr>
          <p:nvPr>
            <p:ph type="body" sz="quarter" idx="14"/>
          </p:nvPr>
        </p:nvSpPr>
        <p:spPr>
          <a:xfrm>
            <a:off x="61566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5" name="Text Placeholder 24">
            <a:extLst>
              <a:ext uri="{FF2B5EF4-FFF2-40B4-BE49-F238E27FC236}">
                <a16:creationId xmlns:a16="http://schemas.microsoft.com/office/drawing/2014/main" id="{37101D76-2EAE-CA3D-FEBC-A34DD9BFB82D}"/>
              </a:ext>
            </a:extLst>
          </p:cNvPr>
          <p:cNvSpPr>
            <a:spLocks noGrp="1"/>
          </p:cNvSpPr>
          <p:nvPr>
            <p:ph type="body" sz="quarter" idx="15" hasCustomPrompt="1"/>
          </p:nvPr>
        </p:nvSpPr>
        <p:spPr>
          <a:xfrm>
            <a:off x="61118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dirty="0"/>
              <a:t>00</a:t>
            </a:r>
          </a:p>
        </p:txBody>
      </p:sp>
      <p:sp>
        <p:nvSpPr>
          <p:cNvPr id="16" name="Text Placeholder 24">
            <a:extLst>
              <a:ext uri="{FF2B5EF4-FFF2-40B4-BE49-F238E27FC236}">
                <a16:creationId xmlns:a16="http://schemas.microsoft.com/office/drawing/2014/main" id="{2ACAB011-B5EC-B678-C651-CB3F2A9300FB}"/>
              </a:ext>
            </a:extLst>
          </p:cNvPr>
          <p:cNvSpPr>
            <a:spLocks noGrp="1"/>
          </p:cNvSpPr>
          <p:nvPr>
            <p:ph type="body" sz="quarter" idx="24"/>
          </p:nvPr>
        </p:nvSpPr>
        <p:spPr>
          <a:xfrm>
            <a:off x="6309155" y="4368390"/>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7" name="Text Placeholder 24">
            <a:extLst>
              <a:ext uri="{FF2B5EF4-FFF2-40B4-BE49-F238E27FC236}">
                <a16:creationId xmlns:a16="http://schemas.microsoft.com/office/drawing/2014/main" id="{BDCE4DBD-AA80-BC42-B5F0-F5875F7CD265}"/>
              </a:ext>
            </a:extLst>
          </p:cNvPr>
          <p:cNvSpPr>
            <a:spLocks noGrp="1"/>
          </p:cNvSpPr>
          <p:nvPr>
            <p:ph type="body" sz="quarter" idx="25" hasCustomPrompt="1"/>
          </p:nvPr>
        </p:nvSpPr>
        <p:spPr>
          <a:xfrm>
            <a:off x="6307363" y="3264213"/>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dirty="0"/>
              <a:t>00</a:t>
            </a:r>
          </a:p>
        </p:txBody>
      </p:sp>
      <p:sp>
        <p:nvSpPr>
          <p:cNvPr id="18" name="Text Placeholder 8">
            <a:extLst>
              <a:ext uri="{FF2B5EF4-FFF2-40B4-BE49-F238E27FC236}">
                <a16:creationId xmlns:a16="http://schemas.microsoft.com/office/drawing/2014/main" id="{CD82DF7B-033A-CD53-C495-522F6DE1620A}"/>
              </a:ext>
            </a:extLst>
          </p:cNvPr>
          <p:cNvSpPr>
            <a:spLocks noGrp="1"/>
          </p:cNvSpPr>
          <p:nvPr>
            <p:ph type="body" sz="quarter" idx="13" hasCustomPrompt="1"/>
          </p:nvPr>
        </p:nvSpPr>
        <p:spPr>
          <a:xfrm>
            <a:off x="611188"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19" name="Text Placeholder 8">
            <a:extLst>
              <a:ext uri="{FF2B5EF4-FFF2-40B4-BE49-F238E27FC236}">
                <a16:creationId xmlns:a16="http://schemas.microsoft.com/office/drawing/2014/main" id="{3893BED1-F835-9D50-9732-DCB378D5717D}"/>
              </a:ext>
            </a:extLst>
          </p:cNvPr>
          <p:cNvSpPr>
            <a:spLocks noGrp="1"/>
          </p:cNvSpPr>
          <p:nvPr>
            <p:ph type="body" sz="quarter" idx="26" hasCustomPrompt="1"/>
          </p:nvPr>
        </p:nvSpPr>
        <p:spPr>
          <a:xfrm>
            <a:off x="2517077"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20" name="Text Placeholder 8">
            <a:extLst>
              <a:ext uri="{FF2B5EF4-FFF2-40B4-BE49-F238E27FC236}">
                <a16:creationId xmlns:a16="http://schemas.microsoft.com/office/drawing/2014/main" id="{CB400374-1F6F-AE8C-D741-4571E3E8088C}"/>
              </a:ext>
            </a:extLst>
          </p:cNvPr>
          <p:cNvSpPr>
            <a:spLocks noGrp="1"/>
          </p:cNvSpPr>
          <p:nvPr>
            <p:ph type="body" sz="quarter" idx="27" hasCustomPrompt="1"/>
          </p:nvPr>
        </p:nvSpPr>
        <p:spPr>
          <a:xfrm>
            <a:off x="4411325"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21" name="Text Placeholder 8">
            <a:extLst>
              <a:ext uri="{FF2B5EF4-FFF2-40B4-BE49-F238E27FC236}">
                <a16:creationId xmlns:a16="http://schemas.microsoft.com/office/drawing/2014/main" id="{3FB44B33-67EE-43D9-7A43-B6E30BD00658}"/>
              </a:ext>
            </a:extLst>
          </p:cNvPr>
          <p:cNvSpPr>
            <a:spLocks noGrp="1"/>
          </p:cNvSpPr>
          <p:nvPr>
            <p:ph type="body" sz="quarter" idx="28" hasCustomPrompt="1"/>
          </p:nvPr>
        </p:nvSpPr>
        <p:spPr>
          <a:xfrm>
            <a:off x="6317214"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22" name="Text Placeholder 8">
            <a:extLst>
              <a:ext uri="{FF2B5EF4-FFF2-40B4-BE49-F238E27FC236}">
                <a16:creationId xmlns:a16="http://schemas.microsoft.com/office/drawing/2014/main" id="{0A37C675-144D-59C9-EFFF-ED7907FD29F6}"/>
              </a:ext>
            </a:extLst>
          </p:cNvPr>
          <p:cNvSpPr>
            <a:spLocks noGrp="1"/>
          </p:cNvSpPr>
          <p:nvPr>
            <p:ph type="body" sz="quarter" idx="29" hasCustomPrompt="1"/>
          </p:nvPr>
        </p:nvSpPr>
        <p:spPr>
          <a:xfrm>
            <a:off x="8211462"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23" name="Text Placeholder 8">
            <a:extLst>
              <a:ext uri="{FF2B5EF4-FFF2-40B4-BE49-F238E27FC236}">
                <a16:creationId xmlns:a16="http://schemas.microsoft.com/office/drawing/2014/main" id="{F3796B1C-DE76-886F-2B90-E785B7BD1DFE}"/>
              </a:ext>
            </a:extLst>
          </p:cNvPr>
          <p:cNvSpPr>
            <a:spLocks noGrp="1"/>
          </p:cNvSpPr>
          <p:nvPr>
            <p:ph type="body" sz="quarter" idx="30" hasCustomPrompt="1"/>
          </p:nvPr>
        </p:nvSpPr>
        <p:spPr>
          <a:xfrm>
            <a:off x="10117351"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Tree>
    <p:extLst>
      <p:ext uri="{BB962C8B-B14F-4D97-AF65-F5344CB8AC3E}">
        <p14:creationId xmlns:p14="http://schemas.microsoft.com/office/powerpoint/2010/main" val="324744678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a:xfrm>
            <a:off x="238707" y="6457729"/>
            <a:ext cx="372481" cy="210705"/>
          </a:xfrm>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5EA9F028-AE55-CBFA-3245-6CDD3B8CD79F}"/>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hite Tex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8" name="Picture 7" descr="A picture containing icon&#10;&#10;Description automatically generated">
            <a:extLst>
              <a:ext uri="{FF2B5EF4-FFF2-40B4-BE49-F238E27FC236}">
                <a16:creationId xmlns:a16="http://schemas.microsoft.com/office/drawing/2014/main" id="{E49A417A-BB0B-DC1C-CD58-76EBFC00DB6E}"/>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3132E9C9-669B-14F1-5998-11E6DA6D68E4}"/>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8623372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311900" y="1700213"/>
            <a:ext cx="5260201" cy="43576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9" name="Text Placeholder 7">
            <a:extLst>
              <a:ext uri="{FF2B5EF4-FFF2-40B4-BE49-F238E27FC236}">
                <a16:creationId xmlns:a16="http://schemas.microsoft.com/office/drawing/2014/main" id="{DEB4217F-E134-F1E7-41F1-F2957CD15C75}"/>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hite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Content Placeholder 2">
            <a:extLst>
              <a:ext uri="{FF2B5EF4-FFF2-40B4-BE49-F238E27FC236}">
                <a16:creationId xmlns:a16="http://schemas.microsoft.com/office/drawing/2014/main" id="{93E4D5F1-E018-05A4-9B3E-8B0BE6E0982C}"/>
              </a:ext>
            </a:extLst>
          </p:cNvPr>
          <p:cNvSpPr>
            <a:spLocks noGrp="1"/>
          </p:cNvSpPr>
          <p:nvPr>
            <p:ph sz="half" idx="1"/>
          </p:nvPr>
        </p:nvSpPr>
        <p:spPr>
          <a:xfrm>
            <a:off x="619799"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3">
            <a:extLst>
              <a:ext uri="{FF2B5EF4-FFF2-40B4-BE49-F238E27FC236}">
                <a16:creationId xmlns:a16="http://schemas.microsoft.com/office/drawing/2014/main" id="{18EB0DA6-280B-E38A-99AB-850B7BB0D294}"/>
              </a:ext>
            </a:extLst>
          </p:cNvPr>
          <p:cNvSpPr>
            <a:spLocks noGrp="1"/>
          </p:cNvSpPr>
          <p:nvPr>
            <p:ph sz="half" idx="2"/>
          </p:nvPr>
        </p:nvSpPr>
        <p:spPr>
          <a:xfrm>
            <a:off x="6311900"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2" descr="A picture containing icon&#10;&#10;Description automatically generated">
            <a:extLst>
              <a:ext uri="{FF2B5EF4-FFF2-40B4-BE49-F238E27FC236}">
                <a16:creationId xmlns:a16="http://schemas.microsoft.com/office/drawing/2014/main" id="{5D568DF6-BDD4-F25A-179B-C206D5256326}"/>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1" name="Text Placeholder 7">
            <a:extLst>
              <a:ext uri="{FF2B5EF4-FFF2-40B4-BE49-F238E27FC236}">
                <a16:creationId xmlns:a16="http://schemas.microsoft.com/office/drawing/2014/main" id="{B709EE08-CA68-2268-C85A-B5341A8A2FB3}"/>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2573166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DC0981-B496-1DF3-DB2F-6D6021BC3B7A}"/>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611189" y="360363"/>
            <a:ext cx="5260202" cy="944562"/>
          </a:xfrm>
        </p:spPr>
        <p:txBody>
          <a:bodyPr/>
          <a:lstStyle>
            <a:lvl1pPr>
              <a:defRPr>
                <a:solidFill>
                  <a:schemeClr val="tx2"/>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8" name="Text Placeholder 7">
            <a:extLst>
              <a:ext uri="{FF2B5EF4-FFF2-40B4-BE49-F238E27FC236}">
                <a16:creationId xmlns:a16="http://schemas.microsoft.com/office/drawing/2014/main" id="{68A8D478-16CF-C4F1-53C3-E1BC09C24DA8}"/>
              </a:ext>
            </a:extLst>
          </p:cNvPr>
          <p:cNvSpPr>
            <a:spLocks noGrp="1"/>
          </p:cNvSpPr>
          <p:nvPr>
            <p:ph type="body" sz="quarter" idx="14"/>
          </p:nvPr>
        </p:nvSpPr>
        <p:spPr>
          <a:xfrm>
            <a:off x="611189" y="6457729"/>
            <a:ext cx="5268912"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592770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White Text">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DC0981-B496-1DF3-DB2F-6D6021BC3B7A}"/>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611189" y="360363"/>
            <a:ext cx="5260202" cy="944562"/>
          </a:xfrm>
        </p:spPr>
        <p:txBody>
          <a:bodyPr/>
          <a:lstStyle>
            <a:lvl1pPr>
              <a:defRPr>
                <a:solidFill>
                  <a:schemeClr val="bg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4" name="Text Placeholder 7">
            <a:extLst>
              <a:ext uri="{FF2B5EF4-FFF2-40B4-BE49-F238E27FC236}">
                <a16:creationId xmlns:a16="http://schemas.microsoft.com/office/drawing/2014/main" id="{9975643F-20A3-5661-E8D1-482E06DE9840}"/>
              </a:ext>
            </a:extLst>
          </p:cNvPr>
          <p:cNvSpPr>
            <a:spLocks noGrp="1"/>
          </p:cNvSpPr>
          <p:nvPr>
            <p:ph type="body" sz="quarter" idx="14"/>
          </p:nvPr>
        </p:nvSpPr>
        <p:spPr>
          <a:xfrm>
            <a:off x="611189" y="6457729"/>
            <a:ext cx="5268912"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Slide Number Placeholder 6">
            <a:extLst>
              <a:ext uri="{FF2B5EF4-FFF2-40B4-BE49-F238E27FC236}">
                <a16:creationId xmlns:a16="http://schemas.microsoft.com/office/drawing/2014/main" id="{1E2BAE87-939B-5295-29E5-54C376AA7F19}"/>
              </a:ext>
            </a:extLst>
          </p:cNvPr>
          <p:cNvSpPr>
            <a:spLocks noGrp="1"/>
          </p:cNvSpPr>
          <p:nvPr>
            <p:ph type="sldNum" sz="quarter" idx="15"/>
          </p:nvPr>
        </p:nvSpPr>
        <p:spPr/>
        <p:txBody>
          <a:bodyPr/>
          <a:lstStyle>
            <a:lvl1pPr>
              <a:defRPr>
                <a:solidFill>
                  <a:schemeClr val="bg1"/>
                </a:solidFill>
              </a:defRPr>
            </a:lvl1pPr>
          </a:lstStyle>
          <a:p>
            <a:fld id="{CBA53E11-492D-48B3-9F9B-09541CA2A39A}" type="slidenum">
              <a:rPr lang="en-GB" smtClean="0"/>
              <a:pPr/>
              <a:t>‹#›</a:t>
            </a:fld>
            <a:endParaRPr lang="en-GB" dirty="0"/>
          </a:p>
        </p:txBody>
      </p:sp>
    </p:spTree>
    <p:extLst>
      <p:ext uri="{BB962C8B-B14F-4D97-AF65-F5344CB8AC3E}">
        <p14:creationId xmlns:p14="http://schemas.microsoft.com/office/powerpoint/2010/main" val="42726028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bg1"/>
                </a:solidFill>
              </a:defRPr>
            </a:lvl1pPr>
          </a:lstStyle>
          <a:p>
            <a:r>
              <a:rPr lang="en-US" dirty="0"/>
              <a:t>Logo</a:t>
            </a:r>
          </a:p>
        </p:txBody>
      </p:sp>
      <p:sp>
        <p:nvSpPr>
          <p:cNvPr id="9" name="Footer Placeholder 11">
            <a:extLst>
              <a:ext uri="{FF2B5EF4-FFF2-40B4-BE49-F238E27FC236}">
                <a16:creationId xmlns:a16="http://schemas.microsoft.com/office/drawing/2014/main" id="{10AD8052-DE63-111D-A1A7-090EEE50EF2B}"/>
              </a:ext>
            </a:extLst>
          </p:cNvPr>
          <p:cNvSpPr>
            <a:spLocks noGrp="1"/>
          </p:cNvSpPr>
          <p:nvPr>
            <p:ph type="ftr" sz="quarter" idx="15"/>
          </p:nvPr>
        </p:nvSpPr>
        <p:spPr>
          <a:xfrm>
            <a:off x="611188" y="6242482"/>
            <a:ext cx="5400000" cy="210705"/>
          </a:xfrm>
        </p:spPr>
        <p:txBody>
          <a:bodyPr/>
          <a:lstStyle>
            <a:lvl1pPr>
              <a:defRPr>
                <a:solidFill>
                  <a:schemeClr val="bg1"/>
                </a:solidFill>
              </a:defRPr>
            </a:lvl1pPr>
          </a:lstStyle>
          <a:p>
            <a:r>
              <a:rPr lang="en-GB"/>
              <a:t>Private &amp; Confidential</a:t>
            </a:r>
            <a:endParaRPr lang="en-GB" dirty="0"/>
          </a:p>
        </p:txBody>
      </p:sp>
      <p:sp>
        <p:nvSpPr>
          <p:cNvPr id="8" name="Text Placeholder 8">
            <a:extLst>
              <a:ext uri="{FF2B5EF4-FFF2-40B4-BE49-F238E27FC236}">
                <a16:creationId xmlns:a16="http://schemas.microsoft.com/office/drawing/2014/main" id="{DC425EF4-CA0E-918D-D64E-DBAAF08789D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pic>
        <p:nvPicPr>
          <p:cNvPr id="4" name="Picture 3" descr="A picture containing icon&#10;&#10;Description automatically generated">
            <a:extLst>
              <a:ext uri="{FF2B5EF4-FFF2-40B4-BE49-F238E27FC236}">
                <a16:creationId xmlns:a16="http://schemas.microsoft.com/office/drawing/2014/main" id="{6B0A6459-15F7-3BA3-AEFC-23A32031B1D1}"/>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175115876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240D-CC59-E4F3-05C7-3FA7A027223F}"/>
              </a:ext>
            </a:extLst>
          </p:cNvPr>
          <p:cNvSpPr>
            <a:spLocks noGrp="1"/>
          </p:cNvSpPr>
          <p:nvPr>
            <p:ph type="title"/>
          </p:nvPr>
        </p:nvSpPr>
        <p:spPr>
          <a:xfrm>
            <a:off x="6804000" y="360363"/>
            <a:ext cx="4776813" cy="944562"/>
          </a:xfrm>
        </p:spPr>
        <p:txBody>
          <a:bodyPr/>
          <a:lstStyle>
            <a:lvl1pPr>
              <a:defRPr sz="2800"/>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A6742817-1E36-45B9-61DD-4B37BAB7DD63}"/>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CBE72213-ED42-31B1-8E83-DD2A62FEC4B2}"/>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213FCB2-E76F-40C2-4952-7EA4E7F8F922}"/>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8">
            <a:extLst>
              <a:ext uri="{FF2B5EF4-FFF2-40B4-BE49-F238E27FC236}">
                <a16:creationId xmlns:a16="http://schemas.microsoft.com/office/drawing/2014/main" id="{F8412493-9F6D-783E-3D30-234F98D9B28A}"/>
              </a:ext>
            </a:extLst>
          </p:cNvPr>
          <p:cNvSpPr>
            <a:spLocks noGrp="1"/>
          </p:cNvSpPr>
          <p:nvPr>
            <p:ph type="body" sz="quarter" idx="13" hasCustomPrompt="1"/>
          </p:nvPr>
        </p:nvSpPr>
        <p:spPr>
          <a:xfrm>
            <a:off x="6804000" y="1304925"/>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9" name="Picture Placeholder 8">
            <a:extLst>
              <a:ext uri="{FF2B5EF4-FFF2-40B4-BE49-F238E27FC236}">
                <a16:creationId xmlns:a16="http://schemas.microsoft.com/office/drawing/2014/main" id="{7F73B85E-C377-B75C-C65D-D58570AEE2A1}"/>
              </a:ext>
            </a:extLst>
          </p:cNvPr>
          <p:cNvSpPr>
            <a:spLocks noGrp="1"/>
          </p:cNvSpPr>
          <p:nvPr>
            <p:ph type="pic" sz="quarter" idx="14"/>
          </p:nvPr>
        </p:nvSpPr>
        <p:spPr>
          <a:xfrm>
            <a:off x="0" y="0"/>
            <a:ext cx="5880100" cy="6057900"/>
          </a:xfrm>
          <a:solidFill>
            <a:schemeClr val="bg1">
              <a:lumMod val="85000"/>
            </a:schemeClr>
          </a:solidFill>
        </p:spPr>
        <p:txBody>
          <a:bodyPr/>
          <a:lstStyle/>
          <a:p>
            <a:r>
              <a:rPr lang="en-GB"/>
              <a:t>Click icon to add picture</a:t>
            </a:r>
          </a:p>
        </p:txBody>
      </p:sp>
      <p:sp>
        <p:nvSpPr>
          <p:cNvPr id="11" name="Content Placeholder 10">
            <a:extLst>
              <a:ext uri="{FF2B5EF4-FFF2-40B4-BE49-F238E27FC236}">
                <a16:creationId xmlns:a16="http://schemas.microsoft.com/office/drawing/2014/main" id="{9F3108CC-5838-6B75-4BA3-E497C7966526}"/>
              </a:ext>
            </a:extLst>
          </p:cNvPr>
          <p:cNvSpPr>
            <a:spLocks noGrp="1"/>
          </p:cNvSpPr>
          <p:nvPr>
            <p:ph sz="quarter" idx="15"/>
          </p:nvPr>
        </p:nvSpPr>
        <p:spPr>
          <a:xfrm>
            <a:off x="6804000" y="1700213"/>
            <a:ext cx="4776813" cy="35140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Picture Placeholder 9">
            <a:extLst>
              <a:ext uri="{FF2B5EF4-FFF2-40B4-BE49-F238E27FC236}">
                <a16:creationId xmlns:a16="http://schemas.microsoft.com/office/drawing/2014/main" id="{A4E1E9C0-0533-C3DE-66F8-0BBCC15A7D7B}"/>
              </a:ext>
            </a:extLst>
          </p:cNvPr>
          <p:cNvSpPr>
            <a:spLocks noGrp="1"/>
          </p:cNvSpPr>
          <p:nvPr>
            <p:ph type="pic" sz="quarter" idx="16"/>
          </p:nvPr>
        </p:nvSpPr>
        <p:spPr>
          <a:xfrm>
            <a:off x="6804000" y="5337900"/>
            <a:ext cx="1512000" cy="720000"/>
          </a:xfrm>
        </p:spPr>
        <p:txBody>
          <a:bodyPr/>
          <a:lstStyle>
            <a:lvl1pPr>
              <a:defRPr>
                <a:solidFill>
                  <a:schemeClr val="tx2"/>
                </a:solidFill>
              </a:defRPr>
            </a:lvl1pPr>
          </a:lstStyle>
          <a:p>
            <a:r>
              <a:rPr lang="en-GB"/>
              <a:t>Click icon to add picture</a:t>
            </a:r>
            <a:endParaRPr lang="en-US"/>
          </a:p>
        </p:txBody>
      </p:sp>
      <p:sp>
        <p:nvSpPr>
          <p:cNvPr id="13" name="Picture Placeholder 9">
            <a:extLst>
              <a:ext uri="{FF2B5EF4-FFF2-40B4-BE49-F238E27FC236}">
                <a16:creationId xmlns:a16="http://schemas.microsoft.com/office/drawing/2014/main" id="{611CD316-BC04-33AC-EF4D-E02A11A64CBA}"/>
              </a:ext>
            </a:extLst>
          </p:cNvPr>
          <p:cNvSpPr>
            <a:spLocks noGrp="1"/>
          </p:cNvSpPr>
          <p:nvPr>
            <p:ph type="pic" sz="quarter" idx="17"/>
          </p:nvPr>
        </p:nvSpPr>
        <p:spPr>
          <a:xfrm>
            <a:off x="8436406" y="5337900"/>
            <a:ext cx="1512000" cy="720000"/>
          </a:xfrm>
        </p:spPr>
        <p:txBody>
          <a:bodyPr/>
          <a:lstStyle>
            <a:lvl1pPr>
              <a:defRPr>
                <a:solidFill>
                  <a:schemeClr val="tx2"/>
                </a:solidFill>
              </a:defRPr>
            </a:lvl1pPr>
          </a:lstStyle>
          <a:p>
            <a:r>
              <a:rPr lang="en-GB"/>
              <a:t>Click icon to add picture</a:t>
            </a:r>
            <a:endParaRPr lang="en-US"/>
          </a:p>
        </p:txBody>
      </p:sp>
      <p:sp>
        <p:nvSpPr>
          <p:cNvPr id="14" name="Picture Placeholder 9">
            <a:extLst>
              <a:ext uri="{FF2B5EF4-FFF2-40B4-BE49-F238E27FC236}">
                <a16:creationId xmlns:a16="http://schemas.microsoft.com/office/drawing/2014/main" id="{A9E1FCD8-C54E-37FA-2D29-6161D2F31CD5}"/>
              </a:ext>
            </a:extLst>
          </p:cNvPr>
          <p:cNvSpPr>
            <a:spLocks noGrp="1"/>
          </p:cNvSpPr>
          <p:nvPr>
            <p:ph type="pic" sz="quarter" idx="18"/>
          </p:nvPr>
        </p:nvSpPr>
        <p:spPr>
          <a:xfrm>
            <a:off x="10068812" y="5337900"/>
            <a:ext cx="1512000" cy="720000"/>
          </a:xfrm>
        </p:spPr>
        <p:txBody>
          <a:bodyPr/>
          <a:lstStyle>
            <a:lvl1pPr>
              <a:defRPr>
                <a:solidFill>
                  <a:schemeClr val="tx2"/>
                </a:solidFill>
              </a:defRPr>
            </a:lvl1pPr>
          </a:lstStyle>
          <a:p>
            <a:r>
              <a:rPr lang="en-GB"/>
              <a:t>Click icon to add picture</a:t>
            </a:r>
            <a:endParaRPr lang="en-US"/>
          </a:p>
        </p:txBody>
      </p:sp>
      <p:sp>
        <p:nvSpPr>
          <p:cNvPr id="6" name="Text Placeholder 7">
            <a:extLst>
              <a:ext uri="{FF2B5EF4-FFF2-40B4-BE49-F238E27FC236}">
                <a16:creationId xmlns:a16="http://schemas.microsoft.com/office/drawing/2014/main" id="{5671EB41-0299-7947-156D-171B141D4A62}"/>
              </a:ext>
            </a:extLst>
          </p:cNvPr>
          <p:cNvSpPr>
            <a:spLocks noGrp="1"/>
          </p:cNvSpPr>
          <p:nvPr>
            <p:ph type="body" sz="quarter" idx="19"/>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5498156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Image Panel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p>
            <a:r>
              <a:rPr lang="en-GB"/>
              <a:t>Private &amp; Confidential</a:t>
            </a:r>
            <a:endParaRPr lang="en-GB" dirty="0"/>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100" y="1413001"/>
            <a:ext cx="6096100" cy="2016000"/>
          </a:xfrm>
        </p:spPr>
        <p:txBody>
          <a:bodyPr lIns="612000" tIns="180000" rIns="612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10">
            <a:extLst>
              <a:ext uri="{FF2B5EF4-FFF2-40B4-BE49-F238E27FC236}">
                <a16:creationId xmlns:a16="http://schemas.microsoft.com/office/drawing/2014/main" id="{43E80E3F-A047-75FA-0564-D3F4340D1B2A}"/>
              </a:ext>
            </a:extLst>
          </p:cNvPr>
          <p:cNvSpPr>
            <a:spLocks noGrp="1"/>
          </p:cNvSpPr>
          <p:nvPr>
            <p:ph type="pic" sz="quarter" idx="15"/>
          </p:nvPr>
        </p:nvSpPr>
        <p:spPr>
          <a:xfrm>
            <a:off x="6096000" y="0"/>
            <a:ext cx="6096100" cy="3429000"/>
          </a:xfrm>
          <a:solidFill>
            <a:schemeClr val="bg1">
              <a:lumMod val="85000"/>
            </a:schemeClr>
          </a:solidFill>
        </p:spPr>
        <p:txBody>
          <a:bodyPr/>
          <a:lstStyle/>
          <a:p>
            <a:r>
              <a:rPr lang="en-GB"/>
              <a:t>Click icon to add picture</a:t>
            </a:r>
          </a:p>
        </p:txBody>
      </p:sp>
      <p:sp>
        <p:nvSpPr>
          <p:cNvPr id="12" name="Picture Placeholder 10">
            <a:extLst>
              <a:ext uri="{FF2B5EF4-FFF2-40B4-BE49-F238E27FC236}">
                <a16:creationId xmlns:a16="http://schemas.microsoft.com/office/drawing/2014/main" id="{083DF8A5-D93E-0AD0-38C0-8FF35FA20B96}"/>
              </a:ext>
            </a:extLst>
          </p:cNvPr>
          <p:cNvSpPr>
            <a:spLocks noGrp="1"/>
          </p:cNvSpPr>
          <p:nvPr>
            <p:ph type="pic" sz="quarter" idx="16"/>
          </p:nvPr>
        </p:nvSpPr>
        <p:spPr>
          <a:xfrm>
            <a:off x="-100" y="3429000"/>
            <a:ext cx="6096100" cy="3429000"/>
          </a:xfrm>
          <a:solidFill>
            <a:schemeClr val="bg1">
              <a:lumMod val="85000"/>
            </a:schemeClr>
          </a:solidFill>
        </p:spPr>
        <p:txBody>
          <a:bodyPr/>
          <a:lstStyle/>
          <a:p>
            <a:r>
              <a:rPr lang="en-GB"/>
              <a:t>Click icon to add picture</a:t>
            </a:r>
            <a:endParaRPr lang="en-GB" dirty="0"/>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8" y="360363"/>
            <a:ext cx="4873524" cy="944562"/>
          </a:xfrm>
        </p:spPr>
        <p:txBody>
          <a:bodyPr/>
          <a:lstStyle/>
          <a:p>
            <a:r>
              <a:rPr lang="en-GB"/>
              <a:t>Click to edit Master title style</a:t>
            </a:r>
            <a:endParaRPr lang="en-GB" dirty="0"/>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096000" y="4842000"/>
            <a:ext cx="6096000" cy="2016000"/>
          </a:xfrm>
        </p:spPr>
        <p:txBody>
          <a:bodyPr lIns="612000" tIns="180000" rIns="612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3" name="Text Placeholder 21">
            <a:extLst>
              <a:ext uri="{FF2B5EF4-FFF2-40B4-BE49-F238E27FC236}">
                <a16:creationId xmlns:a16="http://schemas.microsoft.com/office/drawing/2014/main" id="{885FD0B7-E1EA-D221-CCB0-4765252C4580}"/>
              </a:ext>
            </a:extLst>
          </p:cNvPr>
          <p:cNvSpPr>
            <a:spLocks noGrp="1"/>
          </p:cNvSpPr>
          <p:nvPr>
            <p:ph type="body" sz="quarter" idx="18"/>
          </p:nvPr>
        </p:nvSpPr>
        <p:spPr>
          <a:xfrm>
            <a:off x="6707289" y="3644901"/>
            <a:ext cx="4873524" cy="965200"/>
          </a:xfrm>
        </p:spPr>
        <p:txBody>
          <a:bodyPr anchor="b"/>
          <a:lstStyle>
            <a:lvl1pPr>
              <a:lnSpc>
                <a:spcPct val="90000"/>
              </a:lnSpc>
              <a:defRPr sz="3500" b="1"/>
            </a:lvl1pPr>
          </a:lstStyle>
          <a:p>
            <a:pPr lvl="0"/>
            <a:r>
              <a:rPr lang="en-GB"/>
              <a:t>Click to edit Master text styles</a:t>
            </a:r>
          </a:p>
        </p:txBody>
      </p:sp>
    </p:spTree>
    <p:extLst>
      <p:ext uri="{BB962C8B-B14F-4D97-AF65-F5344CB8AC3E}">
        <p14:creationId xmlns:p14="http://schemas.microsoft.com/office/powerpoint/2010/main" val="39525711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anel Conten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tx2"/>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tx2"/>
                </a:solidFill>
              </a:defRPr>
            </a:lvl1pPr>
          </a:lstStyle>
          <a:p>
            <a:fld id="{CBA53E11-492D-48B3-9F9B-09541CA2A39A}" type="slidenum">
              <a:rPr lang="en-GB" smtClean="0"/>
              <a:pPr/>
              <a:t>‹#›</a:t>
            </a:fld>
            <a:endParaRPr lang="en-GB" dirty="0"/>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3040063"/>
            <a:ext cx="4874400" cy="146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9" y="1700213"/>
            <a:ext cx="4874400" cy="944562"/>
          </a:xfrm>
        </p:spPr>
        <p:txBody>
          <a:bodyPr anchor="b"/>
          <a:lstStyle>
            <a:lvl1pPr>
              <a:defRPr>
                <a:solidFill>
                  <a:schemeClr val="tx2"/>
                </a:solidFill>
              </a:defRPr>
            </a:lvl1pPr>
          </a:lstStyle>
          <a:p>
            <a:r>
              <a:rPr lang="en-GB"/>
              <a:t>Click to edit Master title style</a:t>
            </a:r>
            <a:endParaRPr lang="en-GB" dirty="0"/>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706413" y="3040063"/>
            <a:ext cx="4874400" cy="146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21">
            <a:extLst>
              <a:ext uri="{FF2B5EF4-FFF2-40B4-BE49-F238E27FC236}">
                <a16:creationId xmlns:a16="http://schemas.microsoft.com/office/drawing/2014/main" id="{BC6CCAB0-1BE7-EB3D-7057-43B21510577A}"/>
              </a:ext>
            </a:extLst>
          </p:cNvPr>
          <p:cNvSpPr>
            <a:spLocks noGrp="1"/>
          </p:cNvSpPr>
          <p:nvPr>
            <p:ph type="body" sz="quarter" idx="18"/>
          </p:nvPr>
        </p:nvSpPr>
        <p:spPr>
          <a:xfrm>
            <a:off x="6706414" y="1700214"/>
            <a:ext cx="4874400" cy="944562"/>
          </a:xfrm>
        </p:spPr>
        <p:txBody>
          <a:bodyPr anchor="b"/>
          <a:lstStyle>
            <a:lvl1pPr>
              <a:lnSpc>
                <a:spcPct val="90000"/>
              </a:lnSpc>
              <a:defRPr sz="3500" b="1"/>
            </a:lvl1pPr>
          </a:lstStyle>
          <a:p>
            <a:pPr lvl="0"/>
            <a:r>
              <a:rPr lang="en-GB"/>
              <a:t>Click to edit Master text styles</a:t>
            </a:r>
          </a:p>
        </p:txBody>
      </p:sp>
      <p:sp>
        <p:nvSpPr>
          <p:cNvPr id="2" name="Text Placeholder 7">
            <a:extLst>
              <a:ext uri="{FF2B5EF4-FFF2-40B4-BE49-F238E27FC236}">
                <a16:creationId xmlns:a16="http://schemas.microsoft.com/office/drawing/2014/main" id="{D18DFF80-EB9E-8F92-DB70-18806310DD40}"/>
              </a:ext>
            </a:extLst>
          </p:cNvPr>
          <p:cNvSpPr>
            <a:spLocks noGrp="1"/>
          </p:cNvSpPr>
          <p:nvPr>
            <p:ph type="body" sz="quarter" idx="19"/>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9703382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Panel Content Colour">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700CB6D-55EE-5478-D363-DFE3098B3EC4}"/>
              </a:ext>
            </a:extLst>
          </p:cNvPr>
          <p:cNvSpPr>
            <a:spLocks noGrp="1"/>
          </p:cNvSpPr>
          <p:nvPr>
            <p:ph type="body" sz="quarter" idx="20" hasCustomPrompt="1"/>
          </p:nvPr>
        </p:nvSpPr>
        <p:spPr>
          <a:xfrm>
            <a:off x="0" y="0"/>
            <a:ext cx="6096000" cy="6858000"/>
          </a:xfrm>
          <a:solidFill>
            <a:schemeClr val="accent4"/>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US" dirty="0"/>
              <a:t> </a:t>
            </a:r>
            <a:endParaRPr lang="en-GB" dirty="0"/>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7" y="3040063"/>
            <a:ext cx="4874400" cy="1467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8" y="1700213"/>
            <a:ext cx="4874400" cy="944562"/>
          </a:xfrm>
        </p:spPr>
        <p:txBody>
          <a:bodyPr anchor="b"/>
          <a:lstStyle>
            <a:lvl1pPr>
              <a:defRPr>
                <a:solidFill>
                  <a:schemeClr val="bg1"/>
                </a:solidFill>
              </a:defRPr>
            </a:lvl1pPr>
          </a:lstStyle>
          <a:p>
            <a:r>
              <a:rPr lang="en-GB"/>
              <a:t>Click to edit Master title style</a:t>
            </a:r>
            <a:endParaRPr lang="en-GB" dirty="0"/>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706410" y="3040063"/>
            <a:ext cx="4874400" cy="1467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ext Placeholder 21">
            <a:extLst>
              <a:ext uri="{FF2B5EF4-FFF2-40B4-BE49-F238E27FC236}">
                <a16:creationId xmlns:a16="http://schemas.microsoft.com/office/drawing/2014/main" id="{54991C91-0A84-AB43-82A5-71A28AC46D53}"/>
              </a:ext>
            </a:extLst>
          </p:cNvPr>
          <p:cNvSpPr>
            <a:spLocks noGrp="1"/>
          </p:cNvSpPr>
          <p:nvPr>
            <p:ph type="body" sz="quarter" idx="19"/>
          </p:nvPr>
        </p:nvSpPr>
        <p:spPr>
          <a:xfrm>
            <a:off x="6706412" y="1689640"/>
            <a:ext cx="4874400" cy="955136"/>
          </a:xfrm>
        </p:spPr>
        <p:txBody>
          <a:bodyPr anchor="b"/>
          <a:lstStyle>
            <a:lvl1pPr rtl="0">
              <a:lnSpc>
                <a:spcPct val="90000"/>
              </a:lnSpc>
              <a:defRPr sz="3500" b="1">
                <a:solidFill>
                  <a:schemeClr val="bg1"/>
                </a:solidFill>
              </a:defRPr>
            </a:lvl1pPr>
          </a:lstStyle>
          <a:p>
            <a:pPr lvl="0"/>
            <a:r>
              <a:rPr lang="en-GB"/>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EA0DC652-BC27-46F3-887C-603FD9D6DCA4}"/>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8" name="Text Placeholder 7">
            <a:extLst>
              <a:ext uri="{FF2B5EF4-FFF2-40B4-BE49-F238E27FC236}">
                <a16:creationId xmlns:a16="http://schemas.microsoft.com/office/drawing/2014/main" id="{E89474AB-AB21-ABAE-727A-DD1CB8D2FD4E}"/>
              </a:ext>
            </a:extLst>
          </p:cNvPr>
          <p:cNvSpPr>
            <a:spLocks noGrp="1"/>
          </p:cNvSpPr>
          <p:nvPr>
            <p:ph type="body" sz="quarter" idx="21"/>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98898602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Images and Captions">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0D1D2D-1ED0-2797-D8C2-5FADD9FAC4FF}"/>
              </a:ext>
            </a:extLst>
          </p:cNvPr>
          <p:cNvSpPr/>
          <p:nvPr userDrawn="1"/>
        </p:nvSpPr>
        <p:spPr>
          <a:xfrm>
            <a:off x="0" y="0"/>
            <a:ext cx="12192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tx2"/>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tx2"/>
                </a:solidFill>
              </a:defRPr>
            </a:lvl1pPr>
          </a:lstStyle>
          <a:p>
            <a:fld id="{CBA53E11-492D-48B3-9F9B-09541CA2A39A}" type="slidenum">
              <a:rPr lang="en-GB" smtClean="0"/>
              <a:pPr/>
              <a:t>‹#›</a:t>
            </a:fld>
            <a:endParaRPr lang="en-GB" dirty="0"/>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1922277"/>
            <a:ext cx="4873624" cy="15067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501970" y="1922277"/>
            <a:ext cx="4873624" cy="15067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1">
            <a:extLst>
              <a:ext uri="{FF2B5EF4-FFF2-40B4-BE49-F238E27FC236}">
                <a16:creationId xmlns:a16="http://schemas.microsoft.com/office/drawing/2014/main" id="{F69AE18A-B3D3-2382-0994-5DE5ED3AE058}"/>
              </a:ext>
            </a:extLst>
          </p:cNvPr>
          <p:cNvSpPr>
            <a:spLocks noGrp="1"/>
          </p:cNvSpPr>
          <p:nvPr>
            <p:ph type="title"/>
          </p:nvPr>
        </p:nvSpPr>
        <p:spPr/>
        <p:txBody>
          <a:bodyPr/>
          <a:lstStyle/>
          <a:p>
            <a:r>
              <a:rPr lang="en-GB"/>
              <a:t>Click to edit Master title style</a:t>
            </a:r>
          </a:p>
        </p:txBody>
      </p:sp>
      <p:sp>
        <p:nvSpPr>
          <p:cNvPr id="11" name="Picture Placeholder 10">
            <a:extLst>
              <a:ext uri="{FF2B5EF4-FFF2-40B4-BE49-F238E27FC236}">
                <a16:creationId xmlns:a16="http://schemas.microsoft.com/office/drawing/2014/main" id="{F20C17B8-9CD2-FB2A-6C78-F44FDB5BC4B4}"/>
              </a:ext>
            </a:extLst>
          </p:cNvPr>
          <p:cNvSpPr>
            <a:spLocks noGrp="1"/>
          </p:cNvSpPr>
          <p:nvPr>
            <p:ph type="pic" sz="quarter" idx="15"/>
          </p:nvPr>
        </p:nvSpPr>
        <p:spPr>
          <a:xfrm>
            <a:off x="611189" y="3788658"/>
            <a:ext cx="864000" cy="864000"/>
          </a:xfrm>
          <a:solidFill>
            <a:schemeClr val="bg1">
              <a:lumMod val="85000"/>
            </a:schemeClr>
          </a:solidFill>
        </p:spPr>
        <p:txBody>
          <a:bodyPr/>
          <a:lstStyle/>
          <a:p>
            <a:r>
              <a:rPr lang="en-GB"/>
              <a:t>Click icon to add picture</a:t>
            </a:r>
            <a:endParaRPr lang="en-GB" dirty="0"/>
          </a:p>
        </p:txBody>
      </p:sp>
      <p:sp>
        <p:nvSpPr>
          <p:cNvPr id="14" name="Content Placeholder 6">
            <a:extLst>
              <a:ext uri="{FF2B5EF4-FFF2-40B4-BE49-F238E27FC236}">
                <a16:creationId xmlns:a16="http://schemas.microsoft.com/office/drawing/2014/main" id="{E759B863-1D8F-A8F3-D72C-D2D299E4CA2D}"/>
              </a:ext>
            </a:extLst>
          </p:cNvPr>
          <p:cNvSpPr>
            <a:spLocks noGrp="1"/>
          </p:cNvSpPr>
          <p:nvPr>
            <p:ph sz="quarter" idx="18"/>
          </p:nvPr>
        </p:nvSpPr>
        <p:spPr>
          <a:xfrm>
            <a:off x="611188" y="4796107"/>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Picture Placeholder 10">
            <a:extLst>
              <a:ext uri="{FF2B5EF4-FFF2-40B4-BE49-F238E27FC236}">
                <a16:creationId xmlns:a16="http://schemas.microsoft.com/office/drawing/2014/main" id="{D4AEA5FA-61AE-BD21-7A44-6CF042834B7B}"/>
              </a:ext>
            </a:extLst>
          </p:cNvPr>
          <p:cNvSpPr>
            <a:spLocks noGrp="1"/>
          </p:cNvSpPr>
          <p:nvPr>
            <p:ph type="pic" sz="quarter" idx="19"/>
          </p:nvPr>
        </p:nvSpPr>
        <p:spPr>
          <a:xfrm>
            <a:off x="3252813" y="3788658"/>
            <a:ext cx="864000" cy="864000"/>
          </a:xfrm>
          <a:solidFill>
            <a:schemeClr val="bg1">
              <a:lumMod val="85000"/>
            </a:schemeClr>
          </a:solidFill>
        </p:spPr>
        <p:txBody>
          <a:bodyPr/>
          <a:lstStyle/>
          <a:p>
            <a:r>
              <a:rPr lang="en-GB"/>
              <a:t>Click icon to add picture</a:t>
            </a:r>
            <a:endParaRPr lang="en-GB" dirty="0"/>
          </a:p>
        </p:txBody>
      </p:sp>
      <p:sp>
        <p:nvSpPr>
          <p:cNvPr id="17" name="Content Placeholder 6">
            <a:extLst>
              <a:ext uri="{FF2B5EF4-FFF2-40B4-BE49-F238E27FC236}">
                <a16:creationId xmlns:a16="http://schemas.microsoft.com/office/drawing/2014/main" id="{2ABEF2B4-CDFA-FDA0-C45B-31427266D506}"/>
              </a:ext>
            </a:extLst>
          </p:cNvPr>
          <p:cNvSpPr>
            <a:spLocks noGrp="1"/>
          </p:cNvSpPr>
          <p:nvPr>
            <p:ph sz="quarter" idx="20"/>
          </p:nvPr>
        </p:nvSpPr>
        <p:spPr>
          <a:xfrm>
            <a:off x="3252812" y="4796107"/>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10">
            <a:extLst>
              <a:ext uri="{FF2B5EF4-FFF2-40B4-BE49-F238E27FC236}">
                <a16:creationId xmlns:a16="http://schemas.microsoft.com/office/drawing/2014/main" id="{7667EFA2-6AA5-2117-7449-D83A12EABEB0}"/>
              </a:ext>
            </a:extLst>
          </p:cNvPr>
          <p:cNvSpPr>
            <a:spLocks noGrp="1"/>
          </p:cNvSpPr>
          <p:nvPr>
            <p:ph type="pic" sz="quarter" idx="21"/>
          </p:nvPr>
        </p:nvSpPr>
        <p:spPr>
          <a:xfrm>
            <a:off x="6501971" y="3788657"/>
            <a:ext cx="864000" cy="864000"/>
          </a:xfrm>
          <a:solidFill>
            <a:schemeClr val="bg1">
              <a:lumMod val="85000"/>
            </a:schemeClr>
          </a:solidFill>
        </p:spPr>
        <p:txBody>
          <a:bodyPr/>
          <a:lstStyle/>
          <a:p>
            <a:r>
              <a:rPr lang="en-GB"/>
              <a:t>Click icon to add picture</a:t>
            </a:r>
            <a:endParaRPr lang="en-GB" dirty="0"/>
          </a:p>
        </p:txBody>
      </p:sp>
      <p:sp>
        <p:nvSpPr>
          <p:cNvPr id="20" name="Content Placeholder 6">
            <a:extLst>
              <a:ext uri="{FF2B5EF4-FFF2-40B4-BE49-F238E27FC236}">
                <a16:creationId xmlns:a16="http://schemas.microsoft.com/office/drawing/2014/main" id="{B21581E8-25D6-3875-0C69-B53789CED027}"/>
              </a:ext>
            </a:extLst>
          </p:cNvPr>
          <p:cNvSpPr>
            <a:spLocks noGrp="1"/>
          </p:cNvSpPr>
          <p:nvPr>
            <p:ph sz="quarter" idx="22"/>
          </p:nvPr>
        </p:nvSpPr>
        <p:spPr>
          <a:xfrm>
            <a:off x="6501970" y="4796106"/>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1" name="Picture Placeholder 10">
            <a:extLst>
              <a:ext uri="{FF2B5EF4-FFF2-40B4-BE49-F238E27FC236}">
                <a16:creationId xmlns:a16="http://schemas.microsoft.com/office/drawing/2014/main" id="{34131EA2-1DB8-AB38-BE90-9D13FF0F1C50}"/>
              </a:ext>
            </a:extLst>
          </p:cNvPr>
          <p:cNvSpPr>
            <a:spLocks noGrp="1"/>
          </p:cNvSpPr>
          <p:nvPr>
            <p:ph type="pic" sz="quarter" idx="23"/>
          </p:nvPr>
        </p:nvSpPr>
        <p:spPr>
          <a:xfrm>
            <a:off x="9143595" y="3788657"/>
            <a:ext cx="864000" cy="864000"/>
          </a:xfrm>
          <a:solidFill>
            <a:schemeClr val="bg1">
              <a:lumMod val="85000"/>
            </a:schemeClr>
          </a:solidFill>
        </p:spPr>
        <p:txBody>
          <a:bodyPr/>
          <a:lstStyle/>
          <a:p>
            <a:r>
              <a:rPr lang="en-GB"/>
              <a:t>Click icon to add picture</a:t>
            </a:r>
            <a:endParaRPr lang="en-GB" dirty="0"/>
          </a:p>
        </p:txBody>
      </p:sp>
      <p:sp>
        <p:nvSpPr>
          <p:cNvPr id="22" name="Content Placeholder 6">
            <a:extLst>
              <a:ext uri="{FF2B5EF4-FFF2-40B4-BE49-F238E27FC236}">
                <a16:creationId xmlns:a16="http://schemas.microsoft.com/office/drawing/2014/main" id="{AFBEF903-9CEE-F19E-A029-69263864D182}"/>
              </a:ext>
            </a:extLst>
          </p:cNvPr>
          <p:cNvSpPr>
            <a:spLocks noGrp="1"/>
          </p:cNvSpPr>
          <p:nvPr>
            <p:ph sz="quarter" idx="24"/>
          </p:nvPr>
        </p:nvSpPr>
        <p:spPr>
          <a:xfrm>
            <a:off x="9143594" y="4796106"/>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Text Placeholder 7">
            <a:extLst>
              <a:ext uri="{FF2B5EF4-FFF2-40B4-BE49-F238E27FC236}">
                <a16:creationId xmlns:a16="http://schemas.microsoft.com/office/drawing/2014/main" id="{1C82B92D-7AAA-7AE2-4F66-1B57EA93A9F7}"/>
              </a:ext>
            </a:extLst>
          </p:cNvPr>
          <p:cNvSpPr>
            <a:spLocks noGrp="1"/>
          </p:cNvSpPr>
          <p:nvPr>
            <p:ph type="body" sz="quarter" idx="25"/>
          </p:nvPr>
        </p:nvSpPr>
        <p:spPr>
          <a:xfrm>
            <a:off x="611188" y="6457729"/>
            <a:ext cx="10410825" cy="287337"/>
          </a:xfrm>
        </p:spPr>
        <p:txBody>
          <a:bodyPr/>
          <a:lstStyle>
            <a:lvl1pPr>
              <a:spcAft>
                <a:spcPts val="0"/>
              </a:spcAft>
              <a:defRPr sz="600">
                <a:solidFill>
                  <a:schemeClr val="tx2"/>
                </a:solidFill>
              </a:defRPr>
            </a:lvl1pPr>
            <a:lvl2pPr>
              <a:spcAft>
                <a:spcPts val="0"/>
              </a:spcAft>
              <a:defRPr sz="600">
                <a:solidFill>
                  <a:schemeClr val="tx2"/>
                </a:solidFill>
              </a:defRPr>
            </a:lvl2pPr>
            <a:lvl3pPr>
              <a:spcAft>
                <a:spcPts val="0"/>
              </a:spcAft>
              <a:defRPr sz="600">
                <a:solidFill>
                  <a:schemeClr val="tx2"/>
                </a:solidFill>
              </a:defRPr>
            </a:lvl3pPr>
            <a:lvl4pPr>
              <a:spcAft>
                <a:spcPts val="0"/>
              </a:spcAft>
              <a:defRPr sz="600">
                <a:solidFill>
                  <a:schemeClr val="tx2"/>
                </a:solidFill>
              </a:defRPr>
            </a:lvl4pPr>
            <a:lvl5pPr>
              <a:spcAft>
                <a:spcPts val="0"/>
              </a:spcAft>
              <a:defRPr sz="6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1331231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Images and Captions Colour">
    <p:bg>
      <p:bgPr>
        <a:solidFill>
          <a:schemeClr val="accent4"/>
        </a:solidFill>
        <a:effectLst/>
      </p:bgPr>
    </p:bg>
    <p:spTree>
      <p:nvGrpSpPr>
        <p:cNvPr id="1" name=""/>
        <p:cNvGrpSpPr/>
        <p:nvPr/>
      </p:nvGrpSpPr>
      <p:grpSpPr>
        <a:xfrm>
          <a:off x="0" y="0"/>
          <a:ext cx="0" cy="0"/>
          <a:chOff x="0" y="0"/>
          <a:chExt cx="0" cy="0"/>
        </a:xfrm>
      </p:grpSpPr>
      <p:sp>
        <p:nvSpPr>
          <p:cNvPr id="23" name="Text Placeholder 15">
            <a:extLst>
              <a:ext uri="{FF2B5EF4-FFF2-40B4-BE49-F238E27FC236}">
                <a16:creationId xmlns:a16="http://schemas.microsoft.com/office/drawing/2014/main" id="{B0E9B4C8-F9C5-43B9-A997-6EEA1CA46179}"/>
              </a:ext>
            </a:extLst>
          </p:cNvPr>
          <p:cNvSpPr>
            <a:spLocks noGrp="1"/>
          </p:cNvSpPr>
          <p:nvPr>
            <p:ph type="body" sz="quarter" idx="25" hasCustomPrompt="1"/>
          </p:nvPr>
        </p:nvSpPr>
        <p:spPr>
          <a:xfrm>
            <a:off x="0" y="1700212"/>
            <a:ext cx="6096000" cy="5157787"/>
          </a:xfrm>
          <a:solidFill>
            <a:schemeClr val="bg2"/>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US" dirty="0"/>
              <a:t> </a:t>
            </a:r>
            <a:endParaRPr lang="en-GB" dirty="0"/>
          </a:p>
        </p:txBody>
      </p:sp>
      <p:sp>
        <p:nvSpPr>
          <p:cNvPr id="10" name="Rectangle 9">
            <a:extLst>
              <a:ext uri="{FF2B5EF4-FFF2-40B4-BE49-F238E27FC236}">
                <a16:creationId xmlns:a16="http://schemas.microsoft.com/office/drawing/2014/main" id="{300D1D2D-1ED0-2797-D8C2-5FADD9FAC4FF}"/>
              </a:ext>
            </a:extLst>
          </p:cNvPr>
          <p:cNvSpPr/>
          <p:nvPr userDrawn="1"/>
        </p:nvSpPr>
        <p:spPr>
          <a:xfrm>
            <a:off x="0" y="0"/>
            <a:ext cx="12192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1922277"/>
            <a:ext cx="4873624" cy="15067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501970" y="1922277"/>
            <a:ext cx="4873624" cy="15067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1">
            <a:extLst>
              <a:ext uri="{FF2B5EF4-FFF2-40B4-BE49-F238E27FC236}">
                <a16:creationId xmlns:a16="http://schemas.microsoft.com/office/drawing/2014/main" id="{F69AE18A-B3D3-2382-0994-5DE5ED3AE058}"/>
              </a:ext>
            </a:extLst>
          </p:cNvPr>
          <p:cNvSpPr>
            <a:spLocks noGrp="1"/>
          </p:cNvSpPr>
          <p:nvPr>
            <p:ph type="title"/>
          </p:nvPr>
        </p:nvSpPr>
        <p:spPr/>
        <p:txBody>
          <a:bodyPr/>
          <a:lstStyle/>
          <a:p>
            <a:r>
              <a:rPr lang="en-GB"/>
              <a:t>Click to edit Master title style</a:t>
            </a:r>
          </a:p>
        </p:txBody>
      </p:sp>
      <p:sp>
        <p:nvSpPr>
          <p:cNvPr id="11" name="Picture Placeholder 10">
            <a:extLst>
              <a:ext uri="{FF2B5EF4-FFF2-40B4-BE49-F238E27FC236}">
                <a16:creationId xmlns:a16="http://schemas.microsoft.com/office/drawing/2014/main" id="{F20C17B8-9CD2-FB2A-6C78-F44FDB5BC4B4}"/>
              </a:ext>
            </a:extLst>
          </p:cNvPr>
          <p:cNvSpPr>
            <a:spLocks noGrp="1"/>
          </p:cNvSpPr>
          <p:nvPr>
            <p:ph type="pic" sz="quarter" idx="15"/>
          </p:nvPr>
        </p:nvSpPr>
        <p:spPr>
          <a:xfrm>
            <a:off x="611189" y="3788658"/>
            <a:ext cx="864000" cy="864000"/>
          </a:xfrm>
          <a:solidFill>
            <a:schemeClr val="bg1">
              <a:lumMod val="85000"/>
            </a:schemeClr>
          </a:solidFill>
        </p:spPr>
        <p:txBody>
          <a:bodyPr/>
          <a:lstStyle/>
          <a:p>
            <a:r>
              <a:rPr lang="en-GB"/>
              <a:t>Click icon to add picture</a:t>
            </a:r>
            <a:endParaRPr lang="en-GB" dirty="0"/>
          </a:p>
        </p:txBody>
      </p:sp>
      <p:sp>
        <p:nvSpPr>
          <p:cNvPr id="14" name="Content Placeholder 6">
            <a:extLst>
              <a:ext uri="{FF2B5EF4-FFF2-40B4-BE49-F238E27FC236}">
                <a16:creationId xmlns:a16="http://schemas.microsoft.com/office/drawing/2014/main" id="{E759B863-1D8F-A8F3-D72C-D2D299E4CA2D}"/>
              </a:ext>
            </a:extLst>
          </p:cNvPr>
          <p:cNvSpPr>
            <a:spLocks noGrp="1"/>
          </p:cNvSpPr>
          <p:nvPr>
            <p:ph sz="quarter" idx="18"/>
          </p:nvPr>
        </p:nvSpPr>
        <p:spPr>
          <a:xfrm>
            <a:off x="611188" y="4796107"/>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Picture Placeholder 10">
            <a:extLst>
              <a:ext uri="{FF2B5EF4-FFF2-40B4-BE49-F238E27FC236}">
                <a16:creationId xmlns:a16="http://schemas.microsoft.com/office/drawing/2014/main" id="{D4AEA5FA-61AE-BD21-7A44-6CF042834B7B}"/>
              </a:ext>
            </a:extLst>
          </p:cNvPr>
          <p:cNvSpPr>
            <a:spLocks noGrp="1"/>
          </p:cNvSpPr>
          <p:nvPr>
            <p:ph type="pic" sz="quarter" idx="19"/>
          </p:nvPr>
        </p:nvSpPr>
        <p:spPr>
          <a:xfrm>
            <a:off x="3252813" y="3788658"/>
            <a:ext cx="864000" cy="864000"/>
          </a:xfrm>
          <a:solidFill>
            <a:schemeClr val="bg1">
              <a:lumMod val="85000"/>
            </a:schemeClr>
          </a:solidFill>
        </p:spPr>
        <p:txBody>
          <a:bodyPr/>
          <a:lstStyle/>
          <a:p>
            <a:r>
              <a:rPr lang="en-GB"/>
              <a:t>Click icon to add picture</a:t>
            </a:r>
            <a:endParaRPr lang="en-GB" dirty="0"/>
          </a:p>
        </p:txBody>
      </p:sp>
      <p:sp>
        <p:nvSpPr>
          <p:cNvPr id="17" name="Content Placeholder 6">
            <a:extLst>
              <a:ext uri="{FF2B5EF4-FFF2-40B4-BE49-F238E27FC236}">
                <a16:creationId xmlns:a16="http://schemas.microsoft.com/office/drawing/2014/main" id="{2ABEF2B4-CDFA-FDA0-C45B-31427266D506}"/>
              </a:ext>
            </a:extLst>
          </p:cNvPr>
          <p:cNvSpPr>
            <a:spLocks noGrp="1"/>
          </p:cNvSpPr>
          <p:nvPr>
            <p:ph sz="quarter" idx="20"/>
          </p:nvPr>
        </p:nvSpPr>
        <p:spPr>
          <a:xfrm>
            <a:off x="3252812" y="4796107"/>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10">
            <a:extLst>
              <a:ext uri="{FF2B5EF4-FFF2-40B4-BE49-F238E27FC236}">
                <a16:creationId xmlns:a16="http://schemas.microsoft.com/office/drawing/2014/main" id="{7667EFA2-6AA5-2117-7449-D83A12EABEB0}"/>
              </a:ext>
            </a:extLst>
          </p:cNvPr>
          <p:cNvSpPr>
            <a:spLocks noGrp="1"/>
          </p:cNvSpPr>
          <p:nvPr>
            <p:ph type="pic" sz="quarter" idx="21"/>
          </p:nvPr>
        </p:nvSpPr>
        <p:spPr>
          <a:xfrm>
            <a:off x="6501971" y="3788657"/>
            <a:ext cx="864000" cy="864000"/>
          </a:xfrm>
          <a:solidFill>
            <a:schemeClr val="bg1">
              <a:lumMod val="85000"/>
            </a:schemeClr>
          </a:solidFill>
        </p:spPr>
        <p:txBody>
          <a:bodyPr/>
          <a:lstStyle/>
          <a:p>
            <a:r>
              <a:rPr lang="en-GB"/>
              <a:t>Click icon to add picture</a:t>
            </a:r>
            <a:endParaRPr lang="en-GB" dirty="0"/>
          </a:p>
        </p:txBody>
      </p:sp>
      <p:sp>
        <p:nvSpPr>
          <p:cNvPr id="20" name="Content Placeholder 6">
            <a:extLst>
              <a:ext uri="{FF2B5EF4-FFF2-40B4-BE49-F238E27FC236}">
                <a16:creationId xmlns:a16="http://schemas.microsoft.com/office/drawing/2014/main" id="{B21581E8-25D6-3875-0C69-B53789CED027}"/>
              </a:ext>
            </a:extLst>
          </p:cNvPr>
          <p:cNvSpPr>
            <a:spLocks noGrp="1"/>
          </p:cNvSpPr>
          <p:nvPr>
            <p:ph sz="quarter" idx="22"/>
          </p:nvPr>
        </p:nvSpPr>
        <p:spPr>
          <a:xfrm>
            <a:off x="6501970" y="4796106"/>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1" name="Picture Placeholder 10">
            <a:extLst>
              <a:ext uri="{FF2B5EF4-FFF2-40B4-BE49-F238E27FC236}">
                <a16:creationId xmlns:a16="http://schemas.microsoft.com/office/drawing/2014/main" id="{34131EA2-1DB8-AB38-BE90-9D13FF0F1C50}"/>
              </a:ext>
            </a:extLst>
          </p:cNvPr>
          <p:cNvSpPr>
            <a:spLocks noGrp="1"/>
          </p:cNvSpPr>
          <p:nvPr>
            <p:ph type="pic" sz="quarter" idx="23"/>
          </p:nvPr>
        </p:nvSpPr>
        <p:spPr>
          <a:xfrm>
            <a:off x="9143595" y="3788657"/>
            <a:ext cx="864000" cy="864000"/>
          </a:xfrm>
          <a:solidFill>
            <a:schemeClr val="bg1">
              <a:lumMod val="85000"/>
            </a:schemeClr>
          </a:solidFill>
        </p:spPr>
        <p:txBody>
          <a:bodyPr/>
          <a:lstStyle/>
          <a:p>
            <a:r>
              <a:rPr lang="en-GB"/>
              <a:t>Click icon to add picture</a:t>
            </a:r>
            <a:endParaRPr lang="en-GB" dirty="0"/>
          </a:p>
        </p:txBody>
      </p:sp>
      <p:sp>
        <p:nvSpPr>
          <p:cNvPr id="22" name="Content Placeholder 6">
            <a:extLst>
              <a:ext uri="{FF2B5EF4-FFF2-40B4-BE49-F238E27FC236}">
                <a16:creationId xmlns:a16="http://schemas.microsoft.com/office/drawing/2014/main" id="{AFBEF903-9CEE-F19E-A029-69263864D182}"/>
              </a:ext>
            </a:extLst>
          </p:cNvPr>
          <p:cNvSpPr>
            <a:spLocks noGrp="1"/>
          </p:cNvSpPr>
          <p:nvPr>
            <p:ph sz="quarter" idx="24"/>
          </p:nvPr>
        </p:nvSpPr>
        <p:spPr>
          <a:xfrm>
            <a:off x="9143594" y="4796106"/>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6" name="Picture 5" descr="A picture containing icon&#10;&#10;Description automatically generated">
            <a:extLst>
              <a:ext uri="{FF2B5EF4-FFF2-40B4-BE49-F238E27FC236}">
                <a16:creationId xmlns:a16="http://schemas.microsoft.com/office/drawing/2014/main" id="{7DFD5DFD-C2FF-72F4-9C78-BF7561AABA63}"/>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8" name="Text Placeholder 7">
            <a:extLst>
              <a:ext uri="{FF2B5EF4-FFF2-40B4-BE49-F238E27FC236}">
                <a16:creationId xmlns:a16="http://schemas.microsoft.com/office/drawing/2014/main" id="{78DA7A88-AF1A-D4DA-F5DE-030A4F196ADB}"/>
              </a:ext>
            </a:extLst>
          </p:cNvPr>
          <p:cNvSpPr>
            <a:spLocks noGrp="1"/>
          </p:cNvSpPr>
          <p:nvPr>
            <p:ph type="body" sz="quarter" idx="26"/>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2523600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Horizontal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65D6-D879-47CC-D664-CD2AFDA445A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E732B2D-24E4-1A17-1764-E9CD1EC819B9}"/>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86595049-0F04-E60D-3DD1-7A2473E130C3}"/>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0FFD8845-6B5C-E2B5-65C1-AF4C14FCF3AE}"/>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7" name="Picture Placeholder 6">
            <a:extLst>
              <a:ext uri="{FF2B5EF4-FFF2-40B4-BE49-F238E27FC236}">
                <a16:creationId xmlns:a16="http://schemas.microsoft.com/office/drawing/2014/main" id="{16A2BD30-9957-9E0D-7B68-36C7C912F9FD}"/>
              </a:ext>
            </a:extLst>
          </p:cNvPr>
          <p:cNvSpPr>
            <a:spLocks noGrp="1"/>
          </p:cNvSpPr>
          <p:nvPr>
            <p:ph type="pic" sz="quarter" idx="13"/>
          </p:nvPr>
        </p:nvSpPr>
        <p:spPr>
          <a:xfrm>
            <a:off x="611188" y="1700213"/>
            <a:ext cx="10969625" cy="1116000"/>
          </a:xfrm>
          <a:solidFill>
            <a:schemeClr val="bg1">
              <a:lumMod val="85000"/>
            </a:schemeClr>
          </a:solidFill>
        </p:spPr>
        <p:txBody>
          <a:bodyPr/>
          <a:lstStyle/>
          <a:p>
            <a:r>
              <a:rPr lang="en-GB"/>
              <a:t>Click icon to add picture</a:t>
            </a:r>
          </a:p>
        </p:txBody>
      </p:sp>
      <p:sp>
        <p:nvSpPr>
          <p:cNvPr id="8" name="Picture Placeholder 6">
            <a:extLst>
              <a:ext uri="{FF2B5EF4-FFF2-40B4-BE49-F238E27FC236}">
                <a16:creationId xmlns:a16="http://schemas.microsoft.com/office/drawing/2014/main" id="{8A6D86D4-BA72-C035-2213-DF7388E55CBC}"/>
              </a:ext>
            </a:extLst>
          </p:cNvPr>
          <p:cNvSpPr>
            <a:spLocks noGrp="1"/>
          </p:cNvSpPr>
          <p:nvPr>
            <p:ph type="pic" sz="quarter" idx="14"/>
          </p:nvPr>
        </p:nvSpPr>
        <p:spPr>
          <a:xfrm>
            <a:off x="611187" y="3321057"/>
            <a:ext cx="10969625" cy="1116000"/>
          </a:xfrm>
          <a:solidFill>
            <a:schemeClr val="bg1">
              <a:lumMod val="85000"/>
            </a:schemeClr>
          </a:solidFill>
        </p:spPr>
        <p:txBody>
          <a:bodyPr/>
          <a:lstStyle/>
          <a:p>
            <a:r>
              <a:rPr lang="en-GB"/>
              <a:t>Click icon to add picture</a:t>
            </a:r>
          </a:p>
        </p:txBody>
      </p:sp>
      <p:sp>
        <p:nvSpPr>
          <p:cNvPr id="9" name="Picture Placeholder 6">
            <a:extLst>
              <a:ext uri="{FF2B5EF4-FFF2-40B4-BE49-F238E27FC236}">
                <a16:creationId xmlns:a16="http://schemas.microsoft.com/office/drawing/2014/main" id="{1A2F46F4-F0C0-E390-4B7B-9B677525C0E4}"/>
              </a:ext>
            </a:extLst>
          </p:cNvPr>
          <p:cNvSpPr>
            <a:spLocks noGrp="1"/>
          </p:cNvSpPr>
          <p:nvPr>
            <p:ph type="pic" sz="quarter" idx="15"/>
          </p:nvPr>
        </p:nvSpPr>
        <p:spPr>
          <a:xfrm>
            <a:off x="611187" y="4941900"/>
            <a:ext cx="5268812" cy="1116000"/>
          </a:xfrm>
          <a:solidFill>
            <a:schemeClr val="bg1">
              <a:lumMod val="85000"/>
            </a:schemeClr>
          </a:solidFill>
        </p:spPr>
        <p:txBody>
          <a:bodyPr/>
          <a:lstStyle/>
          <a:p>
            <a:r>
              <a:rPr lang="en-GB"/>
              <a:t>Click icon to add picture</a:t>
            </a:r>
          </a:p>
        </p:txBody>
      </p:sp>
      <p:sp>
        <p:nvSpPr>
          <p:cNvPr id="10" name="Picture Placeholder 6">
            <a:extLst>
              <a:ext uri="{FF2B5EF4-FFF2-40B4-BE49-F238E27FC236}">
                <a16:creationId xmlns:a16="http://schemas.microsoft.com/office/drawing/2014/main" id="{804874E6-91D6-B543-E163-1AB0AB189286}"/>
              </a:ext>
            </a:extLst>
          </p:cNvPr>
          <p:cNvSpPr>
            <a:spLocks noGrp="1"/>
          </p:cNvSpPr>
          <p:nvPr>
            <p:ph type="pic" sz="quarter" idx="16"/>
          </p:nvPr>
        </p:nvSpPr>
        <p:spPr>
          <a:xfrm>
            <a:off x="6312001" y="4941900"/>
            <a:ext cx="5268812" cy="1116000"/>
          </a:xfrm>
          <a:solidFill>
            <a:schemeClr val="bg1">
              <a:lumMod val="85000"/>
            </a:schemeClr>
          </a:solidFill>
        </p:spPr>
        <p:txBody>
          <a:bodyPr/>
          <a:lstStyle/>
          <a:p>
            <a:r>
              <a:rPr lang="en-GB"/>
              <a:t>Click icon to add picture</a:t>
            </a:r>
          </a:p>
        </p:txBody>
      </p:sp>
      <p:sp>
        <p:nvSpPr>
          <p:cNvPr id="6" name="Text Placeholder 7">
            <a:extLst>
              <a:ext uri="{FF2B5EF4-FFF2-40B4-BE49-F238E27FC236}">
                <a16:creationId xmlns:a16="http://schemas.microsoft.com/office/drawing/2014/main" id="{6C0A6DF3-6A55-8855-A3D3-0AEE89700F3D}"/>
              </a:ext>
            </a:extLst>
          </p:cNvPr>
          <p:cNvSpPr>
            <a:spLocks noGrp="1"/>
          </p:cNvSpPr>
          <p:nvPr>
            <p:ph type="body" sz="quarter" idx="17"/>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8870506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E2E6-75F8-F4DC-E8A9-E905023E548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B929089-1B5D-6E5A-E20B-C0A5457ED10E}"/>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BE1B644B-C2FE-65DE-C3E1-64184C7509A8}"/>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6EA07F10-16AE-7846-32E8-3493F5E63E1A}"/>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6" name="Text Placeholder 32">
            <a:extLst>
              <a:ext uri="{FF2B5EF4-FFF2-40B4-BE49-F238E27FC236}">
                <a16:creationId xmlns:a16="http://schemas.microsoft.com/office/drawing/2014/main" id="{2DF7B9C0-A310-FEEF-99D5-1C06093F60A4}"/>
              </a:ext>
            </a:extLst>
          </p:cNvPr>
          <p:cNvSpPr>
            <a:spLocks noGrp="1"/>
          </p:cNvSpPr>
          <p:nvPr>
            <p:ph type="body" sz="quarter" idx="15" hasCustomPrompt="1"/>
          </p:nvPr>
        </p:nvSpPr>
        <p:spPr>
          <a:xfrm>
            <a:off x="611189" y="1700213"/>
            <a:ext cx="1436656" cy="1552057"/>
          </a:xfrm>
        </p:spPr>
        <p:txBody>
          <a:bodyPr>
            <a:noAutofit/>
          </a:bodyPr>
          <a:lstStyle>
            <a:lvl1pPr marL="0" indent="0" algn="l">
              <a:lnSpc>
                <a:spcPct val="85000"/>
              </a:lnSpc>
              <a:buNone/>
              <a:defRPr sz="13000" b="1">
                <a:solidFill>
                  <a:srgbClr val="9BC8ED"/>
                </a:solidFill>
              </a:defRPr>
            </a:lvl1pPr>
          </a:lstStyle>
          <a:p>
            <a:pPr lvl="0"/>
            <a:r>
              <a:rPr lang="en-GB" dirty="0"/>
              <a:t>0</a:t>
            </a:r>
          </a:p>
        </p:txBody>
      </p:sp>
      <p:sp>
        <p:nvSpPr>
          <p:cNvPr id="7" name="Text Placeholder 32">
            <a:extLst>
              <a:ext uri="{FF2B5EF4-FFF2-40B4-BE49-F238E27FC236}">
                <a16:creationId xmlns:a16="http://schemas.microsoft.com/office/drawing/2014/main" id="{75934488-7832-DB2D-EFC9-62E93E981924}"/>
              </a:ext>
            </a:extLst>
          </p:cNvPr>
          <p:cNvSpPr>
            <a:spLocks noGrp="1"/>
          </p:cNvSpPr>
          <p:nvPr>
            <p:ph type="body" sz="quarter" idx="16"/>
          </p:nvPr>
        </p:nvSpPr>
        <p:spPr>
          <a:xfrm>
            <a:off x="611189" y="3252271"/>
            <a:ext cx="1436656" cy="307254"/>
          </a:xfrm>
        </p:spPr>
        <p:txBody>
          <a:bodyPr>
            <a:noAutofit/>
          </a:bodyPr>
          <a:lstStyle>
            <a:lvl1pPr marL="0" indent="0" algn="r">
              <a:buNone/>
              <a:defRPr sz="1400" b="1">
                <a:solidFill>
                  <a:srgbClr val="9BC8ED"/>
                </a:solidFill>
              </a:defRPr>
            </a:lvl1pPr>
          </a:lstStyle>
          <a:p>
            <a:pPr lvl="0"/>
            <a:r>
              <a:rPr lang="en-GB"/>
              <a:t>Click to edit Master text styles</a:t>
            </a:r>
          </a:p>
        </p:txBody>
      </p:sp>
      <p:sp>
        <p:nvSpPr>
          <p:cNvPr id="8" name="Picture Placeholder 9">
            <a:extLst>
              <a:ext uri="{FF2B5EF4-FFF2-40B4-BE49-F238E27FC236}">
                <a16:creationId xmlns:a16="http://schemas.microsoft.com/office/drawing/2014/main" id="{6586D6ED-81B9-5B4B-D8E5-8F149FD8ABD3}"/>
              </a:ext>
            </a:extLst>
          </p:cNvPr>
          <p:cNvSpPr>
            <a:spLocks noGrp="1"/>
          </p:cNvSpPr>
          <p:nvPr>
            <p:ph type="pic" sz="quarter" idx="23" hasCustomPrompt="1"/>
          </p:nvPr>
        </p:nvSpPr>
        <p:spPr>
          <a:xfrm>
            <a:off x="611188" y="3909981"/>
            <a:ext cx="580798" cy="560274"/>
          </a:xfrm>
        </p:spPr>
        <p:txBody>
          <a:bodyPr/>
          <a:lstStyle>
            <a:lvl1pPr marL="0" indent="0">
              <a:buNone/>
              <a:defRPr/>
            </a:lvl1pPr>
          </a:lstStyle>
          <a:p>
            <a:r>
              <a:rPr lang="en-GB" dirty="0"/>
              <a:t>Image</a:t>
            </a:r>
            <a:endParaRPr lang="en-US" dirty="0"/>
          </a:p>
        </p:txBody>
      </p:sp>
      <p:sp>
        <p:nvSpPr>
          <p:cNvPr id="38" name="Picture Placeholder 9">
            <a:extLst>
              <a:ext uri="{FF2B5EF4-FFF2-40B4-BE49-F238E27FC236}">
                <a16:creationId xmlns:a16="http://schemas.microsoft.com/office/drawing/2014/main" id="{033F41F9-11B2-7743-4FDE-50420C704EA5}"/>
              </a:ext>
            </a:extLst>
          </p:cNvPr>
          <p:cNvSpPr>
            <a:spLocks noGrp="1"/>
          </p:cNvSpPr>
          <p:nvPr>
            <p:ph type="pic" sz="quarter" idx="32" hasCustomPrompt="1"/>
          </p:nvPr>
        </p:nvSpPr>
        <p:spPr>
          <a:xfrm>
            <a:off x="3459616" y="3909981"/>
            <a:ext cx="580798" cy="560274"/>
          </a:xfrm>
        </p:spPr>
        <p:txBody>
          <a:bodyPr/>
          <a:lstStyle>
            <a:lvl1pPr marL="0" indent="0">
              <a:buNone/>
              <a:defRPr/>
            </a:lvl1pPr>
          </a:lstStyle>
          <a:p>
            <a:r>
              <a:rPr lang="en-GB" dirty="0"/>
              <a:t>Image</a:t>
            </a:r>
            <a:endParaRPr lang="en-US" dirty="0"/>
          </a:p>
        </p:txBody>
      </p:sp>
      <p:sp>
        <p:nvSpPr>
          <p:cNvPr id="39" name="Picture Placeholder 9">
            <a:extLst>
              <a:ext uri="{FF2B5EF4-FFF2-40B4-BE49-F238E27FC236}">
                <a16:creationId xmlns:a16="http://schemas.microsoft.com/office/drawing/2014/main" id="{453E8A45-DC86-4E4B-9DA7-0E0682629581}"/>
              </a:ext>
            </a:extLst>
          </p:cNvPr>
          <p:cNvSpPr>
            <a:spLocks noGrp="1"/>
          </p:cNvSpPr>
          <p:nvPr>
            <p:ph type="pic" sz="quarter" idx="33" hasCustomPrompt="1"/>
          </p:nvPr>
        </p:nvSpPr>
        <p:spPr>
          <a:xfrm>
            <a:off x="6308044" y="3909981"/>
            <a:ext cx="580798" cy="560274"/>
          </a:xfrm>
        </p:spPr>
        <p:txBody>
          <a:bodyPr/>
          <a:lstStyle>
            <a:lvl1pPr marL="0" indent="0">
              <a:buNone/>
              <a:defRPr/>
            </a:lvl1pPr>
          </a:lstStyle>
          <a:p>
            <a:r>
              <a:rPr lang="en-GB" dirty="0"/>
              <a:t>Image</a:t>
            </a:r>
            <a:endParaRPr lang="en-US" dirty="0"/>
          </a:p>
        </p:txBody>
      </p:sp>
      <p:sp>
        <p:nvSpPr>
          <p:cNvPr id="40" name="Picture Placeholder 9">
            <a:extLst>
              <a:ext uri="{FF2B5EF4-FFF2-40B4-BE49-F238E27FC236}">
                <a16:creationId xmlns:a16="http://schemas.microsoft.com/office/drawing/2014/main" id="{B25BFEC5-C41A-1412-1DD1-66968D6B7839}"/>
              </a:ext>
            </a:extLst>
          </p:cNvPr>
          <p:cNvSpPr>
            <a:spLocks noGrp="1"/>
          </p:cNvSpPr>
          <p:nvPr>
            <p:ph type="pic" sz="quarter" idx="34" hasCustomPrompt="1"/>
          </p:nvPr>
        </p:nvSpPr>
        <p:spPr>
          <a:xfrm>
            <a:off x="9156472" y="3909981"/>
            <a:ext cx="580798" cy="560274"/>
          </a:xfrm>
        </p:spPr>
        <p:txBody>
          <a:bodyPr/>
          <a:lstStyle>
            <a:lvl1pPr marL="0" indent="0">
              <a:buNone/>
              <a:defRPr/>
            </a:lvl1pPr>
          </a:lstStyle>
          <a:p>
            <a:r>
              <a:rPr lang="en-GB" dirty="0"/>
              <a:t>Image</a:t>
            </a:r>
            <a:endParaRPr lang="en-US" dirty="0"/>
          </a:p>
        </p:txBody>
      </p:sp>
      <p:sp>
        <p:nvSpPr>
          <p:cNvPr id="41" name="Text Placeholder 32">
            <a:extLst>
              <a:ext uri="{FF2B5EF4-FFF2-40B4-BE49-F238E27FC236}">
                <a16:creationId xmlns:a16="http://schemas.microsoft.com/office/drawing/2014/main" id="{C603E25C-8865-D80D-DB0F-C752B1EEBD55}"/>
              </a:ext>
            </a:extLst>
          </p:cNvPr>
          <p:cNvSpPr>
            <a:spLocks noGrp="1"/>
          </p:cNvSpPr>
          <p:nvPr>
            <p:ph type="body" sz="quarter" idx="35" hasCustomPrompt="1"/>
          </p:nvPr>
        </p:nvSpPr>
        <p:spPr>
          <a:xfrm>
            <a:off x="3459616" y="1700213"/>
            <a:ext cx="1436656" cy="1552057"/>
          </a:xfrm>
        </p:spPr>
        <p:txBody>
          <a:bodyPr>
            <a:noAutofit/>
          </a:bodyPr>
          <a:lstStyle>
            <a:lvl1pPr marL="0" indent="0" algn="l">
              <a:lnSpc>
                <a:spcPct val="85000"/>
              </a:lnSpc>
              <a:buNone/>
              <a:defRPr sz="13000" b="1">
                <a:solidFill>
                  <a:schemeClr val="accent6"/>
                </a:solidFill>
              </a:defRPr>
            </a:lvl1pPr>
          </a:lstStyle>
          <a:p>
            <a:pPr lvl="0"/>
            <a:r>
              <a:rPr lang="en-GB" dirty="0"/>
              <a:t>0</a:t>
            </a:r>
          </a:p>
        </p:txBody>
      </p:sp>
      <p:sp>
        <p:nvSpPr>
          <p:cNvPr id="42" name="Text Placeholder 32">
            <a:extLst>
              <a:ext uri="{FF2B5EF4-FFF2-40B4-BE49-F238E27FC236}">
                <a16:creationId xmlns:a16="http://schemas.microsoft.com/office/drawing/2014/main" id="{E5AD2828-5B90-B312-1A04-015BD6698B10}"/>
              </a:ext>
            </a:extLst>
          </p:cNvPr>
          <p:cNvSpPr>
            <a:spLocks noGrp="1"/>
          </p:cNvSpPr>
          <p:nvPr>
            <p:ph type="body" sz="quarter" idx="36"/>
          </p:nvPr>
        </p:nvSpPr>
        <p:spPr>
          <a:xfrm>
            <a:off x="3459616" y="3252271"/>
            <a:ext cx="1436656" cy="307254"/>
          </a:xfrm>
        </p:spPr>
        <p:txBody>
          <a:bodyPr>
            <a:noAutofit/>
          </a:bodyPr>
          <a:lstStyle>
            <a:lvl1pPr marL="0" indent="0" algn="r">
              <a:buNone/>
              <a:defRPr sz="1400" b="1">
                <a:solidFill>
                  <a:schemeClr val="accent6"/>
                </a:solidFill>
              </a:defRPr>
            </a:lvl1pPr>
          </a:lstStyle>
          <a:p>
            <a:pPr lvl="0"/>
            <a:r>
              <a:rPr lang="en-GB"/>
              <a:t>Click to edit Master text styles</a:t>
            </a:r>
          </a:p>
        </p:txBody>
      </p:sp>
      <p:sp>
        <p:nvSpPr>
          <p:cNvPr id="43" name="Text Placeholder 32">
            <a:extLst>
              <a:ext uri="{FF2B5EF4-FFF2-40B4-BE49-F238E27FC236}">
                <a16:creationId xmlns:a16="http://schemas.microsoft.com/office/drawing/2014/main" id="{C3D3BE60-0E34-2FDF-B54A-1D89D22E2A47}"/>
              </a:ext>
            </a:extLst>
          </p:cNvPr>
          <p:cNvSpPr>
            <a:spLocks noGrp="1"/>
          </p:cNvSpPr>
          <p:nvPr>
            <p:ph type="body" sz="quarter" idx="37" hasCustomPrompt="1"/>
          </p:nvPr>
        </p:nvSpPr>
        <p:spPr>
          <a:xfrm>
            <a:off x="6308043" y="1700213"/>
            <a:ext cx="1436656" cy="1552057"/>
          </a:xfrm>
        </p:spPr>
        <p:txBody>
          <a:bodyPr>
            <a:noAutofit/>
          </a:bodyPr>
          <a:lstStyle>
            <a:lvl1pPr marL="0" indent="0" algn="l">
              <a:lnSpc>
                <a:spcPct val="85000"/>
              </a:lnSpc>
              <a:buNone/>
              <a:defRPr sz="13000" b="1">
                <a:solidFill>
                  <a:schemeClr val="accent5"/>
                </a:solidFill>
              </a:defRPr>
            </a:lvl1pPr>
          </a:lstStyle>
          <a:p>
            <a:pPr lvl="0"/>
            <a:r>
              <a:rPr lang="en-GB" dirty="0"/>
              <a:t>0</a:t>
            </a:r>
          </a:p>
        </p:txBody>
      </p:sp>
      <p:sp>
        <p:nvSpPr>
          <p:cNvPr id="44" name="Text Placeholder 32">
            <a:extLst>
              <a:ext uri="{FF2B5EF4-FFF2-40B4-BE49-F238E27FC236}">
                <a16:creationId xmlns:a16="http://schemas.microsoft.com/office/drawing/2014/main" id="{6408521B-C7F6-E0CB-8F20-5976527B5B76}"/>
              </a:ext>
            </a:extLst>
          </p:cNvPr>
          <p:cNvSpPr>
            <a:spLocks noGrp="1"/>
          </p:cNvSpPr>
          <p:nvPr>
            <p:ph type="body" sz="quarter" idx="38"/>
          </p:nvPr>
        </p:nvSpPr>
        <p:spPr>
          <a:xfrm>
            <a:off x="6308043" y="3252271"/>
            <a:ext cx="1436656" cy="307254"/>
          </a:xfrm>
        </p:spPr>
        <p:txBody>
          <a:bodyPr>
            <a:noAutofit/>
          </a:bodyPr>
          <a:lstStyle>
            <a:lvl1pPr marL="0" indent="0" algn="r">
              <a:buNone/>
              <a:defRPr sz="1400" b="1">
                <a:solidFill>
                  <a:schemeClr val="accent5"/>
                </a:solidFill>
              </a:defRPr>
            </a:lvl1pPr>
          </a:lstStyle>
          <a:p>
            <a:pPr lvl="0"/>
            <a:r>
              <a:rPr lang="en-GB"/>
              <a:t>Click to edit Master text styles</a:t>
            </a:r>
          </a:p>
        </p:txBody>
      </p:sp>
      <p:sp>
        <p:nvSpPr>
          <p:cNvPr id="45" name="Text Placeholder 32">
            <a:extLst>
              <a:ext uri="{FF2B5EF4-FFF2-40B4-BE49-F238E27FC236}">
                <a16:creationId xmlns:a16="http://schemas.microsoft.com/office/drawing/2014/main" id="{44D26C08-DD41-DA20-6A08-4A0D77D69F1A}"/>
              </a:ext>
            </a:extLst>
          </p:cNvPr>
          <p:cNvSpPr>
            <a:spLocks noGrp="1"/>
          </p:cNvSpPr>
          <p:nvPr>
            <p:ph type="body" sz="quarter" idx="39" hasCustomPrompt="1"/>
          </p:nvPr>
        </p:nvSpPr>
        <p:spPr>
          <a:xfrm>
            <a:off x="9156470" y="1700213"/>
            <a:ext cx="1436656" cy="1552057"/>
          </a:xfrm>
        </p:spPr>
        <p:txBody>
          <a:bodyPr>
            <a:noAutofit/>
          </a:bodyPr>
          <a:lstStyle>
            <a:lvl1pPr marL="0" indent="0" algn="l">
              <a:lnSpc>
                <a:spcPct val="85000"/>
              </a:lnSpc>
              <a:buNone/>
              <a:defRPr sz="13000" b="1">
                <a:solidFill>
                  <a:schemeClr val="accent5"/>
                </a:solidFill>
              </a:defRPr>
            </a:lvl1pPr>
          </a:lstStyle>
          <a:p>
            <a:pPr lvl="0"/>
            <a:r>
              <a:rPr lang="en-GB" dirty="0"/>
              <a:t>0</a:t>
            </a:r>
          </a:p>
        </p:txBody>
      </p:sp>
      <p:sp>
        <p:nvSpPr>
          <p:cNvPr id="46" name="Text Placeholder 32">
            <a:extLst>
              <a:ext uri="{FF2B5EF4-FFF2-40B4-BE49-F238E27FC236}">
                <a16:creationId xmlns:a16="http://schemas.microsoft.com/office/drawing/2014/main" id="{04D30138-928D-CCF2-83F1-757F47B7B3E0}"/>
              </a:ext>
            </a:extLst>
          </p:cNvPr>
          <p:cNvSpPr>
            <a:spLocks noGrp="1"/>
          </p:cNvSpPr>
          <p:nvPr>
            <p:ph type="body" sz="quarter" idx="40"/>
          </p:nvPr>
        </p:nvSpPr>
        <p:spPr>
          <a:xfrm>
            <a:off x="9156470" y="3252271"/>
            <a:ext cx="1436656" cy="307254"/>
          </a:xfrm>
        </p:spPr>
        <p:txBody>
          <a:bodyPr>
            <a:noAutofit/>
          </a:bodyPr>
          <a:lstStyle>
            <a:lvl1pPr marL="0" indent="0" algn="r">
              <a:buNone/>
              <a:defRPr sz="1400" b="1">
                <a:solidFill>
                  <a:schemeClr val="accent5"/>
                </a:solidFill>
              </a:defRPr>
            </a:lvl1pPr>
          </a:lstStyle>
          <a:p>
            <a:pPr lvl="0"/>
            <a:r>
              <a:rPr lang="en-GB"/>
              <a:t>Click to edit Master text styles</a:t>
            </a:r>
          </a:p>
        </p:txBody>
      </p:sp>
      <p:sp>
        <p:nvSpPr>
          <p:cNvPr id="15" name="Content Placeholder 6">
            <a:extLst>
              <a:ext uri="{FF2B5EF4-FFF2-40B4-BE49-F238E27FC236}">
                <a16:creationId xmlns:a16="http://schemas.microsoft.com/office/drawing/2014/main" id="{55913D26-4303-49D3-E412-54CA9960896F}"/>
              </a:ext>
            </a:extLst>
          </p:cNvPr>
          <p:cNvSpPr>
            <a:spLocks noGrp="1"/>
          </p:cNvSpPr>
          <p:nvPr>
            <p:ph sz="quarter" idx="18"/>
          </p:nvPr>
        </p:nvSpPr>
        <p:spPr>
          <a:xfrm>
            <a:off x="61118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Content Placeholder 6">
            <a:extLst>
              <a:ext uri="{FF2B5EF4-FFF2-40B4-BE49-F238E27FC236}">
                <a16:creationId xmlns:a16="http://schemas.microsoft.com/office/drawing/2014/main" id="{D33F57CB-1B34-AF8F-BC80-F07C2A723E74}"/>
              </a:ext>
            </a:extLst>
          </p:cNvPr>
          <p:cNvSpPr>
            <a:spLocks noGrp="1"/>
          </p:cNvSpPr>
          <p:nvPr>
            <p:ph sz="quarter" idx="41"/>
          </p:nvPr>
        </p:nvSpPr>
        <p:spPr>
          <a:xfrm>
            <a:off x="345951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Content Placeholder 6">
            <a:extLst>
              <a:ext uri="{FF2B5EF4-FFF2-40B4-BE49-F238E27FC236}">
                <a16:creationId xmlns:a16="http://schemas.microsoft.com/office/drawing/2014/main" id="{C701AE99-347B-4227-FFC5-02A4877C7AC1}"/>
              </a:ext>
            </a:extLst>
          </p:cNvPr>
          <p:cNvSpPr>
            <a:spLocks noGrp="1"/>
          </p:cNvSpPr>
          <p:nvPr>
            <p:ph sz="quarter" idx="42"/>
          </p:nvPr>
        </p:nvSpPr>
        <p:spPr>
          <a:xfrm>
            <a:off x="630784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Content Placeholder 6">
            <a:extLst>
              <a:ext uri="{FF2B5EF4-FFF2-40B4-BE49-F238E27FC236}">
                <a16:creationId xmlns:a16="http://schemas.microsoft.com/office/drawing/2014/main" id="{017C2EA6-F663-2E9E-C133-B6965AAE4890}"/>
              </a:ext>
            </a:extLst>
          </p:cNvPr>
          <p:cNvSpPr>
            <a:spLocks noGrp="1"/>
          </p:cNvSpPr>
          <p:nvPr>
            <p:ph sz="quarter" idx="43"/>
          </p:nvPr>
        </p:nvSpPr>
        <p:spPr>
          <a:xfrm>
            <a:off x="915617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7">
            <a:extLst>
              <a:ext uri="{FF2B5EF4-FFF2-40B4-BE49-F238E27FC236}">
                <a16:creationId xmlns:a16="http://schemas.microsoft.com/office/drawing/2014/main" id="{29080857-729A-A544-8477-5228236E910F}"/>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4223679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0303-CBB1-76A9-A798-E8970D802A4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D20F11-FD0E-5853-222B-BA2B497D6BD1}"/>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35A6C737-F363-DEEC-6318-D8D3E7AF3913}"/>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33FD85D-DD0F-2968-BA93-D88781EB972C}"/>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6" name="Picture Placeholder 25">
            <a:extLst>
              <a:ext uri="{FF2B5EF4-FFF2-40B4-BE49-F238E27FC236}">
                <a16:creationId xmlns:a16="http://schemas.microsoft.com/office/drawing/2014/main" id="{9BCA9C99-2889-8949-56D4-D824FB9A8C9D}"/>
              </a:ext>
            </a:extLst>
          </p:cNvPr>
          <p:cNvSpPr>
            <a:spLocks noGrp="1"/>
          </p:cNvSpPr>
          <p:nvPr>
            <p:ph type="pic" sz="quarter" idx="20"/>
          </p:nvPr>
        </p:nvSpPr>
        <p:spPr>
          <a:xfrm>
            <a:off x="0" y="1700213"/>
            <a:ext cx="4064400" cy="3090862"/>
          </a:xfrm>
          <a:solidFill>
            <a:schemeClr val="bg1">
              <a:lumMod val="85000"/>
            </a:schemeClr>
          </a:solidFill>
        </p:spPr>
        <p:txBody>
          <a:bodyPr/>
          <a:lstStyle/>
          <a:p>
            <a:r>
              <a:rPr lang="en-GB"/>
              <a:t>Click icon to add picture</a:t>
            </a:r>
            <a:endParaRPr lang="en-US" dirty="0"/>
          </a:p>
        </p:txBody>
      </p:sp>
      <p:sp>
        <p:nvSpPr>
          <p:cNvPr id="8" name="Picture Placeholder 25">
            <a:extLst>
              <a:ext uri="{FF2B5EF4-FFF2-40B4-BE49-F238E27FC236}">
                <a16:creationId xmlns:a16="http://schemas.microsoft.com/office/drawing/2014/main" id="{2016F199-B62F-4B18-480D-DE1FB213CA5F}"/>
              </a:ext>
            </a:extLst>
          </p:cNvPr>
          <p:cNvSpPr>
            <a:spLocks noGrp="1"/>
          </p:cNvSpPr>
          <p:nvPr>
            <p:ph type="pic" sz="quarter" idx="21"/>
          </p:nvPr>
        </p:nvSpPr>
        <p:spPr>
          <a:xfrm>
            <a:off x="4064400" y="1700213"/>
            <a:ext cx="4064400" cy="3090862"/>
          </a:xfrm>
          <a:solidFill>
            <a:schemeClr val="bg1">
              <a:lumMod val="95000"/>
            </a:schemeClr>
          </a:solidFill>
        </p:spPr>
        <p:txBody>
          <a:bodyPr/>
          <a:lstStyle/>
          <a:p>
            <a:r>
              <a:rPr lang="en-GB"/>
              <a:t>Click icon to add picture</a:t>
            </a:r>
            <a:endParaRPr lang="en-US"/>
          </a:p>
        </p:txBody>
      </p:sp>
      <p:sp>
        <p:nvSpPr>
          <p:cNvPr id="9" name="Picture Placeholder 25">
            <a:extLst>
              <a:ext uri="{FF2B5EF4-FFF2-40B4-BE49-F238E27FC236}">
                <a16:creationId xmlns:a16="http://schemas.microsoft.com/office/drawing/2014/main" id="{5F699B90-8A92-13A1-79F6-F379F6909B67}"/>
              </a:ext>
            </a:extLst>
          </p:cNvPr>
          <p:cNvSpPr>
            <a:spLocks noGrp="1"/>
          </p:cNvSpPr>
          <p:nvPr>
            <p:ph type="pic" sz="quarter" idx="22"/>
          </p:nvPr>
        </p:nvSpPr>
        <p:spPr>
          <a:xfrm>
            <a:off x="8128800" y="1700213"/>
            <a:ext cx="4064400" cy="3090862"/>
          </a:xfrm>
          <a:solidFill>
            <a:schemeClr val="bg1">
              <a:lumMod val="85000"/>
            </a:schemeClr>
          </a:solidFill>
        </p:spPr>
        <p:txBody>
          <a:bodyPr/>
          <a:lstStyle/>
          <a:p>
            <a:r>
              <a:rPr lang="en-GB"/>
              <a:t>Click icon to add picture</a:t>
            </a:r>
            <a:endParaRPr lang="en-US"/>
          </a:p>
        </p:txBody>
      </p:sp>
      <p:sp>
        <p:nvSpPr>
          <p:cNvPr id="11" name="Text Placeholder 10">
            <a:extLst>
              <a:ext uri="{FF2B5EF4-FFF2-40B4-BE49-F238E27FC236}">
                <a16:creationId xmlns:a16="http://schemas.microsoft.com/office/drawing/2014/main" id="{56B50B72-73D1-479B-0EB3-71EFFBF3D72C}"/>
              </a:ext>
            </a:extLst>
          </p:cNvPr>
          <p:cNvSpPr>
            <a:spLocks noGrp="1"/>
          </p:cNvSpPr>
          <p:nvPr>
            <p:ph type="body" sz="quarter" idx="23"/>
          </p:nvPr>
        </p:nvSpPr>
        <p:spPr>
          <a:xfrm>
            <a:off x="-1"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10">
            <a:extLst>
              <a:ext uri="{FF2B5EF4-FFF2-40B4-BE49-F238E27FC236}">
                <a16:creationId xmlns:a16="http://schemas.microsoft.com/office/drawing/2014/main" id="{CDBF64E2-FF49-F0E8-571C-9CAA7045D9A2}"/>
              </a:ext>
            </a:extLst>
          </p:cNvPr>
          <p:cNvSpPr>
            <a:spLocks noGrp="1"/>
          </p:cNvSpPr>
          <p:nvPr>
            <p:ph type="body" sz="quarter" idx="24"/>
          </p:nvPr>
        </p:nvSpPr>
        <p:spPr>
          <a:xfrm>
            <a:off x="4063799"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ext Placeholder 10">
            <a:extLst>
              <a:ext uri="{FF2B5EF4-FFF2-40B4-BE49-F238E27FC236}">
                <a16:creationId xmlns:a16="http://schemas.microsoft.com/office/drawing/2014/main" id="{DFF683A8-A6D5-48EC-3AA4-1880D3C50EB8}"/>
              </a:ext>
            </a:extLst>
          </p:cNvPr>
          <p:cNvSpPr>
            <a:spLocks noGrp="1"/>
          </p:cNvSpPr>
          <p:nvPr>
            <p:ph type="body" sz="quarter" idx="25"/>
          </p:nvPr>
        </p:nvSpPr>
        <p:spPr>
          <a:xfrm>
            <a:off x="8127600"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Text Placeholder 15">
            <a:extLst>
              <a:ext uri="{FF2B5EF4-FFF2-40B4-BE49-F238E27FC236}">
                <a16:creationId xmlns:a16="http://schemas.microsoft.com/office/drawing/2014/main" id="{EB81A35F-6E82-8F1D-3B33-B815AA9DDBBD}"/>
              </a:ext>
            </a:extLst>
          </p:cNvPr>
          <p:cNvSpPr>
            <a:spLocks noGrp="1"/>
          </p:cNvSpPr>
          <p:nvPr>
            <p:ph type="body" sz="quarter" idx="26"/>
          </p:nvPr>
        </p:nvSpPr>
        <p:spPr>
          <a:xfrm>
            <a:off x="-1"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8" name="Text Placeholder 15">
            <a:extLst>
              <a:ext uri="{FF2B5EF4-FFF2-40B4-BE49-F238E27FC236}">
                <a16:creationId xmlns:a16="http://schemas.microsoft.com/office/drawing/2014/main" id="{973B90B1-756E-0C83-F6D5-8E3E5EB62F86}"/>
              </a:ext>
            </a:extLst>
          </p:cNvPr>
          <p:cNvSpPr>
            <a:spLocks noGrp="1"/>
          </p:cNvSpPr>
          <p:nvPr>
            <p:ph type="body" sz="quarter" idx="27"/>
          </p:nvPr>
        </p:nvSpPr>
        <p:spPr>
          <a:xfrm>
            <a:off x="4063800"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9" name="Text Placeholder 15">
            <a:extLst>
              <a:ext uri="{FF2B5EF4-FFF2-40B4-BE49-F238E27FC236}">
                <a16:creationId xmlns:a16="http://schemas.microsoft.com/office/drawing/2014/main" id="{3430826A-8E3C-B2CD-69C8-D30DAEEAF8B9}"/>
              </a:ext>
            </a:extLst>
          </p:cNvPr>
          <p:cNvSpPr>
            <a:spLocks noGrp="1"/>
          </p:cNvSpPr>
          <p:nvPr>
            <p:ph type="body" sz="quarter" idx="28"/>
          </p:nvPr>
        </p:nvSpPr>
        <p:spPr>
          <a:xfrm>
            <a:off x="8127600"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7" name="Text Placeholder 7">
            <a:extLst>
              <a:ext uri="{FF2B5EF4-FFF2-40B4-BE49-F238E27FC236}">
                <a16:creationId xmlns:a16="http://schemas.microsoft.com/office/drawing/2014/main" id="{609B3D3F-690E-09B6-EDA3-F6B6A3CA8520}"/>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36794170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0303-CBB1-76A9-A798-E8970D802A4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D20F11-FD0E-5853-222B-BA2B497D6BD1}"/>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35A6C737-F363-DEEC-6318-D8D3E7AF3913}"/>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33FD85D-DD0F-2968-BA93-D88781EB972C}"/>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6" name="Picture Placeholder 25">
            <a:extLst>
              <a:ext uri="{FF2B5EF4-FFF2-40B4-BE49-F238E27FC236}">
                <a16:creationId xmlns:a16="http://schemas.microsoft.com/office/drawing/2014/main" id="{9BCA9C99-2889-8949-56D4-D824FB9A8C9D}"/>
              </a:ext>
            </a:extLst>
          </p:cNvPr>
          <p:cNvSpPr>
            <a:spLocks noGrp="1"/>
          </p:cNvSpPr>
          <p:nvPr>
            <p:ph type="pic" sz="quarter" idx="20"/>
          </p:nvPr>
        </p:nvSpPr>
        <p:spPr>
          <a:xfrm>
            <a:off x="0" y="1700213"/>
            <a:ext cx="3049200" cy="3090862"/>
          </a:xfrm>
          <a:solidFill>
            <a:schemeClr val="bg1">
              <a:lumMod val="85000"/>
            </a:schemeClr>
          </a:solidFill>
        </p:spPr>
        <p:txBody>
          <a:bodyPr/>
          <a:lstStyle/>
          <a:p>
            <a:r>
              <a:rPr lang="en-GB"/>
              <a:t>Click icon to add picture</a:t>
            </a:r>
            <a:endParaRPr lang="en-US" dirty="0"/>
          </a:p>
        </p:txBody>
      </p:sp>
      <p:sp>
        <p:nvSpPr>
          <p:cNvPr id="8" name="Picture Placeholder 25">
            <a:extLst>
              <a:ext uri="{FF2B5EF4-FFF2-40B4-BE49-F238E27FC236}">
                <a16:creationId xmlns:a16="http://schemas.microsoft.com/office/drawing/2014/main" id="{2016F199-B62F-4B18-480D-DE1FB213CA5F}"/>
              </a:ext>
            </a:extLst>
          </p:cNvPr>
          <p:cNvSpPr>
            <a:spLocks noGrp="1"/>
          </p:cNvSpPr>
          <p:nvPr>
            <p:ph type="pic" sz="quarter" idx="21"/>
          </p:nvPr>
        </p:nvSpPr>
        <p:spPr>
          <a:xfrm>
            <a:off x="3049800" y="1700213"/>
            <a:ext cx="3049200" cy="3090862"/>
          </a:xfrm>
          <a:solidFill>
            <a:schemeClr val="bg1">
              <a:lumMod val="95000"/>
            </a:schemeClr>
          </a:solidFill>
        </p:spPr>
        <p:txBody>
          <a:bodyPr/>
          <a:lstStyle/>
          <a:p>
            <a:r>
              <a:rPr lang="en-GB"/>
              <a:t>Click icon to add picture</a:t>
            </a:r>
            <a:endParaRPr lang="en-US"/>
          </a:p>
        </p:txBody>
      </p:sp>
      <p:sp>
        <p:nvSpPr>
          <p:cNvPr id="9" name="Picture Placeholder 25">
            <a:extLst>
              <a:ext uri="{FF2B5EF4-FFF2-40B4-BE49-F238E27FC236}">
                <a16:creationId xmlns:a16="http://schemas.microsoft.com/office/drawing/2014/main" id="{5F699B90-8A92-13A1-79F6-F379F6909B67}"/>
              </a:ext>
            </a:extLst>
          </p:cNvPr>
          <p:cNvSpPr>
            <a:spLocks noGrp="1"/>
          </p:cNvSpPr>
          <p:nvPr>
            <p:ph type="pic" sz="quarter" idx="22"/>
          </p:nvPr>
        </p:nvSpPr>
        <p:spPr>
          <a:xfrm>
            <a:off x="6098399" y="1700213"/>
            <a:ext cx="3049200" cy="3090862"/>
          </a:xfrm>
          <a:solidFill>
            <a:schemeClr val="bg1">
              <a:lumMod val="85000"/>
            </a:schemeClr>
          </a:solidFill>
        </p:spPr>
        <p:txBody>
          <a:bodyPr/>
          <a:lstStyle/>
          <a:p>
            <a:r>
              <a:rPr lang="en-GB"/>
              <a:t>Click icon to add picture</a:t>
            </a:r>
            <a:endParaRPr lang="en-US"/>
          </a:p>
        </p:txBody>
      </p:sp>
      <p:sp>
        <p:nvSpPr>
          <p:cNvPr id="11" name="Text Placeholder 10">
            <a:extLst>
              <a:ext uri="{FF2B5EF4-FFF2-40B4-BE49-F238E27FC236}">
                <a16:creationId xmlns:a16="http://schemas.microsoft.com/office/drawing/2014/main" id="{56B50B72-73D1-479B-0EB3-71EFFBF3D72C}"/>
              </a:ext>
            </a:extLst>
          </p:cNvPr>
          <p:cNvSpPr>
            <a:spLocks noGrp="1"/>
          </p:cNvSpPr>
          <p:nvPr>
            <p:ph type="body" sz="quarter" idx="23"/>
          </p:nvPr>
        </p:nvSpPr>
        <p:spPr>
          <a:xfrm>
            <a:off x="-1"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10">
            <a:extLst>
              <a:ext uri="{FF2B5EF4-FFF2-40B4-BE49-F238E27FC236}">
                <a16:creationId xmlns:a16="http://schemas.microsoft.com/office/drawing/2014/main" id="{CDBF64E2-FF49-F0E8-571C-9CAA7045D9A2}"/>
              </a:ext>
            </a:extLst>
          </p:cNvPr>
          <p:cNvSpPr>
            <a:spLocks noGrp="1"/>
          </p:cNvSpPr>
          <p:nvPr>
            <p:ph type="body" sz="quarter" idx="24"/>
          </p:nvPr>
        </p:nvSpPr>
        <p:spPr>
          <a:xfrm>
            <a:off x="3049199"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ext Placeholder 10">
            <a:extLst>
              <a:ext uri="{FF2B5EF4-FFF2-40B4-BE49-F238E27FC236}">
                <a16:creationId xmlns:a16="http://schemas.microsoft.com/office/drawing/2014/main" id="{DFF683A8-A6D5-48EC-3AA4-1880D3C50EB8}"/>
              </a:ext>
            </a:extLst>
          </p:cNvPr>
          <p:cNvSpPr>
            <a:spLocks noGrp="1"/>
          </p:cNvSpPr>
          <p:nvPr>
            <p:ph type="body" sz="quarter" idx="25"/>
          </p:nvPr>
        </p:nvSpPr>
        <p:spPr>
          <a:xfrm>
            <a:off x="6097199"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Text Placeholder 15">
            <a:extLst>
              <a:ext uri="{FF2B5EF4-FFF2-40B4-BE49-F238E27FC236}">
                <a16:creationId xmlns:a16="http://schemas.microsoft.com/office/drawing/2014/main" id="{EB81A35F-6E82-8F1D-3B33-B815AA9DDBBD}"/>
              </a:ext>
            </a:extLst>
          </p:cNvPr>
          <p:cNvSpPr>
            <a:spLocks noGrp="1"/>
          </p:cNvSpPr>
          <p:nvPr>
            <p:ph type="body" sz="quarter" idx="26"/>
          </p:nvPr>
        </p:nvSpPr>
        <p:spPr>
          <a:xfrm>
            <a:off x="-1"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8" name="Text Placeholder 15">
            <a:extLst>
              <a:ext uri="{FF2B5EF4-FFF2-40B4-BE49-F238E27FC236}">
                <a16:creationId xmlns:a16="http://schemas.microsoft.com/office/drawing/2014/main" id="{973B90B1-756E-0C83-F6D5-8E3E5EB62F86}"/>
              </a:ext>
            </a:extLst>
          </p:cNvPr>
          <p:cNvSpPr>
            <a:spLocks noGrp="1"/>
          </p:cNvSpPr>
          <p:nvPr>
            <p:ph type="body" sz="quarter" idx="27"/>
          </p:nvPr>
        </p:nvSpPr>
        <p:spPr>
          <a:xfrm>
            <a:off x="3049200"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9" name="Text Placeholder 15">
            <a:extLst>
              <a:ext uri="{FF2B5EF4-FFF2-40B4-BE49-F238E27FC236}">
                <a16:creationId xmlns:a16="http://schemas.microsoft.com/office/drawing/2014/main" id="{3430826A-8E3C-B2CD-69C8-D30DAEEAF8B9}"/>
              </a:ext>
            </a:extLst>
          </p:cNvPr>
          <p:cNvSpPr>
            <a:spLocks noGrp="1"/>
          </p:cNvSpPr>
          <p:nvPr>
            <p:ph type="body" sz="quarter" idx="28"/>
          </p:nvPr>
        </p:nvSpPr>
        <p:spPr>
          <a:xfrm>
            <a:off x="6097199"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7" name="Picture Placeholder 25">
            <a:extLst>
              <a:ext uri="{FF2B5EF4-FFF2-40B4-BE49-F238E27FC236}">
                <a16:creationId xmlns:a16="http://schemas.microsoft.com/office/drawing/2014/main" id="{9C6AAB6F-AF9C-70B4-6C42-B5FDE6FBE9ED}"/>
              </a:ext>
            </a:extLst>
          </p:cNvPr>
          <p:cNvSpPr>
            <a:spLocks noGrp="1"/>
          </p:cNvSpPr>
          <p:nvPr>
            <p:ph type="pic" sz="quarter" idx="29"/>
          </p:nvPr>
        </p:nvSpPr>
        <p:spPr>
          <a:xfrm>
            <a:off x="9146399" y="1700213"/>
            <a:ext cx="3049200" cy="3090862"/>
          </a:xfrm>
          <a:solidFill>
            <a:schemeClr val="bg1">
              <a:lumMod val="95000"/>
            </a:schemeClr>
          </a:solidFill>
        </p:spPr>
        <p:txBody>
          <a:bodyPr/>
          <a:lstStyle/>
          <a:p>
            <a:r>
              <a:rPr lang="en-GB"/>
              <a:t>Click icon to add picture</a:t>
            </a:r>
            <a:endParaRPr lang="en-US"/>
          </a:p>
        </p:txBody>
      </p:sp>
      <p:sp>
        <p:nvSpPr>
          <p:cNvPr id="10" name="Text Placeholder 10">
            <a:extLst>
              <a:ext uri="{FF2B5EF4-FFF2-40B4-BE49-F238E27FC236}">
                <a16:creationId xmlns:a16="http://schemas.microsoft.com/office/drawing/2014/main" id="{CE01EA0B-7E9B-70F3-ACAD-876A6903E4B7}"/>
              </a:ext>
            </a:extLst>
          </p:cNvPr>
          <p:cNvSpPr>
            <a:spLocks noGrp="1"/>
          </p:cNvSpPr>
          <p:nvPr>
            <p:ph type="body" sz="quarter" idx="30"/>
          </p:nvPr>
        </p:nvSpPr>
        <p:spPr>
          <a:xfrm>
            <a:off x="9145798"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15">
            <a:extLst>
              <a:ext uri="{FF2B5EF4-FFF2-40B4-BE49-F238E27FC236}">
                <a16:creationId xmlns:a16="http://schemas.microsoft.com/office/drawing/2014/main" id="{BDBF92E3-8AC6-CD20-34D0-CF5275752757}"/>
              </a:ext>
            </a:extLst>
          </p:cNvPr>
          <p:cNvSpPr>
            <a:spLocks noGrp="1"/>
          </p:cNvSpPr>
          <p:nvPr>
            <p:ph type="body" sz="quarter" idx="31"/>
          </p:nvPr>
        </p:nvSpPr>
        <p:spPr>
          <a:xfrm>
            <a:off x="9145799"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5" name="Text Placeholder 7">
            <a:extLst>
              <a:ext uri="{FF2B5EF4-FFF2-40B4-BE49-F238E27FC236}">
                <a16:creationId xmlns:a16="http://schemas.microsoft.com/office/drawing/2014/main" id="{7EE6889C-B2E0-D689-BC93-A89DBC84D453}"/>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5634535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tx2"/>
                </a:solidFill>
              </a:defRPr>
            </a:lvl1pPr>
          </a:lstStyle>
          <a:p>
            <a:r>
              <a:rPr lang="en-US" dirty="0"/>
              <a:t>Logo</a:t>
            </a:r>
          </a:p>
        </p:txBody>
      </p:sp>
      <p:sp>
        <p:nvSpPr>
          <p:cNvPr id="8" name="Picture Placeholder 7">
            <a:extLst>
              <a:ext uri="{FF2B5EF4-FFF2-40B4-BE49-F238E27FC236}">
                <a16:creationId xmlns:a16="http://schemas.microsoft.com/office/drawing/2014/main" id="{9176CDF8-E9FC-1871-6909-D60B92357BE3}"/>
              </a:ext>
            </a:extLst>
          </p:cNvPr>
          <p:cNvSpPr>
            <a:spLocks noGrp="1"/>
          </p:cNvSpPr>
          <p:nvPr>
            <p:ph type="pic" sz="quarter" idx="13"/>
          </p:nvPr>
        </p:nvSpPr>
        <p:spPr>
          <a:xfrm>
            <a:off x="0" y="0"/>
            <a:ext cx="12192000" cy="3271838"/>
          </a:xfrm>
          <a:solidFill>
            <a:schemeClr val="bg1">
              <a:lumMod val="85000"/>
            </a:schemeClr>
          </a:solidFill>
        </p:spPr>
        <p:txBody>
          <a:bodyPr/>
          <a:lstStyle>
            <a:lvl1pPr>
              <a:defRPr>
                <a:solidFill>
                  <a:schemeClr val="tx2"/>
                </a:solidFill>
              </a:defRPr>
            </a:lvl1pPr>
          </a:lstStyle>
          <a:p>
            <a:r>
              <a:rPr lang="en-GB"/>
              <a:t>Click icon to add picture</a:t>
            </a:r>
          </a:p>
        </p:txBody>
      </p:sp>
      <p:sp>
        <p:nvSpPr>
          <p:cNvPr id="7" name="Text Placeholder 8">
            <a:extLst>
              <a:ext uri="{FF2B5EF4-FFF2-40B4-BE49-F238E27FC236}">
                <a16:creationId xmlns:a16="http://schemas.microsoft.com/office/drawing/2014/main" id="{4C578D84-7A87-EDD2-E2B9-A82B2B37DA40}"/>
              </a:ext>
            </a:extLst>
          </p:cNvPr>
          <p:cNvSpPr>
            <a:spLocks noGrp="1"/>
          </p:cNvSpPr>
          <p:nvPr>
            <p:ph type="body" sz="quarter" idx="16"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12" name="Date Placeholder 11">
            <a:extLst>
              <a:ext uri="{FF2B5EF4-FFF2-40B4-BE49-F238E27FC236}">
                <a16:creationId xmlns:a16="http://schemas.microsoft.com/office/drawing/2014/main" id="{0C9BEF15-D156-2FD8-489D-707952961D08}"/>
              </a:ext>
            </a:extLst>
          </p:cNvPr>
          <p:cNvSpPr>
            <a:spLocks noGrp="1"/>
          </p:cNvSpPr>
          <p:nvPr>
            <p:ph type="dt" sz="half" idx="17"/>
          </p:nvPr>
        </p:nvSpPr>
        <p:spPr/>
        <p:txBody>
          <a:bodyPr/>
          <a:lstStyle/>
          <a:p>
            <a:r>
              <a:rPr lang="en-US"/>
              <a:t>DD/MM/YYYY</a:t>
            </a:r>
            <a:endParaRPr lang="en-GB"/>
          </a:p>
        </p:txBody>
      </p:sp>
      <p:sp>
        <p:nvSpPr>
          <p:cNvPr id="13" name="Footer Placeholder 12">
            <a:extLst>
              <a:ext uri="{FF2B5EF4-FFF2-40B4-BE49-F238E27FC236}">
                <a16:creationId xmlns:a16="http://schemas.microsoft.com/office/drawing/2014/main" id="{710A547F-D7EF-CEDB-532E-69A84A1622A5}"/>
              </a:ext>
            </a:extLst>
          </p:cNvPr>
          <p:cNvSpPr>
            <a:spLocks noGrp="1"/>
          </p:cNvSpPr>
          <p:nvPr>
            <p:ph type="ftr" sz="quarter" idx="18"/>
          </p:nvPr>
        </p:nvSpPr>
        <p:spPr/>
        <p:txBody>
          <a:bodyPr/>
          <a:lstStyle/>
          <a:p>
            <a:r>
              <a:rPr lang="en-GB"/>
              <a:t>Private &amp; Confidential</a:t>
            </a:r>
            <a:endParaRPr lang="en-GB" dirty="0"/>
          </a:p>
        </p:txBody>
      </p:sp>
    </p:spTree>
    <p:extLst>
      <p:ext uri="{BB962C8B-B14F-4D97-AF65-F5344CB8AC3E}">
        <p14:creationId xmlns:p14="http://schemas.microsoft.com/office/powerpoint/2010/main" val="27362324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anel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26FA-D9F0-C65F-D77E-E2F745121BB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C79E159-1358-5B7C-75D5-7EB91A0DBD4D}"/>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FA629E81-815B-0B59-60F3-B233D33F19FF}"/>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F3E07085-57C0-53A7-A1AA-E34FABA01E68}"/>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7" name="Text Placeholder 6">
            <a:extLst>
              <a:ext uri="{FF2B5EF4-FFF2-40B4-BE49-F238E27FC236}">
                <a16:creationId xmlns:a16="http://schemas.microsoft.com/office/drawing/2014/main" id="{BAB4A1D8-ECB7-E533-BF14-65CEF32A775F}"/>
              </a:ext>
            </a:extLst>
          </p:cNvPr>
          <p:cNvSpPr>
            <a:spLocks noGrp="1"/>
          </p:cNvSpPr>
          <p:nvPr>
            <p:ph type="body" sz="quarter" idx="13"/>
          </p:nvPr>
        </p:nvSpPr>
        <p:spPr>
          <a:xfrm>
            <a:off x="-1" y="1700212"/>
            <a:ext cx="4064400" cy="3090860"/>
          </a:xfrm>
          <a:solidFill>
            <a:schemeClr val="accent3"/>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8" name="Text Placeholder 6">
            <a:extLst>
              <a:ext uri="{FF2B5EF4-FFF2-40B4-BE49-F238E27FC236}">
                <a16:creationId xmlns:a16="http://schemas.microsoft.com/office/drawing/2014/main" id="{DC692854-E424-698D-08B0-A378C30730CB}"/>
              </a:ext>
            </a:extLst>
          </p:cNvPr>
          <p:cNvSpPr>
            <a:spLocks noGrp="1"/>
          </p:cNvSpPr>
          <p:nvPr>
            <p:ph type="body" sz="quarter" idx="14"/>
          </p:nvPr>
        </p:nvSpPr>
        <p:spPr>
          <a:xfrm>
            <a:off x="4063203" y="1700212"/>
            <a:ext cx="4064400" cy="3090860"/>
          </a:xfrm>
          <a:solidFill>
            <a:schemeClr val="bg2"/>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9" name="Text Placeholder 6">
            <a:extLst>
              <a:ext uri="{FF2B5EF4-FFF2-40B4-BE49-F238E27FC236}">
                <a16:creationId xmlns:a16="http://schemas.microsoft.com/office/drawing/2014/main" id="{1E8584C6-E923-4DCC-0445-AF5EE2ACAE1F}"/>
              </a:ext>
            </a:extLst>
          </p:cNvPr>
          <p:cNvSpPr>
            <a:spLocks noGrp="1"/>
          </p:cNvSpPr>
          <p:nvPr>
            <p:ph type="body" sz="quarter" idx="15"/>
          </p:nvPr>
        </p:nvSpPr>
        <p:spPr>
          <a:xfrm>
            <a:off x="8126407" y="1700212"/>
            <a:ext cx="4064400" cy="3090860"/>
          </a:xfrm>
          <a:solidFill>
            <a:schemeClr val="accent4"/>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6" name="Text Placeholder 10">
            <a:extLst>
              <a:ext uri="{FF2B5EF4-FFF2-40B4-BE49-F238E27FC236}">
                <a16:creationId xmlns:a16="http://schemas.microsoft.com/office/drawing/2014/main" id="{66DB4491-3837-47C8-CD78-57A459C6B28C}"/>
              </a:ext>
            </a:extLst>
          </p:cNvPr>
          <p:cNvSpPr>
            <a:spLocks noGrp="1"/>
          </p:cNvSpPr>
          <p:nvPr>
            <p:ph type="body" sz="quarter" idx="23"/>
          </p:nvPr>
        </p:nvSpPr>
        <p:spPr>
          <a:xfrm>
            <a:off x="-1"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10">
            <a:extLst>
              <a:ext uri="{FF2B5EF4-FFF2-40B4-BE49-F238E27FC236}">
                <a16:creationId xmlns:a16="http://schemas.microsoft.com/office/drawing/2014/main" id="{6F169D55-9E9E-C183-5331-7F329C1E5DBF}"/>
              </a:ext>
            </a:extLst>
          </p:cNvPr>
          <p:cNvSpPr>
            <a:spLocks noGrp="1"/>
          </p:cNvSpPr>
          <p:nvPr>
            <p:ph type="body" sz="quarter" idx="24"/>
          </p:nvPr>
        </p:nvSpPr>
        <p:spPr>
          <a:xfrm>
            <a:off x="4063799"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ext Placeholder 10">
            <a:extLst>
              <a:ext uri="{FF2B5EF4-FFF2-40B4-BE49-F238E27FC236}">
                <a16:creationId xmlns:a16="http://schemas.microsoft.com/office/drawing/2014/main" id="{6450FC92-1339-1AF8-F1D6-0423B703C590}"/>
              </a:ext>
            </a:extLst>
          </p:cNvPr>
          <p:cNvSpPr>
            <a:spLocks noGrp="1"/>
          </p:cNvSpPr>
          <p:nvPr>
            <p:ph type="body" sz="quarter" idx="25"/>
          </p:nvPr>
        </p:nvSpPr>
        <p:spPr>
          <a:xfrm>
            <a:off x="8127600"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ext Placeholder 7">
            <a:extLst>
              <a:ext uri="{FF2B5EF4-FFF2-40B4-BE49-F238E27FC236}">
                <a16:creationId xmlns:a16="http://schemas.microsoft.com/office/drawing/2014/main" id="{E3382FB8-91E1-81FB-8E24-599F597203B5}"/>
              </a:ext>
            </a:extLst>
          </p:cNvPr>
          <p:cNvSpPr>
            <a:spLocks noGrp="1"/>
          </p:cNvSpPr>
          <p:nvPr>
            <p:ph type="body" sz="quarter" idx="26"/>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8931691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085658"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085657" y="1402043"/>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4085658"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4085657" y="4470680"/>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ext Placeholder 7">
            <a:extLst>
              <a:ext uri="{FF2B5EF4-FFF2-40B4-BE49-F238E27FC236}">
                <a16:creationId xmlns:a16="http://schemas.microsoft.com/office/drawing/2014/main" id="{2C2B3DEC-A19D-306E-5322-DCBB7AE42D87}"/>
              </a:ext>
            </a:extLst>
          </p:cNvPr>
          <p:cNvSpPr>
            <a:spLocks noGrp="1"/>
          </p:cNvSpPr>
          <p:nvPr>
            <p:ph type="body" sz="quarter" idx="22"/>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43219337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our Bios or Points Colour">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085658"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085657" y="1402043"/>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4085658"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4085657" y="4470680"/>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2" name="Picture 1" descr="A picture containing icon&#10;&#10;Description automatically generated">
            <a:extLst>
              <a:ext uri="{FF2B5EF4-FFF2-40B4-BE49-F238E27FC236}">
                <a16:creationId xmlns:a16="http://schemas.microsoft.com/office/drawing/2014/main" id="{1122E8FA-1463-9890-A985-DB2D2D36F31B}"/>
              </a:ext>
            </a:extLst>
          </p:cNvPr>
          <p:cNvPicPr>
            <a:picLocks noChangeAspect="1"/>
          </p:cNvPicPr>
          <p:nvPr userDrawn="1"/>
        </p:nvPicPr>
        <p:blipFill>
          <a:blip r:embed="rId2"/>
          <a:stretch>
            <a:fillRect/>
          </a:stretch>
        </p:blipFill>
        <p:spPr>
          <a:xfrm>
            <a:off x="11185200" y="6490800"/>
            <a:ext cx="744959" cy="266851"/>
          </a:xfrm>
          <a:prstGeom prst="rect">
            <a:avLst/>
          </a:prstGeom>
        </p:spPr>
      </p:pic>
      <p:sp>
        <p:nvSpPr>
          <p:cNvPr id="6" name="Text Placeholder 7">
            <a:extLst>
              <a:ext uri="{FF2B5EF4-FFF2-40B4-BE49-F238E27FC236}">
                <a16:creationId xmlns:a16="http://schemas.microsoft.com/office/drawing/2014/main" id="{CA01AA03-8BDE-4F1C-FEE1-E737F14ADE5F}"/>
              </a:ext>
            </a:extLst>
          </p:cNvPr>
          <p:cNvSpPr>
            <a:spLocks noGrp="1"/>
          </p:cNvSpPr>
          <p:nvPr>
            <p:ph type="body" sz="quarter" idx="22"/>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82245074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8"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2884545"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2884545"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2884545"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2884545"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5157902" y="360363"/>
            <a:ext cx="912812" cy="944562"/>
          </a:xfrm>
          <a:solidFill>
            <a:schemeClr val="bg1">
              <a:lumMod val="85000"/>
            </a:schemeClr>
          </a:solidFill>
        </p:spPr>
        <p:txBody>
          <a:bodyPr/>
          <a:lstStyle/>
          <a:p>
            <a:r>
              <a:rPr lang="en-GB"/>
              <a:t>Click icon to add picture</a:t>
            </a:r>
            <a:endParaRPr lang="en-GB" dirty="0"/>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5157902"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Picture Placeholder 8">
            <a:extLst>
              <a:ext uri="{FF2B5EF4-FFF2-40B4-BE49-F238E27FC236}">
                <a16:creationId xmlns:a16="http://schemas.microsoft.com/office/drawing/2014/main" id="{A2833492-7056-4D94-233A-B301E7AD6E96}"/>
              </a:ext>
            </a:extLst>
          </p:cNvPr>
          <p:cNvSpPr>
            <a:spLocks noGrp="1"/>
          </p:cNvSpPr>
          <p:nvPr>
            <p:ph type="pic" sz="quarter" idx="24"/>
          </p:nvPr>
        </p:nvSpPr>
        <p:spPr>
          <a:xfrm>
            <a:off x="5157902" y="3429000"/>
            <a:ext cx="912812" cy="813957"/>
          </a:xfrm>
          <a:solidFill>
            <a:schemeClr val="bg1">
              <a:lumMod val="85000"/>
            </a:schemeClr>
          </a:solidFill>
        </p:spPr>
        <p:txBody>
          <a:bodyPr/>
          <a:lstStyle/>
          <a:p>
            <a:r>
              <a:rPr lang="en-GB"/>
              <a:t>Click icon to add picture</a:t>
            </a:r>
          </a:p>
        </p:txBody>
      </p:sp>
      <p:sp>
        <p:nvSpPr>
          <p:cNvPr id="10" name="Text Placeholder 10">
            <a:extLst>
              <a:ext uri="{FF2B5EF4-FFF2-40B4-BE49-F238E27FC236}">
                <a16:creationId xmlns:a16="http://schemas.microsoft.com/office/drawing/2014/main" id="{5DC5F281-2419-2AAA-6718-4138A9C71C5D}"/>
              </a:ext>
            </a:extLst>
          </p:cNvPr>
          <p:cNvSpPr>
            <a:spLocks noGrp="1"/>
          </p:cNvSpPr>
          <p:nvPr>
            <p:ph type="body" sz="quarter" idx="25"/>
          </p:nvPr>
        </p:nvSpPr>
        <p:spPr>
          <a:xfrm>
            <a:off x="5157902"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Text Placeholder 7">
            <a:extLst>
              <a:ext uri="{FF2B5EF4-FFF2-40B4-BE49-F238E27FC236}">
                <a16:creationId xmlns:a16="http://schemas.microsoft.com/office/drawing/2014/main" id="{2D6E414F-6227-9877-704A-CA539A9ED292}"/>
              </a:ext>
            </a:extLst>
          </p:cNvPr>
          <p:cNvSpPr>
            <a:spLocks noGrp="1"/>
          </p:cNvSpPr>
          <p:nvPr>
            <p:ph type="body" sz="quarter" idx="26"/>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3960207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ix Bios or Points Colour">
    <p:bg>
      <p:bgPr>
        <a:solidFill>
          <a:schemeClr val="accent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7"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7"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2884993"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2884993"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2884993"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2884993"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Picture Placeholder 8">
            <a:extLst>
              <a:ext uri="{FF2B5EF4-FFF2-40B4-BE49-F238E27FC236}">
                <a16:creationId xmlns:a16="http://schemas.microsoft.com/office/drawing/2014/main" id="{6D26F4A7-85E7-EFF5-2674-9D3EB77806CF}"/>
              </a:ext>
            </a:extLst>
          </p:cNvPr>
          <p:cNvSpPr>
            <a:spLocks noGrp="1"/>
          </p:cNvSpPr>
          <p:nvPr>
            <p:ph type="pic" sz="quarter" idx="22"/>
          </p:nvPr>
        </p:nvSpPr>
        <p:spPr>
          <a:xfrm>
            <a:off x="5158800" y="360363"/>
            <a:ext cx="912812" cy="944562"/>
          </a:xfrm>
          <a:solidFill>
            <a:schemeClr val="bg1">
              <a:lumMod val="85000"/>
            </a:schemeClr>
          </a:solidFill>
        </p:spPr>
        <p:txBody>
          <a:bodyPr/>
          <a:lstStyle/>
          <a:p>
            <a:r>
              <a:rPr lang="en-GB"/>
              <a:t>Click icon to add picture</a:t>
            </a:r>
          </a:p>
        </p:txBody>
      </p:sp>
      <p:sp>
        <p:nvSpPr>
          <p:cNvPr id="8" name="Text Placeholder 10">
            <a:extLst>
              <a:ext uri="{FF2B5EF4-FFF2-40B4-BE49-F238E27FC236}">
                <a16:creationId xmlns:a16="http://schemas.microsoft.com/office/drawing/2014/main" id="{505C3229-E616-5FC6-A49C-64DF93633D7F}"/>
              </a:ext>
            </a:extLst>
          </p:cNvPr>
          <p:cNvSpPr>
            <a:spLocks noGrp="1"/>
          </p:cNvSpPr>
          <p:nvPr>
            <p:ph type="body" sz="quarter" idx="23"/>
          </p:nvPr>
        </p:nvSpPr>
        <p:spPr>
          <a:xfrm>
            <a:off x="5158800"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8">
            <a:extLst>
              <a:ext uri="{FF2B5EF4-FFF2-40B4-BE49-F238E27FC236}">
                <a16:creationId xmlns:a16="http://schemas.microsoft.com/office/drawing/2014/main" id="{BE77885D-9E75-D01A-7919-50DD548B0D55}"/>
              </a:ext>
            </a:extLst>
          </p:cNvPr>
          <p:cNvSpPr>
            <a:spLocks noGrp="1"/>
          </p:cNvSpPr>
          <p:nvPr>
            <p:ph type="pic" sz="quarter" idx="24"/>
          </p:nvPr>
        </p:nvSpPr>
        <p:spPr>
          <a:xfrm>
            <a:off x="5158800" y="3429000"/>
            <a:ext cx="912812" cy="813957"/>
          </a:xfrm>
          <a:solidFill>
            <a:schemeClr val="bg1">
              <a:lumMod val="85000"/>
            </a:schemeClr>
          </a:solidFill>
        </p:spPr>
        <p:txBody>
          <a:bodyPr/>
          <a:lstStyle/>
          <a:p>
            <a:r>
              <a:rPr lang="en-GB"/>
              <a:t>Click icon to add picture</a:t>
            </a:r>
          </a:p>
        </p:txBody>
      </p:sp>
      <p:sp>
        <p:nvSpPr>
          <p:cNvPr id="18" name="Text Placeholder 10">
            <a:extLst>
              <a:ext uri="{FF2B5EF4-FFF2-40B4-BE49-F238E27FC236}">
                <a16:creationId xmlns:a16="http://schemas.microsoft.com/office/drawing/2014/main" id="{A65DA24C-CCEB-ED93-3696-18640743D977}"/>
              </a:ext>
            </a:extLst>
          </p:cNvPr>
          <p:cNvSpPr>
            <a:spLocks noGrp="1"/>
          </p:cNvSpPr>
          <p:nvPr>
            <p:ph type="body" sz="quarter" idx="25"/>
          </p:nvPr>
        </p:nvSpPr>
        <p:spPr>
          <a:xfrm>
            <a:off x="5158800"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19" name="Picture 18" descr="A picture containing icon&#10;&#10;Description automatically generated">
            <a:extLst>
              <a:ext uri="{FF2B5EF4-FFF2-40B4-BE49-F238E27FC236}">
                <a16:creationId xmlns:a16="http://schemas.microsoft.com/office/drawing/2014/main" id="{F41860C6-E40A-855F-96B8-BF328AAFD83B}"/>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20" name="Text Placeholder 7">
            <a:extLst>
              <a:ext uri="{FF2B5EF4-FFF2-40B4-BE49-F238E27FC236}">
                <a16:creationId xmlns:a16="http://schemas.microsoft.com/office/drawing/2014/main" id="{49628408-1099-99E6-DC54-A887E801369B}"/>
              </a:ext>
            </a:extLst>
          </p:cNvPr>
          <p:cNvSpPr>
            <a:spLocks noGrp="1"/>
          </p:cNvSpPr>
          <p:nvPr>
            <p:ph type="body" sz="quarter" idx="26"/>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81987680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ight Bios or Points">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3463730"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3463730"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6316272" y="360363"/>
            <a:ext cx="912812" cy="944562"/>
          </a:xfrm>
          <a:solidFill>
            <a:schemeClr val="bg1">
              <a:lumMod val="85000"/>
            </a:schemeClr>
          </a:solidFill>
        </p:spPr>
        <p:txBody>
          <a:bodyPr/>
          <a:lstStyle/>
          <a:p>
            <a:r>
              <a:rPr lang="en-GB"/>
              <a:t>Click icon to add picture</a:t>
            </a:r>
            <a:endParaRPr lang="en-GB" dirty="0"/>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6316272"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Picture Placeholder 8">
            <a:extLst>
              <a:ext uri="{FF2B5EF4-FFF2-40B4-BE49-F238E27FC236}">
                <a16:creationId xmlns:a16="http://schemas.microsoft.com/office/drawing/2014/main" id="{21E3DE34-7503-C975-7B95-209EA6410186}"/>
              </a:ext>
            </a:extLst>
          </p:cNvPr>
          <p:cNvSpPr>
            <a:spLocks noGrp="1"/>
          </p:cNvSpPr>
          <p:nvPr>
            <p:ph type="pic" sz="quarter" idx="26"/>
          </p:nvPr>
        </p:nvSpPr>
        <p:spPr>
          <a:xfrm>
            <a:off x="9168813" y="360363"/>
            <a:ext cx="912812" cy="944562"/>
          </a:xfrm>
          <a:solidFill>
            <a:schemeClr val="bg1">
              <a:lumMod val="85000"/>
            </a:schemeClr>
          </a:solidFill>
        </p:spPr>
        <p:txBody>
          <a:bodyPr/>
          <a:lstStyle/>
          <a:p>
            <a:r>
              <a:rPr lang="en-GB"/>
              <a:t>Click icon to add picture</a:t>
            </a:r>
            <a:endParaRPr lang="en-GB" dirty="0"/>
          </a:p>
        </p:txBody>
      </p:sp>
      <p:sp>
        <p:nvSpPr>
          <p:cNvPr id="19" name="Text Placeholder 10">
            <a:extLst>
              <a:ext uri="{FF2B5EF4-FFF2-40B4-BE49-F238E27FC236}">
                <a16:creationId xmlns:a16="http://schemas.microsoft.com/office/drawing/2014/main" id="{984E875C-2BFB-CCDC-B51D-9F003A3C4ACC}"/>
              </a:ext>
            </a:extLst>
          </p:cNvPr>
          <p:cNvSpPr>
            <a:spLocks noGrp="1"/>
          </p:cNvSpPr>
          <p:nvPr>
            <p:ph type="body" sz="quarter" idx="27"/>
          </p:nvPr>
        </p:nvSpPr>
        <p:spPr>
          <a:xfrm>
            <a:off x="9168813"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611188"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611188"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346373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3463730"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6" name="Picture Placeholder 8">
            <a:extLst>
              <a:ext uri="{FF2B5EF4-FFF2-40B4-BE49-F238E27FC236}">
                <a16:creationId xmlns:a16="http://schemas.microsoft.com/office/drawing/2014/main" id="{B38EB914-E1B8-6009-80D0-DCD7B0D9807F}"/>
              </a:ext>
            </a:extLst>
          </p:cNvPr>
          <p:cNvSpPr>
            <a:spLocks noGrp="1"/>
          </p:cNvSpPr>
          <p:nvPr>
            <p:ph type="pic" sz="quarter" idx="32"/>
          </p:nvPr>
        </p:nvSpPr>
        <p:spPr>
          <a:xfrm>
            <a:off x="6316272" y="3429000"/>
            <a:ext cx="912812" cy="944562"/>
          </a:xfrm>
          <a:solidFill>
            <a:schemeClr val="bg1">
              <a:lumMod val="85000"/>
            </a:schemeClr>
          </a:solidFill>
        </p:spPr>
        <p:txBody>
          <a:bodyPr/>
          <a:lstStyle/>
          <a:p>
            <a:r>
              <a:rPr lang="en-GB"/>
              <a:t>Click icon to add picture</a:t>
            </a:r>
            <a:endParaRPr lang="en-GB" dirty="0"/>
          </a:p>
        </p:txBody>
      </p:sp>
      <p:sp>
        <p:nvSpPr>
          <p:cNvPr id="27" name="Text Placeholder 10">
            <a:extLst>
              <a:ext uri="{FF2B5EF4-FFF2-40B4-BE49-F238E27FC236}">
                <a16:creationId xmlns:a16="http://schemas.microsoft.com/office/drawing/2014/main" id="{C209CE73-94CE-F886-59A2-966F9C6C9D61}"/>
              </a:ext>
            </a:extLst>
          </p:cNvPr>
          <p:cNvSpPr>
            <a:spLocks noGrp="1"/>
          </p:cNvSpPr>
          <p:nvPr>
            <p:ph type="body" sz="quarter" idx="33"/>
          </p:nvPr>
        </p:nvSpPr>
        <p:spPr>
          <a:xfrm>
            <a:off x="6316272"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8" name="Picture Placeholder 8">
            <a:extLst>
              <a:ext uri="{FF2B5EF4-FFF2-40B4-BE49-F238E27FC236}">
                <a16:creationId xmlns:a16="http://schemas.microsoft.com/office/drawing/2014/main" id="{84F94409-C4C6-D558-396D-0A711B7F501A}"/>
              </a:ext>
            </a:extLst>
          </p:cNvPr>
          <p:cNvSpPr>
            <a:spLocks noGrp="1"/>
          </p:cNvSpPr>
          <p:nvPr>
            <p:ph type="pic" sz="quarter" idx="34"/>
          </p:nvPr>
        </p:nvSpPr>
        <p:spPr>
          <a:xfrm>
            <a:off x="9168813" y="3429000"/>
            <a:ext cx="912812" cy="944562"/>
          </a:xfrm>
          <a:solidFill>
            <a:schemeClr val="bg1">
              <a:lumMod val="85000"/>
            </a:schemeClr>
          </a:solidFill>
        </p:spPr>
        <p:txBody>
          <a:bodyPr/>
          <a:lstStyle/>
          <a:p>
            <a:r>
              <a:rPr lang="en-GB"/>
              <a:t>Click icon to add picture</a:t>
            </a:r>
            <a:endParaRPr lang="en-GB" dirty="0"/>
          </a:p>
        </p:txBody>
      </p:sp>
      <p:sp>
        <p:nvSpPr>
          <p:cNvPr id="29" name="Text Placeholder 10">
            <a:extLst>
              <a:ext uri="{FF2B5EF4-FFF2-40B4-BE49-F238E27FC236}">
                <a16:creationId xmlns:a16="http://schemas.microsoft.com/office/drawing/2014/main" id="{B74DF1AC-0A97-31CC-D4F5-6FFB708F80CE}"/>
              </a:ext>
            </a:extLst>
          </p:cNvPr>
          <p:cNvSpPr>
            <a:spLocks noGrp="1"/>
          </p:cNvSpPr>
          <p:nvPr>
            <p:ph type="body" sz="quarter" idx="35"/>
          </p:nvPr>
        </p:nvSpPr>
        <p:spPr>
          <a:xfrm>
            <a:off x="9168813"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7">
            <a:extLst>
              <a:ext uri="{FF2B5EF4-FFF2-40B4-BE49-F238E27FC236}">
                <a16:creationId xmlns:a16="http://schemas.microsoft.com/office/drawing/2014/main" id="{E6168738-8D5B-5F27-103E-5850EA6EAB4D}"/>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283771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ight Bios or Points 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3463730"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3463730"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6316272" y="360363"/>
            <a:ext cx="912812" cy="944562"/>
          </a:xfrm>
          <a:solidFill>
            <a:schemeClr val="bg1">
              <a:lumMod val="85000"/>
            </a:schemeClr>
          </a:solidFill>
        </p:spPr>
        <p:txBody>
          <a:bodyPr/>
          <a:lstStyle/>
          <a:p>
            <a:r>
              <a:rPr lang="en-GB"/>
              <a:t>Click icon to add picture</a:t>
            </a:r>
            <a:endParaRPr lang="en-GB" dirty="0"/>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6316272"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Picture Placeholder 8">
            <a:extLst>
              <a:ext uri="{FF2B5EF4-FFF2-40B4-BE49-F238E27FC236}">
                <a16:creationId xmlns:a16="http://schemas.microsoft.com/office/drawing/2014/main" id="{21E3DE34-7503-C975-7B95-209EA6410186}"/>
              </a:ext>
            </a:extLst>
          </p:cNvPr>
          <p:cNvSpPr>
            <a:spLocks noGrp="1"/>
          </p:cNvSpPr>
          <p:nvPr>
            <p:ph type="pic" sz="quarter" idx="26"/>
          </p:nvPr>
        </p:nvSpPr>
        <p:spPr>
          <a:xfrm>
            <a:off x="9168813" y="360363"/>
            <a:ext cx="912812" cy="944562"/>
          </a:xfrm>
          <a:solidFill>
            <a:schemeClr val="bg1">
              <a:lumMod val="85000"/>
            </a:schemeClr>
          </a:solidFill>
        </p:spPr>
        <p:txBody>
          <a:bodyPr/>
          <a:lstStyle/>
          <a:p>
            <a:r>
              <a:rPr lang="en-GB"/>
              <a:t>Click icon to add picture</a:t>
            </a:r>
            <a:endParaRPr lang="en-GB" dirty="0"/>
          </a:p>
        </p:txBody>
      </p:sp>
      <p:sp>
        <p:nvSpPr>
          <p:cNvPr id="19" name="Text Placeholder 10">
            <a:extLst>
              <a:ext uri="{FF2B5EF4-FFF2-40B4-BE49-F238E27FC236}">
                <a16:creationId xmlns:a16="http://schemas.microsoft.com/office/drawing/2014/main" id="{984E875C-2BFB-CCDC-B51D-9F003A3C4ACC}"/>
              </a:ext>
            </a:extLst>
          </p:cNvPr>
          <p:cNvSpPr>
            <a:spLocks noGrp="1"/>
          </p:cNvSpPr>
          <p:nvPr>
            <p:ph type="body" sz="quarter" idx="27"/>
          </p:nvPr>
        </p:nvSpPr>
        <p:spPr>
          <a:xfrm>
            <a:off x="9168813"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611188"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611188"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346373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3463730"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6" name="Picture Placeholder 8">
            <a:extLst>
              <a:ext uri="{FF2B5EF4-FFF2-40B4-BE49-F238E27FC236}">
                <a16:creationId xmlns:a16="http://schemas.microsoft.com/office/drawing/2014/main" id="{B38EB914-E1B8-6009-80D0-DCD7B0D9807F}"/>
              </a:ext>
            </a:extLst>
          </p:cNvPr>
          <p:cNvSpPr>
            <a:spLocks noGrp="1"/>
          </p:cNvSpPr>
          <p:nvPr>
            <p:ph type="pic" sz="quarter" idx="32"/>
          </p:nvPr>
        </p:nvSpPr>
        <p:spPr>
          <a:xfrm>
            <a:off x="6316272" y="3429000"/>
            <a:ext cx="912812" cy="944562"/>
          </a:xfrm>
          <a:solidFill>
            <a:schemeClr val="bg1">
              <a:lumMod val="85000"/>
            </a:schemeClr>
          </a:solidFill>
        </p:spPr>
        <p:txBody>
          <a:bodyPr/>
          <a:lstStyle/>
          <a:p>
            <a:r>
              <a:rPr lang="en-GB"/>
              <a:t>Click icon to add picture</a:t>
            </a:r>
            <a:endParaRPr lang="en-GB" dirty="0"/>
          </a:p>
        </p:txBody>
      </p:sp>
      <p:sp>
        <p:nvSpPr>
          <p:cNvPr id="27" name="Text Placeholder 10">
            <a:extLst>
              <a:ext uri="{FF2B5EF4-FFF2-40B4-BE49-F238E27FC236}">
                <a16:creationId xmlns:a16="http://schemas.microsoft.com/office/drawing/2014/main" id="{C209CE73-94CE-F886-59A2-966F9C6C9D61}"/>
              </a:ext>
            </a:extLst>
          </p:cNvPr>
          <p:cNvSpPr>
            <a:spLocks noGrp="1"/>
          </p:cNvSpPr>
          <p:nvPr>
            <p:ph type="body" sz="quarter" idx="33"/>
          </p:nvPr>
        </p:nvSpPr>
        <p:spPr>
          <a:xfrm>
            <a:off x="6316272"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8" name="Picture Placeholder 8">
            <a:extLst>
              <a:ext uri="{FF2B5EF4-FFF2-40B4-BE49-F238E27FC236}">
                <a16:creationId xmlns:a16="http://schemas.microsoft.com/office/drawing/2014/main" id="{84F94409-C4C6-D558-396D-0A711B7F501A}"/>
              </a:ext>
            </a:extLst>
          </p:cNvPr>
          <p:cNvSpPr>
            <a:spLocks noGrp="1"/>
          </p:cNvSpPr>
          <p:nvPr>
            <p:ph type="pic" sz="quarter" idx="34"/>
          </p:nvPr>
        </p:nvSpPr>
        <p:spPr>
          <a:xfrm>
            <a:off x="9168813" y="3429000"/>
            <a:ext cx="912812" cy="944562"/>
          </a:xfrm>
          <a:solidFill>
            <a:schemeClr val="bg1">
              <a:lumMod val="85000"/>
            </a:schemeClr>
          </a:solidFill>
        </p:spPr>
        <p:txBody>
          <a:bodyPr/>
          <a:lstStyle/>
          <a:p>
            <a:r>
              <a:rPr lang="en-GB"/>
              <a:t>Click icon to add picture</a:t>
            </a:r>
            <a:endParaRPr lang="en-GB" dirty="0"/>
          </a:p>
        </p:txBody>
      </p:sp>
      <p:sp>
        <p:nvSpPr>
          <p:cNvPr id="29" name="Text Placeholder 10">
            <a:extLst>
              <a:ext uri="{FF2B5EF4-FFF2-40B4-BE49-F238E27FC236}">
                <a16:creationId xmlns:a16="http://schemas.microsoft.com/office/drawing/2014/main" id="{B74DF1AC-0A97-31CC-D4F5-6FFB708F80CE}"/>
              </a:ext>
            </a:extLst>
          </p:cNvPr>
          <p:cNvSpPr>
            <a:spLocks noGrp="1"/>
          </p:cNvSpPr>
          <p:nvPr>
            <p:ph type="body" sz="quarter" idx="35"/>
          </p:nvPr>
        </p:nvSpPr>
        <p:spPr>
          <a:xfrm>
            <a:off x="9168813"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8" name="Picture 7" descr="A picture containing icon&#10;&#10;Description automatically generated">
            <a:extLst>
              <a:ext uri="{FF2B5EF4-FFF2-40B4-BE49-F238E27FC236}">
                <a16:creationId xmlns:a16="http://schemas.microsoft.com/office/drawing/2014/main" id="{359C4CDB-0328-FA6A-95B2-0C74990EC835}"/>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877F2E51-AD2B-D8DF-27F6-42C5ABA55C66}"/>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58766660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360363"/>
            <a:ext cx="912812" cy="944562"/>
          </a:xfrm>
          <a:solidFill>
            <a:schemeClr val="bg1">
              <a:lumMod val="85000"/>
            </a:schemeClr>
          </a:solidFill>
        </p:spPr>
        <p:txBody>
          <a:bodyPr/>
          <a:lstStyle/>
          <a:p>
            <a:r>
              <a:rPr lang="en-GB"/>
              <a:t>Click icon to add picture</a:t>
            </a:r>
            <a:endParaRPr lang="en-GB" dirty="0"/>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2512094"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2512094" y="4470680"/>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631190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6313906" y="4470680"/>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7">
            <a:extLst>
              <a:ext uri="{FF2B5EF4-FFF2-40B4-BE49-F238E27FC236}">
                <a16:creationId xmlns:a16="http://schemas.microsoft.com/office/drawing/2014/main" id="{2A9B47E0-D7F7-F166-C131-6A1276F2AE47}"/>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18561772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ve Bios or Points Colour">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360363"/>
            <a:ext cx="912812" cy="944562"/>
          </a:xfrm>
          <a:solidFill>
            <a:schemeClr val="bg1">
              <a:lumMod val="85000"/>
            </a:schemeClr>
          </a:solidFill>
        </p:spPr>
        <p:txBody>
          <a:bodyPr/>
          <a:lstStyle/>
          <a:p>
            <a:r>
              <a:rPr lang="en-GB"/>
              <a:t>Click icon to add picture</a:t>
            </a:r>
            <a:endParaRPr lang="en-GB" dirty="0"/>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2512094"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2512094" y="4470680"/>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631190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6313906" y="4470680"/>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8" name="Picture 7" descr="A picture containing icon&#10;&#10;Description automatically generated">
            <a:extLst>
              <a:ext uri="{FF2B5EF4-FFF2-40B4-BE49-F238E27FC236}">
                <a16:creationId xmlns:a16="http://schemas.microsoft.com/office/drawing/2014/main" id="{1795C84E-ACFE-771C-4057-F8C05E57C21F}"/>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75A95715-94EB-D668-F341-0A539BFEF240}"/>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175973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170021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170021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1700213"/>
            <a:ext cx="912812" cy="944562"/>
          </a:xfrm>
          <a:solidFill>
            <a:schemeClr val="bg1">
              <a:lumMod val="85000"/>
            </a:schemeClr>
          </a:solidFill>
        </p:spPr>
        <p:txBody>
          <a:bodyPr/>
          <a:lstStyle/>
          <a:p>
            <a:r>
              <a:rPr lang="en-GB"/>
              <a:t>Click icon to add picture</a:t>
            </a:r>
            <a:endParaRPr lang="en-GB" dirty="0"/>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7">
            <a:extLst>
              <a:ext uri="{FF2B5EF4-FFF2-40B4-BE49-F238E27FC236}">
                <a16:creationId xmlns:a16="http://schemas.microsoft.com/office/drawing/2014/main" id="{79064379-9CFD-9966-95F6-FA27B1611420}"/>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8322847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p>
            <a:r>
              <a:rPr lang="en-US" dirty="0"/>
              <a:t>Logo</a:t>
            </a:r>
          </a:p>
        </p:txBody>
      </p:sp>
      <p:sp>
        <p:nvSpPr>
          <p:cNvPr id="8" name="Picture Placeholder 7">
            <a:extLst>
              <a:ext uri="{FF2B5EF4-FFF2-40B4-BE49-F238E27FC236}">
                <a16:creationId xmlns:a16="http://schemas.microsoft.com/office/drawing/2014/main" id="{9176CDF8-E9FC-1871-6909-D60B92357BE3}"/>
              </a:ext>
            </a:extLst>
          </p:cNvPr>
          <p:cNvSpPr>
            <a:spLocks noGrp="1"/>
          </p:cNvSpPr>
          <p:nvPr>
            <p:ph type="pic" sz="quarter" idx="13"/>
          </p:nvPr>
        </p:nvSpPr>
        <p:spPr>
          <a:xfrm>
            <a:off x="0" y="0"/>
            <a:ext cx="12192000" cy="3271838"/>
          </a:xfrm>
          <a:solidFill>
            <a:schemeClr val="bg1">
              <a:lumMod val="85000"/>
            </a:schemeClr>
          </a:solidFill>
        </p:spPr>
        <p:txBody>
          <a:bodyPr/>
          <a:lstStyle/>
          <a:p>
            <a:r>
              <a:rPr lang="en-GB"/>
              <a:t>Click icon to add picture</a:t>
            </a:r>
          </a:p>
        </p:txBody>
      </p:sp>
      <p:sp>
        <p:nvSpPr>
          <p:cNvPr id="9" name="Text Placeholder 8">
            <a:extLst>
              <a:ext uri="{FF2B5EF4-FFF2-40B4-BE49-F238E27FC236}">
                <a16:creationId xmlns:a16="http://schemas.microsoft.com/office/drawing/2014/main" id="{F7059031-0E56-A1FF-238A-EDE49F3F0E9A}"/>
              </a:ext>
            </a:extLst>
          </p:cNvPr>
          <p:cNvSpPr>
            <a:spLocks noGrp="1"/>
          </p:cNvSpPr>
          <p:nvPr>
            <p:ph type="body" sz="quarter" idx="16"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13" name="Date Placeholder 12">
            <a:extLst>
              <a:ext uri="{FF2B5EF4-FFF2-40B4-BE49-F238E27FC236}">
                <a16:creationId xmlns:a16="http://schemas.microsoft.com/office/drawing/2014/main" id="{5EDFCD7F-67F0-5A7A-6BAB-ADA3918514FA}"/>
              </a:ext>
            </a:extLst>
          </p:cNvPr>
          <p:cNvSpPr>
            <a:spLocks noGrp="1"/>
          </p:cNvSpPr>
          <p:nvPr>
            <p:ph type="dt" sz="half" idx="17"/>
          </p:nvPr>
        </p:nvSpPr>
        <p:spPr/>
        <p:txBody>
          <a:bodyPr/>
          <a:lstStyle>
            <a:lvl1pPr>
              <a:defRPr>
                <a:solidFill>
                  <a:schemeClr val="bg1"/>
                </a:solidFill>
              </a:defRPr>
            </a:lvl1pPr>
          </a:lstStyle>
          <a:p>
            <a:r>
              <a:rPr lang="en-US"/>
              <a:t>DD/MM/YYYY</a:t>
            </a:r>
            <a:endParaRPr lang="en-GB"/>
          </a:p>
        </p:txBody>
      </p:sp>
      <p:sp>
        <p:nvSpPr>
          <p:cNvPr id="14" name="Footer Placeholder 13">
            <a:extLst>
              <a:ext uri="{FF2B5EF4-FFF2-40B4-BE49-F238E27FC236}">
                <a16:creationId xmlns:a16="http://schemas.microsoft.com/office/drawing/2014/main" id="{EC78E9F1-EFFE-2B3A-0531-5262DDC337B7}"/>
              </a:ext>
            </a:extLst>
          </p:cNvPr>
          <p:cNvSpPr>
            <a:spLocks noGrp="1"/>
          </p:cNvSpPr>
          <p:nvPr>
            <p:ph type="ftr" sz="quarter" idx="18"/>
          </p:nvPr>
        </p:nvSpPr>
        <p:spPr/>
        <p:txBody>
          <a:bodyPr/>
          <a:lstStyle>
            <a:lvl1pPr>
              <a:defRPr>
                <a:solidFill>
                  <a:schemeClr val="bg1"/>
                </a:solidFill>
              </a:defRPr>
            </a:lvl1pPr>
          </a:lstStyle>
          <a:p>
            <a:r>
              <a:rPr lang="en-GB"/>
              <a:t>Private &amp; Confidential</a:t>
            </a:r>
            <a:endParaRPr lang="en-GB" dirty="0"/>
          </a:p>
        </p:txBody>
      </p:sp>
      <p:pic>
        <p:nvPicPr>
          <p:cNvPr id="4" name="Picture 3" descr="A picture containing icon&#10;&#10;Description automatically generated">
            <a:extLst>
              <a:ext uri="{FF2B5EF4-FFF2-40B4-BE49-F238E27FC236}">
                <a16:creationId xmlns:a16="http://schemas.microsoft.com/office/drawing/2014/main" id="{25881E0A-BD7A-4FF3-6844-CF031B34F73B}"/>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17654426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 Bios or Points 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170021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170021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1700213"/>
            <a:ext cx="912812" cy="944562"/>
          </a:xfrm>
          <a:solidFill>
            <a:schemeClr val="bg1">
              <a:lumMod val="85000"/>
            </a:schemeClr>
          </a:solidFill>
        </p:spPr>
        <p:txBody>
          <a:bodyPr/>
          <a:lstStyle/>
          <a:p>
            <a:r>
              <a:rPr lang="en-GB"/>
              <a:t>Click icon to add picture</a:t>
            </a:r>
            <a:endParaRPr lang="en-GB" dirty="0"/>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8" name="Picture 7" descr="A picture containing icon&#10;&#10;Description automatically generated">
            <a:extLst>
              <a:ext uri="{FF2B5EF4-FFF2-40B4-BE49-F238E27FC236}">
                <a16:creationId xmlns:a16="http://schemas.microsoft.com/office/drawing/2014/main" id="{B75376D3-DA67-7094-3DD4-E7CA04F74E8C}"/>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7871C730-4D0B-DBAC-10DB-3D600D5DD417}"/>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70953925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with Title and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73693-76C6-3A93-1513-F882F0919BF2}"/>
              </a:ext>
            </a:extLst>
          </p:cNvPr>
          <p:cNvSpPr>
            <a:spLocks noGrp="1"/>
          </p:cNvSpPr>
          <p:nvPr>
            <p:ph type="pic" sz="quarter" idx="13"/>
          </p:nvPr>
        </p:nvSpPr>
        <p:spPr>
          <a:xfrm>
            <a:off x="4614863" y="360363"/>
            <a:ext cx="6965950" cy="5697537"/>
          </a:xfrm>
          <a:solidFill>
            <a:schemeClr val="bg1">
              <a:lumMod val="85000"/>
            </a:schemeClr>
          </a:solidFill>
        </p:spPr>
        <p:txBody>
          <a:bodyPr/>
          <a:lstStyle/>
          <a:p>
            <a:r>
              <a:rPr lang="en-GB"/>
              <a:t>Click icon to add picture</a:t>
            </a:r>
          </a:p>
        </p:txBody>
      </p:sp>
      <p:sp>
        <p:nvSpPr>
          <p:cNvPr id="6" name="Text Placeholder 8">
            <a:extLst>
              <a:ext uri="{FF2B5EF4-FFF2-40B4-BE49-F238E27FC236}">
                <a16:creationId xmlns:a16="http://schemas.microsoft.com/office/drawing/2014/main" id="{314DD36D-C8D3-5E0A-7535-367B220ECE5E}"/>
              </a:ext>
            </a:extLst>
          </p:cNvPr>
          <p:cNvSpPr>
            <a:spLocks noGrp="1"/>
          </p:cNvSpPr>
          <p:nvPr>
            <p:ph type="body" sz="quarter" idx="14"/>
          </p:nvPr>
        </p:nvSpPr>
        <p:spPr>
          <a:xfrm>
            <a:off x="1322614" y="1126671"/>
            <a:ext cx="5143500" cy="3914659"/>
          </a:xfrm>
          <a:solidFill>
            <a:schemeClr val="bg2"/>
          </a:solidFill>
        </p:spPr>
        <p:txBody>
          <a:bodyPr lIns="288000" tIns="2268000" rIns="288000" bIns="28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1">
            <a:extLst>
              <a:ext uri="{FF2B5EF4-FFF2-40B4-BE49-F238E27FC236}">
                <a16:creationId xmlns:a16="http://schemas.microsoft.com/office/drawing/2014/main" id="{E0BB1029-DBEB-CFF7-BF63-69B77C386F09}"/>
              </a:ext>
            </a:extLst>
          </p:cNvPr>
          <p:cNvSpPr>
            <a:spLocks noGrp="1"/>
          </p:cNvSpPr>
          <p:nvPr>
            <p:ph type="title"/>
          </p:nvPr>
        </p:nvSpPr>
        <p:spPr>
          <a:xfrm>
            <a:off x="1620000" y="1304925"/>
            <a:ext cx="4692000" cy="1601560"/>
          </a:xfrm>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530AF0DD-CC3E-E547-D705-F8E54CB2AFEC}"/>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AF2EAC95-7B26-A45A-680F-4315C6BBBB59}"/>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43F7D095-F8C0-83F5-9852-2EB8E32FDDAF}"/>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8" name="Text Placeholder 7">
            <a:extLst>
              <a:ext uri="{FF2B5EF4-FFF2-40B4-BE49-F238E27FC236}">
                <a16:creationId xmlns:a16="http://schemas.microsoft.com/office/drawing/2014/main" id="{56C122F2-B4A6-A6EE-5071-B8E017CBEA23}"/>
              </a:ext>
            </a:extLst>
          </p:cNvPr>
          <p:cNvSpPr>
            <a:spLocks noGrp="1"/>
          </p:cNvSpPr>
          <p:nvPr>
            <p:ph type="body" sz="quarter" idx="15"/>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1193096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with Title and Caption Colour">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73693-76C6-3A93-1513-F882F0919BF2}"/>
              </a:ext>
            </a:extLst>
          </p:cNvPr>
          <p:cNvSpPr>
            <a:spLocks noGrp="1"/>
          </p:cNvSpPr>
          <p:nvPr>
            <p:ph type="pic" sz="quarter" idx="13"/>
          </p:nvPr>
        </p:nvSpPr>
        <p:spPr>
          <a:xfrm>
            <a:off x="4614863" y="360363"/>
            <a:ext cx="6965950" cy="5697537"/>
          </a:xfrm>
          <a:solidFill>
            <a:schemeClr val="bg1">
              <a:lumMod val="85000"/>
            </a:schemeClr>
          </a:solidFill>
        </p:spPr>
        <p:txBody>
          <a:bodyPr/>
          <a:lstStyle/>
          <a:p>
            <a:r>
              <a:rPr lang="en-GB"/>
              <a:t>Click icon to add picture</a:t>
            </a:r>
          </a:p>
        </p:txBody>
      </p:sp>
      <p:sp>
        <p:nvSpPr>
          <p:cNvPr id="9" name="Text Placeholder 8">
            <a:extLst>
              <a:ext uri="{FF2B5EF4-FFF2-40B4-BE49-F238E27FC236}">
                <a16:creationId xmlns:a16="http://schemas.microsoft.com/office/drawing/2014/main" id="{6CC63C38-101F-DF33-5C47-0411B4C8ACFA}"/>
              </a:ext>
            </a:extLst>
          </p:cNvPr>
          <p:cNvSpPr>
            <a:spLocks noGrp="1"/>
          </p:cNvSpPr>
          <p:nvPr>
            <p:ph type="body" sz="quarter" idx="14"/>
          </p:nvPr>
        </p:nvSpPr>
        <p:spPr>
          <a:xfrm>
            <a:off x="1322614" y="1126671"/>
            <a:ext cx="5143500" cy="3914659"/>
          </a:xfrm>
          <a:solidFill>
            <a:schemeClr val="bg1"/>
          </a:solidFill>
        </p:spPr>
        <p:txBody>
          <a:bodyPr lIns="288000" tIns="2268000" rIns="288000" bIns="288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1">
            <a:extLst>
              <a:ext uri="{FF2B5EF4-FFF2-40B4-BE49-F238E27FC236}">
                <a16:creationId xmlns:a16="http://schemas.microsoft.com/office/drawing/2014/main" id="{E0BB1029-DBEB-CFF7-BF63-69B77C386F09}"/>
              </a:ext>
            </a:extLst>
          </p:cNvPr>
          <p:cNvSpPr>
            <a:spLocks noGrp="1"/>
          </p:cNvSpPr>
          <p:nvPr>
            <p:ph type="title"/>
          </p:nvPr>
        </p:nvSpPr>
        <p:spPr>
          <a:xfrm>
            <a:off x="1620000" y="1304925"/>
            <a:ext cx="4476000" cy="1601560"/>
          </a:xfrm>
        </p:spPr>
        <p:txBody>
          <a:bodyPr/>
          <a:lstStyle>
            <a:lvl1pPr>
              <a:defRPr>
                <a:solidFill>
                  <a:schemeClr val="tx2"/>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530AF0DD-CC3E-E547-D705-F8E54CB2AFEC}"/>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AF2EAC95-7B26-A45A-680F-4315C6BBBB59}"/>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43F7D095-F8C0-83F5-9852-2EB8E32FDDAF}"/>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pic>
        <p:nvPicPr>
          <p:cNvPr id="8" name="Picture 7" descr="A picture containing icon&#10;&#10;Description automatically generated">
            <a:extLst>
              <a:ext uri="{FF2B5EF4-FFF2-40B4-BE49-F238E27FC236}">
                <a16:creationId xmlns:a16="http://schemas.microsoft.com/office/drawing/2014/main" id="{7778E55F-CCD2-DA17-102E-40A243E9CD03}"/>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BF4C4C67-4472-C8DB-08A6-DEBF1ADF50B3}"/>
              </a:ext>
            </a:extLst>
          </p:cNvPr>
          <p:cNvSpPr>
            <a:spLocks noGrp="1"/>
          </p:cNvSpPr>
          <p:nvPr>
            <p:ph type="body" sz="quarter" idx="15"/>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7581198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0331A1-8A92-CF50-D213-B0D08DA0D122}"/>
              </a:ext>
            </a:extLst>
          </p:cNvPr>
          <p:cNvSpPr>
            <a:spLocks noGrp="1"/>
          </p:cNvSpPr>
          <p:nvPr>
            <p:ph type="pic" sz="quarter" idx="13"/>
          </p:nvPr>
        </p:nvSpPr>
        <p:spPr>
          <a:xfrm>
            <a:off x="0" y="0"/>
            <a:ext cx="12192000" cy="3429000"/>
          </a:xfrm>
          <a:solidFill>
            <a:schemeClr val="bg1">
              <a:lumMod val="85000"/>
            </a:schemeClr>
          </a:solidFill>
        </p:spPr>
        <p:txBody>
          <a:bodyPr/>
          <a:lstStyle/>
          <a:p>
            <a:r>
              <a:rPr lang="en-GB"/>
              <a:t>Click icon to add picture</a:t>
            </a:r>
          </a:p>
        </p:txBody>
      </p:sp>
      <p:sp>
        <p:nvSpPr>
          <p:cNvPr id="3" name="Date Placeholder 2">
            <a:extLst>
              <a:ext uri="{FF2B5EF4-FFF2-40B4-BE49-F238E27FC236}">
                <a16:creationId xmlns:a16="http://schemas.microsoft.com/office/drawing/2014/main" id="{3F4073B5-B584-E4D0-0A11-ADE7136BF990}"/>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494D9FB8-9792-8E4B-28E6-0D39CB23C340}"/>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4B72B0B9-00FD-966C-67DC-4958F2F99F1F}"/>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8" name="Title 1">
            <a:extLst>
              <a:ext uri="{FF2B5EF4-FFF2-40B4-BE49-F238E27FC236}">
                <a16:creationId xmlns:a16="http://schemas.microsoft.com/office/drawing/2014/main" id="{F126B18D-2BF9-D282-634B-242AD412C4BE}"/>
              </a:ext>
            </a:extLst>
          </p:cNvPr>
          <p:cNvSpPr>
            <a:spLocks noGrp="1"/>
          </p:cNvSpPr>
          <p:nvPr>
            <p:ph type="title"/>
          </p:nvPr>
        </p:nvSpPr>
        <p:spPr>
          <a:xfrm>
            <a:off x="611189" y="3570513"/>
            <a:ext cx="8224800" cy="599605"/>
          </a:xfrm>
        </p:spPr>
        <p:txBody>
          <a:bodyPr/>
          <a:lstStyle>
            <a:lvl1pPr>
              <a:defRPr>
                <a:solidFill>
                  <a:schemeClr val="tx2"/>
                </a:solidFill>
              </a:defRPr>
            </a:lvl1pPr>
          </a:lstStyle>
          <a:p>
            <a:r>
              <a:rPr lang="en-GB"/>
              <a:t>Click to edit Master title style</a:t>
            </a:r>
            <a:endParaRPr lang="en-GB" dirty="0"/>
          </a:p>
        </p:txBody>
      </p:sp>
      <p:sp>
        <p:nvSpPr>
          <p:cNvPr id="11" name="Text Placeholder 8">
            <a:extLst>
              <a:ext uri="{FF2B5EF4-FFF2-40B4-BE49-F238E27FC236}">
                <a16:creationId xmlns:a16="http://schemas.microsoft.com/office/drawing/2014/main" id="{54668AEF-9B00-96D4-19DF-0DF5BAE8ED45}"/>
              </a:ext>
            </a:extLst>
          </p:cNvPr>
          <p:cNvSpPr>
            <a:spLocks noGrp="1"/>
          </p:cNvSpPr>
          <p:nvPr>
            <p:ph type="body" sz="quarter" idx="14"/>
          </p:nvPr>
        </p:nvSpPr>
        <p:spPr>
          <a:xfrm>
            <a:off x="611188" y="4421624"/>
            <a:ext cx="3960000" cy="1636276"/>
          </a:xfrm>
        </p:spPr>
        <p:txBody>
          <a:bodyPr/>
          <a:lstStyle>
            <a:lvl1pPr>
              <a:spcAft>
                <a:spcPts val="100"/>
              </a:spcAft>
              <a:defRPr>
                <a:solidFill>
                  <a:schemeClr val="tx2"/>
                </a:solidFill>
              </a:defRPr>
            </a:lvl1pPr>
            <a:lvl2pPr>
              <a:spcAft>
                <a:spcPts val="100"/>
              </a:spcAft>
              <a:defRPr>
                <a:solidFill>
                  <a:schemeClr val="tx2"/>
                </a:solidFill>
              </a:defRPr>
            </a:lvl2pPr>
            <a:lvl3pPr>
              <a:spcAft>
                <a:spcPts val="100"/>
              </a:spcAft>
              <a:defRPr>
                <a:solidFill>
                  <a:schemeClr val="tx2"/>
                </a:solidFill>
              </a:defRPr>
            </a:lvl3pPr>
            <a:lvl4pPr>
              <a:spcAft>
                <a:spcPts val="100"/>
              </a:spcAft>
              <a:defRPr>
                <a:solidFill>
                  <a:schemeClr val="tx2"/>
                </a:solidFill>
              </a:defRPr>
            </a:lvl4pPr>
            <a:lvl5pPr>
              <a:spcAft>
                <a:spcPts val="100"/>
              </a:spcAft>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8">
            <a:extLst>
              <a:ext uri="{FF2B5EF4-FFF2-40B4-BE49-F238E27FC236}">
                <a16:creationId xmlns:a16="http://schemas.microsoft.com/office/drawing/2014/main" id="{EB974763-D11C-8CA1-0D1E-DECECE1E5A6F}"/>
              </a:ext>
            </a:extLst>
          </p:cNvPr>
          <p:cNvSpPr>
            <a:spLocks noGrp="1"/>
          </p:cNvSpPr>
          <p:nvPr>
            <p:ph type="body" sz="quarter" idx="15"/>
          </p:nvPr>
        </p:nvSpPr>
        <p:spPr>
          <a:xfrm>
            <a:off x="4875988" y="4421624"/>
            <a:ext cx="3960000" cy="1636276"/>
          </a:xfrm>
        </p:spPr>
        <p:txBody>
          <a:bodyPr/>
          <a:lstStyle>
            <a:lvl1pPr>
              <a:spcAft>
                <a:spcPts val="100"/>
              </a:spcAft>
              <a:defRPr>
                <a:solidFill>
                  <a:schemeClr val="tx2"/>
                </a:solidFill>
              </a:defRPr>
            </a:lvl1pPr>
            <a:lvl2pPr>
              <a:spcAft>
                <a:spcPts val="100"/>
              </a:spcAft>
              <a:defRPr>
                <a:solidFill>
                  <a:schemeClr val="tx2"/>
                </a:solidFill>
              </a:defRPr>
            </a:lvl2pPr>
            <a:lvl3pPr>
              <a:spcAft>
                <a:spcPts val="100"/>
              </a:spcAft>
              <a:defRPr>
                <a:solidFill>
                  <a:schemeClr val="tx2"/>
                </a:solidFill>
              </a:defRPr>
            </a:lvl3pPr>
            <a:lvl4pPr>
              <a:spcAft>
                <a:spcPts val="100"/>
              </a:spcAft>
              <a:defRPr>
                <a:solidFill>
                  <a:schemeClr val="tx2"/>
                </a:solidFill>
              </a:defRPr>
            </a:lvl4pPr>
            <a:lvl5pPr>
              <a:spcAft>
                <a:spcPts val="100"/>
              </a:spcAft>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8">
            <a:extLst>
              <a:ext uri="{FF2B5EF4-FFF2-40B4-BE49-F238E27FC236}">
                <a16:creationId xmlns:a16="http://schemas.microsoft.com/office/drawing/2014/main" id="{513ABED5-DD41-EDBD-ACB1-898B94F2B775}"/>
              </a:ext>
            </a:extLst>
          </p:cNvPr>
          <p:cNvSpPr>
            <a:spLocks noGrp="1"/>
          </p:cNvSpPr>
          <p:nvPr>
            <p:ph type="body" sz="quarter" idx="16" hasCustomPrompt="1"/>
          </p:nvPr>
        </p:nvSpPr>
        <p:spPr>
          <a:xfrm>
            <a:off x="611188" y="4170119"/>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Tree>
    <p:extLst>
      <p:ext uri="{BB962C8B-B14F-4D97-AF65-F5344CB8AC3E}">
        <p14:creationId xmlns:p14="http://schemas.microsoft.com/office/powerpoint/2010/main" val="140907280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Text">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0331A1-8A92-CF50-D213-B0D08DA0D122}"/>
              </a:ext>
            </a:extLst>
          </p:cNvPr>
          <p:cNvSpPr>
            <a:spLocks noGrp="1"/>
          </p:cNvSpPr>
          <p:nvPr>
            <p:ph type="pic" sz="quarter" idx="13"/>
          </p:nvPr>
        </p:nvSpPr>
        <p:spPr>
          <a:xfrm>
            <a:off x="0" y="0"/>
            <a:ext cx="12192000" cy="3429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5CA2A73-0DC4-A63E-8ACB-6F123E3FDE69}"/>
              </a:ext>
            </a:extLst>
          </p:cNvPr>
          <p:cNvSpPr>
            <a:spLocks noGrp="1"/>
          </p:cNvSpPr>
          <p:nvPr>
            <p:ph type="title"/>
          </p:nvPr>
        </p:nvSpPr>
        <p:spPr>
          <a:xfrm>
            <a:off x="611189" y="3570513"/>
            <a:ext cx="8224800" cy="599605"/>
          </a:xfrm>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3F4073B5-B584-E4D0-0A11-ADE7136BF990}"/>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494D9FB8-9792-8E4B-28E6-0D39CB23C340}"/>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4B72B0B9-00FD-966C-67DC-4958F2F99F1F}"/>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8" name="Text Placeholder 8">
            <a:extLst>
              <a:ext uri="{FF2B5EF4-FFF2-40B4-BE49-F238E27FC236}">
                <a16:creationId xmlns:a16="http://schemas.microsoft.com/office/drawing/2014/main" id="{F7840DC4-DE61-DA63-9845-54447F75B0AD}"/>
              </a:ext>
            </a:extLst>
          </p:cNvPr>
          <p:cNvSpPr>
            <a:spLocks noGrp="1"/>
          </p:cNvSpPr>
          <p:nvPr>
            <p:ph type="body" sz="quarter" idx="14"/>
          </p:nvPr>
        </p:nvSpPr>
        <p:spPr>
          <a:xfrm>
            <a:off x="611188" y="4421624"/>
            <a:ext cx="3960000" cy="1636276"/>
          </a:xfrm>
        </p:spPr>
        <p:txBody>
          <a:bodyPr/>
          <a:lstStyle>
            <a:lvl1pPr>
              <a:spcAft>
                <a:spcPts val="100"/>
              </a:spcAft>
              <a:defRPr>
                <a:solidFill>
                  <a:schemeClr val="bg1"/>
                </a:solidFill>
              </a:defRPr>
            </a:lvl1pPr>
            <a:lvl2pPr>
              <a:spcAft>
                <a:spcPts val="100"/>
              </a:spcAft>
              <a:defRPr>
                <a:solidFill>
                  <a:schemeClr val="bg1"/>
                </a:solidFill>
              </a:defRPr>
            </a:lvl2pPr>
            <a:lvl3pPr>
              <a:spcAft>
                <a:spcPts val="100"/>
              </a:spcAft>
              <a:defRPr>
                <a:solidFill>
                  <a:schemeClr val="bg1"/>
                </a:solidFill>
              </a:defRPr>
            </a:lvl3pPr>
            <a:lvl4pPr>
              <a:spcAft>
                <a:spcPts val="100"/>
              </a:spcAft>
              <a:defRPr>
                <a:solidFill>
                  <a:schemeClr val="bg1"/>
                </a:solidFill>
              </a:defRPr>
            </a:lvl4pPr>
            <a:lvl5pPr>
              <a:spcAft>
                <a:spcPts val="1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ext Placeholder 8">
            <a:extLst>
              <a:ext uri="{FF2B5EF4-FFF2-40B4-BE49-F238E27FC236}">
                <a16:creationId xmlns:a16="http://schemas.microsoft.com/office/drawing/2014/main" id="{A03F2F0F-F299-DA66-DD82-C31036C571D0}"/>
              </a:ext>
            </a:extLst>
          </p:cNvPr>
          <p:cNvSpPr>
            <a:spLocks noGrp="1"/>
          </p:cNvSpPr>
          <p:nvPr>
            <p:ph type="body" sz="quarter" idx="15"/>
          </p:nvPr>
        </p:nvSpPr>
        <p:spPr>
          <a:xfrm>
            <a:off x="4875988" y="4421624"/>
            <a:ext cx="3960000" cy="1636276"/>
          </a:xfrm>
        </p:spPr>
        <p:txBody>
          <a:bodyPr/>
          <a:lstStyle>
            <a:lvl1pPr>
              <a:spcAft>
                <a:spcPts val="100"/>
              </a:spcAft>
              <a:defRPr>
                <a:solidFill>
                  <a:schemeClr val="bg1"/>
                </a:solidFill>
              </a:defRPr>
            </a:lvl1pPr>
            <a:lvl2pPr>
              <a:spcAft>
                <a:spcPts val="100"/>
              </a:spcAft>
              <a:defRPr>
                <a:solidFill>
                  <a:schemeClr val="bg1"/>
                </a:solidFill>
              </a:defRPr>
            </a:lvl2pPr>
            <a:lvl3pPr>
              <a:spcAft>
                <a:spcPts val="100"/>
              </a:spcAft>
              <a:defRPr>
                <a:solidFill>
                  <a:schemeClr val="bg1"/>
                </a:solidFill>
              </a:defRPr>
            </a:lvl3pPr>
            <a:lvl4pPr>
              <a:spcAft>
                <a:spcPts val="100"/>
              </a:spcAft>
              <a:defRPr>
                <a:solidFill>
                  <a:schemeClr val="bg1"/>
                </a:solidFill>
              </a:defRPr>
            </a:lvl4pPr>
            <a:lvl5pPr>
              <a:spcAft>
                <a:spcPts val="1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8">
            <a:extLst>
              <a:ext uri="{FF2B5EF4-FFF2-40B4-BE49-F238E27FC236}">
                <a16:creationId xmlns:a16="http://schemas.microsoft.com/office/drawing/2014/main" id="{4BBBE459-62BF-A555-E2C5-3F0338B87151}"/>
              </a:ext>
            </a:extLst>
          </p:cNvPr>
          <p:cNvSpPr>
            <a:spLocks noGrp="1"/>
          </p:cNvSpPr>
          <p:nvPr>
            <p:ph type="body" sz="quarter" idx="16" hasCustomPrompt="1"/>
          </p:nvPr>
        </p:nvSpPr>
        <p:spPr>
          <a:xfrm>
            <a:off x="611188" y="4170119"/>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pic>
        <p:nvPicPr>
          <p:cNvPr id="9" name="Picture 8" descr="A picture containing icon&#10;&#10;Description automatically generated">
            <a:extLst>
              <a:ext uri="{FF2B5EF4-FFF2-40B4-BE49-F238E27FC236}">
                <a16:creationId xmlns:a16="http://schemas.microsoft.com/office/drawing/2014/main" id="{21F2CA80-40A0-E9BB-A53E-1B11E464E4FC}"/>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377815638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D5EF6-4100-6329-9340-74EECFAC1672}"/>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FAB1797-4D15-4E58-9C73-BC94B24D5722}"/>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CAB6C3E-C587-4C6F-38D9-70D2B6833CD8}"/>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3AEF44D-C469-B5C4-2303-F59D0606E20B}"/>
              </a:ext>
            </a:extLst>
          </p:cNvPr>
          <p:cNvSpPr>
            <a:spLocks noGrp="1"/>
          </p:cNvSpPr>
          <p:nvPr>
            <p:ph type="sldNum" sz="quarter" idx="12"/>
          </p:nvPr>
        </p:nvSpPr>
        <p:spPr/>
        <p:txBody>
          <a:bodyPr/>
          <a:lstStyle/>
          <a:p>
            <a:fld id="{CBA53E11-492D-48B3-9F9B-09541CA2A39A}" type="slidenum">
              <a:rPr lang="en-GB" smtClean="0"/>
              <a:pPr/>
              <a:t>‹#›</a:t>
            </a:fld>
            <a:endParaRPr lang="en-GB" dirty="0"/>
          </a:p>
        </p:txBody>
      </p:sp>
      <p:sp>
        <p:nvSpPr>
          <p:cNvPr id="8" name="Title 7">
            <a:extLst>
              <a:ext uri="{FF2B5EF4-FFF2-40B4-BE49-F238E27FC236}">
                <a16:creationId xmlns:a16="http://schemas.microsoft.com/office/drawing/2014/main" id="{48436794-05CB-2E23-E0E2-6AAFC8151993}"/>
              </a:ext>
            </a:extLst>
          </p:cNvPr>
          <p:cNvSpPr>
            <a:spLocks noGrp="1"/>
          </p:cNvSpPr>
          <p:nvPr>
            <p:ph type="title"/>
          </p:nvPr>
        </p:nvSpPr>
        <p:spPr/>
        <p:txBody>
          <a:bodyPr/>
          <a:lstStyle/>
          <a:p>
            <a:r>
              <a:rPr lang="en-GB"/>
              <a:t>Click to edit Master title style</a:t>
            </a:r>
            <a:endParaRPr lang="en-GB" dirty="0"/>
          </a:p>
        </p:txBody>
      </p:sp>
      <p:sp>
        <p:nvSpPr>
          <p:cNvPr id="6" name="Text Placeholder 7">
            <a:extLst>
              <a:ext uri="{FF2B5EF4-FFF2-40B4-BE49-F238E27FC236}">
                <a16:creationId xmlns:a16="http://schemas.microsoft.com/office/drawing/2014/main" id="{FA077959-5CB9-863C-05D8-CF42390B4062}"/>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7" name="Picture 6" descr="A picture containing icon&#10;&#10;Description automatically generated">
            <a:extLst>
              <a:ext uri="{FF2B5EF4-FFF2-40B4-BE49-F238E27FC236}">
                <a16:creationId xmlns:a16="http://schemas.microsoft.com/office/drawing/2014/main" id="{9051027B-65A1-9BCA-911A-B17ED1EDA09A}"/>
              </a:ext>
            </a:extLst>
          </p:cNvPr>
          <p:cNvPicPr>
            <a:picLocks noChangeAspect="1"/>
          </p:cNvPicPr>
          <p:nvPr userDrawn="1"/>
        </p:nvPicPr>
        <p:blipFill>
          <a:blip r:embed="rId2"/>
          <a:stretch>
            <a:fillRect/>
          </a:stretch>
        </p:blipFill>
        <p:spPr>
          <a:xfrm>
            <a:off x="11208331" y="6491559"/>
            <a:ext cx="744959" cy="266851"/>
          </a:xfrm>
          <a:prstGeom prst="rect">
            <a:avLst/>
          </a:prstGeom>
        </p:spPr>
      </p:pic>
    </p:spTree>
    <p:extLst>
      <p:ext uri="{BB962C8B-B14F-4D97-AF65-F5344CB8AC3E}">
        <p14:creationId xmlns:p14="http://schemas.microsoft.com/office/powerpoint/2010/main" val="125590347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Bleed Image Gradient">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F56B9-2DFC-BCA3-5912-5577D0AF3763}"/>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Rectangle 1">
            <a:extLst>
              <a:ext uri="{FF2B5EF4-FFF2-40B4-BE49-F238E27FC236}">
                <a16:creationId xmlns:a16="http://schemas.microsoft.com/office/drawing/2014/main" id="{85FC5009-A503-66C3-4C1B-748B2EA59FCC}"/>
              </a:ext>
            </a:extLst>
          </p:cNvPr>
          <p:cNvSpPr/>
          <p:nvPr userDrawn="1"/>
        </p:nvSpPr>
        <p:spPr>
          <a:xfrm>
            <a:off x="0" y="3429000"/>
            <a:ext cx="12192000" cy="3429000"/>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FAB1797-4D15-4E58-9C73-BC94B24D5722}"/>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CAB6C3E-C587-4C6F-38D9-70D2B6833CD8}"/>
              </a:ext>
            </a:extLst>
          </p:cNvPr>
          <p:cNvSpPr>
            <a:spLocks noGrp="1"/>
          </p:cNvSpPr>
          <p:nvPr>
            <p:ph type="ftr" sz="quarter" idx="11"/>
          </p:nvPr>
        </p:nvSpPr>
        <p:spPr/>
        <p:txBody>
          <a:bodyPr/>
          <a:lstStyle>
            <a:lvl1pPr>
              <a:defRPr>
                <a:solidFill>
                  <a:schemeClr val="bg1"/>
                </a:solidFill>
              </a:defRPr>
            </a:lvl1p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3AEF44D-C469-B5C4-2303-F59D0606E20B}"/>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dirty="0"/>
          </a:p>
        </p:txBody>
      </p:sp>
      <p:sp>
        <p:nvSpPr>
          <p:cNvPr id="7" name="Title 6">
            <a:extLst>
              <a:ext uri="{FF2B5EF4-FFF2-40B4-BE49-F238E27FC236}">
                <a16:creationId xmlns:a16="http://schemas.microsoft.com/office/drawing/2014/main" id="{E1674E1E-B119-FAC3-F7F6-60D93A464947}"/>
              </a:ext>
            </a:extLst>
          </p:cNvPr>
          <p:cNvSpPr>
            <a:spLocks noGrp="1"/>
          </p:cNvSpPr>
          <p:nvPr>
            <p:ph type="title"/>
          </p:nvPr>
        </p:nvSpPr>
        <p:spPr/>
        <p:txBody>
          <a:bodyPr/>
          <a:lstStyle/>
          <a:p>
            <a:r>
              <a:rPr lang="en-GB"/>
              <a:t>Click to edit Master title style</a:t>
            </a:r>
            <a:endParaRPr lang="en-GB" dirty="0"/>
          </a:p>
        </p:txBody>
      </p:sp>
      <p:pic>
        <p:nvPicPr>
          <p:cNvPr id="9" name="Picture 8" descr="A picture containing icon&#10;&#10;Description automatically generated">
            <a:extLst>
              <a:ext uri="{FF2B5EF4-FFF2-40B4-BE49-F238E27FC236}">
                <a16:creationId xmlns:a16="http://schemas.microsoft.com/office/drawing/2014/main" id="{F8FE6FD7-A5A0-66B7-3B83-528244F9B237}"/>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9336A62A-0089-893A-AA6B-8CFFEB3F6418}"/>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55541064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6" name="Text Placeholder 7">
            <a:extLst>
              <a:ext uri="{FF2B5EF4-FFF2-40B4-BE49-F238E27FC236}">
                <a16:creationId xmlns:a16="http://schemas.microsoft.com/office/drawing/2014/main" id="{C0795534-6A1C-C3F0-A7EF-5E1F261B808B}"/>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US"/>
              <a:t>DD/MM/YYYY</a:t>
            </a:r>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5" name="Text Placeholder 7">
            <a:extLst>
              <a:ext uri="{FF2B5EF4-FFF2-40B4-BE49-F238E27FC236}">
                <a16:creationId xmlns:a16="http://schemas.microsoft.com/office/drawing/2014/main" id="{90690537-B94A-43B8-168C-5BA90B3E1BCB}"/>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9644649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D00F9E-EFBD-043B-FB11-B43677ED7654}"/>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Rectangle 3">
            <a:extLst>
              <a:ext uri="{FF2B5EF4-FFF2-40B4-BE49-F238E27FC236}">
                <a16:creationId xmlns:a16="http://schemas.microsoft.com/office/drawing/2014/main" id="{26157AD4-5F02-808A-2D70-3E97F2C2E59B}"/>
              </a:ext>
            </a:extLst>
          </p:cNvPr>
          <p:cNvSpPr/>
          <p:nvPr userDrawn="1"/>
        </p:nvSpPr>
        <p:spPr>
          <a:xfrm>
            <a:off x="8734" y="3271838"/>
            <a:ext cx="12183264" cy="3586162"/>
          </a:xfrm>
          <a:prstGeom prst="rect">
            <a:avLst/>
          </a:prstGeom>
          <a:gradFill>
            <a:gsLst>
              <a:gs pos="0">
                <a:schemeClr val="tx1">
                  <a:alpha val="0"/>
                </a:schemeClr>
              </a:gs>
              <a:gs pos="50000">
                <a:srgbClr val="323130">
                  <a:alpha val="8131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p>
            <a:r>
              <a:rPr lang="en-US" dirty="0"/>
              <a:t>Logo</a:t>
            </a:r>
          </a:p>
        </p:txBody>
      </p:sp>
      <p:sp>
        <p:nvSpPr>
          <p:cNvPr id="9" name="Text Placeholder 8">
            <a:extLst>
              <a:ext uri="{FF2B5EF4-FFF2-40B4-BE49-F238E27FC236}">
                <a16:creationId xmlns:a16="http://schemas.microsoft.com/office/drawing/2014/main" id="{DCFBEF98-6DA9-A3AF-CC77-94C342AD7F22}"/>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13" name="Date Placeholder 12">
            <a:extLst>
              <a:ext uri="{FF2B5EF4-FFF2-40B4-BE49-F238E27FC236}">
                <a16:creationId xmlns:a16="http://schemas.microsoft.com/office/drawing/2014/main" id="{2E973A69-DBB4-D746-DD66-7ECCFD6C28FD}"/>
              </a:ext>
            </a:extLst>
          </p:cNvPr>
          <p:cNvSpPr>
            <a:spLocks noGrp="1"/>
          </p:cNvSpPr>
          <p:nvPr>
            <p:ph type="dt" sz="half" idx="14"/>
          </p:nvPr>
        </p:nvSpPr>
        <p:spPr/>
        <p:txBody>
          <a:bodyPr/>
          <a:lstStyle>
            <a:lvl1pPr>
              <a:defRPr>
                <a:solidFill>
                  <a:schemeClr val="bg1"/>
                </a:solidFill>
              </a:defRPr>
            </a:lvl1pPr>
          </a:lstStyle>
          <a:p>
            <a:r>
              <a:rPr lang="en-US"/>
              <a:t>DD/MM/YYYY</a:t>
            </a:r>
            <a:endParaRPr lang="en-GB" dirty="0"/>
          </a:p>
        </p:txBody>
      </p:sp>
      <p:sp>
        <p:nvSpPr>
          <p:cNvPr id="14" name="Footer Placeholder 13">
            <a:extLst>
              <a:ext uri="{FF2B5EF4-FFF2-40B4-BE49-F238E27FC236}">
                <a16:creationId xmlns:a16="http://schemas.microsoft.com/office/drawing/2014/main" id="{6A91978B-E1EA-5125-0994-CA38FE28C4DF}"/>
              </a:ext>
            </a:extLst>
          </p:cNvPr>
          <p:cNvSpPr>
            <a:spLocks noGrp="1"/>
          </p:cNvSpPr>
          <p:nvPr>
            <p:ph type="ftr" sz="quarter" idx="15"/>
          </p:nvPr>
        </p:nvSpPr>
        <p:spPr/>
        <p:txBody>
          <a:bodyPr/>
          <a:lstStyle>
            <a:lvl1pPr>
              <a:defRPr>
                <a:solidFill>
                  <a:schemeClr val="bg1"/>
                </a:solidFill>
              </a:defRPr>
            </a:lvl1pPr>
          </a:lstStyle>
          <a:p>
            <a:r>
              <a:rPr lang="en-GB"/>
              <a:t>Private &amp; Confidential</a:t>
            </a:r>
            <a:endParaRPr lang="en-GB" dirty="0"/>
          </a:p>
        </p:txBody>
      </p:sp>
      <p:pic>
        <p:nvPicPr>
          <p:cNvPr id="8" name="Picture 7" descr="A picture containing icon&#10;&#10;Description automatically generated">
            <a:extLst>
              <a:ext uri="{FF2B5EF4-FFF2-40B4-BE49-F238E27FC236}">
                <a16:creationId xmlns:a16="http://schemas.microsoft.com/office/drawing/2014/main" id="{A24E3E02-F94B-776C-2C3B-4C503DD868C3}"/>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ogo Dark Tex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12" name="Picture 11" descr="Shape&#10;&#10;Description automatically generated">
            <a:extLst>
              <a:ext uri="{FF2B5EF4-FFF2-40B4-BE49-F238E27FC236}">
                <a16:creationId xmlns:a16="http://schemas.microsoft.com/office/drawing/2014/main" id="{815A8A20-7C5F-1B1B-774E-0EE479B9E10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3400" y="48954"/>
            <a:ext cx="2920895" cy="2822988"/>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C33ECB65-0AE0-FE7E-746B-06735B3F31C5}"/>
              </a:ext>
            </a:extLst>
          </p:cNvPr>
          <p:cNvPicPr>
            <a:picLocks noChangeAspect="1"/>
          </p:cNvPicPr>
          <p:nvPr userDrawn="1"/>
        </p:nvPicPr>
        <p:blipFill>
          <a:blip r:embed="rId4"/>
          <a:stretch>
            <a:fillRect/>
          </a:stretch>
        </p:blipFill>
        <p:spPr>
          <a:xfrm>
            <a:off x="629548" y="360339"/>
            <a:ext cx="2455329" cy="879521"/>
          </a:xfrm>
          <a:prstGeom prst="rect">
            <a:avLst/>
          </a:prstGeom>
        </p:spPr>
      </p:pic>
      <p:sp>
        <p:nvSpPr>
          <p:cNvPr id="7" name="Text Placeholder 8">
            <a:extLst>
              <a:ext uri="{FF2B5EF4-FFF2-40B4-BE49-F238E27FC236}">
                <a16:creationId xmlns:a16="http://schemas.microsoft.com/office/drawing/2014/main" id="{9A21069E-F9B2-7146-8F93-593D736AFFD2}"/>
              </a:ext>
            </a:extLst>
          </p:cNvPr>
          <p:cNvSpPr>
            <a:spLocks noGrp="1"/>
          </p:cNvSpPr>
          <p:nvPr>
            <p:ph type="body" sz="quarter" idx="13" hasCustomPrompt="1"/>
          </p:nvPr>
        </p:nvSpPr>
        <p:spPr>
          <a:xfrm>
            <a:off x="611188" y="5405884"/>
            <a:ext cx="663575" cy="47583"/>
          </a:xfrm>
          <a:solidFill>
            <a:schemeClr val="bg1"/>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11" name="Date Placeholder 10">
            <a:extLst>
              <a:ext uri="{FF2B5EF4-FFF2-40B4-BE49-F238E27FC236}">
                <a16:creationId xmlns:a16="http://schemas.microsoft.com/office/drawing/2014/main" id="{0B6E078E-4875-D84D-0295-9FDC54A8FABC}"/>
              </a:ext>
            </a:extLst>
          </p:cNvPr>
          <p:cNvSpPr>
            <a:spLocks noGrp="1"/>
          </p:cNvSpPr>
          <p:nvPr>
            <p:ph type="dt" sz="half" idx="14"/>
          </p:nvPr>
        </p:nvSpPr>
        <p:spPr/>
        <p:txBody>
          <a:bodyPr/>
          <a:lstStyle/>
          <a:p>
            <a:r>
              <a:rPr lang="en-US"/>
              <a:t>DD/MM/YYYY</a:t>
            </a:r>
            <a:endParaRPr lang="en-GB"/>
          </a:p>
        </p:txBody>
      </p:sp>
      <p:sp>
        <p:nvSpPr>
          <p:cNvPr id="13" name="Footer Placeholder 12">
            <a:extLst>
              <a:ext uri="{FF2B5EF4-FFF2-40B4-BE49-F238E27FC236}">
                <a16:creationId xmlns:a16="http://schemas.microsoft.com/office/drawing/2014/main" id="{1BD4D998-766D-7CD7-5635-C553DAB71B2C}"/>
              </a:ext>
            </a:extLst>
          </p:cNvPr>
          <p:cNvSpPr>
            <a:spLocks noGrp="1"/>
          </p:cNvSpPr>
          <p:nvPr>
            <p:ph type="ftr" sz="quarter" idx="15"/>
          </p:nvPr>
        </p:nvSpPr>
        <p:spPr/>
        <p:txBody>
          <a:bodyPr/>
          <a:lstStyle/>
          <a:p>
            <a:r>
              <a:rPr lang="en-GB"/>
              <a:t>Private &amp; Confidential</a:t>
            </a:r>
            <a:endParaRPr lang="en-GB" dirty="0"/>
          </a:p>
        </p:txBody>
      </p:sp>
    </p:spTree>
    <p:extLst>
      <p:ext uri="{BB962C8B-B14F-4D97-AF65-F5344CB8AC3E}">
        <p14:creationId xmlns:p14="http://schemas.microsoft.com/office/powerpoint/2010/main" val="16629245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11" name="Picture 10" descr="A picture containing icon&#10;&#10;Description automatically generated">
            <a:extLst>
              <a:ext uri="{FF2B5EF4-FFF2-40B4-BE49-F238E27FC236}">
                <a16:creationId xmlns:a16="http://schemas.microsoft.com/office/drawing/2014/main" id="{44326B0D-723B-51DF-73FD-66715484504C}"/>
              </a:ext>
            </a:extLst>
          </p:cNvPr>
          <p:cNvPicPr>
            <a:picLocks noChangeAspect="1"/>
          </p:cNvPicPr>
          <p:nvPr userDrawn="1"/>
        </p:nvPicPr>
        <p:blipFill>
          <a:blip r:embed="rId2"/>
          <a:stretch>
            <a:fillRect/>
          </a:stretch>
        </p:blipFill>
        <p:spPr>
          <a:xfrm>
            <a:off x="633412" y="360363"/>
            <a:ext cx="2455329" cy="879521"/>
          </a:xfrm>
          <a:prstGeom prst="rect">
            <a:avLst/>
          </a:prstGeom>
        </p:spPr>
      </p:pic>
      <p:pic>
        <p:nvPicPr>
          <p:cNvPr id="12" name="Picture 11" descr="Shape&#10;&#10;Description automatically generated">
            <a:extLst>
              <a:ext uri="{FF2B5EF4-FFF2-40B4-BE49-F238E27FC236}">
                <a16:creationId xmlns:a16="http://schemas.microsoft.com/office/drawing/2014/main" id="{815A8A20-7C5F-1B1B-774E-0EE479B9E103}"/>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3400" y="48954"/>
            <a:ext cx="2920895" cy="2822988"/>
          </a:xfrm>
          <a:prstGeom prst="rect">
            <a:avLst/>
          </a:prstGeom>
        </p:spPr>
      </p:pic>
      <p:sp>
        <p:nvSpPr>
          <p:cNvPr id="5" name="Text Placeholder 8">
            <a:extLst>
              <a:ext uri="{FF2B5EF4-FFF2-40B4-BE49-F238E27FC236}">
                <a16:creationId xmlns:a16="http://schemas.microsoft.com/office/drawing/2014/main" id="{4D4D85DB-D952-B09B-331A-CAA356AD229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8" name="Date Placeholder 7">
            <a:extLst>
              <a:ext uri="{FF2B5EF4-FFF2-40B4-BE49-F238E27FC236}">
                <a16:creationId xmlns:a16="http://schemas.microsoft.com/office/drawing/2014/main" id="{05C254A4-B187-DD43-80F9-DAC5D2BB87C7}"/>
              </a:ext>
            </a:extLst>
          </p:cNvPr>
          <p:cNvSpPr>
            <a:spLocks noGrp="1"/>
          </p:cNvSpPr>
          <p:nvPr>
            <p:ph type="dt" sz="half" idx="14"/>
          </p:nvPr>
        </p:nvSpPr>
        <p:spPr/>
        <p:txBody>
          <a:bodyPr/>
          <a:lstStyle>
            <a:lvl1pPr>
              <a:defRPr>
                <a:solidFill>
                  <a:schemeClr val="bg1"/>
                </a:solidFill>
              </a:defRPr>
            </a:lvl1pPr>
          </a:lstStyle>
          <a:p>
            <a:r>
              <a:rPr lang="en-US"/>
              <a:t>DD/MM/YYYY</a:t>
            </a:r>
            <a:endParaRPr lang="en-GB"/>
          </a:p>
        </p:txBody>
      </p:sp>
      <p:sp>
        <p:nvSpPr>
          <p:cNvPr id="10" name="Footer Placeholder 9">
            <a:extLst>
              <a:ext uri="{FF2B5EF4-FFF2-40B4-BE49-F238E27FC236}">
                <a16:creationId xmlns:a16="http://schemas.microsoft.com/office/drawing/2014/main" id="{5820EC1D-E52F-19E3-E12E-B39F9BB9B1E4}"/>
              </a:ext>
            </a:extLst>
          </p:cNvPr>
          <p:cNvSpPr>
            <a:spLocks noGrp="1"/>
          </p:cNvSpPr>
          <p:nvPr>
            <p:ph type="ftr" sz="quarter" idx="15"/>
          </p:nvPr>
        </p:nvSpPr>
        <p:spPr/>
        <p:txBody>
          <a:bodyPr/>
          <a:lstStyle>
            <a:lvl1pPr>
              <a:defRPr>
                <a:solidFill>
                  <a:schemeClr val="bg1"/>
                </a:solidFill>
              </a:defRPr>
            </a:lvl1pPr>
          </a:lstStyle>
          <a:p>
            <a:r>
              <a:rPr lang="en-GB"/>
              <a:t>Private &amp; Confidential</a:t>
            </a:r>
            <a:endParaRPr lang="en-GB" dirty="0"/>
          </a:p>
        </p:txBody>
      </p:sp>
    </p:spTree>
    <p:extLst>
      <p:ext uri="{BB962C8B-B14F-4D97-AF65-F5344CB8AC3E}">
        <p14:creationId xmlns:p14="http://schemas.microsoft.com/office/powerpoint/2010/main" val="233280104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01DACAC2-22E7-6296-008C-314A31787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3349" y="48023"/>
            <a:ext cx="2924011" cy="2826000"/>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7C892CB2-AE84-C514-8BCF-995C75867402}"/>
              </a:ext>
            </a:extLst>
          </p:cNvPr>
          <p:cNvPicPr>
            <a:picLocks noChangeAspect="1"/>
          </p:cNvPicPr>
          <p:nvPr userDrawn="1"/>
        </p:nvPicPr>
        <p:blipFill>
          <a:blip r:embed="rId3"/>
          <a:stretch>
            <a:fillRect/>
          </a:stretch>
        </p:blipFill>
        <p:spPr>
          <a:xfrm>
            <a:off x="4287837" y="2781300"/>
            <a:ext cx="3616326" cy="1295400"/>
          </a:xfrm>
          <a:prstGeom prst="rect">
            <a:avLst/>
          </a:prstGeom>
        </p:spPr>
      </p:pic>
      <p:pic>
        <p:nvPicPr>
          <p:cNvPr id="3" name="Picture 2" descr="Shape&#10;&#10;Description automatically generated">
            <a:extLst>
              <a:ext uri="{FF2B5EF4-FFF2-40B4-BE49-F238E27FC236}">
                <a16:creationId xmlns:a16="http://schemas.microsoft.com/office/drawing/2014/main" id="{E2B96A9C-1030-3BE6-7589-A7A75DC2F6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4032000"/>
            <a:ext cx="2924011" cy="2826000"/>
          </a:xfrm>
          <a:prstGeom prst="rect">
            <a:avLst/>
          </a:prstGeom>
        </p:spPr>
      </p:pic>
    </p:spTree>
    <p:extLst>
      <p:ext uri="{BB962C8B-B14F-4D97-AF65-F5344CB8AC3E}">
        <p14:creationId xmlns:p14="http://schemas.microsoft.com/office/powerpoint/2010/main" val="21951107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8BD189-E627-7774-85B0-B0BFC3A55F9A}"/>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Text Placeholder 8">
            <a:extLst>
              <a:ext uri="{FF2B5EF4-FFF2-40B4-BE49-F238E27FC236}">
                <a16:creationId xmlns:a16="http://schemas.microsoft.com/office/drawing/2014/main" id="{521A3366-AD9C-29DC-5A64-F58D4FC83C03}"/>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dirty="0"/>
              <a:t> </a:t>
            </a:r>
            <a:endParaRPr lang="en-GB" dirty="0"/>
          </a:p>
        </p:txBody>
      </p:sp>
      <p:sp>
        <p:nvSpPr>
          <p:cNvPr id="9" name="Subtitle 2">
            <a:extLst>
              <a:ext uri="{FF2B5EF4-FFF2-40B4-BE49-F238E27FC236}">
                <a16:creationId xmlns:a16="http://schemas.microsoft.com/office/drawing/2014/main" id="{C43764DD-5BE1-577B-03F4-6FAEA2FF6F78}"/>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Tree>
    <p:extLst>
      <p:ext uri="{BB962C8B-B14F-4D97-AF65-F5344CB8AC3E}">
        <p14:creationId xmlns:p14="http://schemas.microsoft.com/office/powerpoint/2010/main" val="114631214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611188" y="360363"/>
            <a:ext cx="10969625" cy="944562"/>
          </a:xfrm>
          <a:prstGeom prst="rect">
            <a:avLst/>
          </a:prstGeom>
        </p:spPr>
        <p:txBody>
          <a:bodyPr vert="horz" lIns="0" tIns="0" rIns="0" bIns="0" rtlCol="0" anchor="b">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611188" y="1700213"/>
            <a:ext cx="10969624" cy="435768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611187" y="149657"/>
            <a:ext cx="1052574" cy="210705"/>
          </a:xfrm>
          <a:prstGeom prst="rect">
            <a:avLst/>
          </a:prstGeom>
        </p:spPr>
        <p:txBody>
          <a:bodyPr vert="horz" lIns="0" tIns="0" rIns="0" bIns="0" rtlCol="0" anchor="t">
            <a:noAutofit/>
          </a:bodyPr>
          <a:lstStyle>
            <a:lvl1pPr algn="l">
              <a:defRPr sz="800">
                <a:solidFill>
                  <a:schemeClr val="bg1">
                    <a:lumMod val="50000"/>
                  </a:schemeClr>
                </a:solidFill>
              </a:defRPr>
            </a:lvl1pPr>
          </a:lstStyle>
          <a:p>
            <a:r>
              <a:rPr lang="en-US"/>
              <a:t>DD/MM/YYYY</a:t>
            </a:r>
            <a:endParaRPr lang="en-GB" dirty="0"/>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0329566" y="149658"/>
            <a:ext cx="1251245" cy="210705"/>
          </a:xfrm>
          <a:prstGeom prst="rect">
            <a:avLst/>
          </a:prstGeom>
        </p:spPr>
        <p:txBody>
          <a:bodyPr vert="horz" lIns="0" tIns="0" rIns="0" bIns="0" rtlCol="0" anchor="t">
            <a:noAutofit/>
          </a:bodyPr>
          <a:lstStyle>
            <a:lvl1pPr algn="r">
              <a:defRPr sz="800">
                <a:solidFill>
                  <a:schemeClr val="bg1">
                    <a:lumMod val="50000"/>
                  </a:schemeClr>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238707" y="6457729"/>
            <a:ext cx="372481" cy="210705"/>
          </a:xfrm>
          <a:prstGeom prst="rect">
            <a:avLst/>
          </a:prstGeom>
        </p:spPr>
        <p:txBody>
          <a:bodyPr vert="horz" lIns="0" tIns="0" rIns="0" bIns="0" rtlCol="0" anchor="t">
            <a:noAutofit/>
          </a:bodyPr>
          <a:lstStyle>
            <a:lvl1pPr algn="l">
              <a:defRPr sz="1000">
                <a:solidFill>
                  <a:schemeClr val="tx2"/>
                </a:solidFill>
              </a:defRPr>
            </a:lvl1pPr>
          </a:lstStyle>
          <a:p>
            <a:fld id="{CBA53E11-492D-48B3-9F9B-09541CA2A39A}" type="slidenum">
              <a:rPr lang="en-GB" smtClean="0"/>
              <a:pPr/>
              <a:t>‹#›</a:t>
            </a:fld>
            <a:endParaRPr lang="en-GB" dirty="0"/>
          </a:p>
        </p:txBody>
      </p:sp>
      <p:pic>
        <p:nvPicPr>
          <p:cNvPr id="7" name="Picture 6" descr="A picture containing icon&#10;&#10;Description automatically generated">
            <a:extLst>
              <a:ext uri="{FF2B5EF4-FFF2-40B4-BE49-F238E27FC236}">
                <a16:creationId xmlns:a16="http://schemas.microsoft.com/office/drawing/2014/main" id="{46F3A5A7-34D5-F885-593C-273E4BA1529C}"/>
              </a:ext>
            </a:extLst>
          </p:cNvPr>
          <p:cNvPicPr>
            <a:picLocks noChangeAspect="1"/>
          </p:cNvPicPr>
          <p:nvPr userDrawn="1"/>
        </p:nvPicPr>
        <p:blipFill>
          <a:blip r:embed="rId50"/>
          <a:stretch>
            <a:fillRect/>
          </a:stretch>
        </p:blipFill>
        <p:spPr>
          <a:xfrm>
            <a:off x="11208331" y="6491559"/>
            <a:ext cx="744959" cy="266851"/>
          </a:xfrm>
          <a:prstGeom prst="rect">
            <a:avLst/>
          </a:prstGeom>
        </p:spPr>
      </p:pic>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8" r:id="rId1"/>
    <p:sldLayoutId id="2147483657" r:id="rId2"/>
    <p:sldLayoutId id="2147483660" r:id="rId3"/>
    <p:sldLayoutId id="2147483656" r:id="rId4"/>
    <p:sldLayoutId id="2147483649" r:id="rId5"/>
    <p:sldLayoutId id="2147483665" r:id="rId6"/>
    <p:sldLayoutId id="2147483664" r:id="rId7"/>
    <p:sldLayoutId id="2147483697" r:id="rId8"/>
    <p:sldLayoutId id="2147483662" r:id="rId9"/>
    <p:sldLayoutId id="2147483663" r:id="rId10"/>
    <p:sldLayoutId id="2147483651" r:id="rId11"/>
    <p:sldLayoutId id="2147483661" r:id="rId12"/>
    <p:sldLayoutId id="2147483666" r:id="rId13"/>
    <p:sldLayoutId id="2147483650" r:id="rId14"/>
    <p:sldLayoutId id="2147483659" r:id="rId15"/>
    <p:sldLayoutId id="2147483652" r:id="rId16"/>
    <p:sldLayoutId id="2147483667" r:id="rId17"/>
    <p:sldLayoutId id="2147483696" r:id="rId18"/>
    <p:sldLayoutId id="2147483693" r:id="rId19"/>
    <p:sldLayoutId id="2147483668" r:id="rId20"/>
    <p:sldLayoutId id="2147483669" r:id="rId21"/>
    <p:sldLayoutId id="2147483671" r:id="rId22"/>
    <p:sldLayoutId id="2147483670" r:id="rId23"/>
    <p:sldLayoutId id="2147483673" r:id="rId24"/>
    <p:sldLayoutId id="2147483672"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4" r:id="rId45"/>
    <p:sldLayoutId id="2147483695" r:id="rId46"/>
    <p:sldLayoutId id="2147483654" r:id="rId47"/>
    <p:sldLayoutId id="2147483655" r:id="rId48"/>
  </p:sldLayoutIdLst>
  <p:transition>
    <p:fade/>
  </p:transition>
  <p:hf hdr="0" dt="0"/>
  <p:txStyles>
    <p:title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85" userDrawn="1">
          <p15:clr>
            <a:srgbClr val="F26B43"/>
          </p15:clr>
        </p15:guide>
        <p15:guide id="4" pos="7295" userDrawn="1">
          <p15:clr>
            <a:srgbClr val="F26B43"/>
          </p15:clr>
        </p15:guide>
        <p15:guide id="5" orient="horz" pos="227" userDrawn="1">
          <p15:clr>
            <a:srgbClr val="F26B43"/>
          </p15:clr>
        </p15:guide>
        <p15:guide id="6" orient="horz" pos="4065" userDrawn="1">
          <p15:clr>
            <a:srgbClr val="F26B43"/>
          </p15:clr>
        </p15:guide>
        <p15:guide id="7" orient="horz" pos="3816" userDrawn="1">
          <p15:clr>
            <a:srgbClr val="F26B43"/>
          </p15:clr>
        </p15:guide>
        <p15:guide id="8" orient="horz" pos="822" userDrawn="1">
          <p15:clr>
            <a:srgbClr val="F26B43"/>
          </p15:clr>
        </p15:guide>
        <p15:guide id="9" orient="horz" pos="1071" userDrawn="1">
          <p15:clr>
            <a:srgbClr val="F26B43"/>
          </p15:clr>
        </p15:guide>
        <p15:guide id="10" pos="3704" userDrawn="1">
          <p15:clr>
            <a:srgbClr val="F26B43"/>
          </p15:clr>
        </p15:guide>
        <p15:guide id="11" pos="39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1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0.svg"/><Relationship Id="rId2" Type="http://schemas.openxmlformats.org/officeDocument/2006/relationships/chart" Target="../charts/chart2.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5.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6.xml"/><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7.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svg"/><Relationship Id="rId11" Type="http://schemas.openxmlformats.org/officeDocument/2006/relationships/image" Target="../media/image9.png"/><Relationship Id="rId5" Type="http://schemas.openxmlformats.org/officeDocument/2006/relationships/image" Target="../media/image25.png"/><Relationship Id="rId10" Type="http://schemas.openxmlformats.org/officeDocument/2006/relationships/image" Target="../media/image12.svg"/><Relationship Id="rId4" Type="http://schemas.openxmlformats.org/officeDocument/2006/relationships/image" Target="../media/image24.sv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hyperlink" Target="mailto:jtaylor@thinksinsight.com" TargetMode="External"/><Relationship Id="rId3" Type="http://schemas.openxmlformats.org/officeDocument/2006/relationships/hyperlink" Target="http://www.thinksinsight.com/" TargetMode="External"/><Relationship Id="rId7" Type="http://schemas.openxmlformats.org/officeDocument/2006/relationships/hyperlink" Target="mailto:tkuhn@thinksinsight.com" TargetMode="External"/><Relationship Id="rId2" Type="http://schemas.openxmlformats.org/officeDocument/2006/relationships/hyperlink" Target="mailto:hello@thinksinsight.com" TargetMode="External"/><Relationship Id="rId1" Type="http://schemas.openxmlformats.org/officeDocument/2006/relationships/slideLayout" Target="../slideLayouts/slideLayout44.xml"/><Relationship Id="rId6" Type="http://schemas.openxmlformats.org/officeDocument/2006/relationships/hyperlink" Target="mailto:abarker@thinksinsight.com" TargetMode="External"/><Relationship Id="rId5" Type="http://schemas.microsoft.com/office/2007/relationships/hdphoto" Target="../media/hdphoto2.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F501CA-C713-1AE5-CB55-C72E1685EDB2}"/>
              </a:ext>
            </a:extLst>
          </p:cNvPr>
          <p:cNvSpPr>
            <a:spLocks noGrp="1"/>
          </p:cNvSpPr>
          <p:nvPr>
            <p:ph type="ctrTitle"/>
          </p:nvPr>
        </p:nvSpPr>
        <p:spPr/>
        <p:txBody>
          <a:bodyPr/>
          <a:lstStyle/>
          <a:p>
            <a:r>
              <a:rPr lang="en-GB" dirty="0"/>
              <a:t>Wales &amp; West Utilities: Business Panel Research Wave 1</a:t>
            </a:r>
          </a:p>
        </p:txBody>
      </p:sp>
      <p:sp>
        <p:nvSpPr>
          <p:cNvPr id="5" name="Subtitle 4">
            <a:extLst>
              <a:ext uri="{FF2B5EF4-FFF2-40B4-BE49-F238E27FC236}">
                <a16:creationId xmlns:a16="http://schemas.microsoft.com/office/drawing/2014/main" id="{94D40772-D3D8-6772-1352-AAB362415B23}"/>
              </a:ext>
            </a:extLst>
          </p:cNvPr>
          <p:cNvSpPr>
            <a:spLocks noGrp="1"/>
          </p:cNvSpPr>
          <p:nvPr>
            <p:ph type="subTitle" idx="1"/>
          </p:nvPr>
        </p:nvSpPr>
        <p:spPr/>
        <p:txBody>
          <a:bodyPr/>
          <a:lstStyle/>
          <a:p>
            <a:r>
              <a:rPr lang="en-GB" dirty="0"/>
              <a:t>Wave 1 Final Report, October 2023</a:t>
            </a:r>
          </a:p>
        </p:txBody>
      </p:sp>
      <p:sp>
        <p:nvSpPr>
          <p:cNvPr id="8" name="Text Placeholder 7">
            <a:extLst>
              <a:ext uri="{FF2B5EF4-FFF2-40B4-BE49-F238E27FC236}">
                <a16:creationId xmlns:a16="http://schemas.microsoft.com/office/drawing/2014/main" id="{DF5338F4-301B-D8B6-30F3-62448606BB12}"/>
              </a:ext>
            </a:extLst>
          </p:cNvPr>
          <p:cNvSpPr>
            <a:spLocks noGrp="1"/>
          </p:cNvSpPr>
          <p:nvPr>
            <p:ph type="body" sz="quarter" idx="13"/>
          </p:nvPr>
        </p:nvSpPr>
        <p:spPr>
          <a:xfrm>
            <a:off x="611187" y="5405884"/>
            <a:ext cx="4536000" cy="47583"/>
          </a:xfrm>
        </p:spPr>
        <p:txBody>
          <a:bodyPr/>
          <a:lstStyle/>
          <a:p>
            <a:r>
              <a:rPr lang="en-GB" dirty="0"/>
              <a:t> </a:t>
            </a:r>
            <a:endParaRPr lang="en-GB"/>
          </a:p>
        </p:txBody>
      </p:sp>
      <p:sp>
        <p:nvSpPr>
          <p:cNvPr id="13" name="Footer Placeholder 12">
            <a:extLst>
              <a:ext uri="{FF2B5EF4-FFF2-40B4-BE49-F238E27FC236}">
                <a16:creationId xmlns:a16="http://schemas.microsoft.com/office/drawing/2014/main" id="{C2D27E70-F528-7318-6314-EBBD334CCCE7}"/>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Verdana"/>
                <a:ea typeface="+mn-ea"/>
                <a:cs typeface="+mn-cs"/>
              </a:rPr>
              <a:t>Private &amp; Confidential</a:t>
            </a:r>
          </a:p>
        </p:txBody>
      </p:sp>
    </p:spTree>
    <p:extLst>
      <p:ext uri="{BB962C8B-B14F-4D97-AF65-F5344CB8AC3E}">
        <p14:creationId xmlns:p14="http://schemas.microsoft.com/office/powerpoint/2010/main" val="1827361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D1FBB9-F67E-588E-3C64-AC6120CD922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5CC91329-939D-5304-9AFC-CA2A9BCCBDF8}"/>
              </a:ext>
            </a:extLst>
          </p:cNvPr>
          <p:cNvSpPr>
            <a:spLocks noGrp="1"/>
          </p:cNvSpPr>
          <p:nvPr>
            <p:ph type="sldNum" sz="quarter" idx="12"/>
          </p:nvPr>
        </p:nvSpPr>
        <p:spPr/>
        <p:txBody>
          <a:bodyPr/>
          <a:lstStyle/>
          <a:p>
            <a:fld id="{CBA53E11-492D-48B3-9F9B-09541CA2A39A}" type="slidenum">
              <a:rPr lang="en-GB" smtClean="0"/>
              <a:t>10</a:t>
            </a:fld>
            <a:endParaRPr lang="en-GB"/>
          </a:p>
        </p:txBody>
      </p:sp>
      <p:sp>
        <p:nvSpPr>
          <p:cNvPr id="6" name="Text Placeholder 5">
            <a:extLst>
              <a:ext uri="{FF2B5EF4-FFF2-40B4-BE49-F238E27FC236}">
                <a16:creationId xmlns:a16="http://schemas.microsoft.com/office/drawing/2014/main" id="{54A0A672-18AD-3F21-8183-A0CFC2DAC338}"/>
              </a:ext>
            </a:extLst>
          </p:cNvPr>
          <p:cNvSpPr>
            <a:spLocks noGrp="1"/>
          </p:cNvSpPr>
          <p:nvPr>
            <p:ph type="body" sz="quarter" idx="13"/>
          </p:nvPr>
        </p:nvSpPr>
        <p:spPr>
          <a:xfrm>
            <a:off x="611188" y="6457729"/>
            <a:ext cx="10410825" cy="287337"/>
          </a:xfrm>
        </p:spPr>
        <p:txBody>
          <a:bodyPr/>
          <a:lstStyle/>
          <a:p>
            <a:r>
              <a:rPr lang="en-US" dirty="0"/>
              <a:t>*Names and photos have been changed to protect anonymity </a:t>
            </a:r>
          </a:p>
        </p:txBody>
      </p:sp>
      <p:sp>
        <p:nvSpPr>
          <p:cNvPr id="8" name="Rectangle 7">
            <a:extLst>
              <a:ext uri="{FF2B5EF4-FFF2-40B4-BE49-F238E27FC236}">
                <a16:creationId xmlns:a16="http://schemas.microsoft.com/office/drawing/2014/main" id="{F4CF198D-292C-657E-7A96-8377AF89546B}"/>
              </a:ext>
            </a:extLst>
          </p:cNvPr>
          <p:cNvSpPr/>
          <p:nvPr/>
        </p:nvSpPr>
        <p:spPr>
          <a:xfrm>
            <a:off x="602365" y="1915108"/>
            <a:ext cx="5277735" cy="4393060"/>
          </a:xfrm>
          <a:prstGeom prst="rect">
            <a:avLst/>
          </a:prstGeom>
          <a:solidFill>
            <a:schemeClr val="accent4">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r>
              <a:rPr lang="en-GB" sz="1400" dirty="0">
                <a:solidFill>
                  <a:schemeClr val="tx1"/>
                </a:solidFill>
              </a:rPr>
              <a:t>Max runs a cafe that opens seven days a week. His business primarily uses gas for cooking and heating.  </a:t>
            </a:r>
          </a:p>
          <a:p>
            <a:endParaRPr lang="en-GB" sz="1400" dirty="0">
              <a:solidFill>
                <a:schemeClr val="tx1"/>
              </a:solidFill>
            </a:endParaRPr>
          </a:p>
          <a:p>
            <a:r>
              <a:rPr lang="en-GB" sz="1400" dirty="0">
                <a:solidFill>
                  <a:schemeClr val="tx1"/>
                </a:solidFill>
              </a:rPr>
              <a:t>Although max has never had an issue with his gas supply, maintenance took place near his business which affected operations. </a:t>
            </a:r>
          </a:p>
          <a:p>
            <a:endParaRPr lang="en-GB" sz="1400" dirty="0">
              <a:solidFill>
                <a:schemeClr val="tx1"/>
              </a:solidFill>
            </a:endParaRPr>
          </a:p>
          <a:p>
            <a:r>
              <a:rPr lang="en-GB" sz="1400" dirty="0">
                <a:solidFill>
                  <a:schemeClr val="tx1"/>
                </a:solidFill>
              </a:rPr>
              <a:t>However, he was pleased that he and the other businesses and homes in the area knew about this in advance via a letter from WWU. He was particularly impressed when he received a personal visit to the premises to confirm when he would be impacted. </a:t>
            </a:r>
          </a:p>
          <a:p>
            <a:endParaRPr lang="en-GB" sz="1400" dirty="0">
              <a:solidFill>
                <a:schemeClr val="tx1"/>
              </a:solidFill>
            </a:endParaRPr>
          </a:p>
          <a:p>
            <a:r>
              <a:rPr lang="en-GB" sz="1400" dirty="0">
                <a:solidFill>
                  <a:schemeClr val="tx1"/>
                </a:solidFill>
              </a:rPr>
              <a:t>Later on, he received another letter to advise when his gas would be switched off. It was switched back on again straight away after work was completed.  </a:t>
            </a:r>
          </a:p>
          <a:p>
            <a:endParaRPr lang="en-GB" sz="1400" dirty="0">
              <a:solidFill>
                <a:schemeClr val="tx1"/>
              </a:solidFill>
            </a:endParaRPr>
          </a:p>
          <a:p>
            <a:r>
              <a:rPr lang="en-GB" sz="1400" dirty="0">
                <a:solidFill>
                  <a:schemeClr val="tx1"/>
                </a:solidFill>
              </a:rPr>
              <a:t>He felt that although business was affected, WWU had done everything they could to support him to plan around the disruption. </a:t>
            </a:r>
          </a:p>
          <a:p>
            <a:r>
              <a:rPr lang="en-GB" sz="1300" dirty="0">
                <a:solidFill>
                  <a:schemeClr val="tx1"/>
                </a:solidFill>
              </a:rPr>
              <a:t> </a:t>
            </a:r>
          </a:p>
        </p:txBody>
      </p:sp>
      <p:sp>
        <p:nvSpPr>
          <p:cNvPr id="10" name="Rectangle 9">
            <a:extLst>
              <a:ext uri="{FF2B5EF4-FFF2-40B4-BE49-F238E27FC236}">
                <a16:creationId xmlns:a16="http://schemas.microsoft.com/office/drawing/2014/main" id="{44E93AF6-3449-F89D-D239-7A1D5EB60BF8}"/>
              </a:ext>
            </a:extLst>
          </p:cNvPr>
          <p:cNvSpPr/>
          <p:nvPr/>
        </p:nvSpPr>
        <p:spPr>
          <a:xfrm>
            <a:off x="6518655" y="4886170"/>
            <a:ext cx="4853438" cy="83155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00" i="1" dirty="0">
                <a:solidFill>
                  <a:schemeClr val="tx2"/>
                </a:solidFill>
              </a:rPr>
              <a:t>If planned, then communication is the key. Contingency plans can then be put in place for access or disruption to the supply.</a:t>
            </a:r>
          </a:p>
        </p:txBody>
      </p:sp>
      <p:sp>
        <p:nvSpPr>
          <p:cNvPr id="13" name="Rectangle 12">
            <a:extLst>
              <a:ext uri="{FF2B5EF4-FFF2-40B4-BE49-F238E27FC236}">
                <a16:creationId xmlns:a16="http://schemas.microsoft.com/office/drawing/2014/main" id="{E441BC1F-B509-464E-EBF7-626247BCF72D}"/>
              </a:ext>
            </a:extLst>
          </p:cNvPr>
          <p:cNvSpPr/>
          <p:nvPr/>
        </p:nvSpPr>
        <p:spPr>
          <a:xfrm>
            <a:off x="6519099" y="3702746"/>
            <a:ext cx="4853439" cy="71278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i="1" dirty="0">
              <a:solidFill>
                <a:schemeClr val="tx2"/>
              </a:solidFill>
            </a:endParaRPr>
          </a:p>
          <a:p>
            <a:pPr algn="ctr"/>
            <a:endParaRPr lang="en-GB" sz="1200" i="1" dirty="0">
              <a:solidFill>
                <a:schemeClr val="tx2"/>
              </a:solidFill>
            </a:endParaRPr>
          </a:p>
          <a:p>
            <a:pPr algn="ctr"/>
            <a:r>
              <a:rPr lang="en-GB" sz="1200" i="1" dirty="0">
                <a:solidFill>
                  <a:schemeClr val="tx2"/>
                </a:solidFill>
              </a:rPr>
              <a:t>I initially received a letter advising me of proposed work.</a:t>
            </a:r>
          </a:p>
          <a:p>
            <a:pPr algn="ctr"/>
            <a:r>
              <a:rPr lang="en-GB" sz="1200" i="1" dirty="0">
                <a:solidFill>
                  <a:schemeClr val="tx2"/>
                </a:solidFill>
              </a:rPr>
              <a:t>Later I received a visit to confirm when I would be impacted.</a:t>
            </a:r>
          </a:p>
          <a:p>
            <a:pPr algn="ctr"/>
            <a:r>
              <a:rPr lang="en-GB" sz="1200" i="1" dirty="0">
                <a:solidFill>
                  <a:schemeClr val="tx2"/>
                </a:solidFill>
              </a:rPr>
              <a:t> </a:t>
            </a:r>
          </a:p>
          <a:p>
            <a:pPr algn="ctr"/>
            <a:endParaRPr lang="en-GB" sz="1200" i="1" dirty="0">
              <a:solidFill>
                <a:schemeClr val="tx2"/>
              </a:solidFill>
            </a:endParaRPr>
          </a:p>
        </p:txBody>
      </p:sp>
      <p:sp>
        <p:nvSpPr>
          <p:cNvPr id="14" name="Title 1">
            <a:extLst>
              <a:ext uri="{FF2B5EF4-FFF2-40B4-BE49-F238E27FC236}">
                <a16:creationId xmlns:a16="http://schemas.microsoft.com/office/drawing/2014/main" id="{C925D8CC-3748-8C6E-16BA-1C7FC3BC7AEF}"/>
              </a:ext>
            </a:extLst>
          </p:cNvPr>
          <p:cNvSpPr>
            <a:spLocks noGrp="1"/>
          </p:cNvSpPr>
          <p:nvPr>
            <p:ph type="title"/>
          </p:nvPr>
        </p:nvSpPr>
        <p:spPr>
          <a:xfrm>
            <a:off x="2050757" y="379916"/>
            <a:ext cx="4045243" cy="1251244"/>
          </a:xfrm>
        </p:spPr>
        <p:txBody>
          <a:bodyPr/>
          <a:lstStyle/>
          <a:p>
            <a:r>
              <a:rPr lang="en-GB" sz="2800" dirty="0"/>
              <a:t>Case study: Max*</a:t>
            </a:r>
          </a:p>
        </p:txBody>
      </p:sp>
      <p:pic>
        <p:nvPicPr>
          <p:cNvPr id="18" name="Graphic 17" descr="Closed quotation mark with solid fill">
            <a:extLst>
              <a:ext uri="{FF2B5EF4-FFF2-40B4-BE49-F238E27FC236}">
                <a16:creationId xmlns:a16="http://schemas.microsoft.com/office/drawing/2014/main" id="{12E3847A-825A-4A06-F881-12393B40B0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1759" y="5370581"/>
            <a:ext cx="712787" cy="712787"/>
          </a:xfrm>
          <a:prstGeom prst="rect">
            <a:avLst/>
          </a:prstGeom>
        </p:spPr>
      </p:pic>
      <p:pic>
        <p:nvPicPr>
          <p:cNvPr id="7" name="Picture 6" descr="Young man with freckles">
            <a:extLst>
              <a:ext uri="{FF2B5EF4-FFF2-40B4-BE49-F238E27FC236}">
                <a16:creationId xmlns:a16="http://schemas.microsoft.com/office/drawing/2014/main" id="{111383CC-E784-0BF2-F27B-8D835F8AEDE1}"/>
              </a:ext>
            </a:extLst>
          </p:cNvPr>
          <p:cNvPicPr>
            <a:picLocks noChangeAspect="1"/>
          </p:cNvPicPr>
          <p:nvPr/>
        </p:nvPicPr>
        <p:blipFill>
          <a:blip r:embed="rId4">
            <a:extLst>
              <a:ext uri="{28A0092B-C50C-407E-A947-70E740481C1C}">
                <a14:useLocalDpi xmlns:a14="http://schemas.microsoft.com/office/drawing/2010/main" val="0"/>
              </a:ext>
            </a:extLst>
          </a:blip>
          <a:srcRect l="16650" r="16650"/>
          <a:stretch/>
        </p:blipFill>
        <p:spPr>
          <a:xfrm>
            <a:off x="611188" y="522117"/>
            <a:ext cx="1159246" cy="1159246"/>
          </a:xfrm>
          <a:prstGeom prst="ellipse">
            <a:avLst/>
          </a:prstGeom>
        </p:spPr>
      </p:pic>
      <p:sp>
        <p:nvSpPr>
          <p:cNvPr id="2" name="Rectangle 1">
            <a:extLst>
              <a:ext uri="{FF2B5EF4-FFF2-40B4-BE49-F238E27FC236}">
                <a16:creationId xmlns:a16="http://schemas.microsoft.com/office/drawing/2014/main" id="{0D7EB66A-1C82-90A8-A4C8-14945CA99F9D}"/>
              </a:ext>
            </a:extLst>
          </p:cNvPr>
          <p:cNvSpPr/>
          <p:nvPr/>
        </p:nvSpPr>
        <p:spPr>
          <a:xfrm>
            <a:off x="6518654" y="2254758"/>
            <a:ext cx="4853439" cy="104333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rPr>
              <a:t>I was most impressed when one of the workers visited every house affected and explained what WWU were doing and apologised for any inconvenience.</a:t>
            </a:r>
          </a:p>
        </p:txBody>
      </p:sp>
      <p:pic>
        <p:nvPicPr>
          <p:cNvPr id="16" name="Graphic 15" descr="Open quotation mark with solid fill">
            <a:extLst>
              <a:ext uri="{FF2B5EF4-FFF2-40B4-BE49-F238E27FC236}">
                <a16:creationId xmlns:a16="http://schemas.microsoft.com/office/drawing/2014/main" id="{4C2BEE53-BF3A-0F99-667B-D466D18031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1882493"/>
            <a:ext cx="712787" cy="712787"/>
          </a:xfrm>
          <a:prstGeom prst="rect">
            <a:avLst/>
          </a:prstGeom>
        </p:spPr>
      </p:pic>
    </p:spTree>
    <p:extLst>
      <p:ext uri="{BB962C8B-B14F-4D97-AF65-F5344CB8AC3E}">
        <p14:creationId xmlns:p14="http://schemas.microsoft.com/office/powerpoint/2010/main" val="14181876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A1923A-0388-49E1-5008-2851342CCB13}"/>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20598ADC-1E01-7103-A7D9-D7D62C57CEAC}"/>
              </a:ext>
            </a:extLst>
          </p:cNvPr>
          <p:cNvSpPr>
            <a:spLocks noGrp="1"/>
          </p:cNvSpPr>
          <p:nvPr>
            <p:ph type="sldNum" sz="quarter" idx="12"/>
          </p:nvPr>
        </p:nvSpPr>
        <p:spPr/>
        <p:txBody>
          <a:bodyPr/>
          <a:lstStyle/>
          <a:p>
            <a:fld id="{CBA53E11-492D-48B3-9F9B-09541CA2A39A}" type="slidenum">
              <a:rPr lang="en-GB" smtClean="0"/>
              <a:pPr/>
              <a:t>11</a:t>
            </a:fld>
            <a:endParaRPr lang="en-GB"/>
          </a:p>
        </p:txBody>
      </p:sp>
      <p:sp>
        <p:nvSpPr>
          <p:cNvPr id="4" name="Title 3">
            <a:extLst>
              <a:ext uri="{FF2B5EF4-FFF2-40B4-BE49-F238E27FC236}">
                <a16:creationId xmlns:a16="http://schemas.microsoft.com/office/drawing/2014/main" id="{3D3A09EE-ECDD-B5BE-EEA6-F9BC90515093}"/>
              </a:ext>
            </a:extLst>
          </p:cNvPr>
          <p:cNvSpPr>
            <a:spLocks noGrp="1"/>
          </p:cNvSpPr>
          <p:nvPr>
            <p:ph type="ctrTitle"/>
          </p:nvPr>
        </p:nvSpPr>
        <p:spPr/>
        <p:txBody>
          <a:bodyPr/>
          <a:lstStyle/>
          <a:p>
            <a:r>
              <a:rPr lang="en-GB" dirty="0"/>
              <a:t>Experience with WWU</a:t>
            </a:r>
          </a:p>
        </p:txBody>
      </p:sp>
      <p:sp>
        <p:nvSpPr>
          <p:cNvPr id="5" name="Text Placeholder 4">
            <a:extLst>
              <a:ext uri="{FF2B5EF4-FFF2-40B4-BE49-F238E27FC236}">
                <a16:creationId xmlns:a16="http://schemas.microsoft.com/office/drawing/2014/main" id="{035AC401-1BCD-1DE8-3053-D5659A73BAEF}"/>
              </a:ext>
            </a:extLst>
          </p:cNvPr>
          <p:cNvSpPr>
            <a:spLocks noGrp="1"/>
          </p:cNvSpPr>
          <p:nvPr>
            <p:ph type="body" sz="quarter" idx="13"/>
          </p:nvPr>
        </p:nvSpPr>
        <p:spPr/>
        <p:txBody>
          <a:bodyPr/>
          <a:lstStyle/>
          <a:p>
            <a:r>
              <a:rPr lang="en-GB" dirty="0"/>
              <a:t> </a:t>
            </a:r>
            <a:endParaRPr lang="en-GB"/>
          </a:p>
        </p:txBody>
      </p:sp>
      <p:sp>
        <p:nvSpPr>
          <p:cNvPr id="6" name="Subtitle 5">
            <a:extLst>
              <a:ext uri="{FF2B5EF4-FFF2-40B4-BE49-F238E27FC236}">
                <a16:creationId xmlns:a16="http://schemas.microsoft.com/office/drawing/2014/main" id="{FEF6A288-CB88-8580-7973-7A8CFE9A535A}"/>
              </a:ext>
            </a:extLst>
          </p:cNvPr>
          <p:cNvSpPr>
            <a:spLocks noGrp="1"/>
          </p:cNvSpPr>
          <p:nvPr>
            <p:ph type="subTitle" idx="1"/>
          </p:nvPr>
        </p:nvSpPr>
        <p:spPr/>
        <p:txBody>
          <a:bodyPr/>
          <a:lstStyle/>
          <a:p>
            <a:r>
              <a:rPr lang="en-GB" dirty="0"/>
              <a:t> </a:t>
            </a:r>
            <a:endParaRPr lang="en-GB"/>
          </a:p>
        </p:txBody>
      </p:sp>
    </p:spTree>
    <p:extLst>
      <p:ext uri="{BB962C8B-B14F-4D97-AF65-F5344CB8AC3E}">
        <p14:creationId xmlns:p14="http://schemas.microsoft.com/office/powerpoint/2010/main" val="17716255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CF8E69-398E-CC75-F06C-9A1D1635CDA9}"/>
              </a:ext>
            </a:extLst>
          </p:cNvPr>
          <p:cNvSpPr/>
          <p:nvPr/>
        </p:nvSpPr>
        <p:spPr>
          <a:xfrm>
            <a:off x="6311900" y="485"/>
            <a:ext cx="5880100" cy="6864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xfrm>
            <a:off x="611188" y="577396"/>
            <a:ext cx="5393350" cy="944562"/>
          </a:xfrm>
        </p:spPr>
        <p:txBody>
          <a:bodyPr/>
          <a:lstStyle/>
          <a:p>
            <a:r>
              <a:rPr lang="en-GB" sz="2800" dirty="0"/>
              <a:t>Most business owners were aware of WWU prior to this research</a:t>
            </a:r>
          </a:p>
        </p:txBody>
      </p:sp>
      <p:sp>
        <p:nvSpPr>
          <p:cNvPr id="3" name="Content Placeholder 2">
            <a:extLst>
              <a:ext uri="{FF2B5EF4-FFF2-40B4-BE49-F238E27FC236}">
                <a16:creationId xmlns:a16="http://schemas.microsoft.com/office/drawing/2014/main" id="{CE53D5BF-2051-D16E-883D-E6906720DD43}"/>
              </a:ext>
            </a:extLst>
          </p:cNvPr>
          <p:cNvSpPr>
            <a:spLocks noGrp="1"/>
          </p:cNvSpPr>
          <p:nvPr>
            <p:ph sz="half" idx="1"/>
          </p:nvPr>
        </p:nvSpPr>
        <p:spPr>
          <a:xfrm>
            <a:off x="611188" y="1710027"/>
            <a:ext cx="5260201" cy="4655244"/>
          </a:xfrm>
        </p:spPr>
        <p:txBody>
          <a:bodyPr/>
          <a:lstStyle/>
          <a:p>
            <a:r>
              <a:rPr lang="en-GB" dirty="0"/>
              <a:t>Business owners are generally aware of WWU from vans and signs that they have spotted around road works in their local area, but their knowledge of what they do does not extend far beyond this.</a:t>
            </a:r>
          </a:p>
          <a:p>
            <a:endParaRPr lang="en-GB" dirty="0"/>
          </a:p>
          <a:p>
            <a:r>
              <a:rPr lang="en-GB" dirty="0"/>
              <a:t>Upon learning the distinction between their retailer and GDN, business owners think it is important for customers to understand the difference for two key reasons:</a:t>
            </a:r>
          </a:p>
          <a:p>
            <a:pPr marL="285750" indent="-285750">
              <a:buFont typeface="Arial" panose="020B0604020202020204" pitchFamily="34" charset="0"/>
              <a:buChar char="•"/>
            </a:pPr>
            <a:r>
              <a:rPr lang="en-GB" b="1" dirty="0"/>
              <a:t>Issues and emergency response: Knowing who is responsible in case of a problem or query would be helpful. </a:t>
            </a:r>
          </a:p>
          <a:p>
            <a:pPr marL="285750" indent="-285750">
              <a:buFont typeface="Arial" panose="020B0604020202020204" pitchFamily="34" charset="0"/>
              <a:buChar char="•"/>
            </a:pPr>
            <a:r>
              <a:rPr lang="en-GB" b="1" dirty="0"/>
              <a:t>Reputation: Knowing more about who benefits from recent price hikes and subsequent profits, may lead customers to view WWU more favourably.</a:t>
            </a:r>
          </a:p>
          <a:p>
            <a:endParaRPr lang="en-GB" dirty="0"/>
          </a:p>
          <a:p>
            <a:r>
              <a:rPr lang="en-GB" dirty="0"/>
              <a:t>Business owners would like to see WWU proactively communicate with them more, particularly about gas safety and what to do and who to contact in the event of an emergency. They see their bills as a good place for this information. </a:t>
            </a:r>
          </a:p>
        </p:txBody>
      </p:sp>
      <p:sp>
        <p:nvSpPr>
          <p:cNvPr id="4" name="Footer Placeholder 3">
            <a:extLst>
              <a:ext uri="{FF2B5EF4-FFF2-40B4-BE49-F238E27FC236}">
                <a16:creationId xmlns:a16="http://schemas.microsoft.com/office/drawing/2014/main" id="{70E9D040-1E66-6380-4470-D844ED980A35}"/>
              </a:ext>
            </a:extLst>
          </p:cNvPr>
          <p:cNvSpPr>
            <a:spLocks noGrp="1"/>
          </p:cNvSpPr>
          <p:nvPr>
            <p:ph type="ftr" sz="quarter" idx="11"/>
          </p:nvPr>
        </p:nvSpPr>
        <p:spPr/>
        <p:txBody>
          <a:bodyPr/>
          <a:lstStyle/>
          <a:p>
            <a:r>
              <a:rPr lang="en-GB"/>
              <a:t>Private &amp; Confidential</a:t>
            </a:r>
          </a:p>
        </p:txBody>
      </p:sp>
      <p:sp>
        <p:nvSpPr>
          <p:cNvPr id="7" name="TextBox 6">
            <a:extLst>
              <a:ext uri="{FF2B5EF4-FFF2-40B4-BE49-F238E27FC236}">
                <a16:creationId xmlns:a16="http://schemas.microsoft.com/office/drawing/2014/main" id="{E4D7D02D-B1D2-6DF4-523A-CA7A50327E9D}"/>
              </a:ext>
            </a:extLst>
          </p:cNvPr>
          <p:cNvSpPr txBox="1"/>
          <p:nvPr/>
        </p:nvSpPr>
        <p:spPr>
          <a:xfrm>
            <a:off x="5869577" y="6392095"/>
            <a:ext cx="0" cy="0"/>
          </a:xfrm>
          <a:prstGeom prst="rect">
            <a:avLst/>
          </a:prstGeom>
          <a:noFill/>
        </p:spPr>
        <p:txBody>
          <a:bodyPr wrap="none" lIns="0" tIns="0" rIns="0" bIns="0" rtlCol="0">
            <a:noAutofit/>
          </a:bodyPr>
          <a:lstStyle/>
          <a:p>
            <a:pPr algn="l"/>
            <a:endParaRPr lang="en-US" sz="1600" dirty="0">
              <a:solidFill>
                <a:schemeClr val="tx1"/>
              </a:solidFill>
            </a:endParaRPr>
          </a:p>
        </p:txBody>
      </p:sp>
      <p:graphicFrame>
        <p:nvGraphicFramePr>
          <p:cNvPr id="12" name="Content Placeholder 6">
            <a:extLst>
              <a:ext uri="{FF2B5EF4-FFF2-40B4-BE49-F238E27FC236}">
                <a16:creationId xmlns:a16="http://schemas.microsoft.com/office/drawing/2014/main" id="{370ACB7F-F749-4162-D0E2-78D0CA9DA250}"/>
              </a:ext>
            </a:extLst>
          </p:cNvPr>
          <p:cNvGraphicFramePr>
            <a:graphicFrameLocks/>
          </p:cNvGraphicFramePr>
          <p:nvPr>
            <p:extLst>
              <p:ext uri="{D42A27DB-BD31-4B8C-83A1-F6EECF244321}">
                <p14:modId xmlns:p14="http://schemas.microsoft.com/office/powerpoint/2010/main" val="2953724707"/>
              </p:ext>
            </p:extLst>
          </p:nvPr>
        </p:nvGraphicFramePr>
        <p:xfrm>
          <a:off x="6567794" y="805975"/>
          <a:ext cx="5931568" cy="3231966"/>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a:extLst>
              <a:ext uri="{FF2B5EF4-FFF2-40B4-BE49-F238E27FC236}">
                <a16:creationId xmlns:a16="http://schemas.microsoft.com/office/drawing/2014/main" id="{C73A12E3-189C-6F41-263F-FFE8A045610B}"/>
              </a:ext>
            </a:extLst>
          </p:cNvPr>
          <p:cNvSpPr/>
          <p:nvPr/>
        </p:nvSpPr>
        <p:spPr>
          <a:xfrm>
            <a:off x="6817141" y="4483553"/>
            <a:ext cx="4138047" cy="86147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 have seen their vans all around Yeovil where the roads have been dug up with gas pipes being replaced.</a:t>
            </a:r>
          </a:p>
        </p:txBody>
      </p:sp>
      <p:sp>
        <p:nvSpPr>
          <p:cNvPr id="20" name="Rectangle 19">
            <a:extLst>
              <a:ext uri="{FF2B5EF4-FFF2-40B4-BE49-F238E27FC236}">
                <a16:creationId xmlns:a16="http://schemas.microsoft.com/office/drawing/2014/main" id="{17E56035-7238-641F-8FD5-2BC524E8E456}"/>
              </a:ext>
            </a:extLst>
          </p:cNvPr>
          <p:cNvSpPr/>
          <p:nvPr/>
        </p:nvSpPr>
        <p:spPr>
          <a:xfrm>
            <a:off x="7578564" y="5586716"/>
            <a:ext cx="4138047" cy="77855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 only know of the name due to road closures in Henleaze.</a:t>
            </a:r>
          </a:p>
        </p:txBody>
      </p:sp>
      <p:sp>
        <p:nvSpPr>
          <p:cNvPr id="6" name="Rectangle 5">
            <a:extLst>
              <a:ext uri="{FF2B5EF4-FFF2-40B4-BE49-F238E27FC236}">
                <a16:creationId xmlns:a16="http://schemas.microsoft.com/office/drawing/2014/main" id="{F6AB8F91-F4AD-E33F-634B-C5133C861910}"/>
              </a:ext>
            </a:extLst>
          </p:cNvPr>
          <p:cNvSpPr/>
          <p:nvPr/>
        </p:nvSpPr>
        <p:spPr>
          <a:xfrm>
            <a:off x="6418965" y="6585476"/>
            <a:ext cx="5161846" cy="230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2"/>
                </a:solidFill>
              </a:rPr>
              <a:t>Q: Before being invited to this research had you heard of WWU? n=28</a:t>
            </a:r>
          </a:p>
        </p:txBody>
      </p:sp>
      <p:pic>
        <p:nvPicPr>
          <p:cNvPr id="8" name="Graphic 7" descr="Open quotation mark with solid fill">
            <a:extLst>
              <a:ext uri="{FF2B5EF4-FFF2-40B4-BE49-F238E27FC236}">
                <a16:creationId xmlns:a16="http://schemas.microsoft.com/office/drawing/2014/main" id="{50D5A79D-AB27-4DAE-B021-765CCE5EDE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18965" y="4066841"/>
            <a:ext cx="712787" cy="712787"/>
          </a:xfrm>
          <a:prstGeom prst="rect">
            <a:avLst/>
          </a:prstGeom>
        </p:spPr>
      </p:pic>
      <p:pic>
        <p:nvPicPr>
          <p:cNvPr id="9" name="Graphic 8" descr="Closed quotation mark with solid fill">
            <a:extLst>
              <a:ext uri="{FF2B5EF4-FFF2-40B4-BE49-F238E27FC236}">
                <a16:creationId xmlns:a16="http://schemas.microsoft.com/office/drawing/2014/main" id="{B6765227-63B8-2AE6-5FDF-D001EC3EA3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2001" y="6037697"/>
            <a:ext cx="712787" cy="712787"/>
          </a:xfrm>
          <a:prstGeom prst="rect">
            <a:avLst/>
          </a:prstGeom>
        </p:spPr>
      </p:pic>
    </p:spTree>
    <p:extLst>
      <p:ext uri="{BB962C8B-B14F-4D97-AF65-F5344CB8AC3E}">
        <p14:creationId xmlns:p14="http://schemas.microsoft.com/office/powerpoint/2010/main" val="274158695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87026BBD-46F9-922C-EDF0-DCCE58F72F13}"/>
              </a:ext>
            </a:extLst>
          </p:cNvPr>
          <p:cNvGraphicFramePr/>
          <p:nvPr>
            <p:extLst>
              <p:ext uri="{D42A27DB-BD31-4B8C-83A1-F6EECF244321}">
                <p14:modId xmlns:p14="http://schemas.microsoft.com/office/powerpoint/2010/main" val="3322246872"/>
              </p:ext>
            </p:extLst>
          </p:nvPr>
        </p:nvGraphicFramePr>
        <p:xfrm>
          <a:off x="3040119" y="3480738"/>
          <a:ext cx="4058347" cy="316592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94A78F3-6315-3CD4-931F-8BD814E800B8}"/>
              </a:ext>
            </a:extLst>
          </p:cNvPr>
          <p:cNvSpPr>
            <a:spLocks noGrp="1"/>
          </p:cNvSpPr>
          <p:nvPr>
            <p:ph type="title"/>
          </p:nvPr>
        </p:nvSpPr>
        <p:spPr>
          <a:xfrm>
            <a:off x="611188" y="427139"/>
            <a:ext cx="10969625" cy="944562"/>
          </a:xfrm>
        </p:spPr>
        <p:txBody>
          <a:bodyPr/>
          <a:lstStyle/>
          <a:p>
            <a:r>
              <a:rPr lang="en-GB" sz="2800" dirty="0">
                <a:solidFill>
                  <a:srgbClr val="383849"/>
                </a:solidFill>
                <a:latin typeface="Verdana" panose="020B0604030504040204" pitchFamily="34" charset="0"/>
                <a:ea typeface="Times New Roman" panose="02020603050405020304" pitchFamily="18" charset="0"/>
                <a:cs typeface="Arial" panose="020B0604020202020204" pitchFamily="34" charset="0"/>
              </a:rPr>
              <a:t>Overall, business customers report</a:t>
            </a:r>
            <a:r>
              <a:rPr lang="en-GB" sz="2800" b="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a neutral or positive experience with WWU</a:t>
            </a:r>
            <a:br>
              <a:rPr lang="en-GB" sz="1200" dirty="0"/>
            </a:br>
            <a:endParaRPr lang="en-US" sz="1200" dirty="0"/>
          </a:p>
        </p:txBody>
      </p:sp>
      <p:sp>
        <p:nvSpPr>
          <p:cNvPr id="4" name="Footer Placeholder 3">
            <a:extLst>
              <a:ext uri="{FF2B5EF4-FFF2-40B4-BE49-F238E27FC236}">
                <a16:creationId xmlns:a16="http://schemas.microsoft.com/office/drawing/2014/main" id="{D0315219-A9AB-2B2E-9DED-16DCA81E68B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EC932B0-2856-069B-DC6E-0619D2C43A2A}"/>
              </a:ext>
            </a:extLst>
          </p:cNvPr>
          <p:cNvSpPr>
            <a:spLocks noGrp="1"/>
          </p:cNvSpPr>
          <p:nvPr>
            <p:ph type="sldNum" sz="quarter" idx="12"/>
          </p:nvPr>
        </p:nvSpPr>
        <p:spPr/>
        <p:txBody>
          <a:bodyPr/>
          <a:lstStyle/>
          <a:p>
            <a:fld id="{CBA53E11-492D-48B3-9F9B-09541CA2A39A}" type="slidenum">
              <a:rPr lang="en-GB" smtClean="0"/>
              <a:t>13</a:t>
            </a:fld>
            <a:endParaRPr lang="en-GB"/>
          </a:p>
        </p:txBody>
      </p:sp>
      <p:graphicFrame>
        <p:nvGraphicFramePr>
          <p:cNvPr id="8" name="Chart 7">
            <a:extLst>
              <a:ext uri="{FF2B5EF4-FFF2-40B4-BE49-F238E27FC236}">
                <a16:creationId xmlns:a16="http://schemas.microsoft.com/office/drawing/2014/main" id="{801923F8-3719-64B6-990A-EE404DDFA262}"/>
              </a:ext>
            </a:extLst>
          </p:cNvPr>
          <p:cNvGraphicFramePr/>
          <p:nvPr>
            <p:extLst>
              <p:ext uri="{D42A27DB-BD31-4B8C-83A1-F6EECF244321}">
                <p14:modId xmlns:p14="http://schemas.microsoft.com/office/powerpoint/2010/main" val="3782046729"/>
              </p:ext>
            </p:extLst>
          </p:nvPr>
        </p:nvGraphicFramePr>
        <p:xfrm>
          <a:off x="3048051" y="1625384"/>
          <a:ext cx="4378817" cy="29873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11D56C9-6BBF-9BCC-2397-7293A4869AD3}"/>
              </a:ext>
            </a:extLst>
          </p:cNvPr>
          <p:cNvSpPr txBox="1"/>
          <p:nvPr/>
        </p:nvSpPr>
        <p:spPr>
          <a:xfrm>
            <a:off x="557179" y="1436541"/>
            <a:ext cx="10969625" cy="738664"/>
          </a:xfrm>
          <a:prstGeom prst="rect">
            <a:avLst/>
          </a:prstGeom>
          <a:noFill/>
        </p:spPr>
        <p:txBody>
          <a:bodyPr wrap="square">
            <a:spAutoFit/>
          </a:bodyPr>
          <a:lstStyle/>
          <a:p>
            <a:r>
              <a:rPr lang="en-GB" sz="1400" b="1" dirty="0"/>
              <a:t>While experiences are positive</a:t>
            </a:r>
            <a:r>
              <a:rPr lang="en-GB" sz="1400" dirty="0"/>
              <a:t>, some business owners who have been affected by WWU’s maintenance work received little or no communication beforehand. They feel that direct communication from WWU, ideally about a month in advance, would have allowed them to plan accordingly. </a:t>
            </a:r>
            <a:endParaRPr lang="en-US" sz="1400" dirty="0"/>
          </a:p>
        </p:txBody>
      </p:sp>
      <p:sp>
        <p:nvSpPr>
          <p:cNvPr id="14" name="Rectangle 13">
            <a:extLst>
              <a:ext uri="{FF2B5EF4-FFF2-40B4-BE49-F238E27FC236}">
                <a16:creationId xmlns:a16="http://schemas.microsoft.com/office/drawing/2014/main" id="{D716A621-72B4-C0FF-E0A6-FF7DAFC85FD0}"/>
              </a:ext>
            </a:extLst>
          </p:cNvPr>
          <p:cNvSpPr/>
          <p:nvPr/>
        </p:nvSpPr>
        <p:spPr>
          <a:xfrm>
            <a:off x="4461798" y="4739258"/>
            <a:ext cx="1405673" cy="973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15/19</a:t>
            </a:r>
            <a:r>
              <a:rPr lang="en-US" sz="1400" b="1" dirty="0">
                <a:solidFill>
                  <a:schemeClr val="tx2"/>
                </a:solidFill>
              </a:rPr>
              <a:t> </a:t>
            </a:r>
            <a:r>
              <a:rPr lang="en-US" sz="1100" b="1" dirty="0">
                <a:solidFill>
                  <a:schemeClr val="tx2"/>
                </a:solidFill>
              </a:rPr>
              <a:t>reported a neutral or positive experience</a:t>
            </a:r>
            <a:endParaRPr lang="en-US" sz="1400" b="1" dirty="0">
              <a:solidFill>
                <a:schemeClr val="tx2"/>
              </a:solidFill>
            </a:endParaRPr>
          </a:p>
        </p:txBody>
      </p:sp>
      <p:sp>
        <p:nvSpPr>
          <p:cNvPr id="15" name="Rectangle 14">
            <a:extLst>
              <a:ext uri="{FF2B5EF4-FFF2-40B4-BE49-F238E27FC236}">
                <a16:creationId xmlns:a16="http://schemas.microsoft.com/office/drawing/2014/main" id="{2172F5B1-8C30-65E8-7FA3-DFFC56C7F425}"/>
              </a:ext>
            </a:extLst>
          </p:cNvPr>
          <p:cNvSpPr/>
          <p:nvPr/>
        </p:nvSpPr>
        <p:spPr>
          <a:xfrm>
            <a:off x="4515835" y="2629028"/>
            <a:ext cx="1272558" cy="1244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12/28</a:t>
            </a:r>
          </a:p>
          <a:p>
            <a:pPr algn="ctr"/>
            <a:r>
              <a:rPr lang="en-US" sz="1100" b="1" dirty="0">
                <a:solidFill>
                  <a:schemeClr val="tx2"/>
                </a:solidFill>
              </a:rPr>
              <a:t> have experienced a gas incident</a:t>
            </a:r>
          </a:p>
        </p:txBody>
      </p:sp>
      <p:sp>
        <p:nvSpPr>
          <p:cNvPr id="3" name="Rectangle 2">
            <a:extLst>
              <a:ext uri="{FF2B5EF4-FFF2-40B4-BE49-F238E27FC236}">
                <a16:creationId xmlns:a16="http://schemas.microsoft.com/office/drawing/2014/main" id="{31D4B3A6-EA8D-FE34-D533-4A249746068A}"/>
              </a:ext>
            </a:extLst>
          </p:cNvPr>
          <p:cNvSpPr/>
          <p:nvPr/>
        </p:nvSpPr>
        <p:spPr>
          <a:xfrm>
            <a:off x="6695930" y="4696646"/>
            <a:ext cx="4498275" cy="111968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Recently WWU had to replace sections of pipework in the road and to the houses in my area. I was most impressed when one of the workers visited every house affected and explained what WWU were doing and apologised for any inconvenience.</a:t>
            </a:r>
          </a:p>
        </p:txBody>
      </p:sp>
      <p:sp>
        <p:nvSpPr>
          <p:cNvPr id="9" name="Rectangle 8">
            <a:extLst>
              <a:ext uri="{FF2B5EF4-FFF2-40B4-BE49-F238E27FC236}">
                <a16:creationId xmlns:a16="http://schemas.microsoft.com/office/drawing/2014/main" id="{4D90B196-A731-2723-B671-FFE53B570F1B}"/>
              </a:ext>
            </a:extLst>
          </p:cNvPr>
          <p:cNvSpPr/>
          <p:nvPr/>
        </p:nvSpPr>
        <p:spPr>
          <a:xfrm>
            <a:off x="611188" y="4438567"/>
            <a:ext cx="3162975" cy="1377760"/>
          </a:xfrm>
          <a:prstGeom prst="rect">
            <a:avLst/>
          </a:prstGeom>
          <a:noFill/>
          <a:ln w="25400">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2"/>
              </a:solidFill>
            </a:endParaRPr>
          </a:p>
          <a:p>
            <a:pPr algn="ctr"/>
            <a:r>
              <a:rPr lang="en-US" sz="1400" dirty="0">
                <a:solidFill>
                  <a:schemeClr val="tx2"/>
                </a:solidFill>
              </a:rPr>
              <a:t>19 business customers have had contact (including incidents) with WWU with 15 reporting this contact as being neutral or positive.*</a:t>
            </a:r>
          </a:p>
          <a:p>
            <a:r>
              <a:rPr lang="en-US" sz="1600" b="1" dirty="0">
                <a:solidFill>
                  <a:schemeClr val="tx2"/>
                </a:solidFill>
              </a:rPr>
              <a:t> </a:t>
            </a:r>
          </a:p>
        </p:txBody>
      </p:sp>
      <p:sp>
        <p:nvSpPr>
          <p:cNvPr id="12" name="Rectangle 11">
            <a:extLst>
              <a:ext uri="{FF2B5EF4-FFF2-40B4-BE49-F238E27FC236}">
                <a16:creationId xmlns:a16="http://schemas.microsoft.com/office/drawing/2014/main" id="{713A0E09-9976-7B9B-2514-C583C1B0FA66}"/>
              </a:ext>
            </a:extLst>
          </p:cNvPr>
          <p:cNvSpPr/>
          <p:nvPr/>
        </p:nvSpPr>
        <p:spPr>
          <a:xfrm>
            <a:off x="611188" y="2610177"/>
            <a:ext cx="3162975" cy="1229803"/>
          </a:xfrm>
          <a:prstGeom prst="rect">
            <a:avLst/>
          </a:prstGeom>
          <a:noFill/>
          <a:ln w="25400">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12 out of 28 business customers have experienced some sort of gas incident.*</a:t>
            </a:r>
            <a:endParaRPr lang="en-US" sz="1400" dirty="0">
              <a:solidFill>
                <a:schemeClr val="bg1"/>
              </a:solidFill>
            </a:endParaRPr>
          </a:p>
        </p:txBody>
      </p:sp>
      <p:sp>
        <p:nvSpPr>
          <p:cNvPr id="16" name="Rectangle 15">
            <a:extLst>
              <a:ext uri="{FF2B5EF4-FFF2-40B4-BE49-F238E27FC236}">
                <a16:creationId xmlns:a16="http://schemas.microsoft.com/office/drawing/2014/main" id="{781840AC-9F0F-D8EC-B99A-53C8C22DE841}"/>
              </a:ext>
            </a:extLst>
          </p:cNvPr>
          <p:cNvSpPr/>
          <p:nvPr/>
        </p:nvSpPr>
        <p:spPr>
          <a:xfrm>
            <a:off x="557179" y="6368304"/>
            <a:ext cx="10932476" cy="302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2"/>
                </a:solidFill>
              </a:rPr>
              <a:t>Q: Have you ever experienced a gas incident(s) (e.g. loss of supply, leak, roadworks/access issues </a:t>
            </a:r>
            <a:r>
              <a:rPr lang="en-US" sz="800" dirty="0" err="1">
                <a:solidFill>
                  <a:schemeClr val="tx2"/>
                </a:solidFill>
              </a:rPr>
              <a:t>etc</a:t>
            </a:r>
            <a:r>
              <a:rPr lang="en-US" sz="800" dirty="0">
                <a:solidFill>
                  <a:schemeClr val="tx2"/>
                </a:solidFill>
              </a:rPr>
              <a:t>) that affected your business? N=28</a:t>
            </a:r>
          </a:p>
          <a:p>
            <a:r>
              <a:rPr lang="en-US" sz="800" dirty="0">
                <a:solidFill>
                  <a:schemeClr val="tx2"/>
                </a:solidFill>
              </a:rPr>
              <a:t>Q: Based on the experience/interaction you told us about in task 3, how did you feel about Wales and West utilities? N=19</a:t>
            </a:r>
          </a:p>
          <a:p>
            <a:r>
              <a:rPr lang="en-US" sz="800" dirty="0">
                <a:solidFill>
                  <a:schemeClr val="tx2"/>
                </a:solidFill>
              </a:rPr>
              <a:t>* See appendix for full poll results</a:t>
            </a:r>
          </a:p>
        </p:txBody>
      </p:sp>
      <p:sp>
        <p:nvSpPr>
          <p:cNvPr id="7" name="Rectangle 6">
            <a:extLst>
              <a:ext uri="{FF2B5EF4-FFF2-40B4-BE49-F238E27FC236}">
                <a16:creationId xmlns:a16="http://schemas.microsoft.com/office/drawing/2014/main" id="{3B259168-071D-7CDC-D59B-0D637C466501}"/>
              </a:ext>
            </a:extLst>
          </p:cNvPr>
          <p:cNvSpPr/>
          <p:nvPr/>
        </p:nvSpPr>
        <p:spPr>
          <a:xfrm>
            <a:off x="6695929" y="2784837"/>
            <a:ext cx="4498276" cy="95693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I’ve had an experience where there was an issue on the street, and I couldn’t get access to my premises as easily. Customers also complained too… [There was] no communication.</a:t>
            </a:r>
          </a:p>
        </p:txBody>
      </p:sp>
      <p:pic>
        <p:nvPicPr>
          <p:cNvPr id="11" name="Graphic 10" descr="Open quotation mark with solid fill">
            <a:extLst>
              <a:ext uri="{FF2B5EF4-FFF2-40B4-BE49-F238E27FC236}">
                <a16:creationId xmlns:a16="http://schemas.microsoft.com/office/drawing/2014/main" id="{D7EB3AA5-0DCD-2351-D971-43E966FC65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1237" y="2363304"/>
            <a:ext cx="712787" cy="712787"/>
          </a:xfrm>
          <a:prstGeom prst="rect">
            <a:avLst/>
          </a:prstGeom>
        </p:spPr>
      </p:pic>
      <p:pic>
        <p:nvPicPr>
          <p:cNvPr id="17" name="Graphic 16" descr="Closed quotation mark with solid fill">
            <a:extLst>
              <a:ext uri="{FF2B5EF4-FFF2-40B4-BE49-F238E27FC236}">
                <a16:creationId xmlns:a16="http://schemas.microsoft.com/office/drawing/2014/main" id="{F9A8DE92-3C67-2878-DC54-6EB25EE8E2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0718" y="5423742"/>
            <a:ext cx="712787" cy="712787"/>
          </a:xfrm>
          <a:prstGeom prst="rect">
            <a:avLst/>
          </a:prstGeom>
        </p:spPr>
      </p:pic>
    </p:spTree>
    <p:extLst>
      <p:ext uri="{BB962C8B-B14F-4D97-AF65-F5344CB8AC3E}">
        <p14:creationId xmlns:p14="http://schemas.microsoft.com/office/powerpoint/2010/main" val="11716477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0D6598-4066-BF2C-90DA-2A0442CFFAD0}"/>
              </a:ext>
            </a:extLst>
          </p:cNvPr>
          <p:cNvSpPr/>
          <p:nvPr/>
        </p:nvSpPr>
        <p:spPr>
          <a:xfrm>
            <a:off x="620251" y="3950256"/>
            <a:ext cx="10969625" cy="9514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This enables them to </a:t>
            </a:r>
            <a:r>
              <a:rPr lang="en-US" sz="1400" b="1" dirty="0">
                <a:solidFill>
                  <a:schemeClr val="bg1"/>
                </a:solidFill>
              </a:rPr>
              <a:t>plan business activities in advance </a:t>
            </a:r>
            <a:r>
              <a:rPr lang="en-US" sz="1400" dirty="0">
                <a:solidFill>
                  <a:schemeClr val="bg1"/>
                </a:solidFill>
              </a:rPr>
              <a:t>such as mitigating against any potential risks, for example a loss of trade, by planning access to the site for customers and staff,  and informing customers before the work begins. </a:t>
            </a:r>
            <a:r>
              <a:rPr lang="en-US" sz="1400" dirty="0"/>
              <a:t>Where there has been disruption, </a:t>
            </a:r>
            <a:r>
              <a:rPr lang="en-US" sz="1400" b="1" dirty="0"/>
              <a:t>negative perceptions arise from a lack of communication rather than the disruption itself. </a:t>
            </a:r>
          </a:p>
        </p:txBody>
      </p:sp>
      <p:sp>
        <p:nvSpPr>
          <p:cNvPr id="2" name="Title 1">
            <a:extLst>
              <a:ext uri="{FF2B5EF4-FFF2-40B4-BE49-F238E27FC236}">
                <a16:creationId xmlns:a16="http://schemas.microsoft.com/office/drawing/2014/main" id="{3EB361C3-C546-63A7-2D84-C9A6414D0323}"/>
              </a:ext>
            </a:extLst>
          </p:cNvPr>
          <p:cNvSpPr>
            <a:spLocks noGrp="1"/>
          </p:cNvSpPr>
          <p:nvPr>
            <p:ph type="title"/>
          </p:nvPr>
        </p:nvSpPr>
        <p:spPr/>
        <p:txBody>
          <a:bodyPr/>
          <a:lstStyle/>
          <a:p>
            <a:r>
              <a:rPr lang="en-US" sz="2800" dirty="0"/>
              <a:t>Business owners stress the importance of communication if there is going to be disruption </a:t>
            </a:r>
          </a:p>
        </p:txBody>
      </p:sp>
      <p:sp>
        <p:nvSpPr>
          <p:cNvPr id="4" name="Footer Placeholder 3">
            <a:extLst>
              <a:ext uri="{FF2B5EF4-FFF2-40B4-BE49-F238E27FC236}">
                <a16:creationId xmlns:a16="http://schemas.microsoft.com/office/drawing/2014/main" id="{9593EE3F-87A9-00FE-DE51-A58C85668C1D}"/>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4EDA242E-1E9F-DEF6-2C85-1F0FCC1FBF20}"/>
              </a:ext>
            </a:extLst>
          </p:cNvPr>
          <p:cNvSpPr>
            <a:spLocks noGrp="1"/>
          </p:cNvSpPr>
          <p:nvPr>
            <p:ph type="sldNum" sz="quarter" idx="12"/>
          </p:nvPr>
        </p:nvSpPr>
        <p:spPr/>
        <p:txBody>
          <a:bodyPr/>
          <a:lstStyle/>
          <a:p>
            <a:fld id="{CBA53E11-492D-48B3-9F9B-09541CA2A39A}" type="slidenum">
              <a:rPr lang="en-GB" smtClean="0"/>
              <a:t>14</a:t>
            </a:fld>
            <a:endParaRPr lang="en-GB"/>
          </a:p>
        </p:txBody>
      </p:sp>
      <p:sp>
        <p:nvSpPr>
          <p:cNvPr id="7" name="Rectangle 6">
            <a:extLst>
              <a:ext uri="{FF2B5EF4-FFF2-40B4-BE49-F238E27FC236}">
                <a16:creationId xmlns:a16="http://schemas.microsoft.com/office/drawing/2014/main" id="{0188E7EA-8E6B-3A2E-765F-69E6B8EDFF59}"/>
              </a:ext>
            </a:extLst>
          </p:cNvPr>
          <p:cNvSpPr/>
          <p:nvPr/>
        </p:nvSpPr>
        <p:spPr>
          <a:xfrm>
            <a:off x="611188" y="1538416"/>
            <a:ext cx="10987752" cy="105544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bg1"/>
                </a:solidFill>
              </a:rPr>
              <a:t>Business owners understand that WWU needs to carry out work </a:t>
            </a:r>
            <a:r>
              <a:rPr lang="en-GB" sz="1400" dirty="0">
                <a:solidFill>
                  <a:schemeClr val="bg1"/>
                </a:solidFill>
              </a:rPr>
              <a:t>when there are issues with the infrastructure, and that this inevitably causes disruption. However, some business owners who have been affected by WWU’s work explain that they received little to no communication about the work taking place, with some only finding out when they saw the work begin. Business owners need:</a:t>
            </a:r>
          </a:p>
        </p:txBody>
      </p:sp>
      <p:sp>
        <p:nvSpPr>
          <p:cNvPr id="8" name="Rectangle 7">
            <a:extLst>
              <a:ext uri="{FF2B5EF4-FFF2-40B4-BE49-F238E27FC236}">
                <a16:creationId xmlns:a16="http://schemas.microsoft.com/office/drawing/2014/main" id="{B79A52E4-AAB1-2C24-FF46-0856E95A9796}"/>
              </a:ext>
            </a:extLst>
          </p:cNvPr>
          <p:cNvSpPr/>
          <p:nvPr/>
        </p:nvSpPr>
        <p:spPr>
          <a:xfrm>
            <a:off x="4341063" y="2804059"/>
            <a:ext cx="3528000" cy="93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p>
          <a:p>
            <a:pPr algn="ctr"/>
            <a:r>
              <a:rPr lang="en-GB" sz="1400" b="1" dirty="0">
                <a:solidFill>
                  <a:schemeClr val="tx2"/>
                </a:solidFill>
              </a:rPr>
              <a:t>What disruption they can expect, for example, traffic from road works, closed pathways, etc.</a:t>
            </a:r>
          </a:p>
          <a:p>
            <a:endParaRPr lang="en-GB" sz="1400" dirty="0"/>
          </a:p>
        </p:txBody>
      </p:sp>
      <p:sp>
        <p:nvSpPr>
          <p:cNvPr id="12" name="Rectangle 11">
            <a:extLst>
              <a:ext uri="{FF2B5EF4-FFF2-40B4-BE49-F238E27FC236}">
                <a16:creationId xmlns:a16="http://schemas.microsoft.com/office/drawing/2014/main" id="{35D2AD64-E69B-357F-5A84-03F222FCBF68}"/>
              </a:ext>
            </a:extLst>
          </p:cNvPr>
          <p:cNvSpPr/>
          <p:nvPr/>
        </p:nvSpPr>
        <p:spPr>
          <a:xfrm>
            <a:off x="611188" y="2805287"/>
            <a:ext cx="3528000" cy="93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Direct contact from WWU at least a month in advance. </a:t>
            </a:r>
          </a:p>
        </p:txBody>
      </p:sp>
      <p:sp>
        <p:nvSpPr>
          <p:cNvPr id="13" name="Rectangle 12">
            <a:extLst>
              <a:ext uri="{FF2B5EF4-FFF2-40B4-BE49-F238E27FC236}">
                <a16:creationId xmlns:a16="http://schemas.microsoft.com/office/drawing/2014/main" id="{41AECC9F-87A7-1450-4E9C-6A12AF67FFE1}"/>
              </a:ext>
            </a:extLst>
          </p:cNvPr>
          <p:cNvSpPr/>
          <p:nvPr/>
        </p:nvSpPr>
        <p:spPr>
          <a:xfrm>
            <a:off x="8070938" y="2804059"/>
            <a:ext cx="3528000" cy="93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The length of time they can expect disruption, with regular updates.</a:t>
            </a:r>
          </a:p>
        </p:txBody>
      </p:sp>
      <p:sp>
        <p:nvSpPr>
          <p:cNvPr id="14" name="Rectangle 13">
            <a:extLst>
              <a:ext uri="{FF2B5EF4-FFF2-40B4-BE49-F238E27FC236}">
                <a16:creationId xmlns:a16="http://schemas.microsoft.com/office/drawing/2014/main" id="{21425526-57B2-5828-69A9-A46135638C10}"/>
              </a:ext>
            </a:extLst>
          </p:cNvPr>
          <p:cNvSpPr/>
          <p:nvPr/>
        </p:nvSpPr>
        <p:spPr>
          <a:xfrm>
            <a:off x="4332000" y="5147911"/>
            <a:ext cx="3528000" cy="119020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 appreciate that the work is necessary and as long as I’m aware of how long it will affect me then I’m happy with that.</a:t>
            </a:r>
          </a:p>
        </p:txBody>
      </p:sp>
      <p:sp>
        <p:nvSpPr>
          <p:cNvPr id="17" name="Rectangle 16">
            <a:extLst>
              <a:ext uri="{FF2B5EF4-FFF2-40B4-BE49-F238E27FC236}">
                <a16:creationId xmlns:a16="http://schemas.microsoft.com/office/drawing/2014/main" id="{7C743DCB-EFCC-2899-13B0-4D211DA4FC1C}"/>
              </a:ext>
            </a:extLst>
          </p:cNvPr>
          <p:cNvSpPr/>
          <p:nvPr/>
        </p:nvSpPr>
        <p:spPr>
          <a:xfrm>
            <a:off x="620251" y="5149585"/>
            <a:ext cx="3528000" cy="119020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Whilst it does cause disruption I would rather the work is done and as long as we know about a month before work is due it gives me sufficient time to inform staff and services users.</a:t>
            </a:r>
          </a:p>
        </p:txBody>
      </p:sp>
      <p:sp>
        <p:nvSpPr>
          <p:cNvPr id="18" name="Rectangle 17">
            <a:extLst>
              <a:ext uri="{FF2B5EF4-FFF2-40B4-BE49-F238E27FC236}">
                <a16:creationId xmlns:a16="http://schemas.microsoft.com/office/drawing/2014/main" id="{5C75F1CE-3C56-35BE-A4EB-22E9853A8927}"/>
              </a:ext>
            </a:extLst>
          </p:cNvPr>
          <p:cNvSpPr/>
          <p:nvPr/>
        </p:nvSpPr>
        <p:spPr>
          <a:xfrm>
            <a:off x="8043749" y="5147911"/>
            <a:ext cx="3528000" cy="120517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The work was carried out directly outside our doorway and made it difficult for customers to see that we were open. We did receive letters about this work, but it didn’t specify quite how long the work was going on for.</a:t>
            </a:r>
            <a:endParaRPr lang="en-US" sz="1200" dirty="0">
              <a:solidFill>
                <a:schemeClr val="bg1"/>
              </a:solidFill>
            </a:endParaRPr>
          </a:p>
        </p:txBody>
      </p:sp>
      <p:pic>
        <p:nvPicPr>
          <p:cNvPr id="3" name="Graphic 2" descr="Open quotation mark with solid fill">
            <a:extLst>
              <a:ext uri="{FF2B5EF4-FFF2-40B4-BE49-F238E27FC236}">
                <a16:creationId xmlns:a16="http://schemas.microsoft.com/office/drawing/2014/main" id="{D851FCDE-E378-4DA2-363A-B1684ABE1F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707" y="4793192"/>
            <a:ext cx="712787" cy="712787"/>
          </a:xfrm>
          <a:prstGeom prst="rect">
            <a:avLst/>
          </a:prstGeom>
        </p:spPr>
      </p:pic>
      <p:pic>
        <p:nvPicPr>
          <p:cNvPr id="6" name="Graphic 5" descr="Closed quotation mark with solid fill">
            <a:extLst>
              <a:ext uri="{FF2B5EF4-FFF2-40B4-BE49-F238E27FC236}">
                <a16:creationId xmlns:a16="http://schemas.microsoft.com/office/drawing/2014/main" id="{28B3B79E-4BF5-3364-9045-90B9EBB7E3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42544" y="5996689"/>
            <a:ext cx="712787" cy="712787"/>
          </a:xfrm>
          <a:prstGeom prst="rect">
            <a:avLst/>
          </a:prstGeom>
        </p:spPr>
      </p:pic>
    </p:spTree>
    <p:extLst>
      <p:ext uri="{BB962C8B-B14F-4D97-AF65-F5344CB8AC3E}">
        <p14:creationId xmlns:p14="http://schemas.microsoft.com/office/powerpoint/2010/main" val="36568143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A1923A-0388-49E1-5008-2851342CCB13}"/>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20598ADC-1E01-7103-A7D9-D7D62C57CEAC}"/>
              </a:ext>
            </a:extLst>
          </p:cNvPr>
          <p:cNvSpPr>
            <a:spLocks noGrp="1"/>
          </p:cNvSpPr>
          <p:nvPr>
            <p:ph type="sldNum" sz="quarter" idx="12"/>
          </p:nvPr>
        </p:nvSpPr>
        <p:spPr/>
        <p:txBody>
          <a:bodyPr/>
          <a:lstStyle/>
          <a:p>
            <a:fld id="{CBA53E11-492D-48B3-9F9B-09541CA2A39A}" type="slidenum">
              <a:rPr lang="en-GB" smtClean="0"/>
              <a:pPr/>
              <a:t>15</a:t>
            </a:fld>
            <a:endParaRPr lang="en-GB"/>
          </a:p>
        </p:txBody>
      </p:sp>
      <p:sp>
        <p:nvSpPr>
          <p:cNvPr id="4" name="Title 3">
            <a:extLst>
              <a:ext uri="{FF2B5EF4-FFF2-40B4-BE49-F238E27FC236}">
                <a16:creationId xmlns:a16="http://schemas.microsoft.com/office/drawing/2014/main" id="{3D3A09EE-ECDD-B5BE-EEA6-F9BC90515093}"/>
              </a:ext>
            </a:extLst>
          </p:cNvPr>
          <p:cNvSpPr>
            <a:spLocks noGrp="1"/>
          </p:cNvSpPr>
          <p:nvPr>
            <p:ph type="ctrTitle"/>
          </p:nvPr>
        </p:nvSpPr>
        <p:spPr/>
        <p:txBody>
          <a:bodyPr/>
          <a:lstStyle/>
          <a:p>
            <a:r>
              <a:rPr lang="en-GB" dirty="0"/>
              <a:t>WWU’s pipe replacement programme</a:t>
            </a:r>
          </a:p>
        </p:txBody>
      </p:sp>
      <p:sp>
        <p:nvSpPr>
          <p:cNvPr id="5" name="Text Placeholder 4">
            <a:extLst>
              <a:ext uri="{FF2B5EF4-FFF2-40B4-BE49-F238E27FC236}">
                <a16:creationId xmlns:a16="http://schemas.microsoft.com/office/drawing/2014/main" id="{035AC401-1BCD-1DE8-3053-D5659A73BAEF}"/>
              </a:ext>
            </a:extLst>
          </p:cNvPr>
          <p:cNvSpPr>
            <a:spLocks noGrp="1"/>
          </p:cNvSpPr>
          <p:nvPr>
            <p:ph type="body" sz="quarter" idx="13"/>
          </p:nvPr>
        </p:nvSpPr>
        <p:spPr/>
        <p:txBody>
          <a:bodyPr/>
          <a:lstStyle/>
          <a:p>
            <a:r>
              <a:rPr lang="en-GB" dirty="0"/>
              <a:t> </a:t>
            </a:r>
          </a:p>
        </p:txBody>
      </p:sp>
      <p:sp>
        <p:nvSpPr>
          <p:cNvPr id="6" name="Subtitle 5">
            <a:extLst>
              <a:ext uri="{FF2B5EF4-FFF2-40B4-BE49-F238E27FC236}">
                <a16:creationId xmlns:a16="http://schemas.microsoft.com/office/drawing/2014/main" id="{FEF6A288-CB88-8580-7973-7A8CFE9A535A}"/>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34007452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EB20-C50C-11AF-E126-F78912266668}"/>
              </a:ext>
            </a:extLst>
          </p:cNvPr>
          <p:cNvSpPr>
            <a:spLocks noGrp="1"/>
          </p:cNvSpPr>
          <p:nvPr>
            <p:ph type="title"/>
          </p:nvPr>
        </p:nvSpPr>
        <p:spPr>
          <a:xfrm>
            <a:off x="611186" y="423473"/>
            <a:ext cx="10969625" cy="944562"/>
          </a:xfrm>
        </p:spPr>
        <p:txBody>
          <a:bodyPr/>
          <a:lstStyle/>
          <a:p>
            <a:r>
              <a:rPr lang="en-GB" sz="2800" dirty="0">
                <a:solidFill>
                  <a:srgbClr val="383849"/>
                </a:solidFill>
                <a:latin typeface="Verdana" panose="020B0604030504040204" pitchFamily="34" charset="0"/>
                <a:ea typeface="Times New Roman" panose="02020603050405020304" pitchFamily="18" charset="0"/>
                <a:cs typeface="Arial" panose="020B0604020202020204" pitchFamily="34" charset="0"/>
              </a:rPr>
              <a:t>Business owners are positive about replacing gas pipes, </a:t>
            </a:r>
            <a:r>
              <a:rPr lang="en-GB" sz="2800" b="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particularly from an environmental perspective, but some aspects are concerning</a:t>
            </a:r>
            <a:endParaRPr lang="en-US" sz="4800" dirty="0"/>
          </a:p>
        </p:txBody>
      </p:sp>
      <p:sp>
        <p:nvSpPr>
          <p:cNvPr id="4" name="Footer Placeholder 3">
            <a:extLst>
              <a:ext uri="{FF2B5EF4-FFF2-40B4-BE49-F238E27FC236}">
                <a16:creationId xmlns:a16="http://schemas.microsoft.com/office/drawing/2014/main" id="{C339ABA6-D2E5-2CCA-D971-ABE58EA90F99}"/>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FB4F55A-FBF3-7766-303D-BD313AF3859D}"/>
              </a:ext>
            </a:extLst>
          </p:cNvPr>
          <p:cNvSpPr>
            <a:spLocks noGrp="1"/>
          </p:cNvSpPr>
          <p:nvPr>
            <p:ph type="sldNum" sz="quarter" idx="12"/>
          </p:nvPr>
        </p:nvSpPr>
        <p:spPr/>
        <p:txBody>
          <a:bodyPr/>
          <a:lstStyle/>
          <a:p>
            <a:fld id="{CBA53E11-492D-48B3-9F9B-09541CA2A39A}" type="slidenum">
              <a:rPr lang="en-GB" smtClean="0"/>
              <a:t>16</a:t>
            </a:fld>
            <a:endParaRPr lang="en-GB"/>
          </a:p>
        </p:txBody>
      </p:sp>
      <p:sp>
        <p:nvSpPr>
          <p:cNvPr id="7" name="Rectangle 6">
            <a:extLst>
              <a:ext uri="{FF2B5EF4-FFF2-40B4-BE49-F238E27FC236}">
                <a16:creationId xmlns:a16="http://schemas.microsoft.com/office/drawing/2014/main" id="{C32D33D5-E57F-D1EC-E443-BE95164269EF}"/>
              </a:ext>
            </a:extLst>
          </p:cNvPr>
          <p:cNvSpPr/>
          <p:nvPr/>
        </p:nvSpPr>
        <p:spPr>
          <a:xfrm>
            <a:off x="611186" y="2234036"/>
            <a:ext cx="3547982" cy="303389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The panel like that there is </a:t>
            </a:r>
            <a:r>
              <a:rPr lang="en-GB" sz="1400" b="1" dirty="0">
                <a:solidFill>
                  <a:schemeClr val="tx2"/>
                </a:solidFill>
              </a:rPr>
              <a:t>a long-term plan to update the gas network. </a:t>
            </a:r>
            <a:r>
              <a:rPr lang="en-GB" sz="1400" dirty="0">
                <a:solidFill>
                  <a:schemeClr val="tx2"/>
                </a:solidFill>
              </a:rPr>
              <a:t>They think that investing in this now will mean less disruption in the future. </a:t>
            </a:r>
          </a:p>
          <a:p>
            <a:pPr algn="ctr"/>
            <a:endParaRPr lang="en-GB" sz="1400" dirty="0">
              <a:solidFill>
                <a:schemeClr val="tx2"/>
              </a:solidFill>
            </a:endParaRPr>
          </a:p>
          <a:p>
            <a:pPr algn="ctr"/>
            <a:r>
              <a:rPr lang="en-GB" sz="1400" dirty="0">
                <a:solidFill>
                  <a:schemeClr val="tx2"/>
                </a:solidFill>
              </a:rPr>
              <a:t>They feel that the </a:t>
            </a:r>
            <a:r>
              <a:rPr lang="en-GB" sz="1400" b="1" dirty="0">
                <a:solidFill>
                  <a:schemeClr val="tx2"/>
                </a:solidFill>
              </a:rPr>
              <a:t>updates will make the network safer.</a:t>
            </a:r>
          </a:p>
          <a:p>
            <a:pPr algn="ctr"/>
            <a:endParaRPr lang="en-GB" sz="1400" dirty="0">
              <a:solidFill>
                <a:schemeClr val="tx2"/>
              </a:solidFill>
            </a:endParaRPr>
          </a:p>
          <a:p>
            <a:pPr algn="ctr"/>
            <a:r>
              <a:rPr lang="en-GB" sz="1400" dirty="0">
                <a:solidFill>
                  <a:schemeClr val="tx2"/>
                </a:solidFill>
              </a:rPr>
              <a:t>They are </a:t>
            </a:r>
            <a:r>
              <a:rPr lang="en-GB" sz="1400" b="1" dirty="0">
                <a:solidFill>
                  <a:schemeClr val="tx2"/>
                </a:solidFill>
              </a:rPr>
              <a:t>positive towards the work reducing emissions </a:t>
            </a:r>
            <a:r>
              <a:rPr lang="en-GB" sz="1400" dirty="0">
                <a:solidFill>
                  <a:schemeClr val="tx2"/>
                </a:solidFill>
              </a:rPr>
              <a:t>and therefore having a positive impact on the environment.</a:t>
            </a:r>
          </a:p>
        </p:txBody>
      </p:sp>
      <p:sp>
        <p:nvSpPr>
          <p:cNvPr id="8" name="Rectangle 7">
            <a:extLst>
              <a:ext uri="{FF2B5EF4-FFF2-40B4-BE49-F238E27FC236}">
                <a16:creationId xmlns:a16="http://schemas.microsoft.com/office/drawing/2014/main" id="{20E41EDC-B714-C623-2D36-6951D578B34D}"/>
              </a:ext>
            </a:extLst>
          </p:cNvPr>
          <p:cNvSpPr/>
          <p:nvPr/>
        </p:nvSpPr>
        <p:spPr>
          <a:xfrm>
            <a:off x="4322007" y="2234036"/>
            <a:ext cx="3547983" cy="3033894"/>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Some panel members have questions about the </a:t>
            </a:r>
            <a:r>
              <a:rPr lang="en-US" sz="1400" b="1" dirty="0">
                <a:solidFill>
                  <a:schemeClr val="tx2"/>
                </a:solidFill>
              </a:rPr>
              <a:t>durability and longevity of plastic pipes</a:t>
            </a:r>
            <a:r>
              <a:rPr lang="en-US" sz="1400" dirty="0">
                <a:solidFill>
                  <a:schemeClr val="tx2"/>
                </a:solidFill>
              </a:rPr>
              <a:t>, as well as their environmental impact.</a:t>
            </a:r>
          </a:p>
          <a:p>
            <a:pPr algn="ctr"/>
            <a:endParaRPr lang="en-US" sz="1400" b="1" dirty="0">
              <a:solidFill>
                <a:schemeClr val="tx2"/>
              </a:solidFill>
            </a:endParaRPr>
          </a:p>
          <a:p>
            <a:pPr algn="ctr"/>
            <a:r>
              <a:rPr lang="en-US" sz="1400" dirty="0">
                <a:solidFill>
                  <a:schemeClr val="tx2"/>
                </a:solidFill>
              </a:rPr>
              <a:t>Some feel they need </a:t>
            </a:r>
            <a:r>
              <a:rPr lang="en-US" sz="1400" b="1" dirty="0">
                <a:solidFill>
                  <a:schemeClr val="tx2"/>
                </a:solidFill>
              </a:rPr>
              <a:t>more information on how the date of 2040 has been decided upon.</a:t>
            </a:r>
          </a:p>
          <a:p>
            <a:pPr algn="ctr"/>
            <a:endParaRPr lang="en-US" sz="1400" dirty="0">
              <a:solidFill>
                <a:schemeClr val="tx2"/>
              </a:solidFill>
            </a:endParaRPr>
          </a:p>
          <a:p>
            <a:pPr algn="ctr"/>
            <a:endParaRPr lang="en-US" sz="1400" dirty="0">
              <a:solidFill>
                <a:schemeClr val="tx2"/>
              </a:solidFill>
            </a:endParaRPr>
          </a:p>
          <a:p>
            <a:pPr algn="ctr"/>
            <a:endParaRPr lang="en-US" sz="1400" dirty="0">
              <a:solidFill>
                <a:schemeClr val="tx2"/>
              </a:solidFill>
            </a:endParaRPr>
          </a:p>
          <a:p>
            <a:pPr algn="ctr"/>
            <a:endParaRPr lang="en-US" sz="1400" dirty="0">
              <a:solidFill>
                <a:schemeClr val="tx2"/>
              </a:solidFill>
            </a:endParaRPr>
          </a:p>
          <a:p>
            <a:pPr algn="ctr"/>
            <a:endParaRPr lang="en-US" sz="1400" b="1" dirty="0">
              <a:solidFill>
                <a:schemeClr val="tx2"/>
              </a:solidFill>
            </a:endParaRPr>
          </a:p>
        </p:txBody>
      </p:sp>
      <p:sp>
        <p:nvSpPr>
          <p:cNvPr id="12" name="Rectangle 11">
            <a:extLst>
              <a:ext uri="{FF2B5EF4-FFF2-40B4-BE49-F238E27FC236}">
                <a16:creationId xmlns:a16="http://schemas.microsoft.com/office/drawing/2014/main" id="{5B2E5377-E0AD-44CC-34FD-7CDD0D0958DA}"/>
              </a:ext>
            </a:extLst>
          </p:cNvPr>
          <p:cNvSpPr/>
          <p:nvPr/>
        </p:nvSpPr>
        <p:spPr>
          <a:xfrm>
            <a:off x="8032828" y="2234036"/>
            <a:ext cx="3547983" cy="30338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The panel have some concerns over the timeframe. Some feel that </a:t>
            </a:r>
            <a:r>
              <a:rPr lang="en-GB" sz="1400" b="1" dirty="0">
                <a:solidFill>
                  <a:schemeClr val="tx2"/>
                </a:solidFill>
              </a:rPr>
              <a:t>2040 is long way off, and the work could be subject to delays</a:t>
            </a:r>
            <a:r>
              <a:rPr lang="en-GB" sz="1400" dirty="0">
                <a:solidFill>
                  <a:schemeClr val="tx2"/>
                </a:solidFill>
              </a:rPr>
              <a:t> causing further disruption to businesses.  </a:t>
            </a:r>
          </a:p>
          <a:p>
            <a:pPr algn="ctr"/>
            <a:endParaRPr lang="en-GB" sz="1400" dirty="0">
              <a:solidFill>
                <a:schemeClr val="tx2"/>
              </a:solidFill>
            </a:endParaRPr>
          </a:p>
          <a:p>
            <a:pPr algn="ctr"/>
            <a:endParaRPr lang="en-GB" sz="1400" dirty="0">
              <a:solidFill>
                <a:schemeClr val="tx2"/>
              </a:solidFill>
            </a:endParaRPr>
          </a:p>
          <a:p>
            <a:pPr algn="ctr"/>
            <a:endParaRPr lang="en-GB" sz="1400" dirty="0">
              <a:solidFill>
                <a:schemeClr val="tx2"/>
              </a:solidFill>
            </a:endParaRPr>
          </a:p>
          <a:p>
            <a:pPr algn="ctr"/>
            <a:endParaRPr lang="en-GB" sz="1400" dirty="0">
              <a:solidFill>
                <a:schemeClr val="tx2"/>
              </a:solidFill>
            </a:endParaRPr>
          </a:p>
          <a:p>
            <a:pPr algn="ctr"/>
            <a:endParaRPr lang="en-GB" sz="1400" dirty="0">
              <a:solidFill>
                <a:schemeClr val="tx2"/>
              </a:solidFill>
            </a:endParaRPr>
          </a:p>
          <a:p>
            <a:pPr algn="ctr"/>
            <a:endParaRPr lang="en-GB" sz="1400" dirty="0">
              <a:solidFill>
                <a:schemeClr val="tx2"/>
              </a:solidFill>
            </a:endParaRPr>
          </a:p>
          <a:p>
            <a:pPr algn="ctr"/>
            <a:endParaRPr lang="en-GB" sz="1400" dirty="0">
              <a:solidFill>
                <a:schemeClr val="tx2"/>
              </a:solidFill>
            </a:endParaRPr>
          </a:p>
          <a:p>
            <a:pPr algn="ctr"/>
            <a:endParaRPr lang="en-GB" sz="1400" dirty="0">
              <a:solidFill>
                <a:schemeClr val="tx2"/>
              </a:solidFill>
            </a:endParaRPr>
          </a:p>
        </p:txBody>
      </p:sp>
      <p:sp>
        <p:nvSpPr>
          <p:cNvPr id="13" name="Multiply 12">
            <a:extLst>
              <a:ext uri="{FF2B5EF4-FFF2-40B4-BE49-F238E27FC236}">
                <a16:creationId xmlns:a16="http://schemas.microsoft.com/office/drawing/2014/main" id="{6E454096-246C-CCC9-ACD2-0B9517CFCDE7}"/>
              </a:ext>
            </a:extLst>
          </p:cNvPr>
          <p:cNvSpPr/>
          <p:nvPr/>
        </p:nvSpPr>
        <p:spPr>
          <a:xfrm>
            <a:off x="9455835" y="1516284"/>
            <a:ext cx="759369" cy="788328"/>
          </a:xfrm>
          <a:prstGeom prst="mathMultiply">
            <a:avLst>
              <a:gd name="adj1" fmla="val 12128"/>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pic>
        <p:nvPicPr>
          <p:cNvPr id="15" name="Graphic 14" descr="Tick with solid fill">
            <a:extLst>
              <a:ext uri="{FF2B5EF4-FFF2-40B4-BE49-F238E27FC236}">
                <a16:creationId xmlns:a16="http://schemas.microsoft.com/office/drawing/2014/main" id="{66163B03-B338-A9F2-C615-35D32A74BB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4195" y="1543305"/>
            <a:ext cx="701963" cy="701963"/>
          </a:xfrm>
          <a:prstGeom prst="rect">
            <a:avLst/>
          </a:prstGeom>
        </p:spPr>
      </p:pic>
      <p:pic>
        <p:nvPicPr>
          <p:cNvPr id="17" name="Graphic 16" descr="Question Mark with solid fill">
            <a:extLst>
              <a:ext uri="{FF2B5EF4-FFF2-40B4-BE49-F238E27FC236}">
                <a16:creationId xmlns:a16="http://schemas.microsoft.com/office/drawing/2014/main" id="{D14C944A-2688-FA53-7B19-CC57851CD4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45015" y="1516284"/>
            <a:ext cx="701963" cy="701963"/>
          </a:xfrm>
          <a:prstGeom prst="rect">
            <a:avLst/>
          </a:prstGeom>
        </p:spPr>
      </p:pic>
      <p:sp>
        <p:nvSpPr>
          <p:cNvPr id="9" name="Rectangle 8">
            <a:extLst>
              <a:ext uri="{FF2B5EF4-FFF2-40B4-BE49-F238E27FC236}">
                <a16:creationId xmlns:a16="http://schemas.microsoft.com/office/drawing/2014/main" id="{033DA11C-4108-AEE1-7599-524686147A72}"/>
              </a:ext>
            </a:extLst>
          </p:cNvPr>
          <p:cNvSpPr/>
          <p:nvPr/>
        </p:nvSpPr>
        <p:spPr>
          <a:xfrm>
            <a:off x="611186" y="5453786"/>
            <a:ext cx="3547982" cy="87364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It's reassuring to know that the business is always working towards a better environment and striving for durable operations.</a:t>
            </a:r>
          </a:p>
        </p:txBody>
      </p:sp>
      <p:sp>
        <p:nvSpPr>
          <p:cNvPr id="10" name="Rectangle 9">
            <a:extLst>
              <a:ext uri="{FF2B5EF4-FFF2-40B4-BE49-F238E27FC236}">
                <a16:creationId xmlns:a16="http://schemas.microsoft.com/office/drawing/2014/main" id="{423B86EE-14DC-1F14-7CA4-A2FE8B90C8A8}"/>
              </a:ext>
            </a:extLst>
          </p:cNvPr>
          <p:cNvSpPr/>
          <p:nvPr/>
        </p:nvSpPr>
        <p:spPr>
          <a:xfrm>
            <a:off x="8032826" y="5453785"/>
            <a:ext cx="3547983" cy="87364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2040 is a long time away – I’m concerned that the programme will be dragged out.</a:t>
            </a:r>
          </a:p>
        </p:txBody>
      </p:sp>
      <p:sp>
        <p:nvSpPr>
          <p:cNvPr id="3" name="Rectangle 2">
            <a:extLst>
              <a:ext uri="{FF2B5EF4-FFF2-40B4-BE49-F238E27FC236}">
                <a16:creationId xmlns:a16="http://schemas.microsoft.com/office/drawing/2014/main" id="{B7AD9E4B-9871-2271-9E64-CA9A73B762BD}"/>
              </a:ext>
            </a:extLst>
          </p:cNvPr>
          <p:cNvSpPr/>
          <p:nvPr/>
        </p:nvSpPr>
        <p:spPr>
          <a:xfrm>
            <a:off x="4322006" y="5453786"/>
            <a:ext cx="3547982" cy="87364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 was shocked to hear that plastic pipes are being used when the world is so anti- plastic! </a:t>
            </a:r>
          </a:p>
        </p:txBody>
      </p:sp>
      <p:pic>
        <p:nvPicPr>
          <p:cNvPr id="6" name="Graphic 5" descr="Open quotation mark with solid fill">
            <a:extLst>
              <a:ext uri="{FF2B5EF4-FFF2-40B4-BE49-F238E27FC236}">
                <a16:creationId xmlns:a16="http://schemas.microsoft.com/office/drawing/2014/main" id="{42072B8F-FCDB-E8A5-DEC4-CE13A41A95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123" y="5097391"/>
            <a:ext cx="712787" cy="712787"/>
          </a:xfrm>
          <a:prstGeom prst="rect">
            <a:avLst/>
          </a:prstGeom>
        </p:spPr>
      </p:pic>
      <p:pic>
        <p:nvPicPr>
          <p:cNvPr id="11" name="Graphic 10" descr="Closed quotation mark with solid fill">
            <a:extLst>
              <a:ext uri="{FF2B5EF4-FFF2-40B4-BE49-F238E27FC236}">
                <a16:creationId xmlns:a16="http://schemas.microsoft.com/office/drawing/2014/main" id="{ECEAFC2D-DC7A-FA04-5C52-0955E1F480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67084" y="5927489"/>
            <a:ext cx="712787" cy="712787"/>
          </a:xfrm>
          <a:prstGeom prst="rect">
            <a:avLst/>
          </a:prstGeom>
        </p:spPr>
      </p:pic>
      <p:sp>
        <p:nvSpPr>
          <p:cNvPr id="14" name="TextBox 13">
            <a:extLst>
              <a:ext uri="{FF2B5EF4-FFF2-40B4-BE49-F238E27FC236}">
                <a16:creationId xmlns:a16="http://schemas.microsoft.com/office/drawing/2014/main" id="{04B8D94A-9ACB-58A8-0E6E-11FD4C430693}"/>
              </a:ext>
            </a:extLst>
          </p:cNvPr>
          <p:cNvSpPr txBox="1"/>
          <p:nvPr/>
        </p:nvSpPr>
        <p:spPr>
          <a:xfrm>
            <a:off x="-228600" y="1088571"/>
            <a:ext cx="0" cy="0"/>
          </a:xfrm>
          <a:prstGeom prst="rect">
            <a:avLst/>
          </a:prstGeom>
          <a:noFill/>
        </p:spPr>
        <p:txBody>
          <a:bodyPr wrap="none" lIns="0" tIns="0" rIns="0" bIns="0" rtlCol="0">
            <a:noAutofit/>
          </a:bodyPr>
          <a:lstStyle/>
          <a:p>
            <a:pPr algn="l"/>
            <a:endParaRPr lang="en-US" sz="1600" dirty="0">
              <a:solidFill>
                <a:schemeClr val="tx1"/>
              </a:solidFill>
            </a:endParaRPr>
          </a:p>
        </p:txBody>
      </p:sp>
    </p:spTree>
    <p:extLst>
      <p:ext uri="{BB962C8B-B14F-4D97-AF65-F5344CB8AC3E}">
        <p14:creationId xmlns:p14="http://schemas.microsoft.com/office/powerpoint/2010/main" val="585787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1197231-4F55-0938-563E-7E7CEB2396F7}"/>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6722A14B-CC2A-9CC2-B4C1-306E84D726EC}"/>
              </a:ext>
            </a:extLst>
          </p:cNvPr>
          <p:cNvSpPr>
            <a:spLocks noGrp="1"/>
          </p:cNvSpPr>
          <p:nvPr>
            <p:ph type="sldNum" sz="quarter" idx="12"/>
          </p:nvPr>
        </p:nvSpPr>
        <p:spPr/>
        <p:txBody>
          <a:bodyPr/>
          <a:lstStyle/>
          <a:p>
            <a:fld id="{CBA53E11-492D-48B3-9F9B-09541CA2A39A}" type="slidenum">
              <a:rPr lang="en-GB" smtClean="0"/>
              <a:t>17</a:t>
            </a:fld>
            <a:endParaRPr lang="en-GB"/>
          </a:p>
        </p:txBody>
      </p:sp>
      <p:sp>
        <p:nvSpPr>
          <p:cNvPr id="6" name="Rectangle 5">
            <a:extLst>
              <a:ext uri="{FF2B5EF4-FFF2-40B4-BE49-F238E27FC236}">
                <a16:creationId xmlns:a16="http://schemas.microsoft.com/office/drawing/2014/main" id="{3444D20F-1E92-83C2-262F-A55B896EB6E8}"/>
              </a:ext>
            </a:extLst>
          </p:cNvPr>
          <p:cNvSpPr/>
          <p:nvPr/>
        </p:nvSpPr>
        <p:spPr>
          <a:xfrm>
            <a:off x="6311900" y="0"/>
            <a:ext cx="58801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graphicFrame>
        <p:nvGraphicFramePr>
          <p:cNvPr id="7" name="Content Placeholder 6">
            <a:extLst>
              <a:ext uri="{FF2B5EF4-FFF2-40B4-BE49-F238E27FC236}">
                <a16:creationId xmlns:a16="http://schemas.microsoft.com/office/drawing/2014/main" id="{A76BECCE-0DCD-827B-001A-E71048A866A1}"/>
              </a:ext>
            </a:extLst>
          </p:cNvPr>
          <p:cNvGraphicFramePr>
            <a:graphicFrameLocks noGrp="1"/>
          </p:cNvGraphicFramePr>
          <p:nvPr>
            <p:ph idx="1"/>
            <p:extLst>
              <p:ext uri="{D42A27DB-BD31-4B8C-83A1-F6EECF244321}">
                <p14:modId xmlns:p14="http://schemas.microsoft.com/office/powerpoint/2010/main" val="1609871175"/>
              </p:ext>
            </p:extLst>
          </p:nvPr>
        </p:nvGraphicFramePr>
        <p:xfrm>
          <a:off x="6625461" y="2249007"/>
          <a:ext cx="6150939" cy="431407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5B13131-3BA3-E37D-A81A-D770BA54FB91}"/>
              </a:ext>
            </a:extLst>
          </p:cNvPr>
          <p:cNvSpPr txBox="1"/>
          <p:nvPr/>
        </p:nvSpPr>
        <p:spPr>
          <a:xfrm>
            <a:off x="6707271" y="1700213"/>
            <a:ext cx="5089357" cy="738664"/>
          </a:xfrm>
          <a:prstGeom prst="rect">
            <a:avLst/>
          </a:prstGeom>
          <a:noFill/>
        </p:spPr>
        <p:txBody>
          <a:bodyPr wrap="square">
            <a:spAutoFit/>
          </a:bodyPr>
          <a:lstStyle/>
          <a:p>
            <a:r>
              <a:rPr lang="en-US" sz="1400" b="1" dirty="0"/>
              <a:t>Thinking about the Wales and West Utilities' pipe replacement work, what would be most important to you? </a:t>
            </a:r>
          </a:p>
        </p:txBody>
      </p:sp>
      <p:sp>
        <p:nvSpPr>
          <p:cNvPr id="2" name="Title 1">
            <a:extLst>
              <a:ext uri="{FF2B5EF4-FFF2-40B4-BE49-F238E27FC236}">
                <a16:creationId xmlns:a16="http://schemas.microsoft.com/office/drawing/2014/main" id="{44F2EF66-6CCA-D8FF-FD22-FD636A433723}"/>
              </a:ext>
            </a:extLst>
          </p:cNvPr>
          <p:cNvSpPr>
            <a:spLocks noGrp="1"/>
          </p:cNvSpPr>
          <p:nvPr>
            <p:ph type="title"/>
          </p:nvPr>
        </p:nvSpPr>
        <p:spPr>
          <a:xfrm>
            <a:off x="629391" y="485518"/>
            <a:ext cx="11396328" cy="944562"/>
          </a:xfrm>
        </p:spPr>
        <p:txBody>
          <a:bodyPr/>
          <a:lstStyle/>
          <a:p>
            <a:r>
              <a:rPr lang="en-GB" sz="2800" b="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Business owners prefer replacement work to be done quickly, even if this means it will cost more, to minimise disruption</a:t>
            </a:r>
            <a:endParaRPr lang="en-US" sz="4400" dirty="0"/>
          </a:p>
        </p:txBody>
      </p:sp>
      <p:sp>
        <p:nvSpPr>
          <p:cNvPr id="9" name="Content Placeholder 2">
            <a:extLst>
              <a:ext uri="{FF2B5EF4-FFF2-40B4-BE49-F238E27FC236}">
                <a16:creationId xmlns:a16="http://schemas.microsoft.com/office/drawing/2014/main" id="{23008A1A-8737-4996-6761-31E7CAEB30D7}"/>
              </a:ext>
            </a:extLst>
          </p:cNvPr>
          <p:cNvSpPr txBox="1">
            <a:spLocks/>
          </p:cNvSpPr>
          <p:nvPr/>
        </p:nvSpPr>
        <p:spPr>
          <a:xfrm>
            <a:off x="629394" y="1570119"/>
            <a:ext cx="5250707" cy="373931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Business owners feel that completing pipe replacement work as quickly as possible, even if it means increasing the workforce and associated costs, is the priority as </a:t>
            </a:r>
            <a:r>
              <a:rPr lang="en-GB" b="1" dirty="0"/>
              <a:t>they are most concerned about minimising disruption to their business. </a:t>
            </a:r>
          </a:p>
          <a:p>
            <a:endParaRPr lang="en-GB" dirty="0"/>
          </a:p>
          <a:p>
            <a:r>
              <a:rPr lang="en-GB" dirty="0"/>
              <a:t>While some business owners are more concerned about the cost of the work, </a:t>
            </a:r>
            <a:r>
              <a:rPr lang="en-GB" b="1" dirty="0"/>
              <a:t>there is generally more concern about the financial consequences of extended periods of disruption</a:t>
            </a:r>
            <a:r>
              <a:rPr lang="en-GB" dirty="0"/>
              <a:t>, and the impact this can have on profitability. </a:t>
            </a:r>
          </a:p>
          <a:p>
            <a:endParaRPr lang="en-GB" dirty="0"/>
          </a:p>
          <a:p>
            <a:r>
              <a:rPr lang="en-GB" dirty="0"/>
              <a:t>With previous experiences in mind, some business owners are less concerned about the cost and time but </a:t>
            </a:r>
            <a:r>
              <a:rPr lang="en-GB" b="1" dirty="0"/>
              <a:t>want WWU to notify them well in advance.</a:t>
            </a:r>
            <a:r>
              <a:rPr lang="en-GB" dirty="0"/>
              <a:t> </a:t>
            </a:r>
          </a:p>
        </p:txBody>
      </p:sp>
      <p:sp>
        <p:nvSpPr>
          <p:cNvPr id="14" name="Rectangle 13">
            <a:extLst>
              <a:ext uri="{FF2B5EF4-FFF2-40B4-BE49-F238E27FC236}">
                <a16:creationId xmlns:a16="http://schemas.microsoft.com/office/drawing/2014/main" id="{DB899F7C-B159-E1D8-F78E-A5BB981120B2}"/>
              </a:ext>
            </a:extLst>
          </p:cNvPr>
          <p:cNvSpPr/>
          <p:nvPr/>
        </p:nvSpPr>
        <p:spPr>
          <a:xfrm>
            <a:off x="1185723" y="5635946"/>
            <a:ext cx="4138047" cy="75765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The longer it takes the longer the business interruption - as a business owner, this is critical.</a:t>
            </a:r>
          </a:p>
        </p:txBody>
      </p:sp>
      <p:sp>
        <p:nvSpPr>
          <p:cNvPr id="3" name="Rectangle 2">
            <a:extLst>
              <a:ext uri="{FF2B5EF4-FFF2-40B4-BE49-F238E27FC236}">
                <a16:creationId xmlns:a16="http://schemas.microsoft.com/office/drawing/2014/main" id="{7E66E1E9-32CB-AC37-4610-029EAE8886A4}"/>
              </a:ext>
            </a:extLst>
          </p:cNvPr>
          <p:cNvSpPr/>
          <p:nvPr/>
        </p:nvSpPr>
        <p:spPr>
          <a:xfrm>
            <a:off x="6707271" y="6453188"/>
            <a:ext cx="4873539" cy="337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2"/>
                </a:solidFill>
              </a:rPr>
              <a:t>Q: Thinking about the Wales and West Utilities' pipe replacement work, what would be most important to you? n=28 </a:t>
            </a:r>
          </a:p>
        </p:txBody>
      </p:sp>
      <p:pic>
        <p:nvPicPr>
          <p:cNvPr id="8" name="Graphic 7" descr="Open quotation mark with solid fill">
            <a:extLst>
              <a:ext uri="{FF2B5EF4-FFF2-40B4-BE49-F238E27FC236}">
                <a16:creationId xmlns:a16="http://schemas.microsoft.com/office/drawing/2014/main" id="{DE6EB8EC-23FA-3D25-F0C8-1EEB255052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647" y="5222342"/>
            <a:ext cx="712787" cy="712787"/>
          </a:xfrm>
          <a:prstGeom prst="rect">
            <a:avLst/>
          </a:prstGeom>
        </p:spPr>
      </p:pic>
      <p:pic>
        <p:nvPicPr>
          <p:cNvPr id="15" name="Graphic 14" descr="Closed quotation mark with solid fill">
            <a:extLst>
              <a:ext uri="{FF2B5EF4-FFF2-40B4-BE49-F238E27FC236}">
                <a16:creationId xmlns:a16="http://schemas.microsoft.com/office/drawing/2014/main" id="{DE762334-3B84-A5F9-12DA-34C8B8BA29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2782" y="6037203"/>
            <a:ext cx="712787" cy="712787"/>
          </a:xfrm>
          <a:prstGeom prst="rect">
            <a:avLst/>
          </a:prstGeom>
        </p:spPr>
      </p:pic>
    </p:spTree>
    <p:extLst>
      <p:ext uri="{BB962C8B-B14F-4D97-AF65-F5344CB8AC3E}">
        <p14:creationId xmlns:p14="http://schemas.microsoft.com/office/powerpoint/2010/main" val="192774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descr="A group of yellow pipes&#10;&#10;Description automatically generated">
            <a:extLst>
              <a:ext uri="{FF2B5EF4-FFF2-40B4-BE49-F238E27FC236}">
                <a16:creationId xmlns:a16="http://schemas.microsoft.com/office/drawing/2014/main" id="{695DE175-74E3-C794-25FC-B148ECFB9CB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2578" r="20486"/>
          <a:stretch/>
        </p:blipFill>
        <p:spPr>
          <a:xfrm>
            <a:off x="6311902" y="0"/>
            <a:ext cx="5880098" cy="6858000"/>
          </a:xfrm>
          <a:prstGeom prst="rect">
            <a:avLst/>
          </a:prstGeom>
        </p:spPr>
      </p:pic>
      <p:sp>
        <p:nvSpPr>
          <p:cNvPr id="4" name="Footer Placeholder 3">
            <a:extLst>
              <a:ext uri="{FF2B5EF4-FFF2-40B4-BE49-F238E27FC236}">
                <a16:creationId xmlns:a16="http://schemas.microsoft.com/office/drawing/2014/main" id="{203AEB28-F841-CC59-73C8-32A63874084A}"/>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860BC588-674C-8B20-46AD-418E428C4C58}"/>
              </a:ext>
            </a:extLst>
          </p:cNvPr>
          <p:cNvSpPr>
            <a:spLocks noGrp="1"/>
          </p:cNvSpPr>
          <p:nvPr>
            <p:ph type="sldNum" sz="quarter" idx="12"/>
          </p:nvPr>
        </p:nvSpPr>
        <p:spPr/>
        <p:txBody>
          <a:bodyPr/>
          <a:lstStyle/>
          <a:p>
            <a:fld id="{CBA53E11-492D-48B3-9F9B-09541CA2A39A}" type="slidenum">
              <a:rPr lang="en-GB" smtClean="0"/>
              <a:t>18</a:t>
            </a:fld>
            <a:endParaRPr lang="en-GB"/>
          </a:p>
        </p:txBody>
      </p:sp>
      <p:sp>
        <p:nvSpPr>
          <p:cNvPr id="9" name="Rectangle 8">
            <a:extLst>
              <a:ext uri="{FF2B5EF4-FFF2-40B4-BE49-F238E27FC236}">
                <a16:creationId xmlns:a16="http://schemas.microsoft.com/office/drawing/2014/main" id="{3F1322F7-7074-76CD-9CAD-D3410A4121D4}"/>
              </a:ext>
            </a:extLst>
          </p:cNvPr>
          <p:cNvSpPr/>
          <p:nvPr/>
        </p:nvSpPr>
        <p:spPr>
          <a:xfrm>
            <a:off x="7082462" y="3290063"/>
            <a:ext cx="4522288" cy="12664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As long as we are informed as early as possible I think that would be fine so we can put necessary procedures in place.</a:t>
            </a:r>
          </a:p>
        </p:txBody>
      </p:sp>
      <p:sp>
        <p:nvSpPr>
          <p:cNvPr id="6" name="Rectangle 5">
            <a:extLst>
              <a:ext uri="{FF2B5EF4-FFF2-40B4-BE49-F238E27FC236}">
                <a16:creationId xmlns:a16="http://schemas.microsoft.com/office/drawing/2014/main" id="{D871317B-98E3-A01B-8290-ECF0307D22F5}"/>
              </a:ext>
            </a:extLst>
          </p:cNvPr>
          <p:cNvSpPr/>
          <p:nvPr/>
        </p:nvSpPr>
        <p:spPr>
          <a:xfrm>
            <a:off x="1426153" y="2716771"/>
            <a:ext cx="4501508" cy="4445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2"/>
                </a:solidFill>
              </a:rPr>
              <a:t>Business owners do not consider this an option </a:t>
            </a:r>
            <a:r>
              <a:rPr lang="en-GB" sz="1400" dirty="0">
                <a:solidFill>
                  <a:schemeClr val="tx2"/>
                </a:solidFill>
              </a:rPr>
              <a:t>in the current context of rising business expenses. </a:t>
            </a:r>
          </a:p>
          <a:p>
            <a:endParaRPr lang="en-GB" sz="1400" dirty="0">
              <a:solidFill>
                <a:schemeClr val="tx2"/>
              </a:solidFill>
            </a:endParaRPr>
          </a:p>
          <a:p>
            <a:r>
              <a:rPr lang="en-GB" sz="1400" dirty="0">
                <a:solidFill>
                  <a:schemeClr val="tx2"/>
                </a:solidFill>
              </a:rPr>
              <a:t>Instead, they consider clear and timely </a:t>
            </a:r>
            <a:r>
              <a:rPr lang="en-GB" sz="1400" b="1" dirty="0">
                <a:solidFill>
                  <a:schemeClr val="tx2"/>
                </a:solidFill>
              </a:rPr>
              <a:t>communication a good compromise and a way of mitigating the effects of disruption </a:t>
            </a:r>
            <a:r>
              <a:rPr lang="en-GB" sz="1400" dirty="0">
                <a:solidFill>
                  <a:schemeClr val="tx2"/>
                </a:solidFill>
              </a:rPr>
              <a:t>to their business, bringing a sense of predictability which allows businesses to plan against potential lost profits.</a:t>
            </a:r>
            <a:endParaRPr lang="en-GB" sz="1400" b="1" dirty="0">
              <a:solidFill>
                <a:schemeClr val="tx2"/>
              </a:solidFill>
            </a:endParaRPr>
          </a:p>
          <a:p>
            <a:endParaRPr lang="en-GB" sz="1400" dirty="0">
              <a:solidFill>
                <a:schemeClr val="tx2"/>
              </a:solidFill>
            </a:endParaRPr>
          </a:p>
          <a:p>
            <a:r>
              <a:rPr lang="en-GB" sz="1400" dirty="0">
                <a:solidFill>
                  <a:schemeClr val="tx2"/>
                </a:solidFill>
              </a:rPr>
              <a:t>Furthermore, business customers view the pipe replacement programme as essential to WWU’s work to become more sustainable, and feel </a:t>
            </a:r>
            <a:r>
              <a:rPr lang="en-GB" sz="1400" b="1" dirty="0">
                <a:solidFill>
                  <a:schemeClr val="tx2"/>
                </a:solidFill>
              </a:rPr>
              <a:t>the business should be absorbing at least some of the costs as part of their commitment to sustainability goals.</a:t>
            </a:r>
          </a:p>
          <a:p>
            <a:pPr algn="ctr"/>
            <a:endParaRPr lang="en-GB" sz="1600" dirty="0">
              <a:solidFill>
                <a:schemeClr val="bg1"/>
              </a:solidFill>
            </a:endParaRPr>
          </a:p>
          <a:p>
            <a:pPr algn="ctr"/>
            <a:endParaRPr lang="en-GB" sz="1600" dirty="0">
              <a:solidFill>
                <a:schemeClr val="bg1"/>
              </a:solidFill>
            </a:endParaRPr>
          </a:p>
        </p:txBody>
      </p:sp>
      <p:sp>
        <p:nvSpPr>
          <p:cNvPr id="2" name="Title 1">
            <a:extLst>
              <a:ext uri="{FF2B5EF4-FFF2-40B4-BE49-F238E27FC236}">
                <a16:creationId xmlns:a16="http://schemas.microsoft.com/office/drawing/2014/main" id="{62B3CF11-08BC-7993-4589-755F0F85757E}"/>
              </a:ext>
            </a:extLst>
          </p:cNvPr>
          <p:cNvSpPr>
            <a:spLocks noGrp="1"/>
          </p:cNvSpPr>
          <p:nvPr>
            <p:ph type="title"/>
          </p:nvPr>
        </p:nvSpPr>
        <p:spPr>
          <a:xfrm>
            <a:off x="611188" y="876525"/>
            <a:ext cx="5484812" cy="944562"/>
          </a:xfrm>
        </p:spPr>
        <p:txBody>
          <a:bodyPr/>
          <a:lstStyle/>
          <a:p>
            <a:r>
              <a:rPr lang="en-GB" sz="2800" dirty="0"/>
              <a:t>However, businesses are unwilling to incur higher bills as a result of quicker work</a:t>
            </a:r>
          </a:p>
        </p:txBody>
      </p:sp>
      <p:sp>
        <p:nvSpPr>
          <p:cNvPr id="18" name="Multiply 17">
            <a:extLst>
              <a:ext uri="{FF2B5EF4-FFF2-40B4-BE49-F238E27FC236}">
                <a16:creationId xmlns:a16="http://schemas.microsoft.com/office/drawing/2014/main" id="{690247C8-364B-9729-4B5C-F8C2337FA4F4}"/>
              </a:ext>
            </a:extLst>
          </p:cNvPr>
          <p:cNvSpPr/>
          <p:nvPr/>
        </p:nvSpPr>
        <p:spPr>
          <a:xfrm>
            <a:off x="627747" y="2827140"/>
            <a:ext cx="798406" cy="755255"/>
          </a:xfrm>
          <a:prstGeom prst="mathMultiply">
            <a:avLst>
              <a:gd name="adj1" fmla="val 12128"/>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pic>
        <p:nvPicPr>
          <p:cNvPr id="19" name="Graphic 18" descr="Tick with solid fill">
            <a:extLst>
              <a:ext uri="{FF2B5EF4-FFF2-40B4-BE49-F238E27FC236}">
                <a16:creationId xmlns:a16="http://schemas.microsoft.com/office/drawing/2014/main" id="{3702E5C6-777E-C7CC-1329-878788AA3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152" y="3992196"/>
            <a:ext cx="657520" cy="657520"/>
          </a:xfrm>
          <a:prstGeom prst="rect">
            <a:avLst/>
          </a:prstGeom>
        </p:spPr>
      </p:pic>
      <p:sp>
        <p:nvSpPr>
          <p:cNvPr id="21" name="Minus 20">
            <a:extLst>
              <a:ext uri="{FF2B5EF4-FFF2-40B4-BE49-F238E27FC236}">
                <a16:creationId xmlns:a16="http://schemas.microsoft.com/office/drawing/2014/main" id="{D418BBBD-8E77-CA94-3D3A-F739F1C57DAD}"/>
              </a:ext>
            </a:extLst>
          </p:cNvPr>
          <p:cNvSpPr/>
          <p:nvPr/>
        </p:nvSpPr>
        <p:spPr>
          <a:xfrm>
            <a:off x="674786" y="5512870"/>
            <a:ext cx="627224" cy="554152"/>
          </a:xfrm>
          <a:prstGeom prst="mathMinus">
            <a:avLst>
              <a:gd name="adj1" fmla="val 1299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 name="Rectangle 2">
            <a:extLst>
              <a:ext uri="{FF2B5EF4-FFF2-40B4-BE49-F238E27FC236}">
                <a16:creationId xmlns:a16="http://schemas.microsoft.com/office/drawing/2014/main" id="{13B557D2-43F7-851E-39BE-6AAC5A1B2825}"/>
              </a:ext>
            </a:extLst>
          </p:cNvPr>
          <p:cNvSpPr/>
          <p:nvPr/>
        </p:nvSpPr>
        <p:spPr>
          <a:xfrm>
            <a:off x="535333" y="2111590"/>
            <a:ext cx="526891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rPr>
              <a:t>We asked panelists in the committee meeting to consider their willingness to pay for faster work through an increase in their bills.</a:t>
            </a:r>
            <a:endParaRPr lang="en-US" sz="1400" dirty="0">
              <a:solidFill>
                <a:schemeClr val="bg1"/>
              </a:solidFill>
            </a:endParaRPr>
          </a:p>
        </p:txBody>
      </p:sp>
      <p:sp>
        <p:nvSpPr>
          <p:cNvPr id="7" name="Rectangle 6">
            <a:extLst>
              <a:ext uri="{FF2B5EF4-FFF2-40B4-BE49-F238E27FC236}">
                <a16:creationId xmlns:a16="http://schemas.microsoft.com/office/drawing/2014/main" id="{DE9164E3-30DC-045A-A698-E09D925E93CD}"/>
              </a:ext>
            </a:extLst>
          </p:cNvPr>
          <p:cNvSpPr/>
          <p:nvPr/>
        </p:nvSpPr>
        <p:spPr>
          <a:xfrm>
            <a:off x="7082462" y="1348807"/>
            <a:ext cx="4522288" cy="151155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effectLst/>
                <a:latin typeface="Verdana" panose="020B0604030504040204" pitchFamily="34" charset="0"/>
                <a:ea typeface="Times New Roman" panose="02020603050405020304" pitchFamily="18" charset="0"/>
                <a:cs typeface="Arial" panose="020B0604020202020204" pitchFamily="34" charset="0"/>
              </a:rPr>
              <a:t>I think I’d rather it take a while and be communicated with than have to pay for it to be done quickly. At least if I know it’s happening I can plan for it. If they turn up out of the blue and work on something really quickly it might actually impede my trade more than if it took longer and I knew about it.</a:t>
            </a:r>
            <a:endParaRPr lang="en-GB" sz="1000" i="1" dirty="0">
              <a:solidFill>
                <a:schemeClr val="tx2"/>
              </a:solidFill>
            </a:endParaRPr>
          </a:p>
        </p:txBody>
      </p:sp>
      <p:sp>
        <p:nvSpPr>
          <p:cNvPr id="8" name="Rectangle 7">
            <a:extLst>
              <a:ext uri="{FF2B5EF4-FFF2-40B4-BE49-F238E27FC236}">
                <a16:creationId xmlns:a16="http://schemas.microsoft.com/office/drawing/2014/main" id="{ACEFB843-B0C4-FCAF-B246-EC9A9BC079F3}"/>
              </a:ext>
            </a:extLst>
          </p:cNvPr>
          <p:cNvSpPr/>
          <p:nvPr/>
        </p:nvSpPr>
        <p:spPr>
          <a:xfrm>
            <a:off x="7082462" y="4984403"/>
            <a:ext cx="4522288" cy="71691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effectLst/>
                <a:latin typeface="Verdana" panose="020B0604030504040204" pitchFamily="34" charset="0"/>
                <a:ea typeface="Times New Roman" panose="02020603050405020304" pitchFamily="18" charset="0"/>
                <a:cs typeface="Arial" panose="020B0604020202020204" pitchFamily="34" charset="0"/>
              </a:rPr>
              <a:t>If this is about the sustainability of their operations then some additional costs should be absorbed by the supplier.</a:t>
            </a:r>
            <a:endParaRPr lang="en-GB" sz="1200" i="1" dirty="0">
              <a:solidFill>
                <a:schemeClr val="tx1"/>
              </a:solidFill>
            </a:endParaRPr>
          </a:p>
        </p:txBody>
      </p:sp>
      <p:pic>
        <p:nvPicPr>
          <p:cNvPr id="17" name="Graphic 16" descr="Closed quotation mark with solid fill">
            <a:extLst>
              <a:ext uri="{FF2B5EF4-FFF2-40B4-BE49-F238E27FC236}">
                <a16:creationId xmlns:a16="http://schemas.microsoft.com/office/drawing/2014/main" id="{88AB7DC1-4239-F7F1-9C55-DB23058B6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87503" y="5366034"/>
            <a:ext cx="712787" cy="712787"/>
          </a:xfrm>
          <a:prstGeom prst="rect">
            <a:avLst/>
          </a:prstGeom>
        </p:spPr>
      </p:pic>
      <p:pic>
        <p:nvPicPr>
          <p:cNvPr id="16" name="Graphic 15" descr="Open quotation mark with solid fill">
            <a:extLst>
              <a:ext uri="{FF2B5EF4-FFF2-40B4-BE49-F238E27FC236}">
                <a16:creationId xmlns:a16="http://schemas.microsoft.com/office/drawing/2014/main" id="{0FA992E9-DD22-636B-E824-E373D3C0D8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6067" y="992413"/>
            <a:ext cx="712787" cy="712787"/>
          </a:xfrm>
          <a:prstGeom prst="rect">
            <a:avLst/>
          </a:prstGeom>
        </p:spPr>
      </p:pic>
    </p:spTree>
    <p:extLst>
      <p:ext uri="{BB962C8B-B14F-4D97-AF65-F5344CB8AC3E}">
        <p14:creationId xmlns:p14="http://schemas.microsoft.com/office/powerpoint/2010/main" val="18817175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A1923A-0388-49E1-5008-2851342CCB13}"/>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20598ADC-1E01-7103-A7D9-D7D62C57CEAC}"/>
              </a:ext>
            </a:extLst>
          </p:cNvPr>
          <p:cNvSpPr>
            <a:spLocks noGrp="1"/>
          </p:cNvSpPr>
          <p:nvPr>
            <p:ph type="sldNum" sz="quarter" idx="12"/>
          </p:nvPr>
        </p:nvSpPr>
        <p:spPr/>
        <p:txBody>
          <a:bodyPr/>
          <a:lstStyle/>
          <a:p>
            <a:fld id="{CBA53E11-492D-48B3-9F9B-09541CA2A39A}" type="slidenum">
              <a:rPr lang="en-GB" smtClean="0"/>
              <a:pPr/>
              <a:t>19</a:t>
            </a:fld>
            <a:endParaRPr lang="en-GB"/>
          </a:p>
        </p:txBody>
      </p:sp>
      <p:sp>
        <p:nvSpPr>
          <p:cNvPr id="4" name="Title 3">
            <a:extLst>
              <a:ext uri="{FF2B5EF4-FFF2-40B4-BE49-F238E27FC236}">
                <a16:creationId xmlns:a16="http://schemas.microsoft.com/office/drawing/2014/main" id="{3D3A09EE-ECDD-B5BE-EEA6-F9BC90515093}"/>
              </a:ext>
            </a:extLst>
          </p:cNvPr>
          <p:cNvSpPr>
            <a:spLocks noGrp="1"/>
          </p:cNvSpPr>
          <p:nvPr>
            <p:ph type="ctrTitle"/>
          </p:nvPr>
        </p:nvSpPr>
        <p:spPr/>
        <p:txBody>
          <a:bodyPr/>
          <a:lstStyle/>
          <a:p>
            <a:r>
              <a:rPr lang="en-GB" dirty="0"/>
              <a:t>WWU’s emergency service</a:t>
            </a:r>
          </a:p>
        </p:txBody>
      </p:sp>
      <p:sp>
        <p:nvSpPr>
          <p:cNvPr id="5" name="Text Placeholder 4">
            <a:extLst>
              <a:ext uri="{FF2B5EF4-FFF2-40B4-BE49-F238E27FC236}">
                <a16:creationId xmlns:a16="http://schemas.microsoft.com/office/drawing/2014/main" id="{035AC401-1BCD-1DE8-3053-D5659A73BAEF}"/>
              </a:ext>
            </a:extLst>
          </p:cNvPr>
          <p:cNvSpPr>
            <a:spLocks noGrp="1"/>
          </p:cNvSpPr>
          <p:nvPr>
            <p:ph type="body" sz="quarter" idx="13"/>
          </p:nvPr>
        </p:nvSpPr>
        <p:spPr/>
        <p:txBody>
          <a:bodyPr/>
          <a:lstStyle/>
          <a:p>
            <a:r>
              <a:rPr lang="en-GB" dirty="0"/>
              <a:t> </a:t>
            </a:r>
          </a:p>
        </p:txBody>
      </p:sp>
      <p:sp>
        <p:nvSpPr>
          <p:cNvPr id="6" name="Subtitle 5">
            <a:extLst>
              <a:ext uri="{FF2B5EF4-FFF2-40B4-BE49-F238E27FC236}">
                <a16:creationId xmlns:a16="http://schemas.microsoft.com/office/drawing/2014/main" id="{FEF6A288-CB88-8580-7973-7A8CFE9A535A}"/>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281951267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93BD3B-85E1-FC99-5A45-79342C65ACCC}"/>
              </a:ext>
            </a:extLst>
          </p:cNvPr>
          <p:cNvSpPr>
            <a:spLocks noGrp="1"/>
          </p:cNvSpPr>
          <p:nvPr>
            <p:ph type="title"/>
          </p:nvPr>
        </p:nvSpPr>
        <p:spPr/>
        <p:txBody>
          <a:bodyPr/>
          <a:lstStyle/>
          <a:p>
            <a:r>
              <a:rPr lang="en-GB" dirty="0"/>
              <a:t>Background</a:t>
            </a:r>
          </a:p>
        </p:txBody>
      </p:sp>
      <p:sp>
        <p:nvSpPr>
          <p:cNvPr id="4" name="Content Placeholder 3">
            <a:extLst>
              <a:ext uri="{FF2B5EF4-FFF2-40B4-BE49-F238E27FC236}">
                <a16:creationId xmlns:a16="http://schemas.microsoft.com/office/drawing/2014/main" id="{86548B4B-073F-7405-5A10-CBBEF42A9327}"/>
              </a:ext>
            </a:extLst>
          </p:cNvPr>
          <p:cNvSpPr>
            <a:spLocks noGrp="1"/>
          </p:cNvSpPr>
          <p:nvPr>
            <p:ph sz="half" idx="1"/>
          </p:nvPr>
        </p:nvSpPr>
        <p:spPr>
          <a:xfrm>
            <a:off x="619799" y="1700213"/>
            <a:ext cx="5093023" cy="4357687"/>
          </a:xfrm>
        </p:spPr>
        <p:txBody>
          <a:bodyPr/>
          <a:lstStyle/>
          <a:p>
            <a:pPr>
              <a:lnSpc>
                <a:spcPct val="115000"/>
              </a:lnSpc>
              <a:spcBef>
                <a:spcPts val="600"/>
              </a:spcBef>
              <a:spcAft>
                <a:spcPts val="600"/>
              </a:spcAft>
            </a:pP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Thinks Insight conducted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a welcome event and</a:t>
            </a: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online community with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29</a:t>
            </a: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micro and small businesses between 6</a:t>
            </a:r>
            <a:r>
              <a:rPr lang="en-GB" baseline="30000"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th</a:t>
            </a: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and 13</a:t>
            </a:r>
            <a:r>
              <a:rPr lang="en-GB" baseline="30000"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th</a:t>
            </a: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September. </a:t>
            </a:r>
          </a:p>
          <a:p>
            <a:pPr>
              <a:lnSpc>
                <a:spcPct val="115000"/>
              </a:lnSpc>
              <a:spcBef>
                <a:spcPts val="600"/>
              </a:spcBef>
              <a:spcAft>
                <a:spcPts val="600"/>
              </a:spcAft>
            </a:pP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The online community explored the context of micro and small businesses as well as their previous experiences with Wales &amp; West Utilities (WWU), and introduced WWU’s pipe replacement programme and emergency service</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a:t>
            </a:r>
          </a:p>
          <a:p>
            <a:pPr>
              <a:lnSpc>
                <a:spcPct val="115000"/>
              </a:lnSpc>
              <a:spcBef>
                <a:spcPts val="600"/>
              </a:spcBef>
              <a:spcAft>
                <a:spcPts val="600"/>
              </a:spcAft>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This was followed by an online committee meeting with 6 members of the panel. The group were presented with the findings from the online community to add further insight. </a:t>
            </a:r>
            <a:endPar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endParaRPr>
          </a:p>
          <a:p>
            <a:pPr>
              <a:lnSpc>
                <a:spcPct val="115000"/>
              </a:lnSpc>
              <a:spcBef>
                <a:spcPts val="600"/>
              </a:spcBef>
              <a:spcAft>
                <a:spcPts val="600"/>
              </a:spcAft>
            </a:pP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This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report sets out the</a:t>
            </a: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findings from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both phases</a:t>
            </a: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and offers recommendations based on these insights.</a:t>
            </a:r>
          </a:p>
          <a:p>
            <a:endParaRPr lang="en-GB" dirty="0"/>
          </a:p>
        </p:txBody>
      </p:sp>
      <p:sp>
        <p:nvSpPr>
          <p:cNvPr id="5" name="Footer Placeholder 4">
            <a:extLst>
              <a:ext uri="{FF2B5EF4-FFF2-40B4-BE49-F238E27FC236}">
                <a16:creationId xmlns:a16="http://schemas.microsoft.com/office/drawing/2014/main" id="{12279C3B-61A9-1D46-2B43-F6A7CDFC674A}"/>
              </a:ext>
            </a:extLst>
          </p:cNvPr>
          <p:cNvSpPr>
            <a:spLocks noGrp="1"/>
          </p:cNvSpPr>
          <p:nvPr>
            <p:ph type="ftr" sz="quarter" idx="11"/>
          </p:nvPr>
        </p:nvSpPr>
        <p:spPr/>
        <p:txBody>
          <a:bodyPr/>
          <a:lstStyle/>
          <a:p>
            <a:r>
              <a:rPr lang="en-GB"/>
              <a:t>Private &amp; Confidential</a:t>
            </a:r>
          </a:p>
        </p:txBody>
      </p:sp>
      <p:sp>
        <p:nvSpPr>
          <p:cNvPr id="7" name="Rectangle 6">
            <a:extLst>
              <a:ext uri="{FF2B5EF4-FFF2-40B4-BE49-F238E27FC236}">
                <a16:creationId xmlns:a16="http://schemas.microsoft.com/office/drawing/2014/main" id="{CAF05897-791C-3C2E-1021-84A2E122C2A9}"/>
              </a:ext>
            </a:extLst>
          </p:cNvPr>
          <p:cNvSpPr/>
          <p:nvPr/>
        </p:nvSpPr>
        <p:spPr>
          <a:xfrm>
            <a:off x="6311900" y="0"/>
            <a:ext cx="58801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ffectLst/>
              <a:ea typeface="MS Gothic" panose="020B0609070205080204" pitchFamily="49" charset="-128"/>
              <a:cs typeface="Arial" panose="020B0604020202020204" pitchFamily="34" charset="0"/>
            </a:endParaRPr>
          </a:p>
        </p:txBody>
      </p:sp>
      <p:sp>
        <p:nvSpPr>
          <p:cNvPr id="6" name="Title 2">
            <a:extLst>
              <a:ext uri="{FF2B5EF4-FFF2-40B4-BE49-F238E27FC236}">
                <a16:creationId xmlns:a16="http://schemas.microsoft.com/office/drawing/2014/main" id="{E726D4E0-CC6E-63A7-E915-8F5F15D9BDE0}"/>
              </a:ext>
            </a:extLst>
          </p:cNvPr>
          <p:cNvSpPr txBox="1">
            <a:spLocks/>
          </p:cNvSpPr>
          <p:nvPr/>
        </p:nvSpPr>
        <p:spPr>
          <a:xfrm>
            <a:off x="6505995" y="360363"/>
            <a:ext cx="5260202" cy="9445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a:lstStyle>
          <a:p>
            <a:r>
              <a:rPr lang="en-GB" dirty="0"/>
              <a:t>Sample Overview</a:t>
            </a:r>
          </a:p>
        </p:txBody>
      </p:sp>
      <p:sp>
        <p:nvSpPr>
          <p:cNvPr id="8" name="Title 2">
            <a:extLst>
              <a:ext uri="{FF2B5EF4-FFF2-40B4-BE49-F238E27FC236}">
                <a16:creationId xmlns:a16="http://schemas.microsoft.com/office/drawing/2014/main" id="{0B6C1D50-DE13-01BD-AE31-CEFA54C33745}"/>
              </a:ext>
            </a:extLst>
          </p:cNvPr>
          <p:cNvSpPr txBox="1">
            <a:spLocks/>
          </p:cNvSpPr>
          <p:nvPr/>
        </p:nvSpPr>
        <p:spPr>
          <a:xfrm>
            <a:off x="6479180" y="1588877"/>
            <a:ext cx="4687584" cy="32042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a:lstStyle>
          <a:p>
            <a:r>
              <a:rPr lang="en-GB" sz="1600" u="sng" dirty="0"/>
              <a:t>Welcome event and online community:</a:t>
            </a:r>
          </a:p>
        </p:txBody>
      </p:sp>
      <p:sp>
        <p:nvSpPr>
          <p:cNvPr id="15" name="Title 2">
            <a:extLst>
              <a:ext uri="{FF2B5EF4-FFF2-40B4-BE49-F238E27FC236}">
                <a16:creationId xmlns:a16="http://schemas.microsoft.com/office/drawing/2014/main" id="{33E8550B-D82C-CA7C-32A3-8CCE6A58089C}"/>
              </a:ext>
            </a:extLst>
          </p:cNvPr>
          <p:cNvSpPr txBox="1">
            <a:spLocks/>
          </p:cNvSpPr>
          <p:nvPr/>
        </p:nvSpPr>
        <p:spPr>
          <a:xfrm>
            <a:off x="6457371" y="1985962"/>
            <a:ext cx="2203381" cy="60245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a:lstStyle>
          <a:p>
            <a:r>
              <a:rPr lang="en-GB" sz="1400" b="0" dirty="0"/>
              <a:t>15 </a:t>
            </a:r>
            <a:r>
              <a:rPr lang="en-GB" sz="1400" dirty="0"/>
              <a:t>micro</a:t>
            </a:r>
            <a:r>
              <a:rPr lang="en-GB" sz="1400" b="0" dirty="0"/>
              <a:t> businesses</a:t>
            </a:r>
          </a:p>
          <a:p>
            <a:r>
              <a:rPr lang="en-GB" sz="1400" b="0" dirty="0"/>
              <a:t>14 </a:t>
            </a:r>
            <a:r>
              <a:rPr lang="en-GB" sz="1400" dirty="0"/>
              <a:t>small</a:t>
            </a:r>
            <a:r>
              <a:rPr lang="en-GB" sz="1400" b="0" dirty="0"/>
              <a:t> businesses</a:t>
            </a:r>
          </a:p>
        </p:txBody>
      </p:sp>
      <p:sp>
        <p:nvSpPr>
          <p:cNvPr id="16" name="Title 2">
            <a:extLst>
              <a:ext uri="{FF2B5EF4-FFF2-40B4-BE49-F238E27FC236}">
                <a16:creationId xmlns:a16="http://schemas.microsoft.com/office/drawing/2014/main" id="{A423901E-3B30-BAFD-966A-F51725946416}"/>
              </a:ext>
            </a:extLst>
          </p:cNvPr>
          <p:cNvSpPr txBox="1">
            <a:spLocks/>
          </p:cNvSpPr>
          <p:nvPr/>
        </p:nvSpPr>
        <p:spPr>
          <a:xfrm>
            <a:off x="8975397" y="2174260"/>
            <a:ext cx="2708337" cy="60245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a:lstStyle>
          <a:p>
            <a:r>
              <a:rPr lang="en-GB" sz="1400" b="0" dirty="0"/>
              <a:t>4 in </a:t>
            </a:r>
            <a:r>
              <a:rPr lang="en-GB" sz="1400" dirty="0"/>
              <a:t>North Wales</a:t>
            </a:r>
          </a:p>
          <a:p>
            <a:r>
              <a:rPr lang="en-GB" sz="1400" b="0" dirty="0"/>
              <a:t>10</a:t>
            </a:r>
            <a:r>
              <a:rPr lang="en-GB" sz="1400" dirty="0"/>
              <a:t> </a:t>
            </a:r>
            <a:r>
              <a:rPr lang="en-GB" sz="1400" b="0" dirty="0"/>
              <a:t>in </a:t>
            </a:r>
            <a:r>
              <a:rPr lang="en-GB" sz="1400" dirty="0"/>
              <a:t>South Wales</a:t>
            </a:r>
          </a:p>
          <a:p>
            <a:r>
              <a:rPr lang="en-GB" sz="1400" b="0" dirty="0"/>
              <a:t>15 in</a:t>
            </a:r>
            <a:r>
              <a:rPr lang="en-GB" sz="1400" dirty="0"/>
              <a:t> South West England</a:t>
            </a:r>
          </a:p>
        </p:txBody>
      </p:sp>
      <p:sp>
        <p:nvSpPr>
          <p:cNvPr id="17" name="Title 2">
            <a:extLst>
              <a:ext uri="{FF2B5EF4-FFF2-40B4-BE49-F238E27FC236}">
                <a16:creationId xmlns:a16="http://schemas.microsoft.com/office/drawing/2014/main" id="{2699C75A-ADAA-D224-7A19-3917AD935534}"/>
              </a:ext>
            </a:extLst>
          </p:cNvPr>
          <p:cNvSpPr txBox="1">
            <a:spLocks/>
          </p:cNvSpPr>
          <p:nvPr/>
        </p:nvSpPr>
        <p:spPr>
          <a:xfrm>
            <a:off x="6505995" y="2643983"/>
            <a:ext cx="5093022" cy="110039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a:lstStyle>
          <a:p>
            <a:r>
              <a:rPr lang="en-GB" sz="1400" b="0" dirty="0"/>
              <a:t>5 </a:t>
            </a:r>
            <a:r>
              <a:rPr lang="en-GB" sz="1400" dirty="0"/>
              <a:t>charities</a:t>
            </a:r>
          </a:p>
          <a:p>
            <a:r>
              <a:rPr lang="en-GB" sz="1400" b="0" dirty="0"/>
              <a:t>5 in</a:t>
            </a:r>
            <a:r>
              <a:rPr lang="en-GB" sz="1400" dirty="0"/>
              <a:t> social care</a:t>
            </a:r>
            <a:endParaRPr lang="en-GB" sz="1400" b="0" dirty="0"/>
          </a:p>
          <a:p>
            <a:r>
              <a:rPr lang="en-GB" sz="1400" b="0" dirty="0"/>
              <a:t>10</a:t>
            </a:r>
            <a:r>
              <a:rPr lang="en-GB" sz="1400" dirty="0"/>
              <a:t> </a:t>
            </a:r>
            <a:r>
              <a:rPr lang="en-GB" sz="1400" b="0" dirty="0"/>
              <a:t>in </a:t>
            </a:r>
            <a:r>
              <a:rPr lang="en-GB" sz="1400" dirty="0"/>
              <a:t>hospitality</a:t>
            </a:r>
            <a:endParaRPr lang="en-GB" sz="1400" b="0" dirty="0"/>
          </a:p>
          <a:p>
            <a:r>
              <a:rPr lang="en-GB" sz="1400" b="0" dirty="0"/>
              <a:t>9 in</a:t>
            </a:r>
            <a:r>
              <a:rPr lang="en-GB" sz="1400" dirty="0"/>
              <a:t> </a:t>
            </a:r>
            <a:r>
              <a:rPr lang="en-GB" sz="1400" b="0" dirty="0"/>
              <a:t>other</a:t>
            </a:r>
            <a:r>
              <a:rPr lang="en-GB" sz="1400" dirty="0"/>
              <a:t> </a:t>
            </a:r>
            <a:r>
              <a:rPr lang="en-GB" sz="1400" b="0" dirty="0"/>
              <a:t>sectors, including </a:t>
            </a:r>
            <a:r>
              <a:rPr lang="en-GB" sz="1400" dirty="0"/>
              <a:t>retail</a:t>
            </a:r>
            <a:r>
              <a:rPr lang="en-GB" sz="1400" b="0" dirty="0"/>
              <a:t> and </a:t>
            </a:r>
            <a:r>
              <a:rPr lang="en-GB" sz="1400" dirty="0"/>
              <a:t>construction</a:t>
            </a:r>
            <a:r>
              <a:rPr lang="en-GB" sz="1400" b="0" dirty="0"/>
              <a:t>  </a:t>
            </a:r>
            <a:endParaRPr lang="en-GB" sz="1400" dirty="0"/>
          </a:p>
        </p:txBody>
      </p:sp>
      <p:sp>
        <p:nvSpPr>
          <p:cNvPr id="2" name="Rectangle 1">
            <a:extLst>
              <a:ext uri="{FF2B5EF4-FFF2-40B4-BE49-F238E27FC236}">
                <a16:creationId xmlns:a16="http://schemas.microsoft.com/office/drawing/2014/main" id="{2BBC8FC4-7765-6F4F-B96F-C1A21E44EB14}"/>
              </a:ext>
            </a:extLst>
          </p:cNvPr>
          <p:cNvSpPr/>
          <p:nvPr/>
        </p:nvSpPr>
        <p:spPr>
          <a:xfrm>
            <a:off x="6311900" y="3832528"/>
            <a:ext cx="2601533" cy="602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2"/>
                </a:solidFill>
              </a:rPr>
              <a:t>Committee meeting:</a:t>
            </a:r>
          </a:p>
        </p:txBody>
      </p:sp>
      <p:sp>
        <p:nvSpPr>
          <p:cNvPr id="9" name="Rectangle 8">
            <a:extLst>
              <a:ext uri="{FF2B5EF4-FFF2-40B4-BE49-F238E27FC236}">
                <a16:creationId xmlns:a16="http://schemas.microsoft.com/office/drawing/2014/main" id="{151DE470-CBE1-C1C5-68C1-8393569B3BDE}"/>
              </a:ext>
            </a:extLst>
          </p:cNvPr>
          <p:cNvSpPr/>
          <p:nvPr/>
        </p:nvSpPr>
        <p:spPr>
          <a:xfrm>
            <a:off x="6457371" y="4523136"/>
            <a:ext cx="217979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rPr>
              <a:t>1 </a:t>
            </a:r>
            <a:r>
              <a:rPr lang="en-US" sz="1400" b="1" dirty="0">
                <a:solidFill>
                  <a:schemeClr val="tx2"/>
                </a:solidFill>
              </a:rPr>
              <a:t>micro</a:t>
            </a:r>
            <a:r>
              <a:rPr lang="en-US" sz="1400" dirty="0">
                <a:solidFill>
                  <a:schemeClr val="tx2"/>
                </a:solidFill>
              </a:rPr>
              <a:t> business</a:t>
            </a:r>
          </a:p>
          <a:p>
            <a:r>
              <a:rPr lang="en-US" sz="1400" dirty="0">
                <a:solidFill>
                  <a:schemeClr val="tx2"/>
                </a:solidFill>
              </a:rPr>
              <a:t>5 </a:t>
            </a:r>
            <a:r>
              <a:rPr lang="en-US" sz="1400" b="1" dirty="0">
                <a:solidFill>
                  <a:schemeClr val="tx2"/>
                </a:solidFill>
              </a:rPr>
              <a:t>small</a:t>
            </a:r>
            <a:r>
              <a:rPr lang="en-US" sz="1400" dirty="0">
                <a:solidFill>
                  <a:schemeClr val="tx2"/>
                </a:solidFill>
              </a:rPr>
              <a:t> businesses</a:t>
            </a:r>
          </a:p>
          <a:p>
            <a:pPr algn="ctr"/>
            <a:endParaRPr lang="en-US" sz="1600" dirty="0">
              <a:solidFill>
                <a:schemeClr val="bg1"/>
              </a:solidFill>
            </a:endParaRPr>
          </a:p>
          <a:p>
            <a:pPr algn="ctr"/>
            <a:endParaRPr lang="en-US" sz="1600" dirty="0">
              <a:solidFill>
                <a:schemeClr val="bg1"/>
              </a:solidFill>
            </a:endParaRPr>
          </a:p>
        </p:txBody>
      </p:sp>
      <p:sp>
        <p:nvSpPr>
          <p:cNvPr id="11" name="Rectangle 10">
            <a:extLst>
              <a:ext uri="{FF2B5EF4-FFF2-40B4-BE49-F238E27FC236}">
                <a16:creationId xmlns:a16="http://schemas.microsoft.com/office/drawing/2014/main" id="{2A3ECD36-A367-6D84-BC07-B0B81B9DA6B9}"/>
              </a:ext>
            </a:extLst>
          </p:cNvPr>
          <p:cNvSpPr/>
          <p:nvPr/>
        </p:nvSpPr>
        <p:spPr>
          <a:xfrm>
            <a:off x="8919347" y="4272551"/>
            <a:ext cx="260153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rPr>
              <a:t>3 in </a:t>
            </a:r>
            <a:r>
              <a:rPr lang="en-US" sz="1400" b="1" dirty="0">
                <a:solidFill>
                  <a:schemeClr val="tx2"/>
                </a:solidFill>
              </a:rPr>
              <a:t>South Wales</a:t>
            </a:r>
          </a:p>
          <a:p>
            <a:r>
              <a:rPr lang="en-US" sz="1400" dirty="0">
                <a:solidFill>
                  <a:schemeClr val="tx2"/>
                </a:solidFill>
              </a:rPr>
              <a:t>3 in </a:t>
            </a:r>
            <a:r>
              <a:rPr lang="en-US" sz="1400" b="1" dirty="0">
                <a:solidFill>
                  <a:schemeClr val="tx2"/>
                </a:solidFill>
              </a:rPr>
              <a:t>South West England</a:t>
            </a:r>
          </a:p>
        </p:txBody>
      </p:sp>
      <p:sp>
        <p:nvSpPr>
          <p:cNvPr id="13" name="Rectangle 12">
            <a:extLst>
              <a:ext uri="{FF2B5EF4-FFF2-40B4-BE49-F238E27FC236}">
                <a16:creationId xmlns:a16="http://schemas.microsoft.com/office/drawing/2014/main" id="{B520A518-2DE2-A525-3D24-1D4F960943CD}"/>
              </a:ext>
            </a:extLst>
          </p:cNvPr>
          <p:cNvSpPr/>
          <p:nvPr/>
        </p:nvSpPr>
        <p:spPr>
          <a:xfrm>
            <a:off x="6457371" y="5254008"/>
            <a:ext cx="1731264" cy="1339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solidFill>
              </a:rPr>
              <a:t>1 in </a:t>
            </a:r>
            <a:r>
              <a:rPr lang="en-US" sz="1400" b="1" dirty="0">
                <a:solidFill>
                  <a:schemeClr val="tx2"/>
                </a:solidFill>
              </a:rPr>
              <a:t>charity</a:t>
            </a:r>
          </a:p>
          <a:p>
            <a:r>
              <a:rPr lang="en-US" sz="1400" dirty="0">
                <a:solidFill>
                  <a:schemeClr val="tx2"/>
                </a:solidFill>
              </a:rPr>
              <a:t>2 in </a:t>
            </a:r>
            <a:r>
              <a:rPr lang="en-US" sz="1400" b="1" dirty="0">
                <a:solidFill>
                  <a:schemeClr val="tx2"/>
                </a:solidFill>
              </a:rPr>
              <a:t>hospitality</a:t>
            </a:r>
          </a:p>
          <a:p>
            <a:r>
              <a:rPr lang="en-US" sz="1400" dirty="0">
                <a:solidFill>
                  <a:schemeClr val="tx2"/>
                </a:solidFill>
              </a:rPr>
              <a:t>1 in </a:t>
            </a:r>
            <a:r>
              <a:rPr lang="en-US" sz="1400" b="1" dirty="0">
                <a:solidFill>
                  <a:schemeClr val="tx2"/>
                </a:solidFill>
              </a:rPr>
              <a:t>retail</a:t>
            </a:r>
          </a:p>
          <a:p>
            <a:r>
              <a:rPr lang="en-US" sz="1400" dirty="0">
                <a:solidFill>
                  <a:schemeClr val="tx2"/>
                </a:solidFill>
              </a:rPr>
              <a:t>1 in </a:t>
            </a:r>
            <a:r>
              <a:rPr lang="en-US" sz="1400" b="1" dirty="0">
                <a:solidFill>
                  <a:schemeClr val="tx2"/>
                </a:solidFill>
              </a:rPr>
              <a:t>care</a:t>
            </a:r>
          </a:p>
          <a:p>
            <a:r>
              <a:rPr lang="en-US" sz="1400" dirty="0">
                <a:solidFill>
                  <a:schemeClr val="tx2"/>
                </a:solidFill>
              </a:rPr>
              <a:t>1 in </a:t>
            </a:r>
            <a:r>
              <a:rPr lang="en-US" sz="1400" b="1" dirty="0">
                <a:solidFill>
                  <a:schemeClr val="tx2"/>
                </a:solidFill>
              </a:rPr>
              <a:t>other</a:t>
            </a:r>
            <a:r>
              <a:rPr lang="en-US" sz="1400" dirty="0">
                <a:solidFill>
                  <a:schemeClr val="tx2"/>
                </a:solidFill>
              </a:rPr>
              <a:t> </a:t>
            </a:r>
          </a:p>
        </p:txBody>
      </p:sp>
      <p:sp>
        <p:nvSpPr>
          <p:cNvPr id="18" name="Rectangle 17">
            <a:extLst>
              <a:ext uri="{FF2B5EF4-FFF2-40B4-BE49-F238E27FC236}">
                <a16:creationId xmlns:a16="http://schemas.microsoft.com/office/drawing/2014/main" id="{EEED051C-ACB1-F6E2-93E6-56D4196F1BB7}"/>
              </a:ext>
            </a:extLst>
          </p:cNvPr>
          <p:cNvSpPr/>
          <p:nvPr/>
        </p:nvSpPr>
        <p:spPr>
          <a:xfrm>
            <a:off x="516407" y="6453188"/>
            <a:ext cx="5081611" cy="379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2"/>
                </a:solidFill>
              </a:rPr>
              <a:t>*Note: One participant did not complete the Recollective activities making the sample size throughout the report 28.</a:t>
            </a:r>
          </a:p>
        </p:txBody>
      </p:sp>
    </p:spTree>
    <p:extLst>
      <p:ext uri="{BB962C8B-B14F-4D97-AF65-F5344CB8AC3E}">
        <p14:creationId xmlns:p14="http://schemas.microsoft.com/office/powerpoint/2010/main" val="8732272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AB536E-C98F-D144-751C-2E1CC646C16D}"/>
              </a:ext>
            </a:extLst>
          </p:cNvPr>
          <p:cNvSpPr/>
          <p:nvPr/>
        </p:nvSpPr>
        <p:spPr>
          <a:xfrm>
            <a:off x="6300012" y="0"/>
            <a:ext cx="593573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B5DA8937-C74D-942D-0629-6D5DA5B8E752}"/>
              </a:ext>
            </a:extLst>
          </p:cNvPr>
          <p:cNvSpPr>
            <a:spLocks noGrp="1"/>
          </p:cNvSpPr>
          <p:nvPr>
            <p:ph type="title"/>
          </p:nvPr>
        </p:nvSpPr>
        <p:spPr>
          <a:xfrm>
            <a:off x="611187" y="565878"/>
            <a:ext cx="10969625" cy="944562"/>
          </a:xfrm>
        </p:spPr>
        <p:txBody>
          <a:bodyPr/>
          <a:lstStyle/>
          <a:p>
            <a:r>
              <a:rPr lang="en-US" sz="2800" dirty="0"/>
              <a:t>Business customers find responding to uncontrolled gas escapes important but know little about gas emergencies overall</a:t>
            </a:r>
          </a:p>
        </p:txBody>
      </p:sp>
      <p:sp>
        <p:nvSpPr>
          <p:cNvPr id="4" name="Footer Placeholder 3">
            <a:extLst>
              <a:ext uri="{FF2B5EF4-FFF2-40B4-BE49-F238E27FC236}">
                <a16:creationId xmlns:a16="http://schemas.microsoft.com/office/drawing/2014/main" id="{2AF2245A-4569-AAD8-4215-BCC8B2ECC56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E11DA88-417A-6229-3E8E-FADD16E3319C}"/>
              </a:ext>
            </a:extLst>
          </p:cNvPr>
          <p:cNvSpPr>
            <a:spLocks noGrp="1"/>
          </p:cNvSpPr>
          <p:nvPr>
            <p:ph type="sldNum" sz="quarter" idx="12"/>
          </p:nvPr>
        </p:nvSpPr>
        <p:spPr/>
        <p:txBody>
          <a:bodyPr/>
          <a:lstStyle/>
          <a:p>
            <a:fld id="{CBA53E11-492D-48B3-9F9B-09541CA2A39A}" type="slidenum">
              <a:rPr lang="en-GB" smtClean="0"/>
              <a:t>20</a:t>
            </a:fld>
            <a:endParaRPr lang="en-GB"/>
          </a:p>
        </p:txBody>
      </p:sp>
      <p:sp>
        <p:nvSpPr>
          <p:cNvPr id="6" name="Text Placeholder 5">
            <a:extLst>
              <a:ext uri="{FF2B5EF4-FFF2-40B4-BE49-F238E27FC236}">
                <a16:creationId xmlns:a16="http://schemas.microsoft.com/office/drawing/2014/main" id="{A4A51594-2CA7-000C-D77D-B3B0043B5A5C}"/>
              </a:ext>
            </a:extLst>
          </p:cNvPr>
          <p:cNvSpPr>
            <a:spLocks noGrp="1"/>
          </p:cNvSpPr>
          <p:nvPr>
            <p:ph type="body" sz="quarter" idx="13"/>
          </p:nvPr>
        </p:nvSpPr>
        <p:spPr>
          <a:xfrm>
            <a:off x="6421932" y="6374089"/>
            <a:ext cx="4600081" cy="287337"/>
          </a:xfrm>
        </p:spPr>
        <p:txBody>
          <a:bodyPr/>
          <a:lstStyle/>
          <a:p>
            <a:endParaRPr lang="en-GB" sz="800" i="0" u="none" strike="noStrike" baseline="0" dirty="0">
              <a:solidFill>
                <a:schemeClr val="tx2"/>
              </a:solidFill>
              <a:effectLst/>
            </a:endParaRPr>
          </a:p>
          <a:p>
            <a:r>
              <a:rPr lang="en-GB" sz="800" i="0" u="none" strike="noStrike" baseline="0" dirty="0">
                <a:solidFill>
                  <a:schemeClr val="tx2"/>
                </a:solidFill>
                <a:effectLst/>
              </a:rPr>
              <a:t>Q: Thinking about what you have learnt about Wales and West Utilities' emergency service, what is most important to you? N= 28</a:t>
            </a:r>
            <a:endParaRPr lang="en-US" sz="800" dirty="0">
              <a:solidFill>
                <a:schemeClr val="tx2"/>
              </a:solidFill>
            </a:endParaRPr>
          </a:p>
          <a:p>
            <a:endParaRPr lang="en-US" dirty="0"/>
          </a:p>
        </p:txBody>
      </p:sp>
      <p:graphicFrame>
        <p:nvGraphicFramePr>
          <p:cNvPr id="7" name="Chart 6">
            <a:extLst>
              <a:ext uri="{FF2B5EF4-FFF2-40B4-BE49-F238E27FC236}">
                <a16:creationId xmlns:a16="http://schemas.microsoft.com/office/drawing/2014/main" id="{166A1260-3AC2-6A33-B828-6FC33138C048}"/>
              </a:ext>
            </a:extLst>
          </p:cNvPr>
          <p:cNvGraphicFramePr/>
          <p:nvPr>
            <p:extLst>
              <p:ext uri="{D42A27DB-BD31-4B8C-83A1-F6EECF244321}">
                <p14:modId xmlns:p14="http://schemas.microsoft.com/office/powerpoint/2010/main" val="1200732937"/>
              </p:ext>
            </p:extLst>
          </p:nvPr>
        </p:nvGraphicFramePr>
        <p:xfrm>
          <a:off x="6421932" y="1665288"/>
          <a:ext cx="5599380" cy="451222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F653C795-8EB2-2D3A-5A96-8B5C5F17D804}"/>
              </a:ext>
            </a:extLst>
          </p:cNvPr>
          <p:cNvSpPr txBox="1"/>
          <p:nvPr/>
        </p:nvSpPr>
        <p:spPr>
          <a:xfrm>
            <a:off x="539624" y="1694627"/>
            <a:ext cx="5340476" cy="3939540"/>
          </a:xfrm>
          <a:prstGeom prst="rect">
            <a:avLst/>
          </a:prstGeom>
          <a:noFill/>
        </p:spPr>
        <p:txBody>
          <a:bodyPr wrap="square">
            <a:spAutoFit/>
          </a:bodyPr>
          <a:lstStyle/>
          <a:p>
            <a:r>
              <a:rPr lang="en-US" sz="1400" dirty="0"/>
              <a:t>Business owners find responding to uncontrolled gas escapes the most important part of WWUs’ emergency service. However, they know little of what to do in an emergency themselves.</a:t>
            </a:r>
            <a:endParaRPr lang="en-GB" sz="1400" b="1" dirty="0"/>
          </a:p>
          <a:p>
            <a:endParaRPr lang="en-GB" sz="1200" b="1" dirty="0"/>
          </a:p>
          <a:p>
            <a:r>
              <a:rPr lang="en-GB" sz="1400" b="1" dirty="0"/>
              <a:t>There is not one go-to phone number </a:t>
            </a:r>
            <a:r>
              <a:rPr lang="en-GB" sz="1400" dirty="0"/>
              <a:t>business owners would call in a gas emergency. The panel is split between calling their gas </a:t>
            </a:r>
            <a:r>
              <a:rPr lang="en-GB" sz="1400" b="1" dirty="0"/>
              <a:t>supplier</a:t>
            </a:r>
            <a:r>
              <a:rPr lang="en-GB" sz="1400" dirty="0"/>
              <a:t>, their </a:t>
            </a:r>
            <a:r>
              <a:rPr lang="en-GB" sz="1400" b="1" dirty="0"/>
              <a:t>distributor</a:t>
            </a:r>
            <a:r>
              <a:rPr lang="en-GB" sz="1400" dirty="0"/>
              <a:t> (WWU) or the </a:t>
            </a:r>
            <a:r>
              <a:rPr lang="en-GB" sz="1400" b="1" dirty="0"/>
              <a:t>National Gas Emergency Service</a:t>
            </a:r>
            <a:r>
              <a:rPr lang="en-GB" sz="1400" dirty="0"/>
              <a:t>. A handful of business owners explain that they would call the emergency services. </a:t>
            </a:r>
          </a:p>
          <a:p>
            <a:endParaRPr lang="en-GB" sz="1400" dirty="0"/>
          </a:p>
          <a:p>
            <a:r>
              <a:rPr lang="en-GB" sz="1400" dirty="0"/>
              <a:t>Business owners expect that whoever they speak to would be </a:t>
            </a:r>
            <a:r>
              <a:rPr lang="en-GB" sz="1400" b="1" dirty="0"/>
              <a:t>easy to contact </a:t>
            </a:r>
            <a:r>
              <a:rPr lang="en-GB" sz="1400" dirty="0"/>
              <a:t>and </a:t>
            </a:r>
            <a:r>
              <a:rPr lang="en-GB" sz="1400" b="1" dirty="0"/>
              <a:t>respond immediately over the phone</a:t>
            </a:r>
            <a:r>
              <a:rPr lang="en-GB" sz="1400" dirty="0"/>
              <a:t>, providing them with a timeframe of when the issue would be solved. They expect the situation to be dealt with </a:t>
            </a:r>
            <a:r>
              <a:rPr lang="en-GB" sz="1400" b="1" dirty="0"/>
              <a:t>as quickly as possible </a:t>
            </a:r>
            <a:r>
              <a:rPr lang="en-GB" sz="1400" dirty="0"/>
              <a:t>given how dangerous a gas emergency may be. </a:t>
            </a:r>
          </a:p>
        </p:txBody>
      </p:sp>
      <p:sp>
        <p:nvSpPr>
          <p:cNvPr id="14" name="Rectangle 13">
            <a:extLst>
              <a:ext uri="{FF2B5EF4-FFF2-40B4-BE49-F238E27FC236}">
                <a16:creationId xmlns:a16="http://schemas.microsoft.com/office/drawing/2014/main" id="{D91E639B-7018-C7B1-9182-E782ADC5054B}"/>
              </a:ext>
            </a:extLst>
          </p:cNvPr>
          <p:cNvSpPr/>
          <p:nvPr/>
        </p:nvSpPr>
        <p:spPr>
          <a:xfrm>
            <a:off x="1140838" y="5866174"/>
            <a:ext cx="4138047" cy="77661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Now that I know, I would contact Wales &amp; West Utilities! Before, though, my first point of contact would've been my supplier.</a:t>
            </a:r>
          </a:p>
        </p:txBody>
      </p:sp>
      <p:pic>
        <p:nvPicPr>
          <p:cNvPr id="16" name="Graphic 15" descr="Open quotation mark with solid fill">
            <a:extLst>
              <a:ext uri="{FF2B5EF4-FFF2-40B4-BE49-F238E27FC236}">
                <a16:creationId xmlns:a16="http://schemas.microsoft.com/office/drawing/2014/main" id="{2601825F-A2C5-7FE9-D3D4-3DD6196E21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926" y="5509780"/>
            <a:ext cx="712787" cy="712787"/>
          </a:xfrm>
          <a:prstGeom prst="rect">
            <a:avLst/>
          </a:prstGeom>
        </p:spPr>
      </p:pic>
      <p:pic>
        <p:nvPicPr>
          <p:cNvPr id="17" name="Graphic 16" descr="Closed quotation mark with solid fill">
            <a:extLst>
              <a:ext uri="{FF2B5EF4-FFF2-40B4-BE49-F238E27FC236}">
                <a16:creationId xmlns:a16="http://schemas.microsoft.com/office/drawing/2014/main" id="{6DF19C8F-4B21-3019-837D-AD51260CE1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6010" y="6254480"/>
            <a:ext cx="712787" cy="712787"/>
          </a:xfrm>
          <a:prstGeom prst="rect">
            <a:avLst/>
          </a:prstGeom>
        </p:spPr>
      </p:pic>
      <p:sp>
        <p:nvSpPr>
          <p:cNvPr id="3" name="TextBox 2">
            <a:extLst>
              <a:ext uri="{FF2B5EF4-FFF2-40B4-BE49-F238E27FC236}">
                <a16:creationId xmlns:a16="http://schemas.microsoft.com/office/drawing/2014/main" id="{48F4CF68-818A-F8DF-7D08-49A92366E0E3}"/>
              </a:ext>
            </a:extLst>
          </p:cNvPr>
          <p:cNvSpPr txBox="1"/>
          <p:nvPr/>
        </p:nvSpPr>
        <p:spPr>
          <a:xfrm>
            <a:off x="5693229" y="7304315"/>
            <a:ext cx="0" cy="0"/>
          </a:xfrm>
          <a:prstGeom prst="rect">
            <a:avLst/>
          </a:prstGeom>
          <a:noFill/>
        </p:spPr>
        <p:txBody>
          <a:bodyPr wrap="none" lIns="0" tIns="0" rIns="0" bIns="0" rtlCol="0">
            <a:noAutofit/>
          </a:bodyPr>
          <a:lstStyle/>
          <a:p>
            <a:pPr algn="l"/>
            <a:endParaRPr lang="en-US" sz="1600" dirty="0">
              <a:solidFill>
                <a:schemeClr val="tx1"/>
              </a:solidFill>
            </a:endParaRPr>
          </a:p>
        </p:txBody>
      </p:sp>
    </p:spTree>
    <p:extLst>
      <p:ext uri="{BB962C8B-B14F-4D97-AF65-F5344CB8AC3E}">
        <p14:creationId xmlns:p14="http://schemas.microsoft.com/office/powerpoint/2010/main" val="318199177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F124F5-6A59-A955-C812-9A27FAD3EE8D}"/>
              </a:ext>
            </a:extLst>
          </p:cNvPr>
          <p:cNvSpPr/>
          <p:nvPr/>
        </p:nvSpPr>
        <p:spPr>
          <a:xfrm>
            <a:off x="6311900" y="0"/>
            <a:ext cx="58801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CBD7A852-6371-C6B5-550E-713C6500BD39}"/>
              </a:ext>
            </a:extLst>
          </p:cNvPr>
          <p:cNvSpPr>
            <a:spLocks noGrp="1"/>
          </p:cNvSpPr>
          <p:nvPr>
            <p:ph type="title"/>
          </p:nvPr>
        </p:nvSpPr>
        <p:spPr>
          <a:xfrm>
            <a:off x="611188" y="235404"/>
            <a:ext cx="10969625" cy="944562"/>
          </a:xfrm>
        </p:spPr>
        <p:txBody>
          <a:bodyPr/>
          <a:lstStyle/>
          <a:p>
            <a:r>
              <a:rPr lang="en-US" sz="2800" dirty="0"/>
              <a:t>Overall, the panel is comfortable with emergency response times</a:t>
            </a:r>
          </a:p>
        </p:txBody>
      </p:sp>
      <p:sp>
        <p:nvSpPr>
          <p:cNvPr id="4" name="Footer Placeholder 3">
            <a:extLst>
              <a:ext uri="{FF2B5EF4-FFF2-40B4-BE49-F238E27FC236}">
                <a16:creationId xmlns:a16="http://schemas.microsoft.com/office/drawing/2014/main" id="{9C832EA9-AF95-92C3-DC03-7FD3312BC677}"/>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956B9060-88B2-6A6C-69EC-7C21E057F18A}"/>
              </a:ext>
            </a:extLst>
          </p:cNvPr>
          <p:cNvSpPr>
            <a:spLocks noGrp="1"/>
          </p:cNvSpPr>
          <p:nvPr>
            <p:ph type="sldNum" sz="quarter" idx="12"/>
          </p:nvPr>
        </p:nvSpPr>
        <p:spPr/>
        <p:txBody>
          <a:bodyPr/>
          <a:lstStyle/>
          <a:p>
            <a:fld id="{CBA53E11-492D-48B3-9F9B-09541CA2A39A}" type="slidenum">
              <a:rPr lang="en-GB" smtClean="0"/>
              <a:t>21</a:t>
            </a:fld>
            <a:endParaRPr lang="en-GB"/>
          </a:p>
        </p:txBody>
      </p:sp>
      <p:sp>
        <p:nvSpPr>
          <p:cNvPr id="6" name="Text Placeholder 5">
            <a:extLst>
              <a:ext uri="{FF2B5EF4-FFF2-40B4-BE49-F238E27FC236}">
                <a16:creationId xmlns:a16="http://schemas.microsoft.com/office/drawing/2014/main" id="{B7B1DA1C-CCDB-EFB8-4CC7-EE73503928EC}"/>
              </a:ext>
            </a:extLst>
          </p:cNvPr>
          <p:cNvSpPr>
            <a:spLocks noGrp="1"/>
          </p:cNvSpPr>
          <p:nvPr>
            <p:ph type="body" sz="quarter" idx="13"/>
          </p:nvPr>
        </p:nvSpPr>
        <p:spPr>
          <a:xfrm>
            <a:off x="611188" y="6530928"/>
            <a:ext cx="10410825" cy="287337"/>
          </a:xfrm>
        </p:spPr>
        <p:txBody>
          <a:bodyPr/>
          <a:lstStyle/>
          <a:p>
            <a:r>
              <a:rPr lang="en-GB" sz="800" b="0" i="0" u="none" strike="noStrike" dirty="0">
                <a:effectLst/>
              </a:rPr>
              <a:t>Q: We would now like to find out more about what you think about Wales and West Utilities' response times in the event of an emergency. Please review the statement below: 'We should respond to an uncontrolled escape within 1 hour; this is the regulatory requirement.' Please rate how comfortable you are with a 1 hour response time n=28, (excludes ‘don’t know’)</a:t>
            </a:r>
          </a:p>
          <a:p>
            <a:r>
              <a:rPr lang="en-GB" sz="800" dirty="0"/>
              <a:t>* See appendix for full poll results</a:t>
            </a:r>
            <a:endParaRPr lang="en-GB" sz="800" b="0" i="0" u="none" strike="noStrike" dirty="0">
              <a:effectLst/>
            </a:endParaRPr>
          </a:p>
          <a:p>
            <a:endParaRPr lang="en-US" dirty="0"/>
          </a:p>
        </p:txBody>
      </p:sp>
      <p:graphicFrame>
        <p:nvGraphicFramePr>
          <p:cNvPr id="7" name="Chart 6">
            <a:extLst>
              <a:ext uri="{FF2B5EF4-FFF2-40B4-BE49-F238E27FC236}">
                <a16:creationId xmlns:a16="http://schemas.microsoft.com/office/drawing/2014/main" id="{39505E79-1C0A-15AB-C829-87D54E89E303}"/>
              </a:ext>
            </a:extLst>
          </p:cNvPr>
          <p:cNvGraphicFramePr/>
          <p:nvPr>
            <p:extLst>
              <p:ext uri="{D42A27DB-BD31-4B8C-83A1-F6EECF244321}">
                <p14:modId xmlns:p14="http://schemas.microsoft.com/office/powerpoint/2010/main" val="3808065518"/>
              </p:ext>
            </p:extLst>
          </p:nvPr>
        </p:nvGraphicFramePr>
        <p:xfrm>
          <a:off x="7555371" y="2500267"/>
          <a:ext cx="2886670" cy="26522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32B1759-00FF-20BB-A76A-A29F74292858}"/>
              </a:ext>
            </a:extLst>
          </p:cNvPr>
          <p:cNvSpPr txBox="1"/>
          <p:nvPr/>
        </p:nvSpPr>
        <p:spPr>
          <a:xfrm>
            <a:off x="6525870" y="1530335"/>
            <a:ext cx="5245645" cy="1169551"/>
          </a:xfrm>
          <a:prstGeom prst="rect">
            <a:avLst/>
          </a:prstGeom>
          <a:noFill/>
        </p:spPr>
        <p:txBody>
          <a:bodyPr wrap="square">
            <a:spAutoFit/>
          </a:bodyPr>
          <a:lstStyle/>
          <a:p>
            <a:pPr algn="l" fontAlgn="base"/>
            <a:r>
              <a:rPr lang="en-GB" sz="1400" b="1" i="0" u="none" strike="noStrike" dirty="0">
                <a:effectLst/>
              </a:rPr>
              <a:t>Please review the statement below: 'We should respond to an uncontrolled escape within 1 hour; this is the regulatory requirement.' Please rate how comfortable you are with a 1-hour response time:*</a:t>
            </a:r>
          </a:p>
        </p:txBody>
      </p:sp>
      <p:sp>
        <p:nvSpPr>
          <p:cNvPr id="9" name="Rectangle 8">
            <a:extLst>
              <a:ext uri="{FF2B5EF4-FFF2-40B4-BE49-F238E27FC236}">
                <a16:creationId xmlns:a16="http://schemas.microsoft.com/office/drawing/2014/main" id="{3B41BE75-6D2C-6DC2-A515-8F8A427C4E6C}"/>
              </a:ext>
            </a:extLst>
          </p:cNvPr>
          <p:cNvSpPr/>
          <p:nvPr/>
        </p:nvSpPr>
        <p:spPr>
          <a:xfrm>
            <a:off x="1270660" y="1690067"/>
            <a:ext cx="4905717" cy="1812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2"/>
                </a:solidFill>
              </a:rPr>
              <a:t>Business customers are </a:t>
            </a:r>
            <a:r>
              <a:rPr lang="en-GB" sz="1400" b="1" dirty="0">
                <a:solidFill>
                  <a:schemeClr val="tx2"/>
                </a:solidFill>
              </a:rPr>
              <a:t>pleased to see that WWU are exceeding their target </a:t>
            </a:r>
            <a:r>
              <a:rPr lang="en-GB" sz="1400" dirty="0">
                <a:solidFill>
                  <a:schemeClr val="tx2"/>
                </a:solidFill>
              </a:rPr>
              <a:t>of responding to 97% of uncontrolled gas escapes in less than an hour. </a:t>
            </a:r>
          </a:p>
          <a:p>
            <a:endParaRPr lang="en-GB" sz="1400" dirty="0">
              <a:solidFill>
                <a:schemeClr val="tx2"/>
              </a:solidFill>
            </a:endParaRPr>
          </a:p>
          <a:p>
            <a:r>
              <a:rPr lang="en-GB" sz="1400" dirty="0">
                <a:solidFill>
                  <a:schemeClr val="tx2"/>
                </a:solidFill>
              </a:rPr>
              <a:t>While a significant minority report being uncomfortable with this given the dangers associated with an uncontrolled gas leak, they caveat this with the</a:t>
            </a:r>
            <a:r>
              <a:rPr lang="en-GB" sz="1400" b="1" dirty="0">
                <a:solidFill>
                  <a:schemeClr val="tx2"/>
                </a:solidFill>
              </a:rPr>
              <a:t> understanding that it feels unrealistic to be able to respond to all escapes this quickly, </a:t>
            </a:r>
            <a:r>
              <a:rPr lang="en-GB" sz="1400" dirty="0">
                <a:solidFill>
                  <a:schemeClr val="tx2"/>
                </a:solidFill>
              </a:rPr>
              <a:t>particularly</a:t>
            </a:r>
            <a:r>
              <a:rPr lang="en-GB" sz="1400" b="1" dirty="0">
                <a:solidFill>
                  <a:schemeClr val="tx2"/>
                </a:solidFill>
              </a:rPr>
              <a:t> </a:t>
            </a:r>
            <a:r>
              <a:rPr lang="en-GB" sz="1400" dirty="0">
                <a:solidFill>
                  <a:schemeClr val="tx2"/>
                </a:solidFill>
              </a:rPr>
              <a:t>given the size and rurality of the area that WWU cover, and they trust WWU to assess the risk appropriately.</a:t>
            </a:r>
            <a:endParaRPr lang="en-GB" sz="1050" dirty="0"/>
          </a:p>
        </p:txBody>
      </p:sp>
      <p:sp>
        <p:nvSpPr>
          <p:cNvPr id="11" name="Rectangle 10">
            <a:extLst>
              <a:ext uri="{FF2B5EF4-FFF2-40B4-BE49-F238E27FC236}">
                <a16:creationId xmlns:a16="http://schemas.microsoft.com/office/drawing/2014/main" id="{D57D3C97-0266-3A0E-3AFD-F3B1726C3BF5}"/>
              </a:ext>
            </a:extLst>
          </p:cNvPr>
          <p:cNvSpPr/>
          <p:nvPr/>
        </p:nvSpPr>
        <p:spPr>
          <a:xfrm>
            <a:off x="7238081" y="5367012"/>
            <a:ext cx="3517900" cy="75765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 think 1 hour is acceptable and stats show they are hitting this objective.</a:t>
            </a:r>
          </a:p>
        </p:txBody>
      </p:sp>
      <p:sp>
        <p:nvSpPr>
          <p:cNvPr id="12" name="Rectangle 11">
            <a:extLst>
              <a:ext uri="{FF2B5EF4-FFF2-40B4-BE49-F238E27FC236}">
                <a16:creationId xmlns:a16="http://schemas.microsoft.com/office/drawing/2014/main" id="{7F3353DE-DD01-7AAB-C877-5229DF4C45A3}"/>
              </a:ext>
            </a:extLst>
          </p:cNvPr>
          <p:cNvSpPr/>
          <p:nvPr/>
        </p:nvSpPr>
        <p:spPr>
          <a:xfrm>
            <a:off x="1270660" y="3989906"/>
            <a:ext cx="4976077" cy="2483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2"/>
                </a:solidFill>
                <a:latin typeface="Verdana" panose="020B0604030504040204" pitchFamily="34" charset="0"/>
                <a:ea typeface="Times New Roman" panose="02020603050405020304" pitchFamily="18" charset="0"/>
                <a:cs typeface="Arial" panose="020B0604020202020204" pitchFamily="34" charset="0"/>
              </a:rPr>
              <a:t>Information about gas</a:t>
            </a:r>
            <a:r>
              <a:rPr lang="en-GB" sz="1400" b="1" dirty="0">
                <a:solidFill>
                  <a:schemeClr val="tx2"/>
                </a:solidFill>
                <a:effectLst/>
                <a:latin typeface="Verdana" panose="020B0604030504040204" pitchFamily="34" charset="0"/>
                <a:ea typeface="Times New Roman" panose="02020603050405020304" pitchFamily="18" charset="0"/>
                <a:cs typeface="Arial" panose="020B0604020202020204" pitchFamily="34" charset="0"/>
              </a:rPr>
              <a:t> escapes feels abstract </a:t>
            </a:r>
            <a:r>
              <a:rPr lang="en-GB" sz="1400" dirty="0">
                <a:solidFill>
                  <a:schemeClr val="tx2"/>
                </a:solidFill>
                <a:effectLst/>
                <a:latin typeface="Verdana" panose="020B0604030504040204" pitchFamily="34" charset="0"/>
                <a:ea typeface="Times New Roman" panose="02020603050405020304" pitchFamily="18" charset="0"/>
                <a:cs typeface="Arial" panose="020B0604020202020204" pitchFamily="34" charset="0"/>
              </a:rPr>
              <a:t>and it’s hard to know what would be harmful or dangerous to </a:t>
            </a:r>
            <a:r>
              <a:rPr lang="en-GB" sz="1400" dirty="0">
                <a:solidFill>
                  <a:schemeClr val="tx2"/>
                </a:solidFill>
                <a:latin typeface="Verdana" panose="020B0604030504040204" pitchFamily="34" charset="0"/>
                <a:ea typeface="Times New Roman" panose="02020603050405020304" pitchFamily="18" charset="0"/>
                <a:cs typeface="Arial" panose="020B0604020202020204" pitchFamily="34" charset="0"/>
              </a:rPr>
              <a:t>the public</a:t>
            </a:r>
            <a:r>
              <a:rPr lang="en-GB" sz="1400" dirty="0">
                <a:solidFill>
                  <a:schemeClr val="tx2"/>
                </a:solidFill>
                <a:effectLst/>
                <a:latin typeface="Verdana" panose="020B0604030504040204" pitchFamily="34" charset="0"/>
                <a:ea typeface="Times New Roman" panose="02020603050405020304" pitchFamily="18" charset="0"/>
                <a:cs typeface="Arial" panose="020B0604020202020204" pitchFamily="34" charset="0"/>
              </a:rPr>
              <a:t>.</a:t>
            </a:r>
          </a:p>
          <a:p>
            <a:endParaRPr lang="en-GB" sz="1400" b="1" dirty="0">
              <a:solidFill>
                <a:schemeClr val="tx2"/>
              </a:solidFill>
              <a:latin typeface="Verdana" panose="020B0604030504040204" pitchFamily="34" charset="0"/>
              <a:cs typeface="Arial" panose="020B0604020202020204" pitchFamily="34" charset="0"/>
            </a:endParaRPr>
          </a:p>
          <a:p>
            <a:r>
              <a:rPr lang="en-US" sz="1400" dirty="0">
                <a:solidFill>
                  <a:schemeClr val="tx2"/>
                </a:solidFill>
              </a:rPr>
              <a:t>Whilst business customers agree the record for responding to gas leaks is good, </a:t>
            </a:r>
            <a:r>
              <a:rPr lang="en-US" sz="1400" b="1" dirty="0">
                <a:solidFill>
                  <a:schemeClr val="tx2"/>
                </a:solidFill>
              </a:rPr>
              <a:t>some panel members want more context.</a:t>
            </a:r>
            <a:r>
              <a:rPr lang="en-US" sz="1400" dirty="0">
                <a:solidFill>
                  <a:schemeClr val="tx2"/>
                </a:solidFill>
              </a:rPr>
              <a:t> For example, some see this as impressive considering the rural nature of some of the area. However, others feel that without knowing the total number of escapes it is hard to know exactly what this means. </a:t>
            </a:r>
          </a:p>
        </p:txBody>
      </p:sp>
      <p:pic>
        <p:nvPicPr>
          <p:cNvPr id="13" name="Graphic 12" descr="Question Mark with solid fill">
            <a:extLst>
              <a:ext uri="{FF2B5EF4-FFF2-40B4-BE49-F238E27FC236}">
                <a16:creationId xmlns:a16="http://schemas.microsoft.com/office/drawing/2014/main" id="{221A590B-C8CC-2578-3D1E-0B0363FAE0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290" y="4695332"/>
            <a:ext cx="914400" cy="914400"/>
          </a:xfrm>
          <a:prstGeom prst="rect">
            <a:avLst/>
          </a:prstGeom>
        </p:spPr>
      </p:pic>
      <p:pic>
        <p:nvPicPr>
          <p:cNvPr id="16" name="Graphic 15" descr="Tick with solid fill">
            <a:extLst>
              <a:ext uri="{FF2B5EF4-FFF2-40B4-BE49-F238E27FC236}">
                <a16:creationId xmlns:a16="http://schemas.microsoft.com/office/drawing/2014/main" id="{4C89EBC0-ADB5-52F4-2D32-58FEB82469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4472" y="2216810"/>
            <a:ext cx="586036" cy="586036"/>
          </a:xfrm>
          <a:prstGeom prst="rect">
            <a:avLst/>
          </a:prstGeom>
        </p:spPr>
      </p:pic>
      <p:pic>
        <p:nvPicPr>
          <p:cNvPr id="3" name="Graphic 2" descr="Open quotation mark with solid fill">
            <a:extLst>
              <a:ext uri="{FF2B5EF4-FFF2-40B4-BE49-F238E27FC236}">
                <a16:creationId xmlns:a16="http://schemas.microsoft.com/office/drawing/2014/main" id="{DBB21304-8CEC-365A-5B98-87AE7010C1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3738" y="5005456"/>
            <a:ext cx="712787" cy="712787"/>
          </a:xfrm>
          <a:prstGeom prst="rect">
            <a:avLst/>
          </a:prstGeom>
        </p:spPr>
      </p:pic>
      <p:pic>
        <p:nvPicPr>
          <p:cNvPr id="14" name="Graphic 13" descr="Closed quotation mark with solid fill">
            <a:extLst>
              <a:ext uri="{FF2B5EF4-FFF2-40B4-BE49-F238E27FC236}">
                <a16:creationId xmlns:a16="http://schemas.microsoft.com/office/drawing/2014/main" id="{D4DE7D03-C379-6D70-7E06-F45EDE75D8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67972" y="5768192"/>
            <a:ext cx="712787" cy="712787"/>
          </a:xfrm>
          <a:prstGeom prst="rect">
            <a:avLst/>
          </a:prstGeom>
        </p:spPr>
      </p:pic>
      <p:sp>
        <p:nvSpPr>
          <p:cNvPr id="17" name="Rectangle 16">
            <a:extLst>
              <a:ext uri="{FF2B5EF4-FFF2-40B4-BE49-F238E27FC236}">
                <a16:creationId xmlns:a16="http://schemas.microsoft.com/office/drawing/2014/main" id="{1F0969B9-E7BA-80C0-31D9-2FC7B89F0076}"/>
              </a:ext>
            </a:extLst>
          </p:cNvPr>
          <p:cNvSpPr/>
          <p:nvPr/>
        </p:nvSpPr>
        <p:spPr>
          <a:xfrm>
            <a:off x="584320" y="1301933"/>
            <a:ext cx="5592057" cy="2591472"/>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8" name="Rectangle 17">
            <a:extLst>
              <a:ext uri="{FF2B5EF4-FFF2-40B4-BE49-F238E27FC236}">
                <a16:creationId xmlns:a16="http://schemas.microsoft.com/office/drawing/2014/main" id="{FB0BF9EB-5381-6DEE-91CE-D5FCFCD49415}"/>
              </a:ext>
            </a:extLst>
          </p:cNvPr>
          <p:cNvSpPr/>
          <p:nvPr/>
        </p:nvSpPr>
        <p:spPr>
          <a:xfrm>
            <a:off x="584321" y="3989906"/>
            <a:ext cx="5592056" cy="246328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Tree>
    <p:extLst>
      <p:ext uri="{BB962C8B-B14F-4D97-AF65-F5344CB8AC3E}">
        <p14:creationId xmlns:p14="http://schemas.microsoft.com/office/powerpoint/2010/main" val="410453729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068189-8AD0-2EEC-83F1-D1D49CE56EEC}"/>
              </a:ext>
            </a:extLst>
          </p:cNvPr>
          <p:cNvSpPr/>
          <p:nvPr/>
        </p:nvSpPr>
        <p:spPr>
          <a:xfrm>
            <a:off x="6311900" y="0"/>
            <a:ext cx="58800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EA4D29F0-029E-2F4F-15E4-2053518C403D}"/>
              </a:ext>
            </a:extLst>
          </p:cNvPr>
          <p:cNvSpPr>
            <a:spLocks noGrp="1"/>
          </p:cNvSpPr>
          <p:nvPr>
            <p:ph type="title"/>
          </p:nvPr>
        </p:nvSpPr>
        <p:spPr>
          <a:xfrm>
            <a:off x="611189" y="360363"/>
            <a:ext cx="5484812" cy="944562"/>
          </a:xfrm>
        </p:spPr>
        <p:txBody>
          <a:bodyPr/>
          <a:lstStyle/>
          <a:p>
            <a:r>
              <a:rPr lang="en-US" sz="2800" dirty="0"/>
              <a:t>However, they have mixed views towards repairs</a:t>
            </a:r>
          </a:p>
        </p:txBody>
      </p:sp>
      <p:sp>
        <p:nvSpPr>
          <p:cNvPr id="4" name="Footer Placeholder 3">
            <a:extLst>
              <a:ext uri="{FF2B5EF4-FFF2-40B4-BE49-F238E27FC236}">
                <a16:creationId xmlns:a16="http://schemas.microsoft.com/office/drawing/2014/main" id="{963B0009-07FA-8548-0539-1E38DEAC57E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8A3C7C7A-E797-E90A-8C46-F0F8BE354386}"/>
              </a:ext>
            </a:extLst>
          </p:cNvPr>
          <p:cNvSpPr>
            <a:spLocks noGrp="1"/>
          </p:cNvSpPr>
          <p:nvPr>
            <p:ph type="sldNum" sz="quarter" idx="12"/>
          </p:nvPr>
        </p:nvSpPr>
        <p:spPr/>
        <p:txBody>
          <a:bodyPr/>
          <a:lstStyle/>
          <a:p>
            <a:fld id="{CBA53E11-492D-48B3-9F9B-09541CA2A39A}" type="slidenum">
              <a:rPr lang="en-GB" smtClean="0"/>
              <a:t>22</a:t>
            </a:fld>
            <a:endParaRPr lang="en-GB"/>
          </a:p>
        </p:txBody>
      </p:sp>
      <p:sp>
        <p:nvSpPr>
          <p:cNvPr id="6" name="Text Placeholder 5">
            <a:extLst>
              <a:ext uri="{FF2B5EF4-FFF2-40B4-BE49-F238E27FC236}">
                <a16:creationId xmlns:a16="http://schemas.microsoft.com/office/drawing/2014/main" id="{B3DD80D0-5A3E-7128-B13D-F9A1B9D15355}"/>
              </a:ext>
            </a:extLst>
          </p:cNvPr>
          <p:cNvSpPr>
            <a:spLocks noGrp="1"/>
          </p:cNvSpPr>
          <p:nvPr>
            <p:ph type="body" sz="quarter" idx="13"/>
          </p:nvPr>
        </p:nvSpPr>
        <p:spPr>
          <a:xfrm>
            <a:off x="6463310" y="6457729"/>
            <a:ext cx="10410825" cy="287337"/>
          </a:xfrm>
        </p:spPr>
        <p:txBody>
          <a:bodyPr/>
          <a:lstStyle/>
          <a:p>
            <a:r>
              <a:rPr lang="en-US" sz="800" dirty="0">
                <a:solidFill>
                  <a:schemeClr val="tx2"/>
                </a:solidFill>
              </a:rPr>
              <a:t>Q: How comfortable are you that Wales &amp; West Utilities don’t repair all gas escapes immediately? </a:t>
            </a:r>
            <a:r>
              <a:rPr lang="en-US" sz="800" dirty="0"/>
              <a:t>n</a:t>
            </a:r>
            <a:r>
              <a:rPr lang="en-US" sz="800" dirty="0">
                <a:solidFill>
                  <a:schemeClr val="tx2"/>
                </a:solidFill>
              </a:rPr>
              <a:t>=28</a:t>
            </a:r>
          </a:p>
          <a:p>
            <a:endParaRPr lang="en-US" dirty="0"/>
          </a:p>
        </p:txBody>
      </p:sp>
      <p:graphicFrame>
        <p:nvGraphicFramePr>
          <p:cNvPr id="7" name="Chart 6">
            <a:extLst>
              <a:ext uri="{FF2B5EF4-FFF2-40B4-BE49-F238E27FC236}">
                <a16:creationId xmlns:a16="http://schemas.microsoft.com/office/drawing/2014/main" id="{10822CFE-7CBF-2EA9-8A19-37D41359138D}"/>
              </a:ext>
            </a:extLst>
          </p:cNvPr>
          <p:cNvGraphicFramePr/>
          <p:nvPr>
            <p:extLst>
              <p:ext uri="{D42A27DB-BD31-4B8C-83A1-F6EECF244321}">
                <p14:modId xmlns:p14="http://schemas.microsoft.com/office/powerpoint/2010/main" val="328696845"/>
              </p:ext>
            </p:extLst>
          </p:nvPr>
        </p:nvGraphicFramePr>
        <p:xfrm>
          <a:off x="6463310" y="1461696"/>
          <a:ext cx="5577278" cy="380966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826AC0E6-3B97-148F-3D12-1A7C9BA33825}"/>
              </a:ext>
            </a:extLst>
          </p:cNvPr>
          <p:cNvSpPr/>
          <p:nvPr/>
        </p:nvSpPr>
        <p:spPr>
          <a:xfrm>
            <a:off x="1448330" y="1912661"/>
            <a:ext cx="4425695" cy="158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The panel have mixed comfort levels with not all repairs being carried out immediately.</a:t>
            </a:r>
          </a:p>
          <a:p>
            <a:endParaRPr lang="en-GB" sz="1400" dirty="0">
              <a:solidFill>
                <a:schemeClr val="tx1"/>
              </a:solidFill>
            </a:endParaRPr>
          </a:p>
          <a:p>
            <a:r>
              <a:rPr lang="en-GB" sz="1400" dirty="0">
                <a:solidFill>
                  <a:schemeClr val="tx1"/>
                </a:solidFill>
              </a:rPr>
              <a:t>However, there is an </a:t>
            </a:r>
            <a:r>
              <a:rPr lang="en-GB" sz="1400" b="1" dirty="0">
                <a:solidFill>
                  <a:schemeClr val="tx1"/>
                </a:solidFill>
              </a:rPr>
              <a:t>understanding that not all gas escapes are urgent</a:t>
            </a:r>
            <a:r>
              <a:rPr lang="en-GB" sz="1400" dirty="0">
                <a:solidFill>
                  <a:schemeClr val="tx1"/>
                </a:solidFill>
              </a:rPr>
              <a:t>, and overall customers trust WWUs’ judgement on what needs to be prioritised. </a:t>
            </a:r>
          </a:p>
        </p:txBody>
      </p:sp>
      <p:sp>
        <p:nvSpPr>
          <p:cNvPr id="10" name="Rectangle 9">
            <a:extLst>
              <a:ext uri="{FF2B5EF4-FFF2-40B4-BE49-F238E27FC236}">
                <a16:creationId xmlns:a16="http://schemas.microsoft.com/office/drawing/2014/main" id="{16B50ED3-B79A-2D6C-0299-9B400235A762}"/>
              </a:ext>
            </a:extLst>
          </p:cNvPr>
          <p:cNvSpPr/>
          <p:nvPr/>
        </p:nvSpPr>
        <p:spPr>
          <a:xfrm>
            <a:off x="611188" y="5370962"/>
            <a:ext cx="5268911" cy="90465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rPr>
              <a:t>I'm sure that they would repair all gas leaks that are repairable immediately, immediately. Obviously, there will be some that aren't immediately repairable but that would be made safe.</a:t>
            </a:r>
          </a:p>
        </p:txBody>
      </p:sp>
      <p:sp>
        <p:nvSpPr>
          <p:cNvPr id="12" name="Minus 11">
            <a:extLst>
              <a:ext uri="{FF2B5EF4-FFF2-40B4-BE49-F238E27FC236}">
                <a16:creationId xmlns:a16="http://schemas.microsoft.com/office/drawing/2014/main" id="{C980C24E-BB17-8FAD-2730-D184E5D5CCF0}"/>
              </a:ext>
            </a:extLst>
          </p:cNvPr>
          <p:cNvSpPr/>
          <p:nvPr/>
        </p:nvSpPr>
        <p:spPr>
          <a:xfrm>
            <a:off x="611187" y="2238718"/>
            <a:ext cx="914400" cy="914400"/>
          </a:xfrm>
          <a:prstGeom prst="mathMinus">
            <a:avLst>
              <a:gd name="adj1" fmla="val 1299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 name="Rectangle 2">
            <a:extLst>
              <a:ext uri="{FF2B5EF4-FFF2-40B4-BE49-F238E27FC236}">
                <a16:creationId xmlns:a16="http://schemas.microsoft.com/office/drawing/2014/main" id="{8EB540BC-0A7C-A25E-1662-016BCC1DA752}"/>
              </a:ext>
            </a:extLst>
          </p:cNvPr>
          <p:cNvSpPr/>
          <p:nvPr/>
        </p:nvSpPr>
        <p:spPr>
          <a:xfrm>
            <a:off x="611188" y="1715182"/>
            <a:ext cx="5291802" cy="1954933"/>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9" name="Rectangle 8">
            <a:extLst>
              <a:ext uri="{FF2B5EF4-FFF2-40B4-BE49-F238E27FC236}">
                <a16:creationId xmlns:a16="http://schemas.microsoft.com/office/drawing/2014/main" id="{AE0F4462-9DBF-C328-60B3-E575D39FE0CD}"/>
              </a:ext>
            </a:extLst>
          </p:cNvPr>
          <p:cNvSpPr/>
          <p:nvPr/>
        </p:nvSpPr>
        <p:spPr>
          <a:xfrm>
            <a:off x="611187" y="4117803"/>
            <a:ext cx="5268911" cy="90465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0" i="1" u="none" strike="noStrike" dirty="0">
                <a:solidFill>
                  <a:schemeClr val="tx2"/>
                </a:solidFill>
                <a:effectLst/>
              </a:rPr>
              <a:t>I understand that there is controlled and uncontrolled but I feel gas leaks should be dealt with immediately.</a:t>
            </a:r>
            <a:endParaRPr lang="en-GB" sz="1200" i="1" dirty="0">
              <a:solidFill>
                <a:schemeClr val="tx2"/>
              </a:solidFill>
            </a:endParaRPr>
          </a:p>
        </p:txBody>
      </p:sp>
      <p:pic>
        <p:nvPicPr>
          <p:cNvPr id="13" name="Graphic 12" descr="Open quotation mark with solid fill">
            <a:extLst>
              <a:ext uri="{FF2B5EF4-FFF2-40B4-BE49-F238E27FC236}">
                <a16:creationId xmlns:a16="http://schemas.microsoft.com/office/drawing/2014/main" id="{929CF3EF-DF08-3472-99D9-76AF0699E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089" y="3761409"/>
            <a:ext cx="712787" cy="712787"/>
          </a:xfrm>
          <a:prstGeom prst="rect">
            <a:avLst/>
          </a:prstGeom>
        </p:spPr>
      </p:pic>
      <p:pic>
        <p:nvPicPr>
          <p:cNvPr id="14" name="Graphic 13" descr="Closed quotation mark with solid fill">
            <a:extLst>
              <a:ext uri="{FF2B5EF4-FFF2-40B4-BE49-F238E27FC236}">
                <a16:creationId xmlns:a16="http://schemas.microsoft.com/office/drawing/2014/main" id="{297A8FA4-009B-65DD-9E0F-9B9D8640D1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46596" y="5919221"/>
            <a:ext cx="712787" cy="712787"/>
          </a:xfrm>
          <a:prstGeom prst="rect">
            <a:avLst/>
          </a:prstGeom>
        </p:spPr>
      </p:pic>
    </p:spTree>
    <p:extLst>
      <p:ext uri="{BB962C8B-B14F-4D97-AF65-F5344CB8AC3E}">
        <p14:creationId xmlns:p14="http://schemas.microsoft.com/office/powerpoint/2010/main" val="2635659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E516-B9C7-3A31-6334-F092420105BA}"/>
              </a:ext>
            </a:extLst>
          </p:cNvPr>
          <p:cNvSpPr>
            <a:spLocks noGrp="1"/>
          </p:cNvSpPr>
          <p:nvPr>
            <p:ph type="title"/>
          </p:nvPr>
        </p:nvSpPr>
        <p:spPr>
          <a:xfrm>
            <a:off x="611188" y="561656"/>
            <a:ext cx="10969625" cy="944562"/>
          </a:xfrm>
        </p:spPr>
        <p:txBody>
          <a:bodyPr/>
          <a:lstStyle/>
          <a:p>
            <a:r>
              <a:rPr lang="en-US" sz="2800" dirty="0"/>
              <a:t>It is hard for business customers to understand how risks should be assessed</a:t>
            </a:r>
          </a:p>
        </p:txBody>
      </p:sp>
      <p:sp>
        <p:nvSpPr>
          <p:cNvPr id="3" name="Content Placeholder 2">
            <a:extLst>
              <a:ext uri="{FF2B5EF4-FFF2-40B4-BE49-F238E27FC236}">
                <a16:creationId xmlns:a16="http://schemas.microsoft.com/office/drawing/2014/main" id="{E4AA154B-1EF6-92EB-D81A-FCAD0EC1BD2B}"/>
              </a:ext>
            </a:extLst>
          </p:cNvPr>
          <p:cNvSpPr>
            <a:spLocks noGrp="1"/>
          </p:cNvSpPr>
          <p:nvPr>
            <p:ph idx="1"/>
          </p:nvPr>
        </p:nvSpPr>
        <p:spPr>
          <a:xfrm>
            <a:off x="611188" y="2019013"/>
            <a:ext cx="4094924" cy="4357687"/>
          </a:xfrm>
        </p:spPr>
        <p:txBody>
          <a:bodyPr/>
          <a:lstStyle/>
          <a:p>
            <a:r>
              <a:rPr lang="en-US" sz="1600" dirty="0"/>
              <a:t>Business customers were shown a summary of how WWU assess the risk associated with each gas escape. </a:t>
            </a:r>
            <a:r>
              <a:rPr lang="en-US" sz="1600" b="1" dirty="0"/>
              <a:t>They feel that without specialist knowledge it is difficult to understand whether it is comprehensive or not.</a:t>
            </a:r>
            <a:r>
              <a:rPr lang="en-US" sz="1600" dirty="0"/>
              <a:t> However, they do expect the following points to be included in any gas escape risk assessment:</a:t>
            </a:r>
          </a:p>
          <a:p>
            <a:pPr marL="285750" indent="-285750">
              <a:buFont typeface="Arial" panose="020B0604020202020204" pitchFamily="34" charset="0"/>
              <a:buChar char="•"/>
            </a:pPr>
            <a:endParaRPr lang="en-US" sz="1600" dirty="0"/>
          </a:p>
          <a:p>
            <a:pPr marL="501750" lvl="2" indent="-285750"/>
            <a:r>
              <a:rPr lang="en-US" sz="1600" b="1" dirty="0"/>
              <a:t>The total population of the area </a:t>
            </a:r>
          </a:p>
          <a:p>
            <a:pPr marL="501750" lvl="2" indent="-285750"/>
            <a:r>
              <a:rPr lang="en-US" sz="1600" b="1" dirty="0"/>
              <a:t>Risk to life assessment </a:t>
            </a:r>
          </a:p>
          <a:p>
            <a:pPr marL="501750" lvl="2" indent="-285750"/>
            <a:r>
              <a:rPr lang="en-US" sz="1600" b="1" dirty="0"/>
              <a:t>Risk of ignition assessment</a:t>
            </a:r>
          </a:p>
          <a:p>
            <a:endParaRPr lang="en-US" dirty="0"/>
          </a:p>
        </p:txBody>
      </p:sp>
      <p:sp>
        <p:nvSpPr>
          <p:cNvPr id="4" name="Footer Placeholder 3">
            <a:extLst>
              <a:ext uri="{FF2B5EF4-FFF2-40B4-BE49-F238E27FC236}">
                <a16:creationId xmlns:a16="http://schemas.microsoft.com/office/drawing/2014/main" id="{1EC21295-013E-F074-EF72-3E36F2B38A72}"/>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F58BE3A8-03A7-38D6-6AA0-F7D4F4AC4160}"/>
              </a:ext>
            </a:extLst>
          </p:cNvPr>
          <p:cNvSpPr>
            <a:spLocks noGrp="1"/>
          </p:cNvSpPr>
          <p:nvPr>
            <p:ph type="sldNum" sz="quarter" idx="12"/>
          </p:nvPr>
        </p:nvSpPr>
        <p:spPr/>
        <p:txBody>
          <a:bodyPr/>
          <a:lstStyle/>
          <a:p>
            <a:fld id="{CBA53E11-492D-48B3-9F9B-09541CA2A39A}" type="slidenum">
              <a:rPr lang="en-GB" smtClean="0"/>
              <a:t>23</a:t>
            </a:fld>
            <a:endParaRPr lang="en-GB"/>
          </a:p>
        </p:txBody>
      </p:sp>
      <p:pic>
        <p:nvPicPr>
          <p:cNvPr id="8" name="Picture 7" descr="A screenshot of a computer&#10;&#10;Description automatically generated">
            <a:extLst>
              <a:ext uri="{FF2B5EF4-FFF2-40B4-BE49-F238E27FC236}">
                <a16:creationId xmlns:a16="http://schemas.microsoft.com/office/drawing/2014/main" id="{B3AA5C38-8832-888C-09B3-E0E70A244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091" y="2069306"/>
            <a:ext cx="6400800" cy="3619500"/>
          </a:xfrm>
          <a:prstGeom prst="rect">
            <a:avLst/>
          </a:prstGeom>
          <a:ln w="38100">
            <a:solidFill>
              <a:schemeClr val="accent6">
                <a:lumMod val="90000"/>
              </a:schemeClr>
            </a:solidFill>
          </a:ln>
        </p:spPr>
      </p:pic>
    </p:spTree>
    <p:extLst>
      <p:ext uri="{BB962C8B-B14F-4D97-AF65-F5344CB8AC3E}">
        <p14:creationId xmlns:p14="http://schemas.microsoft.com/office/powerpoint/2010/main" val="295003342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A1923A-0388-49E1-5008-2851342CCB13}"/>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20598ADC-1E01-7103-A7D9-D7D62C57CEAC}"/>
              </a:ext>
            </a:extLst>
          </p:cNvPr>
          <p:cNvSpPr>
            <a:spLocks noGrp="1"/>
          </p:cNvSpPr>
          <p:nvPr>
            <p:ph type="sldNum" sz="quarter" idx="12"/>
          </p:nvPr>
        </p:nvSpPr>
        <p:spPr/>
        <p:txBody>
          <a:bodyPr/>
          <a:lstStyle/>
          <a:p>
            <a:fld id="{CBA53E11-492D-48B3-9F9B-09541CA2A39A}" type="slidenum">
              <a:rPr lang="en-GB" smtClean="0"/>
              <a:pPr/>
              <a:t>24</a:t>
            </a:fld>
            <a:endParaRPr lang="en-GB"/>
          </a:p>
        </p:txBody>
      </p:sp>
      <p:sp>
        <p:nvSpPr>
          <p:cNvPr id="4" name="Title 3">
            <a:extLst>
              <a:ext uri="{FF2B5EF4-FFF2-40B4-BE49-F238E27FC236}">
                <a16:creationId xmlns:a16="http://schemas.microsoft.com/office/drawing/2014/main" id="{3D3A09EE-ECDD-B5BE-EEA6-F9BC90515093}"/>
              </a:ext>
            </a:extLst>
          </p:cNvPr>
          <p:cNvSpPr>
            <a:spLocks noGrp="1"/>
          </p:cNvSpPr>
          <p:nvPr>
            <p:ph type="ctrTitle"/>
          </p:nvPr>
        </p:nvSpPr>
        <p:spPr/>
        <p:txBody>
          <a:bodyPr/>
          <a:lstStyle/>
          <a:p>
            <a:r>
              <a:rPr lang="en-GB" dirty="0"/>
              <a:t>Priorities</a:t>
            </a:r>
          </a:p>
        </p:txBody>
      </p:sp>
      <p:sp>
        <p:nvSpPr>
          <p:cNvPr id="5" name="Text Placeholder 4">
            <a:extLst>
              <a:ext uri="{FF2B5EF4-FFF2-40B4-BE49-F238E27FC236}">
                <a16:creationId xmlns:a16="http://schemas.microsoft.com/office/drawing/2014/main" id="{035AC401-1BCD-1DE8-3053-D5659A73BAEF}"/>
              </a:ext>
            </a:extLst>
          </p:cNvPr>
          <p:cNvSpPr>
            <a:spLocks noGrp="1"/>
          </p:cNvSpPr>
          <p:nvPr>
            <p:ph type="body" sz="quarter" idx="13"/>
          </p:nvPr>
        </p:nvSpPr>
        <p:spPr/>
        <p:txBody>
          <a:bodyPr/>
          <a:lstStyle/>
          <a:p>
            <a:r>
              <a:rPr lang="en-GB" dirty="0"/>
              <a:t> </a:t>
            </a:r>
          </a:p>
        </p:txBody>
      </p:sp>
      <p:sp>
        <p:nvSpPr>
          <p:cNvPr id="6" name="Subtitle 5">
            <a:extLst>
              <a:ext uri="{FF2B5EF4-FFF2-40B4-BE49-F238E27FC236}">
                <a16:creationId xmlns:a16="http://schemas.microsoft.com/office/drawing/2014/main" id="{FEF6A288-CB88-8580-7973-7A8CFE9A535A}"/>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41233834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1116733-3D95-E2EE-C2B1-5C6B480071F9}"/>
              </a:ext>
            </a:extLst>
          </p:cNvPr>
          <p:cNvSpPr/>
          <p:nvPr/>
        </p:nvSpPr>
        <p:spPr>
          <a:xfrm>
            <a:off x="611186" y="1630359"/>
            <a:ext cx="10969623" cy="392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65E7FD1A-192E-CD77-7DBF-3896B7EECADC}"/>
              </a:ext>
            </a:extLst>
          </p:cNvPr>
          <p:cNvSpPr>
            <a:spLocks noGrp="1"/>
          </p:cNvSpPr>
          <p:nvPr>
            <p:ph type="title"/>
          </p:nvPr>
        </p:nvSpPr>
        <p:spPr/>
        <p:txBody>
          <a:bodyPr/>
          <a:lstStyle/>
          <a:p>
            <a:r>
              <a:rPr lang="en-GB" sz="2800" dirty="0"/>
              <a:t>Business customers have mixed views on the best time for WWU to carry out essential works</a:t>
            </a:r>
          </a:p>
        </p:txBody>
      </p:sp>
      <p:sp>
        <p:nvSpPr>
          <p:cNvPr id="4" name="Footer Placeholder 3">
            <a:extLst>
              <a:ext uri="{FF2B5EF4-FFF2-40B4-BE49-F238E27FC236}">
                <a16:creationId xmlns:a16="http://schemas.microsoft.com/office/drawing/2014/main" id="{30653D2C-436D-FEF6-B17D-E5AB5579ECBB}"/>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DE06F77-B4B7-047A-F89E-E8DA32339B21}"/>
              </a:ext>
            </a:extLst>
          </p:cNvPr>
          <p:cNvSpPr>
            <a:spLocks noGrp="1"/>
          </p:cNvSpPr>
          <p:nvPr>
            <p:ph type="sldNum" sz="quarter" idx="12"/>
          </p:nvPr>
        </p:nvSpPr>
        <p:spPr/>
        <p:txBody>
          <a:bodyPr/>
          <a:lstStyle/>
          <a:p>
            <a:fld id="{CBA53E11-492D-48B3-9F9B-09541CA2A39A}" type="slidenum">
              <a:rPr lang="en-GB" smtClean="0"/>
              <a:t>25</a:t>
            </a:fld>
            <a:endParaRPr lang="en-GB"/>
          </a:p>
        </p:txBody>
      </p:sp>
      <p:sp>
        <p:nvSpPr>
          <p:cNvPr id="7" name="Rectangle 6">
            <a:extLst>
              <a:ext uri="{FF2B5EF4-FFF2-40B4-BE49-F238E27FC236}">
                <a16:creationId xmlns:a16="http://schemas.microsoft.com/office/drawing/2014/main" id="{2A096F23-B612-D9BC-480E-DC20EE648AF2}"/>
              </a:ext>
            </a:extLst>
          </p:cNvPr>
          <p:cNvSpPr/>
          <p:nvPr/>
        </p:nvSpPr>
        <p:spPr>
          <a:xfrm>
            <a:off x="611185" y="1655532"/>
            <a:ext cx="10969623" cy="861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Some customers suggest night-time as the best time to carry out essential work on the assumption that this would cause less disruption to businesses. However, this would have to be considered against: </a:t>
            </a:r>
            <a:endParaRPr lang="en-US" sz="1400" dirty="0">
              <a:solidFill>
                <a:schemeClr val="tx2"/>
              </a:solidFill>
            </a:endParaRPr>
          </a:p>
          <a:p>
            <a:endParaRPr lang="en-US" sz="1600" b="1" dirty="0">
              <a:solidFill>
                <a:schemeClr val="tx1"/>
              </a:solidFill>
            </a:endParaRPr>
          </a:p>
        </p:txBody>
      </p:sp>
      <p:pic>
        <p:nvPicPr>
          <p:cNvPr id="14" name="Graphic 13" descr="Megaphone with solid fill">
            <a:extLst>
              <a:ext uri="{FF2B5EF4-FFF2-40B4-BE49-F238E27FC236}">
                <a16:creationId xmlns:a16="http://schemas.microsoft.com/office/drawing/2014/main" id="{0A136004-55DD-4BCC-DECB-3905789723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6318" y="2376530"/>
            <a:ext cx="894785" cy="894785"/>
          </a:xfrm>
          <a:prstGeom prst="rect">
            <a:avLst/>
          </a:prstGeom>
        </p:spPr>
      </p:pic>
      <p:pic>
        <p:nvPicPr>
          <p:cNvPr id="16" name="Graphic 15" descr="Exclamation mark with solid fill">
            <a:extLst>
              <a:ext uri="{FF2B5EF4-FFF2-40B4-BE49-F238E27FC236}">
                <a16:creationId xmlns:a16="http://schemas.microsoft.com/office/drawing/2014/main" id="{95FC35F5-2128-F2DE-2D4B-789C58FB32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4887" y="3506109"/>
            <a:ext cx="657262" cy="657262"/>
          </a:xfrm>
          <a:prstGeom prst="rect">
            <a:avLst/>
          </a:prstGeom>
        </p:spPr>
      </p:pic>
      <p:sp>
        <p:nvSpPr>
          <p:cNvPr id="11" name="Rectangle 10">
            <a:extLst>
              <a:ext uri="{FF2B5EF4-FFF2-40B4-BE49-F238E27FC236}">
                <a16:creationId xmlns:a16="http://schemas.microsoft.com/office/drawing/2014/main" id="{13EBC77C-1911-958A-2792-20B3BC0BD121}"/>
              </a:ext>
            </a:extLst>
          </p:cNvPr>
          <p:cNvSpPr/>
          <p:nvPr/>
        </p:nvSpPr>
        <p:spPr>
          <a:xfrm>
            <a:off x="0" y="5646229"/>
            <a:ext cx="12192000" cy="6732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241200" algn="ctr"/>
            <a:r>
              <a:rPr lang="en-US" sz="1600" b="1" dirty="0">
                <a:solidFill>
                  <a:schemeClr val="tx2"/>
                </a:solidFill>
              </a:rPr>
              <a:t>Business customers also suggest consulting with businesses in the area while work is planned to understand the preferences of those who would be affected.</a:t>
            </a:r>
          </a:p>
        </p:txBody>
      </p:sp>
      <p:sp>
        <p:nvSpPr>
          <p:cNvPr id="13" name="Rectangle 12">
            <a:extLst>
              <a:ext uri="{FF2B5EF4-FFF2-40B4-BE49-F238E27FC236}">
                <a16:creationId xmlns:a16="http://schemas.microsoft.com/office/drawing/2014/main" id="{97D501FD-1E0C-4A87-EF18-17434AE1FE53}"/>
              </a:ext>
            </a:extLst>
          </p:cNvPr>
          <p:cNvSpPr/>
          <p:nvPr/>
        </p:nvSpPr>
        <p:spPr>
          <a:xfrm>
            <a:off x="1966617" y="2541033"/>
            <a:ext cx="4345283" cy="2705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solidFill>
              </a:rPr>
              <a:t>The level of noise the work might generate</a:t>
            </a:r>
          </a:p>
          <a:p>
            <a:endParaRPr lang="en-US" sz="1600" b="1" dirty="0">
              <a:solidFill>
                <a:schemeClr val="tx1"/>
              </a:solidFill>
            </a:endParaRPr>
          </a:p>
          <a:p>
            <a:endParaRPr lang="en-US" sz="1600" b="1" dirty="0">
              <a:solidFill>
                <a:schemeClr val="tx1"/>
              </a:solidFill>
            </a:endParaRPr>
          </a:p>
          <a:p>
            <a:r>
              <a:rPr lang="en-US" sz="1600" b="1" dirty="0">
                <a:solidFill>
                  <a:schemeClr val="tx2"/>
                </a:solidFill>
              </a:rPr>
              <a:t>The urgency of the work regarding safety and supply </a:t>
            </a:r>
          </a:p>
          <a:p>
            <a:endParaRPr lang="en-US" sz="1600" b="1" dirty="0">
              <a:solidFill>
                <a:schemeClr val="tx2"/>
              </a:solidFill>
            </a:endParaRPr>
          </a:p>
          <a:p>
            <a:endParaRPr lang="en-US" sz="1600" b="1" dirty="0">
              <a:solidFill>
                <a:schemeClr val="tx2"/>
              </a:solidFill>
            </a:endParaRPr>
          </a:p>
          <a:p>
            <a:pPr marL="0" lvl="1" indent="-241200"/>
            <a:r>
              <a:rPr lang="en-US" sz="1600" b="1" dirty="0">
                <a:solidFill>
                  <a:schemeClr val="tx2"/>
                </a:solidFill>
              </a:rPr>
              <a:t>The make up of the area, for example residential/business, bars/office buildings</a:t>
            </a:r>
          </a:p>
        </p:txBody>
      </p:sp>
      <p:pic>
        <p:nvPicPr>
          <p:cNvPr id="17" name="Graphic 16" descr="City with solid fill">
            <a:extLst>
              <a:ext uri="{FF2B5EF4-FFF2-40B4-BE49-F238E27FC236}">
                <a16:creationId xmlns:a16="http://schemas.microsoft.com/office/drawing/2014/main" id="{F6058E51-A1F0-6F92-03C6-1EE1EF0F1F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711" y="4394762"/>
            <a:ext cx="914400" cy="914400"/>
          </a:xfrm>
          <a:prstGeom prst="rect">
            <a:avLst/>
          </a:prstGeom>
        </p:spPr>
      </p:pic>
      <p:sp>
        <p:nvSpPr>
          <p:cNvPr id="8" name="Rectangle 7">
            <a:extLst>
              <a:ext uri="{FF2B5EF4-FFF2-40B4-BE49-F238E27FC236}">
                <a16:creationId xmlns:a16="http://schemas.microsoft.com/office/drawing/2014/main" id="{2E5FCEEB-54F7-5641-C8C4-52A960B79C8A}"/>
              </a:ext>
            </a:extLst>
          </p:cNvPr>
          <p:cNvSpPr/>
          <p:nvPr/>
        </p:nvSpPr>
        <p:spPr>
          <a:xfrm>
            <a:off x="6850361" y="2600872"/>
            <a:ext cx="4191985" cy="99209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u="none" strike="noStrike" dirty="0">
                <a:solidFill>
                  <a:schemeClr val="tx2"/>
                </a:solidFill>
                <a:effectLst/>
              </a:rPr>
              <a:t>Throughout the night would make the most sense as that is when there are less cars on the road. It won’t disrupt people going about their daily tasks such as getting to and from work or school or affect businesses so much.</a:t>
            </a:r>
            <a:endParaRPr lang="en-US" sz="1200" i="1" dirty="0">
              <a:solidFill>
                <a:schemeClr val="tx2"/>
              </a:solidFill>
            </a:endParaRPr>
          </a:p>
        </p:txBody>
      </p:sp>
      <p:sp>
        <p:nvSpPr>
          <p:cNvPr id="6" name="Rectangle 5">
            <a:extLst>
              <a:ext uri="{FF2B5EF4-FFF2-40B4-BE49-F238E27FC236}">
                <a16:creationId xmlns:a16="http://schemas.microsoft.com/office/drawing/2014/main" id="{B6FEE9B9-C4BE-4083-9706-3F50DF51D2D4}"/>
              </a:ext>
            </a:extLst>
          </p:cNvPr>
          <p:cNvSpPr/>
          <p:nvPr/>
        </p:nvSpPr>
        <p:spPr>
          <a:xfrm>
            <a:off x="6850361" y="4163371"/>
            <a:ext cx="4191985" cy="99209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rPr>
              <a:t>I’d prefer the work to be carried out during the day as our bar is open from late afternoon until the early hours so this would have less of an impact on our customer being able to visit.</a:t>
            </a:r>
          </a:p>
        </p:txBody>
      </p:sp>
      <p:pic>
        <p:nvPicPr>
          <p:cNvPr id="9" name="Graphic 8" descr="Open quotation mark with solid fill">
            <a:extLst>
              <a:ext uri="{FF2B5EF4-FFF2-40B4-BE49-F238E27FC236}">
                <a16:creationId xmlns:a16="http://schemas.microsoft.com/office/drawing/2014/main" id="{A6DDE007-26F7-00E9-D8A1-6C952E9EAC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9974" y="2206170"/>
            <a:ext cx="712787" cy="712787"/>
          </a:xfrm>
          <a:prstGeom prst="rect">
            <a:avLst/>
          </a:prstGeom>
        </p:spPr>
      </p:pic>
      <p:pic>
        <p:nvPicPr>
          <p:cNvPr id="10" name="Graphic 9" descr="Closed quotation mark with solid fill">
            <a:extLst>
              <a:ext uri="{FF2B5EF4-FFF2-40B4-BE49-F238E27FC236}">
                <a16:creationId xmlns:a16="http://schemas.microsoft.com/office/drawing/2014/main" id="{B5FC3CAF-B567-0E8A-290C-9DCD8E8EA1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26440" y="4804028"/>
            <a:ext cx="712787" cy="712787"/>
          </a:xfrm>
          <a:prstGeom prst="rect">
            <a:avLst/>
          </a:prstGeom>
        </p:spPr>
      </p:pic>
    </p:spTree>
    <p:extLst>
      <p:ext uri="{BB962C8B-B14F-4D97-AF65-F5344CB8AC3E}">
        <p14:creationId xmlns:p14="http://schemas.microsoft.com/office/powerpoint/2010/main" val="397748899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A1923A-0388-49E1-5008-2851342CCB13}"/>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20598ADC-1E01-7103-A7D9-D7D62C57CEAC}"/>
              </a:ext>
            </a:extLst>
          </p:cNvPr>
          <p:cNvSpPr>
            <a:spLocks noGrp="1"/>
          </p:cNvSpPr>
          <p:nvPr>
            <p:ph type="sldNum" sz="quarter" idx="12"/>
          </p:nvPr>
        </p:nvSpPr>
        <p:spPr/>
        <p:txBody>
          <a:bodyPr/>
          <a:lstStyle/>
          <a:p>
            <a:fld id="{CBA53E11-492D-48B3-9F9B-09541CA2A39A}" type="slidenum">
              <a:rPr lang="en-GB" smtClean="0"/>
              <a:pPr/>
              <a:t>26</a:t>
            </a:fld>
            <a:endParaRPr lang="en-GB"/>
          </a:p>
        </p:txBody>
      </p:sp>
      <p:sp>
        <p:nvSpPr>
          <p:cNvPr id="4" name="Title 3">
            <a:extLst>
              <a:ext uri="{FF2B5EF4-FFF2-40B4-BE49-F238E27FC236}">
                <a16:creationId xmlns:a16="http://schemas.microsoft.com/office/drawing/2014/main" id="{3D3A09EE-ECDD-B5BE-EEA6-F9BC90515093}"/>
              </a:ext>
            </a:extLst>
          </p:cNvPr>
          <p:cNvSpPr>
            <a:spLocks noGrp="1"/>
          </p:cNvSpPr>
          <p:nvPr>
            <p:ph type="ctrTitle"/>
          </p:nvPr>
        </p:nvSpPr>
        <p:spPr/>
        <p:txBody>
          <a:bodyPr/>
          <a:lstStyle/>
          <a:p>
            <a:r>
              <a:rPr lang="en-GB" dirty="0"/>
              <a:t>Recommendations</a:t>
            </a:r>
          </a:p>
        </p:txBody>
      </p:sp>
      <p:sp>
        <p:nvSpPr>
          <p:cNvPr id="5" name="Text Placeholder 4">
            <a:extLst>
              <a:ext uri="{FF2B5EF4-FFF2-40B4-BE49-F238E27FC236}">
                <a16:creationId xmlns:a16="http://schemas.microsoft.com/office/drawing/2014/main" id="{035AC401-1BCD-1DE8-3053-D5659A73BAEF}"/>
              </a:ext>
            </a:extLst>
          </p:cNvPr>
          <p:cNvSpPr>
            <a:spLocks noGrp="1"/>
          </p:cNvSpPr>
          <p:nvPr>
            <p:ph type="body" sz="quarter" idx="13"/>
          </p:nvPr>
        </p:nvSpPr>
        <p:spPr/>
        <p:txBody>
          <a:bodyPr/>
          <a:lstStyle/>
          <a:p>
            <a:r>
              <a:rPr lang="en-GB" dirty="0"/>
              <a:t> </a:t>
            </a:r>
          </a:p>
        </p:txBody>
      </p:sp>
      <p:sp>
        <p:nvSpPr>
          <p:cNvPr id="6" name="Subtitle 5">
            <a:extLst>
              <a:ext uri="{FF2B5EF4-FFF2-40B4-BE49-F238E27FC236}">
                <a16:creationId xmlns:a16="http://schemas.microsoft.com/office/drawing/2014/main" id="{FEF6A288-CB88-8580-7973-7A8CFE9A535A}"/>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20075520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59AF-AE51-640C-7D96-4A3D1A633224}"/>
              </a:ext>
            </a:extLst>
          </p:cNvPr>
          <p:cNvSpPr>
            <a:spLocks noGrp="1"/>
          </p:cNvSpPr>
          <p:nvPr>
            <p:ph type="title"/>
          </p:nvPr>
        </p:nvSpPr>
        <p:spPr/>
        <p:txBody>
          <a:bodyPr/>
          <a:lstStyle/>
          <a:p>
            <a:r>
              <a:rPr lang="en-US" dirty="0"/>
              <a:t>Business customers value communication for the smooth running of their business</a:t>
            </a:r>
          </a:p>
        </p:txBody>
      </p:sp>
      <p:sp>
        <p:nvSpPr>
          <p:cNvPr id="4" name="Footer Placeholder 3">
            <a:extLst>
              <a:ext uri="{FF2B5EF4-FFF2-40B4-BE49-F238E27FC236}">
                <a16:creationId xmlns:a16="http://schemas.microsoft.com/office/drawing/2014/main" id="{2D2139C0-3607-4A88-7393-7BEA48605C14}"/>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B9D31B48-BB1D-83D5-3418-AEEB1FE337F5}"/>
              </a:ext>
            </a:extLst>
          </p:cNvPr>
          <p:cNvSpPr>
            <a:spLocks noGrp="1"/>
          </p:cNvSpPr>
          <p:nvPr>
            <p:ph type="sldNum" sz="quarter" idx="12"/>
          </p:nvPr>
        </p:nvSpPr>
        <p:spPr/>
        <p:txBody>
          <a:bodyPr/>
          <a:lstStyle/>
          <a:p>
            <a:fld id="{CBA53E11-492D-48B3-9F9B-09541CA2A39A}" type="slidenum">
              <a:rPr lang="en-GB" smtClean="0"/>
              <a:t>27</a:t>
            </a:fld>
            <a:endParaRPr lang="en-GB"/>
          </a:p>
        </p:txBody>
      </p:sp>
      <p:sp>
        <p:nvSpPr>
          <p:cNvPr id="7" name="Rectangle 6">
            <a:extLst>
              <a:ext uri="{FF2B5EF4-FFF2-40B4-BE49-F238E27FC236}">
                <a16:creationId xmlns:a16="http://schemas.microsoft.com/office/drawing/2014/main" id="{2669B7CB-EE78-3967-C356-44EE5194E9E3}"/>
              </a:ext>
            </a:extLst>
          </p:cNvPr>
          <p:cNvSpPr/>
          <p:nvPr/>
        </p:nvSpPr>
        <p:spPr>
          <a:xfrm>
            <a:off x="619738" y="1923303"/>
            <a:ext cx="2376000" cy="160408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rPr>
              <a:t>Planned maintenance and other essential works</a:t>
            </a:r>
          </a:p>
        </p:txBody>
      </p:sp>
      <p:sp>
        <p:nvSpPr>
          <p:cNvPr id="8" name="Rectangle 7">
            <a:extLst>
              <a:ext uri="{FF2B5EF4-FFF2-40B4-BE49-F238E27FC236}">
                <a16:creationId xmlns:a16="http://schemas.microsoft.com/office/drawing/2014/main" id="{6609C07F-AB8E-9CC9-0B09-D84E1F6C47B0}"/>
              </a:ext>
            </a:extLst>
          </p:cNvPr>
          <p:cNvSpPr/>
          <p:nvPr/>
        </p:nvSpPr>
        <p:spPr>
          <a:xfrm>
            <a:off x="3080501" y="3610775"/>
            <a:ext cx="4284000" cy="914401"/>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2"/>
                </a:solidFill>
              </a:rPr>
              <a:t>Proactively educate customers by communicating essential information such as the gas emergency helpline prominently on customer bills, and what to expect when customers call it</a:t>
            </a:r>
          </a:p>
        </p:txBody>
      </p:sp>
      <p:sp>
        <p:nvSpPr>
          <p:cNvPr id="9" name="Rectangle 8">
            <a:extLst>
              <a:ext uri="{FF2B5EF4-FFF2-40B4-BE49-F238E27FC236}">
                <a16:creationId xmlns:a16="http://schemas.microsoft.com/office/drawing/2014/main" id="{52EADA3A-1919-BF2D-0F41-2D989B148D09}"/>
              </a:ext>
            </a:extLst>
          </p:cNvPr>
          <p:cNvSpPr/>
          <p:nvPr/>
        </p:nvSpPr>
        <p:spPr>
          <a:xfrm>
            <a:off x="3094712" y="5600699"/>
            <a:ext cx="4284000" cy="82890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2"/>
                </a:solidFill>
              </a:rPr>
              <a:t>Communicate the sustainable credentials and objectives in any new business plans and maintenance </a:t>
            </a:r>
          </a:p>
        </p:txBody>
      </p:sp>
      <p:sp>
        <p:nvSpPr>
          <p:cNvPr id="10" name="Rectangle 9">
            <a:extLst>
              <a:ext uri="{FF2B5EF4-FFF2-40B4-BE49-F238E27FC236}">
                <a16:creationId xmlns:a16="http://schemas.microsoft.com/office/drawing/2014/main" id="{37AE8257-6DDF-ADAA-4070-AD9A6132DC96}"/>
              </a:ext>
            </a:extLst>
          </p:cNvPr>
          <p:cNvSpPr/>
          <p:nvPr/>
        </p:nvSpPr>
        <p:spPr>
          <a:xfrm>
            <a:off x="3080500" y="1923303"/>
            <a:ext cx="4284000" cy="160408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2"/>
                </a:solidFill>
              </a:rPr>
              <a:t>Communicate well in advance – at least a month</a:t>
            </a:r>
          </a:p>
          <a:p>
            <a:pPr marL="171450" indent="-171450">
              <a:buFont typeface="Arial" panose="020B0604020202020204" pitchFamily="34" charset="0"/>
              <a:buChar char="•"/>
            </a:pPr>
            <a:r>
              <a:rPr lang="en-US" sz="1200" dirty="0">
                <a:solidFill>
                  <a:schemeClr val="tx2"/>
                </a:solidFill>
              </a:rPr>
              <a:t>Include information on what disruption business owners can expect and how long it will take</a:t>
            </a:r>
          </a:p>
          <a:p>
            <a:pPr marL="171450" indent="-171450">
              <a:buFont typeface="Arial" panose="020B0604020202020204" pitchFamily="34" charset="0"/>
              <a:buChar char="•"/>
            </a:pPr>
            <a:r>
              <a:rPr lang="en-US" sz="1200" dirty="0">
                <a:solidFill>
                  <a:schemeClr val="tx2"/>
                </a:solidFill>
              </a:rPr>
              <a:t>Update regularly on progress</a:t>
            </a:r>
          </a:p>
          <a:p>
            <a:pPr marL="171450" indent="-171450">
              <a:buFont typeface="Arial" panose="020B0604020202020204" pitchFamily="34" charset="0"/>
              <a:buChar char="•"/>
            </a:pPr>
            <a:r>
              <a:rPr lang="en-US" sz="1200" dirty="0">
                <a:solidFill>
                  <a:schemeClr val="tx2"/>
                </a:solidFill>
              </a:rPr>
              <a:t>Consider consulting business customers on the best times for work to take place</a:t>
            </a:r>
          </a:p>
          <a:p>
            <a:pPr marL="171450" indent="-171450">
              <a:buFont typeface="Arial" panose="020B0604020202020204" pitchFamily="34" charset="0"/>
              <a:buChar char="•"/>
            </a:pPr>
            <a:r>
              <a:rPr lang="en-US" sz="1200" dirty="0">
                <a:solidFill>
                  <a:schemeClr val="tx2"/>
                </a:solidFill>
              </a:rPr>
              <a:t>Consider communicating how work is planned to avoid bill increases</a:t>
            </a:r>
            <a:endParaRPr lang="en-US" sz="1050" dirty="0">
              <a:solidFill>
                <a:schemeClr val="tx2"/>
              </a:solidFill>
            </a:endParaRPr>
          </a:p>
        </p:txBody>
      </p:sp>
      <p:sp>
        <p:nvSpPr>
          <p:cNvPr id="11" name="Rectangle 10">
            <a:extLst>
              <a:ext uri="{FF2B5EF4-FFF2-40B4-BE49-F238E27FC236}">
                <a16:creationId xmlns:a16="http://schemas.microsoft.com/office/drawing/2014/main" id="{17E733B8-4B1C-B3D2-B6A9-EA3AFFD66FCF}"/>
              </a:ext>
            </a:extLst>
          </p:cNvPr>
          <p:cNvSpPr/>
          <p:nvPr/>
        </p:nvSpPr>
        <p:spPr>
          <a:xfrm>
            <a:off x="3094712" y="4621299"/>
            <a:ext cx="4284000" cy="9114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2"/>
                </a:solidFill>
              </a:rPr>
              <a:t>Educate customers about different types of gas leaks and how to determine levels of danger</a:t>
            </a:r>
          </a:p>
          <a:p>
            <a:pPr marL="171450" indent="-171450">
              <a:buFont typeface="Arial" panose="020B0604020202020204" pitchFamily="34" charset="0"/>
              <a:buChar char="•"/>
            </a:pPr>
            <a:r>
              <a:rPr lang="en-US" sz="1200" dirty="0">
                <a:solidFill>
                  <a:schemeClr val="tx2"/>
                </a:solidFill>
              </a:rPr>
              <a:t>Consider doing this by putting numbers into an understandable context, and where possible eliminating numbers all together</a:t>
            </a:r>
          </a:p>
        </p:txBody>
      </p:sp>
      <p:sp>
        <p:nvSpPr>
          <p:cNvPr id="12" name="Rectangle 11">
            <a:extLst>
              <a:ext uri="{FF2B5EF4-FFF2-40B4-BE49-F238E27FC236}">
                <a16:creationId xmlns:a16="http://schemas.microsoft.com/office/drawing/2014/main" id="{8B558638-2820-968C-BB8B-12D0D73D7EF9}"/>
              </a:ext>
            </a:extLst>
          </p:cNvPr>
          <p:cNvSpPr/>
          <p:nvPr/>
        </p:nvSpPr>
        <p:spPr>
          <a:xfrm>
            <a:off x="7475183" y="3608982"/>
            <a:ext cx="4104000" cy="9144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2"/>
                </a:solidFill>
              </a:rPr>
              <a:t>Business customers have low knowledge on what to do in the event of a gas emergency</a:t>
            </a:r>
          </a:p>
        </p:txBody>
      </p:sp>
      <p:sp>
        <p:nvSpPr>
          <p:cNvPr id="13" name="Rectangle 12">
            <a:extLst>
              <a:ext uri="{FF2B5EF4-FFF2-40B4-BE49-F238E27FC236}">
                <a16:creationId xmlns:a16="http://schemas.microsoft.com/office/drawing/2014/main" id="{F8CA80F2-D883-DD43-5831-55454D217756}"/>
              </a:ext>
            </a:extLst>
          </p:cNvPr>
          <p:cNvSpPr/>
          <p:nvPr/>
        </p:nvSpPr>
        <p:spPr>
          <a:xfrm>
            <a:off x="7475182" y="1923303"/>
            <a:ext cx="4104000" cy="160408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2"/>
                </a:solidFill>
              </a:rPr>
              <a:t>Business customers need to know exactly how long work will take and what disruption it will cause to put essential plans in place for their business</a:t>
            </a:r>
          </a:p>
          <a:p>
            <a:pPr marL="171450" indent="-171450">
              <a:buFont typeface="Arial" panose="020B0604020202020204" pitchFamily="34" charset="0"/>
              <a:buChar char="•"/>
            </a:pPr>
            <a:r>
              <a:rPr lang="en-US" sz="1200" dirty="0">
                <a:solidFill>
                  <a:schemeClr val="tx2"/>
                </a:solidFill>
              </a:rPr>
              <a:t>Knowing that they have been consulted in the process will give them a more positive attitude towards the situation</a:t>
            </a:r>
          </a:p>
        </p:txBody>
      </p:sp>
      <p:sp>
        <p:nvSpPr>
          <p:cNvPr id="14" name="Rectangle 13">
            <a:extLst>
              <a:ext uri="{FF2B5EF4-FFF2-40B4-BE49-F238E27FC236}">
                <a16:creationId xmlns:a16="http://schemas.microsoft.com/office/drawing/2014/main" id="{3DFAC2D4-13BA-918B-B848-71EAFE9B8CAE}"/>
              </a:ext>
            </a:extLst>
          </p:cNvPr>
          <p:cNvSpPr/>
          <p:nvPr/>
        </p:nvSpPr>
        <p:spPr>
          <a:xfrm>
            <a:off x="619738" y="1390312"/>
            <a:ext cx="2376000" cy="46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What to communicate</a:t>
            </a:r>
          </a:p>
        </p:txBody>
      </p:sp>
      <p:sp>
        <p:nvSpPr>
          <p:cNvPr id="15" name="Rectangle 14">
            <a:extLst>
              <a:ext uri="{FF2B5EF4-FFF2-40B4-BE49-F238E27FC236}">
                <a16:creationId xmlns:a16="http://schemas.microsoft.com/office/drawing/2014/main" id="{A5F95817-8A09-6EEC-82C8-C3CE552D31B9}"/>
              </a:ext>
            </a:extLst>
          </p:cNvPr>
          <p:cNvSpPr/>
          <p:nvPr/>
        </p:nvSpPr>
        <p:spPr>
          <a:xfrm>
            <a:off x="3080500" y="1401047"/>
            <a:ext cx="4284000" cy="45425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How</a:t>
            </a:r>
          </a:p>
        </p:txBody>
      </p:sp>
      <p:sp>
        <p:nvSpPr>
          <p:cNvPr id="16" name="Rectangle 15">
            <a:extLst>
              <a:ext uri="{FF2B5EF4-FFF2-40B4-BE49-F238E27FC236}">
                <a16:creationId xmlns:a16="http://schemas.microsoft.com/office/drawing/2014/main" id="{21A38B37-E9CD-3468-5D5B-0C86D82E28C4}"/>
              </a:ext>
            </a:extLst>
          </p:cNvPr>
          <p:cNvSpPr/>
          <p:nvPr/>
        </p:nvSpPr>
        <p:spPr>
          <a:xfrm>
            <a:off x="7475181" y="1390312"/>
            <a:ext cx="4104000" cy="46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Why</a:t>
            </a:r>
          </a:p>
        </p:txBody>
      </p:sp>
      <p:sp>
        <p:nvSpPr>
          <p:cNvPr id="17" name="Rectangle 16">
            <a:extLst>
              <a:ext uri="{FF2B5EF4-FFF2-40B4-BE49-F238E27FC236}">
                <a16:creationId xmlns:a16="http://schemas.microsoft.com/office/drawing/2014/main" id="{7EB515AC-362B-25EF-F658-82A53D600F6F}"/>
              </a:ext>
            </a:extLst>
          </p:cNvPr>
          <p:cNvSpPr/>
          <p:nvPr/>
        </p:nvSpPr>
        <p:spPr>
          <a:xfrm>
            <a:off x="634721" y="5600700"/>
            <a:ext cx="2376000" cy="82890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rPr>
              <a:t>Sustainability</a:t>
            </a:r>
          </a:p>
        </p:txBody>
      </p:sp>
      <p:sp>
        <p:nvSpPr>
          <p:cNvPr id="18" name="Rectangle 17">
            <a:extLst>
              <a:ext uri="{FF2B5EF4-FFF2-40B4-BE49-F238E27FC236}">
                <a16:creationId xmlns:a16="http://schemas.microsoft.com/office/drawing/2014/main" id="{AE4AD635-A930-302F-88C9-1DA3804CE524}"/>
              </a:ext>
            </a:extLst>
          </p:cNvPr>
          <p:cNvSpPr/>
          <p:nvPr/>
        </p:nvSpPr>
        <p:spPr>
          <a:xfrm>
            <a:off x="619738" y="3620958"/>
            <a:ext cx="2376000" cy="9144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rPr>
              <a:t>What to do in a gas emergency </a:t>
            </a:r>
          </a:p>
        </p:txBody>
      </p:sp>
      <p:sp>
        <p:nvSpPr>
          <p:cNvPr id="19" name="Rectangle 18">
            <a:extLst>
              <a:ext uri="{FF2B5EF4-FFF2-40B4-BE49-F238E27FC236}">
                <a16:creationId xmlns:a16="http://schemas.microsoft.com/office/drawing/2014/main" id="{5527BE75-547C-9BCE-8C5F-CB079B8C0021}"/>
              </a:ext>
            </a:extLst>
          </p:cNvPr>
          <p:cNvSpPr/>
          <p:nvPr/>
        </p:nvSpPr>
        <p:spPr>
          <a:xfrm>
            <a:off x="619738" y="4612275"/>
            <a:ext cx="23760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rPr>
              <a:t>Gas safety</a:t>
            </a:r>
          </a:p>
        </p:txBody>
      </p:sp>
      <p:sp>
        <p:nvSpPr>
          <p:cNvPr id="20" name="Rectangle 19">
            <a:extLst>
              <a:ext uri="{FF2B5EF4-FFF2-40B4-BE49-F238E27FC236}">
                <a16:creationId xmlns:a16="http://schemas.microsoft.com/office/drawing/2014/main" id="{87BCAF4B-411B-FCB3-46CD-082246766BBE}"/>
              </a:ext>
            </a:extLst>
          </p:cNvPr>
          <p:cNvSpPr/>
          <p:nvPr/>
        </p:nvSpPr>
        <p:spPr>
          <a:xfrm>
            <a:off x="7486355" y="4616930"/>
            <a:ext cx="4104000" cy="9201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2"/>
                </a:solidFill>
              </a:rPr>
              <a:t>Business customers are confused by information on different types of gas leaks but think it is essential to understand to be more gas safe</a:t>
            </a:r>
          </a:p>
        </p:txBody>
      </p:sp>
      <p:sp>
        <p:nvSpPr>
          <p:cNvPr id="21" name="Rectangle 20">
            <a:extLst>
              <a:ext uri="{FF2B5EF4-FFF2-40B4-BE49-F238E27FC236}">
                <a16:creationId xmlns:a16="http://schemas.microsoft.com/office/drawing/2014/main" id="{A686CDC8-9ABC-6F81-C3CF-55B8754FB503}"/>
              </a:ext>
            </a:extLst>
          </p:cNvPr>
          <p:cNvSpPr/>
          <p:nvPr/>
        </p:nvSpPr>
        <p:spPr>
          <a:xfrm>
            <a:off x="7486355" y="5600700"/>
            <a:ext cx="4104000" cy="85248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2"/>
                </a:solidFill>
              </a:rPr>
              <a:t>Customers are increasingly becoming more sustainability aware and are keen to know how the businesses they are involved with are taking steps to make their operations more sustainable</a:t>
            </a:r>
            <a:r>
              <a:rPr lang="en-US" sz="1200" dirty="0"/>
              <a:t>. </a:t>
            </a:r>
          </a:p>
        </p:txBody>
      </p:sp>
    </p:spTree>
    <p:extLst>
      <p:ext uri="{BB962C8B-B14F-4D97-AF65-F5344CB8AC3E}">
        <p14:creationId xmlns:p14="http://schemas.microsoft.com/office/powerpoint/2010/main" val="191946391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337F7-4C74-13D0-7CB9-A2BC907D7B87}"/>
              </a:ext>
            </a:extLst>
          </p:cNvPr>
          <p:cNvSpPr>
            <a:spLocks noGrp="1"/>
          </p:cNvSpPr>
          <p:nvPr>
            <p:ph type="title"/>
          </p:nvPr>
        </p:nvSpPr>
        <p:spPr/>
        <p:txBody>
          <a:bodyPr/>
          <a:lstStyle/>
          <a:p>
            <a:r>
              <a:rPr lang="en-GB"/>
              <a:t>Thank you</a:t>
            </a:r>
            <a:endParaRPr lang="en-GB" dirty="0"/>
          </a:p>
        </p:txBody>
      </p:sp>
      <p:sp>
        <p:nvSpPr>
          <p:cNvPr id="5" name="Footer Placeholder 4">
            <a:extLst>
              <a:ext uri="{FF2B5EF4-FFF2-40B4-BE49-F238E27FC236}">
                <a16:creationId xmlns:a16="http://schemas.microsoft.com/office/drawing/2014/main" id="{C1420F79-B63B-AE72-4FDB-E4F5A4EC8EBC}"/>
              </a:ext>
            </a:extLst>
          </p:cNvPr>
          <p:cNvSpPr>
            <a:spLocks noGrp="1"/>
          </p:cNvSpPr>
          <p:nvPr>
            <p:ph type="ftr" sz="quarter" idx="11"/>
          </p:nvPr>
        </p:nvSpPr>
        <p:spPr/>
        <p:txBody>
          <a:body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2FC1DB3-9592-F5AD-FBD1-9E469BE8EC14}"/>
              </a:ext>
            </a:extLst>
          </p:cNvPr>
          <p:cNvSpPr>
            <a:spLocks noGrp="1"/>
          </p:cNvSpPr>
          <p:nvPr>
            <p:ph type="sldNum" sz="quarter" idx="12"/>
          </p:nvPr>
        </p:nvSpPr>
        <p:spPr/>
        <p:txBody>
          <a:bodyPr/>
          <a:lstStyle/>
          <a:p>
            <a:fld id="{CBA53E11-492D-48B3-9F9B-09541CA2A39A}" type="slidenum">
              <a:rPr lang="en-GB" smtClean="0"/>
              <a:pPr/>
              <a:t>28</a:t>
            </a:fld>
            <a:endParaRPr lang="en-GB" dirty="0"/>
          </a:p>
        </p:txBody>
      </p:sp>
      <p:sp>
        <p:nvSpPr>
          <p:cNvPr id="7" name="Text Placeholder 6">
            <a:extLst>
              <a:ext uri="{FF2B5EF4-FFF2-40B4-BE49-F238E27FC236}">
                <a16:creationId xmlns:a16="http://schemas.microsoft.com/office/drawing/2014/main" id="{2BF619BF-6E2B-EF76-308C-5943FE6A132A}"/>
              </a:ext>
            </a:extLst>
          </p:cNvPr>
          <p:cNvSpPr>
            <a:spLocks noGrp="1"/>
          </p:cNvSpPr>
          <p:nvPr>
            <p:ph type="body" sz="quarter" idx="14"/>
          </p:nvPr>
        </p:nvSpPr>
        <p:spPr/>
        <p:txBody>
          <a:bodyPr/>
          <a:lstStyle/>
          <a:p>
            <a:r>
              <a:rPr lang="en-GB" dirty="0">
                <a:hlinkClick r:id="rId2">
                  <a:extLst>
                    <a:ext uri="{A12FA001-AC4F-418D-AE19-62706E023703}">
                      <ahyp:hlinkClr xmlns:ahyp="http://schemas.microsoft.com/office/drawing/2018/hyperlinkcolor" val="tx"/>
                    </a:ext>
                  </a:extLst>
                </a:hlinkClick>
              </a:rPr>
              <a:t>hello@thinksinsight.com</a:t>
            </a:r>
            <a:r>
              <a:rPr lang="en-GB" dirty="0"/>
              <a:t> </a:t>
            </a:r>
          </a:p>
          <a:p>
            <a:r>
              <a:rPr lang="en-GB" dirty="0"/>
              <a:t>T: +44 (0)20 7845 5880</a:t>
            </a:r>
          </a:p>
          <a:p>
            <a:r>
              <a:rPr lang="en-GB" dirty="0">
                <a:hlinkClick r:id="rId3">
                  <a:extLst>
                    <a:ext uri="{A12FA001-AC4F-418D-AE19-62706E023703}">
                      <ahyp:hlinkClr xmlns:ahyp="http://schemas.microsoft.com/office/drawing/2018/hyperlinkcolor" val="tx"/>
                    </a:ext>
                  </a:extLst>
                </a:hlinkClick>
              </a:rPr>
              <a:t>www.thinksinsight.com</a:t>
            </a:r>
            <a:r>
              <a:rPr lang="en-GB" dirty="0"/>
              <a:t> </a:t>
            </a:r>
            <a:br>
              <a:rPr lang="en-GB" dirty="0"/>
            </a:br>
            <a:endParaRPr lang="en-GB" dirty="0"/>
          </a:p>
        </p:txBody>
      </p:sp>
      <p:sp>
        <p:nvSpPr>
          <p:cNvPr id="9" name="Text Placeholder 8">
            <a:extLst>
              <a:ext uri="{FF2B5EF4-FFF2-40B4-BE49-F238E27FC236}">
                <a16:creationId xmlns:a16="http://schemas.microsoft.com/office/drawing/2014/main" id="{4350512E-1319-73D1-D062-4EA09057B46D}"/>
              </a:ext>
            </a:extLst>
          </p:cNvPr>
          <p:cNvSpPr>
            <a:spLocks noGrp="1"/>
          </p:cNvSpPr>
          <p:nvPr>
            <p:ph type="body" sz="quarter" idx="15"/>
          </p:nvPr>
        </p:nvSpPr>
        <p:spPr>
          <a:xfrm>
            <a:off x="3216813" y="4421624"/>
            <a:ext cx="3960000" cy="1636276"/>
          </a:xfrm>
        </p:spPr>
        <p:txBody>
          <a:bodyPr/>
          <a:lstStyle/>
          <a:p>
            <a:r>
              <a:rPr lang="en-GB" dirty="0"/>
              <a:t>Thinks Insight &amp; Strategy</a:t>
            </a:r>
          </a:p>
          <a:p>
            <a:r>
              <a:rPr lang="en-GB" dirty="0"/>
              <a:t>West Wing</a:t>
            </a:r>
          </a:p>
          <a:p>
            <a:r>
              <a:rPr lang="en-GB" dirty="0"/>
              <a:t>Somerset House</a:t>
            </a:r>
          </a:p>
          <a:p>
            <a:r>
              <a:rPr lang="en-GB" dirty="0"/>
              <a:t>London</a:t>
            </a:r>
          </a:p>
          <a:p>
            <a:r>
              <a:rPr lang="en-GB" dirty="0"/>
              <a:t>WC2R 1LA</a:t>
            </a:r>
          </a:p>
          <a:p>
            <a:r>
              <a:rPr lang="en-GB" dirty="0"/>
              <a:t>United Kingdom</a:t>
            </a:r>
          </a:p>
        </p:txBody>
      </p:sp>
      <p:sp>
        <p:nvSpPr>
          <p:cNvPr id="13" name="Text Placeholder 12">
            <a:extLst>
              <a:ext uri="{FF2B5EF4-FFF2-40B4-BE49-F238E27FC236}">
                <a16:creationId xmlns:a16="http://schemas.microsoft.com/office/drawing/2014/main" id="{4CA7BDE0-4D2A-14F5-9C0E-85B89AF299A8}"/>
              </a:ext>
            </a:extLst>
          </p:cNvPr>
          <p:cNvSpPr>
            <a:spLocks noGrp="1"/>
          </p:cNvSpPr>
          <p:nvPr>
            <p:ph type="body" sz="quarter" idx="16"/>
          </p:nvPr>
        </p:nvSpPr>
        <p:spPr/>
        <p:txBody>
          <a:bodyPr/>
          <a:lstStyle/>
          <a:p>
            <a:r>
              <a:rPr lang="en-GB"/>
              <a:t> </a:t>
            </a:r>
          </a:p>
        </p:txBody>
      </p:sp>
      <p:pic>
        <p:nvPicPr>
          <p:cNvPr id="2" name="Picture Placeholder 10" descr="A large white building with columns and a statue in front of it&#10;&#10;Description automatically generated with medium confidence">
            <a:extLst>
              <a:ext uri="{FF2B5EF4-FFF2-40B4-BE49-F238E27FC236}">
                <a16:creationId xmlns:a16="http://schemas.microsoft.com/office/drawing/2014/main" id="{A533AA8F-ED9B-AF2E-6838-220A24EB28A4}"/>
              </a:ext>
            </a:extLst>
          </p:cNvPr>
          <p:cNvPicPr>
            <a:picLocks noGrp="1" noChangeAspect="1"/>
          </p:cNvPicPr>
          <p:nvPr>
            <p:ph type="pic" sz="quarter" idx="13"/>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t="3728" b="3728"/>
          <a:stretch/>
        </p:blipFill>
        <p:spPr/>
      </p:pic>
      <p:sp>
        <p:nvSpPr>
          <p:cNvPr id="4" name="Text Placeholder 8">
            <a:extLst>
              <a:ext uri="{FF2B5EF4-FFF2-40B4-BE49-F238E27FC236}">
                <a16:creationId xmlns:a16="http://schemas.microsoft.com/office/drawing/2014/main" id="{F1B33425-14CD-31EF-C621-9257753E1C30}"/>
              </a:ext>
            </a:extLst>
          </p:cNvPr>
          <p:cNvSpPr txBox="1">
            <a:spLocks/>
          </p:cNvSpPr>
          <p:nvPr/>
        </p:nvSpPr>
        <p:spPr>
          <a:xfrm>
            <a:off x="6995188" y="4421624"/>
            <a:ext cx="3960000" cy="16362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1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8" name="Text Placeholder 8">
            <a:extLst>
              <a:ext uri="{FF2B5EF4-FFF2-40B4-BE49-F238E27FC236}">
                <a16:creationId xmlns:a16="http://schemas.microsoft.com/office/drawing/2014/main" id="{A174C723-E699-9E93-A4C8-767F52D97ED2}"/>
              </a:ext>
            </a:extLst>
          </p:cNvPr>
          <p:cNvSpPr txBox="1">
            <a:spLocks/>
          </p:cNvSpPr>
          <p:nvPr/>
        </p:nvSpPr>
        <p:spPr>
          <a:xfrm>
            <a:off x="6598188" y="4421624"/>
            <a:ext cx="3960000" cy="16362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1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For more information on this report, contact:</a:t>
            </a:r>
          </a:p>
          <a:p>
            <a:endParaRPr lang="en-GB" dirty="0"/>
          </a:p>
          <a:p>
            <a:r>
              <a:rPr lang="en-GB" dirty="0"/>
              <a:t>Andy Barker  | </a:t>
            </a:r>
            <a:r>
              <a:rPr lang="en-GB" dirty="0">
                <a:hlinkClick r:id="rId6">
                  <a:extLst>
                    <a:ext uri="{A12FA001-AC4F-418D-AE19-62706E023703}">
                      <ahyp:hlinkClr xmlns:ahyp="http://schemas.microsoft.com/office/drawing/2018/hyperlinkcolor" val="tx"/>
                    </a:ext>
                  </a:extLst>
                </a:hlinkClick>
              </a:rPr>
              <a:t>abarker@thinksinsight.com</a:t>
            </a:r>
            <a:endParaRPr lang="en-GB" dirty="0"/>
          </a:p>
          <a:p>
            <a:r>
              <a:rPr lang="en-GB" dirty="0"/>
              <a:t>Teresa Kuhn  | </a:t>
            </a:r>
            <a:r>
              <a:rPr lang="en-GB" dirty="0">
                <a:hlinkClick r:id="rId7">
                  <a:extLst>
                    <a:ext uri="{A12FA001-AC4F-418D-AE19-62706E023703}">
                      <ahyp:hlinkClr xmlns:ahyp="http://schemas.microsoft.com/office/drawing/2018/hyperlinkcolor" val="tx"/>
                    </a:ext>
                  </a:extLst>
                </a:hlinkClick>
              </a:rPr>
              <a:t>tkuhn@thinksinsight.com</a:t>
            </a:r>
            <a:endParaRPr lang="en-GB" dirty="0"/>
          </a:p>
          <a:p>
            <a:r>
              <a:rPr lang="en-GB" dirty="0"/>
              <a:t>Katie Spittle  | kspittle</a:t>
            </a:r>
            <a:r>
              <a:rPr lang="en-GB" dirty="0">
                <a:hlinkClick r:id="rId7">
                  <a:extLst>
                    <a:ext uri="{A12FA001-AC4F-418D-AE19-62706E023703}">
                      <ahyp:hlinkClr xmlns:ahyp="http://schemas.microsoft.com/office/drawing/2018/hyperlinkcolor" val="tx"/>
                    </a:ext>
                  </a:extLst>
                </a:hlinkClick>
              </a:rPr>
              <a:t>@thinksinsight.com</a:t>
            </a:r>
            <a:endParaRPr lang="en-GB" dirty="0"/>
          </a:p>
          <a:p>
            <a:r>
              <a:rPr lang="en-GB" dirty="0"/>
              <a:t>Jowan Taylor | </a:t>
            </a:r>
            <a:r>
              <a:rPr lang="en-GB" dirty="0">
                <a:hlinkClick r:id="rId8">
                  <a:extLst>
                    <a:ext uri="{A12FA001-AC4F-418D-AE19-62706E023703}">
                      <ahyp:hlinkClr xmlns:ahyp="http://schemas.microsoft.com/office/drawing/2018/hyperlinkcolor" val="tx"/>
                    </a:ext>
                  </a:extLst>
                </a:hlinkClick>
              </a:rPr>
              <a:t>jtaylor@thinksinsight.com</a:t>
            </a:r>
            <a:endParaRPr lang="en-GB" dirty="0"/>
          </a:p>
          <a:p>
            <a:endParaRPr lang="en-GB" dirty="0"/>
          </a:p>
        </p:txBody>
      </p:sp>
    </p:spTree>
    <p:extLst>
      <p:ext uri="{BB962C8B-B14F-4D97-AF65-F5344CB8AC3E}">
        <p14:creationId xmlns:p14="http://schemas.microsoft.com/office/powerpoint/2010/main" val="36060612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A07C6A-080D-7F55-CC36-85DD3652D315}"/>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E8AF43B6-CA41-403D-E968-B7E65EAF993E}"/>
              </a:ext>
            </a:extLst>
          </p:cNvPr>
          <p:cNvSpPr>
            <a:spLocks noGrp="1"/>
          </p:cNvSpPr>
          <p:nvPr>
            <p:ph type="sldNum" sz="quarter" idx="12"/>
          </p:nvPr>
        </p:nvSpPr>
        <p:spPr>
          <a:xfrm>
            <a:off x="238707" y="6484233"/>
            <a:ext cx="372481" cy="210705"/>
          </a:xfrm>
        </p:spPr>
        <p:txBody>
          <a:bodyPr/>
          <a:lstStyle/>
          <a:p>
            <a:fld id="{CBA53E11-492D-48B3-9F9B-09541CA2A39A}" type="slidenum">
              <a:rPr lang="en-GB" smtClean="0"/>
              <a:pPr/>
              <a:t>3</a:t>
            </a:fld>
            <a:endParaRPr lang="en-GB"/>
          </a:p>
        </p:txBody>
      </p:sp>
      <p:sp>
        <p:nvSpPr>
          <p:cNvPr id="15" name="TextBox 14">
            <a:extLst>
              <a:ext uri="{FF2B5EF4-FFF2-40B4-BE49-F238E27FC236}">
                <a16:creationId xmlns:a16="http://schemas.microsoft.com/office/drawing/2014/main" id="{B0AAA08B-1153-A40D-F6B7-051F293D7E93}"/>
              </a:ext>
            </a:extLst>
          </p:cNvPr>
          <p:cNvSpPr txBox="1"/>
          <p:nvPr/>
        </p:nvSpPr>
        <p:spPr>
          <a:xfrm>
            <a:off x="611188" y="360363"/>
            <a:ext cx="3143948" cy="444309"/>
          </a:xfrm>
          <a:prstGeom prst="rect">
            <a:avLst/>
          </a:prstGeom>
          <a:noFill/>
        </p:spPr>
        <p:txBody>
          <a:bodyPr wrap="square" lIns="0" tIns="0" rIns="0" bIns="0" rtlCol="0">
            <a:noAutofit/>
          </a:bodyPr>
          <a:lstStyle/>
          <a:p>
            <a:pPr algn="l"/>
            <a:r>
              <a:rPr lang="en-GB" sz="3200" b="1" dirty="0">
                <a:solidFill>
                  <a:schemeClr val="accent6">
                    <a:lumMod val="50000"/>
                  </a:schemeClr>
                </a:solidFill>
              </a:rPr>
              <a:t>Key findings</a:t>
            </a:r>
          </a:p>
        </p:txBody>
      </p:sp>
      <p:sp>
        <p:nvSpPr>
          <p:cNvPr id="16" name="TextBox 15">
            <a:extLst>
              <a:ext uri="{FF2B5EF4-FFF2-40B4-BE49-F238E27FC236}">
                <a16:creationId xmlns:a16="http://schemas.microsoft.com/office/drawing/2014/main" id="{00D32E3A-0D60-E180-612E-F3FFF2F1C8D2}"/>
              </a:ext>
            </a:extLst>
          </p:cNvPr>
          <p:cNvSpPr txBox="1"/>
          <p:nvPr/>
        </p:nvSpPr>
        <p:spPr>
          <a:xfrm>
            <a:off x="612776" y="1129700"/>
            <a:ext cx="306388" cy="444309"/>
          </a:xfrm>
          <a:prstGeom prst="rect">
            <a:avLst/>
          </a:prstGeom>
          <a:noFill/>
        </p:spPr>
        <p:txBody>
          <a:bodyPr wrap="none" lIns="0" tIns="0" rIns="0" bIns="0" rtlCol="0">
            <a:noAutofit/>
          </a:bodyPr>
          <a:lstStyle/>
          <a:p>
            <a:pPr algn="l"/>
            <a:r>
              <a:rPr lang="en-GB" sz="3200" b="1" dirty="0">
                <a:solidFill>
                  <a:schemeClr val="accent6">
                    <a:lumMod val="50000"/>
                  </a:schemeClr>
                </a:solidFill>
              </a:rPr>
              <a:t>1</a:t>
            </a:r>
          </a:p>
        </p:txBody>
      </p:sp>
      <p:sp>
        <p:nvSpPr>
          <p:cNvPr id="17" name="TextBox 16">
            <a:extLst>
              <a:ext uri="{FF2B5EF4-FFF2-40B4-BE49-F238E27FC236}">
                <a16:creationId xmlns:a16="http://schemas.microsoft.com/office/drawing/2014/main" id="{27A3E0E3-CEBA-1968-3E5B-2A579C886024}"/>
              </a:ext>
            </a:extLst>
          </p:cNvPr>
          <p:cNvSpPr txBox="1"/>
          <p:nvPr/>
        </p:nvSpPr>
        <p:spPr>
          <a:xfrm>
            <a:off x="4413000" y="1129700"/>
            <a:ext cx="306388" cy="444309"/>
          </a:xfrm>
          <a:prstGeom prst="rect">
            <a:avLst/>
          </a:prstGeom>
          <a:noFill/>
        </p:spPr>
        <p:txBody>
          <a:bodyPr wrap="none" lIns="0" tIns="0" rIns="0" bIns="0" rtlCol="0">
            <a:noAutofit/>
          </a:bodyPr>
          <a:lstStyle/>
          <a:p>
            <a:pPr algn="l"/>
            <a:r>
              <a:rPr lang="en-GB" sz="3200" b="1" dirty="0">
                <a:solidFill>
                  <a:schemeClr val="accent6">
                    <a:lumMod val="50000"/>
                  </a:schemeClr>
                </a:solidFill>
              </a:rPr>
              <a:t>2</a:t>
            </a:r>
          </a:p>
        </p:txBody>
      </p:sp>
      <p:sp>
        <p:nvSpPr>
          <p:cNvPr id="18" name="TextBox 17">
            <a:extLst>
              <a:ext uri="{FF2B5EF4-FFF2-40B4-BE49-F238E27FC236}">
                <a16:creationId xmlns:a16="http://schemas.microsoft.com/office/drawing/2014/main" id="{56742608-1F11-D5DB-AC1E-C9225DEB9929}"/>
              </a:ext>
            </a:extLst>
          </p:cNvPr>
          <p:cNvSpPr txBox="1"/>
          <p:nvPr/>
        </p:nvSpPr>
        <p:spPr>
          <a:xfrm>
            <a:off x="8213224" y="1129700"/>
            <a:ext cx="306388" cy="444309"/>
          </a:xfrm>
          <a:prstGeom prst="rect">
            <a:avLst/>
          </a:prstGeom>
          <a:noFill/>
        </p:spPr>
        <p:txBody>
          <a:bodyPr wrap="none" lIns="0" tIns="0" rIns="0" bIns="0" rtlCol="0">
            <a:noAutofit/>
          </a:bodyPr>
          <a:lstStyle/>
          <a:p>
            <a:pPr algn="l"/>
            <a:r>
              <a:rPr lang="en-GB" sz="3200" b="1" dirty="0">
                <a:solidFill>
                  <a:schemeClr val="accent6">
                    <a:lumMod val="50000"/>
                  </a:schemeClr>
                </a:solidFill>
              </a:rPr>
              <a:t>3</a:t>
            </a:r>
          </a:p>
        </p:txBody>
      </p:sp>
      <p:sp>
        <p:nvSpPr>
          <p:cNvPr id="19" name="TextBox 18">
            <a:extLst>
              <a:ext uri="{FF2B5EF4-FFF2-40B4-BE49-F238E27FC236}">
                <a16:creationId xmlns:a16="http://schemas.microsoft.com/office/drawing/2014/main" id="{7E4E655A-A0B8-FB68-13BE-0BE99A71E736}"/>
              </a:ext>
            </a:extLst>
          </p:cNvPr>
          <p:cNvSpPr txBox="1"/>
          <p:nvPr/>
        </p:nvSpPr>
        <p:spPr>
          <a:xfrm>
            <a:off x="609601" y="3962079"/>
            <a:ext cx="306388" cy="444309"/>
          </a:xfrm>
          <a:prstGeom prst="rect">
            <a:avLst/>
          </a:prstGeom>
          <a:noFill/>
        </p:spPr>
        <p:txBody>
          <a:bodyPr wrap="none" lIns="0" tIns="0" rIns="0" bIns="0" rtlCol="0">
            <a:noAutofit/>
          </a:bodyPr>
          <a:lstStyle/>
          <a:p>
            <a:pPr algn="l"/>
            <a:r>
              <a:rPr lang="en-GB" sz="3200" b="1" dirty="0">
                <a:solidFill>
                  <a:schemeClr val="accent6">
                    <a:lumMod val="50000"/>
                  </a:schemeClr>
                </a:solidFill>
              </a:rPr>
              <a:t>4</a:t>
            </a:r>
          </a:p>
        </p:txBody>
      </p:sp>
      <p:sp>
        <p:nvSpPr>
          <p:cNvPr id="6" name="TextBox 5">
            <a:extLst>
              <a:ext uri="{FF2B5EF4-FFF2-40B4-BE49-F238E27FC236}">
                <a16:creationId xmlns:a16="http://schemas.microsoft.com/office/drawing/2014/main" id="{5CC9DF03-8F0F-F043-FE3B-C4ED0A2F859D}"/>
              </a:ext>
            </a:extLst>
          </p:cNvPr>
          <p:cNvSpPr txBox="1"/>
          <p:nvPr/>
        </p:nvSpPr>
        <p:spPr>
          <a:xfrm>
            <a:off x="4411413" y="3962079"/>
            <a:ext cx="306388" cy="444309"/>
          </a:xfrm>
          <a:prstGeom prst="rect">
            <a:avLst/>
          </a:prstGeom>
          <a:noFill/>
        </p:spPr>
        <p:txBody>
          <a:bodyPr wrap="none" lIns="0" tIns="0" rIns="0" bIns="0" rtlCol="0">
            <a:noAutofit/>
          </a:bodyPr>
          <a:lstStyle/>
          <a:p>
            <a:pPr algn="l"/>
            <a:r>
              <a:rPr lang="en-GB" sz="3200" b="1" dirty="0">
                <a:solidFill>
                  <a:schemeClr val="accent6">
                    <a:lumMod val="50000"/>
                  </a:schemeClr>
                </a:solidFill>
              </a:rPr>
              <a:t>5</a:t>
            </a:r>
          </a:p>
        </p:txBody>
      </p:sp>
      <p:sp>
        <p:nvSpPr>
          <p:cNvPr id="8" name="TextBox 7">
            <a:extLst>
              <a:ext uri="{FF2B5EF4-FFF2-40B4-BE49-F238E27FC236}">
                <a16:creationId xmlns:a16="http://schemas.microsoft.com/office/drawing/2014/main" id="{0B606B5A-81E2-A519-7FFE-D625250AF19F}"/>
              </a:ext>
            </a:extLst>
          </p:cNvPr>
          <p:cNvSpPr txBox="1"/>
          <p:nvPr/>
        </p:nvSpPr>
        <p:spPr>
          <a:xfrm>
            <a:off x="8523514" y="4882243"/>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10" name="TextBox 9">
            <a:extLst>
              <a:ext uri="{FF2B5EF4-FFF2-40B4-BE49-F238E27FC236}">
                <a16:creationId xmlns:a16="http://schemas.microsoft.com/office/drawing/2014/main" id="{4CB5E28B-D7E2-8685-B11A-CEE5AF2AA3A3}"/>
              </a:ext>
            </a:extLst>
          </p:cNvPr>
          <p:cNvSpPr txBox="1"/>
          <p:nvPr/>
        </p:nvSpPr>
        <p:spPr>
          <a:xfrm>
            <a:off x="7053943" y="4833257"/>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25" name="Text Placeholder 10">
            <a:extLst>
              <a:ext uri="{FF2B5EF4-FFF2-40B4-BE49-F238E27FC236}">
                <a16:creationId xmlns:a16="http://schemas.microsoft.com/office/drawing/2014/main" id="{BE9388D6-BF26-168C-989A-6243C08DFBB6}"/>
              </a:ext>
            </a:extLst>
          </p:cNvPr>
          <p:cNvSpPr txBox="1">
            <a:spLocks/>
          </p:cNvSpPr>
          <p:nvPr/>
        </p:nvSpPr>
        <p:spPr>
          <a:xfrm>
            <a:off x="611188"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The overall context for businesses is challenging and uncertain, with rising costs and staffing issues major concerns for business owners across sectors. Therefore, gas is mainly a financial concern, seen within this wider context of rising bills, and is otherwise not a salient topic for business owners.</a:t>
            </a:r>
          </a:p>
        </p:txBody>
      </p:sp>
      <p:sp>
        <p:nvSpPr>
          <p:cNvPr id="26" name="Text Placeholder 6">
            <a:extLst>
              <a:ext uri="{FF2B5EF4-FFF2-40B4-BE49-F238E27FC236}">
                <a16:creationId xmlns:a16="http://schemas.microsoft.com/office/drawing/2014/main" id="{B8E5672E-58DE-3A01-5AE3-9803E1E0F69F}"/>
              </a:ext>
            </a:extLst>
          </p:cNvPr>
          <p:cNvSpPr txBox="1">
            <a:spLocks/>
          </p:cNvSpPr>
          <p:nvPr/>
        </p:nvSpPr>
        <p:spPr>
          <a:xfrm>
            <a:off x="4413000"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27" name="Text Placeholder 6">
            <a:extLst>
              <a:ext uri="{FF2B5EF4-FFF2-40B4-BE49-F238E27FC236}">
                <a16:creationId xmlns:a16="http://schemas.microsoft.com/office/drawing/2014/main" id="{6B01E00D-2DF5-B02C-83F9-651ED5A57905}"/>
              </a:ext>
            </a:extLst>
          </p:cNvPr>
          <p:cNvSpPr txBox="1">
            <a:spLocks/>
          </p:cNvSpPr>
          <p:nvPr/>
        </p:nvSpPr>
        <p:spPr>
          <a:xfrm>
            <a:off x="8214811"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Overall </a:t>
            </a:r>
            <a:r>
              <a:rPr lang="en-GB" i="1" dirty="0">
                <a:solidFill>
                  <a:schemeClr val="tx2"/>
                </a:solidFill>
              </a:rPr>
              <a:t>awareness</a:t>
            </a:r>
            <a:r>
              <a:rPr lang="en-GB" dirty="0">
                <a:solidFill>
                  <a:schemeClr val="tx2"/>
                </a:solidFill>
              </a:rPr>
              <a:t> of WWU is fairly high, but familiarity is shallow, with most business owners only aware of WWU due to seeing vans and signs in their local area.  </a:t>
            </a:r>
          </a:p>
        </p:txBody>
      </p:sp>
      <p:sp>
        <p:nvSpPr>
          <p:cNvPr id="28" name="Text Placeholder 6">
            <a:extLst>
              <a:ext uri="{FF2B5EF4-FFF2-40B4-BE49-F238E27FC236}">
                <a16:creationId xmlns:a16="http://schemas.microsoft.com/office/drawing/2014/main" id="{D7280088-B8AB-3C07-0865-A27C97E5FE57}"/>
              </a:ext>
            </a:extLst>
          </p:cNvPr>
          <p:cNvSpPr txBox="1">
            <a:spLocks/>
          </p:cNvSpPr>
          <p:nvPr/>
        </p:nvSpPr>
        <p:spPr>
          <a:xfrm>
            <a:off x="2373728" y="4534972"/>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29" name="Text Placeholder 10">
            <a:extLst>
              <a:ext uri="{FF2B5EF4-FFF2-40B4-BE49-F238E27FC236}">
                <a16:creationId xmlns:a16="http://schemas.microsoft.com/office/drawing/2014/main" id="{334FD196-75C6-CFF5-21B2-DBB7835AB916}"/>
              </a:ext>
            </a:extLst>
          </p:cNvPr>
          <p:cNvSpPr txBox="1">
            <a:spLocks/>
          </p:cNvSpPr>
          <p:nvPr/>
        </p:nvSpPr>
        <p:spPr>
          <a:xfrm>
            <a:off x="611188" y="4470680"/>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Across the board, feelings towards WWU are neutral. Where participants have had less positive experiences, these could have been improved with  more prompt and direct communication with business owners.</a:t>
            </a:r>
          </a:p>
          <a:p>
            <a:endParaRPr lang="en-GB" dirty="0"/>
          </a:p>
        </p:txBody>
      </p:sp>
      <p:sp>
        <p:nvSpPr>
          <p:cNvPr id="30" name="Text Placeholder 12">
            <a:extLst>
              <a:ext uri="{FF2B5EF4-FFF2-40B4-BE49-F238E27FC236}">
                <a16:creationId xmlns:a16="http://schemas.microsoft.com/office/drawing/2014/main" id="{CAF592D8-7782-5ACA-9146-EDA945BFC358}"/>
              </a:ext>
            </a:extLst>
          </p:cNvPr>
          <p:cNvSpPr txBox="1">
            <a:spLocks/>
          </p:cNvSpPr>
          <p:nvPr/>
        </p:nvSpPr>
        <p:spPr>
          <a:xfrm>
            <a:off x="4413000" y="4470680"/>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Pipe replacement work is understood as important for future proofing the gas network and improving reliability, while also having a positive impact on the environment. </a:t>
            </a:r>
          </a:p>
        </p:txBody>
      </p:sp>
      <p:sp>
        <p:nvSpPr>
          <p:cNvPr id="32" name="TextBox 31">
            <a:extLst>
              <a:ext uri="{FF2B5EF4-FFF2-40B4-BE49-F238E27FC236}">
                <a16:creationId xmlns:a16="http://schemas.microsoft.com/office/drawing/2014/main" id="{EBADE5CB-ADDD-7781-FA8D-923BE816C2C6}"/>
              </a:ext>
            </a:extLst>
          </p:cNvPr>
          <p:cNvSpPr txBox="1"/>
          <p:nvPr/>
        </p:nvSpPr>
        <p:spPr>
          <a:xfrm>
            <a:off x="8213224" y="3962079"/>
            <a:ext cx="306388" cy="444309"/>
          </a:xfrm>
          <a:prstGeom prst="rect">
            <a:avLst/>
          </a:prstGeom>
          <a:noFill/>
        </p:spPr>
        <p:txBody>
          <a:bodyPr wrap="none" lIns="0" tIns="0" rIns="0" bIns="0" rtlCol="0">
            <a:noAutofit/>
          </a:bodyPr>
          <a:lstStyle/>
          <a:p>
            <a:pPr algn="l"/>
            <a:r>
              <a:rPr lang="en-GB" sz="3200" b="1" dirty="0">
                <a:solidFill>
                  <a:schemeClr val="accent6">
                    <a:lumMod val="50000"/>
                  </a:schemeClr>
                </a:solidFill>
              </a:rPr>
              <a:t>6</a:t>
            </a:r>
          </a:p>
        </p:txBody>
      </p:sp>
      <p:sp>
        <p:nvSpPr>
          <p:cNvPr id="33" name="Text Placeholder 12">
            <a:extLst>
              <a:ext uri="{FF2B5EF4-FFF2-40B4-BE49-F238E27FC236}">
                <a16:creationId xmlns:a16="http://schemas.microsoft.com/office/drawing/2014/main" id="{0E9617F3-C44E-B1A7-0956-28CB795BB247}"/>
              </a:ext>
            </a:extLst>
          </p:cNvPr>
          <p:cNvSpPr txBox="1">
            <a:spLocks/>
          </p:cNvSpPr>
          <p:nvPr/>
        </p:nvSpPr>
        <p:spPr>
          <a:xfrm>
            <a:off x="8214811" y="4470680"/>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Business owners are pleased with WWU exceeding targets to respond to emergencies but are less comfortable with repairs. They are unclear on what to do in the event of a gas emergency themselves. </a:t>
            </a:r>
          </a:p>
        </p:txBody>
      </p:sp>
      <p:sp>
        <p:nvSpPr>
          <p:cNvPr id="4" name="TextBox 3">
            <a:extLst>
              <a:ext uri="{FF2B5EF4-FFF2-40B4-BE49-F238E27FC236}">
                <a16:creationId xmlns:a16="http://schemas.microsoft.com/office/drawing/2014/main" id="{6488E34F-855F-F599-BD76-40CED0B916CD}"/>
              </a:ext>
            </a:extLst>
          </p:cNvPr>
          <p:cNvSpPr txBox="1"/>
          <p:nvPr/>
        </p:nvSpPr>
        <p:spPr>
          <a:xfrm>
            <a:off x="1092425" y="1925904"/>
            <a:ext cx="0" cy="0"/>
          </a:xfrm>
          <a:prstGeom prst="rect">
            <a:avLst/>
          </a:prstGeom>
          <a:noFill/>
        </p:spPr>
        <p:txBody>
          <a:bodyPr wrap="none" lIns="0" tIns="0" rIns="0" bIns="0" rtlCol="0">
            <a:noAutofit/>
          </a:bodyPr>
          <a:lstStyle/>
          <a:p>
            <a:pPr algn="l"/>
            <a:endParaRPr lang="en-US" sz="1600" dirty="0">
              <a:solidFill>
                <a:schemeClr val="tx1"/>
              </a:solidFill>
            </a:endParaRPr>
          </a:p>
        </p:txBody>
      </p:sp>
      <p:sp>
        <p:nvSpPr>
          <p:cNvPr id="9" name="Rectangle 8">
            <a:extLst>
              <a:ext uri="{FF2B5EF4-FFF2-40B4-BE49-F238E27FC236}">
                <a16:creationId xmlns:a16="http://schemas.microsoft.com/office/drawing/2014/main" id="{80534594-4AA1-262E-4F46-1C1FE41A30FA}"/>
              </a:ext>
            </a:extLst>
          </p:cNvPr>
          <p:cNvSpPr/>
          <p:nvPr/>
        </p:nvSpPr>
        <p:spPr>
          <a:xfrm>
            <a:off x="4344036" y="1677842"/>
            <a:ext cx="3366000" cy="1444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2"/>
                </a:solidFill>
              </a:rPr>
              <a:t>I</a:t>
            </a:r>
            <a:r>
              <a:rPr lang="en-GB" sz="1400" dirty="0">
                <a:solidFill>
                  <a:schemeClr val="tx2"/>
                </a:solidFill>
                <a:effectLst/>
              </a:rPr>
              <a:t>n the context of uncertainty, businesses need clarity on how long and in what way their business will be affected by planned maintenance work. They can plan for this, but </a:t>
            </a:r>
            <a:r>
              <a:rPr lang="en-GB" sz="1400" dirty="0">
                <a:solidFill>
                  <a:schemeClr val="tx2"/>
                </a:solidFill>
              </a:rPr>
              <a:t>t</a:t>
            </a:r>
            <a:r>
              <a:rPr lang="en-GB" sz="1400" dirty="0">
                <a:solidFill>
                  <a:schemeClr val="tx2"/>
                </a:solidFill>
                <a:effectLst/>
              </a:rPr>
              <a:t>hey can’t plan for surprise roadworks.</a:t>
            </a:r>
          </a:p>
        </p:txBody>
      </p:sp>
    </p:spTree>
    <p:extLst>
      <p:ext uri="{BB962C8B-B14F-4D97-AF65-F5344CB8AC3E}">
        <p14:creationId xmlns:p14="http://schemas.microsoft.com/office/powerpoint/2010/main" val="10681170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EF4E5D-CC98-F979-EE37-D9FB5886AB9F}"/>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0D30977F-26D6-AC52-3592-0F77A88394AE}"/>
              </a:ext>
            </a:extLst>
          </p:cNvPr>
          <p:cNvSpPr>
            <a:spLocks noGrp="1"/>
          </p:cNvSpPr>
          <p:nvPr>
            <p:ph type="sldNum" sz="quarter" idx="12"/>
          </p:nvPr>
        </p:nvSpPr>
        <p:spPr/>
        <p:txBody>
          <a:bodyPr/>
          <a:lstStyle/>
          <a:p>
            <a:fld id="{CBA53E11-492D-48B3-9F9B-09541CA2A39A}" type="slidenum">
              <a:rPr lang="en-GB" smtClean="0"/>
              <a:pPr/>
              <a:t>4</a:t>
            </a:fld>
            <a:endParaRPr lang="en-GB"/>
          </a:p>
        </p:txBody>
      </p:sp>
      <p:sp>
        <p:nvSpPr>
          <p:cNvPr id="4" name="Title 3">
            <a:extLst>
              <a:ext uri="{FF2B5EF4-FFF2-40B4-BE49-F238E27FC236}">
                <a16:creationId xmlns:a16="http://schemas.microsoft.com/office/drawing/2014/main" id="{CE000B60-1A63-A5FB-E8B0-FD41F6A38B99}"/>
              </a:ext>
            </a:extLst>
          </p:cNvPr>
          <p:cNvSpPr>
            <a:spLocks noGrp="1"/>
          </p:cNvSpPr>
          <p:nvPr>
            <p:ph type="ctrTitle"/>
          </p:nvPr>
        </p:nvSpPr>
        <p:spPr/>
        <p:txBody>
          <a:bodyPr/>
          <a:lstStyle/>
          <a:p>
            <a:r>
              <a:rPr lang="en-GB" dirty="0"/>
              <a:t>Business context</a:t>
            </a:r>
          </a:p>
        </p:txBody>
      </p:sp>
      <p:sp>
        <p:nvSpPr>
          <p:cNvPr id="5" name="Text Placeholder 4">
            <a:extLst>
              <a:ext uri="{FF2B5EF4-FFF2-40B4-BE49-F238E27FC236}">
                <a16:creationId xmlns:a16="http://schemas.microsoft.com/office/drawing/2014/main" id="{DF66A678-4795-F23E-1636-ADBD75375C6E}"/>
              </a:ext>
            </a:extLst>
          </p:cNvPr>
          <p:cNvSpPr>
            <a:spLocks noGrp="1"/>
          </p:cNvSpPr>
          <p:nvPr>
            <p:ph type="body" sz="quarter" idx="13"/>
          </p:nvPr>
        </p:nvSpPr>
        <p:spPr/>
        <p:txBody>
          <a:bodyPr/>
          <a:lstStyle/>
          <a:p>
            <a:r>
              <a:rPr lang="en-GB" dirty="0"/>
              <a:t> </a:t>
            </a:r>
            <a:endParaRPr lang="en-GB"/>
          </a:p>
        </p:txBody>
      </p:sp>
      <p:sp>
        <p:nvSpPr>
          <p:cNvPr id="6" name="Subtitle 5">
            <a:extLst>
              <a:ext uri="{FF2B5EF4-FFF2-40B4-BE49-F238E27FC236}">
                <a16:creationId xmlns:a16="http://schemas.microsoft.com/office/drawing/2014/main" id="{1B509137-8662-A4CD-2765-5F452E905A61}"/>
              </a:ext>
            </a:extLst>
          </p:cNvPr>
          <p:cNvSpPr>
            <a:spLocks noGrp="1"/>
          </p:cNvSpPr>
          <p:nvPr>
            <p:ph type="subTitle" idx="1"/>
          </p:nvPr>
        </p:nvSpPr>
        <p:spPr/>
        <p:txBody>
          <a:bodyPr/>
          <a:lstStyle/>
          <a:p>
            <a:r>
              <a:rPr lang="en-GB" dirty="0"/>
              <a:t> </a:t>
            </a:r>
            <a:endParaRPr lang="en-GB"/>
          </a:p>
        </p:txBody>
      </p:sp>
    </p:spTree>
    <p:extLst>
      <p:ext uri="{BB962C8B-B14F-4D97-AF65-F5344CB8AC3E}">
        <p14:creationId xmlns:p14="http://schemas.microsoft.com/office/powerpoint/2010/main" val="6043795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DA87-71EF-49A8-414D-B703F1A6CA18}"/>
              </a:ext>
            </a:extLst>
          </p:cNvPr>
          <p:cNvSpPr>
            <a:spLocks noGrp="1"/>
          </p:cNvSpPr>
          <p:nvPr>
            <p:ph type="title"/>
          </p:nvPr>
        </p:nvSpPr>
        <p:spPr>
          <a:xfrm>
            <a:off x="611186" y="313076"/>
            <a:ext cx="10969625" cy="944562"/>
          </a:xfrm>
        </p:spPr>
        <p:txBody>
          <a:bodyPr anchor="ctr"/>
          <a:lstStyle/>
          <a:p>
            <a:r>
              <a:rPr lang="en-GB" sz="2800" dirty="0"/>
              <a:t>It’s a challenging time for many businesses</a:t>
            </a:r>
          </a:p>
        </p:txBody>
      </p:sp>
      <p:sp>
        <p:nvSpPr>
          <p:cNvPr id="4" name="Footer Placeholder 3">
            <a:extLst>
              <a:ext uri="{FF2B5EF4-FFF2-40B4-BE49-F238E27FC236}">
                <a16:creationId xmlns:a16="http://schemas.microsoft.com/office/drawing/2014/main" id="{8EF123E2-5972-8829-6D1B-E0CB049CADC1}"/>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28E1B8B3-6629-2B0D-9A01-DFBE875C3787}"/>
              </a:ext>
            </a:extLst>
          </p:cNvPr>
          <p:cNvSpPr>
            <a:spLocks noGrp="1"/>
          </p:cNvSpPr>
          <p:nvPr>
            <p:ph type="sldNum" sz="quarter" idx="12"/>
          </p:nvPr>
        </p:nvSpPr>
        <p:spPr>
          <a:xfrm>
            <a:off x="238707" y="6032033"/>
            <a:ext cx="372481" cy="210705"/>
          </a:xfrm>
        </p:spPr>
        <p:txBody>
          <a:bodyPr/>
          <a:lstStyle/>
          <a:p>
            <a:fld id="{CBA53E11-492D-48B3-9F9B-09541CA2A39A}" type="slidenum">
              <a:rPr lang="en-GB" smtClean="0"/>
              <a:pPr/>
              <a:t>5</a:t>
            </a:fld>
            <a:endParaRPr lang="en-GB" dirty="0"/>
          </a:p>
        </p:txBody>
      </p:sp>
      <p:sp>
        <p:nvSpPr>
          <p:cNvPr id="9" name="Text Placeholder 8">
            <a:extLst>
              <a:ext uri="{FF2B5EF4-FFF2-40B4-BE49-F238E27FC236}">
                <a16:creationId xmlns:a16="http://schemas.microsoft.com/office/drawing/2014/main" id="{F7377997-7558-A06B-2F55-82317D34E4D0}"/>
              </a:ext>
            </a:extLst>
          </p:cNvPr>
          <p:cNvSpPr>
            <a:spLocks noGrp="1"/>
          </p:cNvSpPr>
          <p:nvPr>
            <p:ph type="body" sz="quarter" idx="23"/>
          </p:nvPr>
        </p:nvSpPr>
        <p:spPr>
          <a:xfrm>
            <a:off x="611186" y="2327456"/>
            <a:ext cx="3467785" cy="3062919"/>
          </a:xfrm>
          <a:solidFill>
            <a:schemeClr val="accent6"/>
          </a:solidFill>
        </p:spPr>
        <p:txBody>
          <a:bodyPr anchor="ctr"/>
          <a:lstStyle/>
          <a:p>
            <a:pPr algn="ctr"/>
            <a:r>
              <a:rPr lang="en-GB" dirty="0"/>
              <a:t>Business owners across all sectors are concerned about rising business costs in the context of the </a:t>
            </a:r>
            <a:r>
              <a:rPr lang="en-GB" b="1" dirty="0"/>
              <a:t>cost of living crisis. </a:t>
            </a:r>
          </a:p>
          <a:p>
            <a:pPr algn="ctr"/>
            <a:r>
              <a:rPr lang="en-GB" dirty="0"/>
              <a:t>Those in the retail sector are particularly concerned about the cost of </a:t>
            </a:r>
            <a:r>
              <a:rPr lang="en-GB" b="1" dirty="0"/>
              <a:t>importing goods</a:t>
            </a:r>
            <a:r>
              <a:rPr lang="en-GB" dirty="0"/>
              <a:t>, with some attributing this to Brexit. </a:t>
            </a:r>
          </a:p>
          <a:p>
            <a:pPr algn="ctr"/>
            <a:r>
              <a:rPr lang="en-GB" dirty="0"/>
              <a:t>Those in hospitality are concerned about the </a:t>
            </a:r>
            <a:r>
              <a:rPr lang="en-GB" b="1" dirty="0"/>
              <a:t>rising cost of food and drink</a:t>
            </a:r>
            <a:r>
              <a:rPr lang="en-GB" dirty="0"/>
              <a:t>, forcing them to pass costs on to their customers.</a:t>
            </a:r>
          </a:p>
        </p:txBody>
      </p:sp>
      <p:sp>
        <p:nvSpPr>
          <p:cNvPr id="10" name="Text Placeholder 9">
            <a:extLst>
              <a:ext uri="{FF2B5EF4-FFF2-40B4-BE49-F238E27FC236}">
                <a16:creationId xmlns:a16="http://schemas.microsoft.com/office/drawing/2014/main" id="{C9403538-EA67-8DE7-8517-BF73E1FD34E9}"/>
              </a:ext>
            </a:extLst>
          </p:cNvPr>
          <p:cNvSpPr>
            <a:spLocks noGrp="1"/>
          </p:cNvSpPr>
          <p:nvPr>
            <p:ph type="body" sz="quarter" idx="24"/>
          </p:nvPr>
        </p:nvSpPr>
        <p:spPr>
          <a:xfrm>
            <a:off x="4362105" y="2327456"/>
            <a:ext cx="3461351" cy="3062919"/>
          </a:xfrm>
          <a:solidFill>
            <a:schemeClr val="accent6"/>
          </a:solidFill>
        </p:spPr>
        <p:txBody>
          <a:bodyPr anchor="ctr"/>
          <a:lstStyle/>
          <a:p>
            <a:pPr algn="ctr"/>
            <a:r>
              <a:rPr lang="en-GB" dirty="0"/>
              <a:t>Business owners are also concerned about </a:t>
            </a:r>
            <a:r>
              <a:rPr lang="en-GB" b="1" dirty="0"/>
              <a:t>attracting and retaining staff and</a:t>
            </a:r>
            <a:r>
              <a:rPr lang="en-GB" dirty="0"/>
              <a:t> how much they’re able to pay them in the current climate. </a:t>
            </a:r>
          </a:p>
          <a:p>
            <a:pPr algn="ctr"/>
            <a:r>
              <a:rPr lang="en-GB" dirty="0"/>
              <a:t>Keeping up </a:t>
            </a:r>
            <a:r>
              <a:rPr lang="en-GB" b="1" dirty="0"/>
              <a:t>staff morale </a:t>
            </a:r>
            <a:r>
              <a:rPr lang="en-GB" dirty="0"/>
              <a:t>is a priority for many business owners. </a:t>
            </a:r>
          </a:p>
          <a:p>
            <a:pPr algn="ctr"/>
            <a:r>
              <a:rPr lang="en-GB" dirty="0"/>
              <a:t>This is particularly true for those working in the social care such as nurseries and the charity sector.</a:t>
            </a:r>
          </a:p>
        </p:txBody>
      </p:sp>
      <p:sp>
        <p:nvSpPr>
          <p:cNvPr id="11" name="Text Placeholder 10">
            <a:extLst>
              <a:ext uri="{FF2B5EF4-FFF2-40B4-BE49-F238E27FC236}">
                <a16:creationId xmlns:a16="http://schemas.microsoft.com/office/drawing/2014/main" id="{761BD9A6-1786-AF91-56AD-95A9521D0146}"/>
              </a:ext>
            </a:extLst>
          </p:cNvPr>
          <p:cNvSpPr>
            <a:spLocks noGrp="1"/>
          </p:cNvSpPr>
          <p:nvPr>
            <p:ph type="body" sz="quarter" idx="25"/>
          </p:nvPr>
        </p:nvSpPr>
        <p:spPr>
          <a:xfrm>
            <a:off x="8113027" y="2327456"/>
            <a:ext cx="3467786" cy="3062918"/>
          </a:xfrm>
          <a:solidFill>
            <a:schemeClr val="accent6"/>
          </a:solidFill>
        </p:spPr>
        <p:txBody>
          <a:bodyPr anchor="ctr"/>
          <a:lstStyle/>
          <a:p>
            <a:pPr algn="ctr"/>
            <a:r>
              <a:rPr lang="en-GB" dirty="0"/>
              <a:t>For business owners that have been affected by road works in their area, this has resulted in a </a:t>
            </a:r>
            <a:r>
              <a:rPr lang="en-GB" b="1" dirty="0"/>
              <a:t>significant business challenge, </a:t>
            </a:r>
            <a:r>
              <a:rPr lang="en-GB" dirty="0"/>
              <a:t>with increased traffic and disruption putting off customers and affecting footfall.</a:t>
            </a:r>
          </a:p>
          <a:p>
            <a:pPr algn="ctr"/>
            <a:r>
              <a:rPr lang="en-GB" dirty="0"/>
              <a:t>For many this has </a:t>
            </a:r>
            <a:r>
              <a:rPr lang="en-GB" b="1" dirty="0"/>
              <a:t>caused more uncertainty</a:t>
            </a:r>
            <a:r>
              <a:rPr lang="en-GB" dirty="0"/>
              <a:t> for their business at an already difficult time.</a:t>
            </a:r>
          </a:p>
        </p:txBody>
      </p:sp>
      <p:sp>
        <p:nvSpPr>
          <p:cNvPr id="27" name="TextBox 26">
            <a:extLst>
              <a:ext uri="{FF2B5EF4-FFF2-40B4-BE49-F238E27FC236}">
                <a16:creationId xmlns:a16="http://schemas.microsoft.com/office/drawing/2014/main" id="{52356164-9897-A1D5-B0CD-F7DB6318F57B}"/>
              </a:ext>
            </a:extLst>
          </p:cNvPr>
          <p:cNvSpPr txBox="1"/>
          <p:nvPr/>
        </p:nvSpPr>
        <p:spPr>
          <a:xfrm>
            <a:off x="611188" y="1899458"/>
            <a:ext cx="3467784" cy="433789"/>
          </a:xfrm>
          <a:prstGeom prst="rect">
            <a:avLst/>
          </a:prstGeom>
          <a:solidFill>
            <a:schemeClr val="accent6">
              <a:lumMod val="75000"/>
            </a:schemeClr>
          </a:solidFill>
        </p:spPr>
        <p:txBody>
          <a:bodyPr wrap="square" lIns="0" tIns="0" rIns="0" bIns="0" rtlCol="0" anchor="ctr">
            <a:noAutofit/>
          </a:bodyPr>
          <a:lstStyle/>
          <a:p>
            <a:pPr algn="ctr"/>
            <a:r>
              <a:rPr lang="en-US" sz="2000" b="1" dirty="0">
                <a:solidFill>
                  <a:schemeClr val="bg1"/>
                </a:solidFill>
              </a:rPr>
              <a:t>Increased costs</a:t>
            </a:r>
          </a:p>
        </p:txBody>
      </p:sp>
      <p:sp>
        <p:nvSpPr>
          <p:cNvPr id="28" name="TextBox 27">
            <a:extLst>
              <a:ext uri="{FF2B5EF4-FFF2-40B4-BE49-F238E27FC236}">
                <a16:creationId xmlns:a16="http://schemas.microsoft.com/office/drawing/2014/main" id="{BEE96E03-18CE-8A80-CA5D-099D4B277054}"/>
              </a:ext>
            </a:extLst>
          </p:cNvPr>
          <p:cNvSpPr txBox="1"/>
          <p:nvPr/>
        </p:nvSpPr>
        <p:spPr>
          <a:xfrm>
            <a:off x="4362108" y="1899458"/>
            <a:ext cx="3467784" cy="433789"/>
          </a:xfrm>
          <a:prstGeom prst="rect">
            <a:avLst/>
          </a:prstGeom>
          <a:solidFill>
            <a:schemeClr val="accent6">
              <a:lumMod val="75000"/>
            </a:schemeClr>
          </a:solidFill>
        </p:spPr>
        <p:txBody>
          <a:bodyPr wrap="square" lIns="0" tIns="0" rIns="0" bIns="0" rtlCol="0" anchor="ctr">
            <a:noAutofit/>
          </a:bodyPr>
          <a:lstStyle/>
          <a:p>
            <a:pPr algn="ctr"/>
            <a:r>
              <a:rPr lang="en-US" sz="2000" b="1" dirty="0">
                <a:solidFill>
                  <a:schemeClr val="bg1"/>
                </a:solidFill>
              </a:rPr>
              <a:t>Staffing issues</a:t>
            </a:r>
          </a:p>
        </p:txBody>
      </p:sp>
      <p:sp>
        <p:nvSpPr>
          <p:cNvPr id="29" name="TextBox 28">
            <a:extLst>
              <a:ext uri="{FF2B5EF4-FFF2-40B4-BE49-F238E27FC236}">
                <a16:creationId xmlns:a16="http://schemas.microsoft.com/office/drawing/2014/main" id="{1790C8B5-583C-457B-D06F-CA77815EB0FA}"/>
              </a:ext>
            </a:extLst>
          </p:cNvPr>
          <p:cNvSpPr txBox="1"/>
          <p:nvPr/>
        </p:nvSpPr>
        <p:spPr>
          <a:xfrm>
            <a:off x="8113027" y="1899458"/>
            <a:ext cx="3467784" cy="433789"/>
          </a:xfrm>
          <a:prstGeom prst="rect">
            <a:avLst/>
          </a:prstGeom>
          <a:solidFill>
            <a:schemeClr val="accent6">
              <a:lumMod val="75000"/>
            </a:schemeClr>
          </a:solidFill>
        </p:spPr>
        <p:txBody>
          <a:bodyPr wrap="square" lIns="0" tIns="0" rIns="0" bIns="0" rtlCol="0" anchor="ctr">
            <a:noAutofit/>
          </a:bodyPr>
          <a:lstStyle/>
          <a:p>
            <a:pPr algn="ctr"/>
            <a:r>
              <a:rPr lang="en-US" sz="2000" b="1" dirty="0">
                <a:solidFill>
                  <a:schemeClr val="bg1"/>
                </a:solidFill>
              </a:rPr>
              <a:t>Road closures</a:t>
            </a:r>
          </a:p>
        </p:txBody>
      </p:sp>
      <p:pic>
        <p:nvPicPr>
          <p:cNvPr id="31" name="Picture 30" descr="A graph of coins and a green arrow&#10;&#10;Description automatically generated">
            <a:extLst>
              <a:ext uri="{FF2B5EF4-FFF2-40B4-BE49-F238E27FC236}">
                <a16:creationId xmlns:a16="http://schemas.microsoft.com/office/drawing/2014/main" id="{C899884A-17DC-FE4C-B162-E5CF27B5D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772" y="1257800"/>
            <a:ext cx="553047" cy="553047"/>
          </a:xfrm>
          <a:prstGeom prst="rect">
            <a:avLst/>
          </a:prstGeom>
        </p:spPr>
      </p:pic>
      <p:pic>
        <p:nvPicPr>
          <p:cNvPr id="33" name="Picture 32" descr="A group of people with their faces in the background&#10;&#10;Description automatically generated">
            <a:extLst>
              <a:ext uri="{FF2B5EF4-FFF2-40B4-BE49-F238E27FC236}">
                <a16:creationId xmlns:a16="http://schemas.microsoft.com/office/drawing/2014/main" id="{0380DE6A-FED9-29DF-86E0-7A8F50075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093" y="1215138"/>
            <a:ext cx="710943" cy="710943"/>
          </a:xfrm>
          <a:prstGeom prst="rect">
            <a:avLst/>
          </a:prstGeom>
        </p:spPr>
      </p:pic>
      <p:pic>
        <p:nvPicPr>
          <p:cNvPr id="35" name="Picture 34" descr="A road sign with a person shoveling dirt&#10;&#10;Description automatically generated">
            <a:extLst>
              <a:ext uri="{FF2B5EF4-FFF2-40B4-BE49-F238E27FC236}">
                <a16:creationId xmlns:a16="http://schemas.microsoft.com/office/drawing/2014/main" id="{544905C7-8AA0-2F95-F868-B69DCB3FA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197" y="1170891"/>
            <a:ext cx="639956" cy="639956"/>
          </a:xfrm>
          <a:prstGeom prst="rect">
            <a:avLst/>
          </a:prstGeom>
        </p:spPr>
      </p:pic>
      <p:sp>
        <p:nvSpPr>
          <p:cNvPr id="6" name="Rectangle 5">
            <a:extLst>
              <a:ext uri="{FF2B5EF4-FFF2-40B4-BE49-F238E27FC236}">
                <a16:creationId xmlns:a16="http://schemas.microsoft.com/office/drawing/2014/main" id="{DAB28B1A-6DD3-3400-BBD3-F052C31AD3F4}"/>
              </a:ext>
            </a:extLst>
          </p:cNvPr>
          <p:cNvSpPr/>
          <p:nvPr/>
        </p:nvSpPr>
        <p:spPr>
          <a:xfrm>
            <a:off x="611187" y="5648822"/>
            <a:ext cx="3467783" cy="80436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0" i="1" u="none" strike="noStrike" dirty="0">
                <a:solidFill>
                  <a:srgbClr val="5D554A"/>
                </a:solidFill>
                <a:effectLst/>
              </a:rPr>
              <a:t>The main challenge is increased cost of operation due to many factors. This has led to difficulty staying competitive with my pricing</a:t>
            </a:r>
            <a:r>
              <a:rPr lang="en-GB" sz="1600" b="0" i="0" u="none" strike="noStrike" dirty="0">
                <a:solidFill>
                  <a:srgbClr val="5D554A"/>
                </a:solidFill>
                <a:effectLst/>
                <a:latin typeface="-apple-system"/>
              </a:rPr>
              <a:t>.</a:t>
            </a:r>
            <a:endParaRPr lang="en-US" sz="1600" dirty="0">
              <a:solidFill>
                <a:schemeClr val="bg1"/>
              </a:solidFill>
            </a:endParaRPr>
          </a:p>
        </p:txBody>
      </p:sp>
      <p:sp>
        <p:nvSpPr>
          <p:cNvPr id="7" name="Rectangle 6">
            <a:extLst>
              <a:ext uri="{FF2B5EF4-FFF2-40B4-BE49-F238E27FC236}">
                <a16:creationId xmlns:a16="http://schemas.microsoft.com/office/drawing/2014/main" id="{371A5DBD-1AF6-01C4-B47E-91EC0AA18C74}"/>
              </a:ext>
            </a:extLst>
          </p:cNvPr>
          <p:cNvSpPr/>
          <p:nvPr/>
        </p:nvSpPr>
        <p:spPr>
          <a:xfrm>
            <a:off x="4362107" y="5650760"/>
            <a:ext cx="3461349" cy="80242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0" i="1" u="none" strike="noStrike" dirty="0">
                <a:solidFill>
                  <a:srgbClr val="5D554A"/>
                </a:solidFill>
                <a:effectLst/>
              </a:rPr>
              <a:t>In the care industry staffing is a huge challenge but it’s been more of a challenge over the last 12 months with carers leaving the sector.</a:t>
            </a:r>
            <a:endParaRPr lang="en-US" sz="1200" i="1" dirty="0">
              <a:solidFill>
                <a:schemeClr val="bg1"/>
              </a:solidFill>
            </a:endParaRPr>
          </a:p>
        </p:txBody>
      </p:sp>
      <p:sp>
        <p:nvSpPr>
          <p:cNvPr id="8" name="Rectangle 7">
            <a:extLst>
              <a:ext uri="{FF2B5EF4-FFF2-40B4-BE49-F238E27FC236}">
                <a16:creationId xmlns:a16="http://schemas.microsoft.com/office/drawing/2014/main" id="{5CDD4964-87CA-942D-E9D7-A0103B4912DB}"/>
              </a:ext>
            </a:extLst>
          </p:cNvPr>
          <p:cNvSpPr/>
          <p:nvPr/>
        </p:nvSpPr>
        <p:spPr>
          <a:xfrm>
            <a:off x="8100994" y="5648822"/>
            <a:ext cx="3461349" cy="80242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800" i="1" dirty="0">
                <a:solidFill>
                  <a:srgbClr val="FF0000"/>
                </a:solidFill>
                <a:effectLst/>
                <a:latin typeface="Verdana" panose="020B0604030504040204" pitchFamily="34" charset="0"/>
                <a:ea typeface="Times New Roman" panose="02020603050405020304" pitchFamily="18" charset="0"/>
                <a:cs typeface="Arial" panose="020B0604020202020204" pitchFamily="34" charset="0"/>
              </a:rPr>
              <a:t> </a:t>
            </a:r>
            <a:r>
              <a:rPr lang="en-GB" sz="1200" i="1" dirty="0">
                <a:solidFill>
                  <a:srgbClr val="5D554A"/>
                </a:solidFill>
              </a:rPr>
              <a:t>There was work being done directly outside our venue… you couldn’t even see the venue so it had a big impact on business.</a:t>
            </a:r>
          </a:p>
        </p:txBody>
      </p:sp>
      <p:pic>
        <p:nvPicPr>
          <p:cNvPr id="3" name="Graphic 2" descr="Closed quotation mark with solid fill">
            <a:extLst>
              <a:ext uri="{FF2B5EF4-FFF2-40B4-BE49-F238E27FC236}">
                <a16:creationId xmlns:a16="http://schemas.microsoft.com/office/drawing/2014/main" id="{AE3ED239-0508-3FB9-A5A0-A7A8A0FA19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11827" y="6094856"/>
            <a:ext cx="712787" cy="712787"/>
          </a:xfrm>
          <a:prstGeom prst="rect">
            <a:avLst/>
          </a:prstGeom>
        </p:spPr>
      </p:pic>
      <p:pic>
        <p:nvPicPr>
          <p:cNvPr id="12" name="Graphic 11" descr="Open quotation mark with solid fill">
            <a:extLst>
              <a:ext uri="{FF2B5EF4-FFF2-40B4-BE49-F238E27FC236}">
                <a16:creationId xmlns:a16="http://schemas.microsoft.com/office/drawing/2014/main" id="{27D69B1D-B628-448E-BAB5-818C0C836A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4942" y="5292428"/>
            <a:ext cx="712787" cy="712787"/>
          </a:xfrm>
          <a:prstGeom prst="rect">
            <a:avLst/>
          </a:prstGeom>
        </p:spPr>
      </p:pic>
    </p:spTree>
    <p:extLst>
      <p:ext uri="{BB962C8B-B14F-4D97-AF65-F5344CB8AC3E}">
        <p14:creationId xmlns:p14="http://schemas.microsoft.com/office/powerpoint/2010/main" val="12640475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6B656-2431-7C5A-FCC0-7CF352234F1D}"/>
              </a:ext>
            </a:extLst>
          </p:cNvPr>
          <p:cNvSpPr>
            <a:spLocks noGrp="1"/>
          </p:cNvSpPr>
          <p:nvPr>
            <p:ph type="title"/>
          </p:nvPr>
        </p:nvSpPr>
        <p:spPr/>
        <p:txBody>
          <a:bodyPr/>
          <a:lstStyle/>
          <a:p>
            <a:r>
              <a:rPr lang="en-US" sz="2800" dirty="0"/>
              <a:t>When it comes to their gas supply </a:t>
            </a:r>
            <a:r>
              <a:rPr lang="en-GB" sz="2800" dirty="0"/>
              <a:t>business owners are primarily only thinking about the </a:t>
            </a:r>
            <a:r>
              <a:rPr lang="en-GB" sz="2800" u="sng" dirty="0"/>
              <a:t>cost</a:t>
            </a:r>
            <a:r>
              <a:rPr lang="en-GB" sz="2800" dirty="0"/>
              <a:t> of gas</a:t>
            </a:r>
            <a:endParaRPr lang="en-US" sz="2800" dirty="0"/>
          </a:p>
        </p:txBody>
      </p:sp>
      <p:sp>
        <p:nvSpPr>
          <p:cNvPr id="4" name="Footer Placeholder 3">
            <a:extLst>
              <a:ext uri="{FF2B5EF4-FFF2-40B4-BE49-F238E27FC236}">
                <a16:creationId xmlns:a16="http://schemas.microsoft.com/office/drawing/2014/main" id="{4B394AF0-8BD2-572A-48D2-F7C73A89127D}"/>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0DFCF9D-751D-19B6-E96E-BACCB58DEFE6}"/>
              </a:ext>
            </a:extLst>
          </p:cNvPr>
          <p:cNvSpPr>
            <a:spLocks noGrp="1"/>
          </p:cNvSpPr>
          <p:nvPr>
            <p:ph type="sldNum" sz="quarter" idx="12"/>
          </p:nvPr>
        </p:nvSpPr>
        <p:spPr/>
        <p:txBody>
          <a:bodyPr/>
          <a:lstStyle/>
          <a:p>
            <a:fld id="{CBA53E11-492D-48B3-9F9B-09541CA2A39A}" type="slidenum">
              <a:rPr lang="en-GB" smtClean="0"/>
              <a:t>6</a:t>
            </a:fld>
            <a:endParaRPr lang="en-GB"/>
          </a:p>
        </p:txBody>
      </p:sp>
      <p:sp>
        <p:nvSpPr>
          <p:cNvPr id="8" name="Up-down Arrow 7">
            <a:extLst>
              <a:ext uri="{FF2B5EF4-FFF2-40B4-BE49-F238E27FC236}">
                <a16:creationId xmlns:a16="http://schemas.microsoft.com/office/drawing/2014/main" id="{447C2B17-15E5-93E2-05C3-5672414E3294}"/>
              </a:ext>
            </a:extLst>
          </p:cNvPr>
          <p:cNvSpPr/>
          <p:nvPr/>
        </p:nvSpPr>
        <p:spPr>
          <a:xfrm>
            <a:off x="611188" y="1700212"/>
            <a:ext cx="658704" cy="4357687"/>
          </a:xfrm>
          <a:prstGeom prst="upDownArrow">
            <a:avLst/>
          </a:prstGeom>
          <a:gradFill flip="none" rotWithShape="1">
            <a:gsLst>
              <a:gs pos="0">
                <a:schemeClr val="accent6">
                  <a:lumMod val="75000"/>
                </a:schemeClr>
              </a:gs>
              <a:gs pos="91000">
                <a:schemeClr val="accent3">
                  <a:tint val="44500"/>
                  <a:satMod val="160000"/>
                </a:schemeClr>
              </a:gs>
              <a:gs pos="100000">
                <a:schemeClr val="accent3">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9" name="Rectangle 8">
            <a:extLst>
              <a:ext uri="{FF2B5EF4-FFF2-40B4-BE49-F238E27FC236}">
                <a16:creationId xmlns:a16="http://schemas.microsoft.com/office/drawing/2014/main" id="{AECFF4C3-6798-E1DE-D929-544C46FD7683}"/>
              </a:ext>
            </a:extLst>
          </p:cNvPr>
          <p:cNvSpPr/>
          <p:nvPr/>
        </p:nvSpPr>
        <p:spPr>
          <a:xfrm>
            <a:off x="1375405" y="1700213"/>
            <a:ext cx="10205406" cy="914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bg1"/>
                </a:solidFill>
              </a:rPr>
              <a:t>The cost of energy is a front of mind concern</a:t>
            </a:r>
            <a:r>
              <a:rPr lang="en-GB" sz="1400" dirty="0">
                <a:solidFill>
                  <a:schemeClr val="bg1"/>
                </a:solidFill>
              </a:rPr>
              <a:t> with business owners feeling the impact of rising costs across many of their business expenses. Many are considering </a:t>
            </a:r>
            <a:r>
              <a:rPr lang="en-GB" sz="1400" b="1" dirty="0">
                <a:solidFill>
                  <a:schemeClr val="bg1"/>
                </a:solidFill>
              </a:rPr>
              <a:t>how they can reduce their usage </a:t>
            </a:r>
            <a:r>
              <a:rPr lang="en-GB" sz="1400" dirty="0">
                <a:solidFill>
                  <a:schemeClr val="bg1"/>
                </a:solidFill>
              </a:rPr>
              <a:t>and are worried about prices continuing to rise as they prepare to use more energy in the winter. Some feel forced to start passing increased costs on to their customers. </a:t>
            </a:r>
          </a:p>
        </p:txBody>
      </p:sp>
      <p:sp>
        <p:nvSpPr>
          <p:cNvPr id="10" name="Rectangle 9">
            <a:extLst>
              <a:ext uri="{FF2B5EF4-FFF2-40B4-BE49-F238E27FC236}">
                <a16:creationId xmlns:a16="http://schemas.microsoft.com/office/drawing/2014/main" id="{6756F3E5-DAD8-0450-82F0-B38C2D4EF6BA}"/>
              </a:ext>
            </a:extLst>
          </p:cNvPr>
          <p:cNvSpPr/>
          <p:nvPr/>
        </p:nvSpPr>
        <p:spPr>
          <a:xfrm>
            <a:off x="1375405" y="3452867"/>
            <a:ext cx="9068006" cy="914399"/>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2"/>
                </a:solidFill>
              </a:rPr>
              <a:t>Businesses feel more familiar with their retailer </a:t>
            </a:r>
            <a:r>
              <a:rPr lang="en-US" sz="1400" dirty="0">
                <a:solidFill>
                  <a:schemeClr val="tx2"/>
                </a:solidFill>
              </a:rPr>
              <a:t>and there is a mix of knowledge about GDNs and Wales &amp; West Utilities specifically. Most have seen their vans or signs when out and about.</a:t>
            </a:r>
          </a:p>
        </p:txBody>
      </p:sp>
      <p:sp>
        <p:nvSpPr>
          <p:cNvPr id="11" name="Rectangle 10">
            <a:extLst>
              <a:ext uri="{FF2B5EF4-FFF2-40B4-BE49-F238E27FC236}">
                <a16:creationId xmlns:a16="http://schemas.microsoft.com/office/drawing/2014/main" id="{A7D01312-BEB9-6920-E43D-52592D630D6F}"/>
              </a:ext>
            </a:extLst>
          </p:cNvPr>
          <p:cNvSpPr/>
          <p:nvPr/>
        </p:nvSpPr>
        <p:spPr>
          <a:xfrm>
            <a:off x="1375404" y="5005495"/>
            <a:ext cx="7973133" cy="9143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2"/>
                </a:solidFill>
              </a:rPr>
              <a:t>Gas leaks and other emergencies aren’t front of mind.</a:t>
            </a:r>
            <a:endParaRPr lang="en-US" sz="1600" b="1" dirty="0">
              <a:solidFill>
                <a:schemeClr val="bg1"/>
              </a:solidFill>
            </a:endParaRPr>
          </a:p>
        </p:txBody>
      </p:sp>
      <p:sp>
        <p:nvSpPr>
          <p:cNvPr id="7" name="Rectangle 6">
            <a:extLst>
              <a:ext uri="{FF2B5EF4-FFF2-40B4-BE49-F238E27FC236}">
                <a16:creationId xmlns:a16="http://schemas.microsoft.com/office/drawing/2014/main" id="{3E7DF45B-DF58-245D-D258-D2887A0782DA}"/>
              </a:ext>
            </a:extLst>
          </p:cNvPr>
          <p:cNvSpPr/>
          <p:nvPr/>
        </p:nvSpPr>
        <p:spPr>
          <a:xfrm>
            <a:off x="7279511" y="2449492"/>
            <a:ext cx="4138047" cy="78258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My utility bills have increased so much that I have had to raise my prices and reduce my profit.</a:t>
            </a:r>
          </a:p>
        </p:txBody>
      </p:sp>
      <p:sp>
        <p:nvSpPr>
          <p:cNvPr id="16" name="Rectangle 15">
            <a:extLst>
              <a:ext uri="{FF2B5EF4-FFF2-40B4-BE49-F238E27FC236}">
                <a16:creationId xmlns:a16="http://schemas.microsoft.com/office/drawing/2014/main" id="{70C09CA8-E4F4-F1FC-65AA-91A2A598AB79}"/>
              </a:ext>
            </a:extLst>
          </p:cNvPr>
          <p:cNvSpPr/>
          <p:nvPr/>
        </p:nvSpPr>
        <p:spPr>
          <a:xfrm>
            <a:off x="7279512" y="5719082"/>
            <a:ext cx="4138047" cy="77855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u="none" strike="noStrike" dirty="0">
                <a:solidFill>
                  <a:schemeClr val="tx2"/>
                </a:solidFill>
                <a:effectLst/>
              </a:rPr>
              <a:t>Truthfully my biggest concern about my gas supply is the cost of it continuing to increase and us being unable to afford to heat our premises or pay our bills.</a:t>
            </a:r>
            <a:endParaRPr lang="en-GB" sz="1200" i="1" dirty="0">
              <a:solidFill>
                <a:schemeClr val="tx2"/>
              </a:solidFill>
            </a:endParaRPr>
          </a:p>
        </p:txBody>
      </p:sp>
      <p:sp>
        <p:nvSpPr>
          <p:cNvPr id="17" name="Rectangle 16">
            <a:extLst>
              <a:ext uri="{FF2B5EF4-FFF2-40B4-BE49-F238E27FC236}">
                <a16:creationId xmlns:a16="http://schemas.microsoft.com/office/drawing/2014/main" id="{0DFA24D9-5739-DED0-6FD9-B8DA54B96E59}"/>
              </a:ext>
            </a:extLst>
          </p:cNvPr>
          <p:cNvSpPr/>
          <p:nvPr/>
        </p:nvSpPr>
        <p:spPr>
          <a:xfrm>
            <a:off x="7279513" y="4150470"/>
            <a:ext cx="4138047" cy="77855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GB" sz="1200" i="1" dirty="0">
                <a:solidFill>
                  <a:schemeClr val="tx2"/>
                </a:solidFill>
                <a:effectLst/>
                <a:latin typeface="Verdana" panose="020B0604030504040204" pitchFamily="34" charset="0"/>
                <a:ea typeface="Times New Roman" panose="02020603050405020304" pitchFamily="18" charset="0"/>
                <a:cs typeface="Arial" panose="020B0604020202020204" pitchFamily="34" charset="0"/>
              </a:rPr>
              <a:t>I didn’t think about the distribution of gas, I assumed suppliers did that. I wasn’t aware of WWU. </a:t>
            </a:r>
          </a:p>
        </p:txBody>
      </p:sp>
      <p:pic>
        <p:nvPicPr>
          <p:cNvPr id="3" name="Graphic 2" descr="Closed quotation mark with solid fill">
            <a:extLst>
              <a:ext uri="{FF2B5EF4-FFF2-40B4-BE49-F238E27FC236}">
                <a16:creationId xmlns:a16="http://schemas.microsoft.com/office/drawing/2014/main" id="{21A69FAA-1945-082C-1336-E232D52A7B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24417" y="5779406"/>
            <a:ext cx="712787" cy="712787"/>
          </a:xfrm>
          <a:prstGeom prst="rect">
            <a:avLst/>
          </a:prstGeom>
        </p:spPr>
      </p:pic>
      <p:pic>
        <p:nvPicPr>
          <p:cNvPr id="6" name="Graphic 5" descr="Open quotation mark with solid fill">
            <a:extLst>
              <a:ext uri="{FF2B5EF4-FFF2-40B4-BE49-F238E27FC236}">
                <a16:creationId xmlns:a16="http://schemas.microsoft.com/office/drawing/2014/main" id="{70F18A57-60AF-2EBA-B618-196BD79ABC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59864" y="2482006"/>
            <a:ext cx="712787" cy="712787"/>
          </a:xfrm>
          <a:prstGeom prst="rect">
            <a:avLst/>
          </a:prstGeom>
        </p:spPr>
      </p:pic>
    </p:spTree>
    <p:extLst>
      <p:ext uri="{BB962C8B-B14F-4D97-AF65-F5344CB8AC3E}">
        <p14:creationId xmlns:p14="http://schemas.microsoft.com/office/powerpoint/2010/main" val="1936545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D1FBB9-F67E-588E-3C64-AC6120CD922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5CC91329-939D-5304-9AFC-CA2A9BCCBDF8}"/>
              </a:ext>
            </a:extLst>
          </p:cNvPr>
          <p:cNvSpPr>
            <a:spLocks noGrp="1"/>
          </p:cNvSpPr>
          <p:nvPr>
            <p:ph type="sldNum" sz="quarter" idx="12"/>
          </p:nvPr>
        </p:nvSpPr>
        <p:spPr/>
        <p:txBody>
          <a:bodyPr/>
          <a:lstStyle/>
          <a:p>
            <a:fld id="{CBA53E11-492D-48B3-9F9B-09541CA2A39A}" type="slidenum">
              <a:rPr lang="en-GB" smtClean="0"/>
              <a:t>7</a:t>
            </a:fld>
            <a:endParaRPr lang="en-GB"/>
          </a:p>
        </p:txBody>
      </p:sp>
      <p:sp>
        <p:nvSpPr>
          <p:cNvPr id="6" name="Text Placeholder 5">
            <a:extLst>
              <a:ext uri="{FF2B5EF4-FFF2-40B4-BE49-F238E27FC236}">
                <a16:creationId xmlns:a16="http://schemas.microsoft.com/office/drawing/2014/main" id="{54A0A672-18AD-3F21-8183-A0CFC2DAC338}"/>
              </a:ext>
            </a:extLst>
          </p:cNvPr>
          <p:cNvSpPr>
            <a:spLocks noGrp="1"/>
          </p:cNvSpPr>
          <p:nvPr>
            <p:ph type="body" sz="quarter" idx="13"/>
          </p:nvPr>
        </p:nvSpPr>
        <p:spPr>
          <a:xfrm>
            <a:off x="611188" y="6457729"/>
            <a:ext cx="10410825" cy="287337"/>
          </a:xfrm>
        </p:spPr>
        <p:txBody>
          <a:bodyPr/>
          <a:lstStyle/>
          <a:p>
            <a:r>
              <a:rPr lang="en-US" dirty="0"/>
              <a:t>*Names and photos have been changed to protect anonymity </a:t>
            </a:r>
          </a:p>
        </p:txBody>
      </p:sp>
      <p:sp>
        <p:nvSpPr>
          <p:cNvPr id="8" name="Rectangle 7">
            <a:extLst>
              <a:ext uri="{FF2B5EF4-FFF2-40B4-BE49-F238E27FC236}">
                <a16:creationId xmlns:a16="http://schemas.microsoft.com/office/drawing/2014/main" id="{F4CF198D-292C-657E-7A96-8377AF89546B}"/>
              </a:ext>
            </a:extLst>
          </p:cNvPr>
          <p:cNvSpPr/>
          <p:nvPr/>
        </p:nvSpPr>
        <p:spPr>
          <a:xfrm>
            <a:off x="611188" y="2114872"/>
            <a:ext cx="5277735" cy="3633286"/>
          </a:xfrm>
          <a:prstGeom prst="rect">
            <a:avLst/>
          </a:prstGeom>
          <a:solidFill>
            <a:schemeClr val="accent4">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r>
              <a:rPr lang="en-GB" sz="1400" dirty="0">
                <a:solidFill>
                  <a:schemeClr val="tx1"/>
                </a:solidFill>
              </a:rPr>
              <a:t>Lucy runs a cafe serving food and drinks. Her business primarily uses gas in the kitchen, and they’ve never had any issues with their gas supply.  </a:t>
            </a:r>
          </a:p>
          <a:p>
            <a:endParaRPr lang="en-GB" sz="1400" dirty="0">
              <a:solidFill>
                <a:schemeClr val="tx1"/>
              </a:solidFill>
            </a:endParaRPr>
          </a:p>
          <a:p>
            <a:r>
              <a:rPr lang="en-GB" sz="1400" dirty="0">
                <a:solidFill>
                  <a:schemeClr val="tx1"/>
                </a:solidFill>
              </a:rPr>
              <a:t>Lucy has found that over the last 18 months her business expenses have risen sharply, particularly utilities, food and coffee.</a:t>
            </a:r>
          </a:p>
          <a:p>
            <a:endParaRPr lang="en-GB" sz="1400" dirty="0">
              <a:solidFill>
                <a:schemeClr val="tx1"/>
              </a:solidFill>
            </a:endParaRPr>
          </a:p>
          <a:p>
            <a:r>
              <a:rPr lang="en-GB" sz="1400" dirty="0">
                <a:solidFill>
                  <a:schemeClr val="tx1"/>
                </a:solidFill>
              </a:rPr>
              <a:t>As these expenses continue to rise, her profit margins are dwindling and she is worried about the future of her business. </a:t>
            </a:r>
          </a:p>
          <a:p>
            <a:endParaRPr lang="en-GB" sz="1400" dirty="0">
              <a:solidFill>
                <a:schemeClr val="tx1"/>
              </a:solidFill>
            </a:endParaRPr>
          </a:p>
          <a:p>
            <a:r>
              <a:rPr lang="en-GB" sz="1400" dirty="0">
                <a:solidFill>
                  <a:schemeClr val="tx1"/>
                </a:solidFill>
              </a:rPr>
              <a:t>Despite changing the menu to use less costly ingredients and less gas for cooking, things are still challenging, as customers are also feeling the pinch and therefore spending less money on eating out.  </a:t>
            </a:r>
          </a:p>
          <a:p>
            <a:r>
              <a:rPr lang="en-GB" sz="1300" dirty="0">
                <a:solidFill>
                  <a:schemeClr val="tx1"/>
                </a:solidFill>
              </a:rPr>
              <a:t> </a:t>
            </a:r>
          </a:p>
        </p:txBody>
      </p:sp>
      <p:sp>
        <p:nvSpPr>
          <p:cNvPr id="10" name="Rectangle 9">
            <a:extLst>
              <a:ext uri="{FF2B5EF4-FFF2-40B4-BE49-F238E27FC236}">
                <a16:creationId xmlns:a16="http://schemas.microsoft.com/office/drawing/2014/main" id="{44E93AF6-3449-F89D-D239-7A1D5EB60BF8}"/>
              </a:ext>
            </a:extLst>
          </p:cNvPr>
          <p:cNvSpPr/>
          <p:nvPr/>
        </p:nvSpPr>
        <p:spPr>
          <a:xfrm>
            <a:off x="6518655" y="4886170"/>
            <a:ext cx="4853438" cy="83155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00" i="1" dirty="0">
                <a:solidFill>
                  <a:schemeClr val="tx2"/>
                </a:solidFill>
              </a:rPr>
              <a:t>T</a:t>
            </a:r>
            <a:r>
              <a:rPr lang="en-GB" sz="1200" b="0" i="1" u="none" strike="noStrike" dirty="0">
                <a:solidFill>
                  <a:schemeClr val="tx2"/>
                </a:solidFill>
                <a:effectLst/>
              </a:rPr>
              <a:t>he average spend of our customer base has reduced per head as their disposable income reduces. Customers are typically only having a drink or sharing a cake, not spending as much on lunches.</a:t>
            </a:r>
            <a:endParaRPr lang="en-GB" sz="1200" i="1" dirty="0">
              <a:solidFill>
                <a:schemeClr val="tx2"/>
              </a:solidFill>
            </a:endParaRPr>
          </a:p>
        </p:txBody>
      </p:sp>
      <p:sp>
        <p:nvSpPr>
          <p:cNvPr id="13" name="Rectangle 12">
            <a:extLst>
              <a:ext uri="{FF2B5EF4-FFF2-40B4-BE49-F238E27FC236}">
                <a16:creationId xmlns:a16="http://schemas.microsoft.com/office/drawing/2014/main" id="{E441BC1F-B509-464E-EBF7-626247BCF72D}"/>
              </a:ext>
            </a:extLst>
          </p:cNvPr>
          <p:cNvSpPr/>
          <p:nvPr/>
        </p:nvSpPr>
        <p:spPr>
          <a:xfrm>
            <a:off x="6519099" y="3702746"/>
            <a:ext cx="4853439" cy="8177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effectLst/>
                <a:latin typeface="Verdana" panose="020B0604030504040204" pitchFamily="34" charset="0"/>
                <a:ea typeface="Times New Roman" panose="02020603050405020304" pitchFamily="18" charset="0"/>
                <a:cs typeface="Arial" panose="020B0604020202020204" pitchFamily="34" charset="0"/>
              </a:rPr>
              <a:t>The price of coffee is going up as well as general import costs… We’re looking at changing our menus so we don’t have to use cookers and can use cheaper ingredients.</a:t>
            </a:r>
            <a:endParaRPr lang="en-GB" sz="1200" i="1" dirty="0">
              <a:solidFill>
                <a:schemeClr val="tx2"/>
              </a:solidFill>
            </a:endParaRPr>
          </a:p>
        </p:txBody>
      </p:sp>
      <p:sp>
        <p:nvSpPr>
          <p:cNvPr id="14" name="Title 1">
            <a:extLst>
              <a:ext uri="{FF2B5EF4-FFF2-40B4-BE49-F238E27FC236}">
                <a16:creationId xmlns:a16="http://schemas.microsoft.com/office/drawing/2014/main" id="{C925D8CC-3748-8C6E-16BA-1C7FC3BC7AEF}"/>
              </a:ext>
            </a:extLst>
          </p:cNvPr>
          <p:cNvSpPr>
            <a:spLocks noGrp="1"/>
          </p:cNvSpPr>
          <p:nvPr>
            <p:ph type="title"/>
          </p:nvPr>
        </p:nvSpPr>
        <p:spPr>
          <a:xfrm>
            <a:off x="2050757" y="379916"/>
            <a:ext cx="4045243" cy="1251244"/>
          </a:xfrm>
        </p:spPr>
        <p:txBody>
          <a:bodyPr/>
          <a:lstStyle/>
          <a:p>
            <a:r>
              <a:rPr lang="en-GB" sz="2800" dirty="0"/>
              <a:t>Case study: Lucy*</a:t>
            </a:r>
          </a:p>
        </p:txBody>
      </p:sp>
      <p:pic>
        <p:nvPicPr>
          <p:cNvPr id="18" name="Graphic 17" descr="Closed quotation mark with solid fill">
            <a:extLst>
              <a:ext uri="{FF2B5EF4-FFF2-40B4-BE49-F238E27FC236}">
                <a16:creationId xmlns:a16="http://schemas.microsoft.com/office/drawing/2014/main" id="{12E3847A-825A-4A06-F881-12393B40B0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1759" y="5370581"/>
            <a:ext cx="712787" cy="712787"/>
          </a:xfrm>
          <a:prstGeom prst="rect">
            <a:avLst/>
          </a:prstGeom>
        </p:spPr>
      </p:pic>
      <p:pic>
        <p:nvPicPr>
          <p:cNvPr id="7" name="Picture 6" descr="A person sitting at a table with her hand on her chin&#10;&#10;Description automatically generated">
            <a:extLst>
              <a:ext uri="{FF2B5EF4-FFF2-40B4-BE49-F238E27FC236}">
                <a16:creationId xmlns:a16="http://schemas.microsoft.com/office/drawing/2014/main" id="{111383CC-E784-0BF2-F27B-8D835F8AEDE1}"/>
              </a:ext>
            </a:extLst>
          </p:cNvPr>
          <p:cNvPicPr>
            <a:picLocks noChangeAspect="1"/>
          </p:cNvPicPr>
          <p:nvPr/>
        </p:nvPicPr>
        <p:blipFill rotWithShape="1">
          <a:blip r:embed="rId4">
            <a:extLst>
              <a:ext uri="{28A0092B-C50C-407E-A947-70E740481C1C}">
                <a14:useLocalDpi xmlns:a14="http://schemas.microsoft.com/office/drawing/2010/main" val="0"/>
              </a:ext>
            </a:extLst>
          </a:blip>
          <a:srcRect l="28509" t="14539" r="21403" b="10335"/>
          <a:stretch/>
        </p:blipFill>
        <p:spPr>
          <a:xfrm>
            <a:off x="611188" y="522117"/>
            <a:ext cx="1159246" cy="1159246"/>
          </a:xfrm>
          <a:prstGeom prst="ellipse">
            <a:avLst/>
          </a:prstGeom>
        </p:spPr>
      </p:pic>
      <p:sp>
        <p:nvSpPr>
          <p:cNvPr id="2" name="Rectangle 1">
            <a:extLst>
              <a:ext uri="{FF2B5EF4-FFF2-40B4-BE49-F238E27FC236}">
                <a16:creationId xmlns:a16="http://schemas.microsoft.com/office/drawing/2014/main" id="{0D7EB66A-1C82-90A8-A4C8-14945CA99F9D}"/>
              </a:ext>
            </a:extLst>
          </p:cNvPr>
          <p:cNvSpPr/>
          <p:nvPr/>
        </p:nvSpPr>
        <p:spPr>
          <a:xfrm>
            <a:off x="6518654" y="2254758"/>
            <a:ext cx="4853439" cy="104333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0" i="1" u="none" strike="noStrike" dirty="0">
                <a:solidFill>
                  <a:schemeClr val="tx2"/>
                </a:solidFill>
                <a:effectLst/>
              </a:rPr>
              <a:t>The number of customers coming through the door has dropped. This could be for a number of reasons, including reduced income</a:t>
            </a:r>
            <a:r>
              <a:rPr lang="en-GB" sz="1200" i="1" dirty="0">
                <a:solidFill>
                  <a:schemeClr val="tx2"/>
                </a:solidFill>
              </a:rPr>
              <a:t>. L</a:t>
            </a:r>
            <a:r>
              <a:rPr lang="en-GB" sz="1200" b="0" i="1" u="none" strike="noStrike" dirty="0">
                <a:solidFill>
                  <a:schemeClr val="tx2"/>
                </a:solidFill>
                <a:effectLst/>
              </a:rPr>
              <a:t>unchtime trade has dropped in particular with fewer people out and about in town.</a:t>
            </a:r>
            <a:endParaRPr lang="en-GB" sz="1200" i="1" dirty="0">
              <a:solidFill>
                <a:schemeClr val="tx2"/>
              </a:solidFill>
            </a:endParaRPr>
          </a:p>
        </p:txBody>
      </p:sp>
      <p:pic>
        <p:nvPicPr>
          <p:cNvPr id="16" name="Graphic 15" descr="Open quotation mark with solid fill">
            <a:extLst>
              <a:ext uri="{FF2B5EF4-FFF2-40B4-BE49-F238E27FC236}">
                <a16:creationId xmlns:a16="http://schemas.microsoft.com/office/drawing/2014/main" id="{4C2BEE53-BF3A-0F99-667B-D466D18031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1882493"/>
            <a:ext cx="712787" cy="712787"/>
          </a:xfrm>
          <a:prstGeom prst="rect">
            <a:avLst/>
          </a:prstGeom>
        </p:spPr>
      </p:pic>
    </p:spTree>
    <p:extLst>
      <p:ext uri="{BB962C8B-B14F-4D97-AF65-F5344CB8AC3E}">
        <p14:creationId xmlns:p14="http://schemas.microsoft.com/office/powerpoint/2010/main" val="8104031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D1FBB9-F67E-588E-3C64-AC6120CD922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5CC91329-939D-5304-9AFC-CA2A9BCCBDF8}"/>
              </a:ext>
            </a:extLst>
          </p:cNvPr>
          <p:cNvSpPr>
            <a:spLocks noGrp="1"/>
          </p:cNvSpPr>
          <p:nvPr>
            <p:ph type="sldNum" sz="quarter" idx="12"/>
          </p:nvPr>
        </p:nvSpPr>
        <p:spPr/>
        <p:txBody>
          <a:bodyPr/>
          <a:lstStyle/>
          <a:p>
            <a:fld id="{CBA53E11-492D-48B3-9F9B-09541CA2A39A}" type="slidenum">
              <a:rPr lang="en-GB" smtClean="0"/>
              <a:t>8</a:t>
            </a:fld>
            <a:endParaRPr lang="en-GB"/>
          </a:p>
        </p:txBody>
      </p:sp>
      <p:sp>
        <p:nvSpPr>
          <p:cNvPr id="6" name="Text Placeholder 5">
            <a:extLst>
              <a:ext uri="{FF2B5EF4-FFF2-40B4-BE49-F238E27FC236}">
                <a16:creationId xmlns:a16="http://schemas.microsoft.com/office/drawing/2014/main" id="{54A0A672-18AD-3F21-8183-A0CFC2DAC338}"/>
              </a:ext>
            </a:extLst>
          </p:cNvPr>
          <p:cNvSpPr>
            <a:spLocks noGrp="1"/>
          </p:cNvSpPr>
          <p:nvPr>
            <p:ph type="body" sz="quarter" idx="13"/>
          </p:nvPr>
        </p:nvSpPr>
        <p:spPr/>
        <p:txBody>
          <a:bodyPr/>
          <a:lstStyle/>
          <a:p>
            <a:r>
              <a:rPr lang="en-US" dirty="0"/>
              <a:t>*Names and photos have been changed to protect anonymity </a:t>
            </a:r>
          </a:p>
        </p:txBody>
      </p:sp>
      <p:sp>
        <p:nvSpPr>
          <p:cNvPr id="8" name="Rectangle 7">
            <a:extLst>
              <a:ext uri="{FF2B5EF4-FFF2-40B4-BE49-F238E27FC236}">
                <a16:creationId xmlns:a16="http://schemas.microsoft.com/office/drawing/2014/main" id="{F4CF198D-292C-657E-7A96-8377AF89546B}"/>
              </a:ext>
            </a:extLst>
          </p:cNvPr>
          <p:cNvSpPr/>
          <p:nvPr/>
        </p:nvSpPr>
        <p:spPr>
          <a:xfrm>
            <a:off x="611188" y="1828800"/>
            <a:ext cx="5268912" cy="4229100"/>
          </a:xfrm>
          <a:prstGeom prst="rect">
            <a:avLst/>
          </a:prstGeom>
          <a:solidFill>
            <a:schemeClr val="accent3">
              <a:lumMod val="20000"/>
              <a:lumOff val="80000"/>
            </a:schemeClr>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r>
              <a:rPr lang="en-GB" sz="1400" dirty="0">
                <a:solidFill>
                  <a:schemeClr val="tx1"/>
                </a:solidFill>
              </a:rPr>
              <a:t>David runs a wildlife charity that takes in injured animals and rehabilitates them until they’re ready to be released back into the wild. </a:t>
            </a:r>
          </a:p>
          <a:p>
            <a:endParaRPr lang="en-GB" sz="1400" b="1" dirty="0">
              <a:solidFill>
                <a:schemeClr val="tx1"/>
              </a:solidFill>
            </a:endParaRPr>
          </a:p>
          <a:p>
            <a:r>
              <a:rPr lang="en-GB" sz="1400" dirty="0">
                <a:solidFill>
                  <a:schemeClr val="tx1"/>
                </a:solidFill>
              </a:rPr>
              <a:t>His business primarily uses gas for heating, hot water and cooking. This is particularly vital for his business because his team need to keep the wildlife warm while there are recovering or at a young age. </a:t>
            </a:r>
          </a:p>
          <a:p>
            <a:endParaRPr lang="en-GB" sz="1400" dirty="0">
              <a:solidFill>
                <a:schemeClr val="tx1"/>
              </a:solidFill>
            </a:endParaRPr>
          </a:p>
          <a:p>
            <a:r>
              <a:rPr lang="en-GB" sz="1400" dirty="0">
                <a:solidFill>
                  <a:schemeClr val="tx1"/>
                </a:solidFill>
              </a:rPr>
              <a:t>Wales &amp; West Utilities carried out pipe replacement work in the area around David’s business, and the traffic caused by the works affected access to their rescue centre. This also restricted volunteers transporting wildlife and supplies to the rescue centre. This had a significant impact on their business. </a:t>
            </a:r>
          </a:p>
          <a:p>
            <a:endParaRPr lang="en-GB" sz="1400" dirty="0">
              <a:solidFill>
                <a:schemeClr val="tx1"/>
              </a:solidFill>
            </a:endParaRPr>
          </a:p>
          <a:p>
            <a:r>
              <a:rPr lang="en-GB" sz="1400" dirty="0">
                <a:solidFill>
                  <a:schemeClr val="tx1"/>
                </a:solidFill>
              </a:rPr>
              <a:t>David only found out about it from signs at the site when the work started so he didn’t get time to prepare for the disruption it caused. </a:t>
            </a:r>
          </a:p>
        </p:txBody>
      </p:sp>
      <p:sp>
        <p:nvSpPr>
          <p:cNvPr id="9" name="Rectangle 8">
            <a:extLst>
              <a:ext uri="{FF2B5EF4-FFF2-40B4-BE49-F238E27FC236}">
                <a16:creationId xmlns:a16="http://schemas.microsoft.com/office/drawing/2014/main" id="{78503E9C-449E-AB32-2F07-3A0D0803469B}"/>
              </a:ext>
            </a:extLst>
          </p:cNvPr>
          <p:cNvSpPr/>
          <p:nvPr/>
        </p:nvSpPr>
        <p:spPr>
          <a:xfrm>
            <a:off x="6713722" y="1961084"/>
            <a:ext cx="4853440" cy="148155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Wales &amp; West Utilities have been carrying out pipe replacement works in our local area and this has affected us getting to our sister rescue we work alongside. Although we have been able to access it, the traffic and delays due to temporary traffic lights have made it challenging. We often deal with emergencies and every minute is vital so it is frustrating to be caught in traffic.</a:t>
            </a:r>
          </a:p>
        </p:txBody>
      </p:sp>
      <p:sp>
        <p:nvSpPr>
          <p:cNvPr id="10" name="Rectangle 9">
            <a:extLst>
              <a:ext uri="{FF2B5EF4-FFF2-40B4-BE49-F238E27FC236}">
                <a16:creationId xmlns:a16="http://schemas.microsoft.com/office/drawing/2014/main" id="{44E93AF6-3449-F89D-D239-7A1D5EB60BF8}"/>
              </a:ext>
            </a:extLst>
          </p:cNvPr>
          <p:cNvSpPr/>
          <p:nvPr/>
        </p:nvSpPr>
        <p:spPr>
          <a:xfrm>
            <a:off x="6713724" y="5127812"/>
            <a:ext cx="4853438" cy="71278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 think it would be really nice to have a more personal touch by delivering a letter or email for the businesses or homes it is affecting rather than just signs in the road.</a:t>
            </a:r>
          </a:p>
        </p:txBody>
      </p:sp>
      <p:sp>
        <p:nvSpPr>
          <p:cNvPr id="13" name="Rectangle 12">
            <a:extLst>
              <a:ext uri="{FF2B5EF4-FFF2-40B4-BE49-F238E27FC236}">
                <a16:creationId xmlns:a16="http://schemas.microsoft.com/office/drawing/2014/main" id="{E441BC1F-B509-464E-EBF7-626247BCF72D}"/>
              </a:ext>
            </a:extLst>
          </p:cNvPr>
          <p:cNvSpPr/>
          <p:nvPr/>
        </p:nvSpPr>
        <p:spPr>
          <a:xfrm>
            <a:off x="6713724" y="3940112"/>
            <a:ext cx="4853439" cy="6902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 don't dislike WWU, and it isn't their fault that the road works need to go ahead, but it is frustrating when it affects the work you are trying to do.</a:t>
            </a:r>
          </a:p>
        </p:txBody>
      </p:sp>
      <p:sp>
        <p:nvSpPr>
          <p:cNvPr id="14" name="Title 1">
            <a:extLst>
              <a:ext uri="{FF2B5EF4-FFF2-40B4-BE49-F238E27FC236}">
                <a16:creationId xmlns:a16="http://schemas.microsoft.com/office/drawing/2014/main" id="{C925D8CC-3748-8C6E-16BA-1C7FC3BC7AEF}"/>
              </a:ext>
            </a:extLst>
          </p:cNvPr>
          <p:cNvSpPr>
            <a:spLocks noGrp="1"/>
          </p:cNvSpPr>
          <p:nvPr>
            <p:ph type="title"/>
          </p:nvPr>
        </p:nvSpPr>
        <p:spPr>
          <a:xfrm>
            <a:off x="2050757" y="379916"/>
            <a:ext cx="4045243" cy="1251244"/>
          </a:xfrm>
        </p:spPr>
        <p:txBody>
          <a:bodyPr/>
          <a:lstStyle/>
          <a:p>
            <a:r>
              <a:rPr lang="en-GB" sz="2800" dirty="0"/>
              <a:t>Case study: David*</a:t>
            </a:r>
          </a:p>
        </p:txBody>
      </p:sp>
      <p:pic>
        <p:nvPicPr>
          <p:cNvPr id="16" name="Graphic 15" descr="Open quotation mark with solid fill">
            <a:extLst>
              <a:ext uri="{FF2B5EF4-FFF2-40B4-BE49-F238E27FC236}">
                <a16:creationId xmlns:a16="http://schemas.microsoft.com/office/drawing/2014/main" id="{4C2BEE53-BF3A-0F99-667B-D466D18031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11902" y="1604690"/>
            <a:ext cx="712787" cy="712787"/>
          </a:xfrm>
          <a:prstGeom prst="rect">
            <a:avLst/>
          </a:prstGeom>
        </p:spPr>
      </p:pic>
      <p:pic>
        <p:nvPicPr>
          <p:cNvPr id="18" name="Graphic 17" descr="Closed quotation mark with solid fill">
            <a:extLst>
              <a:ext uri="{FF2B5EF4-FFF2-40B4-BE49-F238E27FC236}">
                <a16:creationId xmlns:a16="http://schemas.microsoft.com/office/drawing/2014/main" id="{12E3847A-825A-4A06-F881-12393B40B0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979" y="5486631"/>
            <a:ext cx="712787" cy="712787"/>
          </a:xfrm>
          <a:prstGeom prst="rect">
            <a:avLst/>
          </a:prstGeom>
        </p:spPr>
      </p:pic>
      <p:pic>
        <p:nvPicPr>
          <p:cNvPr id="3" name="Picture 2" descr="A person with curly hair and glasses smiling&#10;&#10;Description automatically generated">
            <a:extLst>
              <a:ext uri="{FF2B5EF4-FFF2-40B4-BE49-F238E27FC236}">
                <a16:creationId xmlns:a16="http://schemas.microsoft.com/office/drawing/2014/main" id="{D7AD1C2A-A753-3E82-E536-52CBE01F7976}"/>
              </a:ext>
            </a:extLst>
          </p:cNvPr>
          <p:cNvPicPr>
            <a:picLocks noChangeAspect="1"/>
          </p:cNvPicPr>
          <p:nvPr/>
        </p:nvPicPr>
        <p:blipFill rotWithShape="1">
          <a:blip r:embed="rId6">
            <a:extLst>
              <a:ext uri="{28A0092B-C50C-407E-A947-70E740481C1C}">
                <a14:useLocalDpi xmlns:a14="http://schemas.microsoft.com/office/drawing/2010/main" val="0"/>
              </a:ext>
            </a:extLst>
          </a:blip>
          <a:srcRect l="29602" r="3698"/>
          <a:stretch/>
        </p:blipFill>
        <p:spPr>
          <a:xfrm>
            <a:off x="611188" y="541496"/>
            <a:ext cx="1159246" cy="1159246"/>
          </a:xfrm>
          <a:prstGeom prst="ellipse">
            <a:avLst/>
          </a:prstGeom>
        </p:spPr>
      </p:pic>
    </p:spTree>
    <p:extLst>
      <p:ext uri="{BB962C8B-B14F-4D97-AF65-F5344CB8AC3E}">
        <p14:creationId xmlns:p14="http://schemas.microsoft.com/office/powerpoint/2010/main" val="9402406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D1FBB9-F67E-588E-3C64-AC6120CD922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5CC91329-939D-5304-9AFC-CA2A9BCCBDF8}"/>
              </a:ext>
            </a:extLst>
          </p:cNvPr>
          <p:cNvSpPr>
            <a:spLocks noGrp="1"/>
          </p:cNvSpPr>
          <p:nvPr>
            <p:ph type="sldNum" sz="quarter" idx="12"/>
          </p:nvPr>
        </p:nvSpPr>
        <p:spPr/>
        <p:txBody>
          <a:bodyPr/>
          <a:lstStyle/>
          <a:p>
            <a:fld id="{CBA53E11-492D-48B3-9F9B-09541CA2A39A}" type="slidenum">
              <a:rPr lang="en-GB" smtClean="0"/>
              <a:t>9</a:t>
            </a:fld>
            <a:endParaRPr lang="en-GB"/>
          </a:p>
        </p:txBody>
      </p:sp>
      <p:sp>
        <p:nvSpPr>
          <p:cNvPr id="6" name="Text Placeholder 5">
            <a:extLst>
              <a:ext uri="{FF2B5EF4-FFF2-40B4-BE49-F238E27FC236}">
                <a16:creationId xmlns:a16="http://schemas.microsoft.com/office/drawing/2014/main" id="{54A0A672-18AD-3F21-8183-A0CFC2DAC338}"/>
              </a:ext>
            </a:extLst>
          </p:cNvPr>
          <p:cNvSpPr>
            <a:spLocks noGrp="1"/>
          </p:cNvSpPr>
          <p:nvPr>
            <p:ph type="body" sz="quarter" idx="13"/>
          </p:nvPr>
        </p:nvSpPr>
        <p:spPr/>
        <p:txBody>
          <a:bodyPr/>
          <a:lstStyle/>
          <a:p>
            <a:r>
              <a:rPr lang="en-US" dirty="0"/>
              <a:t>*Names and photos have been changed to protect anonymity </a:t>
            </a:r>
          </a:p>
        </p:txBody>
      </p:sp>
      <p:sp>
        <p:nvSpPr>
          <p:cNvPr id="8" name="Rectangle 7">
            <a:extLst>
              <a:ext uri="{FF2B5EF4-FFF2-40B4-BE49-F238E27FC236}">
                <a16:creationId xmlns:a16="http://schemas.microsoft.com/office/drawing/2014/main" id="{F4CF198D-292C-657E-7A96-8377AF89546B}"/>
              </a:ext>
            </a:extLst>
          </p:cNvPr>
          <p:cNvSpPr/>
          <p:nvPr/>
        </p:nvSpPr>
        <p:spPr>
          <a:xfrm>
            <a:off x="624836" y="2072578"/>
            <a:ext cx="5255264" cy="3796481"/>
          </a:xfrm>
          <a:prstGeom prst="rect">
            <a:avLst/>
          </a:prstGeom>
          <a:solidFill>
            <a:schemeClr val="accent2">
              <a:lumMod val="20000"/>
              <a:lumOff val="80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r>
              <a:rPr lang="en-GB" sz="1400" dirty="0">
                <a:solidFill>
                  <a:schemeClr val="tx1"/>
                </a:solidFill>
              </a:rPr>
              <a:t>Julia runs a nursery and primarily uses gas for heating and hot water. </a:t>
            </a:r>
          </a:p>
          <a:p>
            <a:endParaRPr lang="en-GB" sz="1400" dirty="0">
              <a:solidFill>
                <a:schemeClr val="tx1"/>
              </a:solidFill>
            </a:endParaRPr>
          </a:p>
          <a:p>
            <a:r>
              <a:rPr lang="en-GB" sz="1400" dirty="0">
                <a:solidFill>
                  <a:schemeClr val="tx1"/>
                </a:solidFill>
              </a:rPr>
              <a:t>One of the biggest challenges for her business at the moment is keeping up with staffing costs and retaining the staff she needs in the current cost of living crisis. </a:t>
            </a:r>
          </a:p>
          <a:p>
            <a:endParaRPr lang="en-GB" sz="1400" dirty="0">
              <a:solidFill>
                <a:schemeClr val="tx1"/>
              </a:solidFill>
            </a:endParaRPr>
          </a:p>
          <a:p>
            <a:r>
              <a:rPr lang="en-GB" sz="1400" dirty="0">
                <a:solidFill>
                  <a:schemeClr val="tx1"/>
                </a:solidFill>
              </a:rPr>
              <a:t>She first heard about Wales &amp; West Utilities when she noticed them carrying out work in the street outside the nursery. This made it difficult for parents to pick their children up on time and meant she had to pay her staff overtime.</a:t>
            </a:r>
          </a:p>
          <a:p>
            <a:endParaRPr lang="en-GB" sz="1400" dirty="0">
              <a:solidFill>
                <a:schemeClr val="tx1"/>
              </a:solidFill>
            </a:endParaRPr>
          </a:p>
          <a:p>
            <a:r>
              <a:rPr lang="en-GB" sz="1400" dirty="0">
                <a:solidFill>
                  <a:schemeClr val="tx1"/>
                </a:solidFill>
              </a:rPr>
              <a:t>Wales &amp; West Utilities didn’t specify how long the work would be carried out for, making it difficult to budget and plan rotas.   </a:t>
            </a:r>
          </a:p>
        </p:txBody>
      </p:sp>
      <p:sp>
        <p:nvSpPr>
          <p:cNvPr id="9" name="Rectangle 8">
            <a:extLst>
              <a:ext uri="{FF2B5EF4-FFF2-40B4-BE49-F238E27FC236}">
                <a16:creationId xmlns:a16="http://schemas.microsoft.com/office/drawing/2014/main" id="{78503E9C-449E-AB32-2F07-3A0D0803469B}"/>
              </a:ext>
            </a:extLst>
          </p:cNvPr>
          <p:cNvSpPr/>
          <p:nvPr/>
        </p:nvSpPr>
        <p:spPr>
          <a:xfrm>
            <a:off x="6495144" y="2437461"/>
            <a:ext cx="4853440" cy="99153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effectLst/>
                <a:latin typeface="Verdana" panose="020B0604030504040204" pitchFamily="34" charset="0"/>
                <a:ea typeface="Times New Roman" panose="02020603050405020304" pitchFamily="18" charset="0"/>
                <a:cs typeface="Arial" panose="020B0604020202020204" pitchFamily="34" charset="0"/>
              </a:rPr>
              <a:t>My nursery is in the town centre and we’re affected by the road closures. It may be something as small as parents being late to pick up their children so I have to pay staff overtime to look after them. </a:t>
            </a:r>
            <a:endParaRPr lang="en-GB" sz="1000" b="1" i="1" dirty="0">
              <a:solidFill>
                <a:schemeClr val="tx2"/>
              </a:solidFill>
            </a:endParaRPr>
          </a:p>
        </p:txBody>
      </p:sp>
      <p:sp>
        <p:nvSpPr>
          <p:cNvPr id="13" name="Rectangle 12">
            <a:extLst>
              <a:ext uri="{FF2B5EF4-FFF2-40B4-BE49-F238E27FC236}">
                <a16:creationId xmlns:a16="http://schemas.microsoft.com/office/drawing/2014/main" id="{E441BC1F-B509-464E-EBF7-626247BCF72D}"/>
              </a:ext>
            </a:extLst>
          </p:cNvPr>
          <p:cNvSpPr/>
          <p:nvPr/>
        </p:nvSpPr>
        <p:spPr>
          <a:xfrm>
            <a:off x="6495145" y="3955892"/>
            <a:ext cx="4853439" cy="7702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00" i="1" dirty="0">
                <a:solidFill>
                  <a:schemeClr val="tx2"/>
                </a:solidFill>
                <a:effectLst/>
                <a:ea typeface="Times New Roman" panose="02020603050405020304" pitchFamily="18" charset="0"/>
                <a:cs typeface="Arial" panose="020B0604020202020204" pitchFamily="34" charset="0"/>
              </a:rPr>
              <a:t>if I had communication about roadworks I’d be able to message parents in advance to let them know pick up times etc.</a:t>
            </a:r>
            <a:r>
              <a:rPr lang="en-GB" sz="1200" i="1" dirty="0">
                <a:solidFill>
                  <a:schemeClr val="tx2"/>
                </a:solidFill>
                <a:effectLst/>
              </a:rPr>
              <a:t> </a:t>
            </a:r>
            <a:endParaRPr lang="en-GB" sz="1200" i="1" dirty="0">
              <a:solidFill>
                <a:schemeClr val="tx2"/>
              </a:solidFill>
            </a:endParaRPr>
          </a:p>
        </p:txBody>
      </p:sp>
      <p:sp>
        <p:nvSpPr>
          <p:cNvPr id="14" name="Title 1">
            <a:extLst>
              <a:ext uri="{FF2B5EF4-FFF2-40B4-BE49-F238E27FC236}">
                <a16:creationId xmlns:a16="http://schemas.microsoft.com/office/drawing/2014/main" id="{C925D8CC-3748-8C6E-16BA-1C7FC3BC7AEF}"/>
              </a:ext>
            </a:extLst>
          </p:cNvPr>
          <p:cNvSpPr>
            <a:spLocks noGrp="1"/>
          </p:cNvSpPr>
          <p:nvPr>
            <p:ph type="title"/>
          </p:nvPr>
        </p:nvSpPr>
        <p:spPr>
          <a:xfrm>
            <a:off x="2050757" y="379916"/>
            <a:ext cx="4045243" cy="1251244"/>
          </a:xfrm>
        </p:spPr>
        <p:txBody>
          <a:bodyPr/>
          <a:lstStyle/>
          <a:p>
            <a:r>
              <a:rPr lang="en-GB" sz="2800" dirty="0"/>
              <a:t>Case study: Julia*</a:t>
            </a:r>
          </a:p>
        </p:txBody>
      </p:sp>
      <p:pic>
        <p:nvPicPr>
          <p:cNvPr id="16" name="Graphic 15" descr="Open quotation mark with solid fill">
            <a:extLst>
              <a:ext uri="{FF2B5EF4-FFF2-40B4-BE49-F238E27FC236}">
                <a16:creationId xmlns:a16="http://schemas.microsoft.com/office/drawing/2014/main" id="{4C2BEE53-BF3A-0F99-667B-D466D18031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2020936"/>
            <a:ext cx="712787" cy="712787"/>
          </a:xfrm>
          <a:prstGeom prst="rect">
            <a:avLst/>
          </a:prstGeom>
        </p:spPr>
      </p:pic>
      <p:pic>
        <p:nvPicPr>
          <p:cNvPr id="18" name="Graphic 17" descr="Closed quotation mark with solid fill">
            <a:extLst>
              <a:ext uri="{FF2B5EF4-FFF2-40B4-BE49-F238E27FC236}">
                <a16:creationId xmlns:a16="http://schemas.microsoft.com/office/drawing/2014/main" id="{12E3847A-825A-4A06-F881-12393B40B0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22013" y="4369783"/>
            <a:ext cx="712787" cy="712787"/>
          </a:xfrm>
          <a:prstGeom prst="rect">
            <a:avLst/>
          </a:prstGeom>
        </p:spPr>
      </p:pic>
      <p:pic>
        <p:nvPicPr>
          <p:cNvPr id="20" name="Picture 19" descr="Teacher high-fiving young student">
            <a:extLst>
              <a:ext uri="{FF2B5EF4-FFF2-40B4-BE49-F238E27FC236}">
                <a16:creationId xmlns:a16="http://schemas.microsoft.com/office/drawing/2014/main" id="{02C50832-9D6E-686F-543D-E9DFFC6FF6BA}"/>
              </a:ext>
            </a:extLst>
          </p:cNvPr>
          <p:cNvPicPr>
            <a:picLocks noChangeAspect="1"/>
          </p:cNvPicPr>
          <p:nvPr/>
        </p:nvPicPr>
        <p:blipFill>
          <a:blip r:embed="rId6">
            <a:extLst>
              <a:ext uri="{28A0092B-C50C-407E-A947-70E740481C1C}">
                <a14:useLocalDpi xmlns:a14="http://schemas.microsoft.com/office/drawing/2010/main" val="0"/>
              </a:ext>
            </a:extLst>
          </a:blip>
          <a:srcRect l="16625" r="16625"/>
          <a:stretch/>
        </p:blipFill>
        <p:spPr>
          <a:xfrm>
            <a:off x="611188" y="526790"/>
            <a:ext cx="1159246" cy="1159246"/>
          </a:xfrm>
          <a:prstGeom prst="ellipse">
            <a:avLst/>
          </a:prstGeom>
        </p:spPr>
      </p:pic>
    </p:spTree>
    <p:extLst>
      <p:ext uri="{BB962C8B-B14F-4D97-AF65-F5344CB8AC3E}">
        <p14:creationId xmlns:p14="http://schemas.microsoft.com/office/powerpoint/2010/main" val="4238409945"/>
      </p:ext>
    </p:extLst>
  </p:cSld>
  <p:clrMapOvr>
    <a:masterClrMapping/>
  </p:clrMapOvr>
  <p:transition>
    <p:fade/>
  </p:transition>
</p:sld>
</file>

<file path=ppt/theme/theme1.xml><?xml version="1.0" encoding="utf-8"?>
<a:theme xmlns:a="http://schemas.openxmlformats.org/drawingml/2006/main" name="Britain Thinks PPT Theme">
  <a:themeElements>
    <a:clrScheme name="Britain Thinks colour theme">
      <a:dk1>
        <a:srgbClr val="000000"/>
      </a:dk1>
      <a:lt1>
        <a:srgbClr val="FFFFFF"/>
      </a:lt1>
      <a:dk2>
        <a:srgbClr val="2C302E"/>
      </a:dk2>
      <a:lt2>
        <a:srgbClr val="DF9440"/>
      </a:lt2>
      <a:accent1>
        <a:srgbClr val="03567C"/>
      </a:accent1>
      <a:accent2>
        <a:srgbClr val="4FE3C1"/>
      </a:accent2>
      <a:accent3>
        <a:srgbClr val="E75266"/>
      </a:accent3>
      <a:accent4>
        <a:srgbClr val="0B94EE"/>
      </a:accent4>
      <a:accent5>
        <a:srgbClr val="03567C"/>
      </a:accent5>
      <a:accent6>
        <a:srgbClr val="F8C5AF"/>
      </a:accent6>
      <a:hlink>
        <a:srgbClr val="0B94EE"/>
      </a:hlink>
      <a:folHlink>
        <a:srgbClr val="03567C"/>
      </a:folHlink>
    </a:clrScheme>
    <a:fontScheme name="Britain Thinks font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a:solidFill>
              <a:schemeClr val="tx1"/>
            </a:solidFill>
          </a:defRPr>
        </a:defPPr>
      </a:lstStyle>
    </a:txDef>
  </a:objectDefaults>
  <a:extraClrSchemeLst/>
  <a:extLst>
    <a:ext uri="{05A4C25C-085E-4340-85A3-A5531E510DB2}">
      <thm15:themeFamily xmlns:thm15="http://schemas.microsoft.com/office/thememl/2012/main" name="Thinks - Core PPT template" id="{3257445E-59F3-594F-AF7D-86C86038866A}" vid="{35129FC1-3C1B-E949-B706-F6E3FE1B07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Britain Thinks PPT Theme</Template>
  <TotalTime>1254</TotalTime>
  <Words>4753</Words>
  <Application>Microsoft Office PowerPoint</Application>
  <PresentationFormat>Widescreen</PresentationFormat>
  <Paragraphs>360</Paragraphs>
  <Slides>28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-apple-system</vt:lpstr>
      <vt:lpstr>Arial</vt:lpstr>
      <vt:lpstr>Calibri</vt:lpstr>
      <vt:lpstr>Verdana</vt:lpstr>
      <vt:lpstr>Britain Thinks PPT Theme</vt:lpstr>
      <vt:lpstr>Wales &amp; West Utilities: Business Panel Research Wave 1</vt:lpstr>
      <vt:lpstr>Background</vt:lpstr>
      <vt:lpstr>PowerPoint Presentation</vt:lpstr>
      <vt:lpstr>Business context</vt:lpstr>
      <vt:lpstr>It’s a challenging time for many businesses</vt:lpstr>
      <vt:lpstr>When it comes to their gas supply business owners are primarily only thinking about the cost of gas</vt:lpstr>
      <vt:lpstr>Case study: Lucy*</vt:lpstr>
      <vt:lpstr>Case study: David*</vt:lpstr>
      <vt:lpstr>Case study: Julia*</vt:lpstr>
      <vt:lpstr>Case study: Max*</vt:lpstr>
      <vt:lpstr>Experience with WWU</vt:lpstr>
      <vt:lpstr>Most business owners were aware of WWU prior to this research</vt:lpstr>
      <vt:lpstr>Overall, business customers report a neutral or positive experience with WWU </vt:lpstr>
      <vt:lpstr>Business owners stress the importance of communication if there is going to be disruption </vt:lpstr>
      <vt:lpstr>WWU’s pipe replacement programme</vt:lpstr>
      <vt:lpstr>Business owners are positive about replacing gas pipes, particularly from an environmental perspective, but some aspects are concerning</vt:lpstr>
      <vt:lpstr>Business owners prefer replacement work to be done quickly, even if this means it will cost more, to minimise disruption</vt:lpstr>
      <vt:lpstr>However, businesses are unwilling to incur higher bills as a result of quicker work</vt:lpstr>
      <vt:lpstr>WWU’s emergency service</vt:lpstr>
      <vt:lpstr>Business customers find responding to uncontrolled gas escapes important but know little about gas emergencies overall</vt:lpstr>
      <vt:lpstr>Overall, the panel is comfortable with emergency response times</vt:lpstr>
      <vt:lpstr>However, they have mixed views towards repairs</vt:lpstr>
      <vt:lpstr>It is hard for business customers to understand how risks should be assessed</vt:lpstr>
      <vt:lpstr>Priorities</vt:lpstr>
      <vt:lpstr>Business customers have mixed views on the best time for WWU to carry out essential works</vt:lpstr>
      <vt:lpstr>Recommendations</vt:lpstr>
      <vt:lpstr>Business customers value communication for the smooth running of their business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Wales &amp; West Utilities: Sustainability Strategy Citizens’ Panel Research</dc:title>
  <dc:creator>Teresa Kuhn</dc:creator>
  <cp:lastModifiedBy>Eleanor Atherton1</cp:lastModifiedBy>
  <cp:revision>38</cp:revision>
  <dcterms:created xsi:type="dcterms:W3CDTF">2023-09-12T15:07:15Z</dcterms:created>
  <dcterms:modified xsi:type="dcterms:W3CDTF">2023-11-21T11:19:47Z</dcterms:modified>
</cp:coreProperties>
</file>