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91" r:id="rId5"/>
    <p:sldMasterId id="2147483804" r:id="rId6"/>
    <p:sldMasterId id="2147483817" r:id="rId7"/>
  </p:sldMasterIdLst>
  <p:notesMasterIdLst>
    <p:notesMasterId r:id="rId77"/>
  </p:notesMasterIdLst>
  <p:handoutMasterIdLst>
    <p:handoutMasterId r:id="rId78"/>
  </p:handoutMasterIdLst>
  <p:sldIdLst>
    <p:sldId id="394" r:id="rId8"/>
    <p:sldId id="451" r:id="rId9"/>
    <p:sldId id="372" r:id="rId10"/>
    <p:sldId id="448" r:id="rId11"/>
    <p:sldId id="751" r:id="rId12"/>
    <p:sldId id="450" r:id="rId13"/>
    <p:sldId id="758" r:id="rId14"/>
    <p:sldId id="681" r:id="rId15"/>
    <p:sldId id="437" r:id="rId16"/>
    <p:sldId id="345" r:id="rId17"/>
    <p:sldId id="675" r:id="rId18"/>
    <p:sldId id="749" r:id="rId19"/>
    <p:sldId id="750" r:id="rId20"/>
    <p:sldId id="725" r:id="rId21"/>
    <p:sldId id="668" r:id="rId22"/>
    <p:sldId id="398" r:id="rId23"/>
    <p:sldId id="723" r:id="rId24"/>
    <p:sldId id="395" r:id="rId25"/>
    <p:sldId id="724" r:id="rId26"/>
    <p:sldId id="763" r:id="rId27"/>
    <p:sldId id="762" r:id="rId28"/>
    <p:sldId id="733" r:id="rId29"/>
    <p:sldId id="734" r:id="rId30"/>
    <p:sldId id="726" r:id="rId31"/>
    <p:sldId id="756" r:id="rId32"/>
    <p:sldId id="412" r:id="rId33"/>
    <p:sldId id="673" r:id="rId34"/>
    <p:sldId id="687" r:id="rId35"/>
    <p:sldId id="688" r:id="rId36"/>
    <p:sldId id="727" r:id="rId37"/>
    <p:sldId id="728" r:id="rId38"/>
    <p:sldId id="730" r:id="rId39"/>
    <p:sldId id="735" r:id="rId40"/>
    <p:sldId id="690" r:id="rId41"/>
    <p:sldId id="764" r:id="rId42"/>
    <p:sldId id="736" r:id="rId43"/>
    <p:sldId id="683" r:id="rId44"/>
    <p:sldId id="703" r:id="rId45"/>
    <p:sldId id="765" r:id="rId46"/>
    <p:sldId id="700" r:id="rId47"/>
    <p:sldId id="704" r:id="rId48"/>
    <p:sldId id="731" r:id="rId49"/>
    <p:sldId id="757" r:id="rId50"/>
    <p:sldId id="754" r:id="rId51"/>
    <p:sldId id="768" r:id="rId52"/>
    <p:sldId id="769" r:id="rId53"/>
    <p:sldId id="770" r:id="rId54"/>
    <p:sldId id="771" r:id="rId55"/>
    <p:sldId id="772" r:id="rId56"/>
    <p:sldId id="773" r:id="rId57"/>
    <p:sldId id="774" r:id="rId58"/>
    <p:sldId id="705" r:id="rId59"/>
    <p:sldId id="766" r:id="rId60"/>
    <p:sldId id="719" r:id="rId61"/>
    <p:sldId id="720" r:id="rId62"/>
    <p:sldId id="737" r:id="rId63"/>
    <p:sldId id="713" r:id="rId64"/>
    <p:sldId id="721" r:id="rId65"/>
    <p:sldId id="722" r:id="rId66"/>
    <p:sldId id="743" r:id="rId67"/>
    <p:sldId id="748" r:id="rId68"/>
    <p:sldId id="759" r:id="rId69"/>
    <p:sldId id="744" r:id="rId70"/>
    <p:sldId id="746" r:id="rId71"/>
    <p:sldId id="752" r:id="rId72"/>
    <p:sldId id="753" r:id="rId73"/>
    <p:sldId id="760" r:id="rId74"/>
    <p:sldId id="747" r:id="rId75"/>
    <p:sldId id="421" r:id="rId7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Garland" initials="JG" lastIdx="1" clrIdx="0">
    <p:extLst>
      <p:ext uri="{19B8F6BF-5375-455C-9EA6-DF929625EA0E}">
        <p15:presenceInfo xmlns:p15="http://schemas.microsoft.com/office/powerpoint/2012/main" userId="James Garland" providerId="None"/>
      </p:ext>
    </p:extLst>
  </p:cmAuthor>
  <p:cmAuthor id="2" name="Sarah Williams" initials="SW" lastIdx="9" clrIdx="1">
    <p:extLst>
      <p:ext uri="{19B8F6BF-5375-455C-9EA6-DF929625EA0E}">
        <p15:presenceInfo xmlns:p15="http://schemas.microsoft.com/office/powerpoint/2012/main" userId="S-1-5-21-2566649008-2874397168-423899577-8947" providerId="AD"/>
      </p:ext>
    </p:extLst>
  </p:cmAuthor>
  <p:cmAuthor id="3" name="Paisley Henderson" initials="PH" lastIdx="14" clrIdx="2">
    <p:extLst>
      <p:ext uri="{19B8F6BF-5375-455C-9EA6-DF929625EA0E}">
        <p15:presenceInfo xmlns:p15="http://schemas.microsoft.com/office/powerpoint/2012/main" userId="S-1-5-21-2566649008-2874397168-423899577-499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636"/>
    <a:srgbClr val="F9A967"/>
    <a:srgbClr val="15FF7F"/>
    <a:srgbClr val="6DF774"/>
    <a:srgbClr val="C2FEBA"/>
    <a:srgbClr val="F78B31"/>
    <a:srgbClr val="FCC99E"/>
    <a:srgbClr val="FEBABA"/>
    <a:srgbClr val="FF898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3173" autoAdjust="0"/>
  </p:normalViewPr>
  <p:slideViewPr>
    <p:cSldViewPr>
      <p:cViewPr varScale="1">
        <p:scale>
          <a:sx n="111" d="100"/>
          <a:sy n="111" d="100"/>
        </p:scale>
        <p:origin x="163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microsoft.com/office/2015/10/relationships/revisionInfo" Target="revisionInfo.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600"/>
              <a:t>Average Annual Gas Bill</a:t>
            </a:r>
          </a:p>
          <a:p>
            <a:pPr>
              <a:defRPr sz="1600"/>
            </a:pPr>
            <a:r>
              <a:rPr lang="en-US" sz="1600"/>
              <a:t>£650 per year</a:t>
            </a:r>
          </a:p>
        </c:rich>
      </c:tx>
      <c:layout>
        <c:manualLayout>
          <c:xMode val="edge"/>
          <c:yMode val="edge"/>
          <c:x val="0.36494156369852376"/>
          <c:y val="0"/>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629378954625119"/>
          <c:y val="0.2094404149224178"/>
          <c:w val="0.39653780548539314"/>
          <c:h val="0.71027496287044167"/>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9A0-431F-B1C4-83EAD28B446D}"/>
              </c:ext>
            </c:extLst>
          </c:dPt>
          <c:dPt>
            <c:idx val="1"/>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A9A0-431F-B1C4-83EAD28B446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A9A0-431F-B1C4-83EAD28B446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9A0-431F-B1C4-83EAD28B446D}"/>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A9A0-431F-B1C4-83EAD28B446D}"/>
              </c:ext>
            </c:extLst>
          </c:dPt>
          <c:dPt>
            <c:idx val="5"/>
            <c:bubble3D val="0"/>
            <c:explosion val="12"/>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9A0-431F-B1C4-83EAD28B446D}"/>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A9A0-431F-B1C4-83EAD28B446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FFC000"/>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2-A9A0-431F-B1C4-83EAD28B446D}"/>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4-A9A0-431F-B1C4-83EAD28B446D}"/>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A9A0-431F-B1C4-83EAD28B446D}"/>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6-A9A0-431F-B1C4-83EAD28B446D}"/>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A9A0-431F-B1C4-83EAD28B446D}"/>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Wholesale Costs</c:v>
                </c:pt>
                <c:pt idx="1">
                  <c:v>Government Programmes</c:v>
                </c:pt>
                <c:pt idx="2">
                  <c:v>Operating costs &amp; profit</c:v>
                </c:pt>
                <c:pt idx="3">
                  <c:v>Other</c:v>
                </c:pt>
                <c:pt idx="4">
                  <c:v>Transmission costs </c:v>
                </c:pt>
                <c:pt idx="5">
                  <c:v>Our costs </c:v>
                </c:pt>
              </c:strCache>
            </c:strRef>
          </c:cat>
          <c:val>
            <c:numRef>
              <c:f>Sheet1!$B$2:$B$7</c:f>
              <c:numCache>
                <c:formatCode>0.00%</c:formatCode>
                <c:ptCount val="6"/>
                <c:pt idx="0" formatCode="0%">
                  <c:v>0.39</c:v>
                </c:pt>
                <c:pt idx="1">
                  <c:v>1.4999999999999999E-2</c:v>
                </c:pt>
                <c:pt idx="2" formatCode="0%">
                  <c:v>0.3</c:v>
                </c:pt>
                <c:pt idx="3" formatCode="0%">
                  <c:v>0.05</c:v>
                </c:pt>
                <c:pt idx="4" formatCode="0%">
                  <c:v>0.05</c:v>
                </c:pt>
                <c:pt idx="5" formatCode="0%">
                  <c:v>0.19</c:v>
                </c:pt>
              </c:numCache>
            </c:numRef>
          </c:val>
          <c:extLst>
            <c:ext xmlns:c16="http://schemas.microsoft.com/office/drawing/2014/chart" uri="{C3380CC4-5D6E-409C-BE32-E72D297353CC}">
              <c16:uniqueId val="{00000000-A9A0-431F-B1C4-83EAD28B446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GB" dirty="0"/>
              <a:t>Bill Breakdown</a:t>
            </a:r>
          </a:p>
          <a:p>
            <a:pPr>
              <a:defRPr/>
            </a:pPr>
            <a:r>
              <a:rPr lang="en-GB" dirty="0"/>
              <a:t>£121 p.a.</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Bill Breakdown</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ED9-4543-AC28-5CD01469E89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ED9-4543-AC28-5CD01469E892}"/>
              </c:ext>
            </c:extLst>
          </c:dPt>
          <c:dPt>
            <c:idx val="2"/>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3BD-48A1-9BEB-DAF2D1B1FDEE}"/>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0ED9-4543-AC28-5CD01469E892}"/>
              </c:ext>
            </c:extLst>
          </c:dPt>
          <c:dLbls>
            <c:dLbl>
              <c:idx val="0"/>
              <c:tx>
                <c:rich>
                  <a:bodyPr/>
                  <a:lstStyle/>
                  <a:p>
                    <a:fld id="{CE0453DB-E343-49CD-847C-CBDC61302B61}" type="CATEGORYNAME">
                      <a:rPr lang="en-US"/>
                      <a:pPr/>
                      <a:t>[CATEGORY NAME]</a:t>
                    </a:fld>
                    <a:r>
                      <a:rPr lang="en-US" baseline="0"/>
                      <a:t>
30%</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D9-4543-AC28-5CD01469E892}"/>
                </c:ext>
              </c:extLst>
            </c:dLbl>
            <c:dLbl>
              <c:idx val="1"/>
              <c:tx>
                <c:rich>
                  <a:bodyPr/>
                  <a:lstStyle/>
                  <a:p>
                    <a:fld id="{0B0EB68C-1B58-4069-A948-CE4B9EC411D6}" type="CATEGORYNAME">
                      <a:rPr lang="en-US"/>
                      <a:pPr/>
                      <a:t>[CATEGORY NAME]</a:t>
                    </a:fld>
                    <a:r>
                      <a:rPr lang="en-US" baseline="0"/>
                      <a:t>
24%</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ED9-4543-AC28-5CD01469E892}"/>
                </c:ext>
              </c:extLst>
            </c:dLbl>
            <c:dLbl>
              <c:idx val="2"/>
              <c:layout>
                <c:manualLayout>
                  <c:x val="0.15017404855643043"/>
                  <c:y val="-0.1683713090551181"/>
                </c:manualLayout>
              </c:layout>
              <c:tx>
                <c:rich>
                  <a:bodyPr/>
                  <a:lstStyle/>
                  <a:p>
                    <a:fld id="{9BE2A902-6BF0-4648-95FF-7630695C72D1}" type="CATEGORYNAME">
                      <a:rPr lang="en-US"/>
                      <a:pPr/>
                      <a:t>[CATEGORY NAME]</a:t>
                    </a:fld>
                    <a:r>
                      <a:rPr lang="en-US" baseline="0" dirty="0"/>
                      <a:t>
14%</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BD-48A1-9BEB-DAF2D1B1FDEE}"/>
                </c:ext>
              </c:extLst>
            </c:dLbl>
            <c:dLbl>
              <c:idx val="3"/>
              <c:tx>
                <c:rich>
                  <a:bodyPr/>
                  <a:lstStyle/>
                  <a:p>
                    <a:fld id="{6550ABBB-9D59-4176-84B0-02FE30DEA951}" type="CATEGORYNAME">
                      <a:rPr lang="en-US"/>
                      <a:pPr/>
                      <a:t>[CATEGORY NAME]</a:t>
                    </a:fld>
                    <a:r>
                      <a:rPr lang="en-US" baseline="0"/>
                      <a:t>
32%</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ED9-4543-AC28-5CD01469E89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Funding past capital expenditure</c:v>
                </c:pt>
                <c:pt idx="1">
                  <c:v>Financing the company</c:v>
                </c:pt>
                <c:pt idx="2">
                  <c:v>Non- Controllable</c:v>
                </c:pt>
                <c:pt idx="3">
                  <c:v>Operating the business</c:v>
                </c:pt>
              </c:strCache>
            </c:strRef>
          </c:cat>
          <c:val>
            <c:numRef>
              <c:f>Sheet1!$B$2:$B$5</c:f>
              <c:numCache>
                <c:formatCode>"£"#,##0.00</c:formatCode>
                <c:ptCount val="4"/>
                <c:pt idx="0">
                  <c:v>37</c:v>
                </c:pt>
                <c:pt idx="1">
                  <c:v>30</c:v>
                </c:pt>
                <c:pt idx="2">
                  <c:v>19</c:v>
                </c:pt>
                <c:pt idx="3">
                  <c:v>42</c:v>
                </c:pt>
              </c:numCache>
            </c:numRef>
          </c:val>
          <c:extLst>
            <c:ext xmlns:c16="http://schemas.microsoft.com/office/drawing/2014/chart" uri="{C3380CC4-5D6E-409C-BE32-E72D297353CC}">
              <c16:uniqueId val="{00000000-F3BD-48A1-9BEB-DAF2D1B1FDEE}"/>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Comfortaa" panose="020F0603070200060003" pitchFamily="34" charset="0"/>
              </a:defRPr>
            </a:pPr>
            <a:r>
              <a:rPr lang="en-US" sz="1800" dirty="0">
                <a:latin typeface="Comfortaa" panose="020F0603070200060003" pitchFamily="34" charset="0"/>
              </a:rPr>
              <a:t>Totex = total expenditure £201m</a:t>
            </a:r>
          </a:p>
        </c:rich>
      </c:tx>
      <c:layout>
        <c:manualLayout>
          <c:xMode val="edge"/>
          <c:yMode val="edge"/>
          <c:x val="0.21754130493437238"/>
          <c:y val="5.9899004932366003E-2"/>
        </c:manualLayout>
      </c:layout>
      <c:overlay val="0"/>
    </c:title>
    <c:autoTitleDeleted val="0"/>
    <c:plotArea>
      <c:layout/>
      <c:pieChart>
        <c:varyColors val="1"/>
        <c:ser>
          <c:idx val="0"/>
          <c:order val="0"/>
          <c:tx>
            <c:strRef>
              <c:f>Sheet1!$B$1</c:f>
              <c:strCache>
                <c:ptCount val="1"/>
                <c:pt idx="0">
                  <c:v>Totex</c:v>
                </c:pt>
              </c:strCache>
            </c:strRef>
          </c:tx>
          <c:dPt>
            <c:idx val="0"/>
            <c:bubble3D val="0"/>
            <c:spPr>
              <a:solidFill>
                <a:srgbClr val="00B0F0"/>
              </a:solidFill>
            </c:spPr>
            <c:extLst>
              <c:ext xmlns:c16="http://schemas.microsoft.com/office/drawing/2014/chart" uri="{C3380CC4-5D6E-409C-BE32-E72D297353CC}">
                <c16:uniqueId val="{00000001-8155-4A7B-8BB5-D3C1C0F6E6BC}"/>
              </c:ext>
            </c:extLst>
          </c:dPt>
          <c:dLbls>
            <c:dLbl>
              <c:idx val="0"/>
              <c:layout>
                <c:manualLayout>
                  <c:x val="-0.19100556287396639"/>
                  <c:y val="4.9601406971558533E-4"/>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55-4A7B-8BB5-D3C1C0F6E6BC}"/>
                </c:ext>
              </c:extLst>
            </c:dLbl>
            <c:dLbl>
              <c:idx val="1"/>
              <c:layout>
                <c:manualLayout>
                  <c:x val="7.0253272123203245E-2"/>
                  <c:y val="-0.22354827451037934"/>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55-4A7B-8BB5-D3C1C0F6E6BC}"/>
                </c:ext>
              </c:extLst>
            </c:dLbl>
            <c:dLbl>
              <c:idx val="2"/>
              <c:layout>
                <c:manualLayout>
                  <c:x val="0.16935253276701448"/>
                  <c:y val="7.1644741445665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55-4A7B-8BB5-D3C1C0F6E6BC}"/>
                </c:ext>
              </c:extLst>
            </c:dLbl>
            <c:spPr>
              <a:noFill/>
              <a:ln>
                <a:noFill/>
              </a:ln>
              <a:effectLst/>
            </c:spPr>
            <c:txPr>
              <a:bodyPr/>
              <a:lstStyle/>
              <a:p>
                <a:pPr>
                  <a:defRPr b="1">
                    <a:latin typeface="Comfortaa" panose="020F0603070200060003" pitchFamily="34" charset="0"/>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Sheet1!$A$2:$A$4</c:f>
              <c:strCache>
                <c:ptCount val="3"/>
                <c:pt idx="0">
                  <c:v>Opex</c:v>
                </c:pt>
                <c:pt idx="1">
                  <c:v>Capex</c:v>
                </c:pt>
                <c:pt idx="2">
                  <c:v>Repex</c:v>
                </c:pt>
              </c:strCache>
            </c:strRef>
          </c:cat>
          <c:val>
            <c:numRef>
              <c:f>Sheet1!$B$2:$B$4</c:f>
              <c:numCache>
                <c:formatCode>"£"#,##0.00</c:formatCode>
                <c:ptCount val="3"/>
                <c:pt idx="0">
                  <c:v>90000000</c:v>
                </c:pt>
                <c:pt idx="1">
                  <c:v>45000000</c:v>
                </c:pt>
                <c:pt idx="2">
                  <c:v>75000000</c:v>
                </c:pt>
              </c:numCache>
            </c:numRef>
          </c:val>
          <c:extLst>
            <c:ext xmlns:c16="http://schemas.microsoft.com/office/drawing/2014/chart" uri="{C3380CC4-5D6E-409C-BE32-E72D297353CC}">
              <c16:uniqueId val="{00000004-8155-4A7B-8BB5-D3C1C0F6E6BC}"/>
            </c:ext>
          </c:extLst>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BFA4F42A-5B7B-4885-834E-FD2BF9CAAA8C}">
      <dgm:prSet phldrT="[Text]" custT="1"/>
      <dgm:spPr/>
      <dgm:t>
        <a:bodyPr/>
        <a:lstStyle/>
        <a:p>
          <a:r>
            <a:rPr lang="en-GB" sz="1400" dirty="0">
              <a:latin typeface="Arial" panose="020B0604020202020204" pitchFamily="34" charset="0"/>
              <a:cs typeface="Arial" panose="020B0604020202020204" pitchFamily="34" charset="0"/>
            </a:rPr>
            <a:t>We don’t sell gas; we transport it through our 35,000km network of pipes</a:t>
          </a:r>
        </a:p>
      </dgm:t>
    </dgm:pt>
    <dgm:pt modelId="{04EF6533-3545-4184-928E-47BBF122A1B3}" type="parTrans" cxnId="{0BDFC4A1-6DAA-481A-9D5B-218910034A15}">
      <dgm:prSet/>
      <dgm:spPr/>
      <dgm:t>
        <a:bodyPr/>
        <a:lstStyle/>
        <a:p>
          <a:endParaRPr lang="en-GB"/>
        </a:p>
      </dgm:t>
    </dgm:pt>
    <dgm:pt modelId="{B7E5C1A0-BD99-4F7F-8F70-AC4F6CF23439}" type="sibTrans" cxnId="{0BDFC4A1-6DAA-481A-9D5B-218910034A15}">
      <dgm:prSet/>
      <dgm:spPr/>
      <dgm:t>
        <a:bodyPr/>
        <a:lstStyle/>
        <a:p>
          <a:endParaRPr lang="en-GB"/>
        </a:p>
      </dgm:t>
    </dgm:pt>
    <dgm:pt modelId="{549594EA-F610-485F-9569-6D2B29F41FAD}">
      <dgm:prSet phldrT="[Text]" custT="1"/>
      <dgm:spPr/>
      <dgm:t>
        <a:bodyPr/>
        <a:lstStyle/>
        <a:p>
          <a:r>
            <a:rPr lang="en-GB" sz="1400" dirty="0">
              <a:latin typeface="Arial" panose="020B0604020202020204" pitchFamily="34" charset="0"/>
              <a:cs typeface="Arial" panose="020B0604020202020204" pitchFamily="34" charset="0"/>
            </a:rPr>
            <a:t>We invest £2m a week connecting new homes &amp; businesses to our gas network &amp; upgrading old metal pipes to new plastic ones</a:t>
          </a:r>
        </a:p>
      </dgm:t>
    </dgm:pt>
    <dgm:pt modelId="{9535CEBE-1590-4FAB-A82B-A4A06174396B}" type="parTrans" cxnId="{305D185D-6AA9-42E1-AF8A-7836B9B7425E}">
      <dgm:prSet/>
      <dgm:spPr/>
      <dgm:t>
        <a:bodyPr/>
        <a:lstStyle/>
        <a:p>
          <a:endParaRPr lang="en-GB"/>
        </a:p>
      </dgm:t>
    </dgm:pt>
    <dgm:pt modelId="{A1E231E6-BE67-417D-BB7E-6D8369AC637B}" type="sibTrans" cxnId="{305D185D-6AA9-42E1-AF8A-7836B9B7425E}">
      <dgm:prSet/>
      <dgm:spPr/>
      <dgm:t>
        <a:bodyPr/>
        <a:lstStyle/>
        <a:p>
          <a:endParaRPr lang="en-GB"/>
        </a:p>
      </dgm:t>
    </dgm:pt>
    <dgm:pt modelId="{7EC37A50-C7F2-4DC8-8B43-E42050624135}">
      <dgm:prSet custT="1"/>
      <dgm:spPr/>
      <dgm:t>
        <a:bodyPr/>
        <a:lstStyle/>
        <a:p>
          <a:r>
            <a:rPr lang="en-GB" sz="1400" dirty="0">
              <a:latin typeface="Arial" panose="020B0604020202020204" pitchFamily="34" charset="0"/>
              <a:cs typeface="Arial" panose="020B0604020202020204" pitchFamily="34" charset="0"/>
            </a:rPr>
            <a:t>We employ more than 1600 people &amp; have a contract workforce of around 500</a:t>
          </a:r>
        </a:p>
      </dgm:t>
    </dgm:pt>
    <dgm:pt modelId="{F6A209F9-4CAD-4327-A9C9-F40F2A9A9262}" type="parTrans" cxnId="{339847B2-BEF0-49A0-905F-47722B75FB74}">
      <dgm:prSet/>
      <dgm:spPr/>
      <dgm:t>
        <a:bodyPr/>
        <a:lstStyle/>
        <a:p>
          <a:endParaRPr lang="en-GB"/>
        </a:p>
      </dgm:t>
    </dgm:pt>
    <dgm:pt modelId="{F2624A82-3EEB-44D9-AB86-8AC956E2BE10}" type="sibTrans" cxnId="{339847B2-BEF0-49A0-905F-47722B75FB74}">
      <dgm:prSet/>
      <dgm:spPr/>
      <dgm:t>
        <a:bodyPr/>
        <a:lstStyle/>
        <a:p>
          <a:endParaRPr lang="en-GB"/>
        </a:p>
      </dgm:t>
    </dgm:pt>
    <dgm:pt modelId="{ACB929A5-C95E-43D2-A104-44EFF3B45A96}">
      <dgm:prSet phldrT="[Text]" custT="1"/>
      <dgm:spPr/>
      <dgm:t>
        <a:bodyPr/>
        <a:lstStyle/>
        <a:p>
          <a:r>
            <a:rPr lang="en-GB" sz="1400" dirty="0">
              <a:latin typeface="Arial" panose="020B0604020202020204" pitchFamily="34" charset="0"/>
              <a:cs typeface="Arial" panose="020B0604020202020204" pitchFamily="34" charset="0"/>
            </a:rPr>
            <a:t>We keep 7.5m people safe and warm – with levels of service, safety and reliability they can trust</a:t>
          </a:r>
        </a:p>
      </dgm:t>
    </dgm:pt>
    <dgm:pt modelId="{AAFBF2F6-5D4B-4BD0-ADF3-F7C4F98D62E6}" type="parTrans" cxnId="{FA35A29A-4347-472F-A572-BE105F479B01}">
      <dgm:prSet/>
      <dgm:spPr/>
      <dgm:t>
        <a:bodyPr/>
        <a:lstStyle/>
        <a:p>
          <a:endParaRPr lang="en-GB"/>
        </a:p>
      </dgm:t>
    </dgm:pt>
    <dgm:pt modelId="{1D81D469-ED72-4013-93A7-326A3BD21489}" type="sibTrans" cxnId="{FA35A29A-4347-472F-A572-BE105F479B01}">
      <dgm:prSet/>
      <dgm:spPr/>
      <dgm:t>
        <a:bodyPr/>
        <a:lstStyle/>
        <a:p>
          <a:endParaRPr lang="en-GB"/>
        </a:p>
      </dgm:t>
    </dgm:pt>
    <dgm:pt modelId="{0C324A28-627E-480B-8CE6-530FBB370764}">
      <dgm:prSet phldrT="[Text]" custT="1"/>
      <dgm:spPr/>
      <dgm:t>
        <a:bodyPr/>
        <a:lstStyle/>
        <a:p>
          <a:r>
            <a:rPr lang="en-GB" sz="1400" dirty="0">
              <a:latin typeface="Arial" panose="020B0604020202020204" pitchFamily="34" charset="0"/>
              <a:cs typeface="Arial" panose="020B0604020202020204" pitchFamily="34" charset="0"/>
            </a:rPr>
            <a:t>We respond to more than 80,000 gas emergencies a year</a:t>
          </a:r>
        </a:p>
      </dgm:t>
    </dgm:pt>
    <dgm:pt modelId="{DB0C062A-72B4-4628-B943-C6A5168300C1}" type="parTrans" cxnId="{F65DAD4C-2775-452F-8308-1C65716844F5}">
      <dgm:prSet/>
      <dgm:spPr/>
      <dgm:t>
        <a:bodyPr/>
        <a:lstStyle/>
        <a:p>
          <a:endParaRPr lang="en-GB"/>
        </a:p>
      </dgm:t>
    </dgm:pt>
    <dgm:pt modelId="{6483F4BA-5C89-4137-95F6-45CDB825B198}" type="sibTrans" cxnId="{F65DAD4C-2775-452F-8308-1C65716844F5}">
      <dgm:prSet/>
      <dgm:spPr/>
      <dgm:t>
        <a:bodyPr/>
        <a:lstStyle/>
        <a:p>
          <a:endParaRPr lang="en-GB"/>
        </a:p>
      </dgm:t>
    </dgm:pt>
    <dgm:pt modelId="{E9871150-7324-4FD9-8D92-2504E7EDB5E4}">
      <dgm:prSet phldrT="[Text]" custT="1"/>
      <dgm:spPr/>
      <dgm:t>
        <a:bodyPr/>
        <a:lstStyle/>
        <a:p>
          <a:r>
            <a:rPr lang="en-GB" sz="1400" dirty="0">
              <a:latin typeface="Arial" panose="020B0604020202020204" pitchFamily="34" charset="0"/>
              <a:cs typeface="Arial" panose="020B0604020202020204" pitchFamily="34" charset="0"/>
            </a:rPr>
            <a:t>We are the gas emergency and pipeline service for Wales and the south west of England</a:t>
          </a:r>
        </a:p>
      </dgm:t>
    </dgm:pt>
    <dgm:pt modelId="{587EE9D6-DAFD-4E5C-82C3-882BC2FBD3DB}" type="parTrans" cxnId="{692347FD-A2E1-45BD-8429-F3521064F971}">
      <dgm:prSet/>
      <dgm:spPr/>
      <dgm:t>
        <a:bodyPr/>
        <a:lstStyle/>
        <a:p>
          <a:endParaRPr lang="en-GB"/>
        </a:p>
      </dgm:t>
    </dgm:pt>
    <dgm:pt modelId="{C34FBEEA-1E04-41CB-A9C4-D137673F646E}" type="sibTrans" cxnId="{692347FD-A2E1-45BD-8429-F3521064F971}">
      <dgm:prSet/>
      <dgm:spPr/>
      <dgm:t>
        <a:bodyPr/>
        <a:lstStyle/>
        <a:p>
          <a:endParaRPr lang="en-GB"/>
        </a:p>
      </dgm:t>
    </dgm:pt>
    <dgm:pt modelId="{920BB376-9B01-48F4-A7CD-DD6534DFADEB}">
      <dgm:prSet custT="1"/>
      <dgm:spPr/>
      <dgm:t>
        <a:bodyPr/>
        <a:lstStyle/>
        <a:p>
          <a:r>
            <a:rPr lang="en-GB" sz="1400" dirty="0">
              <a:latin typeface="Arial" panose="020B0604020202020204" pitchFamily="34" charset="0"/>
              <a:cs typeface="Arial" panose="020B0604020202020204" pitchFamily="34" charset="0"/>
            </a:rPr>
            <a:t>We are regulated by Ofgem</a:t>
          </a:r>
        </a:p>
      </dgm:t>
    </dgm:pt>
    <dgm:pt modelId="{9489351E-0C8E-4272-AEF5-1E66D39ECB98}" type="parTrans" cxnId="{6178A1C8-6E25-4EA9-B42C-BD592B653004}">
      <dgm:prSet/>
      <dgm:spPr/>
      <dgm:t>
        <a:bodyPr/>
        <a:lstStyle/>
        <a:p>
          <a:endParaRPr lang="en-GB"/>
        </a:p>
      </dgm:t>
    </dgm:pt>
    <dgm:pt modelId="{233FE4F4-A6A7-4F74-96B3-510147A76A1E}" type="sibTrans" cxnId="{6178A1C8-6E25-4EA9-B42C-BD592B653004}">
      <dgm:prSet/>
      <dgm:spPr/>
      <dgm:t>
        <a:bodyPr/>
        <a:lstStyle/>
        <a:p>
          <a:endParaRPr lang="en-GB"/>
        </a:p>
      </dgm:t>
    </dgm:pt>
    <dgm:pt modelId="{0D00B434-B061-4F65-8E54-EE4636341EBE}" type="pres">
      <dgm:prSet presAssocID="{D459A8CB-300D-4D11-A7DF-2813180A01E2}" presName="Name0" presStyleCnt="0">
        <dgm:presLayoutVars>
          <dgm:chMax val="7"/>
          <dgm:chPref val="7"/>
          <dgm:dir/>
        </dgm:presLayoutVars>
      </dgm:prSet>
      <dgm:spPr/>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7"/>
      <dgm:spPr/>
    </dgm:pt>
    <dgm:pt modelId="{22BE834E-C124-4A30-9090-DA10434FEFD8}" type="pres">
      <dgm:prSet presAssocID="{D459A8CB-300D-4D11-A7DF-2813180A01E2}" presName="conn" presStyleLbl="parChTrans1D2" presStyleIdx="0" presStyleCnt="1"/>
      <dgm:spPr/>
    </dgm:pt>
    <dgm:pt modelId="{CA0CEFC9-4421-493F-8ADC-C7BB6847E039}" type="pres">
      <dgm:prSet presAssocID="{D459A8CB-300D-4D11-A7DF-2813180A01E2}" presName="extraNode" presStyleLbl="node1" presStyleIdx="0" presStyleCnt="7"/>
      <dgm:spPr/>
    </dgm:pt>
    <dgm:pt modelId="{D8C9E172-54FE-4554-94DF-7C890B71CD45}" type="pres">
      <dgm:prSet presAssocID="{D459A8CB-300D-4D11-A7DF-2813180A01E2}" presName="dstNode" presStyleLbl="node1" presStyleIdx="0" presStyleCnt="7"/>
      <dgm:spPr/>
    </dgm:pt>
    <dgm:pt modelId="{46312E05-868D-4A2D-8CD0-562E053E92BC}" type="pres">
      <dgm:prSet presAssocID="{E9871150-7324-4FD9-8D92-2504E7EDB5E4}" presName="text_1" presStyleLbl="node1" presStyleIdx="0" presStyleCnt="7">
        <dgm:presLayoutVars>
          <dgm:bulletEnabled val="1"/>
        </dgm:presLayoutVars>
      </dgm:prSet>
      <dgm:spPr/>
    </dgm:pt>
    <dgm:pt modelId="{B3029528-BB4D-48A4-B5B9-273BC2C51267}" type="pres">
      <dgm:prSet presAssocID="{E9871150-7324-4FD9-8D92-2504E7EDB5E4}" presName="accent_1" presStyleCnt="0"/>
      <dgm:spPr/>
    </dgm:pt>
    <dgm:pt modelId="{7E7A7AAA-D064-4BA8-9356-3824E05C3109}" type="pres">
      <dgm:prSet presAssocID="{E9871150-7324-4FD9-8D92-2504E7EDB5E4}" presName="accentRepeatNode" presStyleLbl="solidFgAcc1" presStyleIdx="0" presStyleCnt="7"/>
      <dgm:spPr/>
    </dgm:pt>
    <dgm:pt modelId="{6A5BF82A-841F-45DB-A8A6-BBD26F51ECF3}" type="pres">
      <dgm:prSet presAssocID="{BFA4F42A-5B7B-4885-834E-FD2BF9CAAA8C}" presName="text_2" presStyleLbl="node1" presStyleIdx="1" presStyleCnt="7">
        <dgm:presLayoutVars>
          <dgm:bulletEnabled val="1"/>
        </dgm:presLayoutVars>
      </dgm:prSet>
      <dgm:spPr/>
    </dgm:pt>
    <dgm:pt modelId="{E1CE48A6-5613-4497-8EE7-DAB777CE328C}" type="pres">
      <dgm:prSet presAssocID="{BFA4F42A-5B7B-4885-834E-FD2BF9CAAA8C}" presName="accent_2" presStyleCnt="0"/>
      <dgm:spPr/>
    </dgm:pt>
    <dgm:pt modelId="{C69E1F8C-447D-436A-AE52-741D7822F2EA}" type="pres">
      <dgm:prSet presAssocID="{BFA4F42A-5B7B-4885-834E-FD2BF9CAAA8C}" presName="accentRepeatNode" presStyleLbl="solidFgAcc1" presStyleIdx="1" presStyleCnt="7"/>
      <dgm:spPr/>
    </dgm:pt>
    <dgm:pt modelId="{5475C880-967E-41EB-A113-44D909479E43}" type="pres">
      <dgm:prSet presAssocID="{ACB929A5-C95E-43D2-A104-44EFF3B45A96}" presName="text_3" presStyleLbl="node1" presStyleIdx="2" presStyleCnt="7">
        <dgm:presLayoutVars>
          <dgm:bulletEnabled val="1"/>
        </dgm:presLayoutVars>
      </dgm:prSet>
      <dgm:spPr/>
    </dgm:pt>
    <dgm:pt modelId="{EA6F7609-C71D-46DF-B8D5-35E5EE4EA82C}" type="pres">
      <dgm:prSet presAssocID="{ACB929A5-C95E-43D2-A104-44EFF3B45A96}" presName="accent_3" presStyleCnt="0"/>
      <dgm:spPr/>
    </dgm:pt>
    <dgm:pt modelId="{576A18AF-FDF6-4CB7-B000-3F9D824729AB}" type="pres">
      <dgm:prSet presAssocID="{ACB929A5-C95E-43D2-A104-44EFF3B45A96}" presName="accentRepeatNode" presStyleLbl="solidFgAcc1" presStyleIdx="2" presStyleCnt="7"/>
      <dgm:spPr/>
    </dgm:pt>
    <dgm:pt modelId="{5B77BA44-77E7-43CF-B47C-28FE050B41C0}" type="pres">
      <dgm:prSet presAssocID="{0C324A28-627E-480B-8CE6-530FBB370764}" presName="text_4" presStyleLbl="node1" presStyleIdx="3" presStyleCnt="7">
        <dgm:presLayoutVars>
          <dgm:bulletEnabled val="1"/>
        </dgm:presLayoutVars>
      </dgm:prSet>
      <dgm:spPr/>
    </dgm:pt>
    <dgm:pt modelId="{CF45350F-BB7C-446A-85AD-B7A4A5115070}" type="pres">
      <dgm:prSet presAssocID="{0C324A28-627E-480B-8CE6-530FBB370764}" presName="accent_4" presStyleCnt="0"/>
      <dgm:spPr/>
    </dgm:pt>
    <dgm:pt modelId="{532F4C63-63E3-4E2D-B57C-8E3EDD6F0F92}" type="pres">
      <dgm:prSet presAssocID="{0C324A28-627E-480B-8CE6-530FBB370764}" presName="accentRepeatNode" presStyleLbl="solidFgAcc1" presStyleIdx="3" presStyleCnt="7"/>
      <dgm:spPr/>
    </dgm:pt>
    <dgm:pt modelId="{D820351E-DB72-4E87-85CE-F148454852BD}" type="pres">
      <dgm:prSet presAssocID="{549594EA-F610-485F-9569-6D2B29F41FAD}" presName="text_5" presStyleLbl="node1" presStyleIdx="4" presStyleCnt="7" custScaleX="102493" custScaleY="87272">
        <dgm:presLayoutVars>
          <dgm:bulletEnabled val="1"/>
        </dgm:presLayoutVars>
      </dgm:prSet>
      <dgm:spPr/>
    </dgm:pt>
    <dgm:pt modelId="{00E5A760-CE71-4E3E-A009-AD13A5032C69}" type="pres">
      <dgm:prSet presAssocID="{549594EA-F610-485F-9569-6D2B29F41FAD}" presName="accent_5" presStyleCnt="0"/>
      <dgm:spPr/>
    </dgm:pt>
    <dgm:pt modelId="{6F508DC3-36C3-429D-8AE3-78F229BDF318}" type="pres">
      <dgm:prSet presAssocID="{549594EA-F610-485F-9569-6D2B29F41FAD}" presName="accentRepeatNode" presStyleLbl="solidFgAcc1" presStyleIdx="4" presStyleCnt="7"/>
      <dgm:spPr/>
    </dgm:pt>
    <dgm:pt modelId="{AE3A213E-9C64-4D0C-87F9-81340C705EC5}" type="pres">
      <dgm:prSet presAssocID="{7EC37A50-C7F2-4DC8-8B43-E42050624135}" presName="text_6" presStyleLbl="node1" presStyleIdx="5" presStyleCnt="7">
        <dgm:presLayoutVars>
          <dgm:bulletEnabled val="1"/>
        </dgm:presLayoutVars>
      </dgm:prSet>
      <dgm:spPr/>
    </dgm:pt>
    <dgm:pt modelId="{0D23D2A4-A83F-40F8-945E-2CC9CDA30286}" type="pres">
      <dgm:prSet presAssocID="{7EC37A50-C7F2-4DC8-8B43-E42050624135}" presName="accent_6" presStyleCnt="0"/>
      <dgm:spPr/>
    </dgm:pt>
    <dgm:pt modelId="{CCD56584-591C-45CB-A92B-9B9F42F41AEF}" type="pres">
      <dgm:prSet presAssocID="{7EC37A50-C7F2-4DC8-8B43-E42050624135}" presName="accentRepeatNode" presStyleLbl="solidFgAcc1" presStyleIdx="5" presStyleCnt="7"/>
      <dgm:spPr/>
    </dgm:pt>
    <dgm:pt modelId="{91A4C75B-4E05-4859-AF51-348105190496}" type="pres">
      <dgm:prSet presAssocID="{920BB376-9B01-48F4-A7CD-DD6534DFADEB}" presName="text_7" presStyleLbl="node1" presStyleIdx="6" presStyleCnt="7">
        <dgm:presLayoutVars>
          <dgm:bulletEnabled val="1"/>
        </dgm:presLayoutVars>
      </dgm:prSet>
      <dgm:spPr/>
    </dgm:pt>
    <dgm:pt modelId="{5CD1C877-1A1F-4434-B40E-3AB29CC85923}" type="pres">
      <dgm:prSet presAssocID="{920BB376-9B01-48F4-A7CD-DD6534DFADEB}" presName="accent_7" presStyleCnt="0"/>
      <dgm:spPr/>
    </dgm:pt>
    <dgm:pt modelId="{EC26A08C-C746-4BEF-BA0B-95E07700FB02}" type="pres">
      <dgm:prSet presAssocID="{920BB376-9B01-48F4-A7CD-DD6534DFADEB}" presName="accentRepeatNode" presStyleLbl="solidFgAcc1" presStyleIdx="6" presStyleCnt="7"/>
      <dgm:spPr/>
    </dgm:pt>
  </dgm:ptLst>
  <dgm:cxnLst>
    <dgm:cxn modelId="{15200616-8E56-4849-BF6D-6B33C96CDE45}" type="presOf" srcId="{E9871150-7324-4FD9-8D92-2504E7EDB5E4}" destId="{46312E05-868D-4A2D-8CD0-562E053E92BC}" srcOrd="0" destOrd="0" presId="urn:microsoft.com/office/officeart/2008/layout/VerticalCurvedList"/>
    <dgm:cxn modelId="{305D185D-6AA9-42E1-AF8A-7836B9B7425E}" srcId="{D459A8CB-300D-4D11-A7DF-2813180A01E2}" destId="{549594EA-F610-485F-9569-6D2B29F41FAD}" srcOrd="4" destOrd="0" parTransId="{9535CEBE-1590-4FAB-A82B-A4A06174396B}" sibTransId="{A1E231E6-BE67-417D-BB7E-6D8369AC637B}"/>
    <dgm:cxn modelId="{F65DAD4C-2775-452F-8308-1C65716844F5}" srcId="{D459A8CB-300D-4D11-A7DF-2813180A01E2}" destId="{0C324A28-627E-480B-8CE6-530FBB370764}" srcOrd="3" destOrd="0" parTransId="{DB0C062A-72B4-4628-B943-C6A5168300C1}" sibTransId="{6483F4BA-5C89-4137-95F6-45CDB825B198}"/>
    <dgm:cxn modelId="{EFE5998C-EC83-4245-913F-FD4D3C36C50A}" type="presOf" srcId="{BFA4F42A-5B7B-4885-834E-FD2BF9CAAA8C}" destId="{6A5BF82A-841F-45DB-A8A6-BBD26F51ECF3}" srcOrd="0" destOrd="0" presId="urn:microsoft.com/office/officeart/2008/layout/VerticalCurvedList"/>
    <dgm:cxn modelId="{FA35A29A-4347-472F-A572-BE105F479B01}" srcId="{D459A8CB-300D-4D11-A7DF-2813180A01E2}" destId="{ACB929A5-C95E-43D2-A104-44EFF3B45A96}" srcOrd="2" destOrd="0" parTransId="{AAFBF2F6-5D4B-4BD0-ADF3-F7C4F98D62E6}" sibTransId="{1D81D469-ED72-4013-93A7-326A3BD21489}"/>
    <dgm:cxn modelId="{0BDFC4A1-6DAA-481A-9D5B-218910034A15}" srcId="{D459A8CB-300D-4D11-A7DF-2813180A01E2}" destId="{BFA4F42A-5B7B-4885-834E-FD2BF9CAAA8C}" srcOrd="1" destOrd="0" parTransId="{04EF6533-3545-4184-928E-47BBF122A1B3}" sibTransId="{B7E5C1A0-BD99-4F7F-8F70-AC4F6CF23439}"/>
    <dgm:cxn modelId="{19F078AB-0658-4462-8593-32FF49D46640}" type="presOf" srcId="{C34FBEEA-1E04-41CB-A9C4-D137673F646E}" destId="{22BE834E-C124-4A30-9090-DA10434FEFD8}" srcOrd="0" destOrd="0" presId="urn:microsoft.com/office/officeart/2008/layout/VerticalCurvedList"/>
    <dgm:cxn modelId="{CF86DDAF-5BDB-4D58-9AAF-830539704308}" type="presOf" srcId="{7EC37A50-C7F2-4DC8-8B43-E42050624135}" destId="{AE3A213E-9C64-4D0C-87F9-81340C705EC5}" srcOrd="0" destOrd="0" presId="urn:microsoft.com/office/officeart/2008/layout/VerticalCurvedList"/>
    <dgm:cxn modelId="{339847B2-BEF0-49A0-905F-47722B75FB74}" srcId="{D459A8CB-300D-4D11-A7DF-2813180A01E2}" destId="{7EC37A50-C7F2-4DC8-8B43-E42050624135}" srcOrd="5" destOrd="0" parTransId="{F6A209F9-4CAD-4327-A9C9-F40F2A9A9262}" sibTransId="{F2624A82-3EEB-44D9-AB86-8AC956E2BE10}"/>
    <dgm:cxn modelId="{221AB7B4-E1F9-4043-95FE-89B2B0650516}" type="presOf" srcId="{549594EA-F610-485F-9569-6D2B29F41FAD}" destId="{D820351E-DB72-4E87-85CE-F148454852BD}" srcOrd="0" destOrd="0" presId="urn:microsoft.com/office/officeart/2008/layout/VerticalCurvedList"/>
    <dgm:cxn modelId="{A9D2A7C5-2A62-4E62-B7F0-119557AC6127}" type="presOf" srcId="{ACB929A5-C95E-43D2-A104-44EFF3B45A96}" destId="{5475C880-967E-41EB-A113-44D909479E43}" srcOrd="0" destOrd="0" presId="urn:microsoft.com/office/officeart/2008/layout/VerticalCurvedList"/>
    <dgm:cxn modelId="{6178A1C8-6E25-4EA9-B42C-BD592B653004}" srcId="{D459A8CB-300D-4D11-A7DF-2813180A01E2}" destId="{920BB376-9B01-48F4-A7CD-DD6534DFADEB}" srcOrd="6" destOrd="0" parTransId="{9489351E-0C8E-4272-AEF5-1E66D39ECB98}" sibTransId="{233FE4F4-A6A7-4F74-96B3-510147A76A1E}"/>
    <dgm:cxn modelId="{4191D2C9-1DAB-4295-9189-96BE86BD651A}" type="presOf" srcId="{0C324A28-627E-480B-8CE6-530FBB370764}" destId="{5B77BA44-77E7-43CF-B47C-28FE050B41C0}" srcOrd="0" destOrd="0" presId="urn:microsoft.com/office/officeart/2008/layout/VerticalCurvedList"/>
    <dgm:cxn modelId="{6B2E48E6-038E-4583-8C88-082C23273381}" type="presOf" srcId="{920BB376-9B01-48F4-A7CD-DD6534DFADEB}" destId="{91A4C75B-4E05-4859-AF51-348105190496}" srcOrd="0" destOrd="0" presId="urn:microsoft.com/office/officeart/2008/layout/VerticalCurvedList"/>
    <dgm:cxn modelId="{692347FD-A2E1-45BD-8429-F3521064F971}" srcId="{D459A8CB-300D-4D11-A7DF-2813180A01E2}" destId="{E9871150-7324-4FD9-8D92-2504E7EDB5E4}" srcOrd="0" destOrd="0" parTransId="{587EE9D6-DAFD-4E5C-82C3-882BC2FBD3DB}" sibTransId="{C34FBEEA-1E04-41CB-A9C4-D137673F646E}"/>
    <dgm:cxn modelId="{455BBDFE-1BAA-4FA3-8FAF-3A41A5DA9A38}" type="presOf" srcId="{D459A8CB-300D-4D11-A7DF-2813180A01E2}" destId="{0D00B434-B061-4F65-8E54-EE4636341EBE}" srcOrd="0" destOrd="0" presId="urn:microsoft.com/office/officeart/2008/layout/VerticalCurvedList"/>
    <dgm:cxn modelId="{1DC5FC1A-476F-435D-8416-E73555600CA7}" type="presParOf" srcId="{0D00B434-B061-4F65-8E54-EE4636341EBE}" destId="{B6E7EB3E-68ED-4990-8F9E-569126CD3B4D}" srcOrd="0" destOrd="0" presId="urn:microsoft.com/office/officeart/2008/layout/VerticalCurvedList"/>
    <dgm:cxn modelId="{B5F5CFE9-958C-4084-81A4-F978080A4827}" type="presParOf" srcId="{B6E7EB3E-68ED-4990-8F9E-569126CD3B4D}" destId="{050A3109-8A74-46C1-BCD9-6E87423316F1}" srcOrd="0" destOrd="0" presId="urn:microsoft.com/office/officeart/2008/layout/VerticalCurvedList"/>
    <dgm:cxn modelId="{625FF524-BA7D-4A24-8F9C-908DFA4D0452}" type="presParOf" srcId="{050A3109-8A74-46C1-BCD9-6E87423316F1}" destId="{C51D367A-D326-4AF5-8B67-37221E78DE51}" srcOrd="0" destOrd="0" presId="urn:microsoft.com/office/officeart/2008/layout/VerticalCurvedList"/>
    <dgm:cxn modelId="{E4BD4244-8DEB-4394-B3B0-B53222FC77F6}" type="presParOf" srcId="{050A3109-8A74-46C1-BCD9-6E87423316F1}" destId="{22BE834E-C124-4A30-9090-DA10434FEFD8}" srcOrd="1" destOrd="0" presId="urn:microsoft.com/office/officeart/2008/layout/VerticalCurvedList"/>
    <dgm:cxn modelId="{6358E936-2DE0-41DB-A2AD-2813A938DF7A}" type="presParOf" srcId="{050A3109-8A74-46C1-BCD9-6E87423316F1}" destId="{CA0CEFC9-4421-493F-8ADC-C7BB6847E039}" srcOrd="2" destOrd="0" presId="urn:microsoft.com/office/officeart/2008/layout/VerticalCurvedList"/>
    <dgm:cxn modelId="{844F82AE-84C1-4678-AF91-5EA4D0FA5A08}" type="presParOf" srcId="{050A3109-8A74-46C1-BCD9-6E87423316F1}" destId="{D8C9E172-54FE-4554-94DF-7C890B71CD45}" srcOrd="3" destOrd="0" presId="urn:microsoft.com/office/officeart/2008/layout/VerticalCurvedList"/>
    <dgm:cxn modelId="{3E795E7C-127E-45C5-9D22-8BF45102E5E2}" type="presParOf" srcId="{B6E7EB3E-68ED-4990-8F9E-569126CD3B4D}" destId="{46312E05-868D-4A2D-8CD0-562E053E92BC}" srcOrd="1" destOrd="0" presId="urn:microsoft.com/office/officeart/2008/layout/VerticalCurvedList"/>
    <dgm:cxn modelId="{C2D533F7-EBB3-4375-9CA0-471E1A04ACC5}" type="presParOf" srcId="{B6E7EB3E-68ED-4990-8F9E-569126CD3B4D}" destId="{B3029528-BB4D-48A4-B5B9-273BC2C51267}" srcOrd="2" destOrd="0" presId="urn:microsoft.com/office/officeart/2008/layout/VerticalCurvedList"/>
    <dgm:cxn modelId="{A598C186-E844-4007-A327-75A86971C820}" type="presParOf" srcId="{B3029528-BB4D-48A4-B5B9-273BC2C51267}" destId="{7E7A7AAA-D064-4BA8-9356-3824E05C3109}" srcOrd="0" destOrd="0" presId="urn:microsoft.com/office/officeart/2008/layout/VerticalCurvedList"/>
    <dgm:cxn modelId="{90535735-077B-415E-A544-7B149589FA59}" type="presParOf" srcId="{B6E7EB3E-68ED-4990-8F9E-569126CD3B4D}" destId="{6A5BF82A-841F-45DB-A8A6-BBD26F51ECF3}" srcOrd="3" destOrd="0" presId="urn:microsoft.com/office/officeart/2008/layout/VerticalCurvedList"/>
    <dgm:cxn modelId="{1CF09B80-C1FA-499E-8245-FD3FD13BE78E}" type="presParOf" srcId="{B6E7EB3E-68ED-4990-8F9E-569126CD3B4D}" destId="{E1CE48A6-5613-4497-8EE7-DAB777CE328C}" srcOrd="4" destOrd="0" presId="urn:microsoft.com/office/officeart/2008/layout/VerticalCurvedList"/>
    <dgm:cxn modelId="{D4E00BA0-1F1F-4B8C-9509-BFA4029A60EF}" type="presParOf" srcId="{E1CE48A6-5613-4497-8EE7-DAB777CE328C}" destId="{C69E1F8C-447D-436A-AE52-741D7822F2EA}" srcOrd="0" destOrd="0" presId="urn:microsoft.com/office/officeart/2008/layout/VerticalCurvedList"/>
    <dgm:cxn modelId="{27327481-A703-4169-B505-211BF47BB061}" type="presParOf" srcId="{B6E7EB3E-68ED-4990-8F9E-569126CD3B4D}" destId="{5475C880-967E-41EB-A113-44D909479E43}" srcOrd="5" destOrd="0" presId="urn:microsoft.com/office/officeart/2008/layout/VerticalCurvedList"/>
    <dgm:cxn modelId="{2E6CE2CF-7832-4945-A21A-80D92FAA464C}" type="presParOf" srcId="{B6E7EB3E-68ED-4990-8F9E-569126CD3B4D}" destId="{EA6F7609-C71D-46DF-B8D5-35E5EE4EA82C}" srcOrd="6" destOrd="0" presId="urn:microsoft.com/office/officeart/2008/layout/VerticalCurvedList"/>
    <dgm:cxn modelId="{74FC9383-1771-4053-9E1A-ABF693A5D4AF}" type="presParOf" srcId="{EA6F7609-C71D-46DF-B8D5-35E5EE4EA82C}" destId="{576A18AF-FDF6-4CB7-B000-3F9D824729AB}" srcOrd="0" destOrd="0" presId="urn:microsoft.com/office/officeart/2008/layout/VerticalCurvedList"/>
    <dgm:cxn modelId="{C9125858-79DC-4BC3-909A-9442C7235C00}" type="presParOf" srcId="{B6E7EB3E-68ED-4990-8F9E-569126CD3B4D}" destId="{5B77BA44-77E7-43CF-B47C-28FE050B41C0}" srcOrd="7" destOrd="0" presId="urn:microsoft.com/office/officeart/2008/layout/VerticalCurvedList"/>
    <dgm:cxn modelId="{75E66971-0F8A-4737-B2E9-01F4690CF6E0}" type="presParOf" srcId="{B6E7EB3E-68ED-4990-8F9E-569126CD3B4D}" destId="{CF45350F-BB7C-446A-85AD-B7A4A5115070}" srcOrd="8" destOrd="0" presId="urn:microsoft.com/office/officeart/2008/layout/VerticalCurvedList"/>
    <dgm:cxn modelId="{0728434E-0B9C-4E96-A742-398C993C1D7A}" type="presParOf" srcId="{CF45350F-BB7C-446A-85AD-B7A4A5115070}" destId="{532F4C63-63E3-4E2D-B57C-8E3EDD6F0F92}" srcOrd="0" destOrd="0" presId="urn:microsoft.com/office/officeart/2008/layout/VerticalCurvedList"/>
    <dgm:cxn modelId="{A43F2C98-AA99-472B-AA10-84C75974A8C1}" type="presParOf" srcId="{B6E7EB3E-68ED-4990-8F9E-569126CD3B4D}" destId="{D820351E-DB72-4E87-85CE-F148454852BD}" srcOrd="9" destOrd="0" presId="urn:microsoft.com/office/officeart/2008/layout/VerticalCurvedList"/>
    <dgm:cxn modelId="{9B474AAD-F743-4D65-BB6D-D80B0C30B615}" type="presParOf" srcId="{B6E7EB3E-68ED-4990-8F9E-569126CD3B4D}" destId="{00E5A760-CE71-4E3E-A009-AD13A5032C69}" srcOrd="10" destOrd="0" presId="urn:microsoft.com/office/officeart/2008/layout/VerticalCurvedList"/>
    <dgm:cxn modelId="{131B64B0-DC51-497C-AA38-119993E42156}" type="presParOf" srcId="{00E5A760-CE71-4E3E-A009-AD13A5032C69}" destId="{6F508DC3-36C3-429D-8AE3-78F229BDF318}" srcOrd="0" destOrd="0" presId="urn:microsoft.com/office/officeart/2008/layout/VerticalCurvedList"/>
    <dgm:cxn modelId="{3B68C27A-B154-46EA-BF8E-C6A488AD832B}" type="presParOf" srcId="{B6E7EB3E-68ED-4990-8F9E-569126CD3B4D}" destId="{AE3A213E-9C64-4D0C-87F9-81340C705EC5}" srcOrd="11" destOrd="0" presId="urn:microsoft.com/office/officeart/2008/layout/VerticalCurvedList"/>
    <dgm:cxn modelId="{E9639627-0645-4DC4-972E-D1C5A9476165}" type="presParOf" srcId="{B6E7EB3E-68ED-4990-8F9E-569126CD3B4D}" destId="{0D23D2A4-A83F-40F8-945E-2CC9CDA30286}" srcOrd="12" destOrd="0" presId="urn:microsoft.com/office/officeart/2008/layout/VerticalCurvedList"/>
    <dgm:cxn modelId="{37C17A59-C8D2-4712-B91C-2D6844A95B40}" type="presParOf" srcId="{0D23D2A4-A83F-40F8-945E-2CC9CDA30286}" destId="{CCD56584-591C-45CB-A92B-9B9F42F41AEF}" srcOrd="0" destOrd="0" presId="urn:microsoft.com/office/officeart/2008/layout/VerticalCurvedList"/>
    <dgm:cxn modelId="{035D41E5-83D8-4A1B-AA1D-876744A377EE}" type="presParOf" srcId="{B6E7EB3E-68ED-4990-8F9E-569126CD3B4D}" destId="{91A4C75B-4E05-4859-AF51-348105190496}" srcOrd="13" destOrd="0" presId="urn:microsoft.com/office/officeart/2008/layout/VerticalCurvedList"/>
    <dgm:cxn modelId="{7E776FE6-66DF-4323-96B6-677E6F259EB1}" type="presParOf" srcId="{B6E7EB3E-68ED-4990-8F9E-569126CD3B4D}" destId="{5CD1C877-1A1F-4434-B40E-3AB29CC85923}" srcOrd="14" destOrd="0" presId="urn:microsoft.com/office/officeart/2008/layout/VerticalCurvedList"/>
    <dgm:cxn modelId="{75DFB2DA-5522-4BD3-8865-47C4D8C758E8}" type="presParOf" srcId="{5CD1C877-1A1F-4434-B40E-3AB29CC85923}" destId="{EC26A08C-C746-4BEF-BA0B-95E07700FB0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5B517E-733E-4237-9F30-8917035C46D0}"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24323FCB-BDFF-426F-8186-C6C6403B93CD}">
      <dgm:prSet phldrT="[Text]" custT="1"/>
      <dgm:spPr/>
      <dgm:t>
        <a:bodyPr/>
        <a:lstStyle/>
        <a:p>
          <a:r>
            <a:rPr lang="en-US" sz="1600" dirty="0">
              <a:latin typeface="Arial" panose="020B0604020202020204" pitchFamily="34" charset="0"/>
              <a:cs typeface="Arial" panose="020B0604020202020204" pitchFamily="34" charset="0"/>
            </a:rPr>
            <a:t>Takes time and money: time to follow up cases, send letters, do visits etc.</a:t>
          </a:r>
        </a:p>
      </dgm:t>
    </dgm:pt>
    <dgm:pt modelId="{999B2B61-B829-496C-AFB9-E57F3018EA19}" type="parTrans" cxnId="{D9A10145-8517-4D6E-BAB8-7E5E2CC07A37}">
      <dgm:prSet/>
      <dgm:spPr/>
      <dgm:t>
        <a:bodyPr/>
        <a:lstStyle/>
        <a:p>
          <a:endParaRPr lang="en-US">
            <a:latin typeface="Arial" panose="020B0604020202020204" pitchFamily="34" charset="0"/>
            <a:cs typeface="Arial" panose="020B0604020202020204" pitchFamily="34" charset="0"/>
          </a:endParaRPr>
        </a:p>
      </dgm:t>
    </dgm:pt>
    <dgm:pt modelId="{C3E53368-9F76-4DC0-887A-9BE702004A12}" type="sibTrans" cxnId="{D9A10145-8517-4D6E-BAB8-7E5E2CC07A37}">
      <dgm:prSet/>
      <dgm:spPr/>
      <dgm:t>
        <a:bodyPr/>
        <a:lstStyle/>
        <a:p>
          <a:endParaRPr lang="en-US">
            <a:latin typeface="Arial" panose="020B0604020202020204" pitchFamily="34" charset="0"/>
            <a:cs typeface="Arial" panose="020B0604020202020204" pitchFamily="34" charset="0"/>
          </a:endParaRPr>
        </a:p>
      </dgm:t>
    </dgm:pt>
    <dgm:pt modelId="{90099EEF-7C8A-4820-900E-0CD028612B9A}" type="asst">
      <dgm:prSet phldrT="[Text]" custT="1"/>
      <dgm:spPr>
        <a:solidFill>
          <a:schemeClr val="accent3"/>
        </a:solidFill>
      </dgm:spPr>
      <dgm:t>
        <a:bodyPr/>
        <a:lstStyle/>
        <a:p>
          <a:r>
            <a:rPr lang="en-US" sz="1400" dirty="0">
              <a:solidFill>
                <a:schemeClr val="tx1">
                  <a:lumMod val="65000"/>
                  <a:lumOff val="35000"/>
                </a:schemeClr>
              </a:solidFill>
              <a:latin typeface="Arial" panose="020B0604020202020204" pitchFamily="34" charset="0"/>
              <a:cs typeface="Arial" panose="020B0604020202020204" pitchFamily="34" charset="0"/>
            </a:rPr>
            <a:t>Proposing a bespoke output in RIIO GD2 to allow us to be </a:t>
          </a:r>
          <a:r>
            <a:rPr lang="en-US" sz="1400" dirty="0" err="1">
              <a:solidFill>
                <a:schemeClr val="tx1">
                  <a:lumMod val="65000"/>
                  <a:lumOff val="35000"/>
                </a:schemeClr>
              </a:solidFill>
              <a:latin typeface="Arial" panose="020B0604020202020204" pitchFamily="34" charset="0"/>
              <a:cs typeface="Arial" panose="020B0604020202020204" pitchFamily="34" charset="0"/>
            </a:rPr>
            <a:t>incentivised</a:t>
          </a:r>
          <a:r>
            <a:rPr lang="en-US" sz="1400" dirty="0">
              <a:solidFill>
                <a:schemeClr val="tx1">
                  <a:lumMod val="65000"/>
                  <a:lumOff val="35000"/>
                </a:schemeClr>
              </a:solidFill>
              <a:latin typeface="Arial" panose="020B0604020202020204" pitchFamily="34" charset="0"/>
              <a:cs typeface="Arial" panose="020B0604020202020204" pitchFamily="34" charset="0"/>
            </a:rPr>
            <a:t> to do more proactive work </a:t>
          </a:r>
        </a:p>
      </dgm:t>
    </dgm:pt>
    <dgm:pt modelId="{06430306-2605-452B-871D-3BC9A41939CF}" type="parTrans" cxnId="{3C96371B-0029-4277-8502-6B2C55D86E79}">
      <dgm:prSet/>
      <dgm:spPr/>
      <dgm:t>
        <a:bodyPr/>
        <a:lstStyle/>
        <a:p>
          <a:endParaRPr lang="en-US">
            <a:latin typeface="Arial" panose="020B0604020202020204" pitchFamily="34" charset="0"/>
            <a:cs typeface="Arial" panose="020B0604020202020204" pitchFamily="34" charset="0"/>
          </a:endParaRPr>
        </a:p>
      </dgm:t>
    </dgm:pt>
    <dgm:pt modelId="{A262F47A-86F1-4FB9-81EB-FF0B0BCAA29A}" type="sibTrans" cxnId="{3C96371B-0029-4277-8502-6B2C55D86E79}">
      <dgm:prSet/>
      <dgm:spPr/>
      <dgm:t>
        <a:bodyPr/>
        <a:lstStyle/>
        <a:p>
          <a:endParaRPr lang="en-US">
            <a:latin typeface="Arial" panose="020B0604020202020204" pitchFamily="34" charset="0"/>
            <a:cs typeface="Arial" panose="020B0604020202020204" pitchFamily="34" charset="0"/>
          </a:endParaRPr>
        </a:p>
      </dgm:t>
    </dgm:pt>
    <dgm:pt modelId="{978ED419-9A6B-41C4-A32F-E189C9DE13E2}">
      <dgm:prSet phldrT="[Text]" custT="1"/>
      <dgm:spPr/>
      <dgm:t>
        <a:bodyPr/>
        <a:lstStyle/>
        <a:p>
          <a:r>
            <a:rPr lang="en-US" sz="1600" dirty="0">
              <a:latin typeface="Arial" panose="020B0604020202020204" pitchFamily="34" charset="0"/>
              <a:cs typeface="Arial" panose="020B0604020202020204" pitchFamily="34" charset="0"/>
            </a:rPr>
            <a:t>Allows us to keep 50% of the money recovered above £250k plus costs incurred</a:t>
          </a:r>
        </a:p>
      </dgm:t>
    </dgm:pt>
    <dgm:pt modelId="{3CE43585-7C9B-4FBA-A66D-8319693D921E}" type="parTrans" cxnId="{3CF4B66A-2680-4A5C-9A47-60D8F76383C5}">
      <dgm:prSet/>
      <dgm:spPr/>
      <dgm:t>
        <a:bodyPr/>
        <a:lstStyle/>
        <a:p>
          <a:endParaRPr lang="en-US">
            <a:latin typeface="Arial" panose="020B0604020202020204" pitchFamily="34" charset="0"/>
            <a:cs typeface="Arial" panose="020B0604020202020204" pitchFamily="34" charset="0"/>
          </a:endParaRPr>
        </a:p>
      </dgm:t>
    </dgm:pt>
    <dgm:pt modelId="{4DB8A901-2918-44A0-9B44-DE6A910358C1}" type="sibTrans" cxnId="{3CF4B66A-2680-4A5C-9A47-60D8F76383C5}">
      <dgm:prSet/>
      <dgm:spPr/>
      <dgm:t>
        <a:bodyPr/>
        <a:lstStyle/>
        <a:p>
          <a:endParaRPr lang="en-US">
            <a:latin typeface="Arial" panose="020B0604020202020204" pitchFamily="34" charset="0"/>
            <a:cs typeface="Arial" panose="020B0604020202020204" pitchFamily="34" charset="0"/>
          </a:endParaRPr>
        </a:p>
      </dgm:t>
    </dgm:pt>
    <dgm:pt modelId="{40A12F32-725C-4C34-9438-B43FA91C9F51}">
      <dgm:prSet phldrT="[Text]" custT="1"/>
      <dgm:spPr/>
      <dgm:t>
        <a:bodyPr/>
        <a:lstStyle/>
        <a:p>
          <a:r>
            <a:rPr lang="en-US" sz="1600" dirty="0">
              <a:latin typeface="Arial" panose="020B0604020202020204" pitchFamily="34" charset="0"/>
              <a:cs typeface="Arial" panose="020B0604020202020204" pitchFamily="34" charset="0"/>
            </a:rPr>
            <a:t>50% going back to customers through their supplier</a:t>
          </a:r>
        </a:p>
      </dgm:t>
    </dgm:pt>
    <dgm:pt modelId="{4F8D5D68-2585-4E6C-BDFB-2EC135CC75D4}" type="parTrans" cxnId="{8B7A6E56-BF8D-486B-85C8-CA807366469A}">
      <dgm:prSet/>
      <dgm:spPr/>
      <dgm:t>
        <a:bodyPr/>
        <a:lstStyle/>
        <a:p>
          <a:endParaRPr lang="en-US">
            <a:latin typeface="Arial" panose="020B0604020202020204" pitchFamily="34" charset="0"/>
            <a:cs typeface="Arial" panose="020B0604020202020204" pitchFamily="34" charset="0"/>
          </a:endParaRPr>
        </a:p>
      </dgm:t>
    </dgm:pt>
    <dgm:pt modelId="{BF493A97-111B-42F0-8AF5-59CD8DEC0D8F}" type="sibTrans" cxnId="{8B7A6E56-BF8D-486B-85C8-CA807366469A}">
      <dgm:prSet/>
      <dgm:spPr/>
      <dgm:t>
        <a:bodyPr/>
        <a:lstStyle/>
        <a:p>
          <a:endParaRPr lang="en-US">
            <a:latin typeface="Arial" panose="020B0604020202020204" pitchFamily="34" charset="0"/>
            <a:cs typeface="Arial" panose="020B0604020202020204" pitchFamily="34" charset="0"/>
          </a:endParaRPr>
        </a:p>
      </dgm:t>
    </dgm:pt>
    <dgm:pt modelId="{308A1F82-87C1-485B-86C0-271F9D32BC64}">
      <dgm:prSet phldrT="[Text]" custT="1"/>
      <dgm:spPr/>
      <dgm:t>
        <a:bodyPr/>
        <a:lstStyle/>
        <a:p>
          <a:r>
            <a:rPr lang="en-US" sz="1400" dirty="0">
              <a:latin typeface="Arial" panose="020B0604020202020204" pitchFamily="34" charset="0"/>
              <a:cs typeface="Arial" panose="020B0604020202020204" pitchFamily="34" charset="0"/>
            </a:rPr>
            <a:t>Customers are </a:t>
          </a:r>
          <a:r>
            <a:rPr lang="en-US" sz="1400" b="1" dirty="0">
              <a:latin typeface="Arial" panose="020B0604020202020204" pitchFamily="34" charset="0"/>
              <a:cs typeface="Arial" panose="020B0604020202020204" pitchFamily="34" charset="0"/>
            </a:rPr>
            <a:t>not</a:t>
          </a:r>
          <a:r>
            <a:rPr lang="en-US" sz="1400" dirty="0">
              <a:latin typeface="Arial" panose="020B0604020202020204" pitchFamily="34" charset="0"/>
              <a:cs typeface="Arial" panose="020B0604020202020204" pitchFamily="34" charset="0"/>
            </a:rPr>
            <a:t> paying for lost gas at that property going forward.</a:t>
          </a:r>
        </a:p>
      </dgm:t>
    </dgm:pt>
    <dgm:pt modelId="{4A678416-E3AD-4EF8-8787-29BAF2EB913C}" type="parTrans" cxnId="{9304495A-78B0-4DE7-9F8A-B46B43B0D520}">
      <dgm:prSet/>
      <dgm:spPr/>
      <dgm:t>
        <a:bodyPr/>
        <a:lstStyle/>
        <a:p>
          <a:endParaRPr lang="en-US">
            <a:latin typeface="Arial" panose="020B0604020202020204" pitchFamily="34" charset="0"/>
            <a:cs typeface="Arial" panose="020B0604020202020204" pitchFamily="34" charset="0"/>
          </a:endParaRPr>
        </a:p>
      </dgm:t>
    </dgm:pt>
    <dgm:pt modelId="{A34FB5CE-33E4-4947-8335-1ECFF8897217}" type="sibTrans" cxnId="{9304495A-78B0-4DE7-9F8A-B46B43B0D520}">
      <dgm:prSet/>
      <dgm:spPr/>
      <dgm:t>
        <a:bodyPr/>
        <a:lstStyle/>
        <a:p>
          <a:endParaRPr lang="en-US">
            <a:latin typeface="Arial" panose="020B0604020202020204" pitchFamily="34" charset="0"/>
            <a:cs typeface="Arial" panose="020B0604020202020204" pitchFamily="34" charset="0"/>
          </a:endParaRPr>
        </a:p>
      </dgm:t>
    </dgm:pt>
    <dgm:pt modelId="{CF8E156A-EC28-4EC7-ADBE-CF80F40A4CE2}" type="pres">
      <dgm:prSet presAssocID="{9B5B517E-733E-4237-9F30-8917035C46D0}" presName="hierChild1" presStyleCnt="0">
        <dgm:presLayoutVars>
          <dgm:orgChart val="1"/>
          <dgm:chPref val="1"/>
          <dgm:dir/>
          <dgm:animOne val="branch"/>
          <dgm:animLvl val="lvl"/>
          <dgm:resizeHandles/>
        </dgm:presLayoutVars>
      </dgm:prSet>
      <dgm:spPr/>
    </dgm:pt>
    <dgm:pt modelId="{D5F173C9-8104-49E7-AA8A-116A302D2290}" type="pres">
      <dgm:prSet presAssocID="{24323FCB-BDFF-426F-8186-C6C6403B93CD}" presName="hierRoot1" presStyleCnt="0">
        <dgm:presLayoutVars>
          <dgm:hierBranch val="init"/>
        </dgm:presLayoutVars>
      </dgm:prSet>
      <dgm:spPr/>
    </dgm:pt>
    <dgm:pt modelId="{4EBE88F7-1C20-4609-8DE3-6EF062C19B39}" type="pres">
      <dgm:prSet presAssocID="{24323FCB-BDFF-426F-8186-C6C6403B93CD}" presName="rootComposite1" presStyleCnt="0"/>
      <dgm:spPr/>
    </dgm:pt>
    <dgm:pt modelId="{7F1BF974-4DF2-4711-BC2D-348A3533AA04}" type="pres">
      <dgm:prSet presAssocID="{24323FCB-BDFF-426F-8186-C6C6403B93CD}" presName="rootText1" presStyleLbl="node0" presStyleIdx="0" presStyleCnt="1" custScaleY="79444">
        <dgm:presLayoutVars>
          <dgm:chPref val="3"/>
        </dgm:presLayoutVars>
      </dgm:prSet>
      <dgm:spPr/>
    </dgm:pt>
    <dgm:pt modelId="{6941F9FC-B997-4E5B-B044-8B063EDBBD1A}" type="pres">
      <dgm:prSet presAssocID="{24323FCB-BDFF-426F-8186-C6C6403B93CD}" presName="rootConnector1" presStyleLbl="node1" presStyleIdx="0" presStyleCnt="0"/>
      <dgm:spPr/>
    </dgm:pt>
    <dgm:pt modelId="{4D74DEB9-8DCC-40E8-9FEA-9E31CE9235E6}" type="pres">
      <dgm:prSet presAssocID="{24323FCB-BDFF-426F-8186-C6C6403B93CD}" presName="hierChild2" presStyleCnt="0"/>
      <dgm:spPr/>
    </dgm:pt>
    <dgm:pt modelId="{DE533655-C639-4BE5-BBE5-79C51B53AEDA}" type="pres">
      <dgm:prSet presAssocID="{3CE43585-7C9B-4FBA-A66D-8319693D921E}" presName="Name37" presStyleLbl="parChTrans1D2" presStyleIdx="0" presStyleCnt="4"/>
      <dgm:spPr/>
    </dgm:pt>
    <dgm:pt modelId="{03BA0E2B-11AB-46D1-9EC2-D66AF4414ED0}" type="pres">
      <dgm:prSet presAssocID="{978ED419-9A6B-41C4-A32F-E189C9DE13E2}" presName="hierRoot2" presStyleCnt="0">
        <dgm:presLayoutVars>
          <dgm:hierBranch val="init"/>
        </dgm:presLayoutVars>
      </dgm:prSet>
      <dgm:spPr/>
    </dgm:pt>
    <dgm:pt modelId="{BC23D233-089C-4746-9972-108D8ABAE58D}" type="pres">
      <dgm:prSet presAssocID="{978ED419-9A6B-41C4-A32F-E189C9DE13E2}" presName="rootComposite" presStyleCnt="0"/>
      <dgm:spPr/>
    </dgm:pt>
    <dgm:pt modelId="{72AD872C-996E-42C2-B57F-E42157713A34}" type="pres">
      <dgm:prSet presAssocID="{978ED419-9A6B-41C4-A32F-E189C9DE13E2}" presName="rootText" presStyleLbl="node2" presStyleIdx="0" presStyleCnt="3">
        <dgm:presLayoutVars>
          <dgm:chPref val="3"/>
        </dgm:presLayoutVars>
      </dgm:prSet>
      <dgm:spPr/>
    </dgm:pt>
    <dgm:pt modelId="{0DB43B83-1C2D-4852-A9AD-F30246BE90F1}" type="pres">
      <dgm:prSet presAssocID="{978ED419-9A6B-41C4-A32F-E189C9DE13E2}" presName="rootConnector" presStyleLbl="node2" presStyleIdx="0" presStyleCnt="3"/>
      <dgm:spPr/>
    </dgm:pt>
    <dgm:pt modelId="{AC1AD00E-6C36-4529-9F3E-2478FFFEBC44}" type="pres">
      <dgm:prSet presAssocID="{978ED419-9A6B-41C4-A32F-E189C9DE13E2}" presName="hierChild4" presStyleCnt="0"/>
      <dgm:spPr/>
    </dgm:pt>
    <dgm:pt modelId="{826E8A33-1208-4CB0-885E-777EB08A5190}" type="pres">
      <dgm:prSet presAssocID="{978ED419-9A6B-41C4-A32F-E189C9DE13E2}" presName="hierChild5" presStyleCnt="0"/>
      <dgm:spPr/>
    </dgm:pt>
    <dgm:pt modelId="{35FE4AE0-E80A-4A48-AFD6-27F554D3E366}" type="pres">
      <dgm:prSet presAssocID="{4F8D5D68-2585-4E6C-BDFB-2EC135CC75D4}" presName="Name37" presStyleLbl="parChTrans1D2" presStyleIdx="1" presStyleCnt="4"/>
      <dgm:spPr/>
    </dgm:pt>
    <dgm:pt modelId="{CE0FD4B4-D4E7-463F-991C-3F3E1705C072}" type="pres">
      <dgm:prSet presAssocID="{40A12F32-725C-4C34-9438-B43FA91C9F51}" presName="hierRoot2" presStyleCnt="0">
        <dgm:presLayoutVars>
          <dgm:hierBranch val="init"/>
        </dgm:presLayoutVars>
      </dgm:prSet>
      <dgm:spPr/>
    </dgm:pt>
    <dgm:pt modelId="{390A6768-EE70-4A7D-9374-406F126CE2BC}" type="pres">
      <dgm:prSet presAssocID="{40A12F32-725C-4C34-9438-B43FA91C9F51}" presName="rootComposite" presStyleCnt="0"/>
      <dgm:spPr/>
    </dgm:pt>
    <dgm:pt modelId="{86175B66-952A-476C-AFC9-1E2CCBC3C16A}" type="pres">
      <dgm:prSet presAssocID="{40A12F32-725C-4C34-9438-B43FA91C9F51}" presName="rootText" presStyleLbl="node2" presStyleIdx="1" presStyleCnt="3">
        <dgm:presLayoutVars>
          <dgm:chPref val="3"/>
        </dgm:presLayoutVars>
      </dgm:prSet>
      <dgm:spPr/>
    </dgm:pt>
    <dgm:pt modelId="{04603ABC-9C11-4D1D-822F-14FF2B74D19D}" type="pres">
      <dgm:prSet presAssocID="{40A12F32-725C-4C34-9438-B43FA91C9F51}" presName="rootConnector" presStyleLbl="node2" presStyleIdx="1" presStyleCnt="3"/>
      <dgm:spPr/>
    </dgm:pt>
    <dgm:pt modelId="{9FD1ABBA-7352-433B-868C-F8F6912EEFA7}" type="pres">
      <dgm:prSet presAssocID="{40A12F32-725C-4C34-9438-B43FA91C9F51}" presName="hierChild4" presStyleCnt="0"/>
      <dgm:spPr/>
    </dgm:pt>
    <dgm:pt modelId="{6DCA6015-574A-4525-B68C-2EB5F3C268FE}" type="pres">
      <dgm:prSet presAssocID="{40A12F32-725C-4C34-9438-B43FA91C9F51}" presName="hierChild5" presStyleCnt="0"/>
      <dgm:spPr/>
    </dgm:pt>
    <dgm:pt modelId="{5C0E7799-1308-46CC-85CC-250344AE03E7}" type="pres">
      <dgm:prSet presAssocID="{4A678416-E3AD-4EF8-8787-29BAF2EB913C}" presName="Name37" presStyleLbl="parChTrans1D2" presStyleIdx="2" presStyleCnt="4"/>
      <dgm:spPr/>
    </dgm:pt>
    <dgm:pt modelId="{6E362E59-DFE9-4643-A394-C5325785CFF5}" type="pres">
      <dgm:prSet presAssocID="{308A1F82-87C1-485B-86C0-271F9D32BC64}" presName="hierRoot2" presStyleCnt="0">
        <dgm:presLayoutVars>
          <dgm:hierBranch val="init"/>
        </dgm:presLayoutVars>
      </dgm:prSet>
      <dgm:spPr/>
    </dgm:pt>
    <dgm:pt modelId="{44EA1EC2-8A63-49D2-B33B-E484ACA7D109}" type="pres">
      <dgm:prSet presAssocID="{308A1F82-87C1-485B-86C0-271F9D32BC64}" presName="rootComposite" presStyleCnt="0"/>
      <dgm:spPr/>
    </dgm:pt>
    <dgm:pt modelId="{AA23201B-04FC-4ABE-B8AC-2435EFAD6AED}" type="pres">
      <dgm:prSet presAssocID="{308A1F82-87C1-485B-86C0-271F9D32BC64}" presName="rootText" presStyleLbl="node2" presStyleIdx="2" presStyleCnt="3">
        <dgm:presLayoutVars>
          <dgm:chPref val="3"/>
        </dgm:presLayoutVars>
      </dgm:prSet>
      <dgm:spPr/>
    </dgm:pt>
    <dgm:pt modelId="{F06B66D4-5DE0-4483-8B82-7F83FFD8EB8E}" type="pres">
      <dgm:prSet presAssocID="{308A1F82-87C1-485B-86C0-271F9D32BC64}" presName="rootConnector" presStyleLbl="node2" presStyleIdx="2" presStyleCnt="3"/>
      <dgm:spPr/>
    </dgm:pt>
    <dgm:pt modelId="{9D3F9C44-E6F1-43F2-8A5B-9D81113BCACB}" type="pres">
      <dgm:prSet presAssocID="{308A1F82-87C1-485B-86C0-271F9D32BC64}" presName="hierChild4" presStyleCnt="0"/>
      <dgm:spPr/>
    </dgm:pt>
    <dgm:pt modelId="{D0C69AEE-052A-4BF1-9AA3-397A3AFE9736}" type="pres">
      <dgm:prSet presAssocID="{308A1F82-87C1-485B-86C0-271F9D32BC64}" presName="hierChild5" presStyleCnt="0"/>
      <dgm:spPr/>
    </dgm:pt>
    <dgm:pt modelId="{B819740C-CD07-4C05-BA56-120AA4D5578B}" type="pres">
      <dgm:prSet presAssocID="{24323FCB-BDFF-426F-8186-C6C6403B93CD}" presName="hierChild3" presStyleCnt="0"/>
      <dgm:spPr/>
    </dgm:pt>
    <dgm:pt modelId="{88881F4F-021F-4721-A4E9-8F3AB9E907B4}" type="pres">
      <dgm:prSet presAssocID="{06430306-2605-452B-871D-3BC9A41939CF}" presName="Name111" presStyleLbl="parChTrans1D2" presStyleIdx="3" presStyleCnt="4"/>
      <dgm:spPr/>
    </dgm:pt>
    <dgm:pt modelId="{5D108235-911A-4621-888D-67332D93F051}" type="pres">
      <dgm:prSet presAssocID="{90099EEF-7C8A-4820-900E-0CD028612B9A}" presName="hierRoot3" presStyleCnt="0">
        <dgm:presLayoutVars>
          <dgm:hierBranch val="init"/>
        </dgm:presLayoutVars>
      </dgm:prSet>
      <dgm:spPr/>
    </dgm:pt>
    <dgm:pt modelId="{5AD27AFA-2638-4AC2-BF43-2E60CC83BFA1}" type="pres">
      <dgm:prSet presAssocID="{90099EEF-7C8A-4820-900E-0CD028612B9A}" presName="rootComposite3" presStyleCnt="0"/>
      <dgm:spPr/>
    </dgm:pt>
    <dgm:pt modelId="{C299652E-9D6D-4E1B-889B-95CFE7163366}" type="pres">
      <dgm:prSet presAssocID="{90099EEF-7C8A-4820-900E-0CD028612B9A}" presName="rootText3" presStyleLbl="asst1" presStyleIdx="0" presStyleCnt="1">
        <dgm:presLayoutVars>
          <dgm:chPref val="3"/>
        </dgm:presLayoutVars>
      </dgm:prSet>
      <dgm:spPr/>
    </dgm:pt>
    <dgm:pt modelId="{275D6A08-EF1B-47AB-A771-0B4E5BD3C6E5}" type="pres">
      <dgm:prSet presAssocID="{90099EEF-7C8A-4820-900E-0CD028612B9A}" presName="rootConnector3" presStyleLbl="asst1" presStyleIdx="0" presStyleCnt="1"/>
      <dgm:spPr/>
    </dgm:pt>
    <dgm:pt modelId="{2C398FAB-2610-454B-999E-56310D39CC76}" type="pres">
      <dgm:prSet presAssocID="{90099EEF-7C8A-4820-900E-0CD028612B9A}" presName="hierChild6" presStyleCnt="0"/>
      <dgm:spPr/>
    </dgm:pt>
    <dgm:pt modelId="{168BFDC3-5EA7-4D85-A01E-9DA8D5216D6B}" type="pres">
      <dgm:prSet presAssocID="{90099EEF-7C8A-4820-900E-0CD028612B9A}" presName="hierChild7" presStyleCnt="0"/>
      <dgm:spPr/>
    </dgm:pt>
  </dgm:ptLst>
  <dgm:cxnLst>
    <dgm:cxn modelId="{D8CD3207-9129-4411-9226-CBAEE7B76F15}" type="presOf" srcId="{24323FCB-BDFF-426F-8186-C6C6403B93CD}" destId="{6941F9FC-B997-4E5B-B044-8B063EDBBD1A}" srcOrd="1" destOrd="0" presId="urn:microsoft.com/office/officeart/2005/8/layout/orgChart1"/>
    <dgm:cxn modelId="{C974BF0C-F6EE-4294-AA94-38FF6A0CF209}" type="presOf" srcId="{978ED419-9A6B-41C4-A32F-E189C9DE13E2}" destId="{0DB43B83-1C2D-4852-A9AD-F30246BE90F1}" srcOrd="1" destOrd="0" presId="urn:microsoft.com/office/officeart/2005/8/layout/orgChart1"/>
    <dgm:cxn modelId="{74F6A213-EF7C-440F-9E6E-80761FD798C4}" type="presOf" srcId="{06430306-2605-452B-871D-3BC9A41939CF}" destId="{88881F4F-021F-4721-A4E9-8F3AB9E907B4}" srcOrd="0" destOrd="0" presId="urn:microsoft.com/office/officeart/2005/8/layout/orgChart1"/>
    <dgm:cxn modelId="{5E981615-4447-4599-9138-94ACB4C82159}" type="presOf" srcId="{308A1F82-87C1-485B-86C0-271F9D32BC64}" destId="{F06B66D4-5DE0-4483-8B82-7F83FFD8EB8E}" srcOrd="1" destOrd="0" presId="urn:microsoft.com/office/officeart/2005/8/layout/orgChart1"/>
    <dgm:cxn modelId="{3C96371B-0029-4277-8502-6B2C55D86E79}" srcId="{24323FCB-BDFF-426F-8186-C6C6403B93CD}" destId="{90099EEF-7C8A-4820-900E-0CD028612B9A}" srcOrd="0" destOrd="0" parTransId="{06430306-2605-452B-871D-3BC9A41939CF}" sibTransId="{A262F47A-86F1-4FB9-81EB-FF0B0BCAA29A}"/>
    <dgm:cxn modelId="{0CA59238-41A9-4D8B-9A36-37B2C1BDFE5C}" type="presOf" srcId="{4A678416-E3AD-4EF8-8787-29BAF2EB913C}" destId="{5C0E7799-1308-46CC-85CC-250344AE03E7}" srcOrd="0" destOrd="0" presId="urn:microsoft.com/office/officeart/2005/8/layout/orgChart1"/>
    <dgm:cxn modelId="{0A0F255F-04D9-47B1-9E57-9B15D0A0BBB7}" type="presOf" srcId="{40A12F32-725C-4C34-9438-B43FA91C9F51}" destId="{86175B66-952A-476C-AFC9-1E2CCBC3C16A}" srcOrd="0" destOrd="0" presId="urn:microsoft.com/office/officeart/2005/8/layout/orgChart1"/>
    <dgm:cxn modelId="{D9A10145-8517-4D6E-BAB8-7E5E2CC07A37}" srcId="{9B5B517E-733E-4237-9F30-8917035C46D0}" destId="{24323FCB-BDFF-426F-8186-C6C6403B93CD}" srcOrd="0" destOrd="0" parTransId="{999B2B61-B829-496C-AFB9-E57F3018EA19}" sibTransId="{C3E53368-9F76-4DC0-887A-9BE702004A12}"/>
    <dgm:cxn modelId="{C2EE9145-9869-4E5F-89CF-86BE8AB5FCC8}" type="presOf" srcId="{4F8D5D68-2585-4E6C-BDFB-2EC135CC75D4}" destId="{35FE4AE0-E80A-4A48-AFD6-27F554D3E366}" srcOrd="0" destOrd="0" presId="urn:microsoft.com/office/officeart/2005/8/layout/orgChart1"/>
    <dgm:cxn modelId="{3CF4B66A-2680-4A5C-9A47-60D8F76383C5}" srcId="{24323FCB-BDFF-426F-8186-C6C6403B93CD}" destId="{978ED419-9A6B-41C4-A32F-E189C9DE13E2}" srcOrd="1" destOrd="0" parTransId="{3CE43585-7C9B-4FBA-A66D-8319693D921E}" sibTransId="{4DB8A901-2918-44A0-9B44-DE6A910358C1}"/>
    <dgm:cxn modelId="{8B7A6E56-BF8D-486B-85C8-CA807366469A}" srcId="{24323FCB-BDFF-426F-8186-C6C6403B93CD}" destId="{40A12F32-725C-4C34-9438-B43FA91C9F51}" srcOrd="2" destOrd="0" parTransId="{4F8D5D68-2585-4E6C-BDFB-2EC135CC75D4}" sibTransId="{BF493A97-111B-42F0-8AF5-59CD8DEC0D8F}"/>
    <dgm:cxn modelId="{BDDBC958-6BCD-481F-BD62-A00435B0EE11}" type="presOf" srcId="{40A12F32-725C-4C34-9438-B43FA91C9F51}" destId="{04603ABC-9C11-4D1D-822F-14FF2B74D19D}" srcOrd="1" destOrd="0" presId="urn:microsoft.com/office/officeart/2005/8/layout/orgChart1"/>
    <dgm:cxn modelId="{9304495A-78B0-4DE7-9F8A-B46B43B0D520}" srcId="{24323FCB-BDFF-426F-8186-C6C6403B93CD}" destId="{308A1F82-87C1-485B-86C0-271F9D32BC64}" srcOrd="3" destOrd="0" parTransId="{4A678416-E3AD-4EF8-8787-29BAF2EB913C}" sibTransId="{A34FB5CE-33E4-4947-8335-1ECFF8897217}"/>
    <dgm:cxn modelId="{CB0D8A7B-47AF-48E3-9036-63086E6BC5CE}" type="presOf" srcId="{90099EEF-7C8A-4820-900E-0CD028612B9A}" destId="{275D6A08-EF1B-47AB-A771-0B4E5BD3C6E5}" srcOrd="1" destOrd="0" presId="urn:microsoft.com/office/officeart/2005/8/layout/orgChart1"/>
    <dgm:cxn modelId="{68F9507C-8EFE-4907-AF8E-5648F48AEA29}" type="presOf" srcId="{3CE43585-7C9B-4FBA-A66D-8319693D921E}" destId="{DE533655-C639-4BE5-BBE5-79C51B53AEDA}" srcOrd="0" destOrd="0" presId="urn:microsoft.com/office/officeart/2005/8/layout/orgChart1"/>
    <dgm:cxn modelId="{5F4FC27C-32E4-4405-955D-305412E5D4E6}" type="presOf" srcId="{24323FCB-BDFF-426F-8186-C6C6403B93CD}" destId="{7F1BF974-4DF2-4711-BC2D-348A3533AA04}" srcOrd="0" destOrd="0" presId="urn:microsoft.com/office/officeart/2005/8/layout/orgChart1"/>
    <dgm:cxn modelId="{D3EAE07D-61EB-46B0-A482-F621AAD0F49F}" type="presOf" srcId="{90099EEF-7C8A-4820-900E-0CD028612B9A}" destId="{C299652E-9D6D-4E1B-889B-95CFE7163366}" srcOrd="0" destOrd="0" presId="urn:microsoft.com/office/officeart/2005/8/layout/orgChart1"/>
    <dgm:cxn modelId="{A333CF7E-7ADF-4D0F-B86C-D697E132BBF7}" type="presOf" srcId="{9B5B517E-733E-4237-9F30-8917035C46D0}" destId="{CF8E156A-EC28-4EC7-ADBE-CF80F40A4CE2}" srcOrd="0" destOrd="0" presId="urn:microsoft.com/office/officeart/2005/8/layout/orgChart1"/>
    <dgm:cxn modelId="{0A5C1EA9-7874-4BDE-BE0A-3D7F52325E6A}" type="presOf" srcId="{308A1F82-87C1-485B-86C0-271F9D32BC64}" destId="{AA23201B-04FC-4ABE-B8AC-2435EFAD6AED}" srcOrd="0" destOrd="0" presId="urn:microsoft.com/office/officeart/2005/8/layout/orgChart1"/>
    <dgm:cxn modelId="{E06C18FB-C5AE-49EA-A5A5-BF2A7950BE7B}" type="presOf" srcId="{978ED419-9A6B-41C4-A32F-E189C9DE13E2}" destId="{72AD872C-996E-42C2-B57F-E42157713A34}" srcOrd="0" destOrd="0" presId="urn:microsoft.com/office/officeart/2005/8/layout/orgChart1"/>
    <dgm:cxn modelId="{BCDE27A5-442B-4E69-8F14-0B8AAB8ADE58}" type="presParOf" srcId="{CF8E156A-EC28-4EC7-ADBE-CF80F40A4CE2}" destId="{D5F173C9-8104-49E7-AA8A-116A302D2290}" srcOrd="0" destOrd="0" presId="urn:microsoft.com/office/officeart/2005/8/layout/orgChart1"/>
    <dgm:cxn modelId="{362CFA7E-454C-4C5E-9718-C450B203DDDB}" type="presParOf" srcId="{D5F173C9-8104-49E7-AA8A-116A302D2290}" destId="{4EBE88F7-1C20-4609-8DE3-6EF062C19B39}" srcOrd="0" destOrd="0" presId="urn:microsoft.com/office/officeart/2005/8/layout/orgChart1"/>
    <dgm:cxn modelId="{B875832F-B8ED-4942-8ED6-096F220FF5C3}" type="presParOf" srcId="{4EBE88F7-1C20-4609-8DE3-6EF062C19B39}" destId="{7F1BF974-4DF2-4711-BC2D-348A3533AA04}" srcOrd="0" destOrd="0" presId="urn:microsoft.com/office/officeart/2005/8/layout/orgChart1"/>
    <dgm:cxn modelId="{85E6ED74-3A48-4B5C-A06B-73286C2A977E}" type="presParOf" srcId="{4EBE88F7-1C20-4609-8DE3-6EF062C19B39}" destId="{6941F9FC-B997-4E5B-B044-8B063EDBBD1A}" srcOrd="1" destOrd="0" presId="urn:microsoft.com/office/officeart/2005/8/layout/orgChart1"/>
    <dgm:cxn modelId="{35B49ED4-5F90-4DE7-9397-D122DBED35A2}" type="presParOf" srcId="{D5F173C9-8104-49E7-AA8A-116A302D2290}" destId="{4D74DEB9-8DCC-40E8-9FEA-9E31CE9235E6}" srcOrd="1" destOrd="0" presId="urn:microsoft.com/office/officeart/2005/8/layout/orgChart1"/>
    <dgm:cxn modelId="{6DEB6987-FE62-4197-B129-5BC703D30D88}" type="presParOf" srcId="{4D74DEB9-8DCC-40E8-9FEA-9E31CE9235E6}" destId="{DE533655-C639-4BE5-BBE5-79C51B53AEDA}" srcOrd="0" destOrd="0" presId="urn:microsoft.com/office/officeart/2005/8/layout/orgChart1"/>
    <dgm:cxn modelId="{2B2A1B46-C1C6-423E-8A54-6183D163DBFB}" type="presParOf" srcId="{4D74DEB9-8DCC-40E8-9FEA-9E31CE9235E6}" destId="{03BA0E2B-11AB-46D1-9EC2-D66AF4414ED0}" srcOrd="1" destOrd="0" presId="urn:microsoft.com/office/officeart/2005/8/layout/orgChart1"/>
    <dgm:cxn modelId="{50FC3B57-860A-4A56-A72C-5887BA0F3153}" type="presParOf" srcId="{03BA0E2B-11AB-46D1-9EC2-D66AF4414ED0}" destId="{BC23D233-089C-4746-9972-108D8ABAE58D}" srcOrd="0" destOrd="0" presId="urn:microsoft.com/office/officeart/2005/8/layout/orgChart1"/>
    <dgm:cxn modelId="{27B81CA2-4642-45F5-8DAF-2E30EB3DC617}" type="presParOf" srcId="{BC23D233-089C-4746-9972-108D8ABAE58D}" destId="{72AD872C-996E-42C2-B57F-E42157713A34}" srcOrd="0" destOrd="0" presId="urn:microsoft.com/office/officeart/2005/8/layout/orgChart1"/>
    <dgm:cxn modelId="{E21BA0D5-6066-40C3-9DC2-787FE4507BC0}" type="presParOf" srcId="{BC23D233-089C-4746-9972-108D8ABAE58D}" destId="{0DB43B83-1C2D-4852-A9AD-F30246BE90F1}" srcOrd="1" destOrd="0" presId="urn:microsoft.com/office/officeart/2005/8/layout/orgChart1"/>
    <dgm:cxn modelId="{FB70BF4A-1B2C-4B6F-BE28-89821E95C93C}" type="presParOf" srcId="{03BA0E2B-11AB-46D1-9EC2-D66AF4414ED0}" destId="{AC1AD00E-6C36-4529-9F3E-2478FFFEBC44}" srcOrd="1" destOrd="0" presId="urn:microsoft.com/office/officeart/2005/8/layout/orgChart1"/>
    <dgm:cxn modelId="{DA85EAFB-66EC-472C-9626-6C9558B9C5C1}" type="presParOf" srcId="{03BA0E2B-11AB-46D1-9EC2-D66AF4414ED0}" destId="{826E8A33-1208-4CB0-885E-777EB08A5190}" srcOrd="2" destOrd="0" presId="urn:microsoft.com/office/officeart/2005/8/layout/orgChart1"/>
    <dgm:cxn modelId="{1EB31BC6-8DC2-4FE3-95B2-7886F268E00D}" type="presParOf" srcId="{4D74DEB9-8DCC-40E8-9FEA-9E31CE9235E6}" destId="{35FE4AE0-E80A-4A48-AFD6-27F554D3E366}" srcOrd="2" destOrd="0" presId="urn:microsoft.com/office/officeart/2005/8/layout/orgChart1"/>
    <dgm:cxn modelId="{609CA3DC-488A-4024-B9B4-B9F973C2ED2B}" type="presParOf" srcId="{4D74DEB9-8DCC-40E8-9FEA-9E31CE9235E6}" destId="{CE0FD4B4-D4E7-463F-991C-3F3E1705C072}" srcOrd="3" destOrd="0" presId="urn:microsoft.com/office/officeart/2005/8/layout/orgChart1"/>
    <dgm:cxn modelId="{5B596456-D86A-4A4B-B360-2493D70C7222}" type="presParOf" srcId="{CE0FD4B4-D4E7-463F-991C-3F3E1705C072}" destId="{390A6768-EE70-4A7D-9374-406F126CE2BC}" srcOrd="0" destOrd="0" presId="urn:microsoft.com/office/officeart/2005/8/layout/orgChart1"/>
    <dgm:cxn modelId="{8BE588E1-3C6B-4D9E-BC26-CC532484F1F7}" type="presParOf" srcId="{390A6768-EE70-4A7D-9374-406F126CE2BC}" destId="{86175B66-952A-476C-AFC9-1E2CCBC3C16A}" srcOrd="0" destOrd="0" presId="urn:microsoft.com/office/officeart/2005/8/layout/orgChart1"/>
    <dgm:cxn modelId="{B6F23B5E-A7CD-4EF4-AAEB-F5EDB7616600}" type="presParOf" srcId="{390A6768-EE70-4A7D-9374-406F126CE2BC}" destId="{04603ABC-9C11-4D1D-822F-14FF2B74D19D}" srcOrd="1" destOrd="0" presId="urn:microsoft.com/office/officeart/2005/8/layout/orgChart1"/>
    <dgm:cxn modelId="{42C5A45C-74BB-4CAF-992C-6D159EB9AE79}" type="presParOf" srcId="{CE0FD4B4-D4E7-463F-991C-3F3E1705C072}" destId="{9FD1ABBA-7352-433B-868C-F8F6912EEFA7}" srcOrd="1" destOrd="0" presId="urn:microsoft.com/office/officeart/2005/8/layout/orgChart1"/>
    <dgm:cxn modelId="{4B30349A-8ECE-48BF-ABB6-41DEF6D4041F}" type="presParOf" srcId="{CE0FD4B4-D4E7-463F-991C-3F3E1705C072}" destId="{6DCA6015-574A-4525-B68C-2EB5F3C268FE}" srcOrd="2" destOrd="0" presId="urn:microsoft.com/office/officeart/2005/8/layout/orgChart1"/>
    <dgm:cxn modelId="{0B9A6196-4981-4A34-AB76-6F8C1B41746E}" type="presParOf" srcId="{4D74DEB9-8DCC-40E8-9FEA-9E31CE9235E6}" destId="{5C0E7799-1308-46CC-85CC-250344AE03E7}" srcOrd="4" destOrd="0" presId="urn:microsoft.com/office/officeart/2005/8/layout/orgChart1"/>
    <dgm:cxn modelId="{353219DC-6706-41F0-BA6B-3EBC21525D55}" type="presParOf" srcId="{4D74DEB9-8DCC-40E8-9FEA-9E31CE9235E6}" destId="{6E362E59-DFE9-4643-A394-C5325785CFF5}" srcOrd="5" destOrd="0" presId="urn:microsoft.com/office/officeart/2005/8/layout/orgChart1"/>
    <dgm:cxn modelId="{8F3B9946-60E5-4814-8E96-383622D4C10E}" type="presParOf" srcId="{6E362E59-DFE9-4643-A394-C5325785CFF5}" destId="{44EA1EC2-8A63-49D2-B33B-E484ACA7D109}" srcOrd="0" destOrd="0" presId="urn:microsoft.com/office/officeart/2005/8/layout/orgChart1"/>
    <dgm:cxn modelId="{6F80A907-B3B8-482D-A99C-1B636C4098B9}" type="presParOf" srcId="{44EA1EC2-8A63-49D2-B33B-E484ACA7D109}" destId="{AA23201B-04FC-4ABE-B8AC-2435EFAD6AED}" srcOrd="0" destOrd="0" presId="urn:microsoft.com/office/officeart/2005/8/layout/orgChart1"/>
    <dgm:cxn modelId="{2248B7AA-D48B-42BB-9D17-B34AE1C7A315}" type="presParOf" srcId="{44EA1EC2-8A63-49D2-B33B-E484ACA7D109}" destId="{F06B66D4-5DE0-4483-8B82-7F83FFD8EB8E}" srcOrd="1" destOrd="0" presId="urn:microsoft.com/office/officeart/2005/8/layout/orgChart1"/>
    <dgm:cxn modelId="{C9F8E439-B02C-489D-8BE3-8383ECD4A8DD}" type="presParOf" srcId="{6E362E59-DFE9-4643-A394-C5325785CFF5}" destId="{9D3F9C44-E6F1-43F2-8A5B-9D81113BCACB}" srcOrd="1" destOrd="0" presId="urn:microsoft.com/office/officeart/2005/8/layout/orgChart1"/>
    <dgm:cxn modelId="{D8B94323-79E6-42BA-A006-EB130EF7C5F1}" type="presParOf" srcId="{6E362E59-DFE9-4643-A394-C5325785CFF5}" destId="{D0C69AEE-052A-4BF1-9AA3-397A3AFE9736}" srcOrd="2" destOrd="0" presId="urn:microsoft.com/office/officeart/2005/8/layout/orgChart1"/>
    <dgm:cxn modelId="{4549654F-529E-4116-9D53-926348C09773}" type="presParOf" srcId="{D5F173C9-8104-49E7-AA8A-116A302D2290}" destId="{B819740C-CD07-4C05-BA56-120AA4D5578B}" srcOrd="2" destOrd="0" presId="urn:microsoft.com/office/officeart/2005/8/layout/orgChart1"/>
    <dgm:cxn modelId="{D6E80541-AB67-4436-ACFA-D70FA60CA756}" type="presParOf" srcId="{B819740C-CD07-4C05-BA56-120AA4D5578B}" destId="{88881F4F-021F-4721-A4E9-8F3AB9E907B4}" srcOrd="0" destOrd="0" presId="urn:microsoft.com/office/officeart/2005/8/layout/orgChart1"/>
    <dgm:cxn modelId="{D7AE9091-8CF9-429A-B29C-C488CC4C5F7F}" type="presParOf" srcId="{B819740C-CD07-4C05-BA56-120AA4D5578B}" destId="{5D108235-911A-4621-888D-67332D93F051}" srcOrd="1" destOrd="0" presId="urn:microsoft.com/office/officeart/2005/8/layout/orgChart1"/>
    <dgm:cxn modelId="{EE5AD383-92AF-4FD1-9755-EA4FFC642075}" type="presParOf" srcId="{5D108235-911A-4621-888D-67332D93F051}" destId="{5AD27AFA-2638-4AC2-BF43-2E60CC83BFA1}" srcOrd="0" destOrd="0" presId="urn:microsoft.com/office/officeart/2005/8/layout/orgChart1"/>
    <dgm:cxn modelId="{9B6202EF-6447-4824-BEE0-A7B9C6758D20}" type="presParOf" srcId="{5AD27AFA-2638-4AC2-BF43-2E60CC83BFA1}" destId="{C299652E-9D6D-4E1B-889B-95CFE7163366}" srcOrd="0" destOrd="0" presId="urn:microsoft.com/office/officeart/2005/8/layout/orgChart1"/>
    <dgm:cxn modelId="{3ECBFA2A-79B5-4AC5-95E2-F9231D97F8FE}" type="presParOf" srcId="{5AD27AFA-2638-4AC2-BF43-2E60CC83BFA1}" destId="{275D6A08-EF1B-47AB-A771-0B4E5BD3C6E5}" srcOrd="1" destOrd="0" presId="urn:microsoft.com/office/officeart/2005/8/layout/orgChart1"/>
    <dgm:cxn modelId="{69078CEB-F99C-4BB7-8481-35BFF7557BCA}" type="presParOf" srcId="{5D108235-911A-4621-888D-67332D93F051}" destId="{2C398FAB-2610-454B-999E-56310D39CC76}" srcOrd="1" destOrd="0" presId="urn:microsoft.com/office/officeart/2005/8/layout/orgChart1"/>
    <dgm:cxn modelId="{BA8E861E-4016-468C-8ADE-3651D7F3207F}" type="presParOf" srcId="{5D108235-911A-4621-888D-67332D93F051}" destId="{168BFDC3-5EA7-4D85-A01E-9DA8D5216D6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25842D-6BBE-4FB4-A5EC-B755A16B4FC1}"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6F095CC0-D8D0-4C83-8678-257C570B7146}">
      <dgm:prSet phldrT="[Text]"/>
      <dgm:spPr/>
      <dgm:t>
        <a:bodyPr/>
        <a:lstStyle/>
        <a:p>
          <a:r>
            <a:rPr lang="en-US" dirty="0">
              <a:latin typeface="Arial" panose="020B0604020202020204" pitchFamily="34" charset="0"/>
              <a:cs typeface="Arial" panose="020B0604020202020204" pitchFamily="34" charset="0"/>
            </a:rPr>
            <a:t>85% of homes use gas for heating</a:t>
          </a:r>
        </a:p>
        <a:p>
          <a:r>
            <a:rPr lang="en-US" dirty="0">
              <a:latin typeface="Arial" panose="020B0604020202020204" pitchFamily="34" charset="0"/>
              <a:cs typeface="Arial" panose="020B0604020202020204" pitchFamily="34" charset="0"/>
            </a:rPr>
            <a:t>This is mainly because gas is 75% cheaper than electricity to heat homes </a:t>
          </a:r>
        </a:p>
        <a:p>
          <a:endParaRPr lang="en-US" dirty="0">
            <a:latin typeface="Arial" panose="020B0604020202020204" pitchFamily="34" charset="0"/>
            <a:cs typeface="Arial" panose="020B0604020202020204" pitchFamily="34" charset="0"/>
          </a:endParaRPr>
        </a:p>
      </dgm:t>
    </dgm:pt>
    <dgm:pt modelId="{759C7ECE-7C11-4217-B3C9-D852BB520912}" type="parTrans" cxnId="{0ABDA9D0-0EF6-487C-97B5-03C890E59CD5}">
      <dgm:prSet/>
      <dgm:spPr/>
      <dgm:t>
        <a:bodyPr/>
        <a:lstStyle/>
        <a:p>
          <a:endParaRPr lang="en-US">
            <a:latin typeface="Arial" panose="020B0604020202020204" pitchFamily="34" charset="0"/>
            <a:cs typeface="Arial" panose="020B0604020202020204" pitchFamily="34" charset="0"/>
          </a:endParaRPr>
        </a:p>
      </dgm:t>
    </dgm:pt>
    <dgm:pt modelId="{1B70121A-E07F-494B-9380-BA2F83AE6169}" type="sibTrans" cxnId="{0ABDA9D0-0EF6-487C-97B5-03C890E59CD5}">
      <dgm:prSet/>
      <dgm:spPr/>
      <dgm:t>
        <a:bodyPr/>
        <a:lstStyle/>
        <a:p>
          <a:endParaRPr lang="en-US">
            <a:latin typeface="Arial" panose="020B0604020202020204" pitchFamily="34" charset="0"/>
            <a:cs typeface="Arial" panose="020B0604020202020204" pitchFamily="34" charset="0"/>
          </a:endParaRPr>
        </a:p>
      </dgm:t>
    </dgm:pt>
    <dgm:pt modelId="{0CFF1AE0-3CA8-43EE-B56D-AAFBC0EF91A8}">
      <dgm:prSet phldrT="[Text]"/>
      <dgm:spPr/>
      <dgm:t>
        <a:bodyPr/>
        <a:lstStyle/>
        <a:p>
          <a:r>
            <a:rPr lang="en-US" dirty="0">
              <a:solidFill>
                <a:schemeClr val="tx1">
                  <a:lumMod val="65000"/>
                  <a:lumOff val="35000"/>
                </a:schemeClr>
              </a:solidFill>
              <a:latin typeface="Arial" panose="020B0604020202020204" pitchFamily="34" charset="0"/>
              <a:cs typeface="Arial" panose="020B0604020202020204" pitchFamily="34" charset="0"/>
            </a:rPr>
            <a:t>UK government commitment to reduce emissions by 80% by 2050 </a:t>
          </a:r>
        </a:p>
        <a:p>
          <a:endParaRPr lang="en-US" dirty="0">
            <a:solidFill>
              <a:schemeClr val="tx1">
                <a:lumMod val="65000"/>
                <a:lumOff val="35000"/>
              </a:schemeClr>
            </a:solidFill>
            <a:latin typeface="Arial" panose="020B0604020202020204" pitchFamily="34" charset="0"/>
            <a:cs typeface="Arial" panose="020B0604020202020204" pitchFamily="34" charset="0"/>
          </a:endParaRPr>
        </a:p>
      </dgm:t>
    </dgm:pt>
    <dgm:pt modelId="{67E46ABC-3359-4653-BA92-B14F89476894}" type="parTrans" cxnId="{96EA93C4-E84E-4EBC-A2A2-893749D7B653}">
      <dgm:prSet/>
      <dgm:spPr/>
      <dgm:t>
        <a:bodyPr/>
        <a:lstStyle/>
        <a:p>
          <a:endParaRPr lang="en-US">
            <a:latin typeface="Arial" panose="020B0604020202020204" pitchFamily="34" charset="0"/>
            <a:cs typeface="Arial" panose="020B0604020202020204" pitchFamily="34" charset="0"/>
          </a:endParaRPr>
        </a:p>
      </dgm:t>
    </dgm:pt>
    <dgm:pt modelId="{69DC1C3E-4E7E-46C9-AAA4-BEF353A461DF}" type="sibTrans" cxnId="{96EA93C4-E84E-4EBC-A2A2-893749D7B653}">
      <dgm:prSet/>
      <dgm:spPr/>
      <dgm:t>
        <a:bodyPr/>
        <a:lstStyle/>
        <a:p>
          <a:endParaRPr lang="en-US">
            <a:latin typeface="Arial" panose="020B0604020202020204" pitchFamily="34" charset="0"/>
            <a:cs typeface="Arial" panose="020B0604020202020204" pitchFamily="34" charset="0"/>
          </a:endParaRPr>
        </a:p>
      </dgm:t>
    </dgm:pt>
    <dgm:pt modelId="{3A5006B0-1544-422F-9C35-C3E4A1636A2B}">
      <dgm:prSet phldrT="[Text]"/>
      <dgm:spPr/>
      <dgm:t>
        <a:bodyPr/>
        <a:lstStyle/>
        <a:p>
          <a:r>
            <a:rPr lang="en-US" baseline="0" dirty="0">
              <a:latin typeface="Arial" panose="020B0604020202020204" pitchFamily="34" charset="0"/>
              <a:cs typeface="Arial" panose="020B0604020202020204" pitchFamily="34" charset="0"/>
            </a:rPr>
            <a:t> 180,000 homes  in Wales &amp; West Utilities’ area are served by green gas so far</a:t>
          </a:r>
        </a:p>
      </dgm:t>
    </dgm:pt>
    <dgm:pt modelId="{9A0B4DEC-FD74-45A0-8597-88BA72A30F32}" type="parTrans" cxnId="{5B7DACF3-B698-4832-8480-078E0E06D22A}">
      <dgm:prSet/>
      <dgm:spPr/>
      <dgm:t>
        <a:bodyPr/>
        <a:lstStyle/>
        <a:p>
          <a:endParaRPr lang="en-US">
            <a:latin typeface="Arial" panose="020B0604020202020204" pitchFamily="34" charset="0"/>
            <a:cs typeface="Arial" panose="020B0604020202020204" pitchFamily="34" charset="0"/>
          </a:endParaRPr>
        </a:p>
      </dgm:t>
    </dgm:pt>
    <dgm:pt modelId="{B7FF98D6-1F11-4938-8C1A-6BEC3CA5D6CC}" type="sibTrans" cxnId="{5B7DACF3-B698-4832-8480-078E0E06D22A}">
      <dgm:prSet/>
      <dgm:spPr/>
      <dgm:t>
        <a:bodyPr/>
        <a:lstStyle/>
        <a:p>
          <a:endParaRPr lang="en-US">
            <a:latin typeface="Arial" panose="020B0604020202020204" pitchFamily="34" charset="0"/>
            <a:cs typeface="Arial" panose="020B0604020202020204" pitchFamily="34" charset="0"/>
          </a:endParaRPr>
        </a:p>
      </dgm:t>
    </dgm:pt>
    <dgm:pt modelId="{E947F80B-2114-4597-830C-513FF38087DB}">
      <dgm:prSet phldrT="[Text]"/>
      <dgm:spPr/>
      <dgm:t>
        <a:bodyPr/>
        <a:lstStyle/>
        <a:p>
          <a:r>
            <a:rPr lang="en-US" dirty="0">
              <a:latin typeface="Arial" panose="020B0604020202020204" pitchFamily="34" charset="0"/>
              <a:cs typeface="Arial" panose="020B0604020202020204" pitchFamily="34" charset="0"/>
            </a:rPr>
            <a:t>We have 19 biomethane plants providing 3 x the energy of the Swansea Bay Tidal Lagoon</a:t>
          </a:r>
        </a:p>
        <a:p>
          <a:endParaRPr lang="en-US" dirty="0">
            <a:latin typeface="Arial" panose="020B0604020202020204" pitchFamily="34" charset="0"/>
            <a:cs typeface="Arial" panose="020B0604020202020204" pitchFamily="34" charset="0"/>
          </a:endParaRPr>
        </a:p>
      </dgm:t>
    </dgm:pt>
    <dgm:pt modelId="{5C1BB24D-BA05-4457-A656-2F42B90093D9}" type="parTrans" cxnId="{317E9962-2404-436A-ADC5-BEE624B4BBAC}">
      <dgm:prSet/>
      <dgm:spPr/>
      <dgm:t>
        <a:bodyPr/>
        <a:lstStyle/>
        <a:p>
          <a:endParaRPr lang="en-US">
            <a:latin typeface="Arial" panose="020B0604020202020204" pitchFamily="34" charset="0"/>
            <a:cs typeface="Arial" panose="020B0604020202020204" pitchFamily="34" charset="0"/>
          </a:endParaRPr>
        </a:p>
      </dgm:t>
    </dgm:pt>
    <dgm:pt modelId="{9C387201-572F-4F14-9E57-D0F748ACA701}" type="sibTrans" cxnId="{317E9962-2404-436A-ADC5-BEE624B4BBAC}">
      <dgm:prSet/>
      <dgm:spPr/>
      <dgm:t>
        <a:bodyPr/>
        <a:lstStyle/>
        <a:p>
          <a:endParaRPr lang="en-US">
            <a:latin typeface="Arial" panose="020B0604020202020204" pitchFamily="34" charset="0"/>
            <a:cs typeface="Arial" panose="020B0604020202020204" pitchFamily="34" charset="0"/>
          </a:endParaRPr>
        </a:p>
      </dgm:t>
    </dgm:pt>
    <dgm:pt modelId="{D43D8053-86B4-4A5B-8A35-E2DBB8496E96}" type="pres">
      <dgm:prSet presAssocID="{3425842D-6BBE-4FB4-A5EC-B755A16B4FC1}" presName="matrix" presStyleCnt="0">
        <dgm:presLayoutVars>
          <dgm:chMax val="1"/>
          <dgm:dir/>
          <dgm:resizeHandles val="exact"/>
        </dgm:presLayoutVars>
      </dgm:prSet>
      <dgm:spPr/>
    </dgm:pt>
    <dgm:pt modelId="{D1192D33-BB29-4E49-B5C6-AB79CA3CF4E0}" type="pres">
      <dgm:prSet presAssocID="{3425842D-6BBE-4FB4-A5EC-B755A16B4FC1}" presName="axisShape" presStyleLbl="bgShp" presStyleIdx="0" presStyleCnt="1"/>
      <dgm:spPr/>
    </dgm:pt>
    <dgm:pt modelId="{86150583-6D91-439A-9F1F-9901A929E2D3}" type="pres">
      <dgm:prSet presAssocID="{3425842D-6BBE-4FB4-A5EC-B755A16B4FC1}" presName="rect1" presStyleLbl="node1" presStyleIdx="0" presStyleCnt="4">
        <dgm:presLayoutVars>
          <dgm:chMax val="0"/>
          <dgm:chPref val="0"/>
          <dgm:bulletEnabled val="1"/>
        </dgm:presLayoutVars>
      </dgm:prSet>
      <dgm:spPr/>
    </dgm:pt>
    <dgm:pt modelId="{B32D4D2B-CFB8-4163-9DAA-95D2F53B82A4}" type="pres">
      <dgm:prSet presAssocID="{3425842D-6BBE-4FB4-A5EC-B755A16B4FC1}" presName="rect2" presStyleLbl="node1" presStyleIdx="1" presStyleCnt="4">
        <dgm:presLayoutVars>
          <dgm:chMax val="0"/>
          <dgm:chPref val="0"/>
          <dgm:bulletEnabled val="1"/>
        </dgm:presLayoutVars>
      </dgm:prSet>
      <dgm:spPr/>
    </dgm:pt>
    <dgm:pt modelId="{7EBEA166-6F34-4ADF-9341-CFE48B2C31A8}" type="pres">
      <dgm:prSet presAssocID="{3425842D-6BBE-4FB4-A5EC-B755A16B4FC1}" presName="rect3" presStyleLbl="node1" presStyleIdx="2" presStyleCnt="4">
        <dgm:presLayoutVars>
          <dgm:chMax val="0"/>
          <dgm:chPref val="0"/>
          <dgm:bulletEnabled val="1"/>
        </dgm:presLayoutVars>
      </dgm:prSet>
      <dgm:spPr/>
    </dgm:pt>
    <dgm:pt modelId="{891CA792-2D62-4F04-A736-5FC2C919DFCD}" type="pres">
      <dgm:prSet presAssocID="{3425842D-6BBE-4FB4-A5EC-B755A16B4FC1}" presName="rect4" presStyleLbl="node1" presStyleIdx="3" presStyleCnt="4">
        <dgm:presLayoutVars>
          <dgm:chMax val="0"/>
          <dgm:chPref val="0"/>
          <dgm:bulletEnabled val="1"/>
        </dgm:presLayoutVars>
      </dgm:prSet>
      <dgm:spPr/>
    </dgm:pt>
  </dgm:ptLst>
  <dgm:cxnLst>
    <dgm:cxn modelId="{317E9962-2404-436A-ADC5-BEE624B4BBAC}" srcId="{3425842D-6BBE-4FB4-A5EC-B755A16B4FC1}" destId="{E947F80B-2114-4597-830C-513FF38087DB}" srcOrd="3" destOrd="0" parTransId="{5C1BB24D-BA05-4457-A656-2F42B90093D9}" sibTransId="{9C387201-572F-4F14-9E57-D0F748ACA701}"/>
    <dgm:cxn modelId="{EA943E4B-DDCF-4BFE-9868-17F4952F33FF}" type="presOf" srcId="{3A5006B0-1544-422F-9C35-C3E4A1636A2B}" destId="{7EBEA166-6F34-4ADF-9341-CFE48B2C31A8}" srcOrd="0" destOrd="0" presId="urn:microsoft.com/office/officeart/2005/8/layout/matrix2"/>
    <dgm:cxn modelId="{39173F97-6AF4-4132-8113-E84B74241538}" type="presOf" srcId="{0CFF1AE0-3CA8-43EE-B56D-AAFBC0EF91A8}" destId="{B32D4D2B-CFB8-4163-9DAA-95D2F53B82A4}" srcOrd="0" destOrd="0" presId="urn:microsoft.com/office/officeart/2005/8/layout/matrix2"/>
    <dgm:cxn modelId="{8FBB7D99-9415-4434-9BF6-6D6E35979296}" type="presOf" srcId="{3425842D-6BBE-4FB4-A5EC-B755A16B4FC1}" destId="{D43D8053-86B4-4A5B-8A35-E2DBB8496E96}" srcOrd="0" destOrd="0" presId="urn:microsoft.com/office/officeart/2005/8/layout/matrix2"/>
    <dgm:cxn modelId="{96EA93C4-E84E-4EBC-A2A2-893749D7B653}" srcId="{3425842D-6BBE-4FB4-A5EC-B755A16B4FC1}" destId="{0CFF1AE0-3CA8-43EE-B56D-AAFBC0EF91A8}" srcOrd="1" destOrd="0" parTransId="{67E46ABC-3359-4653-BA92-B14F89476894}" sibTransId="{69DC1C3E-4E7E-46C9-AAA4-BEF353A461DF}"/>
    <dgm:cxn modelId="{0ABDA9D0-0EF6-487C-97B5-03C890E59CD5}" srcId="{3425842D-6BBE-4FB4-A5EC-B755A16B4FC1}" destId="{6F095CC0-D8D0-4C83-8678-257C570B7146}" srcOrd="0" destOrd="0" parTransId="{759C7ECE-7C11-4217-B3C9-D852BB520912}" sibTransId="{1B70121A-E07F-494B-9380-BA2F83AE6169}"/>
    <dgm:cxn modelId="{7AE405D5-1690-406A-A616-2BE52828092B}" type="presOf" srcId="{6F095CC0-D8D0-4C83-8678-257C570B7146}" destId="{86150583-6D91-439A-9F1F-9901A929E2D3}" srcOrd="0" destOrd="0" presId="urn:microsoft.com/office/officeart/2005/8/layout/matrix2"/>
    <dgm:cxn modelId="{C8CAC5EE-BD2B-43E7-8791-35909EE2B7CC}" type="presOf" srcId="{E947F80B-2114-4597-830C-513FF38087DB}" destId="{891CA792-2D62-4F04-A736-5FC2C919DFCD}" srcOrd="0" destOrd="0" presId="urn:microsoft.com/office/officeart/2005/8/layout/matrix2"/>
    <dgm:cxn modelId="{5B7DACF3-B698-4832-8480-078E0E06D22A}" srcId="{3425842D-6BBE-4FB4-A5EC-B755A16B4FC1}" destId="{3A5006B0-1544-422F-9C35-C3E4A1636A2B}" srcOrd="2" destOrd="0" parTransId="{9A0B4DEC-FD74-45A0-8597-88BA72A30F32}" sibTransId="{B7FF98D6-1F11-4938-8C1A-6BEC3CA5D6CC}"/>
    <dgm:cxn modelId="{955C6947-E5C6-4ED5-8BF3-9E592E2F4B09}" type="presParOf" srcId="{D43D8053-86B4-4A5B-8A35-E2DBB8496E96}" destId="{D1192D33-BB29-4E49-B5C6-AB79CA3CF4E0}" srcOrd="0" destOrd="0" presId="urn:microsoft.com/office/officeart/2005/8/layout/matrix2"/>
    <dgm:cxn modelId="{A373A235-247E-484E-9CD0-7243C0046B27}" type="presParOf" srcId="{D43D8053-86B4-4A5B-8A35-E2DBB8496E96}" destId="{86150583-6D91-439A-9F1F-9901A929E2D3}" srcOrd="1" destOrd="0" presId="urn:microsoft.com/office/officeart/2005/8/layout/matrix2"/>
    <dgm:cxn modelId="{F7CBF17E-44D3-4A02-8CBD-68E3DBD5D09C}" type="presParOf" srcId="{D43D8053-86B4-4A5B-8A35-E2DBB8496E96}" destId="{B32D4D2B-CFB8-4163-9DAA-95D2F53B82A4}" srcOrd="2" destOrd="0" presId="urn:microsoft.com/office/officeart/2005/8/layout/matrix2"/>
    <dgm:cxn modelId="{1852ECF4-B349-4A58-99AB-3686D231D8E5}" type="presParOf" srcId="{D43D8053-86B4-4A5B-8A35-E2DBB8496E96}" destId="{7EBEA166-6F34-4ADF-9341-CFE48B2C31A8}" srcOrd="3" destOrd="0" presId="urn:microsoft.com/office/officeart/2005/8/layout/matrix2"/>
    <dgm:cxn modelId="{B8A6FF8B-C9BB-4813-AEEE-77A1D9CAF79F}" type="presParOf" srcId="{D43D8053-86B4-4A5B-8A35-E2DBB8496E96}" destId="{891CA792-2D62-4F04-A736-5FC2C919DFCD}"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E66C32-9481-47E7-A308-CA284A31904A}" type="doc">
      <dgm:prSet loTypeId="urn:microsoft.com/office/officeart/2005/8/layout/matrix1" loCatId="matrix" qsTypeId="urn:microsoft.com/office/officeart/2005/8/quickstyle/simple1" qsCatId="simple" csTypeId="urn:microsoft.com/office/officeart/2005/8/colors/accent1_5" csCatId="accent1" phldr="1"/>
      <dgm:spPr/>
      <dgm:t>
        <a:bodyPr/>
        <a:lstStyle/>
        <a:p>
          <a:endParaRPr lang="en-US"/>
        </a:p>
      </dgm:t>
    </dgm:pt>
    <dgm:pt modelId="{62AA70B5-88D4-4E3E-8DEF-067287231406}">
      <dgm:prSet phldrT="[Text]" custT="1"/>
      <dgm:spPr/>
      <dgm:t>
        <a:bodyPr/>
        <a:lstStyle/>
        <a:p>
          <a:r>
            <a:rPr lang="en-US" sz="1600">
              <a:latin typeface="Comfortaa" panose="020F0603070200060003" pitchFamily="34" charset="0"/>
            </a:rPr>
            <a:t>We forecast</a:t>
          </a:r>
        </a:p>
      </dgm:t>
    </dgm:pt>
    <dgm:pt modelId="{A99AF5F9-6CC5-478C-9559-B052817B972D}" type="parTrans" cxnId="{7CD8EF44-2158-45FF-A8C1-2B65EA589610}">
      <dgm:prSet/>
      <dgm:spPr/>
      <dgm:t>
        <a:bodyPr/>
        <a:lstStyle/>
        <a:p>
          <a:endParaRPr lang="en-US" sz="2000"/>
        </a:p>
      </dgm:t>
    </dgm:pt>
    <dgm:pt modelId="{BA73B577-01EC-4FCD-A9B6-6307908E9033}" type="sibTrans" cxnId="{7CD8EF44-2158-45FF-A8C1-2B65EA589610}">
      <dgm:prSet/>
      <dgm:spPr/>
      <dgm:t>
        <a:bodyPr/>
        <a:lstStyle/>
        <a:p>
          <a:endParaRPr lang="en-US" sz="2000"/>
        </a:p>
      </dgm:t>
    </dgm:pt>
    <dgm:pt modelId="{DC9F8181-E1B8-4B55-A14F-D1D4FC1C80BF}">
      <dgm:prSet phldrT="[Text]" custT="1"/>
      <dgm:spPr/>
      <dgm:t>
        <a:bodyPr/>
        <a:lstStyle/>
        <a:p>
          <a:r>
            <a:rPr lang="en-US" sz="1600">
              <a:latin typeface="Arial" panose="020B0604020202020204" pitchFamily="34" charset="0"/>
              <a:cs typeface="Arial" panose="020B0604020202020204" pitchFamily="34" charset="0"/>
            </a:rPr>
            <a:t>New build homes still forecast to use gas during GD2 c.10,000 pa </a:t>
          </a:r>
          <a:endParaRPr lang="en-US" sz="1600" dirty="0">
            <a:latin typeface="Arial" panose="020B0604020202020204" pitchFamily="34" charset="0"/>
            <a:cs typeface="Arial" panose="020B0604020202020204" pitchFamily="34" charset="0"/>
          </a:endParaRPr>
        </a:p>
      </dgm:t>
    </dgm:pt>
    <dgm:pt modelId="{CBD68F62-711F-46E7-AEDD-E23E01893EBC}" type="parTrans" cxnId="{79B9DD37-00B8-4DDC-B13F-4360C5E98BFB}">
      <dgm:prSet/>
      <dgm:spPr/>
      <dgm:t>
        <a:bodyPr/>
        <a:lstStyle/>
        <a:p>
          <a:endParaRPr lang="en-US" sz="2000"/>
        </a:p>
      </dgm:t>
    </dgm:pt>
    <dgm:pt modelId="{F1E602F2-BBF1-48D5-87BB-532B6D3B7467}" type="sibTrans" cxnId="{79B9DD37-00B8-4DDC-B13F-4360C5E98BFB}">
      <dgm:prSet/>
      <dgm:spPr/>
      <dgm:t>
        <a:bodyPr/>
        <a:lstStyle/>
        <a:p>
          <a:endParaRPr lang="en-US" sz="2000"/>
        </a:p>
      </dgm:t>
    </dgm:pt>
    <dgm:pt modelId="{ED1477B8-854F-4D1C-8560-12C69EEA7C8E}">
      <dgm:prSet phldrT="[Text]"/>
      <dgm:spPr/>
      <dgm:t>
        <a:bodyPr/>
        <a:lstStyle/>
        <a:p>
          <a:endParaRPr lang="en-US"/>
        </a:p>
      </dgm:t>
    </dgm:pt>
    <dgm:pt modelId="{2A22BCE9-85A2-44F7-9787-13061B6B7228}" type="parTrans" cxnId="{E73C50E9-3483-413C-8A4E-3071337AF292}">
      <dgm:prSet/>
      <dgm:spPr/>
      <dgm:t>
        <a:bodyPr/>
        <a:lstStyle/>
        <a:p>
          <a:endParaRPr lang="en-US" sz="2000"/>
        </a:p>
      </dgm:t>
    </dgm:pt>
    <dgm:pt modelId="{2A687718-B957-4622-AA38-1E94A9A68734}" type="sibTrans" cxnId="{E73C50E9-3483-413C-8A4E-3071337AF292}">
      <dgm:prSet/>
      <dgm:spPr/>
      <dgm:t>
        <a:bodyPr/>
        <a:lstStyle/>
        <a:p>
          <a:endParaRPr lang="en-US" sz="2000"/>
        </a:p>
      </dgm:t>
    </dgm:pt>
    <dgm:pt modelId="{ED3610A7-0EEA-4D8D-8BCD-B319234FC1FB}">
      <dgm:prSet phldrT="[Text]" phldr="1"/>
      <dgm:spPr/>
      <dgm:t>
        <a:bodyPr/>
        <a:lstStyle/>
        <a:p>
          <a:endParaRPr lang="en-US" sz="2000"/>
        </a:p>
      </dgm:t>
    </dgm:pt>
    <dgm:pt modelId="{BE9F6382-FD77-488E-8C9C-4C3CBE8F6272}" type="parTrans" cxnId="{DD401320-EA60-4EE1-84BC-7FA8C8172AEB}">
      <dgm:prSet/>
      <dgm:spPr/>
      <dgm:t>
        <a:bodyPr/>
        <a:lstStyle/>
        <a:p>
          <a:endParaRPr lang="en-US" sz="2000"/>
        </a:p>
      </dgm:t>
    </dgm:pt>
    <dgm:pt modelId="{1EF4DB24-9466-4A66-9BFB-D4506B113F2E}" type="sibTrans" cxnId="{DD401320-EA60-4EE1-84BC-7FA8C8172AEB}">
      <dgm:prSet/>
      <dgm:spPr/>
      <dgm:t>
        <a:bodyPr/>
        <a:lstStyle/>
        <a:p>
          <a:endParaRPr lang="en-US" sz="2000"/>
        </a:p>
      </dgm:t>
    </dgm:pt>
    <dgm:pt modelId="{F8EE8AC5-06A7-41FA-BA95-9514024A6D01}">
      <dgm:prSet phldrT="[Text]" phldr="1"/>
      <dgm:spPr/>
      <dgm:t>
        <a:bodyPr/>
        <a:lstStyle/>
        <a:p>
          <a:endParaRPr lang="en-US" sz="2000"/>
        </a:p>
      </dgm:t>
    </dgm:pt>
    <dgm:pt modelId="{97EB2312-DA22-4B46-A6F7-B174B7F3CDFF}" type="parTrans" cxnId="{DD48E89B-23CC-4850-80D1-9C4C840031E6}">
      <dgm:prSet/>
      <dgm:spPr/>
      <dgm:t>
        <a:bodyPr/>
        <a:lstStyle/>
        <a:p>
          <a:endParaRPr lang="en-US" sz="2000"/>
        </a:p>
      </dgm:t>
    </dgm:pt>
    <dgm:pt modelId="{BA091A10-7606-4CEF-8A9C-5C68B80F7995}" type="sibTrans" cxnId="{DD48E89B-23CC-4850-80D1-9C4C840031E6}">
      <dgm:prSet/>
      <dgm:spPr/>
      <dgm:t>
        <a:bodyPr/>
        <a:lstStyle/>
        <a:p>
          <a:endParaRPr lang="en-US" sz="2000"/>
        </a:p>
      </dgm:t>
    </dgm:pt>
    <dgm:pt modelId="{A05D0C9C-FB0D-4D30-A969-E149D0E74142}">
      <dgm:prSet custT="1"/>
      <dgm:spPr/>
      <dgm:t>
        <a:bodyPr/>
        <a:lstStyle/>
        <a:p>
          <a:r>
            <a:rPr lang="en-US" sz="1600" dirty="0">
              <a:latin typeface="Arial" panose="020B0604020202020204" pitchFamily="34" charset="0"/>
              <a:cs typeface="Arial" panose="020B0604020202020204" pitchFamily="34" charset="0"/>
            </a:rPr>
            <a:t>Increased demand from more gas fired power stations who connect to support intermittent renewable electricity </a:t>
          </a:r>
        </a:p>
      </dgm:t>
    </dgm:pt>
    <dgm:pt modelId="{CA3F2E8B-1A36-4347-BA44-952E238199E7}" type="parTrans" cxnId="{7EA4CF8E-74C4-4759-A411-EA1C0E192AAC}">
      <dgm:prSet/>
      <dgm:spPr/>
      <dgm:t>
        <a:bodyPr/>
        <a:lstStyle/>
        <a:p>
          <a:endParaRPr lang="en-US" sz="2000"/>
        </a:p>
      </dgm:t>
    </dgm:pt>
    <dgm:pt modelId="{0A3D97D5-107D-403E-9704-03E29690D297}" type="sibTrans" cxnId="{7EA4CF8E-74C4-4759-A411-EA1C0E192AAC}">
      <dgm:prSet/>
      <dgm:spPr/>
      <dgm:t>
        <a:bodyPr/>
        <a:lstStyle/>
        <a:p>
          <a:endParaRPr lang="en-US" sz="2000"/>
        </a:p>
      </dgm:t>
    </dgm:pt>
    <dgm:pt modelId="{30DAB037-74AE-474C-9C11-ED7B80E35D39}">
      <dgm:prSet/>
      <dgm:spPr/>
      <dgm:t>
        <a:bodyPr/>
        <a:lstStyle/>
        <a:p>
          <a:endParaRPr lang="en-US" sz="2000" dirty="0"/>
        </a:p>
      </dgm:t>
    </dgm:pt>
    <dgm:pt modelId="{45817FC0-85B6-42F1-8F6B-F8271ECA8A43}" type="parTrans" cxnId="{891AC9BB-FBFA-4F7C-88A2-336BFB992D99}">
      <dgm:prSet/>
      <dgm:spPr/>
      <dgm:t>
        <a:bodyPr/>
        <a:lstStyle/>
        <a:p>
          <a:endParaRPr lang="en-US" sz="2000"/>
        </a:p>
      </dgm:t>
    </dgm:pt>
    <dgm:pt modelId="{E367967C-47D9-43F9-A208-F0AC6E87172E}" type="sibTrans" cxnId="{891AC9BB-FBFA-4F7C-88A2-336BFB992D99}">
      <dgm:prSet/>
      <dgm:spPr/>
      <dgm:t>
        <a:bodyPr/>
        <a:lstStyle/>
        <a:p>
          <a:endParaRPr lang="en-US" sz="2000"/>
        </a:p>
      </dgm:t>
    </dgm:pt>
    <dgm:pt modelId="{57CF259D-B4F2-4A81-83FD-602A0D2A2427}">
      <dgm:prSet custT="1"/>
      <dgm:spPr/>
      <dgm:t>
        <a:bodyPr/>
        <a:lstStyle/>
        <a:p>
          <a:r>
            <a:rPr lang="en-US" sz="1600" dirty="0">
              <a:latin typeface="Arial" panose="020B0604020202020204" pitchFamily="34" charset="0"/>
              <a:cs typeface="Arial" panose="020B0604020202020204" pitchFamily="34" charset="0"/>
            </a:rPr>
            <a:t>642,000 homes  in Wales &amp; West Utilities’ area forecast to be served by green gas in GD2</a:t>
          </a:r>
        </a:p>
      </dgm:t>
    </dgm:pt>
    <dgm:pt modelId="{6BF267D7-ADCF-441E-9068-B01B6993DBD5}" type="parTrans" cxnId="{2E439CE6-5EA2-4AD6-8FE0-F4D830A7A9EA}">
      <dgm:prSet/>
      <dgm:spPr/>
      <dgm:t>
        <a:bodyPr/>
        <a:lstStyle/>
        <a:p>
          <a:endParaRPr lang="en-US" sz="2000"/>
        </a:p>
      </dgm:t>
    </dgm:pt>
    <dgm:pt modelId="{400ED4C5-F451-48A9-940C-705CFCD42D85}" type="sibTrans" cxnId="{2E439CE6-5EA2-4AD6-8FE0-F4D830A7A9EA}">
      <dgm:prSet/>
      <dgm:spPr/>
      <dgm:t>
        <a:bodyPr/>
        <a:lstStyle/>
        <a:p>
          <a:endParaRPr lang="en-US" sz="2000"/>
        </a:p>
      </dgm:t>
    </dgm:pt>
    <dgm:pt modelId="{BF703F0A-8CB6-4510-90AB-3ED638F44F1F}">
      <dgm:prSet custT="1"/>
      <dgm:spPr/>
      <dgm:t>
        <a:bodyPr/>
        <a:lstStyle/>
        <a:p>
          <a:r>
            <a:rPr lang="en-US" sz="1600" dirty="0">
              <a:latin typeface="Arial" panose="020B0604020202020204" pitchFamily="34" charset="0"/>
              <a:cs typeface="Arial" panose="020B0604020202020204" pitchFamily="34" charset="0"/>
            </a:rPr>
            <a:t>20 new biomethane plants to connect to Wales &amp; West Utilities’ network in GD2</a:t>
          </a:r>
        </a:p>
      </dgm:t>
    </dgm:pt>
    <dgm:pt modelId="{F9862447-E497-4BC0-80F5-5004067559DD}" type="parTrans" cxnId="{3D3707B8-B382-43C1-A232-FB0510EF64FD}">
      <dgm:prSet/>
      <dgm:spPr/>
      <dgm:t>
        <a:bodyPr/>
        <a:lstStyle/>
        <a:p>
          <a:endParaRPr lang="en-US" sz="2000"/>
        </a:p>
      </dgm:t>
    </dgm:pt>
    <dgm:pt modelId="{DC615D33-0D3D-4664-A5F2-FB0E0025174F}" type="sibTrans" cxnId="{3D3707B8-B382-43C1-A232-FB0510EF64FD}">
      <dgm:prSet/>
      <dgm:spPr/>
      <dgm:t>
        <a:bodyPr/>
        <a:lstStyle/>
        <a:p>
          <a:endParaRPr lang="en-US" sz="2000"/>
        </a:p>
      </dgm:t>
    </dgm:pt>
    <dgm:pt modelId="{0C37669A-BE0F-4E66-A421-87890A021D21}">
      <dgm:prSet/>
      <dgm:spPr/>
      <dgm:t>
        <a:bodyPr/>
        <a:lstStyle/>
        <a:p>
          <a:endParaRPr lang="en-US" sz="2000" dirty="0"/>
        </a:p>
      </dgm:t>
    </dgm:pt>
    <dgm:pt modelId="{B43A0602-A997-4022-B6A1-24BE597B0DFC}" type="parTrans" cxnId="{782A5ACE-FDA4-4903-A74E-38E52779B81D}">
      <dgm:prSet/>
      <dgm:spPr/>
      <dgm:t>
        <a:bodyPr/>
        <a:lstStyle/>
        <a:p>
          <a:endParaRPr lang="en-US" sz="2000"/>
        </a:p>
      </dgm:t>
    </dgm:pt>
    <dgm:pt modelId="{DF44AC6D-2337-42E4-B406-7C7ECF7DED73}" type="sibTrans" cxnId="{782A5ACE-FDA4-4903-A74E-38E52779B81D}">
      <dgm:prSet/>
      <dgm:spPr/>
      <dgm:t>
        <a:bodyPr/>
        <a:lstStyle/>
        <a:p>
          <a:endParaRPr lang="en-US" sz="2000"/>
        </a:p>
      </dgm:t>
    </dgm:pt>
    <dgm:pt modelId="{C78EC223-0CB3-4CE3-AD44-A13DB12833B7}" type="pres">
      <dgm:prSet presAssocID="{58E66C32-9481-47E7-A308-CA284A31904A}" presName="diagram" presStyleCnt="0">
        <dgm:presLayoutVars>
          <dgm:chMax val="1"/>
          <dgm:dir/>
          <dgm:animLvl val="ctr"/>
          <dgm:resizeHandles val="exact"/>
        </dgm:presLayoutVars>
      </dgm:prSet>
      <dgm:spPr/>
    </dgm:pt>
    <dgm:pt modelId="{26BFC9FD-1382-4AEF-819E-E3A21636EE06}" type="pres">
      <dgm:prSet presAssocID="{58E66C32-9481-47E7-A308-CA284A31904A}" presName="matrix" presStyleCnt="0"/>
      <dgm:spPr/>
    </dgm:pt>
    <dgm:pt modelId="{E6110A4E-F9E5-45A9-886C-A488AE686AAB}" type="pres">
      <dgm:prSet presAssocID="{58E66C32-9481-47E7-A308-CA284A31904A}" presName="tile1" presStyleLbl="node1" presStyleIdx="0" presStyleCnt="4"/>
      <dgm:spPr/>
    </dgm:pt>
    <dgm:pt modelId="{99455B1C-E14F-43E2-ADD9-17BC4333F19F}" type="pres">
      <dgm:prSet presAssocID="{58E66C32-9481-47E7-A308-CA284A31904A}" presName="tile1text" presStyleLbl="node1" presStyleIdx="0" presStyleCnt="4">
        <dgm:presLayoutVars>
          <dgm:chMax val="0"/>
          <dgm:chPref val="0"/>
          <dgm:bulletEnabled val="1"/>
        </dgm:presLayoutVars>
      </dgm:prSet>
      <dgm:spPr/>
    </dgm:pt>
    <dgm:pt modelId="{F7D75313-2452-4DA1-9E36-013A5D4CFBE0}" type="pres">
      <dgm:prSet presAssocID="{58E66C32-9481-47E7-A308-CA284A31904A}" presName="tile2" presStyleLbl="node1" presStyleIdx="1" presStyleCnt="4"/>
      <dgm:spPr/>
    </dgm:pt>
    <dgm:pt modelId="{583C74C3-EFBD-434B-A35E-BC3AA55DFA4D}" type="pres">
      <dgm:prSet presAssocID="{58E66C32-9481-47E7-A308-CA284A31904A}" presName="tile2text" presStyleLbl="node1" presStyleIdx="1" presStyleCnt="4">
        <dgm:presLayoutVars>
          <dgm:chMax val="0"/>
          <dgm:chPref val="0"/>
          <dgm:bulletEnabled val="1"/>
        </dgm:presLayoutVars>
      </dgm:prSet>
      <dgm:spPr/>
    </dgm:pt>
    <dgm:pt modelId="{35DD193B-A8CC-455E-9836-674F237F3BAD}" type="pres">
      <dgm:prSet presAssocID="{58E66C32-9481-47E7-A308-CA284A31904A}" presName="tile3" presStyleLbl="node1" presStyleIdx="2" presStyleCnt="4"/>
      <dgm:spPr/>
    </dgm:pt>
    <dgm:pt modelId="{DFCA92EF-BEB2-4FCB-872E-EAB2818D1634}" type="pres">
      <dgm:prSet presAssocID="{58E66C32-9481-47E7-A308-CA284A31904A}" presName="tile3text" presStyleLbl="node1" presStyleIdx="2" presStyleCnt="4">
        <dgm:presLayoutVars>
          <dgm:chMax val="0"/>
          <dgm:chPref val="0"/>
          <dgm:bulletEnabled val="1"/>
        </dgm:presLayoutVars>
      </dgm:prSet>
      <dgm:spPr/>
    </dgm:pt>
    <dgm:pt modelId="{6CF72149-4CB2-400F-9E2D-C0E595B9268E}" type="pres">
      <dgm:prSet presAssocID="{58E66C32-9481-47E7-A308-CA284A31904A}" presName="tile4" presStyleLbl="node1" presStyleIdx="3" presStyleCnt="4"/>
      <dgm:spPr/>
    </dgm:pt>
    <dgm:pt modelId="{F59B79BF-8DED-4843-A3C7-D4492440FB4D}" type="pres">
      <dgm:prSet presAssocID="{58E66C32-9481-47E7-A308-CA284A31904A}" presName="tile4text" presStyleLbl="node1" presStyleIdx="3" presStyleCnt="4">
        <dgm:presLayoutVars>
          <dgm:chMax val="0"/>
          <dgm:chPref val="0"/>
          <dgm:bulletEnabled val="1"/>
        </dgm:presLayoutVars>
      </dgm:prSet>
      <dgm:spPr/>
    </dgm:pt>
    <dgm:pt modelId="{495D893C-EBE2-4639-A720-C565AC69BD32}" type="pres">
      <dgm:prSet presAssocID="{58E66C32-9481-47E7-A308-CA284A31904A}" presName="centerTile" presStyleLbl="fgShp" presStyleIdx="0" presStyleCnt="1">
        <dgm:presLayoutVars>
          <dgm:chMax val="0"/>
          <dgm:chPref val="0"/>
        </dgm:presLayoutVars>
      </dgm:prSet>
      <dgm:spPr/>
    </dgm:pt>
  </dgm:ptLst>
  <dgm:cxnLst>
    <dgm:cxn modelId="{F2CC6219-6ADC-4A8A-9886-36AC02EE9769}" type="presOf" srcId="{A05D0C9C-FB0D-4D30-A969-E149D0E74142}" destId="{583C74C3-EFBD-434B-A35E-BC3AA55DFA4D}" srcOrd="1" destOrd="0" presId="urn:microsoft.com/office/officeart/2005/8/layout/matrix1"/>
    <dgm:cxn modelId="{DD401320-EA60-4EE1-84BC-7FA8C8172AEB}" srcId="{62AA70B5-88D4-4E3E-8DEF-067287231406}" destId="{ED3610A7-0EEA-4D8D-8BCD-B319234FC1FB}" srcOrd="7" destOrd="0" parTransId="{BE9F6382-FD77-488E-8C9C-4C3CBE8F6272}" sibTransId="{1EF4DB24-9466-4A66-9BFB-D4506B113F2E}"/>
    <dgm:cxn modelId="{79B9DD37-00B8-4DDC-B13F-4360C5E98BFB}" srcId="{62AA70B5-88D4-4E3E-8DEF-067287231406}" destId="{DC9F8181-E1B8-4B55-A14F-D1D4FC1C80BF}" srcOrd="0" destOrd="0" parTransId="{CBD68F62-711F-46E7-AEDD-E23E01893EBC}" sibTransId="{F1E602F2-BBF1-48D5-87BB-532B6D3B7467}"/>
    <dgm:cxn modelId="{139E9664-FA44-4459-82F5-BA4B138CFA64}" type="presOf" srcId="{DC9F8181-E1B8-4B55-A14F-D1D4FC1C80BF}" destId="{E6110A4E-F9E5-45A9-886C-A488AE686AAB}" srcOrd="0" destOrd="0" presId="urn:microsoft.com/office/officeart/2005/8/layout/matrix1"/>
    <dgm:cxn modelId="{7CD8EF44-2158-45FF-A8C1-2B65EA589610}" srcId="{58E66C32-9481-47E7-A308-CA284A31904A}" destId="{62AA70B5-88D4-4E3E-8DEF-067287231406}" srcOrd="0" destOrd="0" parTransId="{A99AF5F9-6CC5-478C-9559-B052817B972D}" sibTransId="{BA73B577-01EC-4FCD-A9B6-6307908E9033}"/>
    <dgm:cxn modelId="{F5389577-23AF-442D-8C8E-B3B302748F88}" type="presOf" srcId="{DC9F8181-E1B8-4B55-A14F-D1D4FC1C80BF}" destId="{99455B1C-E14F-43E2-ADD9-17BC4333F19F}" srcOrd="1" destOrd="0" presId="urn:microsoft.com/office/officeart/2005/8/layout/matrix1"/>
    <dgm:cxn modelId="{AC400D80-2F22-482F-AEEC-835BE7FD190B}" type="presOf" srcId="{57CF259D-B4F2-4A81-83FD-602A0D2A2427}" destId="{35DD193B-A8CC-455E-9836-674F237F3BAD}" srcOrd="0" destOrd="0" presId="urn:microsoft.com/office/officeart/2005/8/layout/matrix1"/>
    <dgm:cxn modelId="{2AB43F8B-1FAC-452A-B5AF-6D90EB173E4F}" type="presOf" srcId="{62AA70B5-88D4-4E3E-8DEF-067287231406}" destId="{495D893C-EBE2-4639-A720-C565AC69BD32}" srcOrd="0" destOrd="0" presId="urn:microsoft.com/office/officeart/2005/8/layout/matrix1"/>
    <dgm:cxn modelId="{7EA4CF8E-74C4-4759-A411-EA1C0E192AAC}" srcId="{62AA70B5-88D4-4E3E-8DEF-067287231406}" destId="{A05D0C9C-FB0D-4D30-A969-E149D0E74142}" srcOrd="1" destOrd="0" parTransId="{CA3F2E8B-1A36-4347-BA44-952E238199E7}" sibTransId="{0A3D97D5-107D-403E-9704-03E29690D297}"/>
    <dgm:cxn modelId="{4E04E493-BC87-4AF7-AB21-493AB0BBAA44}" type="presOf" srcId="{BF703F0A-8CB6-4510-90AB-3ED638F44F1F}" destId="{6CF72149-4CB2-400F-9E2D-C0E595B9268E}" srcOrd="0" destOrd="0" presId="urn:microsoft.com/office/officeart/2005/8/layout/matrix1"/>
    <dgm:cxn modelId="{DD48E89B-23CC-4850-80D1-9C4C840031E6}" srcId="{62AA70B5-88D4-4E3E-8DEF-067287231406}" destId="{F8EE8AC5-06A7-41FA-BA95-9514024A6D01}" srcOrd="8" destOrd="0" parTransId="{97EB2312-DA22-4B46-A6F7-B174B7F3CDFF}" sibTransId="{BA091A10-7606-4CEF-8A9C-5C68B80F7995}"/>
    <dgm:cxn modelId="{3D3707B8-B382-43C1-A232-FB0510EF64FD}" srcId="{62AA70B5-88D4-4E3E-8DEF-067287231406}" destId="{BF703F0A-8CB6-4510-90AB-3ED638F44F1F}" srcOrd="3" destOrd="0" parTransId="{F9862447-E497-4BC0-80F5-5004067559DD}" sibTransId="{DC615D33-0D3D-4664-A5F2-FB0E0025174F}"/>
    <dgm:cxn modelId="{891AC9BB-FBFA-4F7C-88A2-336BFB992D99}" srcId="{62AA70B5-88D4-4E3E-8DEF-067287231406}" destId="{30DAB037-74AE-474C-9C11-ED7B80E35D39}" srcOrd="6" destOrd="0" parTransId="{45817FC0-85B6-42F1-8F6B-F8271ECA8A43}" sibTransId="{E367967C-47D9-43F9-A208-F0AC6E87172E}"/>
    <dgm:cxn modelId="{782A5ACE-FDA4-4903-A74E-38E52779B81D}" srcId="{62AA70B5-88D4-4E3E-8DEF-067287231406}" destId="{0C37669A-BE0F-4E66-A421-87890A021D21}" srcOrd="4" destOrd="0" parTransId="{B43A0602-A997-4022-B6A1-24BE597B0DFC}" sibTransId="{DF44AC6D-2337-42E4-B406-7C7ECF7DED73}"/>
    <dgm:cxn modelId="{261158D2-0043-4C05-95F2-1F0BF8A6C8F8}" type="presOf" srcId="{58E66C32-9481-47E7-A308-CA284A31904A}" destId="{C78EC223-0CB3-4CE3-AD44-A13DB12833B7}" srcOrd="0" destOrd="0" presId="urn:microsoft.com/office/officeart/2005/8/layout/matrix1"/>
    <dgm:cxn modelId="{385B21D8-D27F-48BE-BD98-5711CA13B987}" type="presOf" srcId="{BF703F0A-8CB6-4510-90AB-3ED638F44F1F}" destId="{F59B79BF-8DED-4843-A3C7-D4492440FB4D}" srcOrd="1" destOrd="0" presId="urn:microsoft.com/office/officeart/2005/8/layout/matrix1"/>
    <dgm:cxn modelId="{37B340DF-FCDB-45BB-ACA5-EA36C152F7B6}" type="presOf" srcId="{A05D0C9C-FB0D-4D30-A969-E149D0E74142}" destId="{F7D75313-2452-4DA1-9E36-013A5D4CFBE0}" srcOrd="0" destOrd="0" presId="urn:microsoft.com/office/officeart/2005/8/layout/matrix1"/>
    <dgm:cxn modelId="{2E439CE6-5EA2-4AD6-8FE0-F4D830A7A9EA}" srcId="{62AA70B5-88D4-4E3E-8DEF-067287231406}" destId="{57CF259D-B4F2-4A81-83FD-602A0D2A2427}" srcOrd="2" destOrd="0" parTransId="{6BF267D7-ADCF-441E-9068-B01B6993DBD5}" sibTransId="{400ED4C5-F451-48A9-940C-705CFCD42D85}"/>
    <dgm:cxn modelId="{E73C50E9-3483-413C-8A4E-3071337AF292}" srcId="{62AA70B5-88D4-4E3E-8DEF-067287231406}" destId="{ED1477B8-854F-4D1C-8560-12C69EEA7C8E}" srcOrd="5" destOrd="0" parTransId="{2A22BCE9-85A2-44F7-9787-13061B6B7228}" sibTransId="{2A687718-B957-4622-AA38-1E94A9A68734}"/>
    <dgm:cxn modelId="{94EF8DF0-709C-4A91-8762-17BD6A4BE21A}" type="presOf" srcId="{57CF259D-B4F2-4A81-83FD-602A0D2A2427}" destId="{DFCA92EF-BEB2-4FCB-872E-EAB2818D1634}" srcOrd="1" destOrd="0" presId="urn:microsoft.com/office/officeart/2005/8/layout/matrix1"/>
    <dgm:cxn modelId="{CEF91534-B2CC-4B32-A02C-6EBA6738D4BB}" type="presParOf" srcId="{C78EC223-0CB3-4CE3-AD44-A13DB12833B7}" destId="{26BFC9FD-1382-4AEF-819E-E3A21636EE06}" srcOrd="0" destOrd="0" presId="urn:microsoft.com/office/officeart/2005/8/layout/matrix1"/>
    <dgm:cxn modelId="{68D95995-7AA7-442B-86A2-1580F22EBB68}" type="presParOf" srcId="{26BFC9FD-1382-4AEF-819E-E3A21636EE06}" destId="{E6110A4E-F9E5-45A9-886C-A488AE686AAB}" srcOrd="0" destOrd="0" presId="urn:microsoft.com/office/officeart/2005/8/layout/matrix1"/>
    <dgm:cxn modelId="{095A6FAF-FCAA-45DB-8A84-D3EEA7B74422}" type="presParOf" srcId="{26BFC9FD-1382-4AEF-819E-E3A21636EE06}" destId="{99455B1C-E14F-43E2-ADD9-17BC4333F19F}" srcOrd="1" destOrd="0" presId="urn:microsoft.com/office/officeart/2005/8/layout/matrix1"/>
    <dgm:cxn modelId="{7DFAD9BB-7663-4454-A760-9951730A83A7}" type="presParOf" srcId="{26BFC9FD-1382-4AEF-819E-E3A21636EE06}" destId="{F7D75313-2452-4DA1-9E36-013A5D4CFBE0}" srcOrd="2" destOrd="0" presId="urn:microsoft.com/office/officeart/2005/8/layout/matrix1"/>
    <dgm:cxn modelId="{EC3854D4-776A-48E0-A446-8D5F026AB097}" type="presParOf" srcId="{26BFC9FD-1382-4AEF-819E-E3A21636EE06}" destId="{583C74C3-EFBD-434B-A35E-BC3AA55DFA4D}" srcOrd="3" destOrd="0" presId="urn:microsoft.com/office/officeart/2005/8/layout/matrix1"/>
    <dgm:cxn modelId="{24687E82-6813-449A-9972-23BE520FA717}" type="presParOf" srcId="{26BFC9FD-1382-4AEF-819E-E3A21636EE06}" destId="{35DD193B-A8CC-455E-9836-674F237F3BAD}" srcOrd="4" destOrd="0" presId="urn:microsoft.com/office/officeart/2005/8/layout/matrix1"/>
    <dgm:cxn modelId="{D7790715-6AA2-4AA3-B499-FE965928D2B9}" type="presParOf" srcId="{26BFC9FD-1382-4AEF-819E-E3A21636EE06}" destId="{DFCA92EF-BEB2-4FCB-872E-EAB2818D1634}" srcOrd="5" destOrd="0" presId="urn:microsoft.com/office/officeart/2005/8/layout/matrix1"/>
    <dgm:cxn modelId="{0B1A23E0-7757-46BC-89FC-E0369353FCDE}" type="presParOf" srcId="{26BFC9FD-1382-4AEF-819E-E3A21636EE06}" destId="{6CF72149-4CB2-400F-9E2D-C0E595B9268E}" srcOrd="6" destOrd="0" presId="urn:microsoft.com/office/officeart/2005/8/layout/matrix1"/>
    <dgm:cxn modelId="{0B6FCE14-0C89-4936-9684-8E4D8C726A85}" type="presParOf" srcId="{26BFC9FD-1382-4AEF-819E-E3A21636EE06}" destId="{F59B79BF-8DED-4843-A3C7-D4492440FB4D}" srcOrd="7" destOrd="0" presId="urn:microsoft.com/office/officeart/2005/8/layout/matrix1"/>
    <dgm:cxn modelId="{B2BD9870-9029-4834-AE86-3C39C4F56037}" type="presParOf" srcId="{C78EC223-0CB3-4CE3-AD44-A13DB12833B7}" destId="{495D893C-EBE2-4639-A720-C565AC69BD3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2952047-E0C7-49D9-844E-79453A43F0E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A9522F2-C0D0-4261-A62F-AB129B4C955F}">
      <dgm:prSet phldrT="[Text]"/>
      <dgm:spPr/>
      <dgm:t>
        <a:bodyPr/>
        <a:lstStyle/>
        <a:p>
          <a:r>
            <a:rPr lang="en-US" dirty="0">
              <a:latin typeface="Arial" panose="020B0604020202020204" pitchFamily="34" charset="0"/>
              <a:cs typeface="Arial" panose="020B0604020202020204" pitchFamily="34" charset="0"/>
            </a:rPr>
            <a:t>Around 30% of UK electricity is from renewable sources </a:t>
          </a:r>
        </a:p>
      </dgm:t>
    </dgm:pt>
    <dgm:pt modelId="{C6A6A227-770D-479A-BBA8-05FD9C6DBF40}" type="parTrans" cxnId="{0AE02356-C9F2-4C4D-836F-4900EBDE027D}">
      <dgm:prSet/>
      <dgm:spPr/>
      <dgm:t>
        <a:bodyPr/>
        <a:lstStyle/>
        <a:p>
          <a:endParaRPr lang="en-US">
            <a:latin typeface="Arial" panose="020B0604020202020204" pitchFamily="34" charset="0"/>
            <a:cs typeface="Arial" panose="020B0604020202020204" pitchFamily="34" charset="0"/>
          </a:endParaRPr>
        </a:p>
      </dgm:t>
    </dgm:pt>
    <dgm:pt modelId="{BB52D291-ED88-49AF-BFC8-CE2414A0E87F}" type="sibTrans" cxnId="{0AE02356-C9F2-4C4D-836F-4900EBDE027D}">
      <dgm:prSet/>
      <dgm:spPr/>
      <dgm:t>
        <a:bodyPr/>
        <a:lstStyle/>
        <a:p>
          <a:endParaRPr lang="en-US">
            <a:latin typeface="Arial" panose="020B0604020202020204" pitchFamily="34" charset="0"/>
            <a:cs typeface="Arial" panose="020B0604020202020204" pitchFamily="34" charset="0"/>
          </a:endParaRPr>
        </a:p>
      </dgm:t>
    </dgm:pt>
    <dgm:pt modelId="{2BAB9053-BA0F-4164-BC35-C47C5FB4D3F2}">
      <dgm:prSet phldrT="[Text]"/>
      <dgm:spPr/>
      <dgm:t>
        <a:bodyPr/>
        <a:lstStyle/>
        <a:p>
          <a:r>
            <a:rPr lang="en-US" dirty="0">
              <a:solidFill>
                <a:schemeClr val="tx1">
                  <a:lumMod val="65000"/>
                  <a:lumOff val="35000"/>
                </a:schemeClr>
              </a:solidFill>
              <a:latin typeface="Arial" panose="020B0604020202020204" pitchFamily="34" charset="0"/>
              <a:cs typeface="Arial" panose="020B0604020202020204" pitchFamily="34" charset="0"/>
            </a:rPr>
            <a:t>When the sun isn’t shining or the wind isn’t blowing – small gas fired  generators provide our electricity </a:t>
          </a:r>
        </a:p>
      </dgm:t>
    </dgm:pt>
    <dgm:pt modelId="{1484E4A2-0E23-42CE-8202-CF5D161822DE}" type="parTrans" cxnId="{B0F45A07-393A-417D-9A79-DB301AE8BF5D}">
      <dgm:prSet/>
      <dgm:spPr/>
      <dgm:t>
        <a:bodyPr/>
        <a:lstStyle/>
        <a:p>
          <a:endParaRPr lang="en-US">
            <a:latin typeface="Arial" panose="020B0604020202020204" pitchFamily="34" charset="0"/>
            <a:cs typeface="Arial" panose="020B0604020202020204" pitchFamily="34" charset="0"/>
          </a:endParaRPr>
        </a:p>
      </dgm:t>
    </dgm:pt>
    <dgm:pt modelId="{034218CD-995F-4183-A679-33D8D6831AF5}" type="sibTrans" cxnId="{B0F45A07-393A-417D-9A79-DB301AE8BF5D}">
      <dgm:prSet/>
      <dgm:spPr/>
      <dgm:t>
        <a:bodyPr/>
        <a:lstStyle/>
        <a:p>
          <a:endParaRPr lang="en-US">
            <a:latin typeface="Arial" panose="020B0604020202020204" pitchFamily="34" charset="0"/>
            <a:cs typeface="Arial" panose="020B0604020202020204" pitchFamily="34" charset="0"/>
          </a:endParaRPr>
        </a:p>
      </dgm:t>
    </dgm:pt>
    <dgm:pt modelId="{3A61F967-2BD7-43FB-B5D7-C38DF4439852}">
      <dgm:prSet phldrT="[Text]"/>
      <dgm:spPr/>
      <dgm:t>
        <a:bodyPr/>
        <a:lstStyle/>
        <a:p>
          <a:r>
            <a:rPr lang="en-US" dirty="0">
              <a:latin typeface="Arial" panose="020B0604020202020204" pitchFamily="34" charset="0"/>
              <a:cs typeface="Arial" panose="020B0604020202020204" pitchFamily="34" charset="0"/>
            </a:rPr>
            <a:t>More gas fired power stations will be needed in GD2 to support more intermittent  renewable electricity </a:t>
          </a:r>
        </a:p>
      </dgm:t>
    </dgm:pt>
    <dgm:pt modelId="{B89E56BA-0D6A-4FA3-AA15-E2D9A8839BCF}" type="parTrans" cxnId="{A6AF3014-58E4-47A1-BB3A-487F316BB1A5}">
      <dgm:prSet/>
      <dgm:spPr/>
      <dgm:t>
        <a:bodyPr/>
        <a:lstStyle/>
        <a:p>
          <a:endParaRPr lang="en-US">
            <a:latin typeface="Arial" panose="020B0604020202020204" pitchFamily="34" charset="0"/>
            <a:cs typeface="Arial" panose="020B0604020202020204" pitchFamily="34" charset="0"/>
          </a:endParaRPr>
        </a:p>
      </dgm:t>
    </dgm:pt>
    <dgm:pt modelId="{27F64B63-927E-4C29-B24D-8296052C0BD5}" type="sibTrans" cxnId="{A6AF3014-58E4-47A1-BB3A-487F316BB1A5}">
      <dgm:prSet/>
      <dgm:spPr/>
      <dgm:t>
        <a:bodyPr/>
        <a:lstStyle/>
        <a:p>
          <a:endParaRPr lang="en-US">
            <a:latin typeface="Arial" panose="020B0604020202020204" pitchFamily="34" charset="0"/>
            <a:cs typeface="Arial" panose="020B0604020202020204" pitchFamily="34" charset="0"/>
          </a:endParaRPr>
        </a:p>
      </dgm:t>
    </dgm:pt>
    <dgm:pt modelId="{D7DB040D-B3B8-4077-AD73-4A5BAD12749A}">
      <dgm:prSet phldrT="[Text]"/>
      <dgm:spPr/>
      <dgm:t>
        <a:bodyPr/>
        <a:lstStyle/>
        <a:p>
          <a:r>
            <a:rPr lang="en-US" dirty="0">
              <a:latin typeface="Arial" panose="020B0604020202020204" pitchFamily="34" charset="0"/>
              <a:cs typeface="Arial" panose="020B0604020202020204" pitchFamily="34" charset="0"/>
            </a:rPr>
            <a:t>Storing energy for use when it is needed is essential – the gas network offers this</a:t>
          </a:r>
        </a:p>
        <a:p>
          <a:endParaRPr lang="en-US" dirty="0">
            <a:latin typeface="Arial" panose="020B0604020202020204" pitchFamily="34" charset="0"/>
            <a:cs typeface="Arial" panose="020B0604020202020204" pitchFamily="34" charset="0"/>
          </a:endParaRPr>
        </a:p>
      </dgm:t>
    </dgm:pt>
    <dgm:pt modelId="{2BE3BDE9-9307-4F8B-9FA2-6530441012E2}" type="parTrans" cxnId="{E316ED99-FDE5-4819-8C4B-02E43DF8CB2C}">
      <dgm:prSet/>
      <dgm:spPr/>
      <dgm:t>
        <a:bodyPr/>
        <a:lstStyle/>
        <a:p>
          <a:endParaRPr lang="en-US">
            <a:latin typeface="Arial" panose="020B0604020202020204" pitchFamily="34" charset="0"/>
            <a:cs typeface="Arial" panose="020B0604020202020204" pitchFamily="34" charset="0"/>
          </a:endParaRPr>
        </a:p>
      </dgm:t>
    </dgm:pt>
    <dgm:pt modelId="{9D9C3806-4A4A-4D42-AD8A-3AF90C47F584}" type="sibTrans" cxnId="{E316ED99-FDE5-4819-8C4B-02E43DF8CB2C}">
      <dgm:prSet/>
      <dgm:spPr/>
      <dgm:t>
        <a:bodyPr/>
        <a:lstStyle/>
        <a:p>
          <a:endParaRPr lang="en-US">
            <a:latin typeface="Arial" panose="020B0604020202020204" pitchFamily="34" charset="0"/>
            <a:cs typeface="Arial" panose="020B0604020202020204" pitchFamily="34" charset="0"/>
          </a:endParaRPr>
        </a:p>
      </dgm:t>
    </dgm:pt>
    <dgm:pt modelId="{3DD7616B-E0BD-400C-BB21-32BB722B140C}">
      <dgm:prSet phldrT="[Text]"/>
      <dgm:spPr/>
      <dgm:t>
        <a:bodyPr/>
        <a:lstStyle/>
        <a:p>
          <a:r>
            <a:rPr lang="en-US" dirty="0">
              <a:latin typeface="Arial" panose="020B0604020202020204" pitchFamily="34" charset="0"/>
              <a:cs typeface="Arial" panose="020B0604020202020204" pitchFamily="34" charset="0"/>
            </a:rPr>
            <a:t>Using Batteries to store energy would cost UK £1.65 trillion</a:t>
          </a:r>
        </a:p>
      </dgm:t>
    </dgm:pt>
    <dgm:pt modelId="{817DB90B-1C93-4649-94BA-5B57FFA1A4EE}" type="parTrans" cxnId="{69381D6E-43D7-4108-B8F8-229BE417890A}">
      <dgm:prSet/>
      <dgm:spPr/>
      <dgm:t>
        <a:bodyPr/>
        <a:lstStyle/>
        <a:p>
          <a:endParaRPr lang="en-US">
            <a:latin typeface="Arial" panose="020B0604020202020204" pitchFamily="34" charset="0"/>
            <a:cs typeface="Arial" panose="020B0604020202020204" pitchFamily="34" charset="0"/>
          </a:endParaRPr>
        </a:p>
      </dgm:t>
    </dgm:pt>
    <dgm:pt modelId="{887C3D29-E1B7-483B-B785-1A9A35ED9C8D}" type="sibTrans" cxnId="{69381D6E-43D7-4108-B8F8-229BE417890A}">
      <dgm:prSet/>
      <dgm:spPr/>
      <dgm:t>
        <a:bodyPr/>
        <a:lstStyle/>
        <a:p>
          <a:endParaRPr lang="en-US">
            <a:latin typeface="Arial" panose="020B0604020202020204" pitchFamily="34" charset="0"/>
            <a:cs typeface="Arial" panose="020B0604020202020204" pitchFamily="34" charset="0"/>
          </a:endParaRPr>
        </a:p>
      </dgm:t>
    </dgm:pt>
    <dgm:pt modelId="{765774F7-70B4-4879-998E-629E139128AA}">
      <dgm:prSet/>
      <dgm:spPr/>
      <dgm:t>
        <a:bodyPr/>
        <a:lstStyle/>
        <a:p>
          <a:r>
            <a:rPr lang="en-US" dirty="0">
              <a:latin typeface="Arial" panose="020B0604020202020204" pitchFamily="34" charset="0"/>
              <a:cs typeface="Arial" panose="020B0604020202020204" pitchFamily="34" charset="0"/>
            </a:rPr>
            <a:t>We need to invest £2m per year to support renewable electricity </a:t>
          </a:r>
        </a:p>
      </dgm:t>
    </dgm:pt>
    <dgm:pt modelId="{BEB155ED-767B-4AF0-B8F7-710A0A8DEDED}" type="parTrans" cxnId="{34A5F7D2-607E-47F7-BB6F-B484B1972D5A}">
      <dgm:prSet/>
      <dgm:spPr/>
      <dgm:t>
        <a:bodyPr/>
        <a:lstStyle/>
        <a:p>
          <a:endParaRPr lang="en-US">
            <a:latin typeface="Arial" panose="020B0604020202020204" pitchFamily="34" charset="0"/>
            <a:cs typeface="Arial" panose="020B0604020202020204" pitchFamily="34" charset="0"/>
          </a:endParaRPr>
        </a:p>
      </dgm:t>
    </dgm:pt>
    <dgm:pt modelId="{1098FEAD-C693-4DFA-9012-EBA3DA011B0D}" type="sibTrans" cxnId="{34A5F7D2-607E-47F7-BB6F-B484B1972D5A}">
      <dgm:prSet/>
      <dgm:spPr/>
      <dgm:t>
        <a:bodyPr/>
        <a:lstStyle/>
        <a:p>
          <a:endParaRPr lang="en-US">
            <a:latin typeface="Arial" panose="020B0604020202020204" pitchFamily="34" charset="0"/>
            <a:cs typeface="Arial" panose="020B0604020202020204" pitchFamily="34" charset="0"/>
          </a:endParaRPr>
        </a:p>
      </dgm:t>
    </dgm:pt>
    <dgm:pt modelId="{E3CC47CA-0E2A-49D4-AB2D-C77D7C51CF0D}" type="pres">
      <dgm:prSet presAssocID="{62952047-E0C7-49D9-844E-79453A43F0E3}" presName="diagram" presStyleCnt="0">
        <dgm:presLayoutVars>
          <dgm:dir/>
          <dgm:resizeHandles val="exact"/>
        </dgm:presLayoutVars>
      </dgm:prSet>
      <dgm:spPr/>
    </dgm:pt>
    <dgm:pt modelId="{4ED10AC5-CEAA-4911-88BA-E44A2347CF04}" type="pres">
      <dgm:prSet presAssocID="{CA9522F2-C0D0-4261-A62F-AB129B4C955F}" presName="node" presStyleLbl="node1" presStyleIdx="0" presStyleCnt="6">
        <dgm:presLayoutVars>
          <dgm:bulletEnabled val="1"/>
        </dgm:presLayoutVars>
      </dgm:prSet>
      <dgm:spPr/>
    </dgm:pt>
    <dgm:pt modelId="{3C37F69E-81D1-4C85-A842-5EED7C5C52F4}" type="pres">
      <dgm:prSet presAssocID="{BB52D291-ED88-49AF-BFC8-CE2414A0E87F}" presName="sibTrans" presStyleCnt="0"/>
      <dgm:spPr/>
    </dgm:pt>
    <dgm:pt modelId="{0756BB4B-D390-4D42-9714-5C752A6B50C0}" type="pres">
      <dgm:prSet presAssocID="{2BAB9053-BA0F-4164-BC35-C47C5FB4D3F2}" presName="node" presStyleLbl="node1" presStyleIdx="1" presStyleCnt="6">
        <dgm:presLayoutVars>
          <dgm:bulletEnabled val="1"/>
        </dgm:presLayoutVars>
      </dgm:prSet>
      <dgm:spPr/>
    </dgm:pt>
    <dgm:pt modelId="{DB95E9EF-B656-4AD5-B020-B25DA974F654}" type="pres">
      <dgm:prSet presAssocID="{034218CD-995F-4183-A679-33D8D6831AF5}" presName="sibTrans" presStyleCnt="0"/>
      <dgm:spPr/>
    </dgm:pt>
    <dgm:pt modelId="{000BC1E5-E73F-4A18-9B58-C7499E3FEA5C}" type="pres">
      <dgm:prSet presAssocID="{3A61F967-2BD7-43FB-B5D7-C38DF4439852}" presName="node" presStyleLbl="node1" presStyleIdx="2" presStyleCnt="6" custLinFactX="10929" custLinFactNeighborX="100000" custLinFactNeighborY="1409">
        <dgm:presLayoutVars>
          <dgm:bulletEnabled val="1"/>
        </dgm:presLayoutVars>
      </dgm:prSet>
      <dgm:spPr/>
    </dgm:pt>
    <dgm:pt modelId="{56FAAD3B-5DBE-427B-861F-0860E29944E5}" type="pres">
      <dgm:prSet presAssocID="{27F64B63-927E-4C29-B24D-8296052C0BD5}" presName="sibTrans" presStyleCnt="0"/>
      <dgm:spPr/>
    </dgm:pt>
    <dgm:pt modelId="{8757C607-96DF-4E8B-B2B7-D811742CAC4A}" type="pres">
      <dgm:prSet presAssocID="{D7DB040D-B3B8-4077-AD73-4A5BAD12749A}" presName="node" presStyleLbl="node1" presStyleIdx="3" presStyleCnt="6" custLinFactX="-9033" custLinFactNeighborX="-100000" custLinFactNeighborY="1409">
        <dgm:presLayoutVars>
          <dgm:bulletEnabled val="1"/>
        </dgm:presLayoutVars>
      </dgm:prSet>
      <dgm:spPr/>
    </dgm:pt>
    <dgm:pt modelId="{E0E9EE3A-109C-40A7-8927-D0AE582E7BCA}" type="pres">
      <dgm:prSet presAssocID="{9D9C3806-4A4A-4D42-AD8A-3AF90C47F584}" presName="sibTrans" presStyleCnt="0"/>
      <dgm:spPr/>
    </dgm:pt>
    <dgm:pt modelId="{471B1EB8-6F7A-4626-A1CA-EFD42A948E6E}" type="pres">
      <dgm:prSet presAssocID="{3DD7616B-E0BD-400C-BB21-32BB722B140C}" presName="node" presStyleLbl="node1" presStyleIdx="4" presStyleCnt="6">
        <dgm:presLayoutVars>
          <dgm:bulletEnabled val="1"/>
        </dgm:presLayoutVars>
      </dgm:prSet>
      <dgm:spPr/>
    </dgm:pt>
    <dgm:pt modelId="{66184AE6-EB94-410D-AEE5-962F56E54914}" type="pres">
      <dgm:prSet presAssocID="{887C3D29-E1B7-483B-B785-1A9A35ED9C8D}" presName="sibTrans" presStyleCnt="0"/>
      <dgm:spPr/>
    </dgm:pt>
    <dgm:pt modelId="{9D478F31-1826-471F-96C5-4F1549A964AF}" type="pres">
      <dgm:prSet presAssocID="{765774F7-70B4-4879-998E-629E139128AA}" presName="node" presStyleLbl="node1" presStyleIdx="5" presStyleCnt="6">
        <dgm:presLayoutVars>
          <dgm:bulletEnabled val="1"/>
        </dgm:presLayoutVars>
      </dgm:prSet>
      <dgm:spPr/>
    </dgm:pt>
  </dgm:ptLst>
  <dgm:cxnLst>
    <dgm:cxn modelId="{B0F45A07-393A-417D-9A79-DB301AE8BF5D}" srcId="{62952047-E0C7-49D9-844E-79453A43F0E3}" destId="{2BAB9053-BA0F-4164-BC35-C47C5FB4D3F2}" srcOrd="1" destOrd="0" parTransId="{1484E4A2-0E23-42CE-8202-CF5D161822DE}" sibTransId="{034218CD-995F-4183-A679-33D8D6831AF5}"/>
    <dgm:cxn modelId="{A6AF3014-58E4-47A1-BB3A-487F316BB1A5}" srcId="{62952047-E0C7-49D9-844E-79453A43F0E3}" destId="{3A61F967-2BD7-43FB-B5D7-C38DF4439852}" srcOrd="2" destOrd="0" parTransId="{B89E56BA-0D6A-4FA3-AA15-E2D9A8839BCF}" sibTransId="{27F64B63-927E-4C29-B24D-8296052C0BD5}"/>
    <dgm:cxn modelId="{5FFF9F1B-0D0B-4D73-9E33-E4FC0B343287}" type="presOf" srcId="{62952047-E0C7-49D9-844E-79453A43F0E3}" destId="{E3CC47CA-0E2A-49D4-AB2D-C77D7C51CF0D}" srcOrd="0" destOrd="0" presId="urn:microsoft.com/office/officeart/2005/8/layout/default"/>
    <dgm:cxn modelId="{4B842B4C-92FF-4C4C-A72A-894B0B85AA39}" type="presOf" srcId="{2BAB9053-BA0F-4164-BC35-C47C5FB4D3F2}" destId="{0756BB4B-D390-4D42-9714-5C752A6B50C0}" srcOrd="0" destOrd="0" presId="urn:microsoft.com/office/officeart/2005/8/layout/default"/>
    <dgm:cxn modelId="{69381D6E-43D7-4108-B8F8-229BE417890A}" srcId="{62952047-E0C7-49D9-844E-79453A43F0E3}" destId="{3DD7616B-E0BD-400C-BB21-32BB722B140C}" srcOrd="4" destOrd="0" parTransId="{817DB90B-1C93-4649-94BA-5B57FFA1A4EE}" sibTransId="{887C3D29-E1B7-483B-B785-1A9A35ED9C8D}"/>
    <dgm:cxn modelId="{5B140F72-C323-40D6-A14A-05382C75933E}" type="presOf" srcId="{3DD7616B-E0BD-400C-BB21-32BB722B140C}" destId="{471B1EB8-6F7A-4626-A1CA-EFD42A948E6E}" srcOrd="0" destOrd="0" presId="urn:microsoft.com/office/officeart/2005/8/layout/default"/>
    <dgm:cxn modelId="{0AE02356-C9F2-4C4D-836F-4900EBDE027D}" srcId="{62952047-E0C7-49D9-844E-79453A43F0E3}" destId="{CA9522F2-C0D0-4261-A62F-AB129B4C955F}" srcOrd="0" destOrd="0" parTransId="{C6A6A227-770D-479A-BBA8-05FD9C6DBF40}" sibTransId="{BB52D291-ED88-49AF-BFC8-CE2414A0E87F}"/>
    <dgm:cxn modelId="{E316ED99-FDE5-4819-8C4B-02E43DF8CB2C}" srcId="{62952047-E0C7-49D9-844E-79453A43F0E3}" destId="{D7DB040D-B3B8-4077-AD73-4A5BAD12749A}" srcOrd="3" destOrd="0" parTransId="{2BE3BDE9-9307-4F8B-9FA2-6530441012E2}" sibTransId="{9D9C3806-4A4A-4D42-AD8A-3AF90C47F584}"/>
    <dgm:cxn modelId="{93FB32AF-B577-442A-A941-8F3A472E387E}" type="presOf" srcId="{CA9522F2-C0D0-4261-A62F-AB129B4C955F}" destId="{4ED10AC5-CEAA-4911-88BA-E44A2347CF04}" srcOrd="0" destOrd="0" presId="urn:microsoft.com/office/officeart/2005/8/layout/default"/>
    <dgm:cxn modelId="{CE8A0CCE-C1E9-4267-A384-F56BC2B94894}" type="presOf" srcId="{D7DB040D-B3B8-4077-AD73-4A5BAD12749A}" destId="{8757C607-96DF-4E8B-B2B7-D811742CAC4A}" srcOrd="0" destOrd="0" presId="urn:microsoft.com/office/officeart/2005/8/layout/default"/>
    <dgm:cxn modelId="{34A5F7D2-607E-47F7-BB6F-B484B1972D5A}" srcId="{62952047-E0C7-49D9-844E-79453A43F0E3}" destId="{765774F7-70B4-4879-998E-629E139128AA}" srcOrd="5" destOrd="0" parTransId="{BEB155ED-767B-4AF0-B8F7-710A0A8DEDED}" sibTransId="{1098FEAD-C693-4DFA-9012-EBA3DA011B0D}"/>
    <dgm:cxn modelId="{A92DF7E8-07C1-4FD6-8953-C0DEC6B2BB04}" type="presOf" srcId="{765774F7-70B4-4879-998E-629E139128AA}" destId="{9D478F31-1826-471F-96C5-4F1549A964AF}" srcOrd="0" destOrd="0" presId="urn:microsoft.com/office/officeart/2005/8/layout/default"/>
    <dgm:cxn modelId="{B42F66F5-7890-40E4-88CB-71411F293E03}" type="presOf" srcId="{3A61F967-2BD7-43FB-B5D7-C38DF4439852}" destId="{000BC1E5-E73F-4A18-9B58-C7499E3FEA5C}" srcOrd="0" destOrd="0" presId="urn:microsoft.com/office/officeart/2005/8/layout/default"/>
    <dgm:cxn modelId="{9F57CCDC-E3FA-40FD-9F6D-5B80098412C6}" type="presParOf" srcId="{E3CC47CA-0E2A-49D4-AB2D-C77D7C51CF0D}" destId="{4ED10AC5-CEAA-4911-88BA-E44A2347CF04}" srcOrd="0" destOrd="0" presId="urn:microsoft.com/office/officeart/2005/8/layout/default"/>
    <dgm:cxn modelId="{EC86AC1C-6BED-4B18-94C1-2C45AE08ECB4}" type="presParOf" srcId="{E3CC47CA-0E2A-49D4-AB2D-C77D7C51CF0D}" destId="{3C37F69E-81D1-4C85-A842-5EED7C5C52F4}" srcOrd="1" destOrd="0" presId="urn:microsoft.com/office/officeart/2005/8/layout/default"/>
    <dgm:cxn modelId="{64597233-D781-4339-8EED-F0890915349B}" type="presParOf" srcId="{E3CC47CA-0E2A-49D4-AB2D-C77D7C51CF0D}" destId="{0756BB4B-D390-4D42-9714-5C752A6B50C0}" srcOrd="2" destOrd="0" presId="urn:microsoft.com/office/officeart/2005/8/layout/default"/>
    <dgm:cxn modelId="{DCD79A28-499D-4C03-B0C1-52BAEEC297E8}" type="presParOf" srcId="{E3CC47CA-0E2A-49D4-AB2D-C77D7C51CF0D}" destId="{DB95E9EF-B656-4AD5-B020-B25DA974F654}" srcOrd="3" destOrd="0" presId="urn:microsoft.com/office/officeart/2005/8/layout/default"/>
    <dgm:cxn modelId="{2B5D68F6-8C2E-4AB2-8BD9-A16F54BAE05A}" type="presParOf" srcId="{E3CC47CA-0E2A-49D4-AB2D-C77D7C51CF0D}" destId="{000BC1E5-E73F-4A18-9B58-C7499E3FEA5C}" srcOrd="4" destOrd="0" presId="urn:microsoft.com/office/officeart/2005/8/layout/default"/>
    <dgm:cxn modelId="{9CDA9FC6-7511-4E1A-8C29-126A6267B1A7}" type="presParOf" srcId="{E3CC47CA-0E2A-49D4-AB2D-C77D7C51CF0D}" destId="{56FAAD3B-5DBE-427B-861F-0860E29944E5}" srcOrd="5" destOrd="0" presId="urn:microsoft.com/office/officeart/2005/8/layout/default"/>
    <dgm:cxn modelId="{0690E1CA-3C8F-4CDF-8822-2BE8F36552BC}" type="presParOf" srcId="{E3CC47CA-0E2A-49D4-AB2D-C77D7C51CF0D}" destId="{8757C607-96DF-4E8B-B2B7-D811742CAC4A}" srcOrd="6" destOrd="0" presId="urn:microsoft.com/office/officeart/2005/8/layout/default"/>
    <dgm:cxn modelId="{BA343671-7F0A-4D1A-BB20-9736776074DE}" type="presParOf" srcId="{E3CC47CA-0E2A-49D4-AB2D-C77D7C51CF0D}" destId="{E0E9EE3A-109C-40A7-8927-D0AE582E7BCA}" srcOrd="7" destOrd="0" presId="urn:microsoft.com/office/officeart/2005/8/layout/default"/>
    <dgm:cxn modelId="{2F8E8902-DCE6-415F-B13F-CEF6044E9D8E}" type="presParOf" srcId="{E3CC47CA-0E2A-49D4-AB2D-C77D7C51CF0D}" destId="{471B1EB8-6F7A-4626-A1CA-EFD42A948E6E}" srcOrd="8" destOrd="0" presId="urn:microsoft.com/office/officeart/2005/8/layout/default"/>
    <dgm:cxn modelId="{3DBF01D4-E508-4183-BA03-99AFE12E3335}" type="presParOf" srcId="{E3CC47CA-0E2A-49D4-AB2D-C77D7C51CF0D}" destId="{66184AE6-EB94-410D-AEE5-962F56E54914}" srcOrd="9" destOrd="0" presId="urn:microsoft.com/office/officeart/2005/8/layout/default"/>
    <dgm:cxn modelId="{A44997C0-516D-47F5-8F02-5E553F551431}" type="presParOf" srcId="{E3CC47CA-0E2A-49D4-AB2D-C77D7C51CF0D}" destId="{9D478F31-1826-471F-96C5-4F1549A964A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59A8CB-300D-4D11-A7DF-2813180A01E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009B80D2-3A75-43E8-BD5B-7B3E45C06379}">
      <dgm:prSet custT="1"/>
      <dgm:spPr/>
      <dgm:t>
        <a:bodyPr/>
        <a:lstStyle/>
        <a:p>
          <a:r>
            <a:rPr lang="en-GB" sz="1600" dirty="0">
              <a:latin typeface="Arial" panose="020B0604020202020204" pitchFamily="34" charset="0"/>
              <a:cs typeface="Arial" panose="020B0604020202020204" pitchFamily="34" charset="0"/>
            </a:rPr>
            <a:t>Do you think we should spend more in order to encourage more green gas to enter our network? </a:t>
          </a:r>
        </a:p>
      </dgm:t>
    </dgm:pt>
    <dgm:pt modelId="{6DD06F7A-7E84-40A9-8F8B-7D53808076E4}" type="parTrans" cxnId="{75CE05B8-F856-461F-B188-351DFD5CA0BB}">
      <dgm:prSet/>
      <dgm:spPr/>
      <dgm:t>
        <a:bodyPr/>
        <a:lstStyle/>
        <a:p>
          <a:endParaRPr lang="en-GB"/>
        </a:p>
      </dgm:t>
    </dgm:pt>
    <dgm:pt modelId="{77DFFFDA-C37C-47C1-98C8-AD9CCC019964}" type="sibTrans" cxnId="{75CE05B8-F856-461F-B188-351DFD5CA0BB}">
      <dgm:prSet/>
      <dgm:spPr/>
      <dgm:t>
        <a:bodyPr/>
        <a:lstStyle/>
        <a:p>
          <a:endParaRPr lang="en-GB"/>
        </a:p>
      </dgm:t>
    </dgm:pt>
    <dgm:pt modelId="{A67837E8-9387-4B2D-90FA-A5535BC46CA5}">
      <dgm:prSet custT="1"/>
      <dgm:spPr/>
      <dgm:t>
        <a:bodyPr/>
        <a:lstStyle/>
        <a:p>
          <a:r>
            <a:rPr lang="en-GB" sz="1600" dirty="0">
              <a:latin typeface="Arial" panose="020B0604020202020204" pitchFamily="34" charset="0"/>
              <a:cs typeface="Arial" panose="020B0604020202020204" pitchFamily="34" charset="0"/>
            </a:rPr>
            <a:t>Do you think we should spend more to support the greening of the electricity network?</a:t>
          </a:r>
        </a:p>
      </dgm:t>
    </dgm:pt>
    <dgm:pt modelId="{B4B9660C-2803-43E4-A94D-3BC3A230C013}" type="parTrans" cxnId="{08AEA1E8-F8B7-4AE0-BA21-DE07173A7F1B}">
      <dgm:prSet/>
      <dgm:spPr/>
      <dgm:t>
        <a:bodyPr/>
        <a:lstStyle/>
        <a:p>
          <a:endParaRPr lang="en-US"/>
        </a:p>
      </dgm:t>
    </dgm:pt>
    <dgm:pt modelId="{0D9E3D11-A972-4F94-BF5B-F51069428AB7}" type="sibTrans" cxnId="{08AEA1E8-F8B7-4AE0-BA21-DE07173A7F1B}">
      <dgm:prSet/>
      <dgm:spPr/>
      <dgm:t>
        <a:bodyPr/>
        <a:lstStyle/>
        <a:p>
          <a:endParaRPr lang="en-US"/>
        </a:p>
      </dgm:t>
    </dgm:pt>
    <dgm:pt modelId="{F3E86B39-289B-4A4E-ACC5-AE3E9A13DE18}">
      <dgm:prSet custT="1"/>
      <dgm:spPr/>
      <dgm:t>
        <a:bodyPr/>
        <a:lstStyle/>
        <a:p>
          <a:r>
            <a:rPr lang="en-US" sz="1600" kern="1200" dirty="0">
              <a:solidFill>
                <a:prstClr val="white"/>
              </a:solidFill>
              <a:latin typeface="Arial" panose="020B0604020202020204" pitchFamily="34" charset="0"/>
              <a:ea typeface="+mn-ea"/>
              <a:cs typeface="Arial" panose="020B0604020202020204" pitchFamily="34" charset="0"/>
            </a:rPr>
            <a:t>Who do you think should pay for this investment? Government? Developers? Gas Consumers?</a:t>
          </a:r>
        </a:p>
      </dgm:t>
    </dgm:pt>
    <dgm:pt modelId="{A82FE511-1808-40F9-82C8-7B8FA8D73A65}" type="parTrans" cxnId="{3C7F410F-3AC0-43AF-AC13-81609F53A893}">
      <dgm:prSet/>
      <dgm:spPr/>
      <dgm:t>
        <a:bodyPr/>
        <a:lstStyle/>
        <a:p>
          <a:endParaRPr lang="en-US"/>
        </a:p>
      </dgm:t>
    </dgm:pt>
    <dgm:pt modelId="{0B700462-F1DA-4612-8941-B1A525B4262F}" type="sibTrans" cxnId="{3C7F410F-3AC0-43AF-AC13-81609F53A893}">
      <dgm:prSet/>
      <dgm:spPr/>
      <dgm:t>
        <a:bodyPr/>
        <a:lstStyle/>
        <a:p>
          <a:endParaRPr lang="en-US"/>
        </a:p>
      </dgm:t>
    </dgm:pt>
    <dgm:pt modelId="{0D00B434-B061-4F65-8E54-EE4636341EBE}" type="pres">
      <dgm:prSet presAssocID="{D459A8CB-300D-4D11-A7DF-2813180A01E2}" presName="Name0" presStyleCnt="0">
        <dgm:presLayoutVars>
          <dgm:chMax val="7"/>
          <dgm:chPref val="7"/>
          <dgm:dir/>
        </dgm:presLayoutVars>
      </dgm:prSet>
      <dgm:spPr/>
    </dgm:pt>
    <dgm:pt modelId="{B6E7EB3E-68ED-4990-8F9E-569126CD3B4D}" type="pres">
      <dgm:prSet presAssocID="{D459A8CB-300D-4D11-A7DF-2813180A01E2}" presName="Name1" presStyleCnt="0"/>
      <dgm:spPr/>
    </dgm:pt>
    <dgm:pt modelId="{050A3109-8A74-46C1-BCD9-6E87423316F1}" type="pres">
      <dgm:prSet presAssocID="{D459A8CB-300D-4D11-A7DF-2813180A01E2}" presName="cycle" presStyleCnt="0"/>
      <dgm:spPr/>
    </dgm:pt>
    <dgm:pt modelId="{C51D367A-D326-4AF5-8B67-37221E78DE51}" type="pres">
      <dgm:prSet presAssocID="{D459A8CB-300D-4D11-A7DF-2813180A01E2}" presName="srcNode" presStyleLbl="node1" presStyleIdx="0" presStyleCnt="3"/>
      <dgm:spPr/>
    </dgm:pt>
    <dgm:pt modelId="{22BE834E-C124-4A30-9090-DA10434FEFD8}" type="pres">
      <dgm:prSet presAssocID="{D459A8CB-300D-4D11-A7DF-2813180A01E2}" presName="conn" presStyleLbl="parChTrans1D2" presStyleIdx="0" presStyleCnt="1"/>
      <dgm:spPr/>
    </dgm:pt>
    <dgm:pt modelId="{CA0CEFC9-4421-493F-8ADC-C7BB6847E039}" type="pres">
      <dgm:prSet presAssocID="{D459A8CB-300D-4D11-A7DF-2813180A01E2}" presName="extraNode" presStyleLbl="node1" presStyleIdx="0" presStyleCnt="3"/>
      <dgm:spPr/>
    </dgm:pt>
    <dgm:pt modelId="{D8C9E172-54FE-4554-94DF-7C890B71CD45}" type="pres">
      <dgm:prSet presAssocID="{D459A8CB-300D-4D11-A7DF-2813180A01E2}" presName="dstNode" presStyleLbl="node1" presStyleIdx="0" presStyleCnt="3"/>
      <dgm:spPr/>
    </dgm:pt>
    <dgm:pt modelId="{5563A51B-E94F-45D0-B600-F7EEF6EBFB37}" type="pres">
      <dgm:prSet presAssocID="{009B80D2-3A75-43E8-BD5B-7B3E45C06379}" presName="text_1" presStyleLbl="node1" presStyleIdx="0" presStyleCnt="3">
        <dgm:presLayoutVars>
          <dgm:bulletEnabled val="1"/>
        </dgm:presLayoutVars>
      </dgm:prSet>
      <dgm:spPr/>
    </dgm:pt>
    <dgm:pt modelId="{5A5BAEC0-E8F4-4724-8B7A-773E32B10451}" type="pres">
      <dgm:prSet presAssocID="{009B80D2-3A75-43E8-BD5B-7B3E45C06379}" presName="accent_1" presStyleCnt="0"/>
      <dgm:spPr/>
    </dgm:pt>
    <dgm:pt modelId="{C90ED3E7-2C1C-45DE-B08B-F144B5C855DF}" type="pres">
      <dgm:prSet presAssocID="{009B80D2-3A75-43E8-BD5B-7B3E45C06379}" presName="accentRepeatNode" presStyleLbl="solidFgAcc1" presStyleIdx="0" presStyleCnt="3"/>
      <dgm:spPr/>
    </dgm:pt>
    <dgm:pt modelId="{E8BEC16D-FFDF-4D66-9656-CF1BB3F65946}" type="pres">
      <dgm:prSet presAssocID="{A67837E8-9387-4B2D-90FA-A5535BC46CA5}" presName="text_2" presStyleLbl="node1" presStyleIdx="1" presStyleCnt="3">
        <dgm:presLayoutVars>
          <dgm:bulletEnabled val="1"/>
        </dgm:presLayoutVars>
      </dgm:prSet>
      <dgm:spPr/>
    </dgm:pt>
    <dgm:pt modelId="{B5991FDD-8C39-426F-B65E-4D2BB1F5B382}" type="pres">
      <dgm:prSet presAssocID="{A67837E8-9387-4B2D-90FA-A5535BC46CA5}" presName="accent_2" presStyleCnt="0"/>
      <dgm:spPr/>
    </dgm:pt>
    <dgm:pt modelId="{222F1BFD-CB50-40F8-97CB-841AFBBFE122}" type="pres">
      <dgm:prSet presAssocID="{A67837E8-9387-4B2D-90FA-A5535BC46CA5}" presName="accentRepeatNode" presStyleLbl="solidFgAcc1" presStyleIdx="1" presStyleCnt="3"/>
      <dgm:spPr/>
    </dgm:pt>
    <dgm:pt modelId="{E0480C85-E6B9-4221-AAA6-3AC3B6BEAFAA}" type="pres">
      <dgm:prSet presAssocID="{F3E86B39-289B-4A4E-ACC5-AE3E9A13DE18}" presName="text_3" presStyleLbl="node1" presStyleIdx="2" presStyleCnt="3">
        <dgm:presLayoutVars>
          <dgm:bulletEnabled val="1"/>
        </dgm:presLayoutVars>
      </dgm:prSet>
      <dgm:spPr/>
    </dgm:pt>
    <dgm:pt modelId="{A23AF3CF-56DE-4803-AE3A-905BE8933CA3}" type="pres">
      <dgm:prSet presAssocID="{F3E86B39-289B-4A4E-ACC5-AE3E9A13DE18}" presName="accent_3" presStyleCnt="0"/>
      <dgm:spPr/>
    </dgm:pt>
    <dgm:pt modelId="{6F36D87C-3AC9-4BD7-BA58-5793DA4F3B49}" type="pres">
      <dgm:prSet presAssocID="{F3E86B39-289B-4A4E-ACC5-AE3E9A13DE18}" presName="accentRepeatNode" presStyleLbl="solidFgAcc1" presStyleIdx="2" presStyleCnt="3"/>
      <dgm:spPr/>
    </dgm:pt>
  </dgm:ptLst>
  <dgm:cxnLst>
    <dgm:cxn modelId="{3C7F410F-3AC0-43AF-AC13-81609F53A893}" srcId="{D459A8CB-300D-4D11-A7DF-2813180A01E2}" destId="{F3E86B39-289B-4A4E-ACC5-AE3E9A13DE18}" srcOrd="2" destOrd="0" parTransId="{A82FE511-1808-40F9-82C8-7B8FA8D73A65}" sibTransId="{0B700462-F1DA-4612-8941-B1A525B4262F}"/>
    <dgm:cxn modelId="{4EE6E735-451D-4A4D-B359-8E0661233C3D}" type="presOf" srcId="{A67837E8-9387-4B2D-90FA-A5535BC46CA5}" destId="{E8BEC16D-FFDF-4D66-9656-CF1BB3F65946}" srcOrd="0" destOrd="0" presId="urn:microsoft.com/office/officeart/2008/layout/VerticalCurvedList"/>
    <dgm:cxn modelId="{7A0CF343-59FF-406D-90B6-793DD8714485}" type="presOf" srcId="{009B80D2-3A75-43E8-BD5B-7B3E45C06379}" destId="{5563A51B-E94F-45D0-B600-F7EEF6EBFB37}" srcOrd="0" destOrd="0" presId="urn:microsoft.com/office/officeart/2008/layout/VerticalCurvedList"/>
    <dgm:cxn modelId="{17703E8A-4BFC-4E44-B78E-00115C8D7653}" type="presOf" srcId="{77DFFFDA-C37C-47C1-98C8-AD9CCC019964}" destId="{22BE834E-C124-4A30-9090-DA10434FEFD8}" srcOrd="0" destOrd="0" presId="urn:microsoft.com/office/officeart/2008/layout/VerticalCurvedList"/>
    <dgm:cxn modelId="{0DE90F98-CC0F-43A7-B3E3-563E13B258D4}" type="presOf" srcId="{F3E86B39-289B-4A4E-ACC5-AE3E9A13DE18}" destId="{E0480C85-E6B9-4221-AAA6-3AC3B6BEAFAA}" srcOrd="0" destOrd="0" presId="urn:microsoft.com/office/officeart/2008/layout/VerticalCurvedList"/>
    <dgm:cxn modelId="{75CE05B8-F856-461F-B188-351DFD5CA0BB}" srcId="{D459A8CB-300D-4D11-A7DF-2813180A01E2}" destId="{009B80D2-3A75-43E8-BD5B-7B3E45C06379}" srcOrd="0" destOrd="0" parTransId="{6DD06F7A-7E84-40A9-8F8B-7D53808076E4}" sibTransId="{77DFFFDA-C37C-47C1-98C8-AD9CCC019964}"/>
    <dgm:cxn modelId="{08AEA1E8-F8B7-4AE0-BA21-DE07173A7F1B}" srcId="{D459A8CB-300D-4D11-A7DF-2813180A01E2}" destId="{A67837E8-9387-4B2D-90FA-A5535BC46CA5}" srcOrd="1" destOrd="0" parTransId="{B4B9660C-2803-43E4-A94D-3BC3A230C013}" sibTransId="{0D9E3D11-A972-4F94-BF5B-F51069428AB7}"/>
    <dgm:cxn modelId="{9EB7FBF4-C814-4867-850E-81799898E44F}" type="presOf" srcId="{D459A8CB-300D-4D11-A7DF-2813180A01E2}" destId="{0D00B434-B061-4F65-8E54-EE4636341EBE}" srcOrd="0" destOrd="0" presId="urn:microsoft.com/office/officeart/2008/layout/VerticalCurvedList"/>
    <dgm:cxn modelId="{D627E84D-4ABA-4081-8F2E-A8AF5F7898CF}" type="presParOf" srcId="{0D00B434-B061-4F65-8E54-EE4636341EBE}" destId="{B6E7EB3E-68ED-4990-8F9E-569126CD3B4D}" srcOrd="0" destOrd="0" presId="urn:microsoft.com/office/officeart/2008/layout/VerticalCurvedList"/>
    <dgm:cxn modelId="{1040F668-CF55-45C6-9044-8D1171015F61}" type="presParOf" srcId="{B6E7EB3E-68ED-4990-8F9E-569126CD3B4D}" destId="{050A3109-8A74-46C1-BCD9-6E87423316F1}" srcOrd="0" destOrd="0" presId="urn:microsoft.com/office/officeart/2008/layout/VerticalCurvedList"/>
    <dgm:cxn modelId="{BA2886F6-DD5F-41B0-9895-9EF04D0A2330}" type="presParOf" srcId="{050A3109-8A74-46C1-BCD9-6E87423316F1}" destId="{C51D367A-D326-4AF5-8B67-37221E78DE51}" srcOrd="0" destOrd="0" presId="urn:microsoft.com/office/officeart/2008/layout/VerticalCurvedList"/>
    <dgm:cxn modelId="{4FD6324A-B0DF-49AE-94BB-64BA820A38A4}" type="presParOf" srcId="{050A3109-8A74-46C1-BCD9-6E87423316F1}" destId="{22BE834E-C124-4A30-9090-DA10434FEFD8}" srcOrd="1" destOrd="0" presId="urn:microsoft.com/office/officeart/2008/layout/VerticalCurvedList"/>
    <dgm:cxn modelId="{1370CF38-FE8C-4AA5-92D3-D36A9634636D}" type="presParOf" srcId="{050A3109-8A74-46C1-BCD9-6E87423316F1}" destId="{CA0CEFC9-4421-493F-8ADC-C7BB6847E039}" srcOrd="2" destOrd="0" presId="urn:microsoft.com/office/officeart/2008/layout/VerticalCurvedList"/>
    <dgm:cxn modelId="{29DE1C3A-13B0-4336-A00D-DEE47FF8FD83}" type="presParOf" srcId="{050A3109-8A74-46C1-BCD9-6E87423316F1}" destId="{D8C9E172-54FE-4554-94DF-7C890B71CD45}" srcOrd="3" destOrd="0" presId="urn:microsoft.com/office/officeart/2008/layout/VerticalCurvedList"/>
    <dgm:cxn modelId="{9B8CC48B-623F-48DF-A963-7C0DF9F9DFF0}" type="presParOf" srcId="{B6E7EB3E-68ED-4990-8F9E-569126CD3B4D}" destId="{5563A51B-E94F-45D0-B600-F7EEF6EBFB37}" srcOrd="1" destOrd="0" presId="urn:microsoft.com/office/officeart/2008/layout/VerticalCurvedList"/>
    <dgm:cxn modelId="{D660B475-569D-4CE8-9F4E-6140ACFE833A}" type="presParOf" srcId="{B6E7EB3E-68ED-4990-8F9E-569126CD3B4D}" destId="{5A5BAEC0-E8F4-4724-8B7A-773E32B10451}" srcOrd="2" destOrd="0" presId="urn:microsoft.com/office/officeart/2008/layout/VerticalCurvedList"/>
    <dgm:cxn modelId="{9E3FA5DF-3707-4176-8249-655588F2BB62}" type="presParOf" srcId="{5A5BAEC0-E8F4-4724-8B7A-773E32B10451}" destId="{C90ED3E7-2C1C-45DE-B08B-F144B5C855DF}" srcOrd="0" destOrd="0" presId="urn:microsoft.com/office/officeart/2008/layout/VerticalCurvedList"/>
    <dgm:cxn modelId="{042CAE8D-696C-4095-9EE8-8679DFDC76AD}" type="presParOf" srcId="{B6E7EB3E-68ED-4990-8F9E-569126CD3B4D}" destId="{E8BEC16D-FFDF-4D66-9656-CF1BB3F65946}" srcOrd="3" destOrd="0" presId="urn:microsoft.com/office/officeart/2008/layout/VerticalCurvedList"/>
    <dgm:cxn modelId="{0CC4DB8D-8D47-4F3F-8205-2013D133B36E}" type="presParOf" srcId="{B6E7EB3E-68ED-4990-8F9E-569126CD3B4D}" destId="{B5991FDD-8C39-426F-B65E-4D2BB1F5B382}" srcOrd="4" destOrd="0" presId="urn:microsoft.com/office/officeart/2008/layout/VerticalCurvedList"/>
    <dgm:cxn modelId="{D15BB904-1AFA-47E4-904E-7D9A5AB309AC}" type="presParOf" srcId="{B5991FDD-8C39-426F-B65E-4D2BB1F5B382}" destId="{222F1BFD-CB50-40F8-97CB-841AFBBFE122}" srcOrd="0" destOrd="0" presId="urn:microsoft.com/office/officeart/2008/layout/VerticalCurvedList"/>
    <dgm:cxn modelId="{BFF81F1C-8788-4527-B7B8-36BCD76F1570}" type="presParOf" srcId="{B6E7EB3E-68ED-4990-8F9E-569126CD3B4D}" destId="{E0480C85-E6B9-4221-AAA6-3AC3B6BEAFAA}" srcOrd="5" destOrd="0" presId="urn:microsoft.com/office/officeart/2008/layout/VerticalCurvedList"/>
    <dgm:cxn modelId="{FA0E1D58-2F8C-4580-B22B-06968C099739}" type="presParOf" srcId="{B6E7EB3E-68ED-4990-8F9E-569126CD3B4D}" destId="{A23AF3CF-56DE-4803-AE3A-905BE8933CA3}" srcOrd="6" destOrd="0" presId="urn:microsoft.com/office/officeart/2008/layout/VerticalCurvedList"/>
    <dgm:cxn modelId="{75072D72-26C7-4645-BFCF-611650E5DCF4}" type="presParOf" srcId="{A23AF3CF-56DE-4803-AE3A-905BE8933CA3}" destId="{6F36D87C-3AC9-4BD7-BA58-5793DA4F3B4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A7AFA65-0C4D-4507-851E-4BBD22DFBFAC}"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n-US"/>
        </a:p>
      </dgm:t>
    </dgm:pt>
    <dgm:pt modelId="{D5CDA873-F450-437A-BC28-6115247ED3E1}">
      <dgm:prSet phldrT="[Text]"/>
      <dgm:spPr/>
      <dgm:t>
        <a:bodyPr/>
        <a:lstStyle/>
        <a:p>
          <a:r>
            <a:rPr lang="en-US" dirty="0">
              <a:solidFill>
                <a:schemeClr val="tx1">
                  <a:lumMod val="75000"/>
                  <a:lumOff val="25000"/>
                </a:schemeClr>
              </a:solidFill>
            </a:rPr>
            <a:t>Achieved British Standard for Inclusive Service Provision, verified again in 2017/18 for the whole business.</a:t>
          </a:r>
        </a:p>
      </dgm:t>
    </dgm:pt>
    <dgm:pt modelId="{81038077-773B-4248-B21F-F2F588649AB5}" type="parTrans" cxnId="{34E6B6C9-8C42-441B-9AC4-77386BA564A4}">
      <dgm:prSet/>
      <dgm:spPr/>
      <dgm:t>
        <a:bodyPr/>
        <a:lstStyle/>
        <a:p>
          <a:endParaRPr lang="en-US">
            <a:solidFill>
              <a:schemeClr val="tx1">
                <a:lumMod val="75000"/>
                <a:lumOff val="25000"/>
              </a:schemeClr>
            </a:solidFill>
          </a:endParaRPr>
        </a:p>
      </dgm:t>
    </dgm:pt>
    <dgm:pt modelId="{13682C89-1983-4A51-A891-9EF20C91872D}" type="sibTrans" cxnId="{34E6B6C9-8C42-441B-9AC4-77386BA564A4}">
      <dgm:prSet/>
      <dgm:spPr/>
      <dgm:t>
        <a:bodyPr/>
        <a:lstStyle/>
        <a:p>
          <a:endParaRPr lang="en-US">
            <a:solidFill>
              <a:schemeClr val="tx1">
                <a:lumMod val="75000"/>
                <a:lumOff val="25000"/>
              </a:schemeClr>
            </a:solidFill>
          </a:endParaRPr>
        </a:p>
      </dgm:t>
    </dgm:pt>
    <dgm:pt modelId="{E91D0959-6076-4AA7-847D-A01C9860B50D}">
      <dgm:prSet/>
      <dgm:spPr/>
      <dgm:t>
        <a:bodyPr/>
        <a:lstStyle/>
        <a:p>
          <a:r>
            <a:rPr lang="en-US" dirty="0">
              <a:solidFill>
                <a:schemeClr val="tx1">
                  <a:lumMod val="75000"/>
                  <a:lumOff val="25000"/>
                </a:schemeClr>
              </a:solidFill>
            </a:rPr>
            <a:t>Registered more than 4,000 customers for the Priority Services Register in 2017-18 - 56% more than the previous year</a:t>
          </a:r>
        </a:p>
      </dgm:t>
    </dgm:pt>
    <dgm:pt modelId="{E2088E82-7096-4F73-8056-06473BCDAD9C}" type="parTrans" cxnId="{E8D50C42-AF61-4750-BC17-FA499C299CA9}">
      <dgm:prSet/>
      <dgm:spPr/>
      <dgm:t>
        <a:bodyPr/>
        <a:lstStyle/>
        <a:p>
          <a:endParaRPr lang="en-US">
            <a:solidFill>
              <a:schemeClr val="tx1">
                <a:lumMod val="75000"/>
                <a:lumOff val="25000"/>
              </a:schemeClr>
            </a:solidFill>
          </a:endParaRPr>
        </a:p>
      </dgm:t>
    </dgm:pt>
    <dgm:pt modelId="{74B2A94E-27B7-4CE7-BFDE-A28E950D8FE5}" type="sibTrans" cxnId="{E8D50C42-AF61-4750-BC17-FA499C299CA9}">
      <dgm:prSet/>
      <dgm:spPr/>
      <dgm:t>
        <a:bodyPr/>
        <a:lstStyle/>
        <a:p>
          <a:endParaRPr lang="en-US">
            <a:solidFill>
              <a:schemeClr val="tx1">
                <a:lumMod val="75000"/>
                <a:lumOff val="25000"/>
              </a:schemeClr>
            </a:solidFill>
          </a:endParaRPr>
        </a:p>
      </dgm:t>
    </dgm:pt>
    <dgm:pt modelId="{CE3CF960-A913-4346-9DEA-4CFC54C63E09}">
      <dgm:prSet/>
      <dgm:spPr/>
      <dgm:t>
        <a:bodyPr/>
        <a:lstStyle/>
        <a:p>
          <a:r>
            <a:rPr lang="en-US" dirty="0">
              <a:solidFill>
                <a:schemeClr val="tx1">
                  <a:lumMod val="75000"/>
                  <a:lumOff val="25000"/>
                </a:schemeClr>
              </a:solidFill>
            </a:rPr>
            <a:t>Invested £80,000 to move gas meters that couldn’t be easily accessed - free of charge to those in need</a:t>
          </a:r>
        </a:p>
      </dgm:t>
    </dgm:pt>
    <dgm:pt modelId="{23A1F972-E80E-4B39-866A-DED601CEB889}" type="parTrans" cxnId="{15630B43-FF26-4988-845A-30107DDEBEAC}">
      <dgm:prSet/>
      <dgm:spPr/>
      <dgm:t>
        <a:bodyPr/>
        <a:lstStyle/>
        <a:p>
          <a:endParaRPr lang="en-US">
            <a:solidFill>
              <a:schemeClr val="tx1">
                <a:lumMod val="75000"/>
                <a:lumOff val="25000"/>
              </a:schemeClr>
            </a:solidFill>
          </a:endParaRPr>
        </a:p>
      </dgm:t>
    </dgm:pt>
    <dgm:pt modelId="{C551428B-7CF8-4DA3-B9CE-8DC08D789BA9}" type="sibTrans" cxnId="{15630B43-FF26-4988-845A-30107DDEBEAC}">
      <dgm:prSet/>
      <dgm:spPr/>
      <dgm:t>
        <a:bodyPr/>
        <a:lstStyle/>
        <a:p>
          <a:endParaRPr lang="en-US">
            <a:solidFill>
              <a:schemeClr val="tx1">
                <a:lumMod val="75000"/>
                <a:lumOff val="25000"/>
              </a:schemeClr>
            </a:solidFill>
          </a:endParaRPr>
        </a:p>
      </dgm:t>
    </dgm:pt>
    <dgm:pt modelId="{50AB1504-2F9D-4972-8958-33AE4BFB5E0C}" type="pres">
      <dgm:prSet presAssocID="{9A7AFA65-0C4D-4507-851E-4BBD22DFBFAC}" presName="Name0" presStyleCnt="0">
        <dgm:presLayoutVars>
          <dgm:chMax val="7"/>
          <dgm:chPref val="7"/>
          <dgm:dir/>
        </dgm:presLayoutVars>
      </dgm:prSet>
      <dgm:spPr/>
    </dgm:pt>
    <dgm:pt modelId="{0AF2118B-D8ED-4BF5-B875-91BA6FDADD6D}" type="pres">
      <dgm:prSet presAssocID="{9A7AFA65-0C4D-4507-851E-4BBD22DFBFAC}" presName="Name1" presStyleCnt="0"/>
      <dgm:spPr/>
    </dgm:pt>
    <dgm:pt modelId="{21FFFBC9-6D59-4F27-82D5-DBC5E5829E36}" type="pres">
      <dgm:prSet presAssocID="{9A7AFA65-0C4D-4507-851E-4BBD22DFBFAC}" presName="cycle" presStyleCnt="0"/>
      <dgm:spPr/>
    </dgm:pt>
    <dgm:pt modelId="{5052568C-7B75-4FE1-B097-9398EBAF08EC}" type="pres">
      <dgm:prSet presAssocID="{9A7AFA65-0C4D-4507-851E-4BBD22DFBFAC}" presName="srcNode" presStyleLbl="node1" presStyleIdx="0" presStyleCnt="3"/>
      <dgm:spPr/>
    </dgm:pt>
    <dgm:pt modelId="{58601B0D-A702-4C38-AD3E-2F17B8DF03D8}" type="pres">
      <dgm:prSet presAssocID="{9A7AFA65-0C4D-4507-851E-4BBD22DFBFAC}" presName="conn" presStyleLbl="parChTrans1D2" presStyleIdx="0" presStyleCnt="1"/>
      <dgm:spPr/>
    </dgm:pt>
    <dgm:pt modelId="{BF454A66-BF13-446A-B5F6-38A3045DA682}" type="pres">
      <dgm:prSet presAssocID="{9A7AFA65-0C4D-4507-851E-4BBD22DFBFAC}" presName="extraNode" presStyleLbl="node1" presStyleIdx="0" presStyleCnt="3"/>
      <dgm:spPr/>
    </dgm:pt>
    <dgm:pt modelId="{1647E85B-A957-42BE-8F88-863A3556E32F}" type="pres">
      <dgm:prSet presAssocID="{9A7AFA65-0C4D-4507-851E-4BBD22DFBFAC}" presName="dstNode" presStyleLbl="node1" presStyleIdx="0" presStyleCnt="3"/>
      <dgm:spPr/>
    </dgm:pt>
    <dgm:pt modelId="{85AD9416-9291-441E-BBAC-C09F38CCD7B1}" type="pres">
      <dgm:prSet presAssocID="{D5CDA873-F450-437A-BC28-6115247ED3E1}" presName="text_1" presStyleLbl="node1" presStyleIdx="0" presStyleCnt="3">
        <dgm:presLayoutVars>
          <dgm:bulletEnabled val="1"/>
        </dgm:presLayoutVars>
      </dgm:prSet>
      <dgm:spPr/>
    </dgm:pt>
    <dgm:pt modelId="{170BF2F6-E74F-429D-B86E-32CAD8398985}" type="pres">
      <dgm:prSet presAssocID="{D5CDA873-F450-437A-BC28-6115247ED3E1}" presName="accent_1" presStyleCnt="0"/>
      <dgm:spPr/>
    </dgm:pt>
    <dgm:pt modelId="{24D74DA5-2BAC-4FA4-BA9F-EF9F8C3581F5}" type="pres">
      <dgm:prSet presAssocID="{D5CDA873-F450-437A-BC28-6115247ED3E1}" presName="accentRepeatNode" presStyleLbl="solidFgAcc1" presStyleIdx="0" presStyleCnt="3"/>
      <dgm:spPr/>
    </dgm:pt>
    <dgm:pt modelId="{C8519C0B-FECB-4B4A-AE05-9F5B72262560}" type="pres">
      <dgm:prSet presAssocID="{E91D0959-6076-4AA7-847D-A01C9860B50D}" presName="text_2" presStyleLbl="node1" presStyleIdx="1" presStyleCnt="3">
        <dgm:presLayoutVars>
          <dgm:bulletEnabled val="1"/>
        </dgm:presLayoutVars>
      </dgm:prSet>
      <dgm:spPr/>
    </dgm:pt>
    <dgm:pt modelId="{17A325C3-5E11-4795-BDC8-7E9E35A26829}" type="pres">
      <dgm:prSet presAssocID="{E91D0959-6076-4AA7-847D-A01C9860B50D}" presName="accent_2" presStyleCnt="0"/>
      <dgm:spPr/>
    </dgm:pt>
    <dgm:pt modelId="{CB2F2769-9984-4696-9D79-6E8F5FF08046}" type="pres">
      <dgm:prSet presAssocID="{E91D0959-6076-4AA7-847D-A01C9860B50D}" presName="accentRepeatNode" presStyleLbl="solidFgAcc1" presStyleIdx="1" presStyleCnt="3"/>
      <dgm:spPr/>
    </dgm:pt>
    <dgm:pt modelId="{C927AF6B-5724-4645-AC7A-F993BB000F26}" type="pres">
      <dgm:prSet presAssocID="{CE3CF960-A913-4346-9DEA-4CFC54C63E09}" presName="text_3" presStyleLbl="node1" presStyleIdx="2" presStyleCnt="3">
        <dgm:presLayoutVars>
          <dgm:bulletEnabled val="1"/>
        </dgm:presLayoutVars>
      </dgm:prSet>
      <dgm:spPr/>
    </dgm:pt>
    <dgm:pt modelId="{A2E0A755-7497-46F5-9E02-56CED5C934D7}" type="pres">
      <dgm:prSet presAssocID="{CE3CF960-A913-4346-9DEA-4CFC54C63E09}" presName="accent_3" presStyleCnt="0"/>
      <dgm:spPr/>
    </dgm:pt>
    <dgm:pt modelId="{E6CEEE0A-79E3-43F6-982C-FF81896D6906}" type="pres">
      <dgm:prSet presAssocID="{CE3CF960-A913-4346-9DEA-4CFC54C63E09}" presName="accentRepeatNode" presStyleLbl="solidFgAcc1" presStyleIdx="2" presStyleCnt="3"/>
      <dgm:spPr/>
    </dgm:pt>
  </dgm:ptLst>
  <dgm:cxnLst>
    <dgm:cxn modelId="{28F7DC06-B9C5-4112-BFF9-932C48E512EA}" type="presOf" srcId="{CE3CF960-A913-4346-9DEA-4CFC54C63E09}" destId="{C927AF6B-5724-4645-AC7A-F993BB000F26}" srcOrd="0" destOrd="0" presId="urn:microsoft.com/office/officeart/2008/layout/VerticalCurvedList"/>
    <dgm:cxn modelId="{E8D50C42-AF61-4750-BC17-FA499C299CA9}" srcId="{9A7AFA65-0C4D-4507-851E-4BBD22DFBFAC}" destId="{E91D0959-6076-4AA7-847D-A01C9860B50D}" srcOrd="1" destOrd="0" parTransId="{E2088E82-7096-4F73-8056-06473BCDAD9C}" sibTransId="{74B2A94E-27B7-4CE7-BFDE-A28E950D8FE5}"/>
    <dgm:cxn modelId="{15630B43-FF26-4988-845A-30107DDEBEAC}" srcId="{9A7AFA65-0C4D-4507-851E-4BBD22DFBFAC}" destId="{CE3CF960-A913-4346-9DEA-4CFC54C63E09}" srcOrd="2" destOrd="0" parTransId="{23A1F972-E80E-4B39-866A-DED601CEB889}" sibTransId="{C551428B-7CF8-4DA3-B9CE-8DC08D789BA9}"/>
    <dgm:cxn modelId="{CAB99D53-2B77-42AA-A3F0-88497F450CC2}" type="presOf" srcId="{9A7AFA65-0C4D-4507-851E-4BBD22DFBFAC}" destId="{50AB1504-2F9D-4972-8958-33AE4BFB5E0C}" srcOrd="0" destOrd="0" presId="urn:microsoft.com/office/officeart/2008/layout/VerticalCurvedList"/>
    <dgm:cxn modelId="{1FB20791-AF37-4FB7-AA43-3FB6C833EC28}" type="presOf" srcId="{E91D0959-6076-4AA7-847D-A01C9860B50D}" destId="{C8519C0B-FECB-4B4A-AE05-9F5B72262560}" srcOrd="0" destOrd="0" presId="urn:microsoft.com/office/officeart/2008/layout/VerticalCurvedList"/>
    <dgm:cxn modelId="{B79CDEBC-64B4-4B4E-AC89-222A35C1B35B}" type="presOf" srcId="{D5CDA873-F450-437A-BC28-6115247ED3E1}" destId="{85AD9416-9291-441E-BBAC-C09F38CCD7B1}" srcOrd="0" destOrd="0" presId="urn:microsoft.com/office/officeart/2008/layout/VerticalCurvedList"/>
    <dgm:cxn modelId="{34E6B6C9-8C42-441B-9AC4-77386BA564A4}" srcId="{9A7AFA65-0C4D-4507-851E-4BBD22DFBFAC}" destId="{D5CDA873-F450-437A-BC28-6115247ED3E1}" srcOrd="0" destOrd="0" parTransId="{81038077-773B-4248-B21F-F2F588649AB5}" sibTransId="{13682C89-1983-4A51-A891-9EF20C91872D}"/>
    <dgm:cxn modelId="{E9C319E6-C02B-4881-B10C-7B1ED993E4C2}" type="presOf" srcId="{13682C89-1983-4A51-A891-9EF20C91872D}" destId="{58601B0D-A702-4C38-AD3E-2F17B8DF03D8}" srcOrd="0" destOrd="0" presId="urn:microsoft.com/office/officeart/2008/layout/VerticalCurvedList"/>
    <dgm:cxn modelId="{4DD5A356-9592-428B-9BB5-962B18A72AEB}" type="presParOf" srcId="{50AB1504-2F9D-4972-8958-33AE4BFB5E0C}" destId="{0AF2118B-D8ED-4BF5-B875-91BA6FDADD6D}" srcOrd="0" destOrd="0" presId="urn:microsoft.com/office/officeart/2008/layout/VerticalCurvedList"/>
    <dgm:cxn modelId="{895AA948-7270-4D10-A32A-1F8C4D10A905}" type="presParOf" srcId="{0AF2118B-D8ED-4BF5-B875-91BA6FDADD6D}" destId="{21FFFBC9-6D59-4F27-82D5-DBC5E5829E36}" srcOrd="0" destOrd="0" presId="urn:microsoft.com/office/officeart/2008/layout/VerticalCurvedList"/>
    <dgm:cxn modelId="{817124BF-DA3A-440D-B304-4157BA593D6E}" type="presParOf" srcId="{21FFFBC9-6D59-4F27-82D5-DBC5E5829E36}" destId="{5052568C-7B75-4FE1-B097-9398EBAF08EC}" srcOrd="0" destOrd="0" presId="urn:microsoft.com/office/officeart/2008/layout/VerticalCurvedList"/>
    <dgm:cxn modelId="{3F93630E-09B1-4517-A3FF-0436E9385A4C}" type="presParOf" srcId="{21FFFBC9-6D59-4F27-82D5-DBC5E5829E36}" destId="{58601B0D-A702-4C38-AD3E-2F17B8DF03D8}" srcOrd="1" destOrd="0" presId="urn:microsoft.com/office/officeart/2008/layout/VerticalCurvedList"/>
    <dgm:cxn modelId="{4C74F2FC-ED06-46E9-B4B4-D5958633685F}" type="presParOf" srcId="{21FFFBC9-6D59-4F27-82D5-DBC5E5829E36}" destId="{BF454A66-BF13-446A-B5F6-38A3045DA682}" srcOrd="2" destOrd="0" presId="urn:microsoft.com/office/officeart/2008/layout/VerticalCurvedList"/>
    <dgm:cxn modelId="{9770826F-1A6F-4964-85CC-08713F5F2284}" type="presParOf" srcId="{21FFFBC9-6D59-4F27-82D5-DBC5E5829E36}" destId="{1647E85B-A957-42BE-8F88-863A3556E32F}" srcOrd="3" destOrd="0" presId="urn:microsoft.com/office/officeart/2008/layout/VerticalCurvedList"/>
    <dgm:cxn modelId="{82C9DDB2-B095-4F48-97A5-0197E017D97A}" type="presParOf" srcId="{0AF2118B-D8ED-4BF5-B875-91BA6FDADD6D}" destId="{85AD9416-9291-441E-BBAC-C09F38CCD7B1}" srcOrd="1" destOrd="0" presId="urn:microsoft.com/office/officeart/2008/layout/VerticalCurvedList"/>
    <dgm:cxn modelId="{551C1E11-DFCC-4A4A-B26B-2A1D05CD5DBE}" type="presParOf" srcId="{0AF2118B-D8ED-4BF5-B875-91BA6FDADD6D}" destId="{170BF2F6-E74F-429D-B86E-32CAD8398985}" srcOrd="2" destOrd="0" presId="urn:microsoft.com/office/officeart/2008/layout/VerticalCurvedList"/>
    <dgm:cxn modelId="{08844E36-D00C-4C2A-B3EA-296B70EC530B}" type="presParOf" srcId="{170BF2F6-E74F-429D-B86E-32CAD8398985}" destId="{24D74DA5-2BAC-4FA4-BA9F-EF9F8C3581F5}" srcOrd="0" destOrd="0" presId="urn:microsoft.com/office/officeart/2008/layout/VerticalCurvedList"/>
    <dgm:cxn modelId="{9F1FFF43-E58A-40A5-A509-6C3024C1AB73}" type="presParOf" srcId="{0AF2118B-D8ED-4BF5-B875-91BA6FDADD6D}" destId="{C8519C0B-FECB-4B4A-AE05-9F5B72262560}" srcOrd="3" destOrd="0" presId="urn:microsoft.com/office/officeart/2008/layout/VerticalCurvedList"/>
    <dgm:cxn modelId="{6BE54755-1587-42AD-9A55-49EDC3AC51FE}" type="presParOf" srcId="{0AF2118B-D8ED-4BF5-B875-91BA6FDADD6D}" destId="{17A325C3-5E11-4795-BDC8-7E9E35A26829}" srcOrd="4" destOrd="0" presId="urn:microsoft.com/office/officeart/2008/layout/VerticalCurvedList"/>
    <dgm:cxn modelId="{02F2A2BD-2228-4165-9712-7195E5B3DF6F}" type="presParOf" srcId="{17A325C3-5E11-4795-BDC8-7E9E35A26829}" destId="{CB2F2769-9984-4696-9D79-6E8F5FF08046}" srcOrd="0" destOrd="0" presId="urn:microsoft.com/office/officeart/2008/layout/VerticalCurvedList"/>
    <dgm:cxn modelId="{66ADA4CD-B3AC-4F2E-9044-F0F1BE012C38}" type="presParOf" srcId="{0AF2118B-D8ED-4BF5-B875-91BA6FDADD6D}" destId="{C927AF6B-5724-4645-AC7A-F993BB000F26}" srcOrd="5" destOrd="0" presId="urn:microsoft.com/office/officeart/2008/layout/VerticalCurvedList"/>
    <dgm:cxn modelId="{384F96E6-C19C-4FD1-8478-ECB623F9BD5A}" type="presParOf" srcId="{0AF2118B-D8ED-4BF5-B875-91BA6FDADD6D}" destId="{A2E0A755-7497-46F5-9E02-56CED5C934D7}" srcOrd="6" destOrd="0" presId="urn:microsoft.com/office/officeart/2008/layout/VerticalCurvedList"/>
    <dgm:cxn modelId="{1176D370-9B6A-4E86-9372-E3A6686FFDDA}" type="presParOf" srcId="{A2E0A755-7497-46F5-9E02-56CED5C934D7}" destId="{E6CEEE0A-79E3-43F6-982C-FF81896D690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A7AFA65-0C4D-4507-851E-4BBD22DFBFA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5CDA873-F450-437A-BC28-6115247ED3E1}">
      <dgm:prSet phldrT="[Text]"/>
      <dgm:spPr/>
      <dgm:t>
        <a:bodyPr/>
        <a:lstStyle/>
        <a:p>
          <a:r>
            <a:rPr lang="en-US"/>
            <a:t>We work with 6 Fire &amp; Rescue Services, Care &amp; Repair, and others to reach our priority customers</a:t>
          </a:r>
          <a:endParaRPr lang="en-US" dirty="0"/>
        </a:p>
      </dgm:t>
    </dgm:pt>
    <dgm:pt modelId="{81038077-773B-4248-B21F-F2F588649AB5}" type="parTrans" cxnId="{34E6B6C9-8C42-441B-9AC4-77386BA564A4}">
      <dgm:prSet/>
      <dgm:spPr/>
      <dgm:t>
        <a:bodyPr/>
        <a:lstStyle/>
        <a:p>
          <a:endParaRPr lang="en-US">
            <a:solidFill>
              <a:schemeClr val="tx1">
                <a:lumMod val="75000"/>
                <a:lumOff val="25000"/>
              </a:schemeClr>
            </a:solidFill>
          </a:endParaRPr>
        </a:p>
      </dgm:t>
    </dgm:pt>
    <dgm:pt modelId="{13682C89-1983-4A51-A891-9EF20C91872D}" type="sibTrans" cxnId="{34E6B6C9-8C42-441B-9AC4-77386BA564A4}">
      <dgm:prSet/>
      <dgm:spPr/>
      <dgm:t>
        <a:bodyPr/>
        <a:lstStyle/>
        <a:p>
          <a:endParaRPr lang="en-US">
            <a:solidFill>
              <a:schemeClr val="tx1">
                <a:lumMod val="75000"/>
                <a:lumOff val="25000"/>
              </a:schemeClr>
            </a:solidFill>
          </a:endParaRPr>
        </a:p>
      </dgm:t>
    </dgm:pt>
    <dgm:pt modelId="{E91D0959-6076-4AA7-847D-A01C9860B50D}">
      <dgm:prSet/>
      <dgm:spPr/>
      <dgm:t>
        <a:bodyPr/>
        <a:lstStyle/>
        <a:p>
          <a:r>
            <a:rPr lang="en-US" dirty="0"/>
            <a:t>Provided more than 4,500 CO alarms free of charge in 2017/18 to our highest priority customers, at a cost of more than £59,000</a:t>
          </a:r>
        </a:p>
      </dgm:t>
    </dgm:pt>
    <dgm:pt modelId="{E2088E82-7096-4F73-8056-06473BCDAD9C}" type="parTrans" cxnId="{E8D50C42-AF61-4750-BC17-FA499C299CA9}">
      <dgm:prSet/>
      <dgm:spPr/>
      <dgm:t>
        <a:bodyPr/>
        <a:lstStyle/>
        <a:p>
          <a:endParaRPr lang="en-US">
            <a:solidFill>
              <a:schemeClr val="tx1">
                <a:lumMod val="75000"/>
                <a:lumOff val="25000"/>
              </a:schemeClr>
            </a:solidFill>
          </a:endParaRPr>
        </a:p>
      </dgm:t>
    </dgm:pt>
    <dgm:pt modelId="{74B2A94E-27B7-4CE7-BFDE-A28E950D8FE5}" type="sibTrans" cxnId="{E8D50C42-AF61-4750-BC17-FA499C299CA9}">
      <dgm:prSet/>
      <dgm:spPr/>
      <dgm:t>
        <a:bodyPr/>
        <a:lstStyle/>
        <a:p>
          <a:endParaRPr lang="en-US">
            <a:solidFill>
              <a:schemeClr val="tx1">
                <a:lumMod val="75000"/>
                <a:lumOff val="25000"/>
              </a:schemeClr>
            </a:solidFill>
          </a:endParaRPr>
        </a:p>
      </dgm:t>
    </dgm:pt>
    <dgm:pt modelId="{41C1A731-F6F0-42E8-9A7B-C9FF4976CD33}">
      <dgm:prSet/>
      <dgm:spPr/>
      <dgm:t>
        <a:bodyPr/>
        <a:lstStyle/>
        <a:p>
          <a:r>
            <a:rPr lang="en-US" dirty="0"/>
            <a:t>Recruited 21 colleague Gas Safety Ambassadors – and delivered safety messages to more than 1,500</a:t>
          </a:r>
        </a:p>
      </dgm:t>
    </dgm:pt>
    <dgm:pt modelId="{FC2E9480-C369-47C0-9C4C-3BEB30E234DE}" type="parTrans" cxnId="{84BE3702-59F4-4D6B-B3E0-6815B2219EAB}">
      <dgm:prSet/>
      <dgm:spPr/>
      <dgm:t>
        <a:bodyPr/>
        <a:lstStyle/>
        <a:p>
          <a:endParaRPr lang="en-US"/>
        </a:p>
      </dgm:t>
    </dgm:pt>
    <dgm:pt modelId="{D672A6B1-B5CD-4981-964E-76FDE96EEAA8}" type="sibTrans" cxnId="{84BE3702-59F4-4D6B-B3E0-6815B2219EAB}">
      <dgm:prSet/>
      <dgm:spPr/>
      <dgm:t>
        <a:bodyPr/>
        <a:lstStyle/>
        <a:p>
          <a:endParaRPr lang="en-US"/>
        </a:p>
      </dgm:t>
    </dgm:pt>
    <dgm:pt modelId="{50AB1504-2F9D-4972-8958-33AE4BFB5E0C}" type="pres">
      <dgm:prSet presAssocID="{9A7AFA65-0C4D-4507-851E-4BBD22DFBFAC}" presName="Name0" presStyleCnt="0">
        <dgm:presLayoutVars>
          <dgm:chMax val="7"/>
          <dgm:chPref val="7"/>
          <dgm:dir/>
        </dgm:presLayoutVars>
      </dgm:prSet>
      <dgm:spPr/>
    </dgm:pt>
    <dgm:pt modelId="{0AF2118B-D8ED-4BF5-B875-91BA6FDADD6D}" type="pres">
      <dgm:prSet presAssocID="{9A7AFA65-0C4D-4507-851E-4BBD22DFBFAC}" presName="Name1" presStyleCnt="0"/>
      <dgm:spPr/>
    </dgm:pt>
    <dgm:pt modelId="{21FFFBC9-6D59-4F27-82D5-DBC5E5829E36}" type="pres">
      <dgm:prSet presAssocID="{9A7AFA65-0C4D-4507-851E-4BBD22DFBFAC}" presName="cycle" presStyleCnt="0"/>
      <dgm:spPr/>
    </dgm:pt>
    <dgm:pt modelId="{5052568C-7B75-4FE1-B097-9398EBAF08EC}" type="pres">
      <dgm:prSet presAssocID="{9A7AFA65-0C4D-4507-851E-4BBD22DFBFAC}" presName="srcNode" presStyleLbl="node1" presStyleIdx="0" presStyleCnt="3"/>
      <dgm:spPr/>
    </dgm:pt>
    <dgm:pt modelId="{58601B0D-A702-4C38-AD3E-2F17B8DF03D8}" type="pres">
      <dgm:prSet presAssocID="{9A7AFA65-0C4D-4507-851E-4BBD22DFBFAC}" presName="conn" presStyleLbl="parChTrans1D2" presStyleIdx="0" presStyleCnt="1"/>
      <dgm:spPr/>
    </dgm:pt>
    <dgm:pt modelId="{BF454A66-BF13-446A-B5F6-38A3045DA682}" type="pres">
      <dgm:prSet presAssocID="{9A7AFA65-0C4D-4507-851E-4BBD22DFBFAC}" presName="extraNode" presStyleLbl="node1" presStyleIdx="0" presStyleCnt="3"/>
      <dgm:spPr/>
    </dgm:pt>
    <dgm:pt modelId="{1647E85B-A957-42BE-8F88-863A3556E32F}" type="pres">
      <dgm:prSet presAssocID="{9A7AFA65-0C4D-4507-851E-4BBD22DFBFAC}" presName="dstNode" presStyleLbl="node1" presStyleIdx="0" presStyleCnt="3"/>
      <dgm:spPr/>
    </dgm:pt>
    <dgm:pt modelId="{85AD9416-9291-441E-BBAC-C09F38CCD7B1}" type="pres">
      <dgm:prSet presAssocID="{D5CDA873-F450-437A-BC28-6115247ED3E1}" presName="text_1" presStyleLbl="node1" presStyleIdx="0" presStyleCnt="3">
        <dgm:presLayoutVars>
          <dgm:bulletEnabled val="1"/>
        </dgm:presLayoutVars>
      </dgm:prSet>
      <dgm:spPr/>
    </dgm:pt>
    <dgm:pt modelId="{170BF2F6-E74F-429D-B86E-32CAD8398985}" type="pres">
      <dgm:prSet presAssocID="{D5CDA873-F450-437A-BC28-6115247ED3E1}" presName="accent_1" presStyleCnt="0"/>
      <dgm:spPr/>
    </dgm:pt>
    <dgm:pt modelId="{24D74DA5-2BAC-4FA4-BA9F-EF9F8C3581F5}" type="pres">
      <dgm:prSet presAssocID="{D5CDA873-F450-437A-BC28-6115247ED3E1}" presName="accentRepeatNode" presStyleLbl="solidFgAcc1" presStyleIdx="0" presStyleCnt="3"/>
      <dgm:spPr/>
    </dgm:pt>
    <dgm:pt modelId="{C8519C0B-FECB-4B4A-AE05-9F5B72262560}" type="pres">
      <dgm:prSet presAssocID="{E91D0959-6076-4AA7-847D-A01C9860B50D}" presName="text_2" presStyleLbl="node1" presStyleIdx="1" presStyleCnt="3">
        <dgm:presLayoutVars>
          <dgm:bulletEnabled val="1"/>
        </dgm:presLayoutVars>
      </dgm:prSet>
      <dgm:spPr/>
    </dgm:pt>
    <dgm:pt modelId="{17A325C3-5E11-4795-BDC8-7E9E35A26829}" type="pres">
      <dgm:prSet presAssocID="{E91D0959-6076-4AA7-847D-A01C9860B50D}" presName="accent_2" presStyleCnt="0"/>
      <dgm:spPr/>
    </dgm:pt>
    <dgm:pt modelId="{CB2F2769-9984-4696-9D79-6E8F5FF08046}" type="pres">
      <dgm:prSet presAssocID="{E91D0959-6076-4AA7-847D-A01C9860B50D}" presName="accentRepeatNode" presStyleLbl="solidFgAcc1" presStyleIdx="1" presStyleCnt="3"/>
      <dgm:spPr/>
    </dgm:pt>
    <dgm:pt modelId="{015656D9-8368-4C71-9C6C-4FED68745C4E}" type="pres">
      <dgm:prSet presAssocID="{41C1A731-F6F0-42E8-9A7B-C9FF4976CD33}" presName="text_3" presStyleLbl="node1" presStyleIdx="2" presStyleCnt="3" custLinFactNeighborX="154" custLinFactNeighborY="-3433">
        <dgm:presLayoutVars>
          <dgm:bulletEnabled val="1"/>
        </dgm:presLayoutVars>
      </dgm:prSet>
      <dgm:spPr/>
    </dgm:pt>
    <dgm:pt modelId="{FC87815C-A668-4B4E-BCBB-6CA92DA1B04D}" type="pres">
      <dgm:prSet presAssocID="{41C1A731-F6F0-42E8-9A7B-C9FF4976CD33}" presName="accent_3" presStyleCnt="0"/>
      <dgm:spPr/>
    </dgm:pt>
    <dgm:pt modelId="{DAC5FF68-F5FF-4BC9-9F6A-8A1B79B94D47}" type="pres">
      <dgm:prSet presAssocID="{41C1A731-F6F0-42E8-9A7B-C9FF4976CD33}" presName="accentRepeatNode" presStyleLbl="solidFgAcc1" presStyleIdx="2" presStyleCnt="3"/>
      <dgm:spPr/>
    </dgm:pt>
  </dgm:ptLst>
  <dgm:cxnLst>
    <dgm:cxn modelId="{84BE3702-59F4-4D6B-B3E0-6815B2219EAB}" srcId="{9A7AFA65-0C4D-4507-851E-4BBD22DFBFAC}" destId="{41C1A731-F6F0-42E8-9A7B-C9FF4976CD33}" srcOrd="2" destOrd="0" parTransId="{FC2E9480-C369-47C0-9C4C-3BEB30E234DE}" sibTransId="{D672A6B1-B5CD-4981-964E-76FDE96EEAA8}"/>
    <dgm:cxn modelId="{E8D50C42-AF61-4750-BC17-FA499C299CA9}" srcId="{9A7AFA65-0C4D-4507-851E-4BBD22DFBFAC}" destId="{E91D0959-6076-4AA7-847D-A01C9860B50D}" srcOrd="1" destOrd="0" parTransId="{E2088E82-7096-4F73-8056-06473BCDAD9C}" sibTransId="{74B2A94E-27B7-4CE7-BFDE-A28E950D8FE5}"/>
    <dgm:cxn modelId="{556E7365-9C50-42F7-9E06-11EBA5545E29}" type="presOf" srcId="{41C1A731-F6F0-42E8-9A7B-C9FF4976CD33}" destId="{015656D9-8368-4C71-9C6C-4FED68745C4E}" srcOrd="0" destOrd="0" presId="urn:microsoft.com/office/officeart/2008/layout/VerticalCurvedList"/>
    <dgm:cxn modelId="{CAB99D53-2B77-42AA-A3F0-88497F450CC2}" type="presOf" srcId="{9A7AFA65-0C4D-4507-851E-4BBD22DFBFAC}" destId="{50AB1504-2F9D-4972-8958-33AE4BFB5E0C}" srcOrd="0" destOrd="0" presId="urn:microsoft.com/office/officeart/2008/layout/VerticalCurvedList"/>
    <dgm:cxn modelId="{1FB20791-AF37-4FB7-AA43-3FB6C833EC28}" type="presOf" srcId="{E91D0959-6076-4AA7-847D-A01C9860B50D}" destId="{C8519C0B-FECB-4B4A-AE05-9F5B72262560}" srcOrd="0" destOrd="0" presId="urn:microsoft.com/office/officeart/2008/layout/VerticalCurvedList"/>
    <dgm:cxn modelId="{B79CDEBC-64B4-4B4E-AC89-222A35C1B35B}" type="presOf" srcId="{D5CDA873-F450-437A-BC28-6115247ED3E1}" destId="{85AD9416-9291-441E-BBAC-C09F38CCD7B1}" srcOrd="0" destOrd="0" presId="urn:microsoft.com/office/officeart/2008/layout/VerticalCurvedList"/>
    <dgm:cxn modelId="{34E6B6C9-8C42-441B-9AC4-77386BA564A4}" srcId="{9A7AFA65-0C4D-4507-851E-4BBD22DFBFAC}" destId="{D5CDA873-F450-437A-BC28-6115247ED3E1}" srcOrd="0" destOrd="0" parTransId="{81038077-773B-4248-B21F-F2F588649AB5}" sibTransId="{13682C89-1983-4A51-A891-9EF20C91872D}"/>
    <dgm:cxn modelId="{E9C319E6-C02B-4881-B10C-7B1ED993E4C2}" type="presOf" srcId="{13682C89-1983-4A51-A891-9EF20C91872D}" destId="{58601B0D-A702-4C38-AD3E-2F17B8DF03D8}" srcOrd="0" destOrd="0" presId="urn:microsoft.com/office/officeart/2008/layout/VerticalCurvedList"/>
    <dgm:cxn modelId="{4DD5A356-9592-428B-9BB5-962B18A72AEB}" type="presParOf" srcId="{50AB1504-2F9D-4972-8958-33AE4BFB5E0C}" destId="{0AF2118B-D8ED-4BF5-B875-91BA6FDADD6D}" srcOrd="0" destOrd="0" presId="urn:microsoft.com/office/officeart/2008/layout/VerticalCurvedList"/>
    <dgm:cxn modelId="{895AA948-7270-4D10-A32A-1F8C4D10A905}" type="presParOf" srcId="{0AF2118B-D8ED-4BF5-B875-91BA6FDADD6D}" destId="{21FFFBC9-6D59-4F27-82D5-DBC5E5829E36}" srcOrd="0" destOrd="0" presId="urn:microsoft.com/office/officeart/2008/layout/VerticalCurvedList"/>
    <dgm:cxn modelId="{817124BF-DA3A-440D-B304-4157BA593D6E}" type="presParOf" srcId="{21FFFBC9-6D59-4F27-82D5-DBC5E5829E36}" destId="{5052568C-7B75-4FE1-B097-9398EBAF08EC}" srcOrd="0" destOrd="0" presId="urn:microsoft.com/office/officeart/2008/layout/VerticalCurvedList"/>
    <dgm:cxn modelId="{3F93630E-09B1-4517-A3FF-0436E9385A4C}" type="presParOf" srcId="{21FFFBC9-6D59-4F27-82D5-DBC5E5829E36}" destId="{58601B0D-A702-4C38-AD3E-2F17B8DF03D8}" srcOrd="1" destOrd="0" presId="urn:microsoft.com/office/officeart/2008/layout/VerticalCurvedList"/>
    <dgm:cxn modelId="{4C74F2FC-ED06-46E9-B4B4-D5958633685F}" type="presParOf" srcId="{21FFFBC9-6D59-4F27-82D5-DBC5E5829E36}" destId="{BF454A66-BF13-446A-B5F6-38A3045DA682}" srcOrd="2" destOrd="0" presId="urn:microsoft.com/office/officeart/2008/layout/VerticalCurvedList"/>
    <dgm:cxn modelId="{9770826F-1A6F-4964-85CC-08713F5F2284}" type="presParOf" srcId="{21FFFBC9-6D59-4F27-82D5-DBC5E5829E36}" destId="{1647E85B-A957-42BE-8F88-863A3556E32F}" srcOrd="3" destOrd="0" presId="urn:microsoft.com/office/officeart/2008/layout/VerticalCurvedList"/>
    <dgm:cxn modelId="{82C9DDB2-B095-4F48-97A5-0197E017D97A}" type="presParOf" srcId="{0AF2118B-D8ED-4BF5-B875-91BA6FDADD6D}" destId="{85AD9416-9291-441E-BBAC-C09F38CCD7B1}" srcOrd="1" destOrd="0" presId="urn:microsoft.com/office/officeart/2008/layout/VerticalCurvedList"/>
    <dgm:cxn modelId="{551C1E11-DFCC-4A4A-B26B-2A1D05CD5DBE}" type="presParOf" srcId="{0AF2118B-D8ED-4BF5-B875-91BA6FDADD6D}" destId="{170BF2F6-E74F-429D-B86E-32CAD8398985}" srcOrd="2" destOrd="0" presId="urn:microsoft.com/office/officeart/2008/layout/VerticalCurvedList"/>
    <dgm:cxn modelId="{08844E36-D00C-4C2A-B3EA-296B70EC530B}" type="presParOf" srcId="{170BF2F6-E74F-429D-B86E-32CAD8398985}" destId="{24D74DA5-2BAC-4FA4-BA9F-EF9F8C3581F5}" srcOrd="0" destOrd="0" presId="urn:microsoft.com/office/officeart/2008/layout/VerticalCurvedList"/>
    <dgm:cxn modelId="{9F1FFF43-E58A-40A5-A509-6C3024C1AB73}" type="presParOf" srcId="{0AF2118B-D8ED-4BF5-B875-91BA6FDADD6D}" destId="{C8519C0B-FECB-4B4A-AE05-9F5B72262560}" srcOrd="3" destOrd="0" presId="urn:microsoft.com/office/officeart/2008/layout/VerticalCurvedList"/>
    <dgm:cxn modelId="{6BE54755-1587-42AD-9A55-49EDC3AC51FE}" type="presParOf" srcId="{0AF2118B-D8ED-4BF5-B875-91BA6FDADD6D}" destId="{17A325C3-5E11-4795-BDC8-7E9E35A26829}" srcOrd="4" destOrd="0" presId="urn:microsoft.com/office/officeart/2008/layout/VerticalCurvedList"/>
    <dgm:cxn modelId="{02F2A2BD-2228-4165-9712-7195E5B3DF6F}" type="presParOf" srcId="{17A325C3-5E11-4795-BDC8-7E9E35A26829}" destId="{CB2F2769-9984-4696-9D79-6E8F5FF08046}" srcOrd="0" destOrd="0" presId="urn:microsoft.com/office/officeart/2008/layout/VerticalCurvedList"/>
    <dgm:cxn modelId="{7DB84CEF-5D2B-44A2-B6B0-90D2E7AD032A}" type="presParOf" srcId="{0AF2118B-D8ED-4BF5-B875-91BA6FDADD6D}" destId="{015656D9-8368-4C71-9C6C-4FED68745C4E}" srcOrd="5" destOrd="0" presId="urn:microsoft.com/office/officeart/2008/layout/VerticalCurvedList"/>
    <dgm:cxn modelId="{5FFC5EEA-4F5E-4589-B791-0C64325817EF}" type="presParOf" srcId="{0AF2118B-D8ED-4BF5-B875-91BA6FDADD6D}" destId="{FC87815C-A668-4B4E-BCBB-6CA92DA1B04D}" srcOrd="6" destOrd="0" presId="urn:microsoft.com/office/officeart/2008/layout/VerticalCurvedList"/>
    <dgm:cxn modelId="{FD7741D9-DF72-47BB-8AFB-5588F3CD063F}" type="presParOf" srcId="{FC87815C-A668-4B4E-BCBB-6CA92DA1B04D}" destId="{DAC5FF68-F5FF-4BC9-9F6A-8A1B79B94D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AF3055E-2A6C-4445-B347-F7547C659C33}"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287AD6A7-49B7-454F-84FC-EE8EE266FE70}">
      <dgm:prSet phldrT="[Text]" custT="1"/>
      <dgm:spPr/>
      <dgm: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Low awareness of the PSR</a:t>
          </a:r>
        </a:p>
      </dgm:t>
    </dgm:pt>
    <dgm:pt modelId="{C961994F-C334-4B1A-9F6D-8A2535C9AA03}" type="parTrans" cxnId="{0EB581EF-D95A-44F3-8A2A-59E270127E5D}">
      <dgm:prSet/>
      <dgm:spPr/>
      <dgm:t>
        <a:bodyPr/>
        <a:lstStyle/>
        <a:p>
          <a:endParaRPr lang="en-US" sz="2800">
            <a:latin typeface="Arial" panose="020B0604020202020204" pitchFamily="34" charset="0"/>
            <a:cs typeface="Arial" panose="020B0604020202020204" pitchFamily="34" charset="0"/>
          </a:endParaRPr>
        </a:p>
      </dgm:t>
    </dgm:pt>
    <dgm:pt modelId="{D0B5CEFD-6D04-483A-B50F-AD245A373295}" type="sibTrans" cxnId="{0EB581EF-D95A-44F3-8A2A-59E270127E5D}">
      <dgm:prSet/>
      <dgm:spPr/>
      <dgm:t>
        <a:bodyPr/>
        <a:lstStyle/>
        <a:p>
          <a:endParaRPr lang="en-US" sz="2800">
            <a:latin typeface="Arial" panose="020B0604020202020204" pitchFamily="34" charset="0"/>
            <a:cs typeface="Arial" panose="020B0604020202020204" pitchFamily="34" charset="0"/>
          </a:endParaRPr>
        </a:p>
      </dgm:t>
    </dgm:pt>
    <dgm:pt modelId="{56EA48ED-ACB1-4297-8108-128B587A9CE7}">
      <dgm:prSet phldrT="[Text]" custT="1"/>
      <dgm:spPr/>
      <dgm:t>
        <a:bodyPr/>
        <a:lstStyle/>
        <a:p>
          <a:r>
            <a:rPr lang="en-US" sz="1200" dirty="0">
              <a:latin typeface="Arial" panose="020B0604020202020204" pitchFamily="34" charset="0"/>
              <a:cs typeface="Arial" panose="020B0604020202020204" pitchFamily="34" charset="0"/>
            </a:rPr>
            <a:t>Targeted social media programme – 4,227 customers registered for the PSR in 2018/19, 20% increase on last year</a:t>
          </a:r>
        </a:p>
      </dgm:t>
    </dgm:pt>
    <dgm:pt modelId="{EC57B2F1-0D28-4E38-A567-4F9F750A51F0}" type="parTrans" cxnId="{93F8A5CC-3FB5-4BD4-BA6C-E724F76DE505}">
      <dgm:prSet/>
      <dgm:spPr/>
      <dgm:t>
        <a:bodyPr/>
        <a:lstStyle/>
        <a:p>
          <a:endParaRPr lang="en-US" sz="2800">
            <a:latin typeface="Arial" panose="020B0604020202020204" pitchFamily="34" charset="0"/>
            <a:cs typeface="Arial" panose="020B0604020202020204" pitchFamily="34" charset="0"/>
          </a:endParaRPr>
        </a:p>
      </dgm:t>
    </dgm:pt>
    <dgm:pt modelId="{6148BFC6-9AE5-4EBF-8BA3-8AC9DE0396AD}" type="sibTrans" cxnId="{93F8A5CC-3FB5-4BD4-BA6C-E724F76DE505}">
      <dgm:prSet/>
      <dgm:spPr/>
      <dgm:t>
        <a:bodyPr/>
        <a:lstStyle/>
        <a:p>
          <a:endParaRPr lang="en-US" sz="2800">
            <a:latin typeface="Arial" panose="020B0604020202020204" pitchFamily="34" charset="0"/>
            <a:cs typeface="Arial" panose="020B0604020202020204" pitchFamily="34" charset="0"/>
          </a:endParaRPr>
        </a:p>
      </dgm:t>
    </dgm:pt>
    <dgm:pt modelId="{421762F1-2673-40CF-9CF7-E69B706B70F6}">
      <dgm:prSet phldrT="[Text]" custT="1"/>
      <dgm:spPr/>
      <dgm:t>
        <a:bodyPr/>
        <a:lstStyle/>
        <a:p>
          <a:r>
            <a:rPr lang="en-US" sz="1200" dirty="0">
              <a:latin typeface="Arial" panose="020B0604020202020204" pitchFamily="34" charset="0"/>
              <a:cs typeface="Arial" panose="020B0604020202020204" pitchFamily="34" charset="0"/>
            </a:rPr>
            <a:t>Emotional vulnerability</a:t>
          </a:r>
        </a:p>
      </dgm:t>
    </dgm:pt>
    <dgm:pt modelId="{182FB524-E1DD-444C-9093-96416279AC9E}" type="parTrans" cxnId="{5FA9C47A-B7D6-44D5-8890-1946EF0D12F1}">
      <dgm:prSet/>
      <dgm:spPr/>
      <dgm:t>
        <a:bodyPr/>
        <a:lstStyle/>
        <a:p>
          <a:endParaRPr lang="en-US" sz="2800">
            <a:latin typeface="Arial" panose="020B0604020202020204" pitchFamily="34" charset="0"/>
            <a:cs typeface="Arial" panose="020B0604020202020204" pitchFamily="34" charset="0"/>
          </a:endParaRPr>
        </a:p>
      </dgm:t>
    </dgm:pt>
    <dgm:pt modelId="{1069FE26-5ADE-4AB5-9DEE-F63F5DDC7DBB}" type="sibTrans" cxnId="{5FA9C47A-B7D6-44D5-8890-1946EF0D12F1}">
      <dgm:prSet/>
      <dgm:spPr/>
      <dgm:t>
        <a:bodyPr/>
        <a:lstStyle/>
        <a:p>
          <a:endParaRPr lang="en-US" sz="2800">
            <a:latin typeface="Arial" panose="020B0604020202020204" pitchFamily="34" charset="0"/>
            <a:cs typeface="Arial" panose="020B0604020202020204" pitchFamily="34" charset="0"/>
          </a:endParaRPr>
        </a:p>
      </dgm:t>
    </dgm:pt>
    <dgm:pt modelId="{0F8D8265-8CFA-4E3E-BD71-6756EBF5081E}">
      <dgm:prSet phldrT="[Text]" custT="1"/>
      <dgm:spPr/>
      <dgm:t>
        <a:bodyPr/>
        <a:lstStyle/>
        <a:p>
          <a:r>
            <a:rPr lang="en-US" sz="1200" dirty="0">
              <a:latin typeface="Arial" panose="020B0604020202020204" pitchFamily="34" charset="0"/>
              <a:cs typeface="Arial" panose="020B0604020202020204" pitchFamily="34" charset="0"/>
            </a:rPr>
            <a:t>Incorporated into our safeguarding training. 170 colleagues received this training</a:t>
          </a:r>
        </a:p>
      </dgm:t>
    </dgm:pt>
    <dgm:pt modelId="{AA99A378-CBB8-4F9E-B4B4-3018A134F32C}" type="parTrans" cxnId="{87D57033-2B07-4A28-AAB2-494C47749681}">
      <dgm:prSet/>
      <dgm:spPr/>
      <dgm:t>
        <a:bodyPr/>
        <a:lstStyle/>
        <a:p>
          <a:endParaRPr lang="en-US" sz="2800">
            <a:latin typeface="Arial" panose="020B0604020202020204" pitchFamily="34" charset="0"/>
            <a:cs typeface="Arial" panose="020B0604020202020204" pitchFamily="34" charset="0"/>
          </a:endParaRPr>
        </a:p>
      </dgm:t>
    </dgm:pt>
    <dgm:pt modelId="{F6E31103-D6FD-43AF-B5BB-653769FD93FF}" type="sibTrans" cxnId="{87D57033-2B07-4A28-AAB2-494C47749681}">
      <dgm:prSet/>
      <dgm:spPr/>
      <dgm:t>
        <a:bodyPr/>
        <a:lstStyle/>
        <a:p>
          <a:endParaRPr lang="en-US" sz="2800">
            <a:latin typeface="Arial" panose="020B0604020202020204" pitchFamily="34" charset="0"/>
            <a:cs typeface="Arial" panose="020B0604020202020204" pitchFamily="34" charset="0"/>
          </a:endParaRPr>
        </a:p>
      </dgm:t>
    </dgm:pt>
    <dgm:pt modelId="{DB1A71F1-B952-4AA0-9A88-15C249099CAB}">
      <dgm:prSet phldrT="[Text]" custT="1"/>
      <dgm:spPr/>
      <dgm:t>
        <a:bodyPr/>
        <a:lstStyle/>
        <a:p>
          <a:r>
            <a:rPr lang="en-US" sz="1200" dirty="0">
              <a:latin typeface="Arial" panose="020B0604020202020204" pitchFamily="34" charset="0"/>
              <a:cs typeface="Arial" panose="020B0604020202020204" pitchFamily="34" charset="0"/>
            </a:rPr>
            <a:t>Anxiety around disruption</a:t>
          </a:r>
        </a:p>
      </dgm:t>
    </dgm:pt>
    <dgm:pt modelId="{B6E97669-D26E-463E-8437-D0FA1D539606}" type="parTrans" cxnId="{96CF2462-9B86-48B0-A5BE-63502768C6FB}">
      <dgm:prSet/>
      <dgm:spPr/>
      <dgm:t>
        <a:bodyPr/>
        <a:lstStyle/>
        <a:p>
          <a:endParaRPr lang="en-US" sz="2800">
            <a:latin typeface="Arial" panose="020B0604020202020204" pitchFamily="34" charset="0"/>
            <a:cs typeface="Arial" panose="020B0604020202020204" pitchFamily="34" charset="0"/>
          </a:endParaRPr>
        </a:p>
      </dgm:t>
    </dgm:pt>
    <dgm:pt modelId="{A5006E57-7208-45E7-953A-6C28299D6E53}" type="sibTrans" cxnId="{96CF2462-9B86-48B0-A5BE-63502768C6FB}">
      <dgm:prSet/>
      <dgm:spPr/>
      <dgm:t>
        <a:bodyPr/>
        <a:lstStyle/>
        <a:p>
          <a:endParaRPr lang="en-US" sz="2800">
            <a:latin typeface="Arial" panose="020B0604020202020204" pitchFamily="34" charset="0"/>
            <a:cs typeface="Arial" panose="020B0604020202020204" pitchFamily="34" charset="0"/>
          </a:endParaRPr>
        </a:p>
      </dgm:t>
    </dgm:pt>
    <dgm:pt modelId="{0D3AC647-D900-42D1-9AA7-20501740B2ED}">
      <dgm:prSet phldrT="[Text]" custT="1"/>
      <dgm:spPr/>
      <dgm:t>
        <a:bodyPr/>
        <a:lstStyle/>
        <a:p>
          <a:r>
            <a:rPr lang="en-US" sz="1200" dirty="0">
              <a:latin typeface="Arial" panose="020B0604020202020204" pitchFamily="34" charset="0"/>
              <a:cs typeface="Arial" panose="020B0604020202020204" pitchFamily="34" charset="0"/>
            </a:rPr>
            <a:t>Provide regular communication through cards, letters &amp; face to face engagement with our CSO’s to keep customers up to date with our work</a:t>
          </a:r>
        </a:p>
      </dgm:t>
    </dgm:pt>
    <dgm:pt modelId="{D502B468-B379-437C-BFF1-915A12B13FE0}" type="parTrans" cxnId="{856E2725-1332-47FB-9D1D-0C0784D4B648}">
      <dgm:prSet/>
      <dgm:spPr/>
      <dgm:t>
        <a:bodyPr/>
        <a:lstStyle/>
        <a:p>
          <a:endParaRPr lang="en-US" sz="2800">
            <a:latin typeface="Arial" panose="020B0604020202020204" pitchFamily="34" charset="0"/>
            <a:cs typeface="Arial" panose="020B0604020202020204" pitchFamily="34" charset="0"/>
          </a:endParaRPr>
        </a:p>
      </dgm:t>
    </dgm:pt>
    <dgm:pt modelId="{846BA7BA-4E0C-4777-ACF3-77410AB292B2}" type="sibTrans" cxnId="{856E2725-1332-47FB-9D1D-0C0784D4B648}">
      <dgm:prSet/>
      <dgm:spPr/>
      <dgm:t>
        <a:bodyPr/>
        <a:lstStyle/>
        <a:p>
          <a:endParaRPr lang="en-US" sz="2800">
            <a:latin typeface="Arial" panose="020B0604020202020204" pitchFamily="34" charset="0"/>
            <a:cs typeface="Arial" panose="020B0604020202020204" pitchFamily="34" charset="0"/>
          </a:endParaRPr>
        </a:p>
      </dgm:t>
    </dgm:pt>
    <dgm:pt modelId="{B3DAF819-C754-4C6C-9F3D-D895DE1FE811}">
      <dgm:prSet custT="1"/>
      <dgm:spPr/>
      <dgm:t>
        <a:bodyPr/>
        <a:lstStyle/>
        <a:p>
          <a:r>
            <a:rPr lang="en-US" sz="1200" dirty="0">
              <a:latin typeface="Arial" panose="020B0604020202020204" pitchFamily="34" charset="0"/>
              <a:cs typeface="Arial" panose="020B0604020202020204" pitchFamily="34" charset="0"/>
            </a:rPr>
            <a:t>Addressing individuals needs</a:t>
          </a:r>
        </a:p>
      </dgm:t>
    </dgm:pt>
    <dgm:pt modelId="{BE75E7FB-27D0-40F3-AB3B-59F09B6DB14F}" type="parTrans" cxnId="{57A7A6DE-F27E-486B-BB57-E4A6228F53AA}">
      <dgm:prSet/>
      <dgm:spPr/>
      <dgm:t>
        <a:bodyPr/>
        <a:lstStyle/>
        <a:p>
          <a:endParaRPr lang="en-US" sz="2800">
            <a:latin typeface="Arial" panose="020B0604020202020204" pitchFamily="34" charset="0"/>
            <a:cs typeface="Arial" panose="020B0604020202020204" pitchFamily="34" charset="0"/>
          </a:endParaRPr>
        </a:p>
      </dgm:t>
    </dgm:pt>
    <dgm:pt modelId="{2B20D9FA-BCE8-4196-B946-80DCB10483A3}" type="sibTrans" cxnId="{57A7A6DE-F27E-486B-BB57-E4A6228F53AA}">
      <dgm:prSet/>
      <dgm:spPr/>
      <dgm:t>
        <a:bodyPr/>
        <a:lstStyle/>
        <a:p>
          <a:endParaRPr lang="en-US" sz="2800">
            <a:latin typeface="Arial" panose="020B0604020202020204" pitchFamily="34" charset="0"/>
            <a:cs typeface="Arial" panose="020B0604020202020204" pitchFamily="34" charset="0"/>
          </a:endParaRPr>
        </a:p>
      </dgm:t>
    </dgm:pt>
    <dgm:pt modelId="{F672A868-6E3E-4BBD-8F7E-38D5DB4CBF5A}">
      <dgm:prSet custT="1"/>
      <dgm:spPr/>
      <dgm:t>
        <a:bodyPr/>
        <a:lstStyle/>
        <a:p>
          <a:r>
            <a:rPr lang="en-US" sz="1200" dirty="0">
              <a:latin typeface="Arial" panose="020B0604020202020204" pitchFamily="34" charset="0"/>
              <a:cs typeface="Arial" panose="020B0604020202020204" pitchFamily="34" charset="0"/>
            </a:rPr>
            <a:t>Re-trained 50 key partner home safety workers</a:t>
          </a:r>
        </a:p>
      </dgm:t>
    </dgm:pt>
    <dgm:pt modelId="{083A6F5B-5047-4E3A-8B05-0FD32CFFB7A7}" type="parTrans" cxnId="{8BAD5315-0509-4B42-91B7-D4A66BA9F39D}">
      <dgm:prSet/>
      <dgm:spPr/>
      <dgm:t>
        <a:bodyPr/>
        <a:lstStyle/>
        <a:p>
          <a:endParaRPr lang="en-US">
            <a:latin typeface="Arial" panose="020B0604020202020204" pitchFamily="34" charset="0"/>
            <a:cs typeface="Arial" panose="020B0604020202020204" pitchFamily="34" charset="0"/>
          </a:endParaRPr>
        </a:p>
      </dgm:t>
    </dgm:pt>
    <dgm:pt modelId="{9A5C2BEC-B86B-4B53-9287-C21D70498675}" type="sibTrans" cxnId="{8BAD5315-0509-4B42-91B7-D4A66BA9F39D}">
      <dgm:prSet/>
      <dgm:spPr/>
      <dgm:t>
        <a:bodyPr/>
        <a:lstStyle/>
        <a:p>
          <a:endParaRPr lang="en-US">
            <a:latin typeface="Arial" panose="020B0604020202020204" pitchFamily="34" charset="0"/>
            <a:cs typeface="Arial" panose="020B0604020202020204" pitchFamily="34" charset="0"/>
          </a:endParaRPr>
        </a:p>
      </dgm:t>
    </dgm:pt>
    <dgm:pt modelId="{2DCE5628-8865-4187-B6E6-4A3E37DB6EC2}">
      <dgm:prSet custT="1"/>
      <dgm:spPr/>
      <dgm:t>
        <a:bodyPr/>
        <a:lstStyle/>
        <a:p>
          <a:r>
            <a:rPr lang="en-US" sz="1200" dirty="0">
              <a:latin typeface="Arial" panose="020B0604020202020204" pitchFamily="34" charset="0"/>
              <a:cs typeface="Arial" panose="020B0604020202020204" pitchFamily="34" charset="0"/>
            </a:rPr>
            <a:t>Attended community events to promote the PSR and other support measures</a:t>
          </a:r>
        </a:p>
      </dgm:t>
    </dgm:pt>
    <dgm:pt modelId="{2855906D-3463-4040-961A-D035AB2E08F2}" type="parTrans" cxnId="{F023B814-B9AC-47A2-A4D7-79D30A256D4E}">
      <dgm:prSet/>
      <dgm:spPr/>
      <dgm:t>
        <a:bodyPr/>
        <a:lstStyle/>
        <a:p>
          <a:endParaRPr lang="en-US">
            <a:latin typeface="Arial" panose="020B0604020202020204" pitchFamily="34" charset="0"/>
            <a:cs typeface="Arial" panose="020B0604020202020204" pitchFamily="34" charset="0"/>
          </a:endParaRPr>
        </a:p>
      </dgm:t>
    </dgm:pt>
    <dgm:pt modelId="{414150BD-ABFE-4A60-B4EA-BC6EAF728D82}" type="sibTrans" cxnId="{F023B814-B9AC-47A2-A4D7-79D30A256D4E}">
      <dgm:prSet/>
      <dgm:spPr/>
      <dgm:t>
        <a:bodyPr/>
        <a:lstStyle/>
        <a:p>
          <a:endParaRPr lang="en-US">
            <a:latin typeface="Arial" panose="020B0604020202020204" pitchFamily="34" charset="0"/>
            <a:cs typeface="Arial" panose="020B0604020202020204" pitchFamily="34" charset="0"/>
          </a:endParaRPr>
        </a:p>
      </dgm:t>
    </dgm:pt>
    <dgm:pt modelId="{890DADA6-742E-4A8C-BD45-55A890F1A357}">
      <dgm:prSet custT="1"/>
      <dgm:spPr/>
      <dgm:t>
        <a:bodyPr/>
        <a:lstStyle/>
        <a:p>
          <a:r>
            <a:rPr lang="en-US" sz="1200" dirty="0">
              <a:latin typeface="Arial" panose="020B0604020202020204" pitchFamily="34" charset="0"/>
              <a:cs typeface="Arial" panose="020B0604020202020204" pitchFamily="34" charset="0"/>
            </a:rPr>
            <a:t>REPEX boards introduced with information for customers to contact &amp; address concerns</a:t>
          </a:r>
        </a:p>
      </dgm:t>
    </dgm:pt>
    <dgm:pt modelId="{39F89C9B-B393-4EFB-9C74-A2DF6C1F8140}" type="parTrans" cxnId="{29675C6C-E083-4AAB-AE44-EE7E9A3052C5}">
      <dgm:prSet/>
      <dgm:spPr/>
      <dgm:t>
        <a:bodyPr/>
        <a:lstStyle/>
        <a:p>
          <a:endParaRPr lang="en-US">
            <a:latin typeface="Arial" panose="020B0604020202020204" pitchFamily="34" charset="0"/>
            <a:cs typeface="Arial" panose="020B0604020202020204" pitchFamily="34" charset="0"/>
          </a:endParaRPr>
        </a:p>
      </dgm:t>
    </dgm:pt>
    <dgm:pt modelId="{A5246F77-E07C-46CB-96CE-DF5A2DAC0654}" type="sibTrans" cxnId="{29675C6C-E083-4AAB-AE44-EE7E9A3052C5}">
      <dgm:prSet/>
      <dgm:spPr/>
      <dgm:t>
        <a:bodyPr/>
        <a:lstStyle/>
        <a:p>
          <a:endParaRPr lang="en-US">
            <a:latin typeface="Arial" panose="020B0604020202020204" pitchFamily="34" charset="0"/>
            <a:cs typeface="Arial" panose="020B0604020202020204" pitchFamily="34" charset="0"/>
          </a:endParaRPr>
        </a:p>
      </dgm:t>
    </dgm:pt>
    <dgm:pt modelId="{61A36BC9-E9BC-4A78-BD97-9B0735CA114C}">
      <dgm:prSet custT="1"/>
      <dgm:spPr/>
      <dgm:t>
        <a:bodyPr/>
        <a:lstStyle/>
        <a:p>
          <a:r>
            <a:rPr lang="en-US" sz="1200" dirty="0">
              <a:latin typeface="Arial" panose="020B0604020202020204" pitchFamily="34" charset="0"/>
              <a:cs typeface="Arial" panose="020B0604020202020204" pitchFamily="34" charset="0"/>
            </a:rPr>
            <a:t>More than £4800 of our hardship fund was </a:t>
          </a:r>
          <a:r>
            <a:rPr lang="en-US" sz="1200" dirty="0" err="1">
              <a:latin typeface="Arial" panose="020B0604020202020204" pitchFamily="34" charset="0"/>
              <a:cs typeface="Arial" panose="020B0604020202020204" pitchFamily="34" charset="0"/>
            </a:rPr>
            <a:t>utilised</a:t>
          </a:r>
          <a:r>
            <a:rPr lang="en-US" sz="1200" dirty="0">
              <a:latin typeface="Arial" panose="020B0604020202020204" pitchFamily="34" charset="0"/>
              <a:cs typeface="Arial" panose="020B0604020202020204" pitchFamily="34" charset="0"/>
            </a:rPr>
            <a:t> across 23 individual cases</a:t>
          </a:r>
        </a:p>
      </dgm:t>
    </dgm:pt>
    <dgm:pt modelId="{9A70D599-6E63-41DE-8775-5D02346336B0}" type="parTrans" cxnId="{4BF6CE21-0047-43CA-95B2-C8168A840209}">
      <dgm:prSet/>
      <dgm:spPr/>
      <dgm:t>
        <a:bodyPr/>
        <a:lstStyle/>
        <a:p>
          <a:endParaRPr lang="en-US">
            <a:latin typeface="Arial" panose="020B0604020202020204" pitchFamily="34" charset="0"/>
            <a:cs typeface="Arial" panose="020B0604020202020204" pitchFamily="34" charset="0"/>
          </a:endParaRPr>
        </a:p>
      </dgm:t>
    </dgm:pt>
    <dgm:pt modelId="{4F3A38F4-47CB-4B81-962E-748F3D96EC32}" type="sibTrans" cxnId="{4BF6CE21-0047-43CA-95B2-C8168A840209}">
      <dgm:prSet/>
      <dgm:spPr/>
      <dgm:t>
        <a:bodyPr/>
        <a:lstStyle/>
        <a:p>
          <a:endParaRPr lang="en-US">
            <a:latin typeface="Arial" panose="020B0604020202020204" pitchFamily="34" charset="0"/>
            <a:cs typeface="Arial" panose="020B0604020202020204" pitchFamily="34" charset="0"/>
          </a:endParaRPr>
        </a:p>
      </dgm:t>
    </dgm:pt>
    <dgm:pt modelId="{AB8582AA-A525-4060-8EBF-9EAA2463D6C3}">
      <dgm:prSet custT="1"/>
      <dgm:spPr/>
      <dgm:t>
        <a:bodyPr/>
        <a:lstStyle/>
        <a:p>
          <a:r>
            <a:rPr lang="en-US" sz="1200" dirty="0">
              <a:latin typeface="Arial" panose="020B0604020202020204" pitchFamily="34" charset="0"/>
              <a:cs typeface="Arial" panose="020B0604020202020204" pitchFamily="34" charset="0"/>
            </a:rPr>
            <a:t>Our Community Energy Champions have saved 1150 customers more than £800k in 2018/19</a:t>
          </a:r>
        </a:p>
      </dgm:t>
    </dgm:pt>
    <dgm:pt modelId="{FED2E23A-68B3-41FD-BC5E-0BDDA8B5D9EF}" type="parTrans" cxnId="{65C06058-F127-45BE-9830-6CB17D64C0B3}">
      <dgm:prSet/>
      <dgm:spPr/>
      <dgm:t>
        <a:bodyPr/>
        <a:lstStyle/>
        <a:p>
          <a:endParaRPr lang="en-US">
            <a:latin typeface="Arial" panose="020B0604020202020204" pitchFamily="34" charset="0"/>
            <a:cs typeface="Arial" panose="020B0604020202020204" pitchFamily="34" charset="0"/>
          </a:endParaRPr>
        </a:p>
      </dgm:t>
    </dgm:pt>
    <dgm:pt modelId="{41B50E25-5E38-4E1C-A67E-DF9349FCC6C5}" type="sibTrans" cxnId="{65C06058-F127-45BE-9830-6CB17D64C0B3}">
      <dgm:prSet/>
      <dgm:spPr/>
      <dgm:t>
        <a:bodyPr/>
        <a:lstStyle/>
        <a:p>
          <a:endParaRPr lang="en-US">
            <a:latin typeface="Arial" panose="020B0604020202020204" pitchFamily="34" charset="0"/>
            <a:cs typeface="Arial" panose="020B0604020202020204" pitchFamily="34" charset="0"/>
          </a:endParaRPr>
        </a:p>
      </dgm:t>
    </dgm:pt>
    <dgm:pt modelId="{FB726912-AC55-4AD3-B756-F1928B3CDD87}">
      <dgm:prSet phldrT="[Text]" custT="1"/>
      <dgm:spPr/>
      <dgm:t>
        <a:bodyPr/>
        <a:lstStyle/>
        <a:p>
          <a:r>
            <a:rPr lang="en-US" sz="1200" dirty="0">
              <a:latin typeface="Arial" panose="020B0604020202020204" pitchFamily="34" charset="0"/>
              <a:cs typeface="Arial" panose="020B0604020202020204" pitchFamily="34" charset="0"/>
            </a:rPr>
            <a:t>New customer development package to be launched later in 2019  </a:t>
          </a:r>
        </a:p>
      </dgm:t>
    </dgm:pt>
    <dgm:pt modelId="{BDED2AA5-295E-46B5-995E-33F0DC05179E}" type="parTrans" cxnId="{E16B2DEA-A9E5-4BFB-B9DB-98CE4B1CD298}">
      <dgm:prSet/>
      <dgm:spPr/>
      <dgm:t>
        <a:bodyPr/>
        <a:lstStyle/>
        <a:p>
          <a:endParaRPr lang="en-US"/>
        </a:p>
      </dgm:t>
    </dgm:pt>
    <dgm:pt modelId="{2790F6F5-3875-4C95-B778-289D2839729D}" type="sibTrans" cxnId="{E16B2DEA-A9E5-4BFB-B9DB-98CE4B1CD298}">
      <dgm:prSet/>
      <dgm:spPr/>
      <dgm:t>
        <a:bodyPr/>
        <a:lstStyle/>
        <a:p>
          <a:endParaRPr lang="en-US"/>
        </a:p>
      </dgm:t>
    </dgm:pt>
    <dgm:pt modelId="{DB8122FB-2F32-4D93-9887-F19EF5383AF2}" type="pres">
      <dgm:prSet presAssocID="{DAF3055E-2A6C-4445-B347-F7547C659C33}" presName="linearFlow" presStyleCnt="0">
        <dgm:presLayoutVars>
          <dgm:dir/>
          <dgm:animLvl val="lvl"/>
          <dgm:resizeHandles val="exact"/>
        </dgm:presLayoutVars>
      </dgm:prSet>
      <dgm:spPr/>
    </dgm:pt>
    <dgm:pt modelId="{5B5983B8-4AA4-40BC-B6C8-30AF5BC33C07}" type="pres">
      <dgm:prSet presAssocID="{287AD6A7-49B7-454F-84FC-EE8EE266FE70}" presName="composite" presStyleCnt="0"/>
      <dgm:spPr/>
    </dgm:pt>
    <dgm:pt modelId="{31EF3EAD-7456-415D-945F-7BCF60530186}" type="pres">
      <dgm:prSet presAssocID="{287AD6A7-49B7-454F-84FC-EE8EE266FE70}" presName="parentText" presStyleLbl="alignNode1" presStyleIdx="0" presStyleCnt="4">
        <dgm:presLayoutVars>
          <dgm:chMax val="1"/>
          <dgm:bulletEnabled val="1"/>
        </dgm:presLayoutVars>
      </dgm:prSet>
      <dgm:spPr/>
    </dgm:pt>
    <dgm:pt modelId="{40FBDC85-D0DB-4CAF-AD9D-744B94C6CA79}" type="pres">
      <dgm:prSet presAssocID="{287AD6A7-49B7-454F-84FC-EE8EE266FE70}" presName="descendantText" presStyleLbl="alignAcc1" presStyleIdx="0" presStyleCnt="4">
        <dgm:presLayoutVars>
          <dgm:bulletEnabled val="1"/>
        </dgm:presLayoutVars>
      </dgm:prSet>
      <dgm:spPr/>
    </dgm:pt>
    <dgm:pt modelId="{6B6477B9-D385-489A-925F-F017B1A5958D}" type="pres">
      <dgm:prSet presAssocID="{D0B5CEFD-6D04-483A-B50F-AD245A373295}" presName="sp" presStyleCnt="0"/>
      <dgm:spPr/>
    </dgm:pt>
    <dgm:pt modelId="{5390A013-FAB8-47A4-BDD5-2C011D75258E}" type="pres">
      <dgm:prSet presAssocID="{421762F1-2673-40CF-9CF7-E69B706B70F6}" presName="composite" presStyleCnt="0"/>
      <dgm:spPr/>
    </dgm:pt>
    <dgm:pt modelId="{F8C79076-0FFC-4C99-B0F5-D224C12CA97E}" type="pres">
      <dgm:prSet presAssocID="{421762F1-2673-40CF-9CF7-E69B706B70F6}" presName="parentText" presStyleLbl="alignNode1" presStyleIdx="1" presStyleCnt="4">
        <dgm:presLayoutVars>
          <dgm:chMax val="1"/>
          <dgm:bulletEnabled val="1"/>
        </dgm:presLayoutVars>
      </dgm:prSet>
      <dgm:spPr/>
    </dgm:pt>
    <dgm:pt modelId="{591B91B2-C4AC-4F84-AFB1-4234D361D4C3}" type="pres">
      <dgm:prSet presAssocID="{421762F1-2673-40CF-9CF7-E69B706B70F6}" presName="descendantText" presStyleLbl="alignAcc1" presStyleIdx="1" presStyleCnt="4" custScaleY="77548">
        <dgm:presLayoutVars>
          <dgm:bulletEnabled val="1"/>
        </dgm:presLayoutVars>
      </dgm:prSet>
      <dgm:spPr/>
    </dgm:pt>
    <dgm:pt modelId="{4F8E2486-C1AE-45A8-8FA1-68882BB0AFB2}" type="pres">
      <dgm:prSet presAssocID="{1069FE26-5ADE-4AB5-9DEE-F63F5DDC7DBB}" presName="sp" presStyleCnt="0"/>
      <dgm:spPr/>
    </dgm:pt>
    <dgm:pt modelId="{93246339-74F0-4EBC-A6E5-CB83671B7F3C}" type="pres">
      <dgm:prSet presAssocID="{DB1A71F1-B952-4AA0-9A88-15C249099CAB}" presName="composite" presStyleCnt="0"/>
      <dgm:spPr/>
    </dgm:pt>
    <dgm:pt modelId="{3C7F17B9-E6C9-463C-A460-C72BF246CB05}" type="pres">
      <dgm:prSet presAssocID="{DB1A71F1-B952-4AA0-9A88-15C249099CAB}" presName="parentText" presStyleLbl="alignNode1" presStyleIdx="2" presStyleCnt="4">
        <dgm:presLayoutVars>
          <dgm:chMax val="1"/>
          <dgm:bulletEnabled val="1"/>
        </dgm:presLayoutVars>
      </dgm:prSet>
      <dgm:spPr/>
    </dgm:pt>
    <dgm:pt modelId="{69A09E7C-EBC7-4711-860C-5282953F928B}" type="pres">
      <dgm:prSet presAssocID="{DB1A71F1-B952-4AA0-9A88-15C249099CAB}" presName="descendantText" presStyleLbl="alignAcc1" presStyleIdx="2" presStyleCnt="4">
        <dgm:presLayoutVars>
          <dgm:bulletEnabled val="1"/>
        </dgm:presLayoutVars>
      </dgm:prSet>
      <dgm:spPr/>
    </dgm:pt>
    <dgm:pt modelId="{C1BA1C29-254F-4214-A877-4AB883472A4A}" type="pres">
      <dgm:prSet presAssocID="{A5006E57-7208-45E7-953A-6C28299D6E53}" presName="sp" presStyleCnt="0"/>
      <dgm:spPr/>
    </dgm:pt>
    <dgm:pt modelId="{0606AAEE-42A3-4488-A1D2-1047EF3B40FC}" type="pres">
      <dgm:prSet presAssocID="{B3DAF819-C754-4C6C-9F3D-D895DE1FE811}" presName="composite" presStyleCnt="0"/>
      <dgm:spPr/>
    </dgm:pt>
    <dgm:pt modelId="{EAE1840B-9BAD-4021-9D5D-DE7282C7FB57}" type="pres">
      <dgm:prSet presAssocID="{B3DAF819-C754-4C6C-9F3D-D895DE1FE811}" presName="parentText" presStyleLbl="alignNode1" presStyleIdx="3" presStyleCnt="4">
        <dgm:presLayoutVars>
          <dgm:chMax val="1"/>
          <dgm:bulletEnabled val="1"/>
        </dgm:presLayoutVars>
      </dgm:prSet>
      <dgm:spPr/>
    </dgm:pt>
    <dgm:pt modelId="{2D472B23-3471-4A86-94BD-9DFD7AC1BE8C}" type="pres">
      <dgm:prSet presAssocID="{B3DAF819-C754-4C6C-9F3D-D895DE1FE811}" presName="descendantText" presStyleLbl="alignAcc1" presStyleIdx="3" presStyleCnt="4">
        <dgm:presLayoutVars>
          <dgm:bulletEnabled val="1"/>
        </dgm:presLayoutVars>
      </dgm:prSet>
      <dgm:spPr/>
    </dgm:pt>
  </dgm:ptLst>
  <dgm:cxnLst>
    <dgm:cxn modelId="{C7A4590C-6C87-4807-B4E8-C41C95274F99}" type="presOf" srcId="{DAF3055E-2A6C-4445-B347-F7547C659C33}" destId="{DB8122FB-2F32-4D93-9887-F19EF5383AF2}" srcOrd="0" destOrd="0" presId="urn:microsoft.com/office/officeart/2005/8/layout/chevron2"/>
    <dgm:cxn modelId="{F023B814-B9AC-47A2-A4D7-79D30A256D4E}" srcId="{287AD6A7-49B7-454F-84FC-EE8EE266FE70}" destId="{2DCE5628-8865-4187-B6E6-4A3E37DB6EC2}" srcOrd="2" destOrd="0" parTransId="{2855906D-3463-4040-961A-D035AB2E08F2}" sibTransId="{414150BD-ABFE-4A60-B4EA-BC6EAF728D82}"/>
    <dgm:cxn modelId="{8BAD5315-0509-4B42-91B7-D4A66BA9F39D}" srcId="{287AD6A7-49B7-454F-84FC-EE8EE266FE70}" destId="{F672A868-6E3E-4BBD-8F7E-38D5DB4CBF5A}" srcOrd="1" destOrd="0" parTransId="{083A6F5B-5047-4E3A-8B05-0FD32CFFB7A7}" sibTransId="{9A5C2BEC-B86B-4B53-9287-C21D70498675}"/>
    <dgm:cxn modelId="{4BF6CE21-0047-43CA-95B2-C8168A840209}" srcId="{B3DAF819-C754-4C6C-9F3D-D895DE1FE811}" destId="{61A36BC9-E9BC-4A78-BD97-9B0735CA114C}" srcOrd="0" destOrd="0" parTransId="{9A70D599-6E63-41DE-8775-5D02346336B0}" sibTransId="{4F3A38F4-47CB-4B81-962E-748F3D96EC32}"/>
    <dgm:cxn modelId="{856E2725-1332-47FB-9D1D-0C0784D4B648}" srcId="{DB1A71F1-B952-4AA0-9A88-15C249099CAB}" destId="{0D3AC647-D900-42D1-9AA7-20501740B2ED}" srcOrd="0" destOrd="0" parTransId="{D502B468-B379-437C-BFF1-915A12B13FE0}" sibTransId="{846BA7BA-4E0C-4777-ACF3-77410AB292B2}"/>
    <dgm:cxn modelId="{B992042E-09A5-4952-8472-71906FB05C3E}" type="presOf" srcId="{61A36BC9-E9BC-4A78-BD97-9B0735CA114C}" destId="{2D472B23-3471-4A86-94BD-9DFD7AC1BE8C}" srcOrd="0" destOrd="0" presId="urn:microsoft.com/office/officeart/2005/8/layout/chevron2"/>
    <dgm:cxn modelId="{87D57033-2B07-4A28-AAB2-494C47749681}" srcId="{421762F1-2673-40CF-9CF7-E69B706B70F6}" destId="{0F8D8265-8CFA-4E3E-BD71-6756EBF5081E}" srcOrd="0" destOrd="0" parTransId="{AA99A378-CBB8-4F9E-B4B4-3018A134F32C}" sibTransId="{F6E31103-D6FD-43AF-B5BB-653769FD93FF}"/>
    <dgm:cxn modelId="{56427138-5557-4683-B4E1-24175495A62F}" type="presOf" srcId="{F672A868-6E3E-4BBD-8F7E-38D5DB4CBF5A}" destId="{40FBDC85-D0DB-4CAF-AD9D-744B94C6CA79}" srcOrd="0" destOrd="1" presId="urn:microsoft.com/office/officeart/2005/8/layout/chevron2"/>
    <dgm:cxn modelId="{8587E65C-D258-4EAF-AA81-E9B697CF5FC0}" type="presOf" srcId="{DB1A71F1-B952-4AA0-9A88-15C249099CAB}" destId="{3C7F17B9-E6C9-463C-A460-C72BF246CB05}" srcOrd="0" destOrd="0" presId="urn:microsoft.com/office/officeart/2005/8/layout/chevron2"/>
    <dgm:cxn modelId="{8AE1C95E-A6AF-49AF-8F8F-5493B0A5CEEF}" type="presOf" srcId="{56EA48ED-ACB1-4297-8108-128B587A9CE7}" destId="{40FBDC85-D0DB-4CAF-AD9D-744B94C6CA79}" srcOrd="0" destOrd="0" presId="urn:microsoft.com/office/officeart/2005/8/layout/chevron2"/>
    <dgm:cxn modelId="{96CF2462-9B86-48B0-A5BE-63502768C6FB}" srcId="{DAF3055E-2A6C-4445-B347-F7547C659C33}" destId="{DB1A71F1-B952-4AA0-9A88-15C249099CAB}" srcOrd="2" destOrd="0" parTransId="{B6E97669-D26E-463E-8437-D0FA1D539606}" sibTransId="{A5006E57-7208-45E7-953A-6C28299D6E53}"/>
    <dgm:cxn modelId="{29675C6C-E083-4AAB-AE44-EE7E9A3052C5}" srcId="{DB1A71F1-B952-4AA0-9A88-15C249099CAB}" destId="{890DADA6-742E-4A8C-BD45-55A890F1A357}" srcOrd="1" destOrd="0" parTransId="{39F89C9B-B393-4EFB-9C74-A2DF6C1F8140}" sibTransId="{A5246F77-E07C-46CB-96CE-DF5A2DAC0654}"/>
    <dgm:cxn modelId="{D9A5B44D-8CB9-4646-B3AD-BB43F4F7AC65}" type="presOf" srcId="{0D3AC647-D900-42D1-9AA7-20501740B2ED}" destId="{69A09E7C-EBC7-4711-860C-5282953F928B}" srcOrd="0" destOrd="0" presId="urn:microsoft.com/office/officeart/2005/8/layout/chevron2"/>
    <dgm:cxn modelId="{65C06058-F127-45BE-9830-6CB17D64C0B3}" srcId="{B3DAF819-C754-4C6C-9F3D-D895DE1FE811}" destId="{AB8582AA-A525-4060-8EBF-9EAA2463D6C3}" srcOrd="1" destOrd="0" parTransId="{FED2E23A-68B3-41FD-BC5E-0BDDA8B5D9EF}" sibTransId="{41B50E25-5E38-4E1C-A67E-DF9349FCC6C5}"/>
    <dgm:cxn modelId="{5FA9C47A-B7D6-44D5-8890-1946EF0D12F1}" srcId="{DAF3055E-2A6C-4445-B347-F7547C659C33}" destId="{421762F1-2673-40CF-9CF7-E69B706B70F6}" srcOrd="1" destOrd="0" parTransId="{182FB524-E1DD-444C-9093-96416279AC9E}" sibTransId="{1069FE26-5ADE-4AB5-9DEE-F63F5DDC7DBB}"/>
    <dgm:cxn modelId="{953F1B85-02CA-4A23-8CB0-C63FD7B62A82}" type="presOf" srcId="{B3DAF819-C754-4C6C-9F3D-D895DE1FE811}" destId="{EAE1840B-9BAD-4021-9D5D-DE7282C7FB57}" srcOrd="0" destOrd="0" presId="urn:microsoft.com/office/officeart/2005/8/layout/chevron2"/>
    <dgm:cxn modelId="{E9B28997-8F20-4815-B896-F531AC7940A1}" type="presOf" srcId="{FB726912-AC55-4AD3-B756-F1928B3CDD87}" destId="{591B91B2-C4AC-4F84-AFB1-4234D361D4C3}" srcOrd="0" destOrd="1" presId="urn:microsoft.com/office/officeart/2005/8/layout/chevron2"/>
    <dgm:cxn modelId="{D6271598-F57D-42EF-9929-613DBF4F6523}" type="presOf" srcId="{2DCE5628-8865-4187-B6E6-4A3E37DB6EC2}" destId="{40FBDC85-D0DB-4CAF-AD9D-744B94C6CA79}" srcOrd="0" destOrd="2" presId="urn:microsoft.com/office/officeart/2005/8/layout/chevron2"/>
    <dgm:cxn modelId="{E56FCAAB-B3C6-404C-83C4-838EEC68D761}" type="presOf" srcId="{421762F1-2673-40CF-9CF7-E69B706B70F6}" destId="{F8C79076-0FFC-4C99-B0F5-D224C12CA97E}" srcOrd="0" destOrd="0" presId="urn:microsoft.com/office/officeart/2005/8/layout/chevron2"/>
    <dgm:cxn modelId="{57B38FB4-87C6-4F65-BB3C-0390C817399A}" type="presOf" srcId="{890DADA6-742E-4A8C-BD45-55A890F1A357}" destId="{69A09E7C-EBC7-4711-860C-5282953F928B}" srcOrd="0" destOrd="1" presId="urn:microsoft.com/office/officeart/2005/8/layout/chevron2"/>
    <dgm:cxn modelId="{ECCCB2C5-B760-402D-B6F7-4E8A96E2A09C}" type="presOf" srcId="{AB8582AA-A525-4060-8EBF-9EAA2463D6C3}" destId="{2D472B23-3471-4A86-94BD-9DFD7AC1BE8C}" srcOrd="0" destOrd="1" presId="urn:microsoft.com/office/officeart/2005/8/layout/chevron2"/>
    <dgm:cxn modelId="{93F8A5CC-3FB5-4BD4-BA6C-E724F76DE505}" srcId="{287AD6A7-49B7-454F-84FC-EE8EE266FE70}" destId="{56EA48ED-ACB1-4297-8108-128B587A9CE7}" srcOrd="0" destOrd="0" parTransId="{EC57B2F1-0D28-4E38-A567-4F9F750A51F0}" sibTransId="{6148BFC6-9AE5-4EBF-8BA3-8AC9DE0396AD}"/>
    <dgm:cxn modelId="{57A7A6DE-F27E-486B-BB57-E4A6228F53AA}" srcId="{DAF3055E-2A6C-4445-B347-F7547C659C33}" destId="{B3DAF819-C754-4C6C-9F3D-D895DE1FE811}" srcOrd="3" destOrd="0" parTransId="{BE75E7FB-27D0-40F3-AB3B-59F09B6DB14F}" sibTransId="{2B20D9FA-BCE8-4196-B946-80DCB10483A3}"/>
    <dgm:cxn modelId="{6D6CD3E8-2053-4C1B-B0EA-3D6B9F5E3120}" type="presOf" srcId="{287AD6A7-49B7-454F-84FC-EE8EE266FE70}" destId="{31EF3EAD-7456-415D-945F-7BCF60530186}" srcOrd="0" destOrd="0" presId="urn:microsoft.com/office/officeart/2005/8/layout/chevron2"/>
    <dgm:cxn modelId="{E16B2DEA-A9E5-4BFB-B9DB-98CE4B1CD298}" srcId="{421762F1-2673-40CF-9CF7-E69B706B70F6}" destId="{FB726912-AC55-4AD3-B756-F1928B3CDD87}" srcOrd="1" destOrd="0" parTransId="{BDED2AA5-295E-46B5-995E-33F0DC05179E}" sibTransId="{2790F6F5-3875-4C95-B778-289D2839729D}"/>
    <dgm:cxn modelId="{39035CEF-8198-4AE2-8B37-A6A1DD296E7C}" type="presOf" srcId="{0F8D8265-8CFA-4E3E-BD71-6756EBF5081E}" destId="{591B91B2-C4AC-4F84-AFB1-4234D361D4C3}" srcOrd="0" destOrd="0" presId="urn:microsoft.com/office/officeart/2005/8/layout/chevron2"/>
    <dgm:cxn modelId="{0EB581EF-D95A-44F3-8A2A-59E270127E5D}" srcId="{DAF3055E-2A6C-4445-B347-F7547C659C33}" destId="{287AD6A7-49B7-454F-84FC-EE8EE266FE70}" srcOrd="0" destOrd="0" parTransId="{C961994F-C334-4B1A-9F6D-8A2535C9AA03}" sibTransId="{D0B5CEFD-6D04-483A-B50F-AD245A373295}"/>
    <dgm:cxn modelId="{162833E1-B262-458F-B367-791B12D00E79}" type="presParOf" srcId="{DB8122FB-2F32-4D93-9887-F19EF5383AF2}" destId="{5B5983B8-4AA4-40BC-B6C8-30AF5BC33C07}" srcOrd="0" destOrd="0" presId="urn:microsoft.com/office/officeart/2005/8/layout/chevron2"/>
    <dgm:cxn modelId="{2EC11A89-49FE-4E17-A6DF-329DA21F5729}" type="presParOf" srcId="{5B5983B8-4AA4-40BC-B6C8-30AF5BC33C07}" destId="{31EF3EAD-7456-415D-945F-7BCF60530186}" srcOrd="0" destOrd="0" presId="urn:microsoft.com/office/officeart/2005/8/layout/chevron2"/>
    <dgm:cxn modelId="{E62616B0-5A5E-4AAE-830E-8F984C841D71}" type="presParOf" srcId="{5B5983B8-4AA4-40BC-B6C8-30AF5BC33C07}" destId="{40FBDC85-D0DB-4CAF-AD9D-744B94C6CA79}" srcOrd="1" destOrd="0" presId="urn:microsoft.com/office/officeart/2005/8/layout/chevron2"/>
    <dgm:cxn modelId="{21B61993-6439-43ED-9D4D-92E044F7D3F4}" type="presParOf" srcId="{DB8122FB-2F32-4D93-9887-F19EF5383AF2}" destId="{6B6477B9-D385-489A-925F-F017B1A5958D}" srcOrd="1" destOrd="0" presId="urn:microsoft.com/office/officeart/2005/8/layout/chevron2"/>
    <dgm:cxn modelId="{779327AC-332A-465A-9D80-3C9E1A432F29}" type="presParOf" srcId="{DB8122FB-2F32-4D93-9887-F19EF5383AF2}" destId="{5390A013-FAB8-47A4-BDD5-2C011D75258E}" srcOrd="2" destOrd="0" presId="urn:microsoft.com/office/officeart/2005/8/layout/chevron2"/>
    <dgm:cxn modelId="{827676FD-03F6-4871-B3AC-31FB268ED768}" type="presParOf" srcId="{5390A013-FAB8-47A4-BDD5-2C011D75258E}" destId="{F8C79076-0FFC-4C99-B0F5-D224C12CA97E}" srcOrd="0" destOrd="0" presId="urn:microsoft.com/office/officeart/2005/8/layout/chevron2"/>
    <dgm:cxn modelId="{AC960A53-A330-499F-8948-8D0D3CCE8F85}" type="presParOf" srcId="{5390A013-FAB8-47A4-BDD5-2C011D75258E}" destId="{591B91B2-C4AC-4F84-AFB1-4234D361D4C3}" srcOrd="1" destOrd="0" presId="urn:microsoft.com/office/officeart/2005/8/layout/chevron2"/>
    <dgm:cxn modelId="{54D72E71-AFEC-40A5-AB69-0813307E6F97}" type="presParOf" srcId="{DB8122FB-2F32-4D93-9887-F19EF5383AF2}" destId="{4F8E2486-C1AE-45A8-8FA1-68882BB0AFB2}" srcOrd="3" destOrd="0" presId="urn:microsoft.com/office/officeart/2005/8/layout/chevron2"/>
    <dgm:cxn modelId="{CF7A23DB-6180-4EA4-9B49-8BCB54BAB2F1}" type="presParOf" srcId="{DB8122FB-2F32-4D93-9887-F19EF5383AF2}" destId="{93246339-74F0-4EBC-A6E5-CB83671B7F3C}" srcOrd="4" destOrd="0" presId="urn:microsoft.com/office/officeart/2005/8/layout/chevron2"/>
    <dgm:cxn modelId="{DD502985-A004-41AA-BA22-175311DD0287}" type="presParOf" srcId="{93246339-74F0-4EBC-A6E5-CB83671B7F3C}" destId="{3C7F17B9-E6C9-463C-A460-C72BF246CB05}" srcOrd="0" destOrd="0" presId="urn:microsoft.com/office/officeart/2005/8/layout/chevron2"/>
    <dgm:cxn modelId="{4A7B99E9-8892-46E9-8B14-DC970218226D}" type="presParOf" srcId="{93246339-74F0-4EBC-A6E5-CB83671B7F3C}" destId="{69A09E7C-EBC7-4711-860C-5282953F928B}" srcOrd="1" destOrd="0" presId="urn:microsoft.com/office/officeart/2005/8/layout/chevron2"/>
    <dgm:cxn modelId="{A6CA0392-4E81-4434-993D-1489138111A6}" type="presParOf" srcId="{DB8122FB-2F32-4D93-9887-F19EF5383AF2}" destId="{C1BA1C29-254F-4214-A877-4AB883472A4A}" srcOrd="5" destOrd="0" presId="urn:microsoft.com/office/officeart/2005/8/layout/chevron2"/>
    <dgm:cxn modelId="{D4AD1889-A6CD-4900-A163-31D3BF5470EE}" type="presParOf" srcId="{DB8122FB-2F32-4D93-9887-F19EF5383AF2}" destId="{0606AAEE-42A3-4488-A1D2-1047EF3B40FC}" srcOrd="6" destOrd="0" presId="urn:microsoft.com/office/officeart/2005/8/layout/chevron2"/>
    <dgm:cxn modelId="{22E43313-FDB2-4013-A423-E4E068D390D5}" type="presParOf" srcId="{0606AAEE-42A3-4488-A1D2-1047EF3B40FC}" destId="{EAE1840B-9BAD-4021-9D5D-DE7282C7FB57}" srcOrd="0" destOrd="0" presId="urn:microsoft.com/office/officeart/2005/8/layout/chevron2"/>
    <dgm:cxn modelId="{D6C13688-C589-4CA4-A23B-9840447D8063}" type="presParOf" srcId="{0606AAEE-42A3-4488-A1D2-1047EF3B40FC}" destId="{2D472B23-3471-4A86-94BD-9DFD7AC1BE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1496656-F9EB-4B10-BEEB-C590C0CA227A}"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27517A4D-3C5F-41C8-B344-ED40A1FA9DA7}">
      <dgm:prSet phldrT="[Text]" custT="1"/>
      <dgm:spPr/>
      <dgm: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Expand our works to raise the profile of the PSR &amp; increase sign ups - work towards a common PSR across the utilities</a:t>
          </a:r>
        </a:p>
      </dgm:t>
    </dgm:pt>
    <dgm:pt modelId="{29F65508-60D2-4717-A989-95C7747F1EE4}" type="parTrans" cxnId="{94E680D2-06B8-43A0-8564-1DEA84228B0A}">
      <dgm:prSet/>
      <dgm:spPr/>
      <dgm:t>
        <a:bodyPr/>
        <a:lstStyle/>
        <a:p>
          <a:endParaRPr lang="en-US" sz="2400">
            <a:solidFill>
              <a:schemeClr val="tx1">
                <a:lumMod val="75000"/>
                <a:lumOff val="25000"/>
              </a:schemeClr>
            </a:solidFill>
            <a:latin typeface="Arial" panose="020B0604020202020204" pitchFamily="34" charset="0"/>
            <a:cs typeface="Arial" panose="020B0604020202020204" pitchFamily="34" charset="0"/>
          </a:endParaRPr>
        </a:p>
      </dgm:t>
    </dgm:pt>
    <dgm:pt modelId="{460AE56D-AE5B-4B91-98DD-EE813D2F502B}" type="sibTrans" cxnId="{94E680D2-06B8-43A0-8564-1DEA84228B0A}">
      <dgm:prSet/>
      <dgm:spPr/>
      <dgm:t>
        <a:bodyPr/>
        <a:lstStyle/>
        <a:p>
          <a:endParaRPr lang="en-US" sz="2400">
            <a:solidFill>
              <a:schemeClr val="tx1">
                <a:lumMod val="75000"/>
                <a:lumOff val="25000"/>
              </a:schemeClr>
            </a:solidFill>
            <a:latin typeface="Arial" panose="020B0604020202020204" pitchFamily="34" charset="0"/>
            <a:cs typeface="Arial" panose="020B0604020202020204" pitchFamily="34" charset="0"/>
          </a:endParaRPr>
        </a:p>
      </dgm:t>
    </dgm:pt>
    <dgm:pt modelId="{3DA9A30B-A2D1-4615-8A49-228F53C74186}">
      <dgm:prSet phldrT="[Text]" custT="1"/>
      <dgm:spPr/>
      <dgm: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Focus CO awareness and provision of free monitors on the most vulnerable customers and educate future generations</a:t>
          </a:r>
        </a:p>
      </dgm:t>
    </dgm:pt>
    <dgm:pt modelId="{5185EAC9-D71E-447C-AB87-6BCA7489A5DB}" type="parTrans" cxnId="{CA6307A5-A1C8-45CA-888F-4DF034BF1E69}">
      <dgm:prSet/>
      <dgm:spPr/>
      <dgm:t>
        <a:bodyPr/>
        <a:lstStyle/>
        <a:p>
          <a:endParaRPr lang="en-US" sz="2400">
            <a:solidFill>
              <a:schemeClr val="tx1">
                <a:lumMod val="75000"/>
                <a:lumOff val="25000"/>
              </a:schemeClr>
            </a:solidFill>
            <a:latin typeface="Arial" panose="020B0604020202020204" pitchFamily="34" charset="0"/>
            <a:cs typeface="Arial" panose="020B0604020202020204" pitchFamily="34" charset="0"/>
          </a:endParaRPr>
        </a:p>
      </dgm:t>
    </dgm:pt>
    <dgm:pt modelId="{6F1E8E53-372B-4EBA-A7FE-42115A8108ED}" type="sibTrans" cxnId="{CA6307A5-A1C8-45CA-888F-4DF034BF1E69}">
      <dgm:prSet/>
      <dgm:spPr/>
      <dgm:t>
        <a:bodyPr/>
        <a:lstStyle/>
        <a:p>
          <a:endParaRPr lang="en-US" sz="2400">
            <a:solidFill>
              <a:schemeClr val="tx1">
                <a:lumMod val="75000"/>
                <a:lumOff val="25000"/>
              </a:schemeClr>
            </a:solidFill>
            <a:latin typeface="Arial" panose="020B0604020202020204" pitchFamily="34" charset="0"/>
            <a:cs typeface="Arial" panose="020B0604020202020204" pitchFamily="34" charset="0"/>
          </a:endParaRPr>
        </a:p>
      </dgm:t>
    </dgm:pt>
    <dgm:pt modelId="{02F09E47-B916-4CFA-B5FA-F62460E16223}">
      <dgm:prSet phldrT="[Text]" phldr="1"/>
      <dgm:spPr/>
      <dgm:t>
        <a:bodyPr/>
        <a:lstStyle/>
        <a:p>
          <a:endParaRPr lang="en-US" sz="2400">
            <a:solidFill>
              <a:schemeClr val="tx1">
                <a:lumMod val="75000"/>
                <a:lumOff val="25000"/>
              </a:schemeClr>
            </a:solidFill>
            <a:latin typeface="Arial" panose="020B0604020202020204" pitchFamily="34" charset="0"/>
            <a:cs typeface="Arial" panose="020B0604020202020204" pitchFamily="34" charset="0"/>
          </a:endParaRPr>
        </a:p>
      </dgm:t>
    </dgm:pt>
    <dgm:pt modelId="{5E0B74B9-71AA-4C89-BECE-ACD7F059C9AE}" type="parTrans" cxnId="{C049E0BD-7374-4D38-B6B0-20BA6D9DC08D}">
      <dgm:prSet/>
      <dgm:spPr/>
      <dgm:t>
        <a:bodyPr/>
        <a:lstStyle/>
        <a:p>
          <a:endParaRPr lang="en-US" sz="2400">
            <a:solidFill>
              <a:schemeClr val="tx1">
                <a:lumMod val="75000"/>
                <a:lumOff val="25000"/>
              </a:schemeClr>
            </a:solidFill>
            <a:latin typeface="Arial" panose="020B0604020202020204" pitchFamily="34" charset="0"/>
            <a:cs typeface="Arial" panose="020B0604020202020204" pitchFamily="34" charset="0"/>
          </a:endParaRPr>
        </a:p>
      </dgm:t>
    </dgm:pt>
    <dgm:pt modelId="{9E5D6030-4033-4686-8A0D-C3AC6F913E64}" type="sibTrans" cxnId="{C049E0BD-7374-4D38-B6B0-20BA6D9DC08D}">
      <dgm:prSet/>
      <dgm:spPr/>
      <dgm:t>
        <a:bodyPr/>
        <a:lstStyle/>
        <a:p>
          <a:endParaRPr lang="en-US" sz="2400">
            <a:solidFill>
              <a:schemeClr val="tx1">
                <a:lumMod val="75000"/>
                <a:lumOff val="25000"/>
              </a:schemeClr>
            </a:solidFill>
            <a:latin typeface="Arial" panose="020B0604020202020204" pitchFamily="34" charset="0"/>
            <a:cs typeface="Arial" panose="020B0604020202020204" pitchFamily="34" charset="0"/>
          </a:endParaRPr>
        </a:p>
      </dgm:t>
    </dgm:pt>
    <dgm:pt modelId="{23EA4162-5AE8-41B2-BB9E-A34A68D3204F}">
      <dgm:prSet phldrT="[Text]" phldr="1"/>
      <dgm:spPr/>
      <dgm:t>
        <a:bodyPr/>
        <a:lstStyle/>
        <a:p>
          <a:endParaRPr lang="en-US" sz="2400">
            <a:solidFill>
              <a:schemeClr val="tx1">
                <a:lumMod val="75000"/>
                <a:lumOff val="25000"/>
              </a:schemeClr>
            </a:solidFill>
            <a:latin typeface="Arial" panose="020B0604020202020204" pitchFamily="34" charset="0"/>
            <a:cs typeface="Arial" panose="020B0604020202020204" pitchFamily="34" charset="0"/>
          </a:endParaRPr>
        </a:p>
      </dgm:t>
    </dgm:pt>
    <dgm:pt modelId="{2E1DD94F-FD96-4AF4-9EAF-AE2ECEF8CF0E}" type="parTrans" cxnId="{901B855B-819B-4B79-AF88-0F85DFBB7E76}">
      <dgm:prSet/>
      <dgm:spPr/>
      <dgm:t>
        <a:bodyPr/>
        <a:lstStyle/>
        <a:p>
          <a:endParaRPr lang="en-US" sz="2400">
            <a:solidFill>
              <a:schemeClr val="tx1">
                <a:lumMod val="75000"/>
                <a:lumOff val="25000"/>
              </a:schemeClr>
            </a:solidFill>
            <a:latin typeface="Arial" panose="020B0604020202020204" pitchFamily="34" charset="0"/>
            <a:cs typeface="Arial" panose="020B0604020202020204" pitchFamily="34" charset="0"/>
          </a:endParaRPr>
        </a:p>
      </dgm:t>
    </dgm:pt>
    <dgm:pt modelId="{E7BF46FD-5330-4716-BFD4-85C1275E4F52}" type="sibTrans" cxnId="{901B855B-819B-4B79-AF88-0F85DFBB7E76}">
      <dgm:prSet/>
      <dgm:spPr/>
      <dgm:t>
        <a:bodyPr/>
        <a:lstStyle/>
        <a:p>
          <a:endParaRPr lang="en-US" sz="2400">
            <a:solidFill>
              <a:schemeClr val="tx1">
                <a:lumMod val="75000"/>
                <a:lumOff val="25000"/>
              </a:schemeClr>
            </a:solidFill>
            <a:latin typeface="Arial" panose="020B0604020202020204" pitchFamily="34" charset="0"/>
            <a:cs typeface="Arial" panose="020B0604020202020204" pitchFamily="34" charset="0"/>
          </a:endParaRPr>
        </a:p>
      </dgm:t>
    </dgm:pt>
    <dgm:pt modelId="{F98CC5E6-C453-4B1A-9019-2C0A1920CA61}">
      <dgm:prSet custT="1"/>
      <dgm:spPr/>
      <dgm: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Provide support to customers to improve energy efficiency, and lift homes out of fuel poverty &amp; continue to deliver funded gas connections to fuel poor homes </a:t>
          </a:r>
        </a:p>
      </dgm:t>
    </dgm:pt>
    <dgm:pt modelId="{701DAC21-E70A-4D77-A3CF-462667FA6558}" type="parTrans" cxnId="{483B0F59-FFE4-4CB4-9DEB-69308BD30491}">
      <dgm:prSet/>
      <dgm:spPr/>
      <dgm:t>
        <a:bodyPr/>
        <a:lstStyle/>
        <a:p>
          <a:endParaRPr lang="en-US" sz="2400">
            <a:solidFill>
              <a:schemeClr val="tx1">
                <a:lumMod val="75000"/>
                <a:lumOff val="25000"/>
              </a:schemeClr>
            </a:solidFill>
            <a:latin typeface="Arial" panose="020B0604020202020204" pitchFamily="34" charset="0"/>
            <a:cs typeface="Arial" panose="020B0604020202020204" pitchFamily="34" charset="0"/>
          </a:endParaRPr>
        </a:p>
      </dgm:t>
    </dgm:pt>
    <dgm:pt modelId="{F32D3A2C-F18B-4934-BDF3-7994CFF20457}" type="sibTrans" cxnId="{483B0F59-FFE4-4CB4-9DEB-69308BD30491}">
      <dgm:prSet/>
      <dgm:spPr/>
      <dgm:t>
        <a:bodyPr/>
        <a:lstStyle/>
        <a:p>
          <a:endParaRPr lang="en-US" sz="2400">
            <a:solidFill>
              <a:schemeClr val="tx1">
                <a:lumMod val="75000"/>
                <a:lumOff val="25000"/>
              </a:schemeClr>
            </a:solidFill>
            <a:latin typeface="Arial" panose="020B0604020202020204" pitchFamily="34" charset="0"/>
            <a:cs typeface="Arial" panose="020B0604020202020204" pitchFamily="34" charset="0"/>
          </a:endParaRPr>
        </a:p>
      </dgm:t>
    </dgm:pt>
    <dgm:pt modelId="{DDC27A8D-6767-4397-8B06-85D1D60B7F49}">
      <dgm:prSet custT="1"/>
      <dgm:spPr/>
      <dgm: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Use a new tool to assess the wider ‘Social Return on Investment’ to prove the wider value of our support for the vulnerable and of our SOs</a:t>
          </a:r>
        </a:p>
      </dgm:t>
    </dgm:pt>
    <dgm:pt modelId="{4D0E0935-F5CE-4C25-9C1B-08DB73F19704}" type="parTrans" cxnId="{D9807CF0-2668-4393-9FD4-AD01E28D8D31}">
      <dgm:prSet/>
      <dgm:spPr/>
      <dgm:t>
        <a:bodyPr/>
        <a:lstStyle/>
        <a:p>
          <a:endParaRPr lang="en-US" sz="2400">
            <a:solidFill>
              <a:schemeClr val="tx1">
                <a:lumMod val="75000"/>
                <a:lumOff val="25000"/>
              </a:schemeClr>
            </a:solidFill>
            <a:latin typeface="Arial" panose="020B0604020202020204" pitchFamily="34" charset="0"/>
            <a:cs typeface="Arial" panose="020B0604020202020204" pitchFamily="34" charset="0"/>
          </a:endParaRPr>
        </a:p>
      </dgm:t>
    </dgm:pt>
    <dgm:pt modelId="{A898B62E-DD71-4106-B655-1905E575ABD9}" type="sibTrans" cxnId="{D9807CF0-2668-4393-9FD4-AD01E28D8D31}">
      <dgm:prSet/>
      <dgm:spPr/>
      <dgm:t>
        <a:bodyPr/>
        <a:lstStyle/>
        <a:p>
          <a:endParaRPr lang="en-US" sz="2400">
            <a:solidFill>
              <a:schemeClr val="tx1">
                <a:lumMod val="75000"/>
                <a:lumOff val="25000"/>
              </a:schemeClr>
            </a:solidFill>
            <a:latin typeface="Arial" panose="020B0604020202020204" pitchFamily="34" charset="0"/>
            <a:cs typeface="Arial" panose="020B0604020202020204" pitchFamily="34" charset="0"/>
          </a:endParaRPr>
        </a:p>
      </dgm:t>
    </dgm:pt>
    <dgm:pt modelId="{C60C79CE-8D45-424C-AC72-051D9037D285}" type="pres">
      <dgm:prSet presAssocID="{41496656-F9EB-4B10-BEEB-C590C0CA227A}" presName="matrix" presStyleCnt="0">
        <dgm:presLayoutVars>
          <dgm:chMax val="1"/>
          <dgm:dir/>
          <dgm:resizeHandles val="exact"/>
        </dgm:presLayoutVars>
      </dgm:prSet>
      <dgm:spPr/>
    </dgm:pt>
    <dgm:pt modelId="{738E0B44-76D5-4F81-948A-ADB7A1DF8518}" type="pres">
      <dgm:prSet presAssocID="{41496656-F9EB-4B10-BEEB-C590C0CA227A}" presName="diamond" presStyleLbl="bgShp" presStyleIdx="0" presStyleCnt="1" custScaleX="114105"/>
      <dgm:spPr/>
    </dgm:pt>
    <dgm:pt modelId="{D105DD8E-0E51-4E14-9EEE-F3C535B141E1}" type="pres">
      <dgm:prSet presAssocID="{41496656-F9EB-4B10-BEEB-C590C0CA227A}" presName="quad1" presStyleLbl="node1" presStyleIdx="0" presStyleCnt="4" custScaleX="120506" custScaleY="119588" custLinFactNeighborX="-8267" custLinFactNeighborY="-8267">
        <dgm:presLayoutVars>
          <dgm:chMax val="0"/>
          <dgm:chPref val="0"/>
          <dgm:bulletEnabled val="1"/>
        </dgm:presLayoutVars>
      </dgm:prSet>
      <dgm:spPr/>
    </dgm:pt>
    <dgm:pt modelId="{DAD7AC80-5D72-4341-9496-18F7F0D06788}" type="pres">
      <dgm:prSet presAssocID="{41496656-F9EB-4B10-BEEB-C590C0CA227A}" presName="quad2" presStyleLbl="node1" presStyleIdx="1" presStyleCnt="4" custScaleX="118785" custScaleY="120150" custLinFactNeighborX="7183" custLinFactNeighborY="-7986">
        <dgm:presLayoutVars>
          <dgm:chMax val="0"/>
          <dgm:chPref val="0"/>
          <dgm:bulletEnabled val="1"/>
        </dgm:presLayoutVars>
      </dgm:prSet>
      <dgm:spPr/>
    </dgm:pt>
    <dgm:pt modelId="{81D9FDFF-4655-48D6-8F78-C54673BB39C1}" type="pres">
      <dgm:prSet presAssocID="{41496656-F9EB-4B10-BEEB-C590C0CA227A}" presName="quad3" presStyleLbl="node1" presStyleIdx="2" presStyleCnt="4" custScaleX="123204" custScaleY="115215" custLinFactNeighborX="-11051" custLinFactNeighborY="6516">
        <dgm:presLayoutVars>
          <dgm:chMax val="0"/>
          <dgm:chPref val="0"/>
          <dgm:bulletEnabled val="1"/>
        </dgm:presLayoutVars>
      </dgm:prSet>
      <dgm:spPr/>
    </dgm:pt>
    <dgm:pt modelId="{80BDF6E0-D1A8-49D5-A56D-93268C9CA19B}" type="pres">
      <dgm:prSet presAssocID="{41496656-F9EB-4B10-BEEB-C590C0CA227A}" presName="quad4" presStyleLbl="node1" presStyleIdx="3" presStyleCnt="4" custScaleX="123204" custScaleY="118782" custLinFactNeighborX="9392" custLinFactNeighborY="4733">
        <dgm:presLayoutVars>
          <dgm:chMax val="0"/>
          <dgm:chPref val="0"/>
          <dgm:bulletEnabled val="1"/>
        </dgm:presLayoutVars>
      </dgm:prSet>
      <dgm:spPr/>
    </dgm:pt>
  </dgm:ptLst>
  <dgm:cxnLst>
    <dgm:cxn modelId="{966EA938-EDA6-422D-9880-33798334DEEB}" type="presOf" srcId="{DDC27A8D-6767-4397-8B06-85D1D60B7F49}" destId="{80BDF6E0-D1A8-49D5-A56D-93268C9CA19B}" srcOrd="0" destOrd="0" presId="urn:microsoft.com/office/officeart/2005/8/layout/matrix3"/>
    <dgm:cxn modelId="{901B855B-819B-4B79-AF88-0F85DFBB7E76}" srcId="{41496656-F9EB-4B10-BEEB-C590C0CA227A}" destId="{23EA4162-5AE8-41B2-BB9E-A34A68D3204F}" srcOrd="5" destOrd="0" parTransId="{2E1DD94F-FD96-4AF4-9EAF-AE2ECEF8CF0E}" sibTransId="{E7BF46FD-5330-4716-BFD4-85C1275E4F52}"/>
    <dgm:cxn modelId="{140A0A47-57E0-4057-B379-ED69A7997E09}" type="presOf" srcId="{3DA9A30B-A2D1-4615-8A49-228F53C74186}" destId="{DAD7AC80-5D72-4341-9496-18F7F0D06788}" srcOrd="0" destOrd="0" presId="urn:microsoft.com/office/officeart/2005/8/layout/matrix3"/>
    <dgm:cxn modelId="{CCE48A49-AAA3-4474-AA28-664A722962CB}" type="presOf" srcId="{27517A4D-3C5F-41C8-B344-ED40A1FA9DA7}" destId="{D105DD8E-0E51-4E14-9EEE-F3C535B141E1}" srcOrd="0" destOrd="0" presId="urn:microsoft.com/office/officeart/2005/8/layout/matrix3"/>
    <dgm:cxn modelId="{C960FC6F-556C-43A8-B83A-5EB0FD1401DB}" type="presOf" srcId="{41496656-F9EB-4B10-BEEB-C590C0CA227A}" destId="{C60C79CE-8D45-424C-AC72-051D9037D285}" srcOrd="0" destOrd="0" presId="urn:microsoft.com/office/officeart/2005/8/layout/matrix3"/>
    <dgm:cxn modelId="{483B0F59-FFE4-4CB4-9DEB-69308BD30491}" srcId="{41496656-F9EB-4B10-BEEB-C590C0CA227A}" destId="{F98CC5E6-C453-4B1A-9019-2C0A1920CA61}" srcOrd="2" destOrd="0" parTransId="{701DAC21-E70A-4D77-A3CF-462667FA6558}" sibTransId="{F32D3A2C-F18B-4934-BDF3-7994CFF20457}"/>
    <dgm:cxn modelId="{CA6307A5-A1C8-45CA-888F-4DF034BF1E69}" srcId="{41496656-F9EB-4B10-BEEB-C590C0CA227A}" destId="{3DA9A30B-A2D1-4615-8A49-228F53C74186}" srcOrd="1" destOrd="0" parTransId="{5185EAC9-D71E-447C-AB87-6BCA7489A5DB}" sibTransId="{6F1E8E53-372B-4EBA-A7FE-42115A8108ED}"/>
    <dgm:cxn modelId="{613E4BA8-5905-49E5-B315-87837EB2036F}" type="presOf" srcId="{F98CC5E6-C453-4B1A-9019-2C0A1920CA61}" destId="{81D9FDFF-4655-48D6-8F78-C54673BB39C1}" srcOrd="0" destOrd="0" presId="urn:microsoft.com/office/officeart/2005/8/layout/matrix3"/>
    <dgm:cxn modelId="{C049E0BD-7374-4D38-B6B0-20BA6D9DC08D}" srcId="{41496656-F9EB-4B10-BEEB-C590C0CA227A}" destId="{02F09E47-B916-4CFA-B5FA-F62460E16223}" srcOrd="4" destOrd="0" parTransId="{5E0B74B9-71AA-4C89-BECE-ACD7F059C9AE}" sibTransId="{9E5D6030-4033-4686-8A0D-C3AC6F913E64}"/>
    <dgm:cxn modelId="{94E680D2-06B8-43A0-8564-1DEA84228B0A}" srcId="{41496656-F9EB-4B10-BEEB-C590C0CA227A}" destId="{27517A4D-3C5F-41C8-B344-ED40A1FA9DA7}" srcOrd="0" destOrd="0" parTransId="{29F65508-60D2-4717-A989-95C7747F1EE4}" sibTransId="{460AE56D-AE5B-4B91-98DD-EE813D2F502B}"/>
    <dgm:cxn modelId="{D9807CF0-2668-4393-9FD4-AD01E28D8D31}" srcId="{41496656-F9EB-4B10-BEEB-C590C0CA227A}" destId="{DDC27A8D-6767-4397-8B06-85D1D60B7F49}" srcOrd="3" destOrd="0" parTransId="{4D0E0935-F5CE-4C25-9C1B-08DB73F19704}" sibTransId="{A898B62E-DD71-4106-B655-1905E575ABD9}"/>
    <dgm:cxn modelId="{60ACBB64-3A8E-4F10-9517-1D553789E2E5}" type="presParOf" srcId="{C60C79CE-8D45-424C-AC72-051D9037D285}" destId="{738E0B44-76D5-4F81-948A-ADB7A1DF8518}" srcOrd="0" destOrd="0" presId="urn:microsoft.com/office/officeart/2005/8/layout/matrix3"/>
    <dgm:cxn modelId="{CA828C24-8E25-420B-86C7-7F94702C2710}" type="presParOf" srcId="{C60C79CE-8D45-424C-AC72-051D9037D285}" destId="{D105DD8E-0E51-4E14-9EEE-F3C535B141E1}" srcOrd="1" destOrd="0" presId="urn:microsoft.com/office/officeart/2005/8/layout/matrix3"/>
    <dgm:cxn modelId="{25200269-93A1-45D5-9712-F0AFB30C61BF}" type="presParOf" srcId="{C60C79CE-8D45-424C-AC72-051D9037D285}" destId="{DAD7AC80-5D72-4341-9496-18F7F0D06788}" srcOrd="2" destOrd="0" presId="urn:microsoft.com/office/officeart/2005/8/layout/matrix3"/>
    <dgm:cxn modelId="{A5221A6D-3624-4287-A6EE-1498D97AA4BE}" type="presParOf" srcId="{C60C79CE-8D45-424C-AC72-051D9037D285}" destId="{81D9FDFF-4655-48D6-8F78-C54673BB39C1}" srcOrd="3" destOrd="0" presId="urn:microsoft.com/office/officeart/2005/8/layout/matrix3"/>
    <dgm:cxn modelId="{7EFAD96E-56D8-4AB4-BB74-3943915F5CE7}" type="presParOf" srcId="{C60C79CE-8D45-424C-AC72-051D9037D285}" destId="{80BDF6E0-D1A8-49D5-A56D-93268C9CA19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2740BC3-168F-40E5-8FE5-770860ABA351}"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098111E8-2ACA-4824-A3C5-BEA294906D49}">
      <dgm:prSet phldrT="[Text]" custT="1"/>
      <dgm:spPr/>
      <dgm:t>
        <a:bodyPr/>
        <a:lstStyle/>
        <a:p>
          <a:r>
            <a:rPr lang="en-US" sz="1600" dirty="0">
              <a:latin typeface="Arial" panose="020B0604020202020204" pitchFamily="34" charset="0"/>
              <a:cs typeface="Arial" panose="020B0604020202020204" pitchFamily="34" charset="0"/>
            </a:rPr>
            <a:t>2018 Regional Workshop Stakeholder Feedback: </a:t>
          </a:r>
          <a:r>
            <a:rPr lang="en-US" sz="1600" i="1" dirty="0">
              <a:latin typeface="Arial" panose="020B0604020202020204" pitchFamily="34" charset="0"/>
              <a:cs typeface="Arial" panose="020B0604020202020204" pitchFamily="34" charset="0"/>
            </a:rPr>
            <a:t>“Consider developing a trust fund for partners to use to fund social obligation needs”</a:t>
          </a:r>
        </a:p>
      </dgm:t>
    </dgm:pt>
    <dgm:pt modelId="{3B943BD8-570C-4E42-95D8-A89E61E420F4}" type="parTrans" cxnId="{49BCE790-4D94-4E10-B5E6-EF25DFF0C08F}">
      <dgm:prSet/>
      <dgm:spPr/>
      <dgm:t>
        <a:bodyPr/>
        <a:lstStyle/>
        <a:p>
          <a:endParaRPr lang="en-US">
            <a:latin typeface="Arial" panose="020B0604020202020204" pitchFamily="34" charset="0"/>
            <a:cs typeface="Arial" panose="020B0604020202020204" pitchFamily="34" charset="0"/>
          </a:endParaRPr>
        </a:p>
      </dgm:t>
    </dgm:pt>
    <dgm:pt modelId="{40C23E76-2904-40B0-AD05-B78257F13B6E}" type="sibTrans" cxnId="{49BCE790-4D94-4E10-B5E6-EF25DFF0C08F}">
      <dgm:prSet/>
      <dgm:spPr/>
      <dgm:t>
        <a:bodyPr/>
        <a:lstStyle/>
        <a:p>
          <a:endParaRPr lang="en-US">
            <a:latin typeface="Arial" panose="020B0604020202020204" pitchFamily="34" charset="0"/>
            <a:cs typeface="Arial" panose="020B0604020202020204" pitchFamily="34" charset="0"/>
          </a:endParaRPr>
        </a:p>
      </dgm:t>
    </dgm:pt>
    <dgm:pt modelId="{3CF0E765-2E81-4EF3-B728-7918E2A85770}" type="asst">
      <dgm:prSet phldrT="[Text]" custT="1"/>
      <dgm:spPr/>
      <dgm:t>
        <a:bodyPr/>
        <a:lstStyle/>
        <a:p>
          <a:r>
            <a:rPr lang="en-US" sz="1200" dirty="0">
              <a:latin typeface="Arial" panose="020B0604020202020204" pitchFamily="34" charset="0"/>
              <a:cs typeface="Arial" panose="020B0604020202020204" pitchFamily="34" charset="0"/>
            </a:rPr>
            <a:t>Included in our business plan is the prospect of us offering a pot of £50k to fund community projects to help promote gas safety and vulnerable customer support to the hard to reach</a:t>
          </a:r>
        </a:p>
      </dgm:t>
    </dgm:pt>
    <dgm:pt modelId="{42FFC905-CB8D-4DB1-AAC4-A2BE26CD440F}" type="parTrans" cxnId="{9592B21F-4ED5-47EA-B106-AAAC76904A34}">
      <dgm:prSet/>
      <dgm:spPr/>
      <dgm:t>
        <a:bodyPr/>
        <a:lstStyle/>
        <a:p>
          <a:endParaRPr lang="en-US">
            <a:latin typeface="Arial" panose="020B0604020202020204" pitchFamily="34" charset="0"/>
            <a:cs typeface="Arial" panose="020B0604020202020204" pitchFamily="34" charset="0"/>
          </a:endParaRPr>
        </a:p>
      </dgm:t>
    </dgm:pt>
    <dgm:pt modelId="{979BDBA0-D63B-4227-AD84-C2F13F97DC72}" type="sibTrans" cxnId="{9592B21F-4ED5-47EA-B106-AAAC76904A34}">
      <dgm:prSet/>
      <dgm:spPr/>
      <dgm:t>
        <a:bodyPr/>
        <a:lstStyle/>
        <a:p>
          <a:endParaRPr lang="en-US">
            <a:latin typeface="Arial" panose="020B0604020202020204" pitchFamily="34" charset="0"/>
            <a:cs typeface="Arial" panose="020B0604020202020204" pitchFamily="34" charset="0"/>
          </a:endParaRPr>
        </a:p>
      </dgm:t>
    </dgm:pt>
    <dgm:pt modelId="{A8DCFCAE-B98B-489B-9248-B8C3EC60D15F}">
      <dgm:prSet phldrT="[Text]" custT="1"/>
      <dgm:spPr/>
      <dgm:t>
        <a:bodyPr/>
        <a:lstStyle/>
        <a:p>
          <a:r>
            <a:rPr lang="en-US" sz="1400" dirty="0">
              <a:latin typeface="Arial" panose="020B0604020202020204" pitchFamily="34" charset="0"/>
              <a:cs typeface="Arial" panose="020B0604020202020204" pitchFamily="34" charset="0"/>
            </a:rPr>
            <a:t>What do you think the framework around this would be?</a:t>
          </a:r>
        </a:p>
      </dgm:t>
    </dgm:pt>
    <dgm:pt modelId="{745F83C9-3227-4297-89DB-7D73259E8A5D}" type="parTrans" cxnId="{456B5079-2CF1-43C5-994C-B71F7D2F5FDC}">
      <dgm:prSet/>
      <dgm:spPr/>
      <dgm:t>
        <a:bodyPr/>
        <a:lstStyle/>
        <a:p>
          <a:endParaRPr lang="en-US">
            <a:latin typeface="Arial" panose="020B0604020202020204" pitchFamily="34" charset="0"/>
            <a:cs typeface="Arial" panose="020B0604020202020204" pitchFamily="34" charset="0"/>
          </a:endParaRPr>
        </a:p>
      </dgm:t>
    </dgm:pt>
    <dgm:pt modelId="{9A7F5BD4-DC9A-471D-9E1B-7555E31C2CAE}" type="sibTrans" cxnId="{456B5079-2CF1-43C5-994C-B71F7D2F5FDC}">
      <dgm:prSet/>
      <dgm:spPr/>
      <dgm:t>
        <a:bodyPr/>
        <a:lstStyle/>
        <a:p>
          <a:endParaRPr lang="en-US">
            <a:latin typeface="Arial" panose="020B0604020202020204" pitchFamily="34" charset="0"/>
            <a:cs typeface="Arial" panose="020B0604020202020204" pitchFamily="34" charset="0"/>
          </a:endParaRPr>
        </a:p>
      </dgm:t>
    </dgm:pt>
    <dgm:pt modelId="{C739C929-8EFD-4479-BFE4-8533E3C9AB16}">
      <dgm:prSet phldrT="[Text]" custT="1"/>
      <dgm:spPr/>
      <dgm:t>
        <a:bodyPr/>
        <a:lstStyle/>
        <a:p>
          <a:r>
            <a:rPr lang="en-US" sz="1400" dirty="0">
              <a:latin typeface="Arial" panose="020B0604020202020204" pitchFamily="34" charset="0"/>
              <a:cs typeface="Arial" panose="020B0604020202020204" pitchFamily="34" charset="0"/>
            </a:rPr>
            <a:t>What should the criteria be? </a:t>
          </a:r>
        </a:p>
      </dgm:t>
    </dgm:pt>
    <dgm:pt modelId="{132CD416-43B3-42ED-830C-E7549C51A0F7}" type="parTrans" cxnId="{E8C35A25-CBC9-4BAA-AEFF-8D98501244BA}">
      <dgm:prSet/>
      <dgm:spPr/>
      <dgm:t>
        <a:bodyPr/>
        <a:lstStyle/>
        <a:p>
          <a:endParaRPr lang="en-US">
            <a:latin typeface="Arial" panose="020B0604020202020204" pitchFamily="34" charset="0"/>
            <a:cs typeface="Arial" panose="020B0604020202020204" pitchFamily="34" charset="0"/>
          </a:endParaRPr>
        </a:p>
      </dgm:t>
    </dgm:pt>
    <dgm:pt modelId="{425682D6-9CB3-4E32-820E-4AD63470548F}" type="sibTrans" cxnId="{E8C35A25-CBC9-4BAA-AEFF-8D98501244BA}">
      <dgm:prSet/>
      <dgm:spPr/>
      <dgm:t>
        <a:bodyPr/>
        <a:lstStyle/>
        <a:p>
          <a:endParaRPr lang="en-US">
            <a:latin typeface="Arial" panose="020B0604020202020204" pitchFamily="34" charset="0"/>
            <a:cs typeface="Arial" panose="020B0604020202020204" pitchFamily="34" charset="0"/>
          </a:endParaRPr>
        </a:p>
      </dgm:t>
    </dgm:pt>
    <dgm:pt modelId="{C8C53BA3-5B27-497B-8E2E-420A97D27679}">
      <dgm:prSet phldrT="[Text]" custT="1"/>
      <dgm:spPr/>
      <dgm:t>
        <a:bodyPr/>
        <a:lstStyle/>
        <a:p>
          <a:r>
            <a:rPr lang="en-US" sz="1400" dirty="0">
              <a:latin typeface="Arial" panose="020B0604020202020204" pitchFamily="34" charset="0"/>
              <a:cs typeface="Arial" panose="020B0604020202020204" pitchFamily="34" charset="0"/>
            </a:rPr>
            <a:t>Should we consider other factors like seasonality, demographics, region? </a:t>
          </a:r>
        </a:p>
      </dgm:t>
    </dgm:pt>
    <dgm:pt modelId="{9CE9887E-3AF9-4967-BE75-E0A846F15784}" type="parTrans" cxnId="{5F8DCF4E-8A41-4654-922F-86072F595713}">
      <dgm:prSet/>
      <dgm:spPr/>
      <dgm:t>
        <a:bodyPr/>
        <a:lstStyle/>
        <a:p>
          <a:endParaRPr lang="en-US">
            <a:latin typeface="Arial" panose="020B0604020202020204" pitchFamily="34" charset="0"/>
            <a:cs typeface="Arial" panose="020B0604020202020204" pitchFamily="34" charset="0"/>
          </a:endParaRPr>
        </a:p>
      </dgm:t>
    </dgm:pt>
    <dgm:pt modelId="{119724F2-906F-4353-BA6F-61EAAD0BC997}" type="sibTrans" cxnId="{5F8DCF4E-8A41-4654-922F-86072F595713}">
      <dgm:prSet/>
      <dgm:spPr/>
      <dgm:t>
        <a:bodyPr/>
        <a:lstStyle/>
        <a:p>
          <a:endParaRPr lang="en-US">
            <a:latin typeface="Arial" panose="020B0604020202020204" pitchFamily="34" charset="0"/>
            <a:cs typeface="Arial" panose="020B0604020202020204" pitchFamily="34" charset="0"/>
          </a:endParaRPr>
        </a:p>
      </dgm:t>
    </dgm:pt>
    <dgm:pt modelId="{F44DB318-EF3B-42F1-8D17-7C0A608A4511}" type="pres">
      <dgm:prSet presAssocID="{92740BC3-168F-40E5-8FE5-770860ABA351}" presName="hierChild1" presStyleCnt="0">
        <dgm:presLayoutVars>
          <dgm:orgChart val="1"/>
          <dgm:chPref val="1"/>
          <dgm:dir/>
          <dgm:animOne val="branch"/>
          <dgm:animLvl val="lvl"/>
          <dgm:resizeHandles/>
        </dgm:presLayoutVars>
      </dgm:prSet>
      <dgm:spPr/>
    </dgm:pt>
    <dgm:pt modelId="{70BFF2F2-8CD9-4234-B746-E652C5B260E9}" type="pres">
      <dgm:prSet presAssocID="{098111E8-2ACA-4824-A3C5-BEA294906D49}" presName="hierRoot1" presStyleCnt="0">
        <dgm:presLayoutVars>
          <dgm:hierBranch val="init"/>
        </dgm:presLayoutVars>
      </dgm:prSet>
      <dgm:spPr/>
    </dgm:pt>
    <dgm:pt modelId="{562C61EE-B455-4764-8964-780B034BEBFA}" type="pres">
      <dgm:prSet presAssocID="{098111E8-2ACA-4824-A3C5-BEA294906D49}" presName="rootComposite1" presStyleCnt="0"/>
      <dgm:spPr/>
    </dgm:pt>
    <dgm:pt modelId="{AE080836-8307-475E-B98A-B85CA794D1C0}" type="pres">
      <dgm:prSet presAssocID="{098111E8-2ACA-4824-A3C5-BEA294906D49}" presName="rootText1" presStyleLbl="node0" presStyleIdx="0" presStyleCnt="1" custScaleX="176390" custScaleY="130511">
        <dgm:presLayoutVars>
          <dgm:chPref val="3"/>
        </dgm:presLayoutVars>
      </dgm:prSet>
      <dgm:spPr/>
    </dgm:pt>
    <dgm:pt modelId="{AD007D59-FA02-4560-BEF4-6C53B92F8996}" type="pres">
      <dgm:prSet presAssocID="{098111E8-2ACA-4824-A3C5-BEA294906D49}" presName="rootConnector1" presStyleLbl="node1" presStyleIdx="0" presStyleCnt="0"/>
      <dgm:spPr/>
    </dgm:pt>
    <dgm:pt modelId="{862DEB5D-6A52-4954-AC57-C303B259EDE6}" type="pres">
      <dgm:prSet presAssocID="{098111E8-2ACA-4824-A3C5-BEA294906D49}" presName="hierChild2" presStyleCnt="0"/>
      <dgm:spPr/>
    </dgm:pt>
    <dgm:pt modelId="{078E6528-159F-43CC-8910-C44366704C63}" type="pres">
      <dgm:prSet presAssocID="{745F83C9-3227-4297-89DB-7D73259E8A5D}" presName="Name37" presStyleLbl="parChTrans1D2" presStyleIdx="0" presStyleCnt="4"/>
      <dgm:spPr/>
    </dgm:pt>
    <dgm:pt modelId="{0DFFEEDE-49D2-47EE-AB47-3B31A21F9450}" type="pres">
      <dgm:prSet presAssocID="{A8DCFCAE-B98B-489B-9248-B8C3EC60D15F}" presName="hierRoot2" presStyleCnt="0">
        <dgm:presLayoutVars>
          <dgm:hierBranch val="init"/>
        </dgm:presLayoutVars>
      </dgm:prSet>
      <dgm:spPr/>
    </dgm:pt>
    <dgm:pt modelId="{FEDD34C0-79D3-4EFC-97DC-7DBDEAF8B2DF}" type="pres">
      <dgm:prSet presAssocID="{A8DCFCAE-B98B-489B-9248-B8C3EC60D15F}" presName="rootComposite" presStyleCnt="0"/>
      <dgm:spPr/>
    </dgm:pt>
    <dgm:pt modelId="{591BE088-D675-412E-94C0-B98926B4277C}" type="pres">
      <dgm:prSet presAssocID="{A8DCFCAE-B98B-489B-9248-B8C3EC60D15F}" presName="rootText" presStyleLbl="node2" presStyleIdx="0" presStyleCnt="3">
        <dgm:presLayoutVars>
          <dgm:chPref val="3"/>
        </dgm:presLayoutVars>
      </dgm:prSet>
      <dgm:spPr/>
    </dgm:pt>
    <dgm:pt modelId="{20ABE52A-6305-404D-AD55-B4FAA97F8ED2}" type="pres">
      <dgm:prSet presAssocID="{A8DCFCAE-B98B-489B-9248-B8C3EC60D15F}" presName="rootConnector" presStyleLbl="node2" presStyleIdx="0" presStyleCnt="3"/>
      <dgm:spPr/>
    </dgm:pt>
    <dgm:pt modelId="{44C00156-AF38-483F-80DD-769F1E877C66}" type="pres">
      <dgm:prSet presAssocID="{A8DCFCAE-B98B-489B-9248-B8C3EC60D15F}" presName="hierChild4" presStyleCnt="0"/>
      <dgm:spPr/>
    </dgm:pt>
    <dgm:pt modelId="{3378D4B5-F650-4961-BDBA-8861B8959126}" type="pres">
      <dgm:prSet presAssocID="{A8DCFCAE-B98B-489B-9248-B8C3EC60D15F}" presName="hierChild5" presStyleCnt="0"/>
      <dgm:spPr/>
    </dgm:pt>
    <dgm:pt modelId="{D2C5FD76-52FC-4DDC-96A4-90267F499A80}" type="pres">
      <dgm:prSet presAssocID="{132CD416-43B3-42ED-830C-E7549C51A0F7}" presName="Name37" presStyleLbl="parChTrans1D2" presStyleIdx="1" presStyleCnt="4"/>
      <dgm:spPr/>
    </dgm:pt>
    <dgm:pt modelId="{8852FA38-1923-4971-9B6D-E0D457BF7374}" type="pres">
      <dgm:prSet presAssocID="{C739C929-8EFD-4479-BFE4-8533E3C9AB16}" presName="hierRoot2" presStyleCnt="0">
        <dgm:presLayoutVars>
          <dgm:hierBranch val="init"/>
        </dgm:presLayoutVars>
      </dgm:prSet>
      <dgm:spPr/>
    </dgm:pt>
    <dgm:pt modelId="{AF1C0641-FDDF-46B5-9F0C-6F378FCAE747}" type="pres">
      <dgm:prSet presAssocID="{C739C929-8EFD-4479-BFE4-8533E3C9AB16}" presName="rootComposite" presStyleCnt="0"/>
      <dgm:spPr/>
    </dgm:pt>
    <dgm:pt modelId="{9D107EE0-8C1F-4565-B16E-8E0D21031AB2}" type="pres">
      <dgm:prSet presAssocID="{C739C929-8EFD-4479-BFE4-8533E3C9AB16}" presName="rootText" presStyleLbl="node2" presStyleIdx="1" presStyleCnt="3">
        <dgm:presLayoutVars>
          <dgm:chPref val="3"/>
        </dgm:presLayoutVars>
      </dgm:prSet>
      <dgm:spPr/>
    </dgm:pt>
    <dgm:pt modelId="{3D44F89E-3490-42DC-A98A-958BC112776F}" type="pres">
      <dgm:prSet presAssocID="{C739C929-8EFD-4479-BFE4-8533E3C9AB16}" presName="rootConnector" presStyleLbl="node2" presStyleIdx="1" presStyleCnt="3"/>
      <dgm:spPr/>
    </dgm:pt>
    <dgm:pt modelId="{1771DE52-F428-4763-A0FD-0235ACB1B269}" type="pres">
      <dgm:prSet presAssocID="{C739C929-8EFD-4479-BFE4-8533E3C9AB16}" presName="hierChild4" presStyleCnt="0"/>
      <dgm:spPr/>
    </dgm:pt>
    <dgm:pt modelId="{C05F628F-AD89-4B7E-B3AD-3D27BD7CEE21}" type="pres">
      <dgm:prSet presAssocID="{C739C929-8EFD-4479-BFE4-8533E3C9AB16}" presName="hierChild5" presStyleCnt="0"/>
      <dgm:spPr/>
    </dgm:pt>
    <dgm:pt modelId="{084D461D-43ED-459F-8DB8-715E38E8DDE3}" type="pres">
      <dgm:prSet presAssocID="{9CE9887E-3AF9-4967-BE75-E0A846F15784}" presName="Name37" presStyleLbl="parChTrans1D2" presStyleIdx="2" presStyleCnt="4"/>
      <dgm:spPr/>
    </dgm:pt>
    <dgm:pt modelId="{EF6FF9A3-3776-442D-9CFD-44941DFD07D5}" type="pres">
      <dgm:prSet presAssocID="{C8C53BA3-5B27-497B-8E2E-420A97D27679}" presName="hierRoot2" presStyleCnt="0">
        <dgm:presLayoutVars>
          <dgm:hierBranch val="init"/>
        </dgm:presLayoutVars>
      </dgm:prSet>
      <dgm:spPr/>
    </dgm:pt>
    <dgm:pt modelId="{7F45008C-49E9-4337-A882-5A9F4E1216CB}" type="pres">
      <dgm:prSet presAssocID="{C8C53BA3-5B27-497B-8E2E-420A97D27679}" presName="rootComposite" presStyleCnt="0"/>
      <dgm:spPr/>
    </dgm:pt>
    <dgm:pt modelId="{A984646A-07DF-47DA-ABF5-C2E637362615}" type="pres">
      <dgm:prSet presAssocID="{C8C53BA3-5B27-497B-8E2E-420A97D27679}" presName="rootText" presStyleLbl="node2" presStyleIdx="2" presStyleCnt="3">
        <dgm:presLayoutVars>
          <dgm:chPref val="3"/>
        </dgm:presLayoutVars>
      </dgm:prSet>
      <dgm:spPr/>
    </dgm:pt>
    <dgm:pt modelId="{7A530BD8-69B0-4094-AFAF-9836E8755375}" type="pres">
      <dgm:prSet presAssocID="{C8C53BA3-5B27-497B-8E2E-420A97D27679}" presName="rootConnector" presStyleLbl="node2" presStyleIdx="2" presStyleCnt="3"/>
      <dgm:spPr/>
    </dgm:pt>
    <dgm:pt modelId="{96B72DFE-AE0D-469D-9B38-00B36A5BA37E}" type="pres">
      <dgm:prSet presAssocID="{C8C53BA3-5B27-497B-8E2E-420A97D27679}" presName="hierChild4" presStyleCnt="0"/>
      <dgm:spPr/>
    </dgm:pt>
    <dgm:pt modelId="{7F9049F8-E44C-431B-802A-E80164D635B4}" type="pres">
      <dgm:prSet presAssocID="{C8C53BA3-5B27-497B-8E2E-420A97D27679}" presName="hierChild5" presStyleCnt="0"/>
      <dgm:spPr/>
    </dgm:pt>
    <dgm:pt modelId="{C8B08D40-4A56-4B31-A7FE-53DECC6C716D}" type="pres">
      <dgm:prSet presAssocID="{098111E8-2ACA-4824-A3C5-BEA294906D49}" presName="hierChild3" presStyleCnt="0"/>
      <dgm:spPr/>
    </dgm:pt>
    <dgm:pt modelId="{1E608A18-86FC-4212-9FFD-3E02D647F4C2}" type="pres">
      <dgm:prSet presAssocID="{42FFC905-CB8D-4DB1-AAC4-A2BE26CD440F}" presName="Name111" presStyleLbl="parChTrans1D2" presStyleIdx="3" presStyleCnt="4"/>
      <dgm:spPr/>
    </dgm:pt>
    <dgm:pt modelId="{81491052-E558-43A4-992B-4D2A8B7DE8E3}" type="pres">
      <dgm:prSet presAssocID="{3CF0E765-2E81-4EF3-B728-7918E2A85770}" presName="hierRoot3" presStyleCnt="0">
        <dgm:presLayoutVars>
          <dgm:hierBranch val="init"/>
        </dgm:presLayoutVars>
      </dgm:prSet>
      <dgm:spPr/>
    </dgm:pt>
    <dgm:pt modelId="{8C022007-9D20-4648-9B66-63A04E5B2881}" type="pres">
      <dgm:prSet presAssocID="{3CF0E765-2E81-4EF3-B728-7918E2A85770}" presName="rootComposite3" presStyleCnt="0"/>
      <dgm:spPr/>
    </dgm:pt>
    <dgm:pt modelId="{DE8A73A7-B5AC-4344-980A-4A5FA6B1C3B9}" type="pres">
      <dgm:prSet presAssocID="{3CF0E765-2E81-4EF3-B728-7918E2A85770}" presName="rootText3" presStyleLbl="asst1" presStyleIdx="0" presStyleCnt="1" custScaleX="165330" custScaleY="116413">
        <dgm:presLayoutVars>
          <dgm:chPref val="3"/>
        </dgm:presLayoutVars>
      </dgm:prSet>
      <dgm:spPr/>
    </dgm:pt>
    <dgm:pt modelId="{05BB7866-7C2F-4752-8D19-4C787E23EA9B}" type="pres">
      <dgm:prSet presAssocID="{3CF0E765-2E81-4EF3-B728-7918E2A85770}" presName="rootConnector3" presStyleLbl="asst1" presStyleIdx="0" presStyleCnt="1"/>
      <dgm:spPr/>
    </dgm:pt>
    <dgm:pt modelId="{83BA97E6-987F-4A87-8912-3C613045D17B}" type="pres">
      <dgm:prSet presAssocID="{3CF0E765-2E81-4EF3-B728-7918E2A85770}" presName="hierChild6" presStyleCnt="0"/>
      <dgm:spPr/>
    </dgm:pt>
    <dgm:pt modelId="{224DAED3-02FF-4544-ABE1-39C4FDA9E81F}" type="pres">
      <dgm:prSet presAssocID="{3CF0E765-2E81-4EF3-B728-7918E2A85770}" presName="hierChild7" presStyleCnt="0"/>
      <dgm:spPr/>
    </dgm:pt>
  </dgm:ptLst>
  <dgm:cxnLst>
    <dgm:cxn modelId="{CB471412-6872-4A64-8218-5E07B617CB03}" type="presOf" srcId="{C739C929-8EFD-4479-BFE4-8533E3C9AB16}" destId="{3D44F89E-3490-42DC-A98A-958BC112776F}" srcOrd="1" destOrd="0" presId="urn:microsoft.com/office/officeart/2005/8/layout/orgChart1"/>
    <dgm:cxn modelId="{DC286A19-4FB8-4BA1-89E1-E821601E6260}" type="presOf" srcId="{92740BC3-168F-40E5-8FE5-770860ABA351}" destId="{F44DB318-EF3B-42F1-8D17-7C0A608A4511}" srcOrd="0" destOrd="0" presId="urn:microsoft.com/office/officeart/2005/8/layout/orgChart1"/>
    <dgm:cxn modelId="{9592B21F-4ED5-47EA-B106-AAAC76904A34}" srcId="{098111E8-2ACA-4824-A3C5-BEA294906D49}" destId="{3CF0E765-2E81-4EF3-B728-7918E2A85770}" srcOrd="0" destOrd="0" parTransId="{42FFC905-CB8D-4DB1-AAC4-A2BE26CD440F}" sibTransId="{979BDBA0-D63B-4227-AD84-C2F13F97DC72}"/>
    <dgm:cxn modelId="{0F07E424-1F0E-4FEB-A3BD-185ED29EAE47}" type="presOf" srcId="{C8C53BA3-5B27-497B-8E2E-420A97D27679}" destId="{A984646A-07DF-47DA-ABF5-C2E637362615}" srcOrd="0" destOrd="0" presId="urn:microsoft.com/office/officeart/2005/8/layout/orgChart1"/>
    <dgm:cxn modelId="{E8C35A25-CBC9-4BAA-AEFF-8D98501244BA}" srcId="{098111E8-2ACA-4824-A3C5-BEA294906D49}" destId="{C739C929-8EFD-4479-BFE4-8533E3C9AB16}" srcOrd="2" destOrd="0" parTransId="{132CD416-43B3-42ED-830C-E7549C51A0F7}" sibTransId="{425682D6-9CB3-4E32-820E-4AD63470548F}"/>
    <dgm:cxn modelId="{F71FBE2A-3F15-4724-8864-FEF5CD668CD1}" type="presOf" srcId="{A8DCFCAE-B98B-489B-9248-B8C3EC60D15F}" destId="{591BE088-D675-412E-94C0-B98926B4277C}" srcOrd="0" destOrd="0" presId="urn:microsoft.com/office/officeart/2005/8/layout/orgChart1"/>
    <dgm:cxn modelId="{4B532A41-6367-432B-B512-716CEF5F3ABA}" type="presOf" srcId="{A8DCFCAE-B98B-489B-9248-B8C3EC60D15F}" destId="{20ABE52A-6305-404D-AD55-B4FAA97F8ED2}" srcOrd="1" destOrd="0" presId="urn:microsoft.com/office/officeart/2005/8/layout/orgChart1"/>
    <dgm:cxn modelId="{A83C6D46-C8B4-4DB2-BD35-E70F3ECDD1CB}" type="presOf" srcId="{098111E8-2ACA-4824-A3C5-BEA294906D49}" destId="{AE080836-8307-475E-B98A-B85CA794D1C0}" srcOrd="0" destOrd="0" presId="urn:microsoft.com/office/officeart/2005/8/layout/orgChart1"/>
    <dgm:cxn modelId="{860D246C-A518-4081-8734-4C709A6213A5}" type="presOf" srcId="{3CF0E765-2E81-4EF3-B728-7918E2A85770}" destId="{DE8A73A7-B5AC-4344-980A-4A5FA6B1C3B9}" srcOrd="0" destOrd="0" presId="urn:microsoft.com/office/officeart/2005/8/layout/orgChart1"/>
    <dgm:cxn modelId="{5F8DCF4E-8A41-4654-922F-86072F595713}" srcId="{098111E8-2ACA-4824-A3C5-BEA294906D49}" destId="{C8C53BA3-5B27-497B-8E2E-420A97D27679}" srcOrd="3" destOrd="0" parTransId="{9CE9887E-3AF9-4967-BE75-E0A846F15784}" sibTransId="{119724F2-906F-4353-BA6F-61EAAD0BC997}"/>
    <dgm:cxn modelId="{729DA372-003D-462C-BB59-D9C10ADA7D10}" type="presOf" srcId="{132CD416-43B3-42ED-830C-E7549C51A0F7}" destId="{D2C5FD76-52FC-4DDC-96A4-90267F499A80}" srcOrd="0" destOrd="0" presId="urn:microsoft.com/office/officeart/2005/8/layout/orgChart1"/>
    <dgm:cxn modelId="{456B5079-2CF1-43C5-994C-B71F7D2F5FDC}" srcId="{098111E8-2ACA-4824-A3C5-BEA294906D49}" destId="{A8DCFCAE-B98B-489B-9248-B8C3EC60D15F}" srcOrd="1" destOrd="0" parTransId="{745F83C9-3227-4297-89DB-7D73259E8A5D}" sibTransId="{9A7F5BD4-DC9A-471D-9E1B-7555E31C2CAE}"/>
    <dgm:cxn modelId="{B6532283-E3C2-45B7-95E1-0956270E1F36}" type="presOf" srcId="{C8C53BA3-5B27-497B-8E2E-420A97D27679}" destId="{7A530BD8-69B0-4094-AFAF-9836E8755375}" srcOrd="1" destOrd="0" presId="urn:microsoft.com/office/officeart/2005/8/layout/orgChart1"/>
    <dgm:cxn modelId="{69038890-B7C5-4D4F-9AEB-64E68A978F36}" type="presOf" srcId="{745F83C9-3227-4297-89DB-7D73259E8A5D}" destId="{078E6528-159F-43CC-8910-C44366704C63}" srcOrd="0" destOrd="0" presId="urn:microsoft.com/office/officeart/2005/8/layout/orgChart1"/>
    <dgm:cxn modelId="{49BCE790-4D94-4E10-B5E6-EF25DFF0C08F}" srcId="{92740BC3-168F-40E5-8FE5-770860ABA351}" destId="{098111E8-2ACA-4824-A3C5-BEA294906D49}" srcOrd="0" destOrd="0" parTransId="{3B943BD8-570C-4E42-95D8-A89E61E420F4}" sibTransId="{40C23E76-2904-40B0-AD05-B78257F13B6E}"/>
    <dgm:cxn modelId="{C7A1BD9D-D49A-404E-8F6F-B9A9F88FF77F}" type="presOf" srcId="{3CF0E765-2E81-4EF3-B728-7918E2A85770}" destId="{05BB7866-7C2F-4752-8D19-4C787E23EA9B}" srcOrd="1" destOrd="0" presId="urn:microsoft.com/office/officeart/2005/8/layout/orgChart1"/>
    <dgm:cxn modelId="{77786AC8-D1B9-4044-A5BF-4363810CBA3D}" type="presOf" srcId="{C739C929-8EFD-4479-BFE4-8533E3C9AB16}" destId="{9D107EE0-8C1F-4565-B16E-8E0D21031AB2}" srcOrd="0" destOrd="0" presId="urn:microsoft.com/office/officeart/2005/8/layout/orgChart1"/>
    <dgm:cxn modelId="{51A357CC-EF2D-4486-A8CB-1C7CEF3342B9}" type="presOf" srcId="{42FFC905-CB8D-4DB1-AAC4-A2BE26CD440F}" destId="{1E608A18-86FC-4212-9FFD-3E02D647F4C2}" srcOrd="0" destOrd="0" presId="urn:microsoft.com/office/officeart/2005/8/layout/orgChart1"/>
    <dgm:cxn modelId="{AF0B4AD3-DDEC-4DAE-B8F3-7225C09E06B2}" type="presOf" srcId="{9CE9887E-3AF9-4967-BE75-E0A846F15784}" destId="{084D461D-43ED-459F-8DB8-715E38E8DDE3}" srcOrd="0" destOrd="0" presId="urn:microsoft.com/office/officeart/2005/8/layout/orgChart1"/>
    <dgm:cxn modelId="{F6B119E0-EA87-49A6-997F-DA06630B5299}" type="presOf" srcId="{098111E8-2ACA-4824-A3C5-BEA294906D49}" destId="{AD007D59-FA02-4560-BEF4-6C53B92F8996}" srcOrd="1" destOrd="0" presId="urn:microsoft.com/office/officeart/2005/8/layout/orgChart1"/>
    <dgm:cxn modelId="{03094E4F-5124-4561-A279-7D1F1A54E7A6}" type="presParOf" srcId="{F44DB318-EF3B-42F1-8D17-7C0A608A4511}" destId="{70BFF2F2-8CD9-4234-B746-E652C5B260E9}" srcOrd="0" destOrd="0" presId="urn:microsoft.com/office/officeart/2005/8/layout/orgChart1"/>
    <dgm:cxn modelId="{3D68EEAC-BDE1-4C90-9917-E77E00B332B4}" type="presParOf" srcId="{70BFF2F2-8CD9-4234-B746-E652C5B260E9}" destId="{562C61EE-B455-4764-8964-780B034BEBFA}" srcOrd="0" destOrd="0" presId="urn:microsoft.com/office/officeart/2005/8/layout/orgChart1"/>
    <dgm:cxn modelId="{0B326BBB-19B6-4082-BE0A-1173A549EA15}" type="presParOf" srcId="{562C61EE-B455-4764-8964-780B034BEBFA}" destId="{AE080836-8307-475E-B98A-B85CA794D1C0}" srcOrd="0" destOrd="0" presId="urn:microsoft.com/office/officeart/2005/8/layout/orgChart1"/>
    <dgm:cxn modelId="{6370D40B-F42A-4077-8029-72F74E4150CC}" type="presParOf" srcId="{562C61EE-B455-4764-8964-780B034BEBFA}" destId="{AD007D59-FA02-4560-BEF4-6C53B92F8996}" srcOrd="1" destOrd="0" presId="urn:microsoft.com/office/officeart/2005/8/layout/orgChart1"/>
    <dgm:cxn modelId="{FD46A5B9-F634-4810-B4E7-73796E94BB9F}" type="presParOf" srcId="{70BFF2F2-8CD9-4234-B746-E652C5B260E9}" destId="{862DEB5D-6A52-4954-AC57-C303B259EDE6}" srcOrd="1" destOrd="0" presId="urn:microsoft.com/office/officeart/2005/8/layout/orgChart1"/>
    <dgm:cxn modelId="{A2773454-FFEB-44DB-B980-1F225B80C59B}" type="presParOf" srcId="{862DEB5D-6A52-4954-AC57-C303B259EDE6}" destId="{078E6528-159F-43CC-8910-C44366704C63}" srcOrd="0" destOrd="0" presId="urn:microsoft.com/office/officeart/2005/8/layout/orgChart1"/>
    <dgm:cxn modelId="{000B83BD-CA48-4872-96A3-ED7A1394FFEE}" type="presParOf" srcId="{862DEB5D-6A52-4954-AC57-C303B259EDE6}" destId="{0DFFEEDE-49D2-47EE-AB47-3B31A21F9450}" srcOrd="1" destOrd="0" presId="urn:microsoft.com/office/officeart/2005/8/layout/orgChart1"/>
    <dgm:cxn modelId="{12E9D626-615F-412E-B55E-D2A7B939B779}" type="presParOf" srcId="{0DFFEEDE-49D2-47EE-AB47-3B31A21F9450}" destId="{FEDD34C0-79D3-4EFC-97DC-7DBDEAF8B2DF}" srcOrd="0" destOrd="0" presId="urn:microsoft.com/office/officeart/2005/8/layout/orgChart1"/>
    <dgm:cxn modelId="{AE69CF26-4897-4F98-81E4-D346D212D335}" type="presParOf" srcId="{FEDD34C0-79D3-4EFC-97DC-7DBDEAF8B2DF}" destId="{591BE088-D675-412E-94C0-B98926B4277C}" srcOrd="0" destOrd="0" presId="urn:microsoft.com/office/officeart/2005/8/layout/orgChart1"/>
    <dgm:cxn modelId="{A09FB42F-1F5F-4526-B372-28176BC72AC0}" type="presParOf" srcId="{FEDD34C0-79D3-4EFC-97DC-7DBDEAF8B2DF}" destId="{20ABE52A-6305-404D-AD55-B4FAA97F8ED2}" srcOrd="1" destOrd="0" presId="urn:microsoft.com/office/officeart/2005/8/layout/orgChart1"/>
    <dgm:cxn modelId="{18620C6A-888C-466E-BDB4-655CA5C9CCA3}" type="presParOf" srcId="{0DFFEEDE-49D2-47EE-AB47-3B31A21F9450}" destId="{44C00156-AF38-483F-80DD-769F1E877C66}" srcOrd="1" destOrd="0" presId="urn:microsoft.com/office/officeart/2005/8/layout/orgChart1"/>
    <dgm:cxn modelId="{89F56710-C9E7-49FA-A08D-C122625EE097}" type="presParOf" srcId="{0DFFEEDE-49D2-47EE-AB47-3B31A21F9450}" destId="{3378D4B5-F650-4961-BDBA-8861B8959126}" srcOrd="2" destOrd="0" presId="urn:microsoft.com/office/officeart/2005/8/layout/orgChart1"/>
    <dgm:cxn modelId="{A3849611-2BEE-46DA-AC33-6108190FF3C4}" type="presParOf" srcId="{862DEB5D-6A52-4954-AC57-C303B259EDE6}" destId="{D2C5FD76-52FC-4DDC-96A4-90267F499A80}" srcOrd="2" destOrd="0" presId="urn:microsoft.com/office/officeart/2005/8/layout/orgChart1"/>
    <dgm:cxn modelId="{C500F12C-46E0-4B79-8882-F8F7F0C6AC31}" type="presParOf" srcId="{862DEB5D-6A52-4954-AC57-C303B259EDE6}" destId="{8852FA38-1923-4971-9B6D-E0D457BF7374}" srcOrd="3" destOrd="0" presId="urn:microsoft.com/office/officeart/2005/8/layout/orgChart1"/>
    <dgm:cxn modelId="{1FB268CC-B3B1-4AC2-A710-CE10F26FEDB1}" type="presParOf" srcId="{8852FA38-1923-4971-9B6D-E0D457BF7374}" destId="{AF1C0641-FDDF-46B5-9F0C-6F378FCAE747}" srcOrd="0" destOrd="0" presId="urn:microsoft.com/office/officeart/2005/8/layout/orgChart1"/>
    <dgm:cxn modelId="{1F473CF6-D9F6-4304-BBED-968CA518361F}" type="presParOf" srcId="{AF1C0641-FDDF-46B5-9F0C-6F378FCAE747}" destId="{9D107EE0-8C1F-4565-B16E-8E0D21031AB2}" srcOrd="0" destOrd="0" presId="urn:microsoft.com/office/officeart/2005/8/layout/orgChart1"/>
    <dgm:cxn modelId="{24887881-4CEC-4F3F-B001-FA963DC633DB}" type="presParOf" srcId="{AF1C0641-FDDF-46B5-9F0C-6F378FCAE747}" destId="{3D44F89E-3490-42DC-A98A-958BC112776F}" srcOrd="1" destOrd="0" presId="urn:microsoft.com/office/officeart/2005/8/layout/orgChart1"/>
    <dgm:cxn modelId="{B8A9F410-9C56-43C5-BF73-C46058B1E0A1}" type="presParOf" srcId="{8852FA38-1923-4971-9B6D-E0D457BF7374}" destId="{1771DE52-F428-4763-A0FD-0235ACB1B269}" srcOrd="1" destOrd="0" presId="urn:microsoft.com/office/officeart/2005/8/layout/orgChart1"/>
    <dgm:cxn modelId="{B7C9C787-74B6-4264-B1FF-5676A9498D14}" type="presParOf" srcId="{8852FA38-1923-4971-9B6D-E0D457BF7374}" destId="{C05F628F-AD89-4B7E-B3AD-3D27BD7CEE21}" srcOrd="2" destOrd="0" presId="urn:microsoft.com/office/officeart/2005/8/layout/orgChart1"/>
    <dgm:cxn modelId="{4D908A8C-9A96-4E08-BEAA-66723F1C4EA7}" type="presParOf" srcId="{862DEB5D-6A52-4954-AC57-C303B259EDE6}" destId="{084D461D-43ED-459F-8DB8-715E38E8DDE3}" srcOrd="4" destOrd="0" presId="urn:microsoft.com/office/officeart/2005/8/layout/orgChart1"/>
    <dgm:cxn modelId="{7B3098F4-3A2D-4360-8C41-2790C1648046}" type="presParOf" srcId="{862DEB5D-6A52-4954-AC57-C303B259EDE6}" destId="{EF6FF9A3-3776-442D-9CFD-44941DFD07D5}" srcOrd="5" destOrd="0" presId="urn:microsoft.com/office/officeart/2005/8/layout/orgChart1"/>
    <dgm:cxn modelId="{92FECED9-D545-49BB-91CA-EC97E1B46D33}" type="presParOf" srcId="{EF6FF9A3-3776-442D-9CFD-44941DFD07D5}" destId="{7F45008C-49E9-4337-A882-5A9F4E1216CB}" srcOrd="0" destOrd="0" presId="urn:microsoft.com/office/officeart/2005/8/layout/orgChart1"/>
    <dgm:cxn modelId="{6820499F-C054-417A-B4C5-82355CB68211}" type="presParOf" srcId="{7F45008C-49E9-4337-A882-5A9F4E1216CB}" destId="{A984646A-07DF-47DA-ABF5-C2E637362615}" srcOrd="0" destOrd="0" presId="urn:microsoft.com/office/officeart/2005/8/layout/orgChart1"/>
    <dgm:cxn modelId="{D5E7FCC8-E052-4642-8F1C-66B746B605D2}" type="presParOf" srcId="{7F45008C-49E9-4337-A882-5A9F4E1216CB}" destId="{7A530BD8-69B0-4094-AFAF-9836E8755375}" srcOrd="1" destOrd="0" presId="urn:microsoft.com/office/officeart/2005/8/layout/orgChart1"/>
    <dgm:cxn modelId="{18AABE79-8E0C-4136-ADFD-E27ACD16F3C4}" type="presParOf" srcId="{EF6FF9A3-3776-442D-9CFD-44941DFD07D5}" destId="{96B72DFE-AE0D-469D-9B38-00B36A5BA37E}" srcOrd="1" destOrd="0" presId="urn:microsoft.com/office/officeart/2005/8/layout/orgChart1"/>
    <dgm:cxn modelId="{826363B7-8030-4C8B-A1A0-EBD28BC8F694}" type="presParOf" srcId="{EF6FF9A3-3776-442D-9CFD-44941DFD07D5}" destId="{7F9049F8-E44C-431B-802A-E80164D635B4}" srcOrd="2" destOrd="0" presId="urn:microsoft.com/office/officeart/2005/8/layout/orgChart1"/>
    <dgm:cxn modelId="{0DEB8B1B-F0D3-4137-AF74-ABB1410EBB09}" type="presParOf" srcId="{70BFF2F2-8CD9-4234-B746-E652C5B260E9}" destId="{C8B08D40-4A56-4B31-A7FE-53DECC6C716D}" srcOrd="2" destOrd="0" presId="urn:microsoft.com/office/officeart/2005/8/layout/orgChart1"/>
    <dgm:cxn modelId="{9BD8C7D1-DFBF-442D-8EFA-C14E58930A75}" type="presParOf" srcId="{C8B08D40-4A56-4B31-A7FE-53DECC6C716D}" destId="{1E608A18-86FC-4212-9FFD-3E02D647F4C2}" srcOrd="0" destOrd="0" presId="urn:microsoft.com/office/officeart/2005/8/layout/orgChart1"/>
    <dgm:cxn modelId="{59EF8112-6B32-4D64-A9D4-A9E429609FC3}" type="presParOf" srcId="{C8B08D40-4A56-4B31-A7FE-53DECC6C716D}" destId="{81491052-E558-43A4-992B-4D2A8B7DE8E3}" srcOrd="1" destOrd="0" presId="urn:microsoft.com/office/officeart/2005/8/layout/orgChart1"/>
    <dgm:cxn modelId="{8B651314-A2B5-4EE9-90FD-8727458F314F}" type="presParOf" srcId="{81491052-E558-43A4-992B-4D2A8B7DE8E3}" destId="{8C022007-9D20-4648-9B66-63A04E5B2881}" srcOrd="0" destOrd="0" presId="urn:microsoft.com/office/officeart/2005/8/layout/orgChart1"/>
    <dgm:cxn modelId="{C9E54ECD-81CA-4F0F-B0B6-DF5667D3DD5E}" type="presParOf" srcId="{8C022007-9D20-4648-9B66-63A04E5B2881}" destId="{DE8A73A7-B5AC-4344-980A-4A5FA6B1C3B9}" srcOrd="0" destOrd="0" presId="urn:microsoft.com/office/officeart/2005/8/layout/orgChart1"/>
    <dgm:cxn modelId="{9DE8CD77-B801-4A36-86B2-37E54B04A90C}" type="presParOf" srcId="{8C022007-9D20-4648-9B66-63A04E5B2881}" destId="{05BB7866-7C2F-4752-8D19-4C787E23EA9B}" srcOrd="1" destOrd="0" presId="urn:microsoft.com/office/officeart/2005/8/layout/orgChart1"/>
    <dgm:cxn modelId="{3C3A293F-E34C-4D84-A0F4-A5E238A49631}" type="presParOf" srcId="{81491052-E558-43A4-992B-4D2A8B7DE8E3}" destId="{83BA97E6-987F-4A87-8912-3C613045D17B}" srcOrd="1" destOrd="0" presId="urn:microsoft.com/office/officeart/2005/8/layout/orgChart1"/>
    <dgm:cxn modelId="{FF4DC4F0-0F33-4BA9-A948-C615BB0124E9}" type="presParOf" srcId="{81491052-E558-43A4-992B-4D2A8B7DE8E3}" destId="{224DAED3-02FF-4544-ABE1-39C4FDA9E81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F83E26-0DFF-4CBF-912F-A32A6B7ACE0B}" type="doc">
      <dgm:prSet loTypeId="urn:microsoft.com/office/officeart/2005/8/layout/pyramid2" loCatId="list" qsTypeId="urn:microsoft.com/office/officeart/2005/8/quickstyle/simple1" qsCatId="simple" csTypeId="urn:microsoft.com/office/officeart/2005/8/colors/accent1_2" csCatId="accent1" phldr="1"/>
      <dgm:spPr/>
    </dgm:pt>
    <dgm:pt modelId="{8B51ABF1-2963-4807-AFC7-11075247BEFF}">
      <dgm:prSet phldrT="[Text]"/>
      <dgm:spPr/>
      <dgm:t>
        <a:bodyPr/>
        <a:lstStyle/>
        <a:p>
          <a:r>
            <a:rPr lang="en-GB" dirty="0">
              <a:solidFill>
                <a:schemeClr val="tx2"/>
              </a:solidFill>
            </a:rPr>
            <a:t>Facebook Chatbot</a:t>
          </a:r>
        </a:p>
      </dgm:t>
    </dgm:pt>
    <dgm:pt modelId="{788EC6DB-C3D1-483F-9BBE-01D4B77B7517}" type="parTrans" cxnId="{E18D81F1-223E-4F32-B7E2-E40C863090C6}">
      <dgm:prSet/>
      <dgm:spPr/>
      <dgm:t>
        <a:bodyPr/>
        <a:lstStyle/>
        <a:p>
          <a:endParaRPr lang="en-GB"/>
        </a:p>
      </dgm:t>
    </dgm:pt>
    <dgm:pt modelId="{BEF40D48-3515-4424-9FE7-358BE9A953F2}" type="sibTrans" cxnId="{E18D81F1-223E-4F32-B7E2-E40C863090C6}">
      <dgm:prSet/>
      <dgm:spPr/>
      <dgm:t>
        <a:bodyPr/>
        <a:lstStyle/>
        <a:p>
          <a:endParaRPr lang="en-GB"/>
        </a:p>
      </dgm:t>
    </dgm:pt>
    <dgm:pt modelId="{516D40AF-B57B-4169-AC5A-870BF3154DD6}">
      <dgm:prSet phldrT="[Text]"/>
      <dgm:spPr/>
      <dgm:t>
        <a:bodyPr/>
        <a:lstStyle/>
        <a:p>
          <a:r>
            <a:rPr lang="en-GB" dirty="0">
              <a:solidFill>
                <a:schemeClr val="tx2"/>
              </a:solidFill>
            </a:rPr>
            <a:t>Web Portal</a:t>
          </a:r>
        </a:p>
      </dgm:t>
    </dgm:pt>
    <dgm:pt modelId="{574F0D5B-AB07-4EE2-8799-D7B02CD08D75}" type="parTrans" cxnId="{823F915A-581C-45B8-BABB-6BD5C01276F0}">
      <dgm:prSet/>
      <dgm:spPr/>
      <dgm:t>
        <a:bodyPr/>
        <a:lstStyle/>
        <a:p>
          <a:endParaRPr lang="en-GB"/>
        </a:p>
      </dgm:t>
    </dgm:pt>
    <dgm:pt modelId="{291F231B-B067-4B8F-97AC-2C71AE7C3B65}" type="sibTrans" cxnId="{823F915A-581C-45B8-BABB-6BD5C01276F0}">
      <dgm:prSet/>
      <dgm:spPr/>
      <dgm:t>
        <a:bodyPr/>
        <a:lstStyle/>
        <a:p>
          <a:endParaRPr lang="en-GB"/>
        </a:p>
      </dgm:t>
    </dgm:pt>
    <dgm:pt modelId="{34A99BBC-B10B-4619-A060-1C1F764CA6B3}">
      <dgm:prSet phldrT="[Text]"/>
      <dgm:spPr/>
      <dgm:t>
        <a:bodyPr/>
        <a:lstStyle/>
        <a:p>
          <a:r>
            <a:rPr lang="en-GB" dirty="0">
              <a:solidFill>
                <a:schemeClr val="tx2"/>
              </a:solidFill>
            </a:rPr>
            <a:t>Events</a:t>
          </a:r>
        </a:p>
      </dgm:t>
    </dgm:pt>
    <dgm:pt modelId="{32EF8379-8EB6-4584-9664-65BD01932AA7}" type="parTrans" cxnId="{AF7B864E-DABC-4F7D-A53A-42E4F284BDDD}">
      <dgm:prSet/>
      <dgm:spPr/>
      <dgm:t>
        <a:bodyPr/>
        <a:lstStyle/>
        <a:p>
          <a:endParaRPr lang="en-GB"/>
        </a:p>
      </dgm:t>
    </dgm:pt>
    <dgm:pt modelId="{99CFCA8C-1B2D-48AC-9A25-E4A0C8E8E99B}" type="sibTrans" cxnId="{AF7B864E-DABC-4F7D-A53A-42E4F284BDDD}">
      <dgm:prSet/>
      <dgm:spPr/>
      <dgm:t>
        <a:bodyPr/>
        <a:lstStyle/>
        <a:p>
          <a:endParaRPr lang="en-GB"/>
        </a:p>
      </dgm:t>
    </dgm:pt>
    <dgm:pt modelId="{0A84E385-F3DA-4A97-AD4C-4C2D0645D7C4}">
      <dgm:prSet phldrT="[Text]"/>
      <dgm:spPr/>
      <dgm:t>
        <a:bodyPr/>
        <a:lstStyle/>
        <a:p>
          <a:r>
            <a:rPr lang="en-GB" dirty="0">
              <a:solidFill>
                <a:schemeClr val="tx2"/>
              </a:solidFill>
            </a:rPr>
            <a:t>Workshops</a:t>
          </a:r>
        </a:p>
      </dgm:t>
    </dgm:pt>
    <dgm:pt modelId="{DDD2D991-AC23-4FAE-AA6E-41B5F8023B23}" type="parTrans" cxnId="{7EBFF628-93A2-447C-94D5-55EE78D3DDA8}">
      <dgm:prSet/>
      <dgm:spPr/>
      <dgm:t>
        <a:bodyPr/>
        <a:lstStyle/>
        <a:p>
          <a:endParaRPr lang="en-GB"/>
        </a:p>
      </dgm:t>
    </dgm:pt>
    <dgm:pt modelId="{29293B42-D659-45B0-9057-A689183F6162}" type="sibTrans" cxnId="{7EBFF628-93A2-447C-94D5-55EE78D3DDA8}">
      <dgm:prSet/>
      <dgm:spPr/>
      <dgm:t>
        <a:bodyPr/>
        <a:lstStyle/>
        <a:p>
          <a:endParaRPr lang="en-GB"/>
        </a:p>
      </dgm:t>
    </dgm:pt>
    <dgm:pt modelId="{22057A29-66E6-4C18-8021-127AFC6CB24F}" type="pres">
      <dgm:prSet presAssocID="{FFF83E26-0DFF-4CBF-912F-A32A6B7ACE0B}" presName="compositeShape" presStyleCnt="0">
        <dgm:presLayoutVars>
          <dgm:dir/>
          <dgm:resizeHandles/>
        </dgm:presLayoutVars>
      </dgm:prSet>
      <dgm:spPr/>
    </dgm:pt>
    <dgm:pt modelId="{BD54A91D-0EE8-478C-88B0-65270669C277}" type="pres">
      <dgm:prSet presAssocID="{FFF83E26-0DFF-4CBF-912F-A32A6B7ACE0B}" presName="pyramid" presStyleLbl="node1" presStyleIdx="0" presStyleCnt="1" custLinFactNeighborX="16837" custLinFactNeighborY="7284"/>
      <dgm:spPr/>
    </dgm:pt>
    <dgm:pt modelId="{B7FC025E-2874-4C6E-B435-BAACCF4B91E8}" type="pres">
      <dgm:prSet presAssocID="{FFF83E26-0DFF-4CBF-912F-A32A6B7ACE0B}" presName="theList" presStyleCnt="0"/>
      <dgm:spPr/>
    </dgm:pt>
    <dgm:pt modelId="{1DA274AA-25DD-4F1B-8430-DCAAF7102E63}" type="pres">
      <dgm:prSet presAssocID="{0A84E385-F3DA-4A97-AD4C-4C2D0645D7C4}" presName="aNode" presStyleLbl="fgAcc1" presStyleIdx="0" presStyleCnt="4">
        <dgm:presLayoutVars>
          <dgm:bulletEnabled val="1"/>
        </dgm:presLayoutVars>
      </dgm:prSet>
      <dgm:spPr/>
    </dgm:pt>
    <dgm:pt modelId="{EEE63EC4-54D2-4F49-8219-E07AB9F891AB}" type="pres">
      <dgm:prSet presAssocID="{0A84E385-F3DA-4A97-AD4C-4C2D0645D7C4}" presName="aSpace" presStyleCnt="0"/>
      <dgm:spPr/>
    </dgm:pt>
    <dgm:pt modelId="{260817DD-EB86-4404-8C69-046E207B91EA}" type="pres">
      <dgm:prSet presAssocID="{34A99BBC-B10B-4619-A060-1C1F764CA6B3}" presName="aNode" presStyleLbl="fgAcc1" presStyleIdx="1" presStyleCnt="4" custLinFactNeighborX="248" custLinFactNeighborY="32144">
        <dgm:presLayoutVars>
          <dgm:bulletEnabled val="1"/>
        </dgm:presLayoutVars>
      </dgm:prSet>
      <dgm:spPr/>
    </dgm:pt>
    <dgm:pt modelId="{436FE2E5-4AB9-4C60-A20B-64A04CA607BC}" type="pres">
      <dgm:prSet presAssocID="{34A99BBC-B10B-4619-A060-1C1F764CA6B3}" presName="aSpace" presStyleCnt="0"/>
      <dgm:spPr/>
    </dgm:pt>
    <dgm:pt modelId="{6EBA252A-7E74-4B28-8B45-4138C2DCE559}" type="pres">
      <dgm:prSet presAssocID="{516D40AF-B57B-4169-AC5A-870BF3154DD6}" presName="aNode" presStyleLbl="fgAcc1" presStyleIdx="2" presStyleCnt="4">
        <dgm:presLayoutVars>
          <dgm:bulletEnabled val="1"/>
        </dgm:presLayoutVars>
      </dgm:prSet>
      <dgm:spPr/>
    </dgm:pt>
    <dgm:pt modelId="{4DF128AC-5E09-492E-B95A-C3437C767388}" type="pres">
      <dgm:prSet presAssocID="{516D40AF-B57B-4169-AC5A-870BF3154DD6}" presName="aSpace" presStyleCnt="0"/>
      <dgm:spPr/>
    </dgm:pt>
    <dgm:pt modelId="{5B55DA10-F28E-4291-8DB8-E6D777D0AE50}" type="pres">
      <dgm:prSet presAssocID="{8B51ABF1-2963-4807-AFC7-11075247BEFF}" presName="aNode" presStyleLbl="fgAcc1" presStyleIdx="3" presStyleCnt="4">
        <dgm:presLayoutVars>
          <dgm:bulletEnabled val="1"/>
        </dgm:presLayoutVars>
      </dgm:prSet>
      <dgm:spPr/>
    </dgm:pt>
    <dgm:pt modelId="{94516968-4561-4E4D-B356-A98C1F133E78}" type="pres">
      <dgm:prSet presAssocID="{8B51ABF1-2963-4807-AFC7-11075247BEFF}" presName="aSpace" presStyleCnt="0"/>
      <dgm:spPr/>
    </dgm:pt>
  </dgm:ptLst>
  <dgm:cxnLst>
    <dgm:cxn modelId="{7EBFF628-93A2-447C-94D5-55EE78D3DDA8}" srcId="{FFF83E26-0DFF-4CBF-912F-A32A6B7ACE0B}" destId="{0A84E385-F3DA-4A97-AD4C-4C2D0645D7C4}" srcOrd="0" destOrd="0" parTransId="{DDD2D991-AC23-4FAE-AA6E-41B5F8023B23}" sibTransId="{29293B42-D659-45B0-9057-A689183F6162}"/>
    <dgm:cxn modelId="{CE6D462A-50AE-48AC-9AF9-1618314468D0}" type="presOf" srcId="{0A84E385-F3DA-4A97-AD4C-4C2D0645D7C4}" destId="{1DA274AA-25DD-4F1B-8430-DCAAF7102E63}" srcOrd="0" destOrd="0" presId="urn:microsoft.com/office/officeart/2005/8/layout/pyramid2"/>
    <dgm:cxn modelId="{D43A0D46-57A0-496E-BE51-97F0F73377D8}" type="presOf" srcId="{8B51ABF1-2963-4807-AFC7-11075247BEFF}" destId="{5B55DA10-F28E-4291-8DB8-E6D777D0AE50}" srcOrd="0" destOrd="0" presId="urn:microsoft.com/office/officeart/2005/8/layout/pyramid2"/>
    <dgm:cxn modelId="{F1FA6A48-3EE4-4E26-8C10-F7F637A8DEE9}" type="presOf" srcId="{34A99BBC-B10B-4619-A060-1C1F764CA6B3}" destId="{260817DD-EB86-4404-8C69-046E207B91EA}" srcOrd="0" destOrd="0" presId="urn:microsoft.com/office/officeart/2005/8/layout/pyramid2"/>
    <dgm:cxn modelId="{AF7B864E-DABC-4F7D-A53A-42E4F284BDDD}" srcId="{FFF83E26-0DFF-4CBF-912F-A32A6B7ACE0B}" destId="{34A99BBC-B10B-4619-A060-1C1F764CA6B3}" srcOrd="1" destOrd="0" parTransId="{32EF8379-8EB6-4584-9664-65BD01932AA7}" sibTransId="{99CFCA8C-1B2D-48AC-9A25-E4A0C8E8E99B}"/>
    <dgm:cxn modelId="{823F915A-581C-45B8-BABB-6BD5C01276F0}" srcId="{FFF83E26-0DFF-4CBF-912F-A32A6B7ACE0B}" destId="{516D40AF-B57B-4169-AC5A-870BF3154DD6}" srcOrd="2" destOrd="0" parTransId="{574F0D5B-AB07-4EE2-8799-D7B02CD08D75}" sibTransId="{291F231B-B067-4B8F-97AC-2C71AE7C3B65}"/>
    <dgm:cxn modelId="{8AB07EAE-E355-4C24-9CDD-0CE959270B83}" type="presOf" srcId="{516D40AF-B57B-4169-AC5A-870BF3154DD6}" destId="{6EBA252A-7E74-4B28-8B45-4138C2DCE559}" srcOrd="0" destOrd="0" presId="urn:microsoft.com/office/officeart/2005/8/layout/pyramid2"/>
    <dgm:cxn modelId="{3D9C93D8-8429-47A3-9D11-06B52326AD0D}" type="presOf" srcId="{FFF83E26-0DFF-4CBF-912F-A32A6B7ACE0B}" destId="{22057A29-66E6-4C18-8021-127AFC6CB24F}" srcOrd="0" destOrd="0" presId="urn:microsoft.com/office/officeart/2005/8/layout/pyramid2"/>
    <dgm:cxn modelId="{E18D81F1-223E-4F32-B7E2-E40C863090C6}" srcId="{FFF83E26-0DFF-4CBF-912F-A32A6B7ACE0B}" destId="{8B51ABF1-2963-4807-AFC7-11075247BEFF}" srcOrd="3" destOrd="0" parTransId="{788EC6DB-C3D1-483F-9BBE-01D4B77B7517}" sibTransId="{BEF40D48-3515-4424-9FE7-358BE9A953F2}"/>
    <dgm:cxn modelId="{87EADC56-F593-45F7-8409-A7CFD8F23052}" type="presParOf" srcId="{22057A29-66E6-4C18-8021-127AFC6CB24F}" destId="{BD54A91D-0EE8-478C-88B0-65270669C277}" srcOrd="0" destOrd="0" presId="urn:microsoft.com/office/officeart/2005/8/layout/pyramid2"/>
    <dgm:cxn modelId="{E8A416E3-A532-4379-ADA8-C65232659DD9}" type="presParOf" srcId="{22057A29-66E6-4C18-8021-127AFC6CB24F}" destId="{B7FC025E-2874-4C6E-B435-BAACCF4B91E8}" srcOrd="1" destOrd="0" presId="urn:microsoft.com/office/officeart/2005/8/layout/pyramid2"/>
    <dgm:cxn modelId="{B20A99DA-BB7F-4B7F-8D6C-BA91CC90152C}" type="presParOf" srcId="{B7FC025E-2874-4C6E-B435-BAACCF4B91E8}" destId="{1DA274AA-25DD-4F1B-8430-DCAAF7102E63}" srcOrd="0" destOrd="0" presId="urn:microsoft.com/office/officeart/2005/8/layout/pyramid2"/>
    <dgm:cxn modelId="{F1CB6B34-4E04-4E5E-854E-342171B43BA3}" type="presParOf" srcId="{B7FC025E-2874-4C6E-B435-BAACCF4B91E8}" destId="{EEE63EC4-54D2-4F49-8219-E07AB9F891AB}" srcOrd="1" destOrd="0" presId="urn:microsoft.com/office/officeart/2005/8/layout/pyramid2"/>
    <dgm:cxn modelId="{B9E26A31-F319-4499-B7CC-DAFBFF7A0CA2}" type="presParOf" srcId="{B7FC025E-2874-4C6E-B435-BAACCF4B91E8}" destId="{260817DD-EB86-4404-8C69-046E207B91EA}" srcOrd="2" destOrd="0" presId="urn:microsoft.com/office/officeart/2005/8/layout/pyramid2"/>
    <dgm:cxn modelId="{66EB969F-2D20-48EF-9845-D73EC9B94A7F}" type="presParOf" srcId="{B7FC025E-2874-4C6E-B435-BAACCF4B91E8}" destId="{436FE2E5-4AB9-4C60-A20B-64A04CA607BC}" srcOrd="3" destOrd="0" presId="urn:microsoft.com/office/officeart/2005/8/layout/pyramid2"/>
    <dgm:cxn modelId="{C5DFD9A0-23D5-43AB-BF70-AD8B4AEBB2C1}" type="presParOf" srcId="{B7FC025E-2874-4C6E-B435-BAACCF4B91E8}" destId="{6EBA252A-7E74-4B28-8B45-4138C2DCE559}" srcOrd="4" destOrd="0" presId="urn:microsoft.com/office/officeart/2005/8/layout/pyramid2"/>
    <dgm:cxn modelId="{6411BE9C-7BC8-40A2-BCEF-3C2CED8A3168}" type="presParOf" srcId="{B7FC025E-2874-4C6E-B435-BAACCF4B91E8}" destId="{4DF128AC-5E09-492E-B95A-C3437C767388}" srcOrd="5" destOrd="0" presId="urn:microsoft.com/office/officeart/2005/8/layout/pyramid2"/>
    <dgm:cxn modelId="{A32DD4C9-DCDB-4C23-8BC9-C6CA7C41EDCC}" type="presParOf" srcId="{B7FC025E-2874-4C6E-B435-BAACCF4B91E8}" destId="{5B55DA10-F28E-4291-8DB8-E6D777D0AE50}" srcOrd="6" destOrd="0" presId="urn:microsoft.com/office/officeart/2005/8/layout/pyramid2"/>
    <dgm:cxn modelId="{26BE106A-1FE5-4262-B656-86D8E204379F}" type="presParOf" srcId="{B7FC025E-2874-4C6E-B435-BAACCF4B91E8}" destId="{94516968-4561-4E4D-B356-A98C1F133E78}" srcOrd="7"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0C2F396-E7A5-4774-A927-D960327D5230}" type="doc">
      <dgm:prSet loTypeId="urn:microsoft.com/office/officeart/2005/8/layout/chart3" loCatId="relationship" qsTypeId="urn:microsoft.com/office/officeart/2005/8/quickstyle/simple1" qsCatId="simple" csTypeId="urn:microsoft.com/office/officeart/2005/8/colors/colorful1" csCatId="colorful" phldr="1"/>
      <dgm:spPr/>
    </dgm:pt>
    <dgm:pt modelId="{8D0871E4-AE9B-4965-9A26-0DAB4FA7303A}">
      <dgm:prSet phldrT="[Text]" custT="1"/>
      <dgm:spPr/>
      <dgm:t>
        <a:bodyPr/>
        <a:lstStyle/>
        <a:p>
          <a:r>
            <a:rPr lang="en-US" sz="1400" dirty="0">
              <a:latin typeface="Arial" panose="020B0604020202020204" pitchFamily="34" charset="0"/>
              <a:cs typeface="Arial" panose="020B0604020202020204" pitchFamily="34" charset="0"/>
            </a:rPr>
            <a:t>Your priorities</a:t>
          </a:r>
        </a:p>
      </dgm:t>
    </dgm:pt>
    <dgm:pt modelId="{41A00CCC-93CB-41CA-AB31-8C803AF5219E}" type="parTrans" cxnId="{110C75BD-8E77-4BF3-98E1-AF930DF49C94}">
      <dgm:prSet/>
      <dgm:spPr/>
      <dgm:t>
        <a:bodyPr/>
        <a:lstStyle/>
        <a:p>
          <a:endParaRPr lang="en-US" sz="2000">
            <a:latin typeface="Arial" panose="020B0604020202020204" pitchFamily="34" charset="0"/>
            <a:cs typeface="Arial" panose="020B0604020202020204" pitchFamily="34" charset="0"/>
          </a:endParaRPr>
        </a:p>
      </dgm:t>
    </dgm:pt>
    <dgm:pt modelId="{DE26FC2C-486E-4161-A617-CC0BB763D26F}" type="sibTrans" cxnId="{110C75BD-8E77-4BF3-98E1-AF930DF49C94}">
      <dgm:prSet/>
      <dgm:spPr/>
      <dgm:t>
        <a:bodyPr/>
        <a:lstStyle/>
        <a:p>
          <a:endParaRPr lang="en-US" sz="2000">
            <a:latin typeface="Arial" panose="020B0604020202020204" pitchFamily="34" charset="0"/>
            <a:cs typeface="Arial" panose="020B0604020202020204" pitchFamily="34" charset="0"/>
          </a:endParaRPr>
        </a:p>
      </dgm:t>
    </dgm:pt>
    <dgm:pt modelId="{D5988374-D443-4C79-BC57-949296E24287}">
      <dgm:prSet phldrT="[Text]" custT="1"/>
      <dgm:spPr/>
      <dgm: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Your investment focus for GD2</a:t>
          </a:r>
        </a:p>
      </dgm:t>
    </dgm:pt>
    <dgm:pt modelId="{4EDFFEB2-849B-4290-8D9F-88E8FA9ABCD6}" type="parTrans" cxnId="{C264095A-4BCD-4BD9-93C1-2B7EA70601D9}">
      <dgm:prSet/>
      <dgm:spPr/>
      <dgm:t>
        <a:bodyPr/>
        <a:lstStyle/>
        <a:p>
          <a:endParaRPr lang="en-US" sz="2000">
            <a:latin typeface="Arial" panose="020B0604020202020204" pitchFamily="34" charset="0"/>
            <a:cs typeface="Arial" panose="020B0604020202020204" pitchFamily="34" charset="0"/>
          </a:endParaRPr>
        </a:p>
      </dgm:t>
    </dgm:pt>
    <dgm:pt modelId="{57036465-62FE-4816-9BF1-71E8229C8663}" type="sibTrans" cxnId="{C264095A-4BCD-4BD9-93C1-2B7EA70601D9}">
      <dgm:prSet/>
      <dgm:spPr/>
      <dgm:t>
        <a:bodyPr/>
        <a:lstStyle/>
        <a:p>
          <a:endParaRPr lang="en-US" sz="2000">
            <a:latin typeface="Arial" panose="020B0604020202020204" pitchFamily="34" charset="0"/>
            <a:cs typeface="Arial" panose="020B0604020202020204" pitchFamily="34" charset="0"/>
          </a:endParaRPr>
        </a:p>
      </dgm:t>
    </dgm:pt>
    <dgm:pt modelId="{B5A0E50D-1AB0-4DC4-86DE-18E2C3EF9DA2}">
      <dgm:prSet phldrT="[Text]" custT="1"/>
      <dgm:spPr/>
      <dgm:t>
        <a:bodyPr/>
        <a:lstStyle/>
        <a:p>
          <a:r>
            <a:rPr lang="en-US" sz="1200" dirty="0">
              <a:latin typeface="Arial" panose="020B0604020202020204" pitchFamily="34" charset="0"/>
              <a:cs typeface="Arial" panose="020B0604020202020204" pitchFamily="34" charset="0"/>
            </a:rPr>
            <a:t>Your communication needs around our planned work</a:t>
          </a:r>
        </a:p>
      </dgm:t>
    </dgm:pt>
    <dgm:pt modelId="{93320F3D-91B6-4F00-BFCF-2A6D9600DE8A}" type="parTrans" cxnId="{5CA0C260-DE9E-4F47-A97B-268732419D90}">
      <dgm:prSet/>
      <dgm:spPr/>
      <dgm:t>
        <a:bodyPr/>
        <a:lstStyle/>
        <a:p>
          <a:endParaRPr lang="en-US" sz="2000">
            <a:latin typeface="Arial" panose="020B0604020202020204" pitchFamily="34" charset="0"/>
            <a:cs typeface="Arial" panose="020B0604020202020204" pitchFamily="34" charset="0"/>
          </a:endParaRPr>
        </a:p>
      </dgm:t>
    </dgm:pt>
    <dgm:pt modelId="{C5D9441A-A3EA-4F61-B115-0CB4665428D0}" type="sibTrans" cxnId="{5CA0C260-DE9E-4F47-A97B-268732419D90}">
      <dgm:prSet/>
      <dgm:spPr/>
      <dgm:t>
        <a:bodyPr/>
        <a:lstStyle/>
        <a:p>
          <a:endParaRPr lang="en-US" sz="2000">
            <a:latin typeface="Arial" panose="020B0604020202020204" pitchFamily="34" charset="0"/>
            <a:cs typeface="Arial" panose="020B0604020202020204" pitchFamily="34" charset="0"/>
          </a:endParaRPr>
        </a:p>
      </dgm:t>
    </dgm:pt>
    <dgm:pt modelId="{72EF9FDC-2214-4ABF-BD53-5B440AFB5D2F}">
      <dgm:prSet custT="1"/>
      <dgm:spPr/>
      <dgm:t>
        <a:bodyPr/>
        <a:lstStyle/>
        <a:p>
          <a:r>
            <a:rPr lang="en-US" sz="1200" dirty="0">
              <a:latin typeface="Arial" panose="020B0604020202020204" pitchFamily="34" charset="0"/>
              <a:cs typeface="Arial" panose="020B0604020202020204" pitchFamily="34" charset="0"/>
            </a:rPr>
            <a:t>Your views on our Ofgem funding requests</a:t>
          </a:r>
        </a:p>
      </dgm:t>
    </dgm:pt>
    <dgm:pt modelId="{7F5BF956-8BA1-45EE-8BA3-16023BC2C426}" type="parTrans" cxnId="{BD03EFE8-CA4C-425B-B1E1-3FA918B4A9C7}">
      <dgm:prSet/>
      <dgm:spPr/>
      <dgm:t>
        <a:bodyPr/>
        <a:lstStyle/>
        <a:p>
          <a:endParaRPr lang="en-US" sz="2000">
            <a:latin typeface="Arial" panose="020B0604020202020204" pitchFamily="34" charset="0"/>
            <a:cs typeface="Arial" panose="020B0604020202020204" pitchFamily="34" charset="0"/>
          </a:endParaRPr>
        </a:p>
      </dgm:t>
    </dgm:pt>
    <dgm:pt modelId="{CCDA92FD-78D7-470A-B6DD-B07B458D6FF1}" type="sibTrans" cxnId="{BD03EFE8-CA4C-425B-B1E1-3FA918B4A9C7}">
      <dgm:prSet/>
      <dgm:spPr/>
      <dgm:t>
        <a:bodyPr/>
        <a:lstStyle/>
        <a:p>
          <a:endParaRPr lang="en-US" sz="2000">
            <a:latin typeface="Arial" panose="020B0604020202020204" pitchFamily="34" charset="0"/>
            <a:cs typeface="Arial" panose="020B0604020202020204" pitchFamily="34" charset="0"/>
          </a:endParaRPr>
        </a:p>
      </dgm:t>
    </dgm:pt>
    <dgm:pt modelId="{89E8E666-2D76-473C-87BC-D891CE8ACCD5}">
      <dgm:prSet custT="1"/>
      <dgm:spPr/>
      <dgm:t>
        <a:bodyPr/>
        <a:lstStyle/>
        <a:p>
          <a:r>
            <a:rPr lang="en-US" sz="1100" dirty="0">
              <a:latin typeface="Arial" panose="020B0604020202020204" pitchFamily="34" charset="0"/>
              <a:cs typeface="Arial" panose="020B0604020202020204" pitchFamily="34" charset="0"/>
            </a:rPr>
            <a:t>Ownership of investment around green gas and greening electricity</a:t>
          </a:r>
        </a:p>
      </dgm:t>
    </dgm:pt>
    <dgm:pt modelId="{90A40500-E568-4FD2-8D89-57F2A57B48B4}" type="parTrans" cxnId="{8CA41B7F-955F-4A3E-94F2-631574E10E29}">
      <dgm:prSet/>
      <dgm:spPr/>
      <dgm:t>
        <a:bodyPr/>
        <a:lstStyle/>
        <a:p>
          <a:endParaRPr lang="en-US" sz="2000">
            <a:latin typeface="Arial" panose="020B0604020202020204" pitchFamily="34" charset="0"/>
            <a:cs typeface="Arial" panose="020B0604020202020204" pitchFamily="34" charset="0"/>
          </a:endParaRPr>
        </a:p>
      </dgm:t>
    </dgm:pt>
    <dgm:pt modelId="{DFED565F-BE9B-49C8-B91D-627EA032D188}" type="sibTrans" cxnId="{8CA41B7F-955F-4A3E-94F2-631574E10E29}">
      <dgm:prSet/>
      <dgm:spPr/>
      <dgm:t>
        <a:bodyPr/>
        <a:lstStyle/>
        <a:p>
          <a:endParaRPr lang="en-US" sz="2000">
            <a:latin typeface="Arial" panose="020B0604020202020204" pitchFamily="34" charset="0"/>
            <a:cs typeface="Arial" panose="020B0604020202020204" pitchFamily="34" charset="0"/>
          </a:endParaRPr>
        </a:p>
      </dgm:t>
    </dgm:pt>
    <dgm:pt modelId="{E8BFDBD4-216E-443C-95E4-F6DD65D4FA64}" type="pres">
      <dgm:prSet presAssocID="{20C2F396-E7A5-4774-A927-D960327D5230}" presName="compositeShape" presStyleCnt="0">
        <dgm:presLayoutVars>
          <dgm:chMax val="7"/>
          <dgm:dir/>
          <dgm:resizeHandles val="exact"/>
        </dgm:presLayoutVars>
      </dgm:prSet>
      <dgm:spPr/>
    </dgm:pt>
    <dgm:pt modelId="{2485E88E-2887-4A6F-A61D-9A99CA97C9ED}" type="pres">
      <dgm:prSet presAssocID="{20C2F396-E7A5-4774-A927-D960327D5230}" presName="wedge1" presStyleLbl="node1" presStyleIdx="0" presStyleCnt="5" custLinFactNeighborX="-3960" custLinFactNeighborY="4658"/>
      <dgm:spPr/>
    </dgm:pt>
    <dgm:pt modelId="{5F1F2B8A-B429-4AC7-92CA-6CD0E9438953}" type="pres">
      <dgm:prSet presAssocID="{20C2F396-E7A5-4774-A927-D960327D5230}" presName="wedge1Tx" presStyleLbl="node1" presStyleIdx="0" presStyleCnt="5">
        <dgm:presLayoutVars>
          <dgm:chMax val="0"/>
          <dgm:chPref val="0"/>
          <dgm:bulletEnabled val="1"/>
        </dgm:presLayoutVars>
      </dgm:prSet>
      <dgm:spPr/>
    </dgm:pt>
    <dgm:pt modelId="{0FED589C-2F4C-4EE4-A45A-8C0372E3AEDB}" type="pres">
      <dgm:prSet presAssocID="{20C2F396-E7A5-4774-A927-D960327D5230}" presName="wedge2" presStyleLbl="node1" presStyleIdx="1" presStyleCnt="5"/>
      <dgm:spPr/>
    </dgm:pt>
    <dgm:pt modelId="{B9DADB10-DDE1-4429-9454-2F6A810A6F64}" type="pres">
      <dgm:prSet presAssocID="{20C2F396-E7A5-4774-A927-D960327D5230}" presName="wedge2Tx" presStyleLbl="node1" presStyleIdx="1" presStyleCnt="5">
        <dgm:presLayoutVars>
          <dgm:chMax val="0"/>
          <dgm:chPref val="0"/>
          <dgm:bulletEnabled val="1"/>
        </dgm:presLayoutVars>
      </dgm:prSet>
      <dgm:spPr/>
    </dgm:pt>
    <dgm:pt modelId="{137EB041-E4F9-411A-A064-00F7E3287B16}" type="pres">
      <dgm:prSet presAssocID="{20C2F396-E7A5-4774-A927-D960327D5230}" presName="wedge3" presStyleLbl="node1" presStyleIdx="2" presStyleCnt="5"/>
      <dgm:spPr/>
    </dgm:pt>
    <dgm:pt modelId="{15D8D60A-2ACD-4DE4-AEC1-C7FF459FEF3E}" type="pres">
      <dgm:prSet presAssocID="{20C2F396-E7A5-4774-A927-D960327D5230}" presName="wedge3Tx" presStyleLbl="node1" presStyleIdx="2" presStyleCnt="5">
        <dgm:presLayoutVars>
          <dgm:chMax val="0"/>
          <dgm:chPref val="0"/>
          <dgm:bulletEnabled val="1"/>
        </dgm:presLayoutVars>
      </dgm:prSet>
      <dgm:spPr/>
    </dgm:pt>
    <dgm:pt modelId="{2DB4ED34-089C-4ED6-B4A0-3175F900EC83}" type="pres">
      <dgm:prSet presAssocID="{20C2F396-E7A5-4774-A927-D960327D5230}" presName="wedge4" presStyleLbl="node1" presStyleIdx="3" presStyleCnt="5"/>
      <dgm:spPr/>
    </dgm:pt>
    <dgm:pt modelId="{4982BE61-7C3F-4AD5-9624-9D0896022DB1}" type="pres">
      <dgm:prSet presAssocID="{20C2F396-E7A5-4774-A927-D960327D5230}" presName="wedge4Tx" presStyleLbl="node1" presStyleIdx="3" presStyleCnt="5">
        <dgm:presLayoutVars>
          <dgm:chMax val="0"/>
          <dgm:chPref val="0"/>
          <dgm:bulletEnabled val="1"/>
        </dgm:presLayoutVars>
      </dgm:prSet>
      <dgm:spPr/>
    </dgm:pt>
    <dgm:pt modelId="{15372178-AA91-4188-8EBE-B47465D9CD98}" type="pres">
      <dgm:prSet presAssocID="{20C2F396-E7A5-4774-A927-D960327D5230}" presName="wedge5" presStyleLbl="node1" presStyleIdx="4" presStyleCnt="5"/>
      <dgm:spPr/>
    </dgm:pt>
    <dgm:pt modelId="{367B1319-ACE9-43B8-9947-4BE5B56EC589}" type="pres">
      <dgm:prSet presAssocID="{20C2F396-E7A5-4774-A927-D960327D5230}" presName="wedge5Tx" presStyleLbl="node1" presStyleIdx="4" presStyleCnt="5">
        <dgm:presLayoutVars>
          <dgm:chMax val="0"/>
          <dgm:chPref val="0"/>
          <dgm:bulletEnabled val="1"/>
        </dgm:presLayoutVars>
      </dgm:prSet>
      <dgm:spPr/>
    </dgm:pt>
  </dgm:ptLst>
  <dgm:cxnLst>
    <dgm:cxn modelId="{5698B935-3D5F-46F4-88BE-CC9797EDE804}" type="presOf" srcId="{72EF9FDC-2214-4ABF-BD53-5B440AFB5D2F}" destId="{2DB4ED34-089C-4ED6-B4A0-3175F900EC83}" srcOrd="0" destOrd="0" presId="urn:microsoft.com/office/officeart/2005/8/layout/chart3"/>
    <dgm:cxn modelId="{F3A7B43D-B322-48DF-AAF6-8A03E930BDDD}" type="presOf" srcId="{D5988374-D443-4C79-BC57-949296E24287}" destId="{B9DADB10-DDE1-4429-9454-2F6A810A6F64}" srcOrd="1" destOrd="0" presId="urn:microsoft.com/office/officeart/2005/8/layout/chart3"/>
    <dgm:cxn modelId="{5CA0C260-DE9E-4F47-A97B-268732419D90}" srcId="{20C2F396-E7A5-4774-A927-D960327D5230}" destId="{B5A0E50D-1AB0-4DC4-86DE-18E2C3EF9DA2}" srcOrd="2" destOrd="0" parTransId="{93320F3D-91B6-4F00-BFCF-2A6D9600DE8A}" sibTransId="{C5D9441A-A3EA-4F61-B115-0CB4665428D0}"/>
    <dgm:cxn modelId="{0A4E226C-6899-4C36-89EE-3EC07CC2F67A}" type="presOf" srcId="{89E8E666-2D76-473C-87BC-D891CE8ACCD5}" destId="{367B1319-ACE9-43B8-9947-4BE5B56EC589}" srcOrd="1" destOrd="0" presId="urn:microsoft.com/office/officeart/2005/8/layout/chart3"/>
    <dgm:cxn modelId="{D41F6050-6183-4C31-8B69-FB8E923A2534}" type="presOf" srcId="{89E8E666-2D76-473C-87BC-D891CE8ACCD5}" destId="{15372178-AA91-4188-8EBE-B47465D9CD98}" srcOrd="0" destOrd="0" presId="urn:microsoft.com/office/officeart/2005/8/layout/chart3"/>
    <dgm:cxn modelId="{09298378-27F5-4468-A020-137C6E1B3328}" type="presOf" srcId="{20C2F396-E7A5-4774-A927-D960327D5230}" destId="{E8BFDBD4-216E-443C-95E4-F6DD65D4FA64}" srcOrd="0" destOrd="0" presId="urn:microsoft.com/office/officeart/2005/8/layout/chart3"/>
    <dgm:cxn modelId="{C264095A-4BCD-4BD9-93C1-2B7EA70601D9}" srcId="{20C2F396-E7A5-4774-A927-D960327D5230}" destId="{D5988374-D443-4C79-BC57-949296E24287}" srcOrd="1" destOrd="0" parTransId="{4EDFFEB2-849B-4290-8D9F-88E8FA9ABCD6}" sibTransId="{57036465-62FE-4816-9BF1-71E8229C8663}"/>
    <dgm:cxn modelId="{8CA41B7F-955F-4A3E-94F2-631574E10E29}" srcId="{20C2F396-E7A5-4774-A927-D960327D5230}" destId="{89E8E666-2D76-473C-87BC-D891CE8ACCD5}" srcOrd="4" destOrd="0" parTransId="{90A40500-E568-4FD2-8D89-57F2A57B48B4}" sibTransId="{DFED565F-BE9B-49C8-B91D-627EA032D188}"/>
    <dgm:cxn modelId="{3F8B7B7F-4108-4FC0-8021-DDBEB196EA86}" type="presOf" srcId="{D5988374-D443-4C79-BC57-949296E24287}" destId="{0FED589C-2F4C-4EE4-A45A-8C0372E3AEDB}" srcOrd="0" destOrd="0" presId="urn:microsoft.com/office/officeart/2005/8/layout/chart3"/>
    <dgm:cxn modelId="{6E157483-9099-4633-9109-CB5C04685C72}" type="presOf" srcId="{B5A0E50D-1AB0-4DC4-86DE-18E2C3EF9DA2}" destId="{137EB041-E4F9-411A-A064-00F7E3287B16}" srcOrd="0" destOrd="0" presId="urn:microsoft.com/office/officeart/2005/8/layout/chart3"/>
    <dgm:cxn modelId="{1F78099C-E870-4E41-8F12-D29F21FCB6A2}" type="presOf" srcId="{72EF9FDC-2214-4ABF-BD53-5B440AFB5D2F}" destId="{4982BE61-7C3F-4AD5-9624-9D0896022DB1}" srcOrd="1" destOrd="0" presId="urn:microsoft.com/office/officeart/2005/8/layout/chart3"/>
    <dgm:cxn modelId="{110C75BD-8E77-4BF3-98E1-AF930DF49C94}" srcId="{20C2F396-E7A5-4774-A927-D960327D5230}" destId="{8D0871E4-AE9B-4965-9A26-0DAB4FA7303A}" srcOrd="0" destOrd="0" parTransId="{41A00CCC-93CB-41CA-AB31-8C803AF5219E}" sibTransId="{DE26FC2C-486E-4161-A617-CC0BB763D26F}"/>
    <dgm:cxn modelId="{B33EF8CE-BCFC-44DF-B81C-5BFA45197124}" type="presOf" srcId="{8D0871E4-AE9B-4965-9A26-0DAB4FA7303A}" destId="{5F1F2B8A-B429-4AC7-92CA-6CD0E9438953}" srcOrd="1" destOrd="0" presId="urn:microsoft.com/office/officeart/2005/8/layout/chart3"/>
    <dgm:cxn modelId="{170A8FDF-5E2A-4203-97B8-7E3EAE86A40D}" type="presOf" srcId="{8D0871E4-AE9B-4965-9A26-0DAB4FA7303A}" destId="{2485E88E-2887-4A6F-A61D-9A99CA97C9ED}" srcOrd="0" destOrd="0" presId="urn:microsoft.com/office/officeart/2005/8/layout/chart3"/>
    <dgm:cxn modelId="{BD03EFE8-CA4C-425B-B1E1-3FA918B4A9C7}" srcId="{20C2F396-E7A5-4774-A927-D960327D5230}" destId="{72EF9FDC-2214-4ABF-BD53-5B440AFB5D2F}" srcOrd="3" destOrd="0" parTransId="{7F5BF956-8BA1-45EE-8BA3-16023BC2C426}" sibTransId="{CCDA92FD-78D7-470A-B6DD-B07B458D6FF1}"/>
    <dgm:cxn modelId="{D01315EF-F04A-47B7-AD18-9CD82A65A4A8}" type="presOf" srcId="{B5A0E50D-1AB0-4DC4-86DE-18E2C3EF9DA2}" destId="{15D8D60A-2ACD-4DE4-AEC1-C7FF459FEF3E}" srcOrd="1" destOrd="0" presId="urn:microsoft.com/office/officeart/2005/8/layout/chart3"/>
    <dgm:cxn modelId="{CF454003-E01F-4F5B-AE41-55E6C108D80A}" type="presParOf" srcId="{E8BFDBD4-216E-443C-95E4-F6DD65D4FA64}" destId="{2485E88E-2887-4A6F-A61D-9A99CA97C9ED}" srcOrd="0" destOrd="0" presId="urn:microsoft.com/office/officeart/2005/8/layout/chart3"/>
    <dgm:cxn modelId="{8D025575-88B4-4553-A3D0-496D1C904578}" type="presParOf" srcId="{E8BFDBD4-216E-443C-95E4-F6DD65D4FA64}" destId="{5F1F2B8A-B429-4AC7-92CA-6CD0E9438953}" srcOrd="1" destOrd="0" presId="urn:microsoft.com/office/officeart/2005/8/layout/chart3"/>
    <dgm:cxn modelId="{9DA5647A-49E4-476B-A659-BA8DEAEC4DBC}" type="presParOf" srcId="{E8BFDBD4-216E-443C-95E4-F6DD65D4FA64}" destId="{0FED589C-2F4C-4EE4-A45A-8C0372E3AEDB}" srcOrd="2" destOrd="0" presId="urn:microsoft.com/office/officeart/2005/8/layout/chart3"/>
    <dgm:cxn modelId="{9F081CF6-6582-400B-A2D7-07B5EA56B802}" type="presParOf" srcId="{E8BFDBD4-216E-443C-95E4-F6DD65D4FA64}" destId="{B9DADB10-DDE1-4429-9454-2F6A810A6F64}" srcOrd="3" destOrd="0" presId="urn:microsoft.com/office/officeart/2005/8/layout/chart3"/>
    <dgm:cxn modelId="{9F9000BE-BB67-4FAE-B0ED-C0EE4C9ED948}" type="presParOf" srcId="{E8BFDBD4-216E-443C-95E4-F6DD65D4FA64}" destId="{137EB041-E4F9-411A-A064-00F7E3287B16}" srcOrd="4" destOrd="0" presId="urn:microsoft.com/office/officeart/2005/8/layout/chart3"/>
    <dgm:cxn modelId="{F2FC4821-D4AA-42FD-ABEB-6448716DB7D3}" type="presParOf" srcId="{E8BFDBD4-216E-443C-95E4-F6DD65D4FA64}" destId="{15D8D60A-2ACD-4DE4-AEC1-C7FF459FEF3E}" srcOrd="5" destOrd="0" presId="urn:microsoft.com/office/officeart/2005/8/layout/chart3"/>
    <dgm:cxn modelId="{F12129EE-187A-4189-A9F0-3CC07943BB65}" type="presParOf" srcId="{E8BFDBD4-216E-443C-95E4-F6DD65D4FA64}" destId="{2DB4ED34-089C-4ED6-B4A0-3175F900EC83}" srcOrd="6" destOrd="0" presId="urn:microsoft.com/office/officeart/2005/8/layout/chart3"/>
    <dgm:cxn modelId="{5EC1E117-EC28-4A9A-94D1-7B17D1834741}" type="presParOf" srcId="{E8BFDBD4-216E-443C-95E4-F6DD65D4FA64}" destId="{4982BE61-7C3F-4AD5-9624-9D0896022DB1}" srcOrd="7" destOrd="0" presId="urn:microsoft.com/office/officeart/2005/8/layout/chart3"/>
    <dgm:cxn modelId="{0F73F321-986C-4507-A069-84AD43C021C8}" type="presParOf" srcId="{E8BFDBD4-216E-443C-95E4-F6DD65D4FA64}" destId="{15372178-AA91-4188-8EBE-B47465D9CD98}" srcOrd="8" destOrd="0" presId="urn:microsoft.com/office/officeart/2005/8/layout/chart3"/>
    <dgm:cxn modelId="{C1915546-DDD7-4E6D-82F7-3035BD14DA5C}" type="presParOf" srcId="{E8BFDBD4-216E-443C-95E4-F6DD65D4FA64}" destId="{367B1319-ACE9-43B8-9947-4BE5B56EC589}"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07772B9-543B-4799-9F43-465AE57C1EF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5D58BA9-A7F5-4E03-814C-EB8C805D2BDC}">
      <dgm:prSet phldrT="[Text]"/>
      <dgm:spPr/>
      <dgm:t>
        <a:bodyPr/>
        <a:lstStyle/>
        <a:p>
          <a:r>
            <a:rPr lang="en-US" dirty="0">
              <a:latin typeface="Arial" panose="020B0604020202020204" pitchFamily="34" charset="0"/>
              <a:cs typeface="Arial" panose="020B0604020202020204" pitchFamily="34" charset="0"/>
            </a:rPr>
            <a:t>We will share the slides with you electronically </a:t>
          </a:r>
        </a:p>
      </dgm:t>
    </dgm:pt>
    <dgm:pt modelId="{20BDED10-F3A2-489F-B2E7-77AF9CCC654A}" type="parTrans" cxnId="{320BA493-22DB-45C0-81C3-A18FF83E36C2}">
      <dgm:prSet/>
      <dgm:spPr/>
      <dgm:t>
        <a:bodyPr/>
        <a:lstStyle/>
        <a:p>
          <a:endParaRPr lang="en-US">
            <a:latin typeface="Arial" panose="020B0604020202020204" pitchFamily="34" charset="0"/>
            <a:cs typeface="Arial" panose="020B0604020202020204" pitchFamily="34" charset="0"/>
          </a:endParaRPr>
        </a:p>
      </dgm:t>
    </dgm:pt>
    <dgm:pt modelId="{4D91C733-FD7F-451E-A20D-24B2BF59F134}" type="sibTrans" cxnId="{320BA493-22DB-45C0-81C3-A18FF83E36C2}">
      <dgm:prSet/>
      <dgm:spPr/>
      <dgm:t>
        <a:bodyPr/>
        <a:lstStyle/>
        <a:p>
          <a:endParaRPr lang="en-US">
            <a:latin typeface="Arial" panose="020B0604020202020204" pitchFamily="34" charset="0"/>
            <a:cs typeface="Arial" panose="020B0604020202020204" pitchFamily="34" charset="0"/>
          </a:endParaRPr>
        </a:p>
      </dgm:t>
    </dgm:pt>
    <dgm:pt modelId="{16EAB795-B248-4045-AB63-079F0F5924DB}">
      <dgm:prSet phldrT="[Text]"/>
      <dgm:spPr/>
      <dgm:t>
        <a:bodyPr/>
        <a:lstStyle/>
        <a:p>
          <a:r>
            <a:rPr lang="en-US" dirty="0">
              <a:solidFill>
                <a:schemeClr val="tx1">
                  <a:lumMod val="65000"/>
                  <a:lumOff val="35000"/>
                </a:schemeClr>
              </a:solidFill>
              <a:latin typeface="Arial" panose="020B0604020202020204" pitchFamily="34" charset="0"/>
              <a:cs typeface="Arial" panose="020B0604020202020204" pitchFamily="34" charset="0"/>
            </a:rPr>
            <a:t>If you request the slides in another format or language please let us know</a:t>
          </a:r>
        </a:p>
      </dgm:t>
    </dgm:pt>
    <dgm:pt modelId="{F9E725C4-ADC8-4998-BAE2-E6C1E78A476F}" type="parTrans" cxnId="{8F3875ED-AEDF-43B8-A23E-1926729F9069}">
      <dgm:prSet/>
      <dgm:spPr/>
      <dgm:t>
        <a:bodyPr/>
        <a:lstStyle/>
        <a:p>
          <a:endParaRPr lang="en-US">
            <a:latin typeface="Arial" panose="020B0604020202020204" pitchFamily="34" charset="0"/>
            <a:cs typeface="Arial" panose="020B0604020202020204" pitchFamily="34" charset="0"/>
          </a:endParaRPr>
        </a:p>
      </dgm:t>
    </dgm:pt>
    <dgm:pt modelId="{432104CD-C3D5-48D7-B7E1-07226F3C754F}" type="sibTrans" cxnId="{8F3875ED-AEDF-43B8-A23E-1926729F9069}">
      <dgm:prSet/>
      <dgm:spPr/>
      <dgm:t>
        <a:bodyPr/>
        <a:lstStyle/>
        <a:p>
          <a:endParaRPr lang="en-US">
            <a:latin typeface="Arial" panose="020B0604020202020204" pitchFamily="34" charset="0"/>
            <a:cs typeface="Arial" panose="020B0604020202020204" pitchFamily="34" charset="0"/>
          </a:endParaRPr>
        </a:p>
      </dgm:t>
    </dgm:pt>
    <dgm:pt modelId="{7A33E74E-3D7F-47D7-BDA7-40C8A951EA0D}">
      <dgm:prSet phldrT="[Text]"/>
      <dgm:spPr/>
      <dgm:t>
        <a:bodyPr/>
        <a:lstStyle/>
        <a:p>
          <a:r>
            <a:rPr lang="en-US" dirty="0">
              <a:latin typeface="Arial" panose="020B0604020202020204" pitchFamily="34" charset="0"/>
              <a:cs typeface="Arial" panose="020B0604020202020204" pitchFamily="34" charset="0"/>
            </a:rPr>
            <a:t>If you know someone that would like to receive our update that couldn’t make our workshop please let us know</a:t>
          </a:r>
        </a:p>
      </dgm:t>
    </dgm:pt>
    <dgm:pt modelId="{0219BA9F-A1E7-4614-A8A4-94F296D4BB59}" type="parTrans" cxnId="{FEE1F786-D0DF-4F84-932B-F009A4F60C65}">
      <dgm:prSet/>
      <dgm:spPr/>
      <dgm:t>
        <a:bodyPr/>
        <a:lstStyle/>
        <a:p>
          <a:endParaRPr lang="en-US">
            <a:latin typeface="Arial" panose="020B0604020202020204" pitchFamily="34" charset="0"/>
            <a:cs typeface="Arial" panose="020B0604020202020204" pitchFamily="34" charset="0"/>
          </a:endParaRPr>
        </a:p>
      </dgm:t>
    </dgm:pt>
    <dgm:pt modelId="{D4BF8E3A-DD53-4E4D-9C7D-A7C9BD9475CE}" type="sibTrans" cxnId="{FEE1F786-D0DF-4F84-932B-F009A4F60C65}">
      <dgm:prSet/>
      <dgm:spPr/>
      <dgm:t>
        <a:bodyPr/>
        <a:lstStyle/>
        <a:p>
          <a:endParaRPr lang="en-US">
            <a:latin typeface="Arial" panose="020B0604020202020204" pitchFamily="34" charset="0"/>
            <a:cs typeface="Arial" panose="020B0604020202020204" pitchFamily="34" charset="0"/>
          </a:endParaRPr>
        </a:p>
      </dgm:t>
    </dgm:pt>
    <dgm:pt modelId="{DD8CC339-780D-4AE7-825F-0BF2E6CEABF3}">
      <dgm:prSet phldrT="[Text]"/>
      <dgm:spPr/>
      <dgm:t>
        <a:bodyPr/>
        <a:lstStyle/>
        <a:p>
          <a:r>
            <a:rPr lang="en-US" dirty="0">
              <a:latin typeface="Arial" panose="020B0604020202020204" pitchFamily="34" charset="0"/>
              <a:cs typeface="Arial" panose="020B0604020202020204" pitchFamily="34" charset="0"/>
            </a:rPr>
            <a:t>Once our report is drafted we will circulate this to you</a:t>
          </a:r>
        </a:p>
      </dgm:t>
    </dgm:pt>
    <dgm:pt modelId="{FBE2C01D-1628-4042-8394-7D04E1D2D705}" type="parTrans" cxnId="{73824D8D-6A38-42E0-8834-F5368104D50D}">
      <dgm:prSet/>
      <dgm:spPr/>
      <dgm:t>
        <a:bodyPr/>
        <a:lstStyle/>
        <a:p>
          <a:endParaRPr lang="en-US">
            <a:latin typeface="Arial" panose="020B0604020202020204" pitchFamily="34" charset="0"/>
            <a:cs typeface="Arial" panose="020B0604020202020204" pitchFamily="34" charset="0"/>
          </a:endParaRPr>
        </a:p>
      </dgm:t>
    </dgm:pt>
    <dgm:pt modelId="{F42DDBB9-880C-43B2-AA33-0BF44FEC2479}" type="sibTrans" cxnId="{73824D8D-6A38-42E0-8834-F5368104D50D}">
      <dgm:prSet/>
      <dgm:spPr/>
      <dgm:t>
        <a:bodyPr/>
        <a:lstStyle/>
        <a:p>
          <a:endParaRPr lang="en-US">
            <a:latin typeface="Arial" panose="020B0604020202020204" pitchFamily="34" charset="0"/>
            <a:cs typeface="Arial" panose="020B0604020202020204" pitchFamily="34" charset="0"/>
          </a:endParaRPr>
        </a:p>
      </dgm:t>
    </dgm:pt>
    <dgm:pt modelId="{56AC188D-7725-477D-875B-7CC835F59460}">
      <dgm:prSet phldrT="[Text]"/>
      <dgm:spPr/>
      <dgm:t>
        <a:bodyPr/>
        <a:lstStyle/>
        <a:p>
          <a:r>
            <a:rPr lang="en-US" dirty="0">
              <a:latin typeface="Arial" panose="020B0604020202020204" pitchFamily="34" charset="0"/>
              <a:cs typeface="Arial" panose="020B0604020202020204" pitchFamily="34" charset="0"/>
            </a:rPr>
            <a:t>If you’d like to come to a future workshop please let us know</a:t>
          </a:r>
        </a:p>
      </dgm:t>
    </dgm:pt>
    <dgm:pt modelId="{37B6F3AA-9BD3-4C6F-856F-341B7D856408}" type="parTrans" cxnId="{7C779BB7-A36F-4E25-B804-1125F8692DBD}">
      <dgm:prSet/>
      <dgm:spPr/>
      <dgm:t>
        <a:bodyPr/>
        <a:lstStyle/>
        <a:p>
          <a:endParaRPr lang="en-US">
            <a:latin typeface="Arial" panose="020B0604020202020204" pitchFamily="34" charset="0"/>
            <a:cs typeface="Arial" panose="020B0604020202020204" pitchFamily="34" charset="0"/>
          </a:endParaRPr>
        </a:p>
      </dgm:t>
    </dgm:pt>
    <dgm:pt modelId="{5C8C568D-2600-4FE1-89A7-2E3C3C824F05}" type="sibTrans" cxnId="{7C779BB7-A36F-4E25-B804-1125F8692DBD}">
      <dgm:prSet/>
      <dgm:spPr/>
      <dgm:t>
        <a:bodyPr/>
        <a:lstStyle/>
        <a:p>
          <a:endParaRPr lang="en-US">
            <a:latin typeface="Arial" panose="020B0604020202020204" pitchFamily="34" charset="0"/>
            <a:cs typeface="Arial" panose="020B0604020202020204" pitchFamily="34" charset="0"/>
          </a:endParaRPr>
        </a:p>
      </dgm:t>
    </dgm:pt>
    <dgm:pt modelId="{A9E2140D-9CD8-4BEA-8BAB-49CE953F7461}" type="pres">
      <dgm:prSet presAssocID="{207772B9-543B-4799-9F43-465AE57C1EFC}" presName="diagram" presStyleCnt="0">
        <dgm:presLayoutVars>
          <dgm:dir/>
          <dgm:resizeHandles val="exact"/>
        </dgm:presLayoutVars>
      </dgm:prSet>
      <dgm:spPr/>
    </dgm:pt>
    <dgm:pt modelId="{14F6F490-7FDB-4578-B3D1-45C078BEDEC2}" type="pres">
      <dgm:prSet presAssocID="{75D58BA9-A7F5-4E03-814C-EB8C805D2BDC}" presName="node" presStyleLbl="node1" presStyleIdx="0" presStyleCnt="5">
        <dgm:presLayoutVars>
          <dgm:bulletEnabled val="1"/>
        </dgm:presLayoutVars>
      </dgm:prSet>
      <dgm:spPr/>
    </dgm:pt>
    <dgm:pt modelId="{F9FCA917-156D-4230-98BB-87211CFA4E23}" type="pres">
      <dgm:prSet presAssocID="{4D91C733-FD7F-451E-A20D-24B2BF59F134}" presName="sibTrans" presStyleCnt="0"/>
      <dgm:spPr/>
    </dgm:pt>
    <dgm:pt modelId="{CA2A2D0B-26D7-480B-B9FC-DD2F15C4A618}" type="pres">
      <dgm:prSet presAssocID="{16EAB795-B248-4045-AB63-079F0F5924DB}" presName="node" presStyleLbl="node1" presStyleIdx="1" presStyleCnt="5">
        <dgm:presLayoutVars>
          <dgm:bulletEnabled val="1"/>
        </dgm:presLayoutVars>
      </dgm:prSet>
      <dgm:spPr/>
    </dgm:pt>
    <dgm:pt modelId="{20229010-77B2-459F-BC3B-886373847069}" type="pres">
      <dgm:prSet presAssocID="{432104CD-C3D5-48D7-B7E1-07226F3C754F}" presName="sibTrans" presStyleCnt="0"/>
      <dgm:spPr/>
    </dgm:pt>
    <dgm:pt modelId="{2B014414-29F1-4338-8677-9ABE354AE583}" type="pres">
      <dgm:prSet presAssocID="{7A33E74E-3D7F-47D7-BDA7-40C8A951EA0D}" presName="node" presStyleLbl="node1" presStyleIdx="2" presStyleCnt="5">
        <dgm:presLayoutVars>
          <dgm:bulletEnabled val="1"/>
        </dgm:presLayoutVars>
      </dgm:prSet>
      <dgm:spPr/>
    </dgm:pt>
    <dgm:pt modelId="{82206EFA-53C5-491A-9A6D-7E150086E033}" type="pres">
      <dgm:prSet presAssocID="{D4BF8E3A-DD53-4E4D-9C7D-A7C9BD9475CE}" presName="sibTrans" presStyleCnt="0"/>
      <dgm:spPr/>
    </dgm:pt>
    <dgm:pt modelId="{1AE418AE-CCC4-48A0-A337-FD35699819FA}" type="pres">
      <dgm:prSet presAssocID="{DD8CC339-780D-4AE7-825F-0BF2E6CEABF3}" presName="node" presStyleLbl="node1" presStyleIdx="3" presStyleCnt="5">
        <dgm:presLayoutVars>
          <dgm:bulletEnabled val="1"/>
        </dgm:presLayoutVars>
      </dgm:prSet>
      <dgm:spPr/>
    </dgm:pt>
    <dgm:pt modelId="{F6874DDE-E445-402E-8983-A82CF1F170BE}" type="pres">
      <dgm:prSet presAssocID="{F42DDBB9-880C-43B2-AA33-0BF44FEC2479}" presName="sibTrans" presStyleCnt="0"/>
      <dgm:spPr/>
    </dgm:pt>
    <dgm:pt modelId="{8EFAADA2-DAAD-4E08-A667-F8A57B9C8371}" type="pres">
      <dgm:prSet presAssocID="{56AC188D-7725-477D-875B-7CC835F59460}" presName="node" presStyleLbl="node1" presStyleIdx="4" presStyleCnt="5">
        <dgm:presLayoutVars>
          <dgm:bulletEnabled val="1"/>
        </dgm:presLayoutVars>
      </dgm:prSet>
      <dgm:spPr/>
    </dgm:pt>
  </dgm:ptLst>
  <dgm:cxnLst>
    <dgm:cxn modelId="{E2DD1704-52D3-4754-BD35-80E406483821}" type="presOf" srcId="{56AC188D-7725-477D-875B-7CC835F59460}" destId="{8EFAADA2-DAAD-4E08-A667-F8A57B9C8371}" srcOrd="0" destOrd="0" presId="urn:microsoft.com/office/officeart/2005/8/layout/default"/>
    <dgm:cxn modelId="{1745A50B-19E2-4C08-AC4C-E68D0FFF3B7C}" type="presOf" srcId="{7A33E74E-3D7F-47D7-BDA7-40C8A951EA0D}" destId="{2B014414-29F1-4338-8677-9ABE354AE583}" srcOrd="0" destOrd="0" presId="urn:microsoft.com/office/officeart/2005/8/layout/default"/>
    <dgm:cxn modelId="{64BFC60F-71C0-410C-9E8E-6A02B11E7840}" type="presOf" srcId="{16EAB795-B248-4045-AB63-079F0F5924DB}" destId="{CA2A2D0B-26D7-480B-B9FC-DD2F15C4A618}" srcOrd="0" destOrd="0" presId="urn:microsoft.com/office/officeart/2005/8/layout/default"/>
    <dgm:cxn modelId="{D01F514D-201A-4D63-8819-64E21E188C34}" type="presOf" srcId="{207772B9-543B-4799-9F43-465AE57C1EFC}" destId="{A9E2140D-9CD8-4BEA-8BAB-49CE953F7461}" srcOrd="0" destOrd="0" presId="urn:microsoft.com/office/officeart/2005/8/layout/default"/>
    <dgm:cxn modelId="{FEE1F786-D0DF-4F84-932B-F009A4F60C65}" srcId="{207772B9-543B-4799-9F43-465AE57C1EFC}" destId="{7A33E74E-3D7F-47D7-BDA7-40C8A951EA0D}" srcOrd="2" destOrd="0" parTransId="{0219BA9F-A1E7-4614-A8A4-94F296D4BB59}" sibTransId="{D4BF8E3A-DD53-4E4D-9C7D-A7C9BD9475CE}"/>
    <dgm:cxn modelId="{73824D8D-6A38-42E0-8834-F5368104D50D}" srcId="{207772B9-543B-4799-9F43-465AE57C1EFC}" destId="{DD8CC339-780D-4AE7-825F-0BF2E6CEABF3}" srcOrd="3" destOrd="0" parTransId="{FBE2C01D-1628-4042-8394-7D04E1D2D705}" sibTransId="{F42DDBB9-880C-43B2-AA33-0BF44FEC2479}"/>
    <dgm:cxn modelId="{320BA493-22DB-45C0-81C3-A18FF83E36C2}" srcId="{207772B9-543B-4799-9F43-465AE57C1EFC}" destId="{75D58BA9-A7F5-4E03-814C-EB8C805D2BDC}" srcOrd="0" destOrd="0" parTransId="{20BDED10-F3A2-489F-B2E7-77AF9CCC654A}" sibTransId="{4D91C733-FD7F-451E-A20D-24B2BF59F134}"/>
    <dgm:cxn modelId="{7C779BB7-A36F-4E25-B804-1125F8692DBD}" srcId="{207772B9-543B-4799-9F43-465AE57C1EFC}" destId="{56AC188D-7725-477D-875B-7CC835F59460}" srcOrd="4" destOrd="0" parTransId="{37B6F3AA-9BD3-4C6F-856F-341B7D856408}" sibTransId="{5C8C568D-2600-4FE1-89A7-2E3C3C824F05}"/>
    <dgm:cxn modelId="{A2D2ABB7-AF04-43C0-A5AE-EC2BFEE5A678}" type="presOf" srcId="{75D58BA9-A7F5-4E03-814C-EB8C805D2BDC}" destId="{14F6F490-7FDB-4578-B3D1-45C078BEDEC2}" srcOrd="0" destOrd="0" presId="urn:microsoft.com/office/officeart/2005/8/layout/default"/>
    <dgm:cxn modelId="{E414D1EA-B848-4307-B97B-76ED9E812137}" type="presOf" srcId="{DD8CC339-780D-4AE7-825F-0BF2E6CEABF3}" destId="{1AE418AE-CCC4-48A0-A337-FD35699819FA}" srcOrd="0" destOrd="0" presId="urn:microsoft.com/office/officeart/2005/8/layout/default"/>
    <dgm:cxn modelId="{8F3875ED-AEDF-43B8-A23E-1926729F9069}" srcId="{207772B9-543B-4799-9F43-465AE57C1EFC}" destId="{16EAB795-B248-4045-AB63-079F0F5924DB}" srcOrd="1" destOrd="0" parTransId="{F9E725C4-ADC8-4998-BAE2-E6C1E78A476F}" sibTransId="{432104CD-C3D5-48D7-B7E1-07226F3C754F}"/>
    <dgm:cxn modelId="{15BCDF6F-B7D8-438D-9A71-E989CCAD2F5D}" type="presParOf" srcId="{A9E2140D-9CD8-4BEA-8BAB-49CE953F7461}" destId="{14F6F490-7FDB-4578-B3D1-45C078BEDEC2}" srcOrd="0" destOrd="0" presId="urn:microsoft.com/office/officeart/2005/8/layout/default"/>
    <dgm:cxn modelId="{AD8242E7-391B-45B7-B235-D0B5481A1C21}" type="presParOf" srcId="{A9E2140D-9CD8-4BEA-8BAB-49CE953F7461}" destId="{F9FCA917-156D-4230-98BB-87211CFA4E23}" srcOrd="1" destOrd="0" presId="urn:microsoft.com/office/officeart/2005/8/layout/default"/>
    <dgm:cxn modelId="{3BEC5C8B-773F-434B-ABD2-2B2F185D171C}" type="presParOf" srcId="{A9E2140D-9CD8-4BEA-8BAB-49CE953F7461}" destId="{CA2A2D0B-26D7-480B-B9FC-DD2F15C4A618}" srcOrd="2" destOrd="0" presId="urn:microsoft.com/office/officeart/2005/8/layout/default"/>
    <dgm:cxn modelId="{A4A76BD8-11B0-4B12-BFAF-A55939D281BA}" type="presParOf" srcId="{A9E2140D-9CD8-4BEA-8BAB-49CE953F7461}" destId="{20229010-77B2-459F-BC3B-886373847069}" srcOrd="3" destOrd="0" presId="urn:microsoft.com/office/officeart/2005/8/layout/default"/>
    <dgm:cxn modelId="{86905328-8C87-4973-A35F-022D5398176E}" type="presParOf" srcId="{A9E2140D-9CD8-4BEA-8BAB-49CE953F7461}" destId="{2B014414-29F1-4338-8677-9ABE354AE583}" srcOrd="4" destOrd="0" presId="urn:microsoft.com/office/officeart/2005/8/layout/default"/>
    <dgm:cxn modelId="{CA9B20B6-A0AE-4F4C-926B-602FF24A76EE}" type="presParOf" srcId="{A9E2140D-9CD8-4BEA-8BAB-49CE953F7461}" destId="{82206EFA-53C5-491A-9A6D-7E150086E033}" srcOrd="5" destOrd="0" presId="urn:microsoft.com/office/officeart/2005/8/layout/default"/>
    <dgm:cxn modelId="{215A2470-B28F-4BD9-AA81-0787633B6A1A}" type="presParOf" srcId="{A9E2140D-9CD8-4BEA-8BAB-49CE953F7461}" destId="{1AE418AE-CCC4-48A0-A337-FD35699819FA}" srcOrd="6" destOrd="0" presId="urn:microsoft.com/office/officeart/2005/8/layout/default"/>
    <dgm:cxn modelId="{2372855A-BC54-4D61-8386-B89984127503}" type="presParOf" srcId="{A9E2140D-9CD8-4BEA-8BAB-49CE953F7461}" destId="{F6874DDE-E445-402E-8983-A82CF1F170BE}" srcOrd="7" destOrd="0" presId="urn:microsoft.com/office/officeart/2005/8/layout/default"/>
    <dgm:cxn modelId="{A6648052-D94A-4A3A-AC95-F4ABABBBD44A}" type="presParOf" srcId="{A9E2140D-9CD8-4BEA-8BAB-49CE953F7461}" destId="{8EFAADA2-DAAD-4E08-A667-F8A57B9C837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48FFA9-4D01-4709-9907-EE73A97A5C5D}"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AB934E03-613D-4387-84E3-20E5099F873B}">
      <dgm:prSet phldrT="[Text]" custT="1"/>
      <dgm:spPr/>
      <dgm:t>
        <a:bodyPr/>
        <a:lstStyle/>
        <a:p>
          <a:r>
            <a:rPr lang="en-GB" sz="1900" dirty="0">
              <a:latin typeface="Arial" panose="020B0604020202020204" pitchFamily="34" charset="0"/>
              <a:cs typeface="Arial" panose="020B0604020202020204" pitchFamily="34" charset="0"/>
            </a:rPr>
            <a:t>Reducing risk of explosion </a:t>
          </a:r>
          <a:r>
            <a:rPr lang="en-GB" sz="1800" i="1" dirty="0">
              <a:latin typeface="Arial" panose="020B0604020202020204" pitchFamily="34" charset="0"/>
              <a:cs typeface="Arial" panose="020B0604020202020204" pitchFamily="34" charset="0"/>
            </a:rPr>
            <a:t>(our current programme will reduce risk of explosion to 1 in 15 years)</a:t>
          </a:r>
          <a:endParaRPr lang="en-US" sz="1900" i="1" dirty="0">
            <a:latin typeface="Arial" panose="020B0604020202020204" pitchFamily="34" charset="0"/>
            <a:cs typeface="Arial" panose="020B0604020202020204" pitchFamily="34" charset="0"/>
          </a:endParaRPr>
        </a:p>
      </dgm:t>
    </dgm:pt>
    <dgm:pt modelId="{797DCC6D-ABD1-4BAA-A01E-475FAE528A53}" type="parTrans" cxnId="{51DB350D-0BCB-470C-93D6-5582E3BA2D66}">
      <dgm:prSet/>
      <dgm:spPr/>
      <dgm:t>
        <a:bodyPr/>
        <a:lstStyle/>
        <a:p>
          <a:endParaRPr lang="en-US">
            <a:latin typeface="Arial" panose="020B0604020202020204" pitchFamily="34" charset="0"/>
            <a:cs typeface="Arial" panose="020B0604020202020204" pitchFamily="34" charset="0"/>
          </a:endParaRPr>
        </a:p>
      </dgm:t>
    </dgm:pt>
    <dgm:pt modelId="{7C59CE5E-A90A-41CD-90D6-1C284C4D3DC4}" type="sibTrans" cxnId="{51DB350D-0BCB-470C-93D6-5582E3BA2D66}">
      <dgm:prSet/>
      <dgm:spPr/>
      <dgm:t>
        <a:bodyPr/>
        <a:lstStyle/>
        <a:p>
          <a:endParaRPr lang="en-US">
            <a:latin typeface="Arial" panose="020B0604020202020204" pitchFamily="34" charset="0"/>
            <a:cs typeface="Arial" panose="020B0604020202020204" pitchFamily="34" charset="0"/>
          </a:endParaRPr>
        </a:p>
      </dgm:t>
    </dgm:pt>
    <dgm:pt modelId="{CDFAA559-879C-4F26-BB36-1B359F37F628}">
      <dgm:prSet phldrT="[Text]" custT="1"/>
      <dgm:spPr/>
      <dgm:t>
        <a:bodyPr/>
        <a:lstStyle/>
        <a:p>
          <a:r>
            <a:rPr lang="en-GB" sz="1900" dirty="0">
              <a:latin typeface="Arial" panose="020B0604020202020204" pitchFamily="34" charset="0"/>
              <a:cs typeface="Arial" panose="020B0604020202020204" pitchFamily="34" charset="0"/>
            </a:rPr>
            <a:t>Reducing emissions </a:t>
          </a:r>
          <a:r>
            <a:rPr lang="en-GB" sz="1800" i="1" dirty="0">
              <a:latin typeface="Arial" panose="020B0604020202020204" pitchFamily="34" charset="0"/>
              <a:cs typeface="Arial" panose="020B0604020202020204" pitchFamily="34" charset="0"/>
            </a:rPr>
            <a:t>(currently accounts for 96% of WWUs carbon emissions)</a:t>
          </a:r>
          <a:endParaRPr lang="en-US" sz="1900" i="1" dirty="0">
            <a:latin typeface="Arial" panose="020B0604020202020204" pitchFamily="34" charset="0"/>
            <a:cs typeface="Arial" panose="020B0604020202020204" pitchFamily="34" charset="0"/>
          </a:endParaRPr>
        </a:p>
      </dgm:t>
    </dgm:pt>
    <dgm:pt modelId="{65BA2A46-C775-4889-AD9A-07E72CBBFA70}" type="parTrans" cxnId="{E6024645-B855-48D6-836F-CD59B9D35289}">
      <dgm:prSet/>
      <dgm:spPr/>
      <dgm:t>
        <a:bodyPr/>
        <a:lstStyle/>
        <a:p>
          <a:endParaRPr lang="en-US">
            <a:latin typeface="Arial" panose="020B0604020202020204" pitchFamily="34" charset="0"/>
            <a:cs typeface="Arial" panose="020B0604020202020204" pitchFamily="34" charset="0"/>
          </a:endParaRPr>
        </a:p>
      </dgm:t>
    </dgm:pt>
    <dgm:pt modelId="{9F6044AA-53AD-435B-8EAA-A2D558CD5D78}" type="sibTrans" cxnId="{E6024645-B855-48D6-836F-CD59B9D35289}">
      <dgm:prSet/>
      <dgm:spPr/>
      <dgm:t>
        <a:bodyPr/>
        <a:lstStyle/>
        <a:p>
          <a:endParaRPr lang="en-US">
            <a:latin typeface="Arial" panose="020B0604020202020204" pitchFamily="34" charset="0"/>
            <a:cs typeface="Arial" panose="020B0604020202020204" pitchFamily="34" charset="0"/>
          </a:endParaRPr>
        </a:p>
      </dgm:t>
    </dgm:pt>
    <dgm:pt modelId="{DE08F12C-D550-4032-8971-C60C32973F33}">
      <dgm:prSet phldrT="[Text]" custT="1"/>
      <dgm:spPr/>
      <dgm:t>
        <a:bodyPr/>
        <a:lstStyle/>
        <a:p>
          <a:r>
            <a:rPr lang="en-GB" sz="2000" dirty="0">
              <a:latin typeface="Arial" panose="020B0604020202020204" pitchFamily="34" charset="0"/>
              <a:cs typeface="Arial" panose="020B0604020202020204" pitchFamily="34" charset="0"/>
            </a:rPr>
            <a:t>Planned interruptions rather than unplanned</a:t>
          </a:r>
          <a:endParaRPr lang="en-US" sz="2000" dirty="0">
            <a:latin typeface="Arial" panose="020B0604020202020204" pitchFamily="34" charset="0"/>
            <a:cs typeface="Arial" panose="020B0604020202020204" pitchFamily="34" charset="0"/>
          </a:endParaRPr>
        </a:p>
      </dgm:t>
    </dgm:pt>
    <dgm:pt modelId="{C7CF12E1-0169-4826-8763-4191847822B0}" type="parTrans" cxnId="{D3CF8A79-4983-4826-A1A8-255E0A0D6443}">
      <dgm:prSet/>
      <dgm:spPr/>
      <dgm:t>
        <a:bodyPr/>
        <a:lstStyle/>
        <a:p>
          <a:endParaRPr lang="en-US">
            <a:latin typeface="Arial" panose="020B0604020202020204" pitchFamily="34" charset="0"/>
            <a:cs typeface="Arial" panose="020B0604020202020204" pitchFamily="34" charset="0"/>
          </a:endParaRPr>
        </a:p>
      </dgm:t>
    </dgm:pt>
    <dgm:pt modelId="{0D46C875-DACF-49C1-8A71-46E7FEFE2330}" type="sibTrans" cxnId="{D3CF8A79-4983-4826-A1A8-255E0A0D6443}">
      <dgm:prSet/>
      <dgm:spPr/>
      <dgm:t>
        <a:bodyPr/>
        <a:lstStyle/>
        <a:p>
          <a:endParaRPr lang="en-US">
            <a:latin typeface="Arial" panose="020B0604020202020204" pitchFamily="34" charset="0"/>
            <a:cs typeface="Arial" panose="020B0604020202020204" pitchFamily="34" charset="0"/>
          </a:endParaRPr>
        </a:p>
      </dgm:t>
    </dgm:pt>
    <dgm:pt modelId="{E6AEE0C9-96C2-4839-BDF0-62C003BF7410}">
      <dgm:prSet custT="1"/>
      <dgm:spPr/>
      <dgm:t>
        <a:bodyPr/>
        <a:lstStyle/>
        <a:p>
          <a:r>
            <a:rPr lang="en-GB" sz="2000" dirty="0">
              <a:latin typeface="Arial" panose="020B0604020202020204" pitchFamily="34" charset="0"/>
              <a:cs typeface="Arial" panose="020B0604020202020204" pitchFamily="34" charset="0"/>
            </a:rPr>
            <a:t>Connecting new forms of green gas to the grid </a:t>
          </a:r>
        </a:p>
      </dgm:t>
    </dgm:pt>
    <dgm:pt modelId="{FA16870C-5AB0-4906-A8F6-281A6C89EF09}" type="parTrans" cxnId="{BDD45427-CA81-47C6-A974-5E6D846AEC30}">
      <dgm:prSet/>
      <dgm:spPr/>
      <dgm:t>
        <a:bodyPr/>
        <a:lstStyle/>
        <a:p>
          <a:endParaRPr lang="en-US">
            <a:latin typeface="Arial" panose="020B0604020202020204" pitchFamily="34" charset="0"/>
            <a:cs typeface="Arial" panose="020B0604020202020204" pitchFamily="34" charset="0"/>
          </a:endParaRPr>
        </a:p>
      </dgm:t>
    </dgm:pt>
    <dgm:pt modelId="{C2CE8B12-31EF-485D-953D-F082AE2018A3}" type="sibTrans" cxnId="{BDD45427-CA81-47C6-A974-5E6D846AEC30}">
      <dgm:prSet/>
      <dgm:spPr/>
      <dgm:t>
        <a:bodyPr/>
        <a:lstStyle/>
        <a:p>
          <a:endParaRPr lang="en-US">
            <a:latin typeface="Arial" panose="020B0604020202020204" pitchFamily="34" charset="0"/>
            <a:cs typeface="Arial" panose="020B0604020202020204" pitchFamily="34" charset="0"/>
          </a:endParaRPr>
        </a:p>
      </dgm:t>
    </dgm:pt>
    <dgm:pt modelId="{48E6BC74-6C54-4D1A-8FD1-0D9BC5C8772E}">
      <dgm:prSet/>
      <dgm:spPr/>
      <dgm:t>
        <a:bodyPr/>
        <a:lstStyle/>
        <a:p>
          <a:r>
            <a:rPr lang="en-US" dirty="0"/>
            <a:t>Offsetting the costs of increasing repairs as the mains get older</a:t>
          </a:r>
        </a:p>
      </dgm:t>
    </dgm:pt>
    <dgm:pt modelId="{B92F7191-3AE6-47F5-A513-62C631AD406D}" type="parTrans" cxnId="{CC24157F-22DA-43F8-864A-A762F4FCEE4E}">
      <dgm:prSet/>
      <dgm:spPr/>
      <dgm:t>
        <a:bodyPr/>
        <a:lstStyle/>
        <a:p>
          <a:endParaRPr lang="en-US"/>
        </a:p>
      </dgm:t>
    </dgm:pt>
    <dgm:pt modelId="{D66D20EC-2BE5-4BFD-BCD5-5C4B17E3AF30}" type="sibTrans" cxnId="{CC24157F-22DA-43F8-864A-A762F4FCEE4E}">
      <dgm:prSet/>
      <dgm:spPr/>
      <dgm:t>
        <a:bodyPr/>
        <a:lstStyle/>
        <a:p>
          <a:endParaRPr lang="en-US"/>
        </a:p>
      </dgm:t>
    </dgm:pt>
    <dgm:pt modelId="{0C531B2A-FFC1-400C-8637-EC4CC563C4BB}" type="pres">
      <dgm:prSet presAssocID="{6A48FFA9-4D01-4709-9907-EE73A97A5C5D}" presName="Name0" presStyleCnt="0">
        <dgm:presLayoutVars>
          <dgm:chMax val="7"/>
          <dgm:chPref val="7"/>
          <dgm:dir/>
        </dgm:presLayoutVars>
      </dgm:prSet>
      <dgm:spPr/>
    </dgm:pt>
    <dgm:pt modelId="{189548A8-46C8-449E-83AD-ABB371D6DB6B}" type="pres">
      <dgm:prSet presAssocID="{6A48FFA9-4D01-4709-9907-EE73A97A5C5D}" presName="Name1" presStyleCnt="0"/>
      <dgm:spPr/>
    </dgm:pt>
    <dgm:pt modelId="{E886CEC1-FCE0-40DE-B4A0-4E5B5A282AFF}" type="pres">
      <dgm:prSet presAssocID="{6A48FFA9-4D01-4709-9907-EE73A97A5C5D}" presName="cycle" presStyleCnt="0"/>
      <dgm:spPr/>
    </dgm:pt>
    <dgm:pt modelId="{BFF6142C-A8CB-4CEF-9772-AF26BA752B46}" type="pres">
      <dgm:prSet presAssocID="{6A48FFA9-4D01-4709-9907-EE73A97A5C5D}" presName="srcNode" presStyleLbl="node1" presStyleIdx="0" presStyleCnt="5"/>
      <dgm:spPr/>
    </dgm:pt>
    <dgm:pt modelId="{E80F38EE-882A-4B0C-B3B0-5E1B10788B1C}" type="pres">
      <dgm:prSet presAssocID="{6A48FFA9-4D01-4709-9907-EE73A97A5C5D}" presName="conn" presStyleLbl="parChTrans1D2" presStyleIdx="0" presStyleCnt="1"/>
      <dgm:spPr/>
    </dgm:pt>
    <dgm:pt modelId="{34EB2519-AC86-4015-B863-8D45504985B7}" type="pres">
      <dgm:prSet presAssocID="{6A48FFA9-4D01-4709-9907-EE73A97A5C5D}" presName="extraNode" presStyleLbl="node1" presStyleIdx="0" presStyleCnt="5"/>
      <dgm:spPr/>
    </dgm:pt>
    <dgm:pt modelId="{DCD4B71E-931C-4D83-8809-F3B753E76E3A}" type="pres">
      <dgm:prSet presAssocID="{6A48FFA9-4D01-4709-9907-EE73A97A5C5D}" presName="dstNode" presStyleLbl="node1" presStyleIdx="0" presStyleCnt="5"/>
      <dgm:spPr/>
    </dgm:pt>
    <dgm:pt modelId="{0E02401B-1A12-4A96-BBC8-B9C0B6B344F4}" type="pres">
      <dgm:prSet presAssocID="{AB934E03-613D-4387-84E3-20E5099F873B}" presName="text_1" presStyleLbl="node1" presStyleIdx="0" presStyleCnt="5" custLinFactNeighborX="4809" custLinFactNeighborY="-3904">
        <dgm:presLayoutVars>
          <dgm:bulletEnabled val="1"/>
        </dgm:presLayoutVars>
      </dgm:prSet>
      <dgm:spPr/>
    </dgm:pt>
    <dgm:pt modelId="{0C734632-4D21-40A6-8845-5981685421BA}" type="pres">
      <dgm:prSet presAssocID="{AB934E03-613D-4387-84E3-20E5099F873B}" presName="accent_1" presStyleCnt="0"/>
      <dgm:spPr/>
    </dgm:pt>
    <dgm:pt modelId="{54AD573C-51E5-43B6-80F5-672D7B246A52}" type="pres">
      <dgm:prSet presAssocID="{AB934E03-613D-4387-84E3-20E5099F873B}" presName="accentRepeatNode" presStyleLbl="solidFgAcc1" presStyleIdx="0" presStyleCnt="5" custScaleX="115602" custScaleY="104674" custLinFactNeighborX="-7124" custLinFactNeighborY="0"/>
      <dgm:spPr/>
    </dgm:pt>
    <dgm:pt modelId="{64CE545A-11D2-4458-B3C4-D2DE8E5E47C8}" type="pres">
      <dgm:prSet presAssocID="{CDFAA559-879C-4F26-BB36-1B359F37F628}" presName="text_2" presStyleLbl="node1" presStyleIdx="1" presStyleCnt="5">
        <dgm:presLayoutVars>
          <dgm:bulletEnabled val="1"/>
        </dgm:presLayoutVars>
      </dgm:prSet>
      <dgm:spPr/>
    </dgm:pt>
    <dgm:pt modelId="{F803195B-E57A-4AC2-AD7C-77CADCFAD77A}" type="pres">
      <dgm:prSet presAssocID="{CDFAA559-879C-4F26-BB36-1B359F37F628}" presName="accent_2" presStyleCnt="0"/>
      <dgm:spPr/>
    </dgm:pt>
    <dgm:pt modelId="{88E890B4-5F5B-46C9-A65F-CC4EC1B07B0A}" type="pres">
      <dgm:prSet presAssocID="{CDFAA559-879C-4F26-BB36-1B359F37F628}" presName="accentRepeatNode" presStyleLbl="solidFgAcc1" presStyleIdx="1" presStyleCnt="5" custScaleX="128205" custScaleY="118224" custLinFactNeighborX="-2492" custLinFactNeighborY="1685"/>
      <dgm:spPr/>
    </dgm:pt>
    <dgm:pt modelId="{A9A35823-533D-4296-B97C-7BD77CACEF8B}" type="pres">
      <dgm:prSet presAssocID="{DE08F12C-D550-4032-8971-C60C32973F33}" presName="text_3" presStyleLbl="node1" presStyleIdx="2" presStyleCnt="5">
        <dgm:presLayoutVars>
          <dgm:bulletEnabled val="1"/>
        </dgm:presLayoutVars>
      </dgm:prSet>
      <dgm:spPr/>
    </dgm:pt>
    <dgm:pt modelId="{7229AD55-9A6D-4F03-BC0E-C8D99AC9E2E6}" type="pres">
      <dgm:prSet presAssocID="{DE08F12C-D550-4032-8971-C60C32973F33}" presName="accent_3" presStyleCnt="0"/>
      <dgm:spPr/>
    </dgm:pt>
    <dgm:pt modelId="{E8D41FE1-A259-4413-BDF3-22DA2BD143B0}" type="pres">
      <dgm:prSet presAssocID="{DE08F12C-D550-4032-8971-C60C32973F33}" presName="accentRepeatNode" presStyleLbl="solidFgAcc1" presStyleIdx="2" presStyleCnt="5" custScaleX="123331" custScaleY="115506" custLinFactNeighborX="0" custLinFactNeighborY="-1532"/>
      <dgm:spPr/>
    </dgm:pt>
    <dgm:pt modelId="{9B412D3E-260E-41EA-B694-676393455798}" type="pres">
      <dgm:prSet presAssocID="{E6AEE0C9-96C2-4839-BDF0-62C003BF7410}" presName="text_4" presStyleLbl="node1" presStyleIdx="3" presStyleCnt="5">
        <dgm:presLayoutVars>
          <dgm:bulletEnabled val="1"/>
        </dgm:presLayoutVars>
      </dgm:prSet>
      <dgm:spPr/>
    </dgm:pt>
    <dgm:pt modelId="{3EB9196E-F065-446D-AA55-53DA2342E70B}" type="pres">
      <dgm:prSet presAssocID="{E6AEE0C9-96C2-4839-BDF0-62C003BF7410}" presName="accent_4" presStyleCnt="0"/>
      <dgm:spPr/>
    </dgm:pt>
    <dgm:pt modelId="{71908DA0-AD1A-4197-BA32-291A8EF62F26}" type="pres">
      <dgm:prSet presAssocID="{E6AEE0C9-96C2-4839-BDF0-62C003BF7410}" presName="accentRepeatNode" presStyleLbl="solidFgAcc1" presStyleIdx="3" presStyleCnt="5" custScaleX="120970" custScaleY="106108"/>
      <dgm:spPr/>
    </dgm:pt>
    <dgm:pt modelId="{8412C1D9-2337-45D2-A967-EBDD908861FD}" type="pres">
      <dgm:prSet presAssocID="{48E6BC74-6C54-4D1A-8FD1-0D9BC5C8772E}" presName="text_5" presStyleLbl="node1" presStyleIdx="4" presStyleCnt="5">
        <dgm:presLayoutVars>
          <dgm:bulletEnabled val="1"/>
        </dgm:presLayoutVars>
      </dgm:prSet>
      <dgm:spPr/>
    </dgm:pt>
    <dgm:pt modelId="{D3091FED-97B7-4D58-A018-7167699E4E4A}" type="pres">
      <dgm:prSet presAssocID="{48E6BC74-6C54-4D1A-8FD1-0D9BC5C8772E}" presName="accent_5" presStyleCnt="0"/>
      <dgm:spPr/>
    </dgm:pt>
    <dgm:pt modelId="{BCDDD499-22A9-47F0-BE68-15FDFCB88A4B}" type="pres">
      <dgm:prSet presAssocID="{48E6BC74-6C54-4D1A-8FD1-0D9BC5C8772E}" presName="accentRepeatNode" presStyleLbl="solidFgAcc1" presStyleIdx="4" presStyleCnt="5"/>
      <dgm:spPr/>
    </dgm:pt>
  </dgm:ptLst>
  <dgm:cxnLst>
    <dgm:cxn modelId="{51DB350D-0BCB-470C-93D6-5582E3BA2D66}" srcId="{6A48FFA9-4D01-4709-9907-EE73A97A5C5D}" destId="{AB934E03-613D-4387-84E3-20E5099F873B}" srcOrd="0" destOrd="0" parTransId="{797DCC6D-ABD1-4BAA-A01E-475FAE528A53}" sibTransId="{7C59CE5E-A90A-41CD-90D6-1C284C4D3DC4}"/>
    <dgm:cxn modelId="{BDD45427-CA81-47C6-A974-5E6D846AEC30}" srcId="{6A48FFA9-4D01-4709-9907-EE73A97A5C5D}" destId="{E6AEE0C9-96C2-4839-BDF0-62C003BF7410}" srcOrd="3" destOrd="0" parTransId="{FA16870C-5AB0-4906-A8F6-281A6C89EF09}" sibTransId="{C2CE8B12-31EF-485D-953D-F082AE2018A3}"/>
    <dgm:cxn modelId="{FA2D8735-19D0-49E3-B695-50D3F05D2CBB}" type="presOf" srcId="{DE08F12C-D550-4032-8971-C60C32973F33}" destId="{A9A35823-533D-4296-B97C-7BD77CACEF8B}" srcOrd="0" destOrd="0" presId="urn:microsoft.com/office/officeart/2008/layout/VerticalCurvedList"/>
    <dgm:cxn modelId="{E6024645-B855-48D6-836F-CD59B9D35289}" srcId="{6A48FFA9-4D01-4709-9907-EE73A97A5C5D}" destId="{CDFAA559-879C-4F26-BB36-1B359F37F628}" srcOrd="1" destOrd="0" parTransId="{65BA2A46-C775-4889-AD9A-07E72CBBFA70}" sibTransId="{9F6044AA-53AD-435B-8EAA-A2D558CD5D78}"/>
    <dgm:cxn modelId="{3CC00069-53AE-4FBA-B6B5-35ECB2BCBCEB}" type="presOf" srcId="{AB934E03-613D-4387-84E3-20E5099F873B}" destId="{0E02401B-1A12-4A96-BBC8-B9C0B6B344F4}" srcOrd="0" destOrd="0" presId="urn:microsoft.com/office/officeart/2008/layout/VerticalCurvedList"/>
    <dgm:cxn modelId="{D3CF8A79-4983-4826-A1A8-255E0A0D6443}" srcId="{6A48FFA9-4D01-4709-9907-EE73A97A5C5D}" destId="{DE08F12C-D550-4032-8971-C60C32973F33}" srcOrd="2" destOrd="0" parTransId="{C7CF12E1-0169-4826-8763-4191847822B0}" sibTransId="{0D46C875-DACF-49C1-8A71-46E7FEFE2330}"/>
    <dgm:cxn modelId="{CC24157F-22DA-43F8-864A-A762F4FCEE4E}" srcId="{6A48FFA9-4D01-4709-9907-EE73A97A5C5D}" destId="{48E6BC74-6C54-4D1A-8FD1-0D9BC5C8772E}" srcOrd="4" destOrd="0" parTransId="{B92F7191-3AE6-47F5-A513-62C631AD406D}" sibTransId="{D66D20EC-2BE5-4BFD-BCD5-5C4B17E3AF30}"/>
    <dgm:cxn modelId="{E2A16281-AE04-4CF5-BBC3-E3E7B95EFC08}" type="presOf" srcId="{E6AEE0C9-96C2-4839-BDF0-62C003BF7410}" destId="{9B412D3E-260E-41EA-B694-676393455798}" srcOrd="0" destOrd="0" presId="urn:microsoft.com/office/officeart/2008/layout/VerticalCurvedList"/>
    <dgm:cxn modelId="{BED6368E-4847-4985-B627-9662E8CFA7C9}" type="presOf" srcId="{48E6BC74-6C54-4D1A-8FD1-0D9BC5C8772E}" destId="{8412C1D9-2337-45D2-A967-EBDD908861FD}" srcOrd="0" destOrd="0" presId="urn:microsoft.com/office/officeart/2008/layout/VerticalCurvedList"/>
    <dgm:cxn modelId="{0E2D20CC-A57E-40BB-BF80-EDB67E974C8A}" type="presOf" srcId="{7C59CE5E-A90A-41CD-90D6-1C284C4D3DC4}" destId="{E80F38EE-882A-4B0C-B3B0-5E1B10788B1C}" srcOrd="0" destOrd="0" presId="urn:microsoft.com/office/officeart/2008/layout/VerticalCurvedList"/>
    <dgm:cxn modelId="{2528E8DE-7681-4470-BA21-563D4218D42A}" type="presOf" srcId="{CDFAA559-879C-4F26-BB36-1B359F37F628}" destId="{64CE545A-11D2-4458-B3C4-D2DE8E5E47C8}" srcOrd="0" destOrd="0" presId="urn:microsoft.com/office/officeart/2008/layout/VerticalCurvedList"/>
    <dgm:cxn modelId="{771847E1-63F9-49B5-9860-2554811ED537}" type="presOf" srcId="{6A48FFA9-4D01-4709-9907-EE73A97A5C5D}" destId="{0C531B2A-FFC1-400C-8637-EC4CC563C4BB}" srcOrd="0" destOrd="0" presId="urn:microsoft.com/office/officeart/2008/layout/VerticalCurvedList"/>
    <dgm:cxn modelId="{7FD79291-8CEC-47E5-93E7-2E888595E7B8}" type="presParOf" srcId="{0C531B2A-FFC1-400C-8637-EC4CC563C4BB}" destId="{189548A8-46C8-449E-83AD-ABB371D6DB6B}" srcOrd="0" destOrd="0" presId="urn:microsoft.com/office/officeart/2008/layout/VerticalCurvedList"/>
    <dgm:cxn modelId="{6E93F565-FE81-4021-AB6A-E7DB9AF51C15}" type="presParOf" srcId="{189548A8-46C8-449E-83AD-ABB371D6DB6B}" destId="{E886CEC1-FCE0-40DE-B4A0-4E5B5A282AFF}" srcOrd="0" destOrd="0" presId="urn:microsoft.com/office/officeart/2008/layout/VerticalCurvedList"/>
    <dgm:cxn modelId="{F6975996-0C30-4F38-BFC4-BB26D244458A}" type="presParOf" srcId="{E886CEC1-FCE0-40DE-B4A0-4E5B5A282AFF}" destId="{BFF6142C-A8CB-4CEF-9772-AF26BA752B46}" srcOrd="0" destOrd="0" presId="urn:microsoft.com/office/officeart/2008/layout/VerticalCurvedList"/>
    <dgm:cxn modelId="{4774CBBD-A62E-47AB-988B-7461AED127A6}" type="presParOf" srcId="{E886CEC1-FCE0-40DE-B4A0-4E5B5A282AFF}" destId="{E80F38EE-882A-4B0C-B3B0-5E1B10788B1C}" srcOrd="1" destOrd="0" presId="urn:microsoft.com/office/officeart/2008/layout/VerticalCurvedList"/>
    <dgm:cxn modelId="{8A9FDC21-43D6-48F7-AA61-882C53ACCA60}" type="presParOf" srcId="{E886CEC1-FCE0-40DE-B4A0-4E5B5A282AFF}" destId="{34EB2519-AC86-4015-B863-8D45504985B7}" srcOrd="2" destOrd="0" presId="urn:microsoft.com/office/officeart/2008/layout/VerticalCurvedList"/>
    <dgm:cxn modelId="{2B8B765E-BC30-4AC5-86B7-85C79E62AB59}" type="presParOf" srcId="{E886CEC1-FCE0-40DE-B4A0-4E5B5A282AFF}" destId="{DCD4B71E-931C-4D83-8809-F3B753E76E3A}" srcOrd="3" destOrd="0" presId="urn:microsoft.com/office/officeart/2008/layout/VerticalCurvedList"/>
    <dgm:cxn modelId="{ED277905-B41F-4D70-BD19-321FDE521F94}" type="presParOf" srcId="{189548A8-46C8-449E-83AD-ABB371D6DB6B}" destId="{0E02401B-1A12-4A96-BBC8-B9C0B6B344F4}" srcOrd="1" destOrd="0" presId="urn:microsoft.com/office/officeart/2008/layout/VerticalCurvedList"/>
    <dgm:cxn modelId="{8502F787-0859-4E31-A329-74562D8CD6C2}" type="presParOf" srcId="{189548A8-46C8-449E-83AD-ABB371D6DB6B}" destId="{0C734632-4D21-40A6-8845-5981685421BA}" srcOrd="2" destOrd="0" presId="urn:microsoft.com/office/officeart/2008/layout/VerticalCurvedList"/>
    <dgm:cxn modelId="{BE6C55E4-5EED-47F7-8718-BC250A0527E1}" type="presParOf" srcId="{0C734632-4D21-40A6-8845-5981685421BA}" destId="{54AD573C-51E5-43B6-80F5-672D7B246A52}" srcOrd="0" destOrd="0" presId="urn:microsoft.com/office/officeart/2008/layout/VerticalCurvedList"/>
    <dgm:cxn modelId="{EA1A4AEB-DA8C-42B8-8622-4A387290235B}" type="presParOf" srcId="{189548A8-46C8-449E-83AD-ABB371D6DB6B}" destId="{64CE545A-11D2-4458-B3C4-D2DE8E5E47C8}" srcOrd="3" destOrd="0" presId="urn:microsoft.com/office/officeart/2008/layout/VerticalCurvedList"/>
    <dgm:cxn modelId="{688D3504-D202-432A-8B39-5E4BE065A942}" type="presParOf" srcId="{189548A8-46C8-449E-83AD-ABB371D6DB6B}" destId="{F803195B-E57A-4AC2-AD7C-77CADCFAD77A}" srcOrd="4" destOrd="0" presId="urn:microsoft.com/office/officeart/2008/layout/VerticalCurvedList"/>
    <dgm:cxn modelId="{9DE6D972-DF9F-4887-954C-25E15511788B}" type="presParOf" srcId="{F803195B-E57A-4AC2-AD7C-77CADCFAD77A}" destId="{88E890B4-5F5B-46C9-A65F-CC4EC1B07B0A}" srcOrd="0" destOrd="0" presId="urn:microsoft.com/office/officeart/2008/layout/VerticalCurvedList"/>
    <dgm:cxn modelId="{2AF0E593-C00A-415B-B585-08A55FEF4CA9}" type="presParOf" srcId="{189548A8-46C8-449E-83AD-ABB371D6DB6B}" destId="{A9A35823-533D-4296-B97C-7BD77CACEF8B}" srcOrd="5" destOrd="0" presId="urn:microsoft.com/office/officeart/2008/layout/VerticalCurvedList"/>
    <dgm:cxn modelId="{02A22978-1EEF-49DC-82AD-A5AA02068043}" type="presParOf" srcId="{189548A8-46C8-449E-83AD-ABB371D6DB6B}" destId="{7229AD55-9A6D-4F03-BC0E-C8D99AC9E2E6}" srcOrd="6" destOrd="0" presId="urn:microsoft.com/office/officeart/2008/layout/VerticalCurvedList"/>
    <dgm:cxn modelId="{933E0170-16CC-473E-A709-E825FC294C9C}" type="presParOf" srcId="{7229AD55-9A6D-4F03-BC0E-C8D99AC9E2E6}" destId="{E8D41FE1-A259-4413-BDF3-22DA2BD143B0}" srcOrd="0" destOrd="0" presId="urn:microsoft.com/office/officeart/2008/layout/VerticalCurvedList"/>
    <dgm:cxn modelId="{239E89C4-1096-4A4F-B9E5-F6400D82533C}" type="presParOf" srcId="{189548A8-46C8-449E-83AD-ABB371D6DB6B}" destId="{9B412D3E-260E-41EA-B694-676393455798}" srcOrd="7" destOrd="0" presId="urn:microsoft.com/office/officeart/2008/layout/VerticalCurvedList"/>
    <dgm:cxn modelId="{9B9D7BE8-5704-4F53-BC4E-034DD7F9D4B4}" type="presParOf" srcId="{189548A8-46C8-449E-83AD-ABB371D6DB6B}" destId="{3EB9196E-F065-446D-AA55-53DA2342E70B}" srcOrd="8" destOrd="0" presId="urn:microsoft.com/office/officeart/2008/layout/VerticalCurvedList"/>
    <dgm:cxn modelId="{C1BF32CA-646B-4093-8912-F7F0FD1D3DF3}" type="presParOf" srcId="{3EB9196E-F065-446D-AA55-53DA2342E70B}" destId="{71908DA0-AD1A-4197-BA32-291A8EF62F26}" srcOrd="0" destOrd="0" presId="urn:microsoft.com/office/officeart/2008/layout/VerticalCurvedList"/>
    <dgm:cxn modelId="{225E25AE-86A7-4301-9442-AB742D97D417}" type="presParOf" srcId="{189548A8-46C8-449E-83AD-ABB371D6DB6B}" destId="{8412C1D9-2337-45D2-A967-EBDD908861FD}" srcOrd="9" destOrd="0" presId="urn:microsoft.com/office/officeart/2008/layout/VerticalCurvedList"/>
    <dgm:cxn modelId="{E23421B1-C9F4-4069-8CA2-60200270096E}" type="presParOf" srcId="{189548A8-46C8-449E-83AD-ABB371D6DB6B}" destId="{D3091FED-97B7-4D58-A018-7167699E4E4A}" srcOrd="10" destOrd="0" presId="urn:microsoft.com/office/officeart/2008/layout/VerticalCurvedList"/>
    <dgm:cxn modelId="{23AC78FE-288C-4E23-BCCA-2B14630582F5}" type="presParOf" srcId="{D3091FED-97B7-4D58-A018-7167699E4E4A}" destId="{BCDDD499-22A9-47F0-BE68-15FDFCB88A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85C941-5680-4BF2-BF30-E8AB6795A612}" type="doc">
      <dgm:prSet loTypeId="urn:microsoft.com/office/officeart/2005/8/layout/process1" loCatId="process" qsTypeId="urn:microsoft.com/office/officeart/2005/8/quickstyle/simple1" qsCatId="simple" csTypeId="urn:microsoft.com/office/officeart/2005/8/colors/colorful5" csCatId="colorful" phldr="1"/>
      <dgm:spPr/>
    </dgm:pt>
    <dgm:pt modelId="{A8AE54EF-2C27-4B02-8D69-C927258D3F35}">
      <dgm:prSet phldrT="[Text]" custT="1"/>
      <dgm:spPr/>
      <dgm:t>
        <a:bodyPr/>
        <a:lstStyle/>
        <a:p>
          <a:pPr algn="ctr"/>
          <a:r>
            <a:rPr lang="en-US" sz="1400" dirty="0">
              <a:latin typeface="Arial" panose="020B0604020202020204" pitchFamily="34" charset="0"/>
              <a:cs typeface="Arial" panose="020B0604020202020204" pitchFamily="34" charset="0"/>
            </a:rPr>
            <a:t>The cost of </a:t>
          </a:r>
          <a:r>
            <a:rPr lang="en-US" sz="1400" dirty="0" err="1">
              <a:latin typeface="Arial" panose="020B0604020202020204" pitchFamily="34" charset="0"/>
              <a:cs typeface="Arial" panose="020B0604020202020204" pitchFamily="34" charset="0"/>
            </a:rPr>
            <a:t>labour</a:t>
          </a:r>
          <a:r>
            <a:rPr lang="en-US" sz="1400" dirty="0">
              <a:latin typeface="Arial" panose="020B0604020202020204" pitchFamily="34" charset="0"/>
              <a:cs typeface="Arial" panose="020B0604020202020204" pitchFamily="34" charset="0"/>
            </a:rPr>
            <a:t> is increasing</a:t>
          </a:r>
        </a:p>
      </dgm:t>
    </dgm:pt>
    <dgm:pt modelId="{BB44908A-6D7D-45D1-A8D1-A26923F87473}" type="parTrans" cxnId="{2C0F55AB-DC7C-4EE5-AA68-8E07ADCE9807}">
      <dgm:prSet/>
      <dgm:spPr/>
      <dgm:t>
        <a:bodyPr/>
        <a:lstStyle/>
        <a:p>
          <a:pPr algn="ctr"/>
          <a:endParaRPr lang="en-US">
            <a:latin typeface="Arial" panose="020B0604020202020204" pitchFamily="34" charset="0"/>
            <a:cs typeface="Arial" panose="020B0604020202020204" pitchFamily="34" charset="0"/>
          </a:endParaRPr>
        </a:p>
      </dgm:t>
    </dgm:pt>
    <dgm:pt modelId="{C071C9E0-E919-46D8-81D6-33ECA7E1D66A}" type="sibTrans" cxnId="{2C0F55AB-DC7C-4EE5-AA68-8E07ADCE9807}">
      <dgm:prSet/>
      <dgm:spPr/>
      <dgm:t>
        <a:bodyPr/>
        <a:lstStyle/>
        <a:p>
          <a:pPr algn="ctr"/>
          <a:endParaRPr lang="en-US">
            <a:latin typeface="Arial" panose="020B0604020202020204" pitchFamily="34" charset="0"/>
            <a:cs typeface="Arial" panose="020B0604020202020204" pitchFamily="34" charset="0"/>
          </a:endParaRPr>
        </a:p>
      </dgm:t>
    </dgm:pt>
    <dgm:pt modelId="{7FFC08BC-5018-4929-82D5-7C04C430E3DA}">
      <dgm:prSet phldrT="[Text]" custT="1"/>
      <dgm:spPr/>
      <dgm:t>
        <a:bodyPr/>
        <a:lstStyle/>
        <a:p>
          <a:pPr algn="ctr"/>
          <a:r>
            <a:rPr lang="en-US" sz="1400" dirty="0">
              <a:latin typeface="Arial" panose="020B0604020202020204" pitchFamily="34" charset="0"/>
              <a:cs typeface="Arial" panose="020B0604020202020204" pitchFamily="34" charset="0"/>
            </a:rPr>
            <a:t>Less opportunity to use low cost techniques </a:t>
          </a:r>
          <a:r>
            <a:rPr lang="en-US" sz="1400" i="1" dirty="0">
              <a:latin typeface="Arial" panose="020B0604020202020204" pitchFamily="34" charset="0"/>
              <a:cs typeface="Arial" panose="020B0604020202020204" pitchFamily="34" charset="0"/>
            </a:rPr>
            <a:t>(insertion being replaced by open cut)</a:t>
          </a:r>
          <a:endParaRPr lang="en-US" sz="1400" dirty="0">
            <a:latin typeface="Arial" panose="020B0604020202020204" pitchFamily="34" charset="0"/>
            <a:cs typeface="Arial" panose="020B0604020202020204" pitchFamily="34" charset="0"/>
          </a:endParaRPr>
        </a:p>
      </dgm:t>
    </dgm:pt>
    <dgm:pt modelId="{921619C3-97E9-48A1-AF86-915E0332FA30}" type="parTrans" cxnId="{90C6BBD7-FEB3-4337-B08B-D3DFE4B1B613}">
      <dgm:prSet/>
      <dgm:spPr/>
      <dgm:t>
        <a:bodyPr/>
        <a:lstStyle/>
        <a:p>
          <a:pPr algn="ctr"/>
          <a:endParaRPr lang="en-US"/>
        </a:p>
      </dgm:t>
    </dgm:pt>
    <dgm:pt modelId="{19994B85-D877-4026-B091-EA6319217F09}" type="sibTrans" cxnId="{90C6BBD7-FEB3-4337-B08B-D3DFE4B1B613}">
      <dgm:prSet/>
      <dgm:spPr/>
      <dgm:t>
        <a:bodyPr/>
        <a:lstStyle/>
        <a:p>
          <a:pPr algn="ctr"/>
          <a:endParaRPr lang="en-US"/>
        </a:p>
      </dgm:t>
    </dgm:pt>
    <dgm:pt modelId="{AD14F7BA-7441-4FF4-9EAB-31B4EAD061B8}">
      <dgm:prSet phldrT="[Text]" custT="1"/>
      <dgm:spPr/>
      <dgm:t>
        <a:bodyPr/>
        <a:lstStyle/>
        <a:p>
          <a:pPr algn="ctr"/>
          <a:r>
            <a:rPr lang="en-US" sz="1400" dirty="0">
              <a:latin typeface="Arial" panose="020B0604020202020204" pitchFamily="34" charset="0"/>
              <a:cs typeface="Arial" panose="020B0604020202020204" pitchFamily="34" charset="0"/>
            </a:rPr>
            <a:t>The larger </a:t>
          </a:r>
          <a:r>
            <a:rPr lang="en-US" sz="1400" i="1" dirty="0">
              <a:latin typeface="Arial" panose="020B0604020202020204" pitchFamily="34" charset="0"/>
              <a:cs typeface="Arial" panose="020B0604020202020204" pitchFamily="34" charset="0"/>
            </a:rPr>
            <a:t>(therefore more cost effective) </a:t>
          </a:r>
          <a:r>
            <a:rPr lang="en-US" sz="1400" dirty="0">
              <a:latin typeface="Arial" panose="020B0604020202020204" pitchFamily="34" charset="0"/>
              <a:cs typeface="Arial" panose="020B0604020202020204" pitchFamily="34" charset="0"/>
            </a:rPr>
            <a:t>projects have already been carried out</a:t>
          </a:r>
        </a:p>
      </dgm:t>
    </dgm:pt>
    <dgm:pt modelId="{1F494A63-0B7E-4057-A4CC-925B9FB45EBA}" type="parTrans" cxnId="{B149A09F-7596-4AFB-B7DF-1D4F27E01734}">
      <dgm:prSet/>
      <dgm:spPr/>
      <dgm:t>
        <a:bodyPr/>
        <a:lstStyle/>
        <a:p>
          <a:pPr algn="ctr"/>
          <a:endParaRPr lang="en-US"/>
        </a:p>
      </dgm:t>
    </dgm:pt>
    <dgm:pt modelId="{34E6AAA7-A584-4400-8002-450C9A52A6AC}" type="sibTrans" cxnId="{B149A09F-7596-4AFB-B7DF-1D4F27E01734}">
      <dgm:prSet/>
      <dgm:spPr/>
      <dgm:t>
        <a:bodyPr/>
        <a:lstStyle/>
        <a:p>
          <a:pPr algn="ctr"/>
          <a:endParaRPr lang="en-US"/>
        </a:p>
      </dgm:t>
    </dgm:pt>
    <dgm:pt modelId="{F6C77C43-EDFC-4AF5-851B-ADB6A4968B5E}" type="pres">
      <dgm:prSet presAssocID="{ED85C941-5680-4BF2-BF30-E8AB6795A612}" presName="Name0" presStyleCnt="0">
        <dgm:presLayoutVars>
          <dgm:dir/>
          <dgm:resizeHandles val="exact"/>
        </dgm:presLayoutVars>
      </dgm:prSet>
      <dgm:spPr/>
    </dgm:pt>
    <dgm:pt modelId="{34B4AEFC-0F64-4194-B5B3-B65394D4F7B4}" type="pres">
      <dgm:prSet presAssocID="{A8AE54EF-2C27-4B02-8D69-C927258D3F35}" presName="node" presStyleLbl="node1" presStyleIdx="0" presStyleCnt="3" custScaleY="97374">
        <dgm:presLayoutVars>
          <dgm:bulletEnabled val="1"/>
        </dgm:presLayoutVars>
      </dgm:prSet>
      <dgm:spPr/>
    </dgm:pt>
    <dgm:pt modelId="{BA1EE2E5-7AA8-493D-AA0C-E59F3F14355C}" type="pres">
      <dgm:prSet presAssocID="{C071C9E0-E919-46D8-81D6-33ECA7E1D66A}" presName="sibTrans" presStyleLbl="sibTrans2D1" presStyleIdx="0" presStyleCnt="2"/>
      <dgm:spPr/>
    </dgm:pt>
    <dgm:pt modelId="{9B2C8EEB-BC53-46EC-81F2-DD6EED06C3E6}" type="pres">
      <dgm:prSet presAssocID="{C071C9E0-E919-46D8-81D6-33ECA7E1D66A}" presName="connectorText" presStyleLbl="sibTrans2D1" presStyleIdx="0" presStyleCnt="2"/>
      <dgm:spPr/>
    </dgm:pt>
    <dgm:pt modelId="{1478DC30-F47B-450A-A316-9927B03B8160}" type="pres">
      <dgm:prSet presAssocID="{7FFC08BC-5018-4929-82D5-7C04C430E3DA}" presName="node" presStyleLbl="node1" presStyleIdx="1" presStyleCnt="3">
        <dgm:presLayoutVars>
          <dgm:bulletEnabled val="1"/>
        </dgm:presLayoutVars>
      </dgm:prSet>
      <dgm:spPr/>
    </dgm:pt>
    <dgm:pt modelId="{06E78BF8-DC83-4C0B-B660-1090B8CB244C}" type="pres">
      <dgm:prSet presAssocID="{19994B85-D877-4026-B091-EA6319217F09}" presName="sibTrans" presStyleLbl="sibTrans2D1" presStyleIdx="1" presStyleCnt="2"/>
      <dgm:spPr/>
    </dgm:pt>
    <dgm:pt modelId="{6B08231C-C789-4303-8C96-260E6DAC8668}" type="pres">
      <dgm:prSet presAssocID="{19994B85-D877-4026-B091-EA6319217F09}" presName="connectorText" presStyleLbl="sibTrans2D1" presStyleIdx="1" presStyleCnt="2"/>
      <dgm:spPr/>
    </dgm:pt>
    <dgm:pt modelId="{6667EB02-EDFE-4ABE-921A-AE019AB7D22A}" type="pres">
      <dgm:prSet presAssocID="{AD14F7BA-7441-4FF4-9EAB-31B4EAD061B8}" presName="node" presStyleLbl="node1" presStyleIdx="2" presStyleCnt="3">
        <dgm:presLayoutVars>
          <dgm:bulletEnabled val="1"/>
        </dgm:presLayoutVars>
      </dgm:prSet>
      <dgm:spPr/>
    </dgm:pt>
  </dgm:ptLst>
  <dgm:cxnLst>
    <dgm:cxn modelId="{EC058104-4BDF-4186-A917-F9E1C4A2B874}" type="presOf" srcId="{19994B85-D877-4026-B091-EA6319217F09}" destId="{06E78BF8-DC83-4C0B-B660-1090B8CB244C}" srcOrd="0" destOrd="0" presId="urn:microsoft.com/office/officeart/2005/8/layout/process1"/>
    <dgm:cxn modelId="{BED39B1C-41F4-4B33-B2BF-FEF5BAF1214A}" type="presOf" srcId="{19994B85-D877-4026-B091-EA6319217F09}" destId="{6B08231C-C789-4303-8C96-260E6DAC8668}" srcOrd="1" destOrd="0" presId="urn:microsoft.com/office/officeart/2005/8/layout/process1"/>
    <dgm:cxn modelId="{3CCCD228-3869-452D-A3EE-0F3226532140}" type="presOf" srcId="{7FFC08BC-5018-4929-82D5-7C04C430E3DA}" destId="{1478DC30-F47B-450A-A316-9927B03B8160}" srcOrd="0" destOrd="0" presId="urn:microsoft.com/office/officeart/2005/8/layout/process1"/>
    <dgm:cxn modelId="{09185129-1ED6-4EC0-95C7-6235BB0F6CD5}" type="presOf" srcId="{A8AE54EF-2C27-4B02-8D69-C927258D3F35}" destId="{34B4AEFC-0F64-4194-B5B3-B65394D4F7B4}" srcOrd="0" destOrd="0" presId="urn:microsoft.com/office/officeart/2005/8/layout/process1"/>
    <dgm:cxn modelId="{A9BFF056-FE96-48EE-B5F0-E97016BBFF0A}" type="presOf" srcId="{C071C9E0-E919-46D8-81D6-33ECA7E1D66A}" destId="{9B2C8EEB-BC53-46EC-81F2-DD6EED06C3E6}" srcOrd="1" destOrd="0" presId="urn:microsoft.com/office/officeart/2005/8/layout/process1"/>
    <dgm:cxn modelId="{214AB27B-04C2-4AD5-99E5-F4991F72EB4A}" type="presOf" srcId="{ED85C941-5680-4BF2-BF30-E8AB6795A612}" destId="{F6C77C43-EDFC-4AF5-851B-ADB6A4968B5E}" srcOrd="0" destOrd="0" presId="urn:microsoft.com/office/officeart/2005/8/layout/process1"/>
    <dgm:cxn modelId="{58C9B68C-10C3-45BD-84B5-8A2F1CD34093}" type="presOf" srcId="{C071C9E0-E919-46D8-81D6-33ECA7E1D66A}" destId="{BA1EE2E5-7AA8-493D-AA0C-E59F3F14355C}" srcOrd="0" destOrd="0" presId="urn:microsoft.com/office/officeart/2005/8/layout/process1"/>
    <dgm:cxn modelId="{B149A09F-7596-4AFB-B7DF-1D4F27E01734}" srcId="{ED85C941-5680-4BF2-BF30-E8AB6795A612}" destId="{AD14F7BA-7441-4FF4-9EAB-31B4EAD061B8}" srcOrd="2" destOrd="0" parTransId="{1F494A63-0B7E-4057-A4CC-925B9FB45EBA}" sibTransId="{34E6AAA7-A584-4400-8002-450C9A52A6AC}"/>
    <dgm:cxn modelId="{2C0F55AB-DC7C-4EE5-AA68-8E07ADCE9807}" srcId="{ED85C941-5680-4BF2-BF30-E8AB6795A612}" destId="{A8AE54EF-2C27-4B02-8D69-C927258D3F35}" srcOrd="0" destOrd="0" parTransId="{BB44908A-6D7D-45D1-A8D1-A26923F87473}" sibTransId="{C071C9E0-E919-46D8-81D6-33ECA7E1D66A}"/>
    <dgm:cxn modelId="{90C6BBD7-FEB3-4337-B08B-D3DFE4B1B613}" srcId="{ED85C941-5680-4BF2-BF30-E8AB6795A612}" destId="{7FFC08BC-5018-4929-82D5-7C04C430E3DA}" srcOrd="1" destOrd="0" parTransId="{921619C3-97E9-48A1-AF86-915E0332FA30}" sibTransId="{19994B85-D877-4026-B091-EA6319217F09}"/>
    <dgm:cxn modelId="{54AB32EC-C2C2-45EB-B5EF-E1B9A1F1BD07}" type="presOf" srcId="{AD14F7BA-7441-4FF4-9EAB-31B4EAD061B8}" destId="{6667EB02-EDFE-4ABE-921A-AE019AB7D22A}" srcOrd="0" destOrd="0" presId="urn:microsoft.com/office/officeart/2005/8/layout/process1"/>
    <dgm:cxn modelId="{664CE4B7-5520-41E1-926B-93635B23E958}" type="presParOf" srcId="{F6C77C43-EDFC-4AF5-851B-ADB6A4968B5E}" destId="{34B4AEFC-0F64-4194-B5B3-B65394D4F7B4}" srcOrd="0" destOrd="0" presId="urn:microsoft.com/office/officeart/2005/8/layout/process1"/>
    <dgm:cxn modelId="{E2036772-429D-4063-BA95-4CCA0ED98BE9}" type="presParOf" srcId="{F6C77C43-EDFC-4AF5-851B-ADB6A4968B5E}" destId="{BA1EE2E5-7AA8-493D-AA0C-E59F3F14355C}" srcOrd="1" destOrd="0" presId="urn:microsoft.com/office/officeart/2005/8/layout/process1"/>
    <dgm:cxn modelId="{28E45D2F-172D-4E16-A855-0B71F6C53E22}" type="presParOf" srcId="{BA1EE2E5-7AA8-493D-AA0C-E59F3F14355C}" destId="{9B2C8EEB-BC53-46EC-81F2-DD6EED06C3E6}" srcOrd="0" destOrd="0" presId="urn:microsoft.com/office/officeart/2005/8/layout/process1"/>
    <dgm:cxn modelId="{3D3515C0-CE17-45E2-BFB7-377393C82A2B}" type="presParOf" srcId="{F6C77C43-EDFC-4AF5-851B-ADB6A4968B5E}" destId="{1478DC30-F47B-450A-A316-9927B03B8160}" srcOrd="2" destOrd="0" presId="urn:microsoft.com/office/officeart/2005/8/layout/process1"/>
    <dgm:cxn modelId="{E58392D9-3BEB-4106-A636-CEBA534E042D}" type="presParOf" srcId="{F6C77C43-EDFC-4AF5-851B-ADB6A4968B5E}" destId="{06E78BF8-DC83-4C0B-B660-1090B8CB244C}" srcOrd="3" destOrd="0" presId="urn:microsoft.com/office/officeart/2005/8/layout/process1"/>
    <dgm:cxn modelId="{E3CEA432-3D91-49E1-807E-AF14BCF04694}" type="presParOf" srcId="{06E78BF8-DC83-4C0B-B660-1090B8CB244C}" destId="{6B08231C-C789-4303-8C96-260E6DAC8668}" srcOrd="0" destOrd="0" presId="urn:microsoft.com/office/officeart/2005/8/layout/process1"/>
    <dgm:cxn modelId="{49820148-6DBC-483D-BFF8-34185E502B98}" type="presParOf" srcId="{F6C77C43-EDFC-4AF5-851B-ADB6A4968B5E}" destId="{6667EB02-EDFE-4ABE-921A-AE019AB7D22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11492D-DB09-4AE8-9104-BBE994438770}"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84736356-CF2D-4450-B554-55C15E1C3FAA}">
      <dgm:prSet phldrT="[Text]"/>
      <dgm:spPr/>
      <dgm:t>
        <a:bodyPr/>
        <a:lstStyle/>
        <a:p>
          <a:r>
            <a:rPr lang="en-US" dirty="0">
              <a:latin typeface="Arial" panose="020B0604020202020204" pitchFamily="34" charset="0"/>
              <a:cs typeface="Arial" panose="020B0604020202020204" pitchFamily="34" charset="0"/>
            </a:rPr>
            <a:t>Local Authorities : </a:t>
          </a:r>
          <a:r>
            <a:rPr lang="en-US" i="1" dirty="0">
              <a:latin typeface="Arial" panose="020B0604020202020204" pitchFamily="34" charset="0"/>
              <a:cs typeface="Arial" panose="020B0604020202020204" pitchFamily="34" charset="0"/>
            </a:rPr>
            <a:t>3 months notice</a:t>
          </a:r>
        </a:p>
      </dgm:t>
    </dgm:pt>
    <dgm:pt modelId="{BB14E9C5-B6F6-4408-84A6-2202619E0F94}" type="parTrans" cxnId="{240E3955-71FE-4285-95F0-FECD7DA30939}">
      <dgm:prSet/>
      <dgm:spPr/>
      <dgm:t>
        <a:bodyPr/>
        <a:lstStyle/>
        <a:p>
          <a:endParaRPr lang="en-US">
            <a:latin typeface="Arial" panose="020B0604020202020204" pitchFamily="34" charset="0"/>
            <a:cs typeface="Arial" panose="020B0604020202020204" pitchFamily="34" charset="0"/>
          </a:endParaRPr>
        </a:p>
      </dgm:t>
    </dgm:pt>
    <dgm:pt modelId="{FC617DF1-5A75-4737-BE53-7D750AA55B8C}" type="sibTrans" cxnId="{240E3955-71FE-4285-95F0-FECD7DA30939}">
      <dgm:prSet/>
      <dgm:spPr/>
      <dgm:t>
        <a:bodyPr/>
        <a:lstStyle/>
        <a:p>
          <a:endParaRPr lang="en-US">
            <a:latin typeface="Arial" panose="020B0604020202020204" pitchFamily="34" charset="0"/>
            <a:cs typeface="Arial" panose="020B0604020202020204" pitchFamily="34" charset="0"/>
          </a:endParaRPr>
        </a:p>
      </dgm:t>
    </dgm:pt>
    <dgm:pt modelId="{AE93E06D-C163-42B3-B9F3-77956340D0F8}">
      <dgm:prSet phldrT="[Text]"/>
      <dgm:spPr/>
      <dgm:t>
        <a:bodyPr/>
        <a:lstStyle/>
        <a:p>
          <a:r>
            <a:rPr lang="en-US" dirty="0">
              <a:latin typeface="Arial" panose="020B0604020202020204" pitchFamily="34" charset="0"/>
              <a:cs typeface="Arial" panose="020B0604020202020204" pitchFamily="34" charset="0"/>
            </a:rPr>
            <a:t>Planner sends notice to council on high profile projects </a:t>
          </a:r>
        </a:p>
      </dgm:t>
    </dgm:pt>
    <dgm:pt modelId="{713A15C0-D7E5-4ABB-ACE6-8039862FADBC}" type="parTrans" cxnId="{50615D03-7D28-4C4D-A555-C790D09495B9}">
      <dgm:prSet/>
      <dgm:spPr/>
      <dgm:t>
        <a:bodyPr/>
        <a:lstStyle/>
        <a:p>
          <a:endParaRPr lang="en-US">
            <a:latin typeface="Arial" panose="020B0604020202020204" pitchFamily="34" charset="0"/>
            <a:cs typeface="Arial" panose="020B0604020202020204" pitchFamily="34" charset="0"/>
          </a:endParaRPr>
        </a:p>
      </dgm:t>
    </dgm:pt>
    <dgm:pt modelId="{5C4F5325-BBA8-4321-ADD4-5000D777D584}" type="sibTrans" cxnId="{50615D03-7D28-4C4D-A555-C790D09495B9}">
      <dgm:prSet/>
      <dgm:spPr/>
      <dgm:t>
        <a:bodyPr/>
        <a:lstStyle/>
        <a:p>
          <a:endParaRPr lang="en-US">
            <a:latin typeface="Arial" panose="020B0604020202020204" pitchFamily="34" charset="0"/>
            <a:cs typeface="Arial" panose="020B0604020202020204" pitchFamily="34" charset="0"/>
          </a:endParaRPr>
        </a:p>
      </dgm:t>
    </dgm:pt>
    <dgm:pt modelId="{396BB7DB-C426-46D1-AA5B-350219DD05DD}">
      <dgm:prSet phldrT="[Text]"/>
      <dgm:spPr/>
      <dgm:t>
        <a:bodyPr/>
        <a:lstStyle/>
        <a:p>
          <a:r>
            <a:rPr lang="en-US" dirty="0">
              <a:latin typeface="Arial" panose="020B0604020202020204" pitchFamily="34" charset="0"/>
              <a:cs typeface="Arial" panose="020B0604020202020204" pitchFamily="34" charset="0"/>
            </a:rPr>
            <a:t>Businesses </a:t>
          </a:r>
        </a:p>
      </dgm:t>
    </dgm:pt>
    <dgm:pt modelId="{6DEE223F-FD19-4B58-8741-9EEBF2236AB2}" type="parTrans" cxnId="{3658410A-EDE2-4C88-BBE4-EECCCE3EE869}">
      <dgm:prSet/>
      <dgm:spPr/>
      <dgm:t>
        <a:bodyPr/>
        <a:lstStyle/>
        <a:p>
          <a:endParaRPr lang="en-US">
            <a:latin typeface="Arial" panose="020B0604020202020204" pitchFamily="34" charset="0"/>
            <a:cs typeface="Arial" panose="020B0604020202020204" pitchFamily="34" charset="0"/>
          </a:endParaRPr>
        </a:p>
      </dgm:t>
    </dgm:pt>
    <dgm:pt modelId="{409C00B4-26E6-4BEF-BA54-57FFBAD328F8}" type="sibTrans" cxnId="{3658410A-EDE2-4C88-BBE4-EECCCE3EE869}">
      <dgm:prSet/>
      <dgm:spPr/>
      <dgm:t>
        <a:bodyPr/>
        <a:lstStyle/>
        <a:p>
          <a:endParaRPr lang="en-US">
            <a:latin typeface="Arial" panose="020B0604020202020204" pitchFamily="34" charset="0"/>
            <a:cs typeface="Arial" panose="020B0604020202020204" pitchFamily="34" charset="0"/>
          </a:endParaRPr>
        </a:p>
      </dgm:t>
    </dgm:pt>
    <dgm:pt modelId="{E0AC77BF-ECFE-4ED7-90D7-525789730671}">
      <dgm:prSet phldrT="[Text]"/>
      <dgm:spPr/>
      <dgm:t>
        <a:bodyPr/>
        <a:lstStyle/>
        <a:p>
          <a:r>
            <a:rPr lang="en-US" dirty="0">
              <a:latin typeface="Arial" panose="020B0604020202020204" pitchFamily="34" charset="0"/>
              <a:cs typeface="Arial" panose="020B0604020202020204" pitchFamily="34" charset="0"/>
            </a:rPr>
            <a:t>More notice is given on the pre-notice initial letter </a:t>
          </a:r>
        </a:p>
      </dgm:t>
    </dgm:pt>
    <dgm:pt modelId="{FDC63A68-1A91-4C23-BD87-C982954CF065}" type="parTrans" cxnId="{62B7E5F8-5447-46A9-84F8-750058D5B6A2}">
      <dgm:prSet/>
      <dgm:spPr/>
      <dgm:t>
        <a:bodyPr/>
        <a:lstStyle/>
        <a:p>
          <a:endParaRPr lang="en-US">
            <a:latin typeface="Arial" panose="020B0604020202020204" pitchFamily="34" charset="0"/>
            <a:cs typeface="Arial" panose="020B0604020202020204" pitchFamily="34" charset="0"/>
          </a:endParaRPr>
        </a:p>
      </dgm:t>
    </dgm:pt>
    <dgm:pt modelId="{F2EA60F6-E6DE-4273-8AA9-CE7DF8EFAA46}" type="sibTrans" cxnId="{62B7E5F8-5447-46A9-84F8-750058D5B6A2}">
      <dgm:prSet/>
      <dgm:spPr/>
      <dgm:t>
        <a:bodyPr/>
        <a:lstStyle/>
        <a:p>
          <a:endParaRPr lang="en-US">
            <a:latin typeface="Arial" panose="020B0604020202020204" pitchFamily="34" charset="0"/>
            <a:cs typeface="Arial" panose="020B0604020202020204" pitchFamily="34" charset="0"/>
          </a:endParaRPr>
        </a:p>
      </dgm:t>
    </dgm:pt>
    <dgm:pt modelId="{EDB71F49-A5A3-4515-82CF-A70F742CDF83}">
      <dgm:prSet/>
      <dgm:spPr/>
      <dgm:t>
        <a:bodyPr/>
        <a:lstStyle/>
        <a:p>
          <a:r>
            <a:rPr lang="en-US" dirty="0">
              <a:latin typeface="Arial" panose="020B0604020202020204" pitchFamily="34" charset="0"/>
              <a:cs typeface="Arial" panose="020B0604020202020204" pitchFamily="34" charset="0"/>
            </a:rPr>
            <a:t>Major notice to council is issued</a:t>
          </a:r>
        </a:p>
      </dgm:t>
    </dgm:pt>
    <dgm:pt modelId="{061CA025-5D1D-40CB-B4FF-3D8C23B8CAB5}" type="parTrans" cxnId="{DD39AABF-64A5-477A-AF33-96FDFAEFBBE6}">
      <dgm:prSet/>
      <dgm:spPr/>
      <dgm:t>
        <a:bodyPr/>
        <a:lstStyle/>
        <a:p>
          <a:endParaRPr lang="en-US">
            <a:latin typeface="Arial" panose="020B0604020202020204" pitchFamily="34" charset="0"/>
            <a:cs typeface="Arial" panose="020B0604020202020204" pitchFamily="34" charset="0"/>
          </a:endParaRPr>
        </a:p>
      </dgm:t>
    </dgm:pt>
    <dgm:pt modelId="{72FDD58D-FA3E-4767-8902-B30FDA3A9249}" type="sibTrans" cxnId="{DD39AABF-64A5-477A-AF33-96FDFAEFBBE6}">
      <dgm:prSet/>
      <dgm:spPr/>
      <dgm:t>
        <a:bodyPr/>
        <a:lstStyle/>
        <a:p>
          <a:endParaRPr lang="en-US">
            <a:latin typeface="Arial" panose="020B0604020202020204" pitchFamily="34" charset="0"/>
            <a:cs typeface="Arial" panose="020B0604020202020204" pitchFamily="34" charset="0"/>
          </a:endParaRPr>
        </a:p>
      </dgm:t>
    </dgm:pt>
    <dgm:pt modelId="{955083E9-67D1-438D-B0D4-5064E82FE928}">
      <dgm:prSet/>
      <dgm:spPr/>
      <dgm:t>
        <a:bodyPr/>
        <a:lstStyle/>
        <a:p>
          <a:r>
            <a:rPr lang="en-US" dirty="0">
              <a:latin typeface="Arial" panose="020B0604020202020204" pitchFamily="34" charset="0"/>
              <a:cs typeface="Arial" panose="020B0604020202020204" pitchFamily="34" charset="0"/>
            </a:rPr>
            <a:t> If the project is traffic sensitive there will be a site visit with the programme controller where traffic management is discussed</a:t>
          </a:r>
        </a:p>
      </dgm:t>
    </dgm:pt>
    <dgm:pt modelId="{86E40DF5-75D2-4016-A0A2-21DB97969DFB}" type="parTrans" cxnId="{54FA8748-1FC1-4D26-B0D0-512CABE20135}">
      <dgm:prSet/>
      <dgm:spPr/>
      <dgm:t>
        <a:bodyPr/>
        <a:lstStyle/>
        <a:p>
          <a:endParaRPr lang="en-US">
            <a:latin typeface="Arial" panose="020B0604020202020204" pitchFamily="34" charset="0"/>
            <a:cs typeface="Arial" panose="020B0604020202020204" pitchFamily="34" charset="0"/>
          </a:endParaRPr>
        </a:p>
      </dgm:t>
    </dgm:pt>
    <dgm:pt modelId="{59992C27-E386-4729-ADB2-CE533565E43E}" type="sibTrans" cxnId="{54FA8748-1FC1-4D26-B0D0-512CABE20135}">
      <dgm:prSet/>
      <dgm:spPr/>
      <dgm:t>
        <a:bodyPr/>
        <a:lstStyle/>
        <a:p>
          <a:endParaRPr lang="en-US">
            <a:latin typeface="Arial" panose="020B0604020202020204" pitchFamily="34" charset="0"/>
            <a:cs typeface="Arial" panose="020B0604020202020204" pitchFamily="34" charset="0"/>
          </a:endParaRPr>
        </a:p>
      </dgm:t>
    </dgm:pt>
    <dgm:pt modelId="{0D4A5D68-7C1E-4B30-B2D9-5510D3C134BB}">
      <dgm:prSet/>
      <dgm:spPr/>
      <dgm:t>
        <a:bodyPr/>
        <a:lstStyle/>
        <a:p>
          <a:r>
            <a:rPr lang="en-US" dirty="0">
              <a:latin typeface="Arial" panose="020B0604020202020204" pitchFamily="34" charset="0"/>
              <a:cs typeface="Arial" panose="020B0604020202020204" pitchFamily="34" charset="0"/>
            </a:rPr>
            <a:t>Come to agreement with councils at HAUC meeting – negotiate if needed </a:t>
          </a:r>
        </a:p>
      </dgm:t>
    </dgm:pt>
    <dgm:pt modelId="{C3984C1B-D18B-43F2-B08B-4E94046EB3F2}" type="parTrans" cxnId="{FD9C908B-C38E-49DA-A534-F49645A62AF5}">
      <dgm:prSet/>
      <dgm:spPr/>
      <dgm:t>
        <a:bodyPr/>
        <a:lstStyle/>
        <a:p>
          <a:endParaRPr lang="en-US">
            <a:latin typeface="Arial" panose="020B0604020202020204" pitchFamily="34" charset="0"/>
            <a:cs typeface="Arial" panose="020B0604020202020204" pitchFamily="34" charset="0"/>
          </a:endParaRPr>
        </a:p>
      </dgm:t>
    </dgm:pt>
    <dgm:pt modelId="{81DDF319-ECF0-4B43-90A0-0460E3170023}" type="sibTrans" cxnId="{FD9C908B-C38E-49DA-A534-F49645A62AF5}">
      <dgm:prSet/>
      <dgm:spPr/>
      <dgm:t>
        <a:bodyPr/>
        <a:lstStyle/>
        <a:p>
          <a:endParaRPr lang="en-US">
            <a:latin typeface="Arial" panose="020B0604020202020204" pitchFamily="34" charset="0"/>
            <a:cs typeface="Arial" panose="020B0604020202020204" pitchFamily="34" charset="0"/>
          </a:endParaRPr>
        </a:p>
      </dgm:t>
    </dgm:pt>
    <dgm:pt modelId="{06CD5677-F1FE-4CE9-9E48-78A52C19AB3B}">
      <dgm:prSet phldrT="[Text]"/>
      <dgm:spPr/>
      <dgm:t>
        <a:bodyPr/>
        <a:lstStyle/>
        <a:p>
          <a:r>
            <a:rPr lang="en-US" dirty="0">
              <a:latin typeface="Arial" panose="020B0604020202020204" pitchFamily="34" charset="0"/>
              <a:cs typeface="Arial" panose="020B0604020202020204" pitchFamily="34" charset="0"/>
            </a:rPr>
            <a:t>Customer Support Officers' visit to discuss plans etc. </a:t>
          </a:r>
        </a:p>
      </dgm:t>
    </dgm:pt>
    <dgm:pt modelId="{B2BE2887-1324-43B2-83DC-A0038AB36986}" type="parTrans" cxnId="{7DDEE64C-3501-45AD-95B0-3B9388F30E22}">
      <dgm:prSet/>
      <dgm:spPr/>
      <dgm:t>
        <a:bodyPr/>
        <a:lstStyle/>
        <a:p>
          <a:endParaRPr lang="en-US">
            <a:latin typeface="Arial" panose="020B0604020202020204" pitchFamily="34" charset="0"/>
            <a:cs typeface="Arial" panose="020B0604020202020204" pitchFamily="34" charset="0"/>
          </a:endParaRPr>
        </a:p>
      </dgm:t>
    </dgm:pt>
    <dgm:pt modelId="{461522EB-2933-4124-8AA9-72629DFCD829}" type="sibTrans" cxnId="{7DDEE64C-3501-45AD-95B0-3B9388F30E22}">
      <dgm:prSet/>
      <dgm:spPr/>
      <dgm:t>
        <a:bodyPr/>
        <a:lstStyle/>
        <a:p>
          <a:endParaRPr lang="en-US">
            <a:latin typeface="Arial" panose="020B0604020202020204" pitchFamily="34" charset="0"/>
            <a:cs typeface="Arial" panose="020B0604020202020204" pitchFamily="34" charset="0"/>
          </a:endParaRPr>
        </a:p>
      </dgm:t>
    </dgm:pt>
    <dgm:pt modelId="{37959956-9D2A-4598-95F2-5AD80FB638AF}">
      <dgm:prSet phldrT="[Text]"/>
      <dgm:spPr/>
      <dgm:t>
        <a:bodyPr/>
        <a:lstStyle/>
        <a:p>
          <a:r>
            <a:rPr lang="en-US" dirty="0">
              <a:latin typeface="Arial" panose="020B0604020202020204" pitchFamily="34" charset="0"/>
              <a:cs typeface="Arial" panose="020B0604020202020204" pitchFamily="34" charset="0"/>
            </a:rPr>
            <a:t>More FLM involvement to consider the location and practicality of the work </a:t>
          </a:r>
        </a:p>
      </dgm:t>
    </dgm:pt>
    <dgm:pt modelId="{A4669300-6A31-4674-90BB-EE6500ABC756}" type="parTrans" cxnId="{5AB65B6F-3288-4E97-8F96-F234B70B4AEB}">
      <dgm:prSet/>
      <dgm:spPr/>
      <dgm:t>
        <a:bodyPr/>
        <a:lstStyle/>
        <a:p>
          <a:endParaRPr lang="en-US">
            <a:latin typeface="Arial" panose="020B0604020202020204" pitchFamily="34" charset="0"/>
            <a:cs typeface="Arial" panose="020B0604020202020204" pitchFamily="34" charset="0"/>
          </a:endParaRPr>
        </a:p>
      </dgm:t>
    </dgm:pt>
    <dgm:pt modelId="{BAF0FA98-7C47-4B4C-BC24-85F05F7DC936}" type="sibTrans" cxnId="{5AB65B6F-3288-4E97-8F96-F234B70B4AEB}">
      <dgm:prSet/>
      <dgm:spPr/>
      <dgm:t>
        <a:bodyPr/>
        <a:lstStyle/>
        <a:p>
          <a:endParaRPr lang="en-US">
            <a:latin typeface="Arial" panose="020B0604020202020204" pitchFamily="34" charset="0"/>
            <a:cs typeface="Arial" panose="020B0604020202020204" pitchFamily="34" charset="0"/>
          </a:endParaRPr>
        </a:p>
      </dgm:t>
    </dgm:pt>
    <dgm:pt modelId="{6AD2BE10-FFED-4530-9F51-A316F6BF70CB}" type="pres">
      <dgm:prSet presAssocID="{E611492D-DB09-4AE8-9104-BBE994438770}" presName="linearFlow" presStyleCnt="0">
        <dgm:presLayoutVars>
          <dgm:dir/>
          <dgm:animLvl val="lvl"/>
          <dgm:resizeHandles val="exact"/>
        </dgm:presLayoutVars>
      </dgm:prSet>
      <dgm:spPr/>
    </dgm:pt>
    <dgm:pt modelId="{38CB2C55-FB27-4029-B3DF-0B95A523F577}" type="pres">
      <dgm:prSet presAssocID="{84736356-CF2D-4450-B554-55C15E1C3FAA}" presName="composite" presStyleCnt="0"/>
      <dgm:spPr/>
    </dgm:pt>
    <dgm:pt modelId="{C03857A7-C8B9-478E-A3D4-CC8D5CB264A7}" type="pres">
      <dgm:prSet presAssocID="{84736356-CF2D-4450-B554-55C15E1C3FAA}" presName="parentText" presStyleLbl="alignNode1" presStyleIdx="0" presStyleCnt="2">
        <dgm:presLayoutVars>
          <dgm:chMax val="1"/>
          <dgm:bulletEnabled val="1"/>
        </dgm:presLayoutVars>
      </dgm:prSet>
      <dgm:spPr/>
    </dgm:pt>
    <dgm:pt modelId="{FF91375E-23DE-4429-83B3-76B6DA4961CE}" type="pres">
      <dgm:prSet presAssocID="{84736356-CF2D-4450-B554-55C15E1C3FAA}" presName="descendantText" presStyleLbl="alignAcc1" presStyleIdx="0" presStyleCnt="2" custLinFactNeighborX="293" custLinFactNeighborY="1083">
        <dgm:presLayoutVars>
          <dgm:bulletEnabled val="1"/>
        </dgm:presLayoutVars>
      </dgm:prSet>
      <dgm:spPr/>
    </dgm:pt>
    <dgm:pt modelId="{8630B707-855F-4F63-A581-0F364F3001D7}" type="pres">
      <dgm:prSet presAssocID="{FC617DF1-5A75-4737-BE53-7D750AA55B8C}" presName="sp" presStyleCnt="0"/>
      <dgm:spPr/>
    </dgm:pt>
    <dgm:pt modelId="{4E8B81FA-6B85-4C4B-82A6-083FE23401D2}" type="pres">
      <dgm:prSet presAssocID="{396BB7DB-C426-46D1-AA5B-350219DD05DD}" presName="composite" presStyleCnt="0"/>
      <dgm:spPr/>
    </dgm:pt>
    <dgm:pt modelId="{F1F871BE-D2C6-4AFD-829C-B66CD4B2D4E0}" type="pres">
      <dgm:prSet presAssocID="{396BB7DB-C426-46D1-AA5B-350219DD05DD}" presName="parentText" presStyleLbl="alignNode1" presStyleIdx="1" presStyleCnt="2">
        <dgm:presLayoutVars>
          <dgm:chMax val="1"/>
          <dgm:bulletEnabled val="1"/>
        </dgm:presLayoutVars>
      </dgm:prSet>
      <dgm:spPr/>
    </dgm:pt>
    <dgm:pt modelId="{C80D5F77-7A85-44F0-815A-EE36D5C3246F}" type="pres">
      <dgm:prSet presAssocID="{396BB7DB-C426-46D1-AA5B-350219DD05DD}" presName="descendantText" presStyleLbl="alignAcc1" presStyleIdx="1" presStyleCnt="2">
        <dgm:presLayoutVars>
          <dgm:bulletEnabled val="1"/>
        </dgm:presLayoutVars>
      </dgm:prSet>
      <dgm:spPr/>
    </dgm:pt>
  </dgm:ptLst>
  <dgm:cxnLst>
    <dgm:cxn modelId="{50615D03-7D28-4C4D-A555-C790D09495B9}" srcId="{84736356-CF2D-4450-B554-55C15E1C3FAA}" destId="{AE93E06D-C163-42B3-B9F3-77956340D0F8}" srcOrd="0" destOrd="0" parTransId="{713A15C0-D7E5-4ABB-ACE6-8039862FADBC}" sibTransId="{5C4F5325-BBA8-4321-ADD4-5000D777D584}"/>
    <dgm:cxn modelId="{3658410A-EDE2-4C88-BBE4-EECCCE3EE869}" srcId="{E611492D-DB09-4AE8-9104-BBE994438770}" destId="{396BB7DB-C426-46D1-AA5B-350219DD05DD}" srcOrd="1" destOrd="0" parTransId="{6DEE223F-FD19-4B58-8741-9EEBF2236AB2}" sibTransId="{409C00B4-26E6-4BEF-BA54-57FFBAD328F8}"/>
    <dgm:cxn modelId="{2DB7EF2A-DD3D-4912-BA1E-D7D7A47F1ABC}" type="presOf" srcId="{955083E9-67D1-438D-B0D4-5064E82FE928}" destId="{FF91375E-23DE-4429-83B3-76B6DA4961CE}" srcOrd="0" destOrd="2" presId="urn:microsoft.com/office/officeart/2005/8/layout/chevron2"/>
    <dgm:cxn modelId="{54FA8748-1FC1-4D26-B0D0-512CABE20135}" srcId="{84736356-CF2D-4450-B554-55C15E1C3FAA}" destId="{955083E9-67D1-438D-B0D4-5064E82FE928}" srcOrd="2" destOrd="0" parTransId="{86E40DF5-75D2-4016-A0A2-21DB97969DFB}" sibTransId="{59992C27-E386-4729-ADB2-CE533565E43E}"/>
    <dgm:cxn modelId="{C30E0D4C-538C-4D4D-997F-8DAFC03D56DF}" type="presOf" srcId="{396BB7DB-C426-46D1-AA5B-350219DD05DD}" destId="{F1F871BE-D2C6-4AFD-829C-B66CD4B2D4E0}" srcOrd="0" destOrd="0" presId="urn:microsoft.com/office/officeart/2005/8/layout/chevron2"/>
    <dgm:cxn modelId="{7DDEE64C-3501-45AD-95B0-3B9388F30E22}" srcId="{396BB7DB-C426-46D1-AA5B-350219DD05DD}" destId="{06CD5677-F1FE-4CE9-9E48-78A52C19AB3B}" srcOrd="1" destOrd="0" parTransId="{B2BE2887-1324-43B2-83DC-A0038AB36986}" sibTransId="{461522EB-2933-4124-8AA9-72629DFCD829}"/>
    <dgm:cxn modelId="{5AB65B6F-3288-4E97-8F96-F234B70B4AEB}" srcId="{396BB7DB-C426-46D1-AA5B-350219DD05DD}" destId="{37959956-9D2A-4598-95F2-5AD80FB638AF}" srcOrd="2" destOrd="0" parTransId="{A4669300-6A31-4674-90BB-EE6500ABC756}" sibTransId="{BAF0FA98-7C47-4B4C-BC24-85F05F7DC936}"/>
    <dgm:cxn modelId="{8F522870-8A12-4368-A62F-C3B19810831B}" type="presOf" srcId="{E611492D-DB09-4AE8-9104-BBE994438770}" destId="{6AD2BE10-FFED-4530-9F51-A316F6BF70CB}" srcOrd="0" destOrd="0" presId="urn:microsoft.com/office/officeart/2005/8/layout/chevron2"/>
    <dgm:cxn modelId="{240E3955-71FE-4285-95F0-FECD7DA30939}" srcId="{E611492D-DB09-4AE8-9104-BBE994438770}" destId="{84736356-CF2D-4450-B554-55C15E1C3FAA}" srcOrd="0" destOrd="0" parTransId="{BB14E9C5-B6F6-4408-84A6-2202619E0F94}" sibTransId="{FC617DF1-5A75-4737-BE53-7D750AA55B8C}"/>
    <dgm:cxn modelId="{FD9C908B-C38E-49DA-A534-F49645A62AF5}" srcId="{84736356-CF2D-4450-B554-55C15E1C3FAA}" destId="{0D4A5D68-7C1E-4B30-B2D9-5510D3C134BB}" srcOrd="3" destOrd="0" parTransId="{C3984C1B-D18B-43F2-B08B-4E94046EB3F2}" sibTransId="{81DDF319-ECF0-4B43-90A0-0460E3170023}"/>
    <dgm:cxn modelId="{22CECCA4-03FF-444A-ABB0-7AB1E4E94631}" type="presOf" srcId="{EDB71F49-A5A3-4515-82CF-A70F742CDF83}" destId="{FF91375E-23DE-4429-83B3-76B6DA4961CE}" srcOrd="0" destOrd="1" presId="urn:microsoft.com/office/officeart/2005/8/layout/chevron2"/>
    <dgm:cxn modelId="{75B6A3AA-980E-4369-9B5C-38E80B24EC1F}" type="presOf" srcId="{37959956-9D2A-4598-95F2-5AD80FB638AF}" destId="{C80D5F77-7A85-44F0-815A-EE36D5C3246F}" srcOrd="0" destOrd="2" presId="urn:microsoft.com/office/officeart/2005/8/layout/chevron2"/>
    <dgm:cxn modelId="{1E1DA2B9-E0F5-44AF-90AD-8CFE18B2656D}" type="presOf" srcId="{06CD5677-F1FE-4CE9-9E48-78A52C19AB3B}" destId="{C80D5F77-7A85-44F0-815A-EE36D5C3246F}" srcOrd="0" destOrd="1" presId="urn:microsoft.com/office/officeart/2005/8/layout/chevron2"/>
    <dgm:cxn modelId="{DD39AABF-64A5-477A-AF33-96FDFAEFBBE6}" srcId="{84736356-CF2D-4450-B554-55C15E1C3FAA}" destId="{EDB71F49-A5A3-4515-82CF-A70F742CDF83}" srcOrd="1" destOrd="0" parTransId="{061CA025-5D1D-40CB-B4FF-3D8C23B8CAB5}" sibTransId="{72FDD58D-FA3E-4767-8902-B30FDA3A9249}"/>
    <dgm:cxn modelId="{141687C1-1B9C-4168-B9BC-C4E98D28F0A1}" type="presOf" srcId="{84736356-CF2D-4450-B554-55C15E1C3FAA}" destId="{C03857A7-C8B9-478E-A3D4-CC8D5CB264A7}" srcOrd="0" destOrd="0" presId="urn:microsoft.com/office/officeart/2005/8/layout/chevron2"/>
    <dgm:cxn modelId="{E04A65CD-60A1-4387-945A-CE90B089486A}" type="presOf" srcId="{E0AC77BF-ECFE-4ED7-90D7-525789730671}" destId="{C80D5F77-7A85-44F0-815A-EE36D5C3246F}" srcOrd="0" destOrd="0" presId="urn:microsoft.com/office/officeart/2005/8/layout/chevron2"/>
    <dgm:cxn modelId="{AD0195DF-E1DF-45ED-824A-47B910B91A35}" type="presOf" srcId="{AE93E06D-C163-42B3-B9F3-77956340D0F8}" destId="{FF91375E-23DE-4429-83B3-76B6DA4961CE}" srcOrd="0" destOrd="0" presId="urn:microsoft.com/office/officeart/2005/8/layout/chevron2"/>
    <dgm:cxn modelId="{62B7E5F8-5447-46A9-84F8-750058D5B6A2}" srcId="{396BB7DB-C426-46D1-AA5B-350219DD05DD}" destId="{E0AC77BF-ECFE-4ED7-90D7-525789730671}" srcOrd="0" destOrd="0" parTransId="{FDC63A68-1A91-4C23-BD87-C982954CF065}" sibTransId="{F2EA60F6-E6DE-4273-8AA9-CE7DF8EFAA46}"/>
    <dgm:cxn modelId="{92F856FE-30F4-4090-95ED-04DB83870175}" type="presOf" srcId="{0D4A5D68-7C1E-4B30-B2D9-5510D3C134BB}" destId="{FF91375E-23DE-4429-83B3-76B6DA4961CE}" srcOrd="0" destOrd="3" presId="urn:microsoft.com/office/officeart/2005/8/layout/chevron2"/>
    <dgm:cxn modelId="{5BF29AB0-3C20-4245-BDF0-B0D43AAB1D0F}" type="presParOf" srcId="{6AD2BE10-FFED-4530-9F51-A316F6BF70CB}" destId="{38CB2C55-FB27-4029-B3DF-0B95A523F577}" srcOrd="0" destOrd="0" presId="urn:microsoft.com/office/officeart/2005/8/layout/chevron2"/>
    <dgm:cxn modelId="{77E49F21-B208-49DE-B9AE-7B09DF1075DC}" type="presParOf" srcId="{38CB2C55-FB27-4029-B3DF-0B95A523F577}" destId="{C03857A7-C8B9-478E-A3D4-CC8D5CB264A7}" srcOrd="0" destOrd="0" presId="urn:microsoft.com/office/officeart/2005/8/layout/chevron2"/>
    <dgm:cxn modelId="{0627ADD7-D060-4D9F-9E67-02BCDCF3C7AD}" type="presParOf" srcId="{38CB2C55-FB27-4029-B3DF-0B95A523F577}" destId="{FF91375E-23DE-4429-83B3-76B6DA4961CE}" srcOrd="1" destOrd="0" presId="urn:microsoft.com/office/officeart/2005/8/layout/chevron2"/>
    <dgm:cxn modelId="{DC253E05-03B5-4BAE-BD0D-017A1C2ACB2A}" type="presParOf" srcId="{6AD2BE10-FFED-4530-9F51-A316F6BF70CB}" destId="{8630B707-855F-4F63-A581-0F364F3001D7}" srcOrd="1" destOrd="0" presId="urn:microsoft.com/office/officeart/2005/8/layout/chevron2"/>
    <dgm:cxn modelId="{73A644E7-A8A3-4364-A41F-73813ED3A254}" type="presParOf" srcId="{6AD2BE10-FFED-4530-9F51-A316F6BF70CB}" destId="{4E8B81FA-6B85-4C4B-82A6-083FE23401D2}" srcOrd="2" destOrd="0" presId="urn:microsoft.com/office/officeart/2005/8/layout/chevron2"/>
    <dgm:cxn modelId="{F0A14CC1-7B1D-4A8C-8D33-A7F492218593}" type="presParOf" srcId="{4E8B81FA-6B85-4C4B-82A6-083FE23401D2}" destId="{F1F871BE-D2C6-4AFD-829C-B66CD4B2D4E0}" srcOrd="0" destOrd="0" presId="urn:microsoft.com/office/officeart/2005/8/layout/chevron2"/>
    <dgm:cxn modelId="{C56EE11B-2FD6-4C2F-BB63-92F596C6B37C}" type="presParOf" srcId="{4E8B81FA-6B85-4C4B-82A6-083FE23401D2}" destId="{C80D5F77-7A85-44F0-815A-EE36D5C3246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3DD320-3C81-4E88-BBE5-E70A6644E834}"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n-US"/>
        </a:p>
      </dgm:t>
    </dgm:pt>
    <dgm:pt modelId="{CE65C8C1-83F0-495D-B06F-49882D430160}">
      <dgm:prSet phldrT="[Text]" custT="1"/>
      <dgm:spPr/>
      <dgm:t>
        <a:bodyPr/>
        <a:lstStyle/>
        <a:p>
          <a:r>
            <a:rPr lang="en-US" sz="1400" dirty="0">
              <a:latin typeface="Arial" panose="020B0604020202020204" pitchFamily="34" charset="0"/>
              <a:cs typeface="Arial" panose="020B0604020202020204" pitchFamily="34" charset="0"/>
            </a:rPr>
            <a:t>GSOP 13 Letter</a:t>
          </a:r>
        </a:p>
      </dgm:t>
    </dgm:pt>
    <dgm:pt modelId="{9CECF784-D3F2-4285-8CDF-178E0AD25C1D}" type="parTrans" cxnId="{4EFB4DEC-AD7F-4F98-8CC8-CB8B10FFDDBC}">
      <dgm:prSet/>
      <dgm:spPr/>
      <dgm:t>
        <a:bodyPr/>
        <a:lstStyle/>
        <a:p>
          <a:endParaRPr lang="en-US" sz="3200">
            <a:latin typeface="Arial" panose="020B0604020202020204" pitchFamily="34" charset="0"/>
            <a:cs typeface="Arial" panose="020B0604020202020204" pitchFamily="34" charset="0"/>
          </a:endParaRPr>
        </a:p>
      </dgm:t>
    </dgm:pt>
    <dgm:pt modelId="{9D0648A1-775D-4297-98E9-E25EBF260E4E}" type="sibTrans" cxnId="{4EFB4DEC-AD7F-4F98-8CC8-CB8B10FFDDBC}">
      <dgm:prSet/>
      <dgm:spPr/>
      <dgm:t>
        <a:bodyPr/>
        <a:lstStyle/>
        <a:p>
          <a:endParaRPr lang="en-US" sz="3200">
            <a:latin typeface="Arial" panose="020B0604020202020204" pitchFamily="34" charset="0"/>
            <a:cs typeface="Arial" panose="020B0604020202020204" pitchFamily="34" charset="0"/>
          </a:endParaRPr>
        </a:p>
      </dgm:t>
    </dgm:pt>
    <dgm:pt modelId="{A4BB1379-0192-4AB5-B328-DCCFFF3068BE}">
      <dgm:prSet phldrT="[Text]" custT="1"/>
      <dgm:spPr/>
      <dgm:t>
        <a:bodyPr/>
        <a:lstStyle/>
        <a:p>
          <a:r>
            <a:rPr lang="en-US" sz="1100" dirty="0">
              <a:latin typeface="Arial" panose="020B0604020202020204" pitchFamily="34" charset="0"/>
              <a:cs typeface="Arial" panose="020B0604020202020204" pitchFamily="34" charset="0"/>
            </a:rPr>
            <a:t>Sent at least 5 working days ahead of works – notification of interruption  sent to household </a:t>
          </a:r>
        </a:p>
      </dgm:t>
    </dgm:pt>
    <dgm:pt modelId="{FB83DE38-1324-433E-B04E-1D516D0688FB}" type="parTrans" cxnId="{3A88C356-F3BC-4ED1-8D3E-F2404D018F4D}">
      <dgm:prSet/>
      <dgm:spPr/>
      <dgm:t>
        <a:bodyPr/>
        <a:lstStyle/>
        <a:p>
          <a:endParaRPr lang="en-US" sz="3200">
            <a:latin typeface="Arial" panose="020B0604020202020204" pitchFamily="34" charset="0"/>
            <a:cs typeface="Arial" panose="020B0604020202020204" pitchFamily="34" charset="0"/>
          </a:endParaRPr>
        </a:p>
      </dgm:t>
    </dgm:pt>
    <dgm:pt modelId="{06EC6307-55B8-4BBA-8BCC-58C9C01F849B}" type="sibTrans" cxnId="{3A88C356-F3BC-4ED1-8D3E-F2404D018F4D}">
      <dgm:prSet/>
      <dgm:spPr/>
      <dgm:t>
        <a:bodyPr/>
        <a:lstStyle/>
        <a:p>
          <a:endParaRPr lang="en-US" sz="3200">
            <a:latin typeface="Arial" panose="020B0604020202020204" pitchFamily="34" charset="0"/>
            <a:cs typeface="Arial" panose="020B0604020202020204" pitchFamily="34" charset="0"/>
          </a:endParaRPr>
        </a:p>
      </dgm:t>
    </dgm:pt>
    <dgm:pt modelId="{9D847503-4AB5-45F7-BC9C-087C6373D7E2}">
      <dgm:prSet phldrT="[Text]" custT="1"/>
      <dgm:spPr/>
      <dgm:t>
        <a:bodyPr/>
        <a:lstStyle/>
        <a:p>
          <a:r>
            <a:rPr lang="en-US" sz="1100" dirty="0">
              <a:latin typeface="Arial" panose="020B0604020202020204" pitchFamily="34" charset="0"/>
              <a:cs typeface="Arial" panose="020B0604020202020204" pitchFamily="34" charset="0"/>
            </a:rPr>
            <a:t>Customer Support Officers</a:t>
          </a:r>
        </a:p>
      </dgm:t>
    </dgm:pt>
    <dgm:pt modelId="{35E71C79-CBD7-431F-83E6-859E43497FF8}" type="parTrans" cxnId="{34DAA687-F344-4E6A-9A5B-09BC7DC016BC}">
      <dgm:prSet/>
      <dgm:spPr/>
      <dgm:t>
        <a:bodyPr/>
        <a:lstStyle/>
        <a:p>
          <a:endParaRPr lang="en-US" sz="3200">
            <a:latin typeface="Arial" panose="020B0604020202020204" pitchFamily="34" charset="0"/>
            <a:cs typeface="Arial" panose="020B0604020202020204" pitchFamily="34" charset="0"/>
          </a:endParaRPr>
        </a:p>
      </dgm:t>
    </dgm:pt>
    <dgm:pt modelId="{B2083D72-166F-4C19-9E8E-DD8D6517AE59}" type="sibTrans" cxnId="{34DAA687-F344-4E6A-9A5B-09BC7DC016BC}">
      <dgm:prSet/>
      <dgm:spPr/>
      <dgm:t>
        <a:bodyPr/>
        <a:lstStyle/>
        <a:p>
          <a:endParaRPr lang="en-US" sz="3200">
            <a:latin typeface="Arial" panose="020B0604020202020204" pitchFamily="34" charset="0"/>
            <a:cs typeface="Arial" panose="020B0604020202020204" pitchFamily="34" charset="0"/>
          </a:endParaRPr>
        </a:p>
      </dgm:t>
    </dgm:pt>
    <dgm:pt modelId="{F1724275-91A8-4E04-AABF-23BD14AA53F9}">
      <dgm:prSet phldrT="[Text]" custT="1"/>
      <dgm:spPr/>
      <dgm:t>
        <a:bodyPr/>
        <a:lstStyle/>
        <a:p>
          <a:r>
            <a:rPr lang="en-US" sz="1100" dirty="0">
              <a:latin typeface="Arial" panose="020B0604020202020204" pitchFamily="34" charset="0"/>
              <a:cs typeface="Arial" panose="020B0604020202020204" pitchFamily="34" charset="0"/>
            </a:rPr>
            <a:t>Door-knocks after letter lands: takes contact number, provides point of contact and identifies any vulnerable customers </a:t>
          </a:r>
        </a:p>
      </dgm:t>
    </dgm:pt>
    <dgm:pt modelId="{223E2C04-D0AA-4C60-8994-307CCEFD6E6F}" type="parTrans" cxnId="{F5BC36DA-73EC-421F-AD8D-2810326BF851}">
      <dgm:prSet/>
      <dgm:spPr/>
      <dgm:t>
        <a:bodyPr/>
        <a:lstStyle/>
        <a:p>
          <a:endParaRPr lang="en-US" sz="3200">
            <a:latin typeface="Arial" panose="020B0604020202020204" pitchFamily="34" charset="0"/>
            <a:cs typeface="Arial" panose="020B0604020202020204" pitchFamily="34" charset="0"/>
          </a:endParaRPr>
        </a:p>
      </dgm:t>
    </dgm:pt>
    <dgm:pt modelId="{9818ABF8-844F-42E6-936A-023AD7BB3096}" type="sibTrans" cxnId="{F5BC36DA-73EC-421F-AD8D-2810326BF851}">
      <dgm:prSet/>
      <dgm:spPr/>
      <dgm:t>
        <a:bodyPr/>
        <a:lstStyle/>
        <a:p>
          <a:endParaRPr lang="en-US" sz="3200">
            <a:latin typeface="Arial" panose="020B0604020202020204" pitchFamily="34" charset="0"/>
            <a:cs typeface="Arial" panose="020B0604020202020204" pitchFamily="34" charset="0"/>
          </a:endParaRPr>
        </a:p>
      </dgm:t>
    </dgm:pt>
    <dgm:pt modelId="{D79EBA75-4812-48CC-AE15-CB9648F9CF3B}">
      <dgm:prSet phldrT="[Text]" custT="1"/>
      <dgm:spPr/>
      <dgm:t>
        <a:bodyPr/>
        <a:lstStyle/>
        <a:p>
          <a:r>
            <a:rPr lang="en-US" sz="1100" dirty="0">
              <a:latin typeface="Arial" panose="020B0604020202020204" pitchFamily="34" charset="0"/>
              <a:cs typeface="Arial" panose="020B0604020202020204" pitchFamily="34" charset="0"/>
            </a:rPr>
            <a:t>Team deployed to site</a:t>
          </a:r>
        </a:p>
      </dgm:t>
    </dgm:pt>
    <dgm:pt modelId="{438C3A3A-CFB3-45DE-8917-095D8720A437}" type="parTrans" cxnId="{C974CABA-A8DF-4557-98A5-60F667F706D1}">
      <dgm:prSet/>
      <dgm:spPr/>
      <dgm:t>
        <a:bodyPr/>
        <a:lstStyle/>
        <a:p>
          <a:endParaRPr lang="en-US" sz="3200">
            <a:latin typeface="Arial" panose="020B0604020202020204" pitchFamily="34" charset="0"/>
            <a:cs typeface="Arial" panose="020B0604020202020204" pitchFamily="34" charset="0"/>
          </a:endParaRPr>
        </a:p>
      </dgm:t>
    </dgm:pt>
    <dgm:pt modelId="{DE0E973D-9AEB-4238-AEA3-B669C3CE00B8}" type="sibTrans" cxnId="{C974CABA-A8DF-4557-98A5-60F667F706D1}">
      <dgm:prSet/>
      <dgm:spPr/>
      <dgm:t>
        <a:bodyPr/>
        <a:lstStyle/>
        <a:p>
          <a:endParaRPr lang="en-US" sz="3200">
            <a:latin typeface="Arial" panose="020B0604020202020204" pitchFamily="34" charset="0"/>
            <a:cs typeface="Arial" panose="020B0604020202020204" pitchFamily="34" charset="0"/>
          </a:endParaRPr>
        </a:p>
      </dgm:t>
    </dgm:pt>
    <dgm:pt modelId="{C4FEBA4D-5F77-4328-B2A6-BA4B5C57A868}">
      <dgm:prSet phldrT="[Text]" custT="1"/>
      <dgm:spPr/>
      <dgm:t>
        <a:bodyPr/>
        <a:lstStyle/>
        <a:p>
          <a:r>
            <a:rPr lang="en-US" sz="1100" dirty="0">
              <a:latin typeface="Arial" panose="020B0604020202020204" pitchFamily="34" charset="0"/>
              <a:cs typeface="Arial" panose="020B0604020202020204" pitchFamily="34" charset="0"/>
            </a:rPr>
            <a:t>Households provided with expected interruption date (often different from letter). </a:t>
          </a:r>
        </a:p>
      </dgm:t>
    </dgm:pt>
    <dgm:pt modelId="{42B5AFCF-EED0-43D7-8001-40D99A9425A0}" type="parTrans" cxnId="{D3346B01-F449-4BB6-9E01-E98224ED4D9E}">
      <dgm:prSet/>
      <dgm:spPr/>
      <dgm:t>
        <a:bodyPr/>
        <a:lstStyle/>
        <a:p>
          <a:endParaRPr lang="en-US" sz="3200">
            <a:latin typeface="Arial" panose="020B0604020202020204" pitchFamily="34" charset="0"/>
            <a:cs typeface="Arial" panose="020B0604020202020204" pitchFamily="34" charset="0"/>
          </a:endParaRPr>
        </a:p>
      </dgm:t>
    </dgm:pt>
    <dgm:pt modelId="{DC76AAF5-B878-492A-AC9D-AE8CF9D71F61}" type="sibTrans" cxnId="{D3346B01-F449-4BB6-9E01-E98224ED4D9E}">
      <dgm:prSet/>
      <dgm:spPr/>
      <dgm:t>
        <a:bodyPr/>
        <a:lstStyle/>
        <a:p>
          <a:endParaRPr lang="en-US" sz="3200">
            <a:latin typeface="Arial" panose="020B0604020202020204" pitchFamily="34" charset="0"/>
            <a:cs typeface="Arial" panose="020B0604020202020204" pitchFamily="34" charset="0"/>
          </a:endParaRPr>
        </a:p>
      </dgm:t>
    </dgm:pt>
    <dgm:pt modelId="{273D11E9-8ECD-4FBA-8580-B387E83E68E1}">
      <dgm:prSet custT="1"/>
      <dgm:spPr/>
      <dgm:t>
        <a:bodyPr/>
        <a:lstStyle/>
        <a:p>
          <a:r>
            <a:rPr lang="en-US" sz="1400" dirty="0">
              <a:latin typeface="Arial" panose="020B0604020202020204" pitchFamily="34" charset="0"/>
              <a:cs typeface="Arial" panose="020B0604020202020204" pitchFamily="34" charset="0"/>
            </a:rPr>
            <a:t>Last Notice</a:t>
          </a:r>
        </a:p>
      </dgm:t>
    </dgm:pt>
    <dgm:pt modelId="{2D6A2CD9-B3CE-4E53-8767-EDC531D22504}" type="parTrans" cxnId="{1E8EFE1A-6007-41C9-B079-E025FF91EB2C}">
      <dgm:prSet/>
      <dgm:spPr/>
      <dgm:t>
        <a:bodyPr/>
        <a:lstStyle/>
        <a:p>
          <a:endParaRPr lang="en-US" sz="3200">
            <a:latin typeface="Arial" panose="020B0604020202020204" pitchFamily="34" charset="0"/>
            <a:cs typeface="Arial" panose="020B0604020202020204" pitchFamily="34" charset="0"/>
          </a:endParaRPr>
        </a:p>
      </dgm:t>
    </dgm:pt>
    <dgm:pt modelId="{C03918B3-FB56-4338-8332-4E8443473569}" type="sibTrans" cxnId="{1E8EFE1A-6007-41C9-B079-E025FF91EB2C}">
      <dgm:prSet/>
      <dgm:spPr/>
      <dgm:t>
        <a:bodyPr/>
        <a:lstStyle/>
        <a:p>
          <a:endParaRPr lang="en-US" sz="3200">
            <a:latin typeface="Arial" panose="020B0604020202020204" pitchFamily="34" charset="0"/>
            <a:cs typeface="Arial" panose="020B0604020202020204" pitchFamily="34" charset="0"/>
          </a:endParaRPr>
        </a:p>
      </dgm:t>
    </dgm:pt>
    <dgm:pt modelId="{AFF023B5-6FC9-4042-A8F0-47B9D464E0E9}">
      <dgm:prSet custT="1"/>
      <dgm:spPr/>
      <dgm:t>
        <a:bodyPr/>
        <a:lstStyle/>
        <a:p>
          <a:r>
            <a:rPr lang="en-US" sz="1100" dirty="0">
              <a:latin typeface="Arial" panose="020B0604020202020204" pitchFamily="34" charset="0"/>
              <a:cs typeface="Arial" panose="020B0604020202020204" pitchFamily="34" charset="0"/>
            </a:rPr>
            <a:t>Team provides at least 24 - 48 hours notice before turning off supply</a:t>
          </a:r>
        </a:p>
      </dgm:t>
    </dgm:pt>
    <dgm:pt modelId="{A9F0D0B5-DE97-4FCB-A45D-4E6DC9161A40}" type="parTrans" cxnId="{45CD0321-1252-4BCF-9FE8-42DB6B37EA36}">
      <dgm:prSet/>
      <dgm:spPr/>
      <dgm:t>
        <a:bodyPr/>
        <a:lstStyle/>
        <a:p>
          <a:endParaRPr lang="en-US" sz="3200">
            <a:latin typeface="Arial" panose="020B0604020202020204" pitchFamily="34" charset="0"/>
            <a:cs typeface="Arial" panose="020B0604020202020204" pitchFamily="34" charset="0"/>
          </a:endParaRPr>
        </a:p>
      </dgm:t>
    </dgm:pt>
    <dgm:pt modelId="{B3A7A699-674C-4A4D-B3E6-01AEF27F66AD}" type="sibTrans" cxnId="{45CD0321-1252-4BCF-9FE8-42DB6B37EA36}">
      <dgm:prSet/>
      <dgm:spPr/>
      <dgm:t>
        <a:bodyPr/>
        <a:lstStyle/>
        <a:p>
          <a:endParaRPr lang="en-US" sz="3200">
            <a:latin typeface="Arial" panose="020B0604020202020204" pitchFamily="34" charset="0"/>
            <a:cs typeface="Arial" panose="020B0604020202020204" pitchFamily="34" charset="0"/>
          </a:endParaRPr>
        </a:p>
      </dgm:t>
    </dgm:pt>
    <dgm:pt modelId="{2A422625-7E64-4040-83AE-1C002FBEA4A0}" type="pres">
      <dgm:prSet presAssocID="{283DD320-3C81-4E88-BBE5-E70A6644E834}" presName="theList" presStyleCnt="0">
        <dgm:presLayoutVars>
          <dgm:dir/>
          <dgm:animLvl val="lvl"/>
          <dgm:resizeHandles val="exact"/>
        </dgm:presLayoutVars>
      </dgm:prSet>
      <dgm:spPr/>
    </dgm:pt>
    <dgm:pt modelId="{76C43255-4CF1-47D3-B1DC-D883BACB8E05}" type="pres">
      <dgm:prSet presAssocID="{CE65C8C1-83F0-495D-B06F-49882D430160}" presName="compNode" presStyleCnt="0"/>
      <dgm:spPr/>
    </dgm:pt>
    <dgm:pt modelId="{6701352C-14C1-449A-B0A9-F1FE5CE62A80}" type="pres">
      <dgm:prSet presAssocID="{CE65C8C1-83F0-495D-B06F-49882D430160}" presName="noGeometry" presStyleCnt="0"/>
      <dgm:spPr/>
    </dgm:pt>
    <dgm:pt modelId="{9E90D40A-63D5-43E4-8B55-F2ECBD2B6805}" type="pres">
      <dgm:prSet presAssocID="{CE65C8C1-83F0-495D-B06F-49882D430160}" presName="childTextVisible" presStyleLbl="bgAccFollowNode1" presStyleIdx="0" presStyleCnt="4" custScaleY="170634">
        <dgm:presLayoutVars>
          <dgm:bulletEnabled val="1"/>
        </dgm:presLayoutVars>
      </dgm:prSet>
      <dgm:spPr/>
    </dgm:pt>
    <dgm:pt modelId="{29E48931-AB36-4892-A88E-25B9114464B3}" type="pres">
      <dgm:prSet presAssocID="{CE65C8C1-83F0-495D-B06F-49882D430160}" presName="childTextHidden" presStyleLbl="bgAccFollowNode1" presStyleIdx="0" presStyleCnt="4"/>
      <dgm:spPr/>
    </dgm:pt>
    <dgm:pt modelId="{B225E4B7-99ED-462D-B4D6-E3018B8D06B6}" type="pres">
      <dgm:prSet presAssocID="{CE65C8C1-83F0-495D-B06F-49882D430160}" presName="parentText" presStyleLbl="node1" presStyleIdx="0" presStyleCnt="4" custLinFactNeighborX="6900" custLinFactNeighborY="-618">
        <dgm:presLayoutVars>
          <dgm:chMax val="1"/>
          <dgm:bulletEnabled val="1"/>
        </dgm:presLayoutVars>
      </dgm:prSet>
      <dgm:spPr/>
    </dgm:pt>
    <dgm:pt modelId="{E6FC04CB-5F07-41E0-B15C-8F6517E7D4E5}" type="pres">
      <dgm:prSet presAssocID="{CE65C8C1-83F0-495D-B06F-49882D430160}" presName="aSpace" presStyleCnt="0"/>
      <dgm:spPr/>
    </dgm:pt>
    <dgm:pt modelId="{1E930C96-0A4F-4928-B58E-5D6D2004B0F7}" type="pres">
      <dgm:prSet presAssocID="{9D847503-4AB5-45F7-BC9C-087C6373D7E2}" presName="compNode" presStyleCnt="0"/>
      <dgm:spPr/>
    </dgm:pt>
    <dgm:pt modelId="{19407102-285E-4F17-9E4D-EDEEFB45E41C}" type="pres">
      <dgm:prSet presAssocID="{9D847503-4AB5-45F7-BC9C-087C6373D7E2}" presName="noGeometry" presStyleCnt="0"/>
      <dgm:spPr/>
    </dgm:pt>
    <dgm:pt modelId="{20CC2CC4-8048-4C6C-8EE4-D16101C810E1}" type="pres">
      <dgm:prSet presAssocID="{9D847503-4AB5-45F7-BC9C-087C6373D7E2}" presName="childTextVisible" presStyleLbl="bgAccFollowNode1" presStyleIdx="1" presStyleCnt="4" custScaleY="180028">
        <dgm:presLayoutVars>
          <dgm:bulletEnabled val="1"/>
        </dgm:presLayoutVars>
      </dgm:prSet>
      <dgm:spPr/>
    </dgm:pt>
    <dgm:pt modelId="{DF7B2D50-26AC-4FE8-A35C-1B49B940AAA4}" type="pres">
      <dgm:prSet presAssocID="{9D847503-4AB5-45F7-BC9C-087C6373D7E2}" presName="childTextHidden" presStyleLbl="bgAccFollowNode1" presStyleIdx="1" presStyleCnt="4"/>
      <dgm:spPr/>
    </dgm:pt>
    <dgm:pt modelId="{4745DEAA-0C91-4FEC-84E7-24F96DCB4547}" type="pres">
      <dgm:prSet presAssocID="{9D847503-4AB5-45F7-BC9C-087C6373D7E2}" presName="parentText" presStyleLbl="node1" presStyleIdx="1" presStyleCnt="4">
        <dgm:presLayoutVars>
          <dgm:chMax val="1"/>
          <dgm:bulletEnabled val="1"/>
        </dgm:presLayoutVars>
      </dgm:prSet>
      <dgm:spPr/>
    </dgm:pt>
    <dgm:pt modelId="{241AA4F9-53E2-4470-A22F-6FDA09A34914}" type="pres">
      <dgm:prSet presAssocID="{9D847503-4AB5-45F7-BC9C-087C6373D7E2}" presName="aSpace" presStyleCnt="0"/>
      <dgm:spPr/>
    </dgm:pt>
    <dgm:pt modelId="{C26B2A29-7F92-4A2C-892A-647570FD631B}" type="pres">
      <dgm:prSet presAssocID="{D79EBA75-4812-48CC-AE15-CB9648F9CF3B}" presName="compNode" presStyleCnt="0"/>
      <dgm:spPr/>
    </dgm:pt>
    <dgm:pt modelId="{105C29A7-5DEF-456B-BF56-2FA82334653D}" type="pres">
      <dgm:prSet presAssocID="{D79EBA75-4812-48CC-AE15-CB9648F9CF3B}" presName="noGeometry" presStyleCnt="0"/>
      <dgm:spPr/>
    </dgm:pt>
    <dgm:pt modelId="{6DB48054-9EE7-4F6C-8463-A0582701CFF4}" type="pres">
      <dgm:prSet presAssocID="{D79EBA75-4812-48CC-AE15-CB9648F9CF3B}" presName="childTextVisible" presStyleLbl="bgAccFollowNode1" presStyleIdx="2" presStyleCnt="4" custScaleY="180028">
        <dgm:presLayoutVars>
          <dgm:bulletEnabled val="1"/>
        </dgm:presLayoutVars>
      </dgm:prSet>
      <dgm:spPr/>
    </dgm:pt>
    <dgm:pt modelId="{D9DBA728-595D-4F0E-860F-6D75C1C46E4D}" type="pres">
      <dgm:prSet presAssocID="{D79EBA75-4812-48CC-AE15-CB9648F9CF3B}" presName="childTextHidden" presStyleLbl="bgAccFollowNode1" presStyleIdx="2" presStyleCnt="4"/>
      <dgm:spPr/>
    </dgm:pt>
    <dgm:pt modelId="{225C9D11-83AA-4E6E-9FAD-9FA08253FF7B}" type="pres">
      <dgm:prSet presAssocID="{D79EBA75-4812-48CC-AE15-CB9648F9CF3B}" presName="parentText" presStyleLbl="node1" presStyleIdx="2" presStyleCnt="4">
        <dgm:presLayoutVars>
          <dgm:chMax val="1"/>
          <dgm:bulletEnabled val="1"/>
        </dgm:presLayoutVars>
      </dgm:prSet>
      <dgm:spPr/>
    </dgm:pt>
    <dgm:pt modelId="{60A77DB8-0B3A-476D-86AB-54B64A1C5F46}" type="pres">
      <dgm:prSet presAssocID="{D79EBA75-4812-48CC-AE15-CB9648F9CF3B}" presName="aSpace" presStyleCnt="0"/>
      <dgm:spPr/>
    </dgm:pt>
    <dgm:pt modelId="{CEEC24A7-A09F-4516-B90A-EE3483EA27A6}" type="pres">
      <dgm:prSet presAssocID="{273D11E9-8ECD-4FBA-8580-B387E83E68E1}" presName="compNode" presStyleCnt="0"/>
      <dgm:spPr/>
    </dgm:pt>
    <dgm:pt modelId="{3F147042-15B3-4F3A-8F2A-BE37AE81A9FF}" type="pres">
      <dgm:prSet presAssocID="{273D11E9-8ECD-4FBA-8580-B387E83E68E1}" presName="noGeometry" presStyleCnt="0"/>
      <dgm:spPr/>
    </dgm:pt>
    <dgm:pt modelId="{54712408-5751-4A50-BE3F-F997B521C238}" type="pres">
      <dgm:prSet presAssocID="{273D11E9-8ECD-4FBA-8580-B387E83E68E1}" presName="childTextVisible" presStyleLbl="bgAccFollowNode1" presStyleIdx="3" presStyleCnt="4" custScaleY="180028">
        <dgm:presLayoutVars>
          <dgm:bulletEnabled val="1"/>
        </dgm:presLayoutVars>
      </dgm:prSet>
      <dgm:spPr/>
    </dgm:pt>
    <dgm:pt modelId="{3FCBB4B0-4858-4A7D-BBA1-D04F392E2139}" type="pres">
      <dgm:prSet presAssocID="{273D11E9-8ECD-4FBA-8580-B387E83E68E1}" presName="childTextHidden" presStyleLbl="bgAccFollowNode1" presStyleIdx="3" presStyleCnt="4"/>
      <dgm:spPr/>
    </dgm:pt>
    <dgm:pt modelId="{50787C11-375F-44DA-BFDC-37877A1A0311}" type="pres">
      <dgm:prSet presAssocID="{273D11E9-8ECD-4FBA-8580-B387E83E68E1}" presName="parentText" presStyleLbl="node1" presStyleIdx="3" presStyleCnt="4">
        <dgm:presLayoutVars>
          <dgm:chMax val="1"/>
          <dgm:bulletEnabled val="1"/>
        </dgm:presLayoutVars>
      </dgm:prSet>
      <dgm:spPr/>
    </dgm:pt>
  </dgm:ptLst>
  <dgm:cxnLst>
    <dgm:cxn modelId="{D3346B01-F449-4BB6-9E01-E98224ED4D9E}" srcId="{D79EBA75-4812-48CC-AE15-CB9648F9CF3B}" destId="{C4FEBA4D-5F77-4328-B2A6-BA4B5C57A868}" srcOrd="0" destOrd="0" parTransId="{42B5AFCF-EED0-43D7-8001-40D99A9425A0}" sibTransId="{DC76AAF5-B878-492A-AC9D-AE8CF9D71F61}"/>
    <dgm:cxn modelId="{842D0304-A24F-458E-B330-8A8A45AEC78A}" type="presOf" srcId="{F1724275-91A8-4E04-AABF-23BD14AA53F9}" destId="{DF7B2D50-26AC-4FE8-A35C-1B49B940AAA4}" srcOrd="1" destOrd="0" presId="urn:microsoft.com/office/officeart/2005/8/layout/hProcess6"/>
    <dgm:cxn modelId="{3A628C0E-242A-4540-B3B5-77435F0D3FEE}" type="presOf" srcId="{F1724275-91A8-4E04-AABF-23BD14AA53F9}" destId="{20CC2CC4-8048-4C6C-8EE4-D16101C810E1}" srcOrd="0" destOrd="0" presId="urn:microsoft.com/office/officeart/2005/8/layout/hProcess6"/>
    <dgm:cxn modelId="{1E8EFE1A-6007-41C9-B079-E025FF91EB2C}" srcId="{283DD320-3C81-4E88-BBE5-E70A6644E834}" destId="{273D11E9-8ECD-4FBA-8580-B387E83E68E1}" srcOrd="3" destOrd="0" parTransId="{2D6A2CD9-B3CE-4E53-8767-EDC531D22504}" sibTransId="{C03918B3-FB56-4338-8332-4E8443473569}"/>
    <dgm:cxn modelId="{45CD0321-1252-4BCF-9FE8-42DB6B37EA36}" srcId="{273D11E9-8ECD-4FBA-8580-B387E83E68E1}" destId="{AFF023B5-6FC9-4042-A8F0-47B9D464E0E9}" srcOrd="0" destOrd="0" parTransId="{A9F0D0B5-DE97-4FCB-A45D-4E6DC9161A40}" sibTransId="{B3A7A699-674C-4A4D-B3E6-01AEF27F66AD}"/>
    <dgm:cxn modelId="{DBA43923-E11C-4B52-9F83-D55BAFA2015E}" type="presOf" srcId="{AFF023B5-6FC9-4042-A8F0-47B9D464E0E9}" destId="{3FCBB4B0-4858-4A7D-BBA1-D04F392E2139}" srcOrd="1" destOrd="0" presId="urn:microsoft.com/office/officeart/2005/8/layout/hProcess6"/>
    <dgm:cxn modelId="{4492E134-793F-427B-8E6B-77FADC536A4A}" type="presOf" srcId="{9D847503-4AB5-45F7-BC9C-087C6373D7E2}" destId="{4745DEAA-0C91-4FEC-84E7-24F96DCB4547}" srcOrd="0" destOrd="0" presId="urn:microsoft.com/office/officeart/2005/8/layout/hProcess6"/>
    <dgm:cxn modelId="{F4DD8337-52BF-46AA-B2A8-5CDFCF567854}" type="presOf" srcId="{C4FEBA4D-5F77-4328-B2A6-BA4B5C57A868}" destId="{D9DBA728-595D-4F0E-860F-6D75C1C46E4D}" srcOrd="1" destOrd="0" presId="urn:microsoft.com/office/officeart/2005/8/layout/hProcess6"/>
    <dgm:cxn modelId="{A6C8556A-6771-4CEC-83D9-A5A1A7FB5AEC}" type="presOf" srcId="{A4BB1379-0192-4AB5-B328-DCCFFF3068BE}" destId="{9E90D40A-63D5-43E4-8B55-F2ECBD2B6805}" srcOrd="0" destOrd="0" presId="urn:microsoft.com/office/officeart/2005/8/layout/hProcess6"/>
    <dgm:cxn modelId="{0204B56B-23AB-437E-8E43-53B39F7CE1EB}" type="presOf" srcId="{A4BB1379-0192-4AB5-B328-DCCFFF3068BE}" destId="{29E48931-AB36-4892-A88E-25B9114464B3}" srcOrd="1" destOrd="0" presId="urn:microsoft.com/office/officeart/2005/8/layout/hProcess6"/>
    <dgm:cxn modelId="{7C35BF75-A33D-490D-9120-FE1432F84E11}" type="presOf" srcId="{AFF023B5-6FC9-4042-A8F0-47B9D464E0E9}" destId="{54712408-5751-4A50-BE3F-F997B521C238}" srcOrd="0" destOrd="0" presId="urn:microsoft.com/office/officeart/2005/8/layout/hProcess6"/>
    <dgm:cxn modelId="{3A88C356-F3BC-4ED1-8D3E-F2404D018F4D}" srcId="{CE65C8C1-83F0-495D-B06F-49882D430160}" destId="{A4BB1379-0192-4AB5-B328-DCCFFF3068BE}" srcOrd="0" destOrd="0" parTransId="{FB83DE38-1324-433E-B04E-1D516D0688FB}" sibTransId="{06EC6307-55B8-4BBA-8BCC-58C9C01F849B}"/>
    <dgm:cxn modelId="{7D9AFA83-208B-4A98-83D0-3E944762D7A9}" type="presOf" srcId="{CE65C8C1-83F0-495D-B06F-49882D430160}" destId="{B225E4B7-99ED-462D-B4D6-E3018B8D06B6}" srcOrd="0" destOrd="0" presId="urn:microsoft.com/office/officeart/2005/8/layout/hProcess6"/>
    <dgm:cxn modelId="{34DAA687-F344-4E6A-9A5B-09BC7DC016BC}" srcId="{283DD320-3C81-4E88-BBE5-E70A6644E834}" destId="{9D847503-4AB5-45F7-BC9C-087C6373D7E2}" srcOrd="1" destOrd="0" parTransId="{35E71C79-CBD7-431F-83E6-859E43497FF8}" sibTransId="{B2083D72-166F-4C19-9E8E-DD8D6517AE59}"/>
    <dgm:cxn modelId="{8FA8B48D-D58E-4030-933B-52BAE436BD56}" type="presOf" srcId="{C4FEBA4D-5F77-4328-B2A6-BA4B5C57A868}" destId="{6DB48054-9EE7-4F6C-8463-A0582701CFF4}" srcOrd="0" destOrd="0" presId="urn:microsoft.com/office/officeart/2005/8/layout/hProcess6"/>
    <dgm:cxn modelId="{0B1B44A2-21E0-4EB7-89D6-0A2ABCE5900E}" type="presOf" srcId="{273D11E9-8ECD-4FBA-8580-B387E83E68E1}" destId="{50787C11-375F-44DA-BFDC-37877A1A0311}" srcOrd="0" destOrd="0" presId="urn:microsoft.com/office/officeart/2005/8/layout/hProcess6"/>
    <dgm:cxn modelId="{C974CABA-A8DF-4557-98A5-60F667F706D1}" srcId="{283DD320-3C81-4E88-BBE5-E70A6644E834}" destId="{D79EBA75-4812-48CC-AE15-CB9648F9CF3B}" srcOrd="2" destOrd="0" parTransId="{438C3A3A-CFB3-45DE-8917-095D8720A437}" sibTransId="{DE0E973D-9AEB-4238-AEA3-B669C3CE00B8}"/>
    <dgm:cxn modelId="{41F400CB-9ED9-42AC-B0D1-471A648FAF4C}" type="presOf" srcId="{D79EBA75-4812-48CC-AE15-CB9648F9CF3B}" destId="{225C9D11-83AA-4E6E-9FAD-9FA08253FF7B}" srcOrd="0" destOrd="0" presId="urn:microsoft.com/office/officeart/2005/8/layout/hProcess6"/>
    <dgm:cxn modelId="{F5BC36DA-73EC-421F-AD8D-2810326BF851}" srcId="{9D847503-4AB5-45F7-BC9C-087C6373D7E2}" destId="{F1724275-91A8-4E04-AABF-23BD14AA53F9}" srcOrd="0" destOrd="0" parTransId="{223E2C04-D0AA-4C60-8994-307CCEFD6E6F}" sibTransId="{9818ABF8-844F-42E6-936A-023AD7BB3096}"/>
    <dgm:cxn modelId="{4EFB4DEC-AD7F-4F98-8CC8-CB8B10FFDDBC}" srcId="{283DD320-3C81-4E88-BBE5-E70A6644E834}" destId="{CE65C8C1-83F0-495D-B06F-49882D430160}" srcOrd="0" destOrd="0" parTransId="{9CECF784-D3F2-4285-8CDF-178E0AD25C1D}" sibTransId="{9D0648A1-775D-4297-98E9-E25EBF260E4E}"/>
    <dgm:cxn modelId="{BF091CF7-915A-429F-9F62-9B4945900D2D}" type="presOf" srcId="{283DD320-3C81-4E88-BBE5-E70A6644E834}" destId="{2A422625-7E64-4040-83AE-1C002FBEA4A0}" srcOrd="0" destOrd="0" presId="urn:microsoft.com/office/officeart/2005/8/layout/hProcess6"/>
    <dgm:cxn modelId="{21A13E25-8D6D-446D-ACA9-36A1FAA991A4}" type="presParOf" srcId="{2A422625-7E64-4040-83AE-1C002FBEA4A0}" destId="{76C43255-4CF1-47D3-B1DC-D883BACB8E05}" srcOrd="0" destOrd="0" presId="urn:microsoft.com/office/officeart/2005/8/layout/hProcess6"/>
    <dgm:cxn modelId="{44E24502-970D-4848-B605-11CA56F4E057}" type="presParOf" srcId="{76C43255-4CF1-47D3-B1DC-D883BACB8E05}" destId="{6701352C-14C1-449A-B0A9-F1FE5CE62A80}" srcOrd="0" destOrd="0" presId="urn:microsoft.com/office/officeart/2005/8/layout/hProcess6"/>
    <dgm:cxn modelId="{4D625654-1936-4571-AD1B-3CA863228FF8}" type="presParOf" srcId="{76C43255-4CF1-47D3-B1DC-D883BACB8E05}" destId="{9E90D40A-63D5-43E4-8B55-F2ECBD2B6805}" srcOrd="1" destOrd="0" presId="urn:microsoft.com/office/officeart/2005/8/layout/hProcess6"/>
    <dgm:cxn modelId="{6494E4F7-93D0-456B-B2E0-632F1B6E3A76}" type="presParOf" srcId="{76C43255-4CF1-47D3-B1DC-D883BACB8E05}" destId="{29E48931-AB36-4892-A88E-25B9114464B3}" srcOrd="2" destOrd="0" presId="urn:microsoft.com/office/officeart/2005/8/layout/hProcess6"/>
    <dgm:cxn modelId="{70EB0D81-3AFC-41BC-AB8D-BA936109B372}" type="presParOf" srcId="{76C43255-4CF1-47D3-B1DC-D883BACB8E05}" destId="{B225E4B7-99ED-462D-B4D6-E3018B8D06B6}" srcOrd="3" destOrd="0" presId="urn:microsoft.com/office/officeart/2005/8/layout/hProcess6"/>
    <dgm:cxn modelId="{5CC76E05-B3BC-472E-98A3-7E1EC05CA5A8}" type="presParOf" srcId="{2A422625-7E64-4040-83AE-1C002FBEA4A0}" destId="{E6FC04CB-5F07-41E0-B15C-8F6517E7D4E5}" srcOrd="1" destOrd="0" presId="urn:microsoft.com/office/officeart/2005/8/layout/hProcess6"/>
    <dgm:cxn modelId="{C5B529C5-4A5F-482B-B4B6-5DC5EBA81357}" type="presParOf" srcId="{2A422625-7E64-4040-83AE-1C002FBEA4A0}" destId="{1E930C96-0A4F-4928-B58E-5D6D2004B0F7}" srcOrd="2" destOrd="0" presId="urn:microsoft.com/office/officeart/2005/8/layout/hProcess6"/>
    <dgm:cxn modelId="{EEBC9EFC-1BEB-43B1-A9AF-9C94A7EED931}" type="presParOf" srcId="{1E930C96-0A4F-4928-B58E-5D6D2004B0F7}" destId="{19407102-285E-4F17-9E4D-EDEEFB45E41C}" srcOrd="0" destOrd="0" presId="urn:microsoft.com/office/officeart/2005/8/layout/hProcess6"/>
    <dgm:cxn modelId="{D8B5618E-51F9-457F-9FC9-3C3631492AF8}" type="presParOf" srcId="{1E930C96-0A4F-4928-B58E-5D6D2004B0F7}" destId="{20CC2CC4-8048-4C6C-8EE4-D16101C810E1}" srcOrd="1" destOrd="0" presId="urn:microsoft.com/office/officeart/2005/8/layout/hProcess6"/>
    <dgm:cxn modelId="{C9BA4019-BC2E-4F81-9A07-B7E9AE82BE50}" type="presParOf" srcId="{1E930C96-0A4F-4928-B58E-5D6D2004B0F7}" destId="{DF7B2D50-26AC-4FE8-A35C-1B49B940AAA4}" srcOrd="2" destOrd="0" presId="urn:microsoft.com/office/officeart/2005/8/layout/hProcess6"/>
    <dgm:cxn modelId="{7FC1B34F-8328-423E-BBAC-BD855045481E}" type="presParOf" srcId="{1E930C96-0A4F-4928-B58E-5D6D2004B0F7}" destId="{4745DEAA-0C91-4FEC-84E7-24F96DCB4547}" srcOrd="3" destOrd="0" presId="urn:microsoft.com/office/officeart/2005/8/layout/hProcess6"/>
    <dgm:cxn modelId="{460B51E7-99C7-4748-91C0-6EE9B4155368}" type="presParOf" srcId="{2A422625-7E64-4040-83AE-1C002FBEA4A0}" destId="{241AA4F9-53E2-4470-A22F-6FDA09A34914}" srcOrd="3" destOrd="0" presId="urn:microsoft.com/office/officeart/2005/8/layout/hProcess6"/>
    <dgm:cxn modelId="{DD98D7BE-46BB-4ECE-9F40-6A6937079832}" type="presParOf" srcId="{2A422625-7E64-4040-83AE-1C002FBEA4A0}" destId="{C26B2A29-7F92-4A2C-892A-647570FD631B}" srcOrd="4" destOrd="0" presId="urn:microsoft.com/office/officeart/2005/8/layout/hProcess6"/>
    <dgm:cxn modelId="{23D3B2BF-6094-4780-A179-F4CFBC63433C}" type="presParOf" srcId="{C26B2A29-7F92-4A2C-892A-647570FD631B}" destId="{105C29A7-5DEF-456B-BF56-2FA82334653D}" srcOrd="0" destOrd="0" presId="urn:microsoft.com/office/officeart/2005/8/layout/hProcess6"/>
    <dgm:cxn modelId="{9E596C32-978E-4231-83A8-EEF6BB816CA2}" type="presParOf" srcId="{C26B2A29-7F92-4A2C-892A-647570FD631B}" destId="{6DB48054-9EE7-4F6C-8463-A0582701CFF4}" srcOrd="1" destOrd="0" presId="urn:microsoft.com/office/officeart/2005/8/layout/hProcess6"/>
    <dgm:cxn modelId="{725B1705-5967-45A9-8679-02D71C701969}" type="presParOf" srcId="{C26B2A29-7F92-4A2C-892A-647570FD631B}" destId="{D9DBA728-595D-4F0E-860F-6D75C1C46E4D}" srcOrd="2" destOrd="0" presId="urn:microsoft.com/office/officeart/2005/8/layout/hProcess6"/>
    <dgm:cxn modelId="{CC58DF5F-21F8-47CA-936E-84BA38849FD0}" type="presParOf" srcId="{C26B2A29-7F92-4A2C-892A-647570FD631B}" destId="{225C9D11-83AA-4E6E-9FAD-9FA08253FF7B}" srcOrd="3" destOrd="0" presId="urn:microsoft.com/office/officeart/2005/8/layout/hProcess6"/>
    <dgm:cxn modelId="{59035661-8415-402F-AA0D-199F75B1BD1E}" type="presParOf" srcId="{2A422625-7E64-4040-83AE-1C002FBEA4A0}" destId="{60A77DB8-0B3A-476D-86AB-54B64A1C5F46}" srcOrd="5" destOrd="0" presId="urn:microsoft.com/office/officeart/2005/8/layout/hProcess6"/>
    <dgm:cxn modelId="{34FF62EF-C48C-41E6-9790-6F2924C87527}" type="presParOf" srcId="{2A422625-7E64-4040-83AE-1C002FBEA4A0}" destId="{CEEC24A7-A09F-4516-B90A-EE3483EA27A6}" srcOrd="6" destOrd="0" presId="urn:microsoft.com/office/officeart/2005/8/layout/hProcess6"/>
    <dgm:cxn modelId="{C6EED528-18C1-4800-9C61-72CE2248A9F1}" type="presParOf" srcId="{CEEC24A7-A09F-4516-B90A-EE3483EA27A6}" destId="{3F147042-15B3-4F3A-8F2A-BE37AE81A9FF}" srcOrd="0" destOrd="0" presId="urn:microsoft.com/office/officeart/2005/8/layout/hProcess6"/>
    <dgm:cxn modelId="{E783B1B6-7F97-4302-9F82-500CFB9295C4}" type="presParOf" srcId="{CEEC24A7-A09F-4516-B90A-EE3483EA27A6}" destId="{54712408-5751-4A50-BE3F-F997B521C238}" srcOrd="1" destOrd="0" presId="urn:microsoft.com/office/officeart/2005/8/layout/hProcess6"/>
    <dgm:cxn modelId="{5D7B205C-253E-4D23-AFAE-E1DF339E9CED}" type="presParOf" srcId="{CEEC24A7-A09F-4516-B90A-EE3483EA27A6}" destId="{3FCBB4B0-4858-4A7D-BBA1-D04F392E2139}" srcOrd="2" destOrd="0" presId="urn:microsoft.com/office/officeart/2005/8/layout/hProcess6"/>
    <dgm:cxn modelId="{C32ADD54-0687-4F18-8B44-87111D564113}" type="presParOf" srcId="{CEEC24A7-A09F-4516-B90A-EE3483EA27A6}" destId="{50787C11-375F-44DA-BFDC-37877A1A0311}"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3DD320-3C81-4E88-BBE5-E70A6644E834}"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n-US"/>
        </a:p>
      </dgm:t>
    </dgm:pt>
    <dgm:pt modelId="{CE65C8C1-83F0-495D-B06F-49882D430160}">
      <dgm:prSet phldrT="[Text]" custT="1"/>
      <dgm:spPr/>
      <dgm:t>
        <a:bodyPr/>
        <a:lstStyle/>
        <a:p>
          <a:r>
            <a:rPr lang="en-US" sz="1100" dirty="0">
              <a:latin typeface="Arial" panose="020B0604020202020204" pitchFamily="34" charset="0"/>
              <a:cs typeface="Arial" panose="020B0604020202020204" pitchFamily="34" charset="0"/>
            </a:rPr>
            <a:t>GSOP 13 Letter</a:t>
          </a:r>
        </a:p>
      </dgm:t>
    </dgm:pt>
    <dgm:pt modelId="{9CECF784-D3F2-4285-8CDF-178E0AD25C1D}" type="parTrans" cxnId="{4EFB4DEC-AD7F-4F98-8CC8-CB8B10FFDDBC}">
      <dgm:prSet/>
      <dgm:spPr/>
      <dgm:t>
        <a:bodyPr/>
        <a:lstStyle/>
        <a:p>
          <a:endParaRPr lang="en-US" sz="3200">
            <a:latin typeface="Arial" panose="020B0604020202020204" pitchFamily="34" charset="0"/>
            <a:cs typeface="Arial" panose="020B0604020202020204" pitchFamily="34" charset="0"/>
          </a:endParaRPr>
        </a:p>
      </dgm:t>
    </dgm:pt>
    <dgm:pt modelId="{9D0648A1-775D-4297-98E9-E25EBF260E4E}" type="sibTrans" cxnId="{4EFB4DEC-AD7F-4F98-8CC8-CB8B10FFDDBC}">
      <dgm:prSet/>
      <dgm:spPr/>
      <dgm:t>
        <a:bodyPr/>
        <a:lstStyle/>
        <a:p>
          <a:endParaRPr lang="en-US" sz="3200">
            <a:latin typeface="Arial" panose="020B0604020202020204" pitchFamily="34" charset="0"/>
            <a:cs typeface="Arial" panose="020B0604020202020204" pitchFamily="34" charset="0"/>
          </a:endParaRPr>
        </a:p>
      </dgm:t>
    </dgm:pt>
    <dgm:pt modelId="{A4BB1379-0192-4AB5-B328-DCCFFF3068BE}">
      <dgm:prSet phldrT="[Text]" custT="1"/>
      <dgm:spPr/>
      <dgm:t>
        <a:bodyPr/>
        <a:lstStyle/>
        <a:p>
          <a:r>
            <a:rPr lang="en-US" sz="1100" dirty="0">
              <a:latin typeface="Arial" panose="020B0604020202020204" pitchFamily="34" charset="0"/>
              <a:cs typeface="Arial" panose="020B0604020202020204" pitchFamily="34" charset="0"/>
            </a:rPr>
            <a:t>Sent at least 5 working days ahead of works </a:t>
          </a:r>
        </a:p>
      </dgm:t>
    </dgm:pt>
    <dgm:pt modelId="{FB83DE38-1324-433E-B04E-1D516D0688FB}" type="parTrans" cxnId="{3A88C356-F3BC-4ED1-8D3E-F2404D018F4D}">
      <dgm:prSet/>
      <dgm:spPr/>
      <dgm:t>
        <a:bodyPr/>
        <a:lstStyle/>
        <a:p>
          <a:endParaRPr lang="en-US" sz="3200">
            <a:latin typeface="Arial" panose="020B0604020202020204" pitchFamily="34" charset="0"/>
            <a:cs typeface="Arial" panose="020B0604020202020204" pitchFamily="34" charset="0"/>
          </a:endParaRPr>
        </a:p>
      </dgm:t>
    </dgm:pt>
    <dgm:pt modelId="{06EC6307-55B8-4BBA-8BCC-58C9C01F849B}" type="sibTrans" cxnId="{3A88C356-F3BC-4ED1-8D3E-F2404D018F4D}">
      <dgm:prSet/>
      <dgm:spPr/>
      <dgm:t>
        <a:bodyPr/>
        <a:lstStyle/>
        <a:p>
          <a:endParaRPr lang="en-US" sz="3200">
            <a:latin typeface="Arial" panose="020B0604020202020204" pitchFamily="34" charset="0"/>
            <a:cs typeface="Arial" panose="020B0604020202020204" pitchFamily="34" charset="0"/>
          </a:endParaRPr>
        </a:p>
      </dgm:t>
    </dgm:pt>
    <dgm:pt modelId="{9D847503-4AB5-45F7-BC9C-087C6373D7E2}">
      <dgm:prSet phldrT="[Text]" custT="1"/>
      <dgm:spPr/>
      <dgm:t>
        <a:bodyPr/>
        <a:lstStyle/>
        <a:p>
          <a:r>
            <a:rPr lang="en-US" sz="1050" dirty="0">
              <a:latin typeface="Arial" panose="020B0604020202020204" pitchFamily="34" charset="0"/>
              <a:cs typeface="Arial" panose="020B0604020202020204" pitchFamily="34" charset="0"/>
            </a:rPr>
            <a:t>Customer Support Officers</a:t>
          </a:r>
        </a:p>
      </dgm:t>
    </dgm:pt>
    <dgm:pt modelId="{35E71C79-CBD7-431F-83E6-859E43497FF8}" type="parTrans" cxnId="{34DAA687-F344-4E6A-9A5B-09BC7DC016BC}">
      <dgm:prSet/>
      <dgm:spPr/>
      <dgm:t>
        <a:bodyPr/>
        <a:lstStyle/>
        <a:p>
          <a:endParaRPr lang="en-US" sz="3200">
            <a:latin typeface="Arial" panose="020B0604020202020204" pitchFamily="34" charset="0"/>
            <a:cs typeface="Arial" panose="020B0604020202020204" pitchFamily="34" charset="0"/>
          </a:endParaRPr>
        </a:p>
      </dgm:t>
    </dgm:pt>
    <dgm:pt modelId="{B2083D72-166F-4C19-9E8E-DD8D6517AE59}" type="sibTrans" cxnId="{34DAA687-F344-4E6A-9A5B-09BC7DC016BC}">
      <dgm:prSet/>
      <dgm:spPr/>
      <dgm:t>
        <a:bodyPr/>
        <a:lstStyle/>
        <a:p>
          <a:endParaRPr lang="en-US" sz="3200">
            <a:latin typeface="Arial" panose="020B0604020202020204" pitchFamily="34" charset="0"/>
            <a:cs typeface="Arial" panose="020B0604020202020204" pitchFamily="34" charset="0"/>
          </a:endParaRPr>
        </a:p>
      </dgm:t>
    </dgm:pt>
    <dgm:pt modelId="{F1724275-91A8-4E04-AABF-23BD14AA53F9}">
      <dgm:prSet phldrT="[Text]" custT="1"/>
      <dgm:spPr/>
      <dgm:t>
        <a:bodyPr/>
        <a:lstStyle/>
        <a:p>
          <a:r>
            <a:rPr lang="en-US" sz="1100" dirty="0">
              <a:latin typeface="Arial" panose="020B0604020202020204" pitchFamily="34" charset="0"/>
              <a:cs typeface="Arial" panose="020B0604020202020204" pitchFamily="34" charset="0"/>
            </a:rPr>
            <a:t>Door-knocks after letter lands</a:t>
          </a:r>
        </a:p>
      </dgm:t>
    </dgm:pt>
    <dgm:pt modelId="{223E2C04-D0AA-4C60-8994-307CCEFD6E6F}" type="parTrans" cxnId="{F5BC36DA-73EC-421F-AD8D-2810326BF851}">
      <dgm:prSet/>
      <dgm:spPr/>
      <dgm:t>
        <a:bodyPr/>
        <a:lstStyle/>
        <a:p>
          <a:endParaRPr lang="en-US" sz="3200">
            <a:latin typeface="Arial" panose="020B0604020202020204" pitchFamily="34" charset="0"/>
            <a:cs typeface="Arial" panose="020B0604020202020204" pitchFamily="34" charset="0"/>
          </a:endParaRPr>
        </a:p>
      </dgm:t>
    </dgm:pt>
    <dgm:pt modelId="{9818ABF8-844F-42E6-936A-023AD7BB3096}" type="sibTrans" cxnId="{F5BC36DA-73EC-421F-AD8D-2810326BF851}">
      <dgm:prSet/>
      <dgm:spPr/>
      <dgm:t>
        <a:bodyPr/>
        <a:lstStyle/>
        <a:p>
          <a:endParaRPr lang="en-US" sz="3200">
            <a:latin typeface="Arial" panose="020B0604020202020204" pitchFamily="34" charset="0"/>
            <a:cs typeface="Arial" panose="020B0604020202020204" pitchFamily="34" charset="0"/>
          </a:endParaRPr>
        </a:p>
      </dgm:t>
    </dgm:pt>
    <dgm:pt modelId="{D79EBA75-4812-48CC-AE15-CB9648F9CF3B}">
      <dgm:prSet phldrT="[Text]" custT="1"/>
      <dgm:spPr/>
      <dgm:t>
        <a:bodyPr/>
        <a:lstStyle/>
        <a:p>
          <a:r>
            <a:rPr lang="en-US" sz="1100" dirty="0">
              <a:latin typeface="Arial" panose="020B0604020202020204" pitchFamily="34" charset="0"/>
              <a:cs typeface="Arial" panose="020B0604020202020204" pitchFamily="34" charset="0"/>
            </a:rPr>
            <a:t>Team deployed to site</a:t>
          </a:r>
        </a:p>
      </dgm:t>
    </dgm:pt>
    <dgm:pt modelId="{438C3A3A-CFB3-45DE-8917-095D8720A437}" type="parTrans" cxnId="{C974CABA-A8DF-4557-98A5-60F667F706D1}">
      <dgm:prSet/>
      <dgm:spPr/>
      <dgm:t>
        <a:bodyPr/>
        <a:lstStyle/>
        <a:p>
          <a:endParaRPr lang="en-US" sz="3200">
            <a:latin typeface="Arial" panose="020B0604020202020204" pitchFamily="34" charset="0"/>
            <a:cs typeface="Arial" panose="020B0604020202020204" pitchFamily="34" charset="0"/>
          </a:endParaRPr>
        </a:p>
      </dgm:t>
    </dgm:pt>
    <dgm:pt modelId="{DE0E973D-9AEB-4238-AEA3-B669C3CE00B8}" type="sibTrans" cxnId="{C974CABA-A8DF-4557-98A5-60F667F706D1}">
      <dgm:prSet/>
      <dgm:spPr/>
      <dgm:t>
        <a:bodyPr/>
        <a:lstStyle/>
        <a:p>
          <a:endParaRPr lang="en-US" sz="3200">
            <a:latin typeface="Arial" panose="020B0604020202020204" pitchFamily="34" charset="0"/>
            <a:cs typeface="Arial" panose="020B0604020202020204" pitchFamily="34" charset="0"/>
          </a:endParaRPr>
        </a:p>
      </dgm:t>
    </dgm:pt>
    <dgm:pt modelId="{C4FEBA4D-5F77-4328-B2A6-BA4B5C57A868}">
      <dgm:prSet phldrT="[Text]" custT="1"/>
      <dgm:spPr/>
      <dgm:t>
        <a:bodyPr/>
        <a:lstStyle/>
        <a:p>
          <a:r>
            <a:rPr lang="en-US" sz="1050" dirty="0">
              <a:latin typeface="Arial" panose="020B0604020202020204" pitchFamily="34" charset="0"/>
              <a:cs typeface="Arial" panose="020B0604020202020204" pitchFamily="34" charset="0"/>
            </a:rPr>
            <a:t>Expected interruption date given</a:t>
          </a:r>
        </a:p>
      </dgm:t>
    </dgm:pt>
    <dgm:pt modelId="{42B5AFCF-EED0-43D7-8001-40D99A9425A0}" type="parTrans" cxnId="{D3346B01-F449-4BB6-9E01-E98224ED4D9E}">
      <dgm:prSet/>
      <dgm:spPr/>
      <dgm:t>
        <a:bodyPr/>
        <a:lstStyle/>
        <a:p>
          <a:endParaRPr lang="en-US" sz="3200">
            <a:latin typeface="Arial" panose="020B0604020202020204" pitchFamily="34" charset="0"/>
            <a:cs typeface="Arial" panose="020B0604020202020204" pitchFamily="34" charset="0"/>
          </a:endParaRPr>
        </a:p>
      </dgm:t>
    </dgm:pt>
    <dgm:pt modelId="{DC76AAF5-B878-492A-AC9D-AE8CF9D71F61}" type="sibTrans" cxnId="{D3346B01-F449-4BB6-9E01-E98224ED4D9E}">
      <dgm:prSet/>
      <dgm:spPr/>
      <dgm:t>
        <a:bodyPr/>
        <a:lstStyle/>
        <a:p>
          <a:endParaRPr lang="en-US" sz="3200">
            <a:latin typeface="Arial" panose="020B0604020202020204" pitchFamily="34" charset="0"/>
            <a:cs typeface="Arial" panose="020B0604020202020204" pitchFamily="34" charset="0"/>
          </a:endParaRPr>
        </a:p>
      </dgm:t>
    </dgm:pt>
    <dgm:pt modelId="{273D11E9-8ECD-4FBA-8580-B387E83E68E1}">
      <dgm:prSet custT="1"/>
      <dgm:spPr/>
      <dgm:t>
        <a:bodyPr/>
        <a:lstStyle/>
        <a:p>
          <a:r>
            <a:rPr lang="en-US" sz="1200" dirty="0">
              <a:latin typeface="Arial" panose="020B0604020202020204" pitchFamily="34" charset="0"/>
              <a:cs typeface="Arial" panose="020B0604020202020204" pitchFamily="34" charset="0"/>
            </a:rPr>
            <a:t>Last Notice</a:t>
          </a:r>
        </a:p>
      </dgm:t>
    </dgm:pt>
    <dgm:pt modelId="{2D6A2CD9-B3CE-4E53-8767-EDC531D22504}" type="parTrans" cxnId="{1E8EFE1A-6007-41C9-B079-E025FF91EB2C}">
      <dgm:prSet/>
      <dgm:spPr/>
      <dgm:t>
        <a:bodyPr/>
        <a:lstStyle/>
        <a:p>
          <a:endParaRPr lang="en-US" sz="3200">
            <a:latin typeface="Arial" panose="020B0604020202020204" pitchFamily="34" charset="0"/>
            <a:cs typeface="Arial" panose="020B0604020202020204" pitchFamily="34" charset="0"/>
          </a:endParaRPr>
        </a:p>
      </dgm:t>
    </dgm:pt>
    <dgm:pt modelId="{C03918B3-FB56-4338-8332-4E8443473569}" type="sibTrans" cxnId="{1E8EFE1A-6007-41C9-B079-E025FF91EB2C}">
      <dgm:prSet/>
      <dgm:spPr/>
      <dgm:t>
        <a:bodyPr/>
        <a:lstStyle/>
        <a:p>
          <a:endParaRPr lang="en-US" sz="3200">
            <a:latin typeface="Arial" panose="020B0604020202020204" pitchFamily="34" charset="0"/>
            <a:cs typeface="Arial" panose="020B0604020202020204" pitchFamily="34" charset="0"/>
          </a:endParaRPr>
        </a:p>
      </dgm:t>
    </dgm:pt>
    <dgm:pt modelId="{AFF023B5-6FC9-4042-A8F0-47B9D464E0E9}">
      <dgm:prSet custT="1"/>
      <dgm:spPr/>
      <dgm:t>
        <a:bodyPr/>
        <a:lstStyle/>
        <a:p>
          <a:r>
            <a:rPr lang="en-US" sz="1100" dirty="0">
              <a:latin typeface="Arial" panose="020B0604020202020204" pitchFamily="34" charset="0"/>
              <a:cs typeface="Arial" panose="020B0604020202020204" pitchFamily="34" charset="0"/>
            </a:rPr>
            <a:t>24 - 48 hours notice before turning off supply given</a:t>
          </a:r>
        </a:p>
      </dgm:t>
    </dgm:pt>
    <dgm:pt modelId="{A9F0D0B5-DE97-4FCB-A45D-4E6DC9161A40}" type="parTrans" cxnId="{45CD0321-1252-4BCF-9FE8-42DB6B37EA36}">
      <dgm:prSet/>
      <dgm:spPr/>
      <dgm:t>
        <a:bodyPr/>
        <a:lstStyle/>
        <a:p>
          <a:endParaRPr lang="en-US" sz="3200">
            <a:latin typeface="Arial" panose="020B0604020202020204" pitchFamily="34" charset="0"/>
            <a:cs typeface="Arial" panose="020B0604020202020204" pitchFamily="34" charset="0"/>
          </a:endParaRPr>
        </a:p>
      </dgm:t>
    </dgm:pt>
    <dgm:pt modelId="{B3A7A699-674C-4A4D-B3E6-01AEF27F66AD}" type="sibTrans" cxnId="{45CD0321-1252-4BCF-9FE8-42DB6B37EA36}">
      <dgm:prSet/>
      <dgm:spPr/>
      <dgm:t>
        <a:bodyPr/>
        <a:lstStyle/>
        <a:p>
          <a:endParaRPr lang="en-US" sz="3200">
            <a:latin typeface="Arial" panose="020B0604020202020204" pitchFamily="34" charset="0"/>
            <a:cs typeface="Arial" panose="020B0604020202020204" pitchFamily="34" charset="0"/>
          </a:endParaRPr>
        </a:p>
      </dgm:t>
    </dgm:pt>
    <dgm:pt modelId="{2A850B0D-3515-49FD-93D9-3A99ED1EEA11}">
      <dgm:prSet custT="1"/>
      <dgm:spPr/>
      <dgm:t>
        <a:bodyPr/>
        <a:lstStyle/>
        <a:p>
          <a:r>
            <a:rPr lang="en-US" sz="1000" dirty="0"/>
            <a:t>Pre-GSOP 13 Letter</a:t>
          </a:r>
        </a:p>
      </dgm:t>
    </dgm:pt>
    <dgm:pt modelId="{A24B918F-0398-4007-B69A-1DEA917F5B2C}" type="parTrans" cxnId="{D8E26983-84D3-41E5-9A65-45274584F47C}">
      <dgm:prSet/>
      <dgm:spPr/>
      <dgm:t>
        <a:bodyPr/>
        <a:lstStyle/>
        <a:p>
          <a:endParaRPr lang="en-US"/>
        </a:p>
      </dgm:t>
    </dgm:pt>
    <dgm:pt modelId="{0FE57313-D18A-4A2F-A044-ACABEFD2A07E}" type="sibTrans" cxnId="{D8E26983-84D3-41E5-9A65-45274584F47C}">
      <dgm:prSet/>
      <dgm:spPr/>
      <dgm:t>
        <a:bodyPr/>
        <a:lstStyle/>
        <a:p>
          <a:endParaRPr lang="en-US"/>
        </a:p>
      </dgm:t>
    </dgm:pt>
    <dgm:pt modelId="{0DD05987-73A7-4BE6-AE4B-313CCB690429}">
      <dgm:prSet/>
      <dgm:spPr/>
      <dgm:t>
        <a:bodyPr/>
        <a:lstStyle/>
        <a:p>
          <a:r>
            <a:rPr lang="en-US" dirty="0"/>
            <a:t>Sent 3 months before – outlining the anticipated work</a:t>
          </a:r>
        </a:p>
      </dgm:t>
    </dgm:pt>
    <dgm:pt modelId="{4048085E-DB6F-4AD8-B256-39D97CF243C2}" type="parTrans" cxnId="{B0E95873-F8F3-49A4-BCB1-0F60AAF4D43C}">
      <dgm:prSet/>
      <dgm:spPr/>
      <dgm:t>
        <a:bodyPr/>
        <a:lstStyle/>
        <a:p>
          <a:endParaRPr lang="en-US"/>
        </a:p>
      </dgm:t>
    </dgm:pt>
    <dgm:pt modelId="{BA1D102F-9666-4D5E-97E7-5CCC88C0FAB3}" type="sibTrans" cxnId="{B0E95873-F8F3-49A4-BCB1-0F60AAF4D43C}">
      <dgm:prSet/>
      <dgm:spPr/>
      <dgm:t>
        <a:bodyPr/>
        <a:lstStyle/>
        <a:p>
          <a:endParaRPr lang="en-US"/>
        </a:p>
      </dgm:t>
    </dgm:pt>
    <dgm:pt modelId="{2A422625-7E64-4040-83AE-1C002FBEA4A0}" type="pres">
      <dgm:prSet presAssocID="{283DD320-3C81-4E88-BBE5-E70A6644E834}" presName="theList" presStyleCnt="0">
        <dgm:presLayoutVars>
          <dgm:dir/>
          <dgm:animLvl val="lvl"/>
          <dgm:resizeHandles val="exact"/>
        </dgm:presLayoutVars>
      </dgm:prSet>
      <dgm:spPr/>
    </dgm:pt>
    <dgm:pt modelId="{76C43255-4CF1-47D3-B1DC-D883BACB8E05}" type="pres">
      <dgm:prSet presAssocID="{CE65C8C1-83F0-495D-B06F-49882D430160}" presName="compNode" presStyleCnt="0"/>
      <dgm:spPr/>
    </dgm:pt>
    <dgm:pt modelId="{6701352C-14C1-449A-B0A9-F1FE5CE62A80}" type="pres">
      <dgm:prSet presAssocID="{CE65C8C1-83F0-495D-B06F-49882D430160}" presName="noGeometry" presStyleCnt="0"/>
      <dgm:spPr/>
    </dgm:pt>
    <dgm:pt modelId="{9E90D40A-63D5-43E4-8B55-F2ECBD2B6805}" type="pres">
      <dgm:prSet presAssocID="{CE65C8C1-83F0-495D-B06F-49882D430160}" presName="childTextVisible" presStyleLbl="bgAccFollowNode1" presStyleIdx="0" presStyleCnt="5" custScaleX="139689" custScaleY="130190" custLinFactX="71484" custLinFactNeighborX="100000" custLinFactNeighborY="447">
        <dgm:presLayoutVars>
          <dgm:bulletEnabled val="1"/>
        </dgm:presLayoutVars>
      </dgm:prSet>
      <dgm:spPr/>
    </dgm:pt>
    <dgm:pt modelId="{29E48931-AB36-4892-A88E-25B9114464B3}" type="pres">
      <dgm:prSet presAssocID="{CE65C8C1-83F0-495D-B06F-49882D430160}" presName="childTextHidden" presStyleLbl="bgAccFollowNode1" presStyleIdx="0" presStyleCnt="5"/>
      <dgm:spPr/>
    </dgm:pt>
    <dgm:pt modelId="{B225E4B7-99ED-462D-B4D6-E3018B8D06B6}" type="pres">
      <dgm:prSet presAssocID="{CE65C8C1-83F0-495D-B06F-49882D430160}" presName="parentText" presStyleLbl="node1" presStyleIdx="0" presStyleCnt="5" custScaleX="107514" custScaleY="113063" custLinFactX="120412" custLinFactNeighborX="200000" custLinFactNeighborY="2839">
        <dgm:presLayoutVars>
          <dgm:chMax val="1"/>
          <dgm:bulletEnabled val="1"/>
        </dgm:presLayoutVars>
      </dgm:prSet>
      <dgm:spPr/>
    </dgm:pt>
    <dgm:pt modelId="{E6FC04CB-5F07-41E0-B15C-8F6517E7D4E5}" type="pres">
      <dgm:prSet presAssocID="{CE65C8C1-83F0-495D-B06F-49882D430160}" presName="aSpace" presStyleCnt="0"/>
      <dgm:spPr/>
    </dgm:pt>
    <dgm:pt modelId="{1E930C96-0A4F-4928-B58E-5D6D2004B0F7}" type="pres">
      <dgm:prSet presAssocID="{9D847503-4AB5-45F7-BC9C-087C6373D7E2}" presName="compNode" presStyleCnt="0"/>
      <dgm:spPr/>
    </dgm:pt>
    <dgm:pt modelId="{19407102-285E-4F17-9E4D-EDEEFB45E41C}" type="pres">
      <dgm:prSet presAssocID="{9D847503-4AB5-45F7-BC9C-087C6373D7E2}" presName="noGeometry" presStyleCnt="0"/>
      <dgm:spPr/>
    </dgm:pt>
    <dgm:pt modelId="{20CC2CC4-8048-4C6C-8EE4-D16101C810E1}" type="pres">
      <dgm:prSet presAssocID="{9D847503-4AB5-45F7-BC9C-087C6373D7E2}" presName="childTextVisible" presStyleLbl="bgAccFollowNode1" presStyleIdx="1" presStyleCnt="5" custScaleX="144177" custScaleY="130938" custLinFactX="68379" custLinFactNeighborX="100000" custLinFactNeighborY="966">
        <dgm:presLayoutVars>
          <dgm:bulletEnabled val="1"/>
        </dgm:presLayoutVars>
      </dgm:prSet>
      <dgm:spPr/>
    </dgm:pt>
    <dgm:pt modelId="{DF7B2D50-26AC-4FE8-A35C-1B49B940AAA4}" type="pres">
      <dgm:prSet presAssocID="{9D847503-4AB5-45F7-BC9C-087C6373D7E2}" presName="childTextHidden" presStyleLbl="bgAccFollowNode1" presStyleIdx="1" presStyleCnt="5"/>
      <dgm:spPr/>
    </dgm:pt>
    <dgm:pt modelId="{4745DEAA-0C91-4FEC-84E7-24F96DCB4547}" type="pres">
      <dgm:prSet presAssocID="{9D847503-4AB5-45F7-BC9C-087C6373D7E2}" presName="parentText" presStyleLbl="node1" presStyleIdx="1" presStyleCnt="5" custScaleX="152208" custScaleY="134613" custLinFactX="100000" custLinFactNeighborX="176449" custLinFactNeighborY="1139">
        <dgm:presLayoutVars>
          <dgm:chMax val="1"/>
          <dgm:bulletEnabled val="1"/>
        </dgm:presLayoutVars>
      </dgm:prSet>
      <dgm:spPr/>
    </dgm:pt>
    <dgm:pt modelId="{241AA4F9-53E2-4470-A22F-6FDA09A34914}" type="pres">
      <dgm:prSet presAssocID="{9D847503-4AB5-45F7-BC9C-087C6373D7E2}" presName="aSpace" presStyleCnt="0"/>
      <dgm:spPr/>
    </dgm:pt>
    <dgm:pt modelId="{C26B2A29-7F92-4A2C-892A-647570FD631B}" type="pres">
      <dgm:prSet presAssocID="{D79EBA75-4812-48CC-AE15-CB9648F9CF3B}" presName="compNode" presStyleCnt="0"/>
      <dgm:spPr/>
    </dgm:pt>
    <dgm:pt modelId="{105C29A7-5DEF-456B-BF56-2FA82334653D}" type="pres">
      <dgm:prSet presAssocID="{D79EBA75-4812-48CC-AE15-CB9648F9CF3B}" presName="noGeometry" presStyleCnt="0"/>
      <dgm:spPr/>
    </dgm:pt>
    <dgm:pt modelId="{6DB48054-9EE7-4F6C-8463-A0582701CFF4}" type="pres">
      <dgm:prSet presAssocID="{D79EBA75-4812-48CC-AE15-CB9648F9CF3B}" presName="childTextVisible" presStyleLbl="bgAccFollowNode1" presStyleIdx="2" presStyleCnt="5" custScaleX="118129" custScaleY="122788" custLinFactX="44191" custLinFactNeighborX="100000" custLinFactNeighborY="-708">
        <dgm:presLayoutVars>
          <dgm:bulletEnabled val="1"/>
        </dgm:presLayoutVars>
      </dgm:prSet>
      <dgm:spPr/>
    </dgm:pt>
    <dgm:pt modelId="{D9DBA728-595D-4F0E-860F-6D75C1C46E4D}" type="pres">
      <dgm:prSet presAssocID="{D79EBA75-4812-48CC-AE15-CB9648F9CF3B}" presName="childTextHidden" presStyleLbl="bgAccFollowNode1" presStyleIdx="2" presStyleCnt="5"/>
      <dgm:spPr/>
    </dgm:pt>
    <dgm:pt modelId="{225C9D11-83AA-4E6E-9FAD-9FA08253FF7B}" type="pres">
      <dgm:prSet presAssocID="{D79EBA75-4812-48CC-AE15-CB9648F9CF3B}" presName="parentText" presStyleLbl="node1" presStyleIdx="2" presStyleCnt="5" custScaleX="159692" custScaleY="147010" custLinFactX="100000" custLinFactNeighborX="154866" custLinFactNeighborY="-5591">
        <dgm:presLayoutVars>
          <dgm:chMax val="1"/>
          <dgm:bulletEnabled val="1"/>
        </dgm:presLayoutVars>
      </dgm:prSet>
      <dgm:spPr/>
    </dgm:pt>
    <dgm:pt modelId="{60A77DB8-0B3A-476D-86AB-54B64A1C5F46}" type="pres">
      <dgm:prSet presAssocID="{D79EBA75-4812-48CC-AE15-CB9648F9CF3B}" presName="aSpace" presStyleCnt="0"/>
      <dgm:spPr/>
    </dgm:pt>
    <dgm:pt modelId="{CEEC24A7-A09F-4516-B90A-EE3483EA27A6}" type="pres">
      <dgm:prSet presAssocID="{273D11E9-8ECD-4FBA-8580-B387E83E68E1}" presName="compNode" presStyleCnt="0"/>
      <dgm:spPr/>
    </dgm:pt>
    <dgm:pt modelId="{3F147042-15B3-4F3A-8F2A-BE37AE81A9FF}" type="pres">
      <dgm:prSet presAssocID="{273D11E9-8ECD-4FBA-8580-B387E83E68E1}" presName="noGeometry" presStyleCnt="0"/>
      <dgm:spPr/>
    </dgm:pt>
    <dgm:pt modelId="{54712408-5751-4A50-BE3F-F997B521C238}" type="pres">
      <dgm:prSet presAssocID="{273D11E9-8ECD-4FBA-8580-B387E83E68E1}" presName="childTextVisible" presStyleLbl="bgAccFollowNode1" presStyleIdx="3" presStyleCnt="5" custScaleX="155987" custScaleY="135996" custLinFactX="31193" custLinFactNeighborX="100000" custLinFactNeighborY="3495">
        <dgm:presLayoutVars>
          <dgm:bulletEnabled val="1"/>
        </dgm:presLayoutVars>
      </dgm:prSet>
      <dgm:spPr/>
    </dgm:pt>
    <dgm:pt modelId="{3FCBB4B0-4858-4A7D-BBA1-D04F392E2139}" type="pres">
      <dgm:prSet presAssocID="{273D11E9-8ECD-4FBA-8580-B387E83E68E1}" presName="childTextHidden" presStyleLbl="bgAccFollowNode1" presStyleIdx="3" presStyleCnt="5"/>
      <dgm:spPr/>
    </dgm:pt>
    <dgm:pt modelId="{50787C11-375F-44DA-BFDC-37877A1A0311}" type="pres">
      <dgm:prSet presAssocID="{273D11E9-8ECD-4FBA-8580-B387E83E68E1}" presName="parentText" presStyleLbl="node1" presStyleIdx="3" presStyleCnt="5" custScaleX="122281" custScaleY="114221" custLinFactX="100000" custLinFactNeighborX="119580" custLinFactNeighborY="11320">
        <dgm:presLayoutVars>
          <dgm:chMax val="1"/>
          <dgm:bulletEnabled val="1"/>
        </dgm:presLayoutVars>
      </dgm:prSet>
      <dgm:spPr/>
    </dgm:pt>
    <dgm:pt modelId="{4C64DCE5-924B-4589-8784-5BF999FE56AC}" type="pres">
      <dgm:prSet presAssocID="{273D11E9-8ECD-4FBA-8580-B387E83E68E1}" presName="aSpace" presStyleCnt="0"/>
      <dgm:spPr/>
    </dgm:pt>
    <dgm:pt modelId="{D8916D42-46C6-41AC-A6A4-6A7AE11C9DC9}" type="pres">
      <dgm:prSet presAssocID="{2A850B0D-3515-49FD-93D9-3A99ED1EEA11}" presName="compNode" presStyleCnt="0"/>
      <dgm:spPr/>
    </dgm:pt>
    <dgm:pt modelId="{0166D32D-3D9F-4DBE-93E7-E8C25A690B73}" type="pres">
      <dgm:prSet presAssocID="{2A850B0D-3515-49FD-93D9-3A99ED1EEA11}" presName="noGeometry" presStyleCnt="0"/>
      <dgm:spPr/>
    </dgm:pt>
    <dgm:pt modelId="{77A986CC-1B3F-427A-8174-AAFFC7A1E8F0}" type="pres">
      <dgm:prSet presAssocID="{2A850B0D-3515-49FD-93D9-3A99ED1EEA11}" presName="childTextVisible" presStyleLbl="bgAccFollowNode1" presStyleIdx="4" presStyleCnt="5" custScaleX="143560" custScaleY="121106" custLinFactX="-300000" custLinFactNeighborX="-326530" custLinFactNeighborY="930">
        <dgm:presLayoutVars>
          <dgm:bulletEnabled val="1"/>
        </dgm:presLayoutVars>
      </dgm:prSet>
      <dgm:spPr/>
    </dgm:pt>
    <dgm:pt modelId="{63AA8A04-D9C5-4520-8D8A-5D75C1EC2C32}" type="pres">
      <dgm:prSet presAssocID="{2A850B0D-3515-49FD-93D9-3A99ED1EEA11}" presName="childTextHidden" presStyleLbl="bgAccFollowNode1" presStyleIdx="4" presStyleCnt="5"/>
      <dgm:spPr/>
    </dgm:pt>
    <dgm:pt modelId="{3A43D610-E472-4309-913F-922D4BC898B8}" type="pres">
      <dgm:prSet presAssocID="{2A850B0D-3515-49FD-93D9-3A99ED1EEA11}" presName="parentText" presStyleLbl="node1" presStyleIdx="4" presStyleCnt="5" custScaleX="127088" custScaleY="123716" custLinFactX="-600000" custLinFactNeighborX="-685180" custLinFactNeighborY="-8420">
        <dgm:presLayoutVars>
          <dgm:chMax val="1"/>
          <dgm:bulletEnabled val="1"/>
        </dgm:presLayoutVars>
      </dgm:prSet>
      <dgm:spPr/>
    </dgm:pt>
  </dgm:ptLst>
  <dgm:cxnLst>
    <dgm:cxn modelId="{D3346B01-F449-4BB6-9E01-E98224ED4D9E}" srcId="{D79EBA75-4812-48CC-AE15-CB9648F9CF3B}" destId="{C4FEBA4D-5F77-4328-B2A6-BA4B5C57A868}" srcOrd="0" destOrd="0" parTransId="{42B5AFCF-EED0-43D7-8001-40D99A9425A0}" sibTransId="{DC76AAF5-B878-492A-AC9D-AE8CF9D71F61}"/>
    <dgm:cxn modelId="{842D0304-A24F-458E-B330-8A8A45AEC78A}" type="presOf" srcId="{F1724275-91A8-4E04-AABF-23BD14AA53F9}" destId="{DF7B2D50-26AC-4FE8-A35C-1B49B940AAA4}" srcOrd="1" destOrd="0" presId="urn:microsoft.com/office/officeart/2005/8/layout/hProcess6"/>
    <dgm:cxn modelId="{3A628C0E-242A-4540-B3B5-77435F0D3FEE}" type="presOf" srcId="{F1724275-91A8-4E04-AABF-23BD14AA53F9}" destId="{20CC2CC4-8048-4C6C-8EE4-D16101C810E1}" srcOrd="0" destOrd="0" presId="urn:microsoft.com/office/officeart/2005/8/layout/hProcess6"/>
    <dgm:cxn modelId="{1E8EFE1A-6007-41C9-B079-E025FF91EB2C}" srcId="{283DD320-3C81-4E88-BBE5-E70A6644E834}" destId="{273D11E9-8ECD-4FBA-8580-B387E83E68E1}" srcOrd="3" destOrd="0" parTransId="{2D6A2CD9-B3CE-4E53-8767-EDC531D22504}" sibTransId="{C03918B3-FB56-4338-8332-4E8443473569}"/>
    <dgm:cxn modelId="{45CD0321-1252-4BCF-9FE8-42DB6B37EA36}" srcId="{273D11E9-8ECD-4FBA-8580-B387E83E68E1}" destId="{AFF023B5-6FC9-4042-A8F0-47B9D464E0E9}" srcOrd="0" destOrd="0" parTransId="{A9F0D0B5-DE97-4FCB-A45D-4E6DC9161A40}" sibTransId="{B3A7A699-674C-4A4D-B3E6-01AEF27F66AD}"/>
    <dgm:cxn modelId="{DBA43923-E11C-4B52-9F83-D55BAFA2015E}" type="presOf" srcId="{AFF023B5-6FC9-4042-A8F0-47B9D464E0E9}" destId="{3FCBB4B0-4858-4A7D-BBA1-D04F392E2139}" srcOrd="1" destOrd="0" presId="urn:microsoft.com/office/officeart/2005/8/layout/hProcess6"/>
    <dgm:cxn modelId="{4492E134-793F-427B-8E6B-77FADC536A4A}" type="presOf" srcId="{9D847503-4AB5-45F7-BC9C-087C6373D7E2}" destId="{4745DEAA-0C91-4FEC-84E7-24F96DCB4547}" srcOrd="0" destOrd="0" presId="urn:microsoft.com/office/officeart/2005/8/layout/hProcess6"/>
    <dgm:cxn modelId="{F4DD8337-52BF-46AA-B2A8-5CDFCF567854}" type="presOf" srcId="{C4FEBA4D-5F77-4328-B2A6-BA4B5C57A868}" destId="{D9DBA728-595D-4F0E-860F-6D75C1C46E4D}" srcOrd="1" destOrd="0" presId="urn:microsoft.com/office/officeart/2005/8/layout/hProcess6"/>
    <dgm:cxn modelId="{A6C8556A-6771-4CEC-83D9-A5A1A7FB5AEC}" type="presOf" srcId="{A4BB1379-0192-4AB5-B328-DCCFFF3068BE}" destId="{9E90D40A-63D5-43E4-8B55-F2ECBD2B6805}" srcOrd="0" destOrd="0" presId="urn:microsoft.com/office/officeart/2005/8/layout/hProcess6"/>
    <dgm:cxn modelId="{0204B56B-23AB-437E-8E43-53B39F7CE1EB}" type="presOf" srcId="{A4BB1379-0192-4AB5-B328-DCCFFF3068BE}" destId="{29E48931-AB36-4892-A88E-25B9114464B3}" srcOrd="1" destOrd="0" presId="urn:microsoft.com/office/officeart/2005/8/layout/hProcess6"/>
    <dgm:cxn modelId="{B0E95873-F8F3-49A4-BCB1-0F60AAF4D43C}" srcId="{2A850B0D-3515-49FD-93D9-3A99ED1EEA11}" destId="{0DD05987-73A7-4BE6-AE4B-313CCB690429}" srcOrd="0" destOrd="0" parTransId="{4048085E-DB6F-4AD8-B256-39D97CF243C2}" sibTransId="{BA1D102F-9666-4D5E-97E7-5CCC88C0FAB3}"/>
    <dgm:cxn modelId="{7C35BF75-A33D-490D-9120-FE1432F84E11}" type="presOf" srcId="{AFF023B5-6FC9-4042-A8F0-47B9D464E0E9}" destId="{54712408-5751-4A50-BE3F-F997B521C238}" srcOrd="0" destOrd="0" presId="urn:microsoft.com/office/officeart/2005/8/layout/hProcess6"/>
    <dgm:cxn modelId="{3A88C356-F3BC-4ED1-8D3E-F2404D018F4D}" srcId="{CE65C8C1-83F0-495D-B06F-49882D430160}" destId="{A4BB1379-0192-4AB5-B328-DCCFFF3068BE}" srcOrd="0" destOrd="0" parTransId="{FB83DE38-1324-433E-B04E-1D516D0688FB}" sibTransId="{06EC6307-55B8-4BBA-8BCC-58C9C01F849B}"/>
    <dgm:cxn modelId="{D8E26983-84D3-41E5-9A65-45274584F47C}" srcId="{283DD320-3C81-4E88-BBE5-E70A6644E834}" destId="{2A850B0D-3515-49FD-93D9-3A99ED1EEA11}" srcOrd="4" destOrd="0" parTransId="{A24B918F-0398-4007-B69A-1DEA917F5B2C}" sibTransId="{0FE57313-D18A-4A2F-A044-ACABEFD2A07E}"/>
    <dgm:cxn modelId="{7D9AFA83-208B-4A98-83D0-3E944762D7A9}" type="presOf" srcId="{CE65C8C1-83F0-495D-B06F-49882D430160}" destId="{B225E4B7-99ED-462D-B4D6-E3018B8D06B6}" srcOrd="0" destOrd="0" presId="urn:microsoft.com/office/officeart/2005/8/layout/hProcess6"/>
    <dgm:cxn modelId="{34DAA687-F344-4E6A-9A5B-09BC7DC016BC}" srcId="{283DD320-3C81-4E88-BBE5-E70A6644E834}" destId="{9D847503-4AB5-45F7-BC9C-087C6373D7E2}" srcOrd="1" destOrd="0" parTransId="{35E71C79-CBD7-431F-83E6-859E43497FF8}" sibTransId="{B2083D72-166F-4C19-9E8E-DD8D6517AE59}"/>
    <dgm:cxn modelId="{8FA8B48D-D58E-4030-933B-52BAE436BD56}" type="presOf" srcId="{C4FEBA4D-5F77-4328-B2A6-BA4B5C57A868}" destId="{6DB48054-9EE7-4F6C-8463-A0582701CFF4}" srcOrd="0" destOrd="0" presId="urn:microsoft.com/office/officeart/2005/8/layout/hProcess6"/>
    <dgm:cxn modelId="{FCD0A09C-DB11-43A9-8756-3F9EB7293910}" type="presOf" srcId="{0DD05987-73A7-4BE6-AE4B-313CCB690429}" destId="{77A986CC-1B3F-427A-8174-AAFFC7A1E8F0}" srcOrd="0" destOrd="0" presId="urn:microsoft.com/office/officeart/2005/8/layout/hProcess6"/>
    <dgm:cxn modelId="{0B1B44A2-21E0-4EB7-89D6-0A2ABCE5900E}" type="presOf" srcId="{273D11E9-8ECD-4FBA-8580-B387E83E68E1}" destId="{50787C11-375F-44DA-BFDC-37877A1A0311}" srcOrd="0" destOrd="0" presId="urn:microsoft.com/office/officeart/2005/8/layout/hProcess6"/>
    <dgm:cxn modelId="{A2113CB6-63DB-4A86-AA24-71F85575BD89}" type="presOf" srcId="{2A850B0D-3515-49FD-93D9-3A99ED1EEA11}" destId="{3A43D610-E472-4309-913F-922D4BC898B8}" srcOrd="0" destOrd="0" presId="urn:microsoft.com/office/officeart/2005/8/layout/hProcess6"/>
    <dgm:cxn modelId="{C974CABA-A8DF-4557-98A5-60F667F706D1}" srcId="{283DD320-3C81-4E88-BBE5-E70A6644E834}" destId="{D79EBA75-4812-48CC-AE15-CB9648F9CF3B}" srcOrd="2" destOrd="0" parTransId="{438C3A3A-CFB3-45DE-8917-095D8720A437}" sibTransId="{DE0E973D-9AEB-4238-AEA3-B669C3CE00B8}"/>
    <dgm:cxn modelId="{41F400CB-9ED9-42AC-B0D1-471A648FAF4C}" type="presOf" srcId="{D79EBA75-4812-48CC-AE15-CB9648F9CF3B}" destId="{225C9D11-83AA-4E6E-9FAD-9FA08253FF7B}" srcOrd="0" destOrd="0" presId="urn:microsoft.com/office/officeart/2005/8/layout/hProcess6"/>
    <dgm:cxn modelId="{F5BC36DA-73EC-421F-AD8D-2810326BF851}" srcId="{9D847503-4AB5-45F7-BC9C-087C6373D7E2}" destId="{F1724275-91A8-4E04-AABF-23BD14AA53F9}" srcOrd="0" destOrd="0" parTransId="{223E2C04-D0AA-4C60-8994-307CCEFD6E6F}" sibTransId="{9818ABF8-844F-42E6-936A-023AD7BB3096}"/>
    <dgm:cxn modelId="{4EFB4DEC-AD7F-4F98-8CC8-CB8B10FFDDBC}" srcId="{283DD320-3C81-4E88-BBE5-E70A6644E834}" destId="{CE65C8C1-83F0-495D-B06F-49882D430160}" srcOrd="0" destOrd="0" parTransId="{9CECF784-D3F2-4285-8CDF-178E0AD25C1D}" sibTransId="{9D0648A1-775D-4297-98E9-E25EBF260E4E}"/>
    <dgm:cxn modelId="{BF091CF7-915A-429F-9F62-9B4945900D2D}" type="presOf" srcId="{283DD320-3C81-4E88-BBE5-E70A6644E834}" destId="{2A422625-7E64-4040-83AE-1C002FBEA4A0}" srcOrd="0" destOrd="0" presId="urn:microsoft.com/office/officeart/2005/8/layout/hProcess6"/>
    <dgm:cxn modelId="{8153FCFF-F0C6-40F1-BB8D-37066E6E6CE6}" type="presOf" srcId="{0DD05987-73A7-4BE6-AE4B-313CCB690429}" destId="{63AA8A04-D9C5-4520-8D8A-5D75C1EC2C32}" srcOrd="1" destOrd="0" presId="urn:microsoft.com/office/officeart/2005/8/layout/hProcess6"/>
    <dgm:cxn modelId="{21A13E25-8D6D-446D-ACA9-36A1FAA991A4}" type="presParOf" srcId="{2A422625-7E64-4040-83AE-1C002FBEA4A0}" destId="{76C43255-4CF1-47D3-B1DC-D883BACB8E05}" srcOrd="0" destOrd="0" presId="urn:microsoft.com/office/officeart/2005/8/layout/hProcess6"/>
    <dgm:cxn modelId="{44E24502-970D-4848-B605-11CA56F4E057}" type="presParOf" srcId="{76C43255-4CF1-47D3-B1DC-D883BACB8E05}" destId="{6701352C-14C1-449A-B0A9-F1FE5CE62A80}" srcOrd="0" destOrd="0" presId="urn:microsoft.com/office/officeart/2005/8/layout/hProcess6"/>
    <dgm:cxn modelId="{4D625654-1936-4571-AD1B-3CA863228FF8}" type="presParOf" srcId="{76C43255-4CF1-47D3-B1DC-D883BACB8E05}" destId="{9E90D40A-63D5-43E4-8B55-F2ECBD2B6805}" srcOrd="1" destOrd="0" presId="urn:microsoft.com/office/officeart/2005/8/layout/hProcess6"/>
    <dgm:cxn modelId="{6494E4F7-93D0-456B-B2E0-632F1B6E3A76}" type="presParOf" srcId="{76C43255-4CF1-47D3-B1DC-D883BACB8E05}" destId="{29E48931-AB36-4892-A88E-25B9114464B3}" srcOrd="2" destOrd="0" presId="urn:microsoft.com/office/officeart/2005/8/layout/hProcess6"/>
    <dgm:cxn modelId="{70EB0D81-3AFC-41BC-AB8D-BA936109B372}" type="presParOf" srcId="{76C43255-4CF1-47D3-B1DC-D883BACB8E05}" destId="{B225E4B7-99ED-462D-B4D6-E3018B8D06B6}" srcOrd="3" destOrd="0" presId="urn:microsoft.com/office/officeart/2005/8/layout/hProcess6"/>
    <dgm:cxn modelId="{5CC76E05-B3BC-472E-98A3-7E1EC05CA5A8}" type="presParOf" srcId="{2A422625-7E64-4040-83AE-1C002FBEA4A0}" destId="{E6FC04CB-5F07-41E0-B15C-8F6517E7D4E5}" srcOrd="1" destOrd="0" presId="urn:microsoft.com/office/officeart/2005/8/layout/hProcess6"/>
    <dgm:cxn modelId="{C5B529C5-4A5F-482B-B4B6-5DC5EBA81357}" type="presParOf" srcId="{2A422625-7E64-4040-83AE-1C002FBEA4A0}" destId="{1E930C96-0A4F-4928-B58E-5D6D2004B0F7}" srcOrd="2" destOrd="0" presId="urn:microsoft.com/office/officeart/2005/8/layout/hProcess6"/>
    <dgm:cxn modelId="{EEBC9EFC-1BEB-43B1-A9AF-9C94A7EED931}" type="presParOf" srcId="{1E930C96-0A4F-4928-B58E-5D6D2004B0F7}" destId="{19407102-285E-4F17-9E4D-EDEEFB45E41C}" srcOrd="0" destOrd="0" presId="urn:microsoft.com/office/officeart/2005/8/layout/hProcess6"/>
    <dgm:cxn modelId="{D8B5618E-51F9-457F-9FC9-3C3631492AF8}" type="presParOf" srcId="{1E930C96-0A4F-4928-B58E-5D6D2004B0F7}" destId="{20CC2CC4-8048-4C6C-8EE4-D16101C810E1}" srcOrd="1" destOrd="0" presId="urn:microsoft.com/office/officeart/2005/8/layout/hProcess6"/>
    <dgm:cxn modelId="{C9BA4019-BC2E-4F81-9A07-B7E9AE82BE50}" type="presParOf" srcId="{1E930C96-0A4F-4928-B58E-5D6D2004B0F7}" destId="{DF7B2D50-26AC-4FE8-A35C-1B49B940AAA4}" srcOrd="2" destOrd="0" presId="urn:microsoft.com/office/officeart/2005/8/layout/hProcess6"/>
    <dgm:cxn modelId="{7FC1B34F-8328-423E-BBAC-BD855045481E}" type="presParOf" srcId="{1E930C96-0A4F-4928-B58E-5D6D2004B0F7}" destId="{4745DEAA-0C91-4FEC-84E7-24F96DCB4547}" srcOrd="3" destOrd="0" presId="urn:microsoft.com/office/officeart/2005/8/layout/hProcess6"/>
    <dgm:cxn modelId="{460B51E7-99C7-4748-91C0-6EE9B4155368}" type="presParOf" srcId="{2A422625-7E64-4040-83AE-1C002FBEA4A0}" destId="{241AA4F9-53E2-4470-A22F-6FDA09A34914}" srcOrd="3" destOrd="0" presId="urn:microsoft.com/office/officeart/2005/8/layout/hProcess6"/>
    <dgm:cxn modelId="{DD98D7BE-46BB-4ECE-9F40-6A6937079832}" type="presParOf" srcId="{2A422625-7E64-4040-83AE-1C002FBEA4A0}" destId="{C26B2A29-7F92-4A2C-892A-647570FD631B}" srcOrd="4" destOrd="0" presId="urn:microsoft.com/office/officeart/2005/8/layout/hProcess6"/>
    <dgm:cxn modelId="{23D3B2BF-6094-4780-A179-F4CFBC63433C}" type="presParOf" srcId="{C26B2A29-7F92-4A2C-892A-647570FD631B}" destId="{105C29A7-5DEF-456B-BF56-2FA82334653D}" srcOrd="0" destOrd="0" presId="urn:microsoft.com/office/officeart/2005/8/layout/hProcess6"/>
    <dgm:cxn modelId="{9E596C32-978E-4231-83A8-EEF6BB816CA2}" type="presParOf" srcId="{C26B2A29-7F92-4A2C-892A-647570FD631B}" destId="{6DB48054-9EE7-4F6C-8463-A0582701CFF4}" srcOrd="1" destOrd="0" presId="urn:microsoft.com/office/officeart/2005/8/layout/hProcess6"/>
    <dgm:cxn modelId="{725B1705-5967-45A9-8679-02D71C701969}" type="presParOf" srcId="{C26B2A29-7F92-4A2C-892A-647570FD631B}" destId="{D9DBA728-595D-4F0E-860F-6D75C1C46E4D}" srcOrd="2" destOrd="0" presId="urn:microsoft.com/office/officeart/2005/8/layout/hProcess6"/>
    <dgm:cxn modelId="{CC58DF5F-21F8-47CA-936E-84BA38849FD0}" type="presParOf" srcId="{C26B2A29-7F92-4A2C-892A-647570FD631B}" destId="{225C9D11-83AA-4E6E-9FAD-9FA08253FF7B}" srcOrd="3" destOrd="0" presId="urn:microsoft.com/office/officeart/2005/8/layout/hProcess6"/>
    <dgm:cxn modelId="{59035661-8415-402F-AA0D-199F75B1BD1E}" type="presParOf" srcId="{2A422625-7E64-4040-83AE-1C002FBEA4A0}" destId="{60A77DB8-0B3A-476D-86AB-54B64A1C5F46}" srcOrd="5" destOrd="0" presId="urn:microsoft.com/office/officeart/2005/8/layout/hProcess6"/>
    <dgm:cxn modelId="{34FF62EF-C48C-41E6-9790-6F2924C87527}" type="presParOf" srcId="{2A422625-7E64-4040-83AE-1C002FBEA4A0}" destId="{CEEC24A7-A09F-4516-B90A-EE3483EA27A6}" srcOrd="6" destOrd="0" presId="urn:microsoft.com/office/officeart/2005/8/layout/hProcess6"/>
    <dgm:cxn modelId="{C6EED528-18C1-4800-9C61-72CE2248A9F1}" type="presParOf" srcId="{CEEC24A7-A09F-4516-B90A-EE3483EA27A6}" destId="{3F147042-15B3-4F3A-8F2A-BE37AE81A9FF}" srcOrd="0" destOrd="0" presId="urn:microsoft.com/office/officeart/2005/8/layout/hProcess6"/>
    <dgm:cxn modelId="{E783B1B6-7F97-4302-9F82-500CFB9295C4}" type="presParOf" srcId="{CEEC24A7-A09F-4516-B90A-EE3483EA27A6}" destId="{54712408-5751-4A50-BE3F-F997B521C238}" srcOrd="1" destOrd="0" presId="urn:microsoft.com/office/officeart/2005/8/layout/hProcess6"/>
    <dgm:cxn modelId="{5D7B205C-253E-4D23-AFAE-E1DF339E9CED}" type="presParOf" srcId="{CEEC24A7-A09F-4516-B90A-EE3483EA27A6}" destId="{3FCBB4B0-4858-4A7D-BBA1-D04F392E2139}" srcOrd="2" destOrd="0" presId="urn:microsoft.com/office/officeart/2005/8/layout/hProcess6"/>
    <dgm:cxn modelId="{C32ADD54-0687-4F18-8B44-87111D564113}" type="presParOf" srcId="{CEEC24A7-A09F-4516-B90A-EE3483EA27A6}" destId="{50787C11-375F-44DA-BFDC-37877A1A0311}" srcOrd="3" destOrd="0" presId="urn:microsoft.com/office/officeart/2005/8/layout/hProcess6"/>
    <dgm:cxn modelId="{A7DBA2AB-415E-43FD-9858-532686DD1556}" type="presParOf" srcId="{2A422625-7E64-4040-83AE-1C002FBEA4A0}" destId="{4C64DCE5-924B-4589-8784-5BF999FE56AC}" srcOrd="7" destOrd="0" presId="urn:microsoft.com/office/officeart/2005/8/layout/hProcess6"/>
    <dgm:cxn modelId="{71AD2044-91A3-4108-A7A0-FDA45438973A}" type="presParOf" srcId="{2A422625-7E64-4040-83AE-1C002FBEA4A0}" destId="{D8916D42-46C6-41AC-A6A4-6A7AE11C9DC9}" srcOrd="8" destOrd="0" presId="urn:microsoft.com/office/officeart/2005/8/layout/hProcess6"/>
    <dgm:cxn modelId="{02EBA538-A3F6-4683-B0DD-20693B680570}" type="presParOf" srcId="{D8916D42-46C6-41AC-A6A4-6A7AE11C9DC9}" destId="{0166D32D-3D9F-4DBE-93E7-E8C25A690B73}" srcOrd="0" destOrd="0" presId="urn:microsoft.com/office/officeart/2005/8/layout/hProcess6"/>
    <dgm:cxn modelId="{E5DFA0C4-307F-4EE3-BB98-E7AC861A53C6}" type="presParOf" srcId="{D8916D42-46C6-41AC-A6A4-6A7AE11C9DC9}" destId="{77A986CC-1B3F-427A-8174-AAFFC7A1E8F0}" srcOrd="1" destOrd="0" presId="urn:microsoft.com/office/officeart/2005/8/layout/hProcess6"/>
    <dgm:cxn modelId="{71D8044C-5F7F-471E-AFE5-737AFF54C5F6}" type="presParOf" srcId="{D8916D42-46C6-41AC-A6A4-6A7AE11C9DC9}" destId="{63AA8A04-D9C5-4520-8D8A-5D75C1EC2C32}" srcOrd="2" destOrd="0" presId="urn:microsoft.com/office/officeart/2005/8/layout/hProcess6"/>
    <dgm:cxn modelId="{AB8C28D6-884C-4683-89B5-4A6320488FD1}" type="presParOf" srcId="{D8916D42-46C6-41AC-A6A4-6A7AE11C9DC9}" destId="{3A43D610-E472-4309-913F-922D4BC898B8}"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C95347-D0E1-4DAB-9707-B1E472EA0C7E}" type="doc">
      <dgm:prSet loTypeId="urn:microsoft.com/office/officeart/2005/8/layout/hierarchy6" loCatId="hierarchy" qsTypeId="urn:microsoft.com/office/officeart/2005/8/quickstyle/simple1" qsCatId="simple" csTypeId="urn:microsoft.com/office/officeart/2005/8/colors/colorful1" csCatId="colorful" phldr="1"/>
      <dgm:spPr/>
      <dgm:t>
        <a:bodyPr/>
        <a:lstStyle/>
        <a:p>
          <a:endParaRPr lang="en-US"/>
        </a:p>
      </dgm:t>
    </dgm:pt>
    <dgm:pt modelId="{5515976A-829B-49D2-AD3F-5AAC89087FB7}">
      <dgm:prSet phldrT="[Text]" custT="1"/>
      <dgm:spPr/>
      <dgm:t>
        <a:bodyPr/>
        <a:lstStyle/>
        <a:p>
          <a:r>
            <a:rPr lang="en-US" sz="1400" dirty="0">
              <a:latin typeface="Arial" panose="020B0604020202020204" pitchFamily="34" charset="0"/>
              <a:cs typeface="Arial" panose="020B0604020202020204" pitchFamily="34" charset="0"/>
            </a:rPr>
            <a:t>What are your thoughts on this?</a:t>
          </a:r>
        </a:p>
      </dgm:t>
    </dgm:pt>
    <dgm:pt modelId="{EB7C325D-2BC5-4C99-8D51-867DB28B4175}" type="parTrans" cxnId="{F2291A6D-F46C-420B-B2CD-C29A38321E55}">
      <dgm:prSet/>
      <dgm:spPr/>
      <dgm:t>
        <a:bodyPr/>
        <a:lstStyle/>
        <a:p>
          <a:endParaRPr lang="en-US" sz="1600">
            <a:latin typeface="Arial" panose="020B0604020202020204" pitchFamily="34" charset="0"/>
            <a:cs typeface="Arial" panose="020B0604020202020204" pitchFamily="34" charset="0"/>
          </a:endParaRPr>
        </a:p>
      </dgm:t>
    </dgm:pt>
    <dgm:pt modelId="{9BB247C3-0491-431B-8FF8-2AE48A0C044C}" type="sibTrans" cxnId="{F2291A6D-F46C-420B-B2CD-C29A38321E55}">
      <dgm:prSet/>
      <dgm:spPr/>
      <dgm:t>
        <a:bodyPr/>
        <a:lstStyle/>
        <a:p>
          <a:endParaRPr lang="en-US" sz="1600">
            <a:latin typeface="Arial" panose="020B0604020202020204" pitchFamily="34" charset="0"/>
            <a:cs typeface="Arial" panose="020B0604020202020204" pitchFamily="34" charset="0"/>
          </a:endParaRPr>
        </a:p>
      </dgm:t>
    </dgm:pt>
    <dgm:pt modelId="{5DE62EC2-0C4A-4AAF-AD19-775627EAA65C}">
      <dgm:prSet phldrT="[Text]" custT="1"/>
      <dgm:spPr/>
      <dgm:t>
        <a:bodyPr/>
        <a:lstStyle/>
        <a:p>
          <a:r>
            <a:rPr lang="en-US" sz="1200" kern="1200" dirty="0">
              <a:solidFill>
                <a:schemeClr val="tx1"/>
              </a:solidFill>
              <a:latin typeface="Arial" panose="020B0604020202020204" pitchFamily="34" charset="0"/>
              <a:ea typeface="+mn-ea"/>
              <a:cs typeface="Arial" panose="020B0604020202020204" pitchFamily="34" charset="0"/>
            </a:rPr>
            <a:t>How far in advance would you like to receive notice?</a:t>
          </a:r>
        </a:p>
      </dgm:t>
    </dgm:pt>
    <dgm:pt modelId="{331B7A92-D02D-4149-BB2D-4052CC1F820A}" type="parTrans" cxnId="{7A8C3AE7-A753-44A4-A5E3-35DFD89A5195}">
      <dgm:prSet/>
      <dgm:spPr/>
      <dgm:t>
        <a:bodyPr/>
        <a:lstStyle/>
        <a:p>
          <a:endParaRPr lang="en-US" sz="1600">
            <a:latin typeface="Arial" panose="020B0604020202020204" pitchFamily="34" charset="0"/>
            <a:cs typeface="Arial" panose="020B0604020202020204" pitchFamily="34" charset="0"/>
          </a:endParaRPr>
        </a:p>
      </dgm:t>
    </dgm:pt>
    <dgm:pt modelId="{CFE92A43-F3CC-42DD-83C7-ED86CDEB32E7}" type="sibTrans" cxnId="{7A8C3AE7-A753-44A4-A5E3-35DFD89A5195}">
      <dgm:prSet/>
      <dgm:spPr/>
      <dgm:t>
        <a:bodyPr/>
        <a:lstStyle/>
        <a:p>
          <a:endParaRPr lang="en-US" sz="1600">
            <a:latin typeface="Arial" panose="020B0604020202020204" pitchFamily="34" charset="0"/>
            <a:cs typeface="Arial" panose="020B0604020202020204" pitchFamily="34" charset="0"/>
          </a:endParaRPr>
        </a:p>
      </dgm:t>
    </dgm:pt>
    <dgm:pt modelId="{0C1686A6-CC2B-4157-A549-997F6786AEB9}">
      <dgm:prSet phldrT="[Text]" custT="1"/>
      <dgm:spPr/>
      <dgm:t>
        <a:bodyPr/>
        <a:lstStyle/>
        <a:p>
          <a:r>
            <a:rPr lang="en-US" sz="1200" dirty="0">
              <a:solidFill>
                <a:schemeClr val="tx1"/>
              </a:solidFill>
              <a:latin typeface="Arial" panose="020B0604020202020204" pitchFamily="34" charset="0"/>
              <a:cs typeface="Arial" panose="020B0604020202020204" pitchFamily="34" charset="0"/>
            </a:rPr>
            <a:t>What type of information should we include in our letter?</a:t>
          </a:r>
        </a:p>
      </dgm:t>
    </dgm:pt>
    <dgm:pt modelId="{E43C50A0-800A-4D7A-A313-C79951845E1F}" type="parTrans" cxnId="{3C4A35F2-2DAC-4B11-A4E7-E470237DB33A}">
      <dgm:prSet/>
      <dgm:spPr/>
      <dgm:t>
        <a:bodyPr/>
        <a:lstStyle/>
        <a:p>
          <a:endParaRPr lang="en-US" sz="1600">
            <a:latin typeface="Arial" panose="020B0604020202020204" pitchFamily="34" charset="0"/>
            <a:cs typeface="Arial" panose="020B0604020202020204" pitchFamily="34" charset="0"/>
          </a:endParaRPr>
        </a:p>
      </dgm:t>
    </dgm:pt>
    <dgm:pt modelId="{E7282567-913B-435D-88A1-E8F8AFE6F5A2}" type="sibTrans" cxnId="{3C4A35F2-2DAC-4B11-A4E7-E470237DB33A}">
      <dgm:prSet/>
      <dgm:spPr/>
      <dgm:t>
        <a:bodyPr/>
        <a:lstStyle/>
        <a:p>
          <a:endParaRPr lang="en-US" sz="1600">
            <a:latin typeface="Arial" panose="020B0604020202020204" pitchFamily="34" charset="0"/>
            <a:cs typeface="Arial" panose="020B0604020202020204" pitchFamily="34" charset="0"/>
          </a:endParaRPr>
        </a:p>
      </dgm:t>
    </dgm:pt>
    <dgm:pt modelId="{CA892192-0184-4D7F-953F-1B14D34873CE}">
      <dgm:prSet custT="1"/>
      <dgm:spPr/>
      <dgm:t>
        <a:bodyPr/>
        <a:lstStyle/>
        <a:p>
          <a:r>
            <a:rPr lang="en-US" sz="1400" dirty="0">
              <a:latin typeface="Arial" panose="020B0604020202020204" pitchFamily="34" charset="0"/>
              <a:cs typeface="Arial" panose="020B0604020202020204" pitchFamily="34" charset="0"/>
            </a:rPr>
            <a:t>Send pre-GSOP 13 letter 3 months in advance to address concerns around anxiety and dissatisfaction of our current </a:t>
          </a:r>
          <a:r>
            <a:rPr lang="en-US" sz="1400" dirty="0" err="1">
              <a:latin typeface="Arial" panose="020B0604020202020204" pitchFamily="34" charset="0"/>
              <a:cs typeface="Arial" panose="020B0604020202020204" pitchFamily="34" charset="0"/>
            </a:rPr>
            <a:t>comms</a:t>
          </a:r>
          <a:r>
            <a:rPr lang="en-US" sz="1400" dirty="0">
              <a:latin typeface="Arial" panose="020B0604020202020204" pitchFamily="34" charset="0"/>
              <a:cs typeface="Arial" panose="020B0604020202020204" pitchFamily="34" charset="0"/>
            </a:rPr>
            <a:t> </a:t>
          </a:r>
        </a:p>
      </dgm:t>
    </dgm:pt>
    <dgm:pt modelId="{AE5C80D5-863C-49ED-8E00-690C548A864E}" type="sibTrans" cxnId="{48FC521E-1C3D-436A-8E81-5060FB094464}">
      <dgm:prSet/>
      <dgm:spPr/>
      <dgm:t>
        <a:bodyPr/>
        <a:lstStyle/>
        <a:p>
          <a:endParaRPr lang="en-US"/>
        </a:p>
      </dgm:t>
    </dgm:pt>
    <dgm:pt modelId="{0EA06A06-4C99-4BB5-BA6E-D3D9F498AC27}" type="parTrans" cxnId="{48FC521E-1C3D-436A-8E81-5060FB094464}">
      <dgm:prSet/>
      <dgm:spPr/>
      <dgm:t>
        <a:bodyPr/>
        <a:lstStyle/>
        <a:p>
          <a:endParaRPr lang="en-US"/>
        </a:p>
      </dgm:t>
    </dgm:pt>
    <dgm:pt modelId="{E94C3E6F-501F-4568-8D1F-97AC45C8EB03}" type="pres">
      <dgm:prSet presAssocID="{94C95347-D0E1-4DAB-9707-B1E472EA0C7E}" presName="mainComposite" presStyleCnt="0">
        <dgm:presLayoutVars>
          <dgm:chPref val="1"/>
          <dgm:dir/>
          <dgm:animOne val="branch"/>
          <dgm:animLvl val="lvl"/>
          <dgm:resizeHandles val="exact"/>
        </dgm:presLayoutVars>
      </dgm:prSet>
      <dgm:spPr/>
    </dgm:pt>
    <dgm:pt modelId="{B3BBC020-FBB3-49C3-92E4-3430DE68CFBD}" type="pres">
      <dgm:prSet presAssocID="{94C95347-D0E1-4DAB-9707-B1E472EA0C7E}" presName="hierFlow" presStyleCnt="0"/>
      <dgm:spPr/>
    </dgm:pt>
    <dgm:pt modelId="{95837F84-5F98-4A22-8F14-45B66FD77896}" type="pres">
      <dgm:prSet presAssocID="{94C95347-D0E1-4DAB-9707-B1E472EA0C7E}" presName="hierChild1" presStyleCnt="0">
        <dgm:presLayoutVars>
          <dgm:chPref val="1"/>
          <dgm:animOne val="branch"/>
          <dgm:animLvl val="lvl"/>
        </dgm:presLayoutVars>
      </dgm:prSet>
      <dgm:spPr/>
    </dgm:pt>
    <dgm:pt modelId="{4EC0E643-C4FD-4DCF-9A92-D48EF0C23438}" type="pres">
      <dgm:prSet presAssocID="{CA892192-0184-4D7F-953F-1B14D34873CE}" presName="Name14" presStyleCnt="0"/>
      <dgm:spPr/>
    </dgm:pt>
    <dgm:pt modelId="{C54B656E-7EE8-488B-A37C-5DDDD6DCA921}" type="pres">
      <dgm:prSet presAssocID="{CA892192-0184-4D7F-953F-1B14D34873CE}" presName="level1Shape" presStyleLbl="node0" presStyleIdx="0" presStyleCnt="1" custScaleX="137128">
        <dgm:presLayoutVars>
          <dgm:chPref val="3"/>
        </dgm:presLayoutVars>
      </dgm:prSet>
      <dgm:spPr/>
    </dgm:pt>
    <dgm:pt modelId="{853F7F7F-2CAE-4F85-BA65-3F351FB6170E}" type="pres">
      <dgm:prSet presAssocID="{CA892192-0184-4D7F-953F-1B14D34873CE}" presName="hierChild2" presStyleCnt="0"/>
      <dgm:spPr/>
    </dgm:pt>
    <dgm:pt modelId="{2DC699D5-247D-416C-8353-F3A98E3F1892}" type="pres">
      <dgm:prSet presAssocID="{EB7C325D-2BC5-4C99-8D51-867DB28B4175}" presName="Name19" presStyleLbl="parChTrans1D2" presStyleIdx="0" presStyleCnt="1"/>
      <dgm:spPr/>
    </dgm:pt>
    <dgm:pt modelId="{18614943-749E-4E78-B58A-87D5834171CC}" type="pres">
      <dgm:prSet presAssocID="{5515976A-829B-49D2-AD3F-5AAC89087FB7}" presName="Name21" presStyleCnt="0"/>
      <dgm:spPr/>
    </dgm:pt>
    <dgm:pt modelId="{33981E58-515A-4A06-8DDE-C4185C151168}" type="pres">
      <dgm:prSet presAssocID="{5515976A-829B-49D2-AD3F-5AAC89087FB7}" presName="level2Shape" presStyleLbl="node2" presStyleIdx="0" presStyleCnt="1"/>
      <dgm:spPr/>
    </dgm:pt>
    <dgm:pt modelId="{02A95FA7-891C-4C9E-9D39-B7A32BC055AF}" type="pres">
      <dgm:prSet presAssocID="{5515976A-829B-49D2-AD3F-5AAC89087FB7}" presName="hierChild3" presStyleCnt="0"/>
      <dgm:spPr/>
    </dgm:pt>
    <dgm:pt modelId="{6C066476-C8F3-4CB3-871B-45941C6DF3C1}" type="pres">
      <dgm:prSet presAssocID="{331B7A92-D02D-4149-BB2D-4052CC1F820A}" presName="Name19" presStyleLbl="parChTrans1D3" presStyleIdx="0" presStyleCnt="2"/>
      <dgm:spPr/>
    </dgm:pt>
    <dgm:pt modelId="{E0008A01-27D2-46C3-9BD5-2FB55B57A033}" type="pres">
      <dgm:prSet presAssocID="{5DE62EC2-0C4A-4AAF-AD19-775627EAA65C}" presName="Name21" presStyleCnt="0"/>
      <dgm:spPr/>
    </dgm:pt>
    <dgm:pt modelId="{D9768ACB-5B44-4274-9302-6D21C4385C9E}" type="pres">
      <dgm:prSet presAssocID="{5DE62EC2-0C4A-4AAF-AD19-775627EAA65C}" presName="level2Shape" presStyleLbl="node3" presStyleIdx="0" presStyleCnt="2"/>
      <dgm:spPr/>
    </dgm:pt>
    <dgm:pt modelId="{1B3EA394-B0A4-4E13-971D-D16EAB38BBC3}" type="pres">
      <dgm:prSet presAssocID="{5DE62EC2-0C4A-4AAF-AD19-775627EAA65C}" presName="hierChild3" presStyleCnt="0"/>
      <dgm:spPr/>
    </dgm:pt>
    <dgm:pt modelId="{6AF70D27-2508-435B-89A0-0F10E1295FD7}" type="pres">
      <dgm:prSet presAssocID="{E43C50A0-800A-4D7A-A313-C79951845E1F}" presName="Name19" presStyleLbl="parChTrans1D3" presStyleIdx="1" presStyleCnt="2"/>
      <dgm:spPr/>
    </dgm:pt>
    <dgm:pt modelId="{F9BBFF8F-2BE8-4701-8432-6AC702D53641}" type="pres">
      <dgm:prSet presAssocID="{0C1686A6-CC2B-4157-A549-997F6786AEB9}" presName="Name21" presStyleCnt="0"/>
      <dgm:spPr/>
    </dgm:pt>
    <dgm:pt modelId="{784C0146-3930-496B-8AFF-80EED83C99C1}" type="pres">
      <dgm:prSet presAssocID="{0C1686A6-CC2B-4157-A549-997F6786AEB9}" presName="level2Shape" presStyleLbl="node3" presStyleIdx="1" presStyleCnt="2"/>
      <dgm:spPr/>
    </dgm:pt>
    <dgm:pt modelId="{398819D8-1026-4EF1-A277-2872487804EB}" type="pres">
      <dgm:prSet presAssocID="{0C1686A6-CC2B-4157-A549-997F6786AEB9}" presName="hierChild3" presStyleCnt="0"/>
      <dgm:spPr/>
    </dgm:pt>
    <dgm:pt modelId="{8D468CDB-F513-405D-BFDF-F06FD20CA3A2}" type="pres">
      <dgm:prSet presAssocID="{94C95347-D0E1-4DAB-9707-B1E472EA0C7E}" presName="bgShapesFlow" presStyleCnt="0"/>
      <dgm:spPr/>
    </dgm:pt>
  </dgm:ptLst>
  <dgm:cxnLst>
    <dgm:cxn modelId="{1CC8CA1B-D46F-49F5-89FB-A490D302BAFC}" type="presOf" srcId="{5515976A-829B-49D2-AD3F-5AAC89087FB7}" destId="{33981E58-515A-4A06-8DDE-C4185C151168}" srcOrd="0" destOrd="0" presId="urn:microsoft.com/office/officeart/2005/8/layout/hierarchy6"/>
    <dgm:cxn modelId="{48FC521E-1C3D-436A-8E81-5060FB094464}" srcId="{94C95347-D0E1-4DAB-9707-B1E472EA0C7E}" destId="{CA892192-0184-4D7F-953F-1B14D34873CE}" srcOrd="0" destOrd="0" parTransId="{0EA06A06-4C99-4BB5-BA6E-D3D9F498AC27}" sibTransId="{AE5C80D5-863C-49ED-8E00-690C548A864E}"/>
    <dgm:cxn modelId="{C4285C38-5401-429A-9172-5D8594AA681D}" type="presOf" srcId="{331B7A92-D02D-4149-BB2D-4052CC1F820A}" destId="{6C066476-C8F3-4CB3-871B-45941C6DF3C1}" srcOrd="0" destOrd="0" presId="urn:microsoft.com/office/officeart/2005/8/layout/hierarchy6"/>
    <dgm:cxn modelId="{F2291A6D-F46C-420B-B2CD-C29A38321E55}" srcId="{CA892192-0184-4D7F-953F-1B14D34873CE}" destId="{5515976A-829B-49D2-AD3F-5AAC89087FB7}" srcOrd="0" destOrd="0" parTransId="{EB7C325D-2BC5-4C99-8D51-867DB28B4175}" sibTransId="{9BB247C3-0491-431B-8FF8-2AE48A0C044C}"/>
    <dgm:cxn modelId="{417FC96D-1FBF-4F8E-B693-FFCE1B95779F}" type="presOf" srcId="{EB7C325D-2BC5-4C99-8D51-867DB28B4175}" destId="{2DC699D5-247D-416C-8353-F3A98E3F1892}" srcOrd="0" destOrd="0" presId="urn:microsoft.com/office/officeart/2005/8/layout/hierarchy6"/>
    <dgm:cxn modelId="{AB7AA754-0FDD-4F08-94F2-59D754BC0386}" type="presOf" srcId="{CA892192-0184-4D7F-953F-1B14D34873CE}" destId="{C54B656E-7EE8-488B-A37C-5DDDD6DCA921}" srcOrd="0" destOrd="0" presId="urn:microsoft.com/office/officeart/2005/8/layout/hierarchy6"/>
    <dgm:cxn modelId="{03CC8655-0168-4328-8206-3CF4CAACD8D7}" type="presOf" srcId="{5DE62EC2-0C4A-4AAF-AD19-775627EAA65C}" destId="{D9768ACB-5B44-4274-9302-6D21C4385C9E}" srcOrd="0" destOrd="0" presId="urn:microsoft.com/office/officeart/2005/8/layout/hierarchy6"/>
    <dgm:cxn modelId="{05711DA6-9E30-4DD6-BEF9-D3F4B0C30018}" type="presOf" srcId="{0C1686A6-CC2B-4157-A549-997F6786AEB9}" destId="{784C0146-3930-496B-8AFF-80EED83C99C1}" srcOrd="0" destOrd="0" presId="urn:microsoft.com/office/officeart/2005/8/layout/hierarchy6"/>
    <dgm:cxn modelId="{45E9C1C0-D5F5-43DB-AA7F-553FBC613EE1}" type="presOf" srcId="{E43C50A0-800A-4D7A-A313-C79951845E1F}" destId="{6AF70D27-2508-435B-89A0-0F10E1295FD7}" srcOrd="0" destOrd="0" presId="urn:microsoft.com/office/officeart/2005/8/layout/hierarchy6"/>
    <dgm:cxn modelId="{E20F71C5-B712-42CB-A78A-F2D71B4D9CC5}" type="presOf" srcId="{94C95347-D0E1-4DAB-9707-B1E472EA0C7E}" destId="{E94C3E6F-501F-4568-8D1F-97AC45C8EB03}" srcOrd="0" destOrd="0" presId="urn:microsoft.com/office/officeart/2005/8/layout/hierarchy6"/>
    <dgm:cxn modelId="{7A8C3AE7-A753-44A4-A5E3-35DFD89A5195}" srcId="{5515976A-829B-49D2-AD3F-5AAC89087FB7}" destId="{5DE62EC2-0C4A-4AAF-AD19-775627EAA65C}" srcOrd="0" destOrd="0" parTransId="{331B7A92-D02D-4149-BB2D-4052CC1F820A}" sibTransId="{CFE92A43-F3CC-42DD-83C7-ED86CDEB32E7}"/>
    <dgm:cxn modelId="{3C4A35F2-2DAC-4B11-A4E7-E470237DB33A}" srcId="{5515976A-829B-49D2-AD3F-5AAC89087FB7}" destId="{0C1686A6-CC2B-4157-A549-997F6786AEB9}" srcOrd="1" destOrd="0" parTransId="{E43C50A0-800A-4D7A-A313-C79951845E1F}" sibTransId="{E7282567-913B-435D-88A1-E8F8AFE6F5A2}"/>
    <dgm:cxn modelId="{CA6EB31A-E297-4509-A78C-34DD4A6695F6}" type="presParOf" srcId="{E94C3E6F-501F-4568-8D1F-97AC45C8EB03}" destId="{B3BBC020-FBB3-49C3-92E4-3430DE68CFBD}" srcOrd="0" destOrd="0" presId="urn:microsoft.com/office/officeart/2005/8/layout/hierarchy6"/>
    <dgm:cxn modelId="{AA5AC384-6826-42F0-895A-0C2C75CE8A5A}" type="presParOf" srcId="{B3BBC020-FBB3-49C3-92E4-3430DE68CFBD}" destId="{95837F84-5F98-4A22-8F14-45B66FD77896}" srcOrd="0" destOrd="0" presId="urn:microsoft.com/office/officeart/2005/8/layout/hierarchy6"/>
    <dgm:cxn modelId="{C34D32A8-976F-4ECF-B1B6-B42EEBC9C804}" type="presParOf" srcId="{95837F84-5F98-4A22-8F14-45B66FD77896}" destId="{4EC0E643-C4FD-4DCF-9A92-D48EF0C23438}" srcOrd="0" destOrd="0" presId="urn:microsoft.com/office/officeart/2005/8/layout/hierarchy6"/>
    <dgm:cxn modelId="{14BFFFD3-6C65-400B-B514-4DD99630397A}" type="presParOf" srcId="{4EC0E643-C4FD-4DCF-9A92-D48EF0C23438}" destId="{C54B656E-7EE8-488B-A37C-5DDDD6DCA921}" srcOrd="0" destOrd="0" presId="urn:microsoft.com/office/officeart/2005/8/layout/hierarchy6"/>
    <dgm:cxn modelId="{39D26CB6-2F1B-4815-9DBB-1F5AE4EF7DAB}" type="presParOf" srcId="{4EC0E643-C4FD-4DCF-9A92-D48EF0C23438}" destId="{853F7F7F-2CAE-4F85-BA65-3F351FB6170E}" srcOrd="1" destOrd="0" presId="urn:microsoft.com/office/officeart/2005/8/layout/hierarchy6"/>
    <dgm:cxn modelId="{3457BCAF-5A6D-4555-BA23-924436D2F47A}" type="presParOf" srcId="{853F7F7F-2CAE-4F85-BA65-3F351FB6170E}" destId="{2DC699D5-247D-416C-8353-F3A98E3F1892}" srcOrd="0" destOrd="0" presId="urn:microsoft.com/office/officeart/2005/8/layout/hierarchy6"/>
    <dgm:cxn modelId="{CB3F0178-C56C-43BE-B829-6D5598724E1C}" type="presParOf" srcId="{853F7F7F-2CAE-4F85-BA65-3F351FB6170E}" destId="{18614943-749E-4E78-B58A-87D5834171CC}" srcOrd="1" destOrd="0" presId="urn:microsoft.com/office/officeart/2005/8/layout/hierarchy6"/>
    <dgm:cxn modelId="{F698A25E-F873-4C41-9C59-BEA0B36ABA98}" type="presParOf" srcId="{18614943-749E-4E78-B58A-87D5834171CC}" destId="{33981E58-515A-4A06-8DDE-C4185C151168}" srcOrd="0" destOrd="0" presId="urn:microsoft.com/office/officeart/2005/8/layout/hierarchy6"/>
    <dgm:cxn modelId="{A08D28CE-C620-45D8-A168-08BAFF3A1AE1}" type="presParOf" srcId="{18614943-749E-4E78-B58A-87D5834171CC}" destId="{02A95FA7-891C-4C9E-9D39-B7A32BC055AF}" srcOrd="1" destOrd="0" presId="urn:microsoft.com/office/officeart/2005/8/layout/hierarchy6"/>
    <dgm:cxn modelId="{20507B32-F817-4F3B-B27E-4677DBF6F804}" type="presParOf" srcId="{02A95FA7-891C-4C9E-9D39-B7A32BC055AF}" destId="{6C066476-C8F3-4CB3-871B-45941C6DF3C1}" srcOrd="0" destOrd="0" presId="urn:microsoft.com/office/officeart/2005/8/layout/hierarchy6"/>
    <dgm:cxn modelId="{E2E112EF-B7F9-4303-9A83-057432C25D2D}" type="presParOf" srcId="{02A95FA7-891C-4C9E-9D39-B7A32BC055AF}" destId="{E0008A01-27D2-46C3-9BD5-2FB55B57A033}" srcOrd="1" destOrd="0" presId="urn:microsoft.com/office/officeart/2005/8/layout/hierarchy6"/>
    <dgm:cxn modelId="{05208A95-AC08-47CA-85E2-2E80595362FC}" type="presParOf" srcId="{E0008A01-27D2-46C3-9BD5-2FB55B57A033}" destId="{D9768ACB-5B44-4274-9302-6D21C4385C9E}" srcOrd="0" destOrd="0" presId="urn:microsoft.com/office/officeart/2005/8/layout/hierarchy6"/>
    <dgm:cxn modelId="{3CDE483E-DC25-45D9-9DF2-BE6BC8E58968}" type="presParOf" srcId="{E0008A01-27D2-46C3-9BD5-2FB55B57A033}" destId="{1B3EA394-B0A4-4E13-971D-D16EAB38BBC3}" srcOrd="1" destOrd="0" presId="urn:microsoft.com/office/officeart/2005/8/layout/hierarchy6"/>
    <dgm:cxn modelId="{6D6C91BD-5EFA-4E97-AE33-5993891E7835}" type="presParOf" srcId="{02A95FA7-891C-4C9E-9D39-B7A32BC055AF}" destId="{6AF70D27-2508-435B-89A0-0F10E1295FD7}" srcOrd="2" destOrd="0" presId="urn:microsoft.com/office/officeart/2005/8/layout/hierarchy6"/>
    <dgm:cxn modelId="{CA5AA3FF-E39D-4BD3-B421-D5347D66BE95}" type="presParOf" srcId="{02A95FA7-891C-4C9E-9D39-B7A32BC055AF}" destId="{F9BBFF8F-2BE8-4701-8432-6AC702D53641}" srcOrd="3" destOrd="0" presId="urn:microsoft.com/office/officeart/2005/8/layout/hierarchy6"/>
    <dgm:cxn modelId="{A08F5623-E285-4CDA-9226-8552A2F56E59}" type="presParOf" srcId="{F9BBFF8F-2BE8-4701-8432-6AC702D53641}" destId="{784C0146-3930-496B-8AFF-80EED83C99C1}" srcOrd="0" destOrd="0" presId="urn:microsoft.com/office/officeart/2005/8/layout/hierarchy6"/>
    <dgm:cxn modelId="{D505DFCD-AC59-465F-AF0E-77AB149EECA1}" type="presParOf" srcId="{F9BBFF8F-2BE8-4701-8432-6AC702D53641}" destId="{398819D8-1026-4EF1-A277-2872487804EB}" srcOrd="1" destOrd="0" presId="urn:microsoft.com/office/officeart/2005/8/layout/hierarchy6"/>
    <dgm:cxn modelId="{1F5BAB0C-44C9-4DF9-B93D-6AE54266F69B}" type="presParOf" srcId="{E94C3E6F-501F-4568-8D1F-97AC45C8EB03}" destId="{8D468CDB-F513-405D-BFDF-F06FD20CA3A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D7FB77-DCDF-4A0C-B4EA-4298A7EDCA6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0FC35F1-2EEC-4101-99C3-BD0774FA3354}">
      <dgm:prSet phldrT="[Text]" custT="1"/>
      <dgm:spPr/>
      <dgm:t>
        <a:bodyPr/>
        <a:lstStyle/>
        <a:p>
          <a:r>
            <a:rPr lang="en-US" sz="1400" dirty="0">
              <a:latin typeface="Arial" panose="020B0604020202020204" pitchFamily="34" charset="0"/>
              <a:cs typeface="Arial" panose="020B0604020202020204" pitchFamily="34" charset="0"/>
            </a:rPr>
            <a:t>Meter Point Reference Numbers (MPRNs) enable us to bill customers</a:t>
          </a:r>
        </a:p>
      </dgm:t>
    </dgm:pt>
    <dgm:pt modelId="{787C9987-EE8E-454C-AA73-AA95C59BC09E}" type="parTrans" cxnId="{F870F250-BC5B-49C7-8C66-B00CF6B15046}">
      <dgm:prSet/>
      <dgm:spPr/>
      <dgm:t>
        <a:bodyPr/>
        <a:lstStyle/>
        <a:p>
          <a:endParaRPr lang="en-US" sz="1800">
            <a:latin typeface="Arial" panose="020B0604020202020204" pitchFamily="34" charset="0"/>
            <a:cs typeface="Arial" panose="020B0604020202020204" pitchFamily="34" charset="0"/>
          </a:endParaRPr>
        </a:p>
      </dgm:t>
    </dgm:pt>
    <dgm:pt modelId="{9B0DD925-A2B6-46D3-BF6E-0E6F3DFCD3A0}" type="sibTrans" cxnId="{F870F250-BC5B-49C7-8C66-B00CF6B15046}">
      <dgm:prSet/>
      <dgm:spPr/>
      <dgm:t>
        <a:bodyPr/>
        <a:lstStyle/>
        <a:p>
          <a:endParaRPr lang="en-US" sz="1800">
            <a:latin typeface="Arial" panose="020B0604020202020204" pitchFamily="34" charset="0"/>
            <a:cs typeface="Arial" panose="020B0604020202020204" pitchFamily="34" charset="0"/>
          </a:endParaRPr>
        </a:p>
      </dgm:t>
    </dgm:pt>
    <dgm:pt modelId="{82B95218-0EED-4BB8-85CA-4606EB6780BF}">
      <dgm:prSet phldrT="[Text]" custT="1"/>
      <dgm:spPr/>
      <dgm:t>
        <a:bodyPr/>
        <a:lstStyle/>
        <a:p>
          <a:r>
            <a:rPr lang="en-US" sz="1400" b="0" dirty="0">
              <a:solidFill>
                <a:schemeClr val="tx1">
                  <a:lumMod val="75000"/>
                  <a:lumOff val="25000"/>
                </a:schemeClr>
              </a:solidFill>
              <a:latin typeface="Arial" panose="020B0604020202020204" pitchFamily="34" charset="0"/>
              <a:cs typeface="Arial" panose="020B0604020202020204" pitchFamily="34" charset="0"/>
            </a:rPr>
            <a:t>Gas theft increases costs for customers</a:t>
          </a:r>
        </a:p>
      </dgm:t>
    </dgm:pt>
    <dgm:pt modelId="{D4832F8C-AA37-4869-9D5E-BE39C09DFA69}" type="parTrans" cxnId="{548AB2E6-33F8-4335-85FF-4CCB2AA41077}">
      <dgm:prSet/>
      <dgm:spPr/>
      <dgm:t>
        <a:bodyPr/>
        <a:lstStyle/>
        <a:p>
          <a:endParaRPr lang="en-US" sz="1800">
            <a:latin typeface="Arial" panose="020B0604020202020204" pitchFamily="34" charset="0"/>
            <a:cs typeface="Arial" panose="020B0604020202020204" pitchFamily="34" charset="0"/>
          </a:endParaRPr>
        </a:p>
      </dgm:t>
    </dgm:pt>
    <dgm:pt modelId="{101925EB-EEDD-491A-BA1A-1018BB084742}" type="sibTrans" cxnId="{548AB2E6-33F8-4335-85FF-4CCB2AA41077}">
      <dgm:prSet/>
      <dgm:spPr/>
      <dgm:t>
        <a:bodyPr/>
        <a:lstStyle/>
        <a:p>
          <a:endParaRPr lang="en-US" sz="1800">
            <a:latin typeface="Arial" panose="020B0604020202020204" pitchFamily="34" charset="0"/>
            <a:cs typeface="Arial" panose="020B0604020202020204" pitchFamily="34" charset="0"/>
          </a:endParaRPr>
        </a:p>
      </dgm:t>
    </dgm:pt>
    <dgm:pt modelId="{5F0B2ADD-6AFC-42CC-81B5-2FDE83708918}">
      <dgm:prSet phldrT="[Text]" custT="1"/>
      <dgm:spPr/>
      <dgm:t>
        <a:bodyPr/>
        <a:lstStyle/>
        <a:p>
          <a:r>
            <a:rPr lang="en-US" sz="1400" b="0" dirty="0">
              <a:latin typeface="Arial" panose="020B0604020202020204" pitchFamily="34" charset="0"/>
              <a:cs typeface="Arial" panose="020B0604020202020204" pitchFamily="34" charset="0"/>
            </a:rPr>
            <a:t>Interfering with gas meters or pipes is also a serious risk to safety</a:t>
          </a:r>
        </a:p>
      </dgm:t>
    </dgm:pt>
    <dgm:pt modelId="{2752920E-7A5E-41A6-8791-7BD34D565E1E}" type="parTrans" cxnId="{96D83911-EAA0-4A77-966D-C94D685BD72D}">
      <dgm:prSet/>
      <dgm:spPr/>
      <dgm:t>
        <a:bodyPr/>
        <a:lstStyle/>
        <a:p>
          <a:endParaRPr lang="en-US" sz="1800">
            <a:latin typeface="Arial" panose="020B0604020202020204" pitchFamily="34" charset="0"/>
            <a:cs typeface="Arial" panose="020B0604020202020204" pitchFamily="34" charset="0"/>
          </a:endParaRPr>
        </a:p>
      </dgm:t>
    </dgm:pt>
    <dgm:pt modelId="{C33039E7-6CD0-4D01-9668-ADE1E1741B66}" type="sibTrans" cxnId="{96D83911-EAA0-4A77-966D-C94D685BD72D}">
      <dgm:prSet/>
      <dgm:spPr/>
      <dgm:t>
        <a:bodyPr/>
        <a:lstStyle/>
        <a:p>
          <a:endParaRPr lang="en-US" sz="1800">
            <a:latin typeface="Arial" panose="020B0604020202020204" pitchFamily="34" charset="0"/>
            <a:cs typeface="Arial" panose="020B0604020202020204" pitchFamily="34" charset="0"/>
          </a:endParaRPr>
        </a:p>
      </dgm:t>
    </dgm:pt>
    <dgm:pt modelId="{FC60FCE9-0F44-4AE2-95B1-87F31BFECFBA}">
      <dgm:prSet custT="1"/>
      <dgm:spPr/>
      <dgm:t>
        <a:bodyPr/>
        <a:lstStyle/>
        <a:p>
          <a:r>
            <a:rPr lang="en-US" sz="1400" dirty="0">
              <a:latin typeface="Arial" panose="020B0604020202020204" pitchFamily="34" charset="0"/>
              <a:cs typeface="Arial" panose="020B0604020202020204" pitchFamily="34" charset="0"/>
            </a:rPr>
            <a:t>Our Connections team manage the creation of new MPRNs</a:t>
          </a:r>
        </a:p>
      </dgm:t>
    </dgm:pt>
    <dgm:pt modelId="{BCAA45B2-1433-415E-8E94-3604AB7CFAF5}" type="parTrans" cxnId="{CB09DE2A-E1E0-4F94-BA4E-96D7972FB284}">
      <dgm:prSet/>
      <dgm:spPr/>
      <dgm:t>
        <a:bodyPr/>
        <a:lstStyle/>
        <a:p>
          <a:endParaRPr lang="en-US" sz="1800">
            <a:latin typeface="Arial" panose="020B0604020202020204" pitchFamily="34" charset="0"/>
            <a:cs typeface="Arial" panose="020B0604020202020204" pitchFamily="34" charset="0"/>
          </a:endParaRPr>
        </a:p>
      </dgm:t>
    </dgm:pt>
    <dgm:pt modelId="{C559E52D-39F7-41BE-91D0-B0CD2F7F0E92}" type="sibTrans" cxnId="{CB09DE2A-E1E0-4F94-BA4E-96D7972FB284}">
      <dgm:prSet/>
      <dgm:spPr/>
      <dgm:t>
        <a:bodyPr/>
        <a:lstStyle/>
        <a:p>
          <a:endParaRPr lang="en-US" sz="1800">
            <a:latin typeface="Arial" panose="020B0604020202020204" pitchFamily="34" charset="0"/>
            <a:cs typeface="Arial" panose="020B0604020202020204" pitchFamily="34" charset="0"/>
          </a:endParaRPr>
        </a:p>
      </dgm:t>
    </dgm:pt>
    <dgm:pt modelId="{E3CFAF73-786F-40B5-9A32-9BB94E4A3821}">
      <dgm:prSet custT="1"/>
      <dgm:spPr/>
      <dgm:t>
        <a:bodyPr/>
        <a:lstStyle/>
        <a:p>
          <a:r>
            <a:rPr lang="en-US" sz="1400" dirty="0">
              <a:latin typeface="Arial" panose="020B0604020202020204" pitchFamily="34" charset="0"/>
              <a:cs typeface="Arial" panose="020B0604020202020204" pitchFamily="34" charset="0"/>
            </a:rPr>
            <a:t>Some consumers illegally connect onto existing services and use ‘dummy’ meters – this is known as theft of gas</a:t>
          </a:r>
        </a:p>
      </dgm:t>
    </dgm:pt>
    <dgm:pt modelId="{4FBB2D8E-470B-4BC4-BFF5-4B5BC4076D1C}" type="parTrans" cxnId="{9C03B96D-94DF-4605-BE7E-5EBD07AE6145}">
      <dgm:prSet/>
      <dgm:spPr/>
      <dgm:t>
        <a:bodyPr/>
        <a:lstStyle/>
        <a:p>
          <a:endParaRPr lang="en-US" sz="1800">
            <a:latin typeface="Arial" panose="020B0604020202020204" pitchFamily="34" charset="0"/>
            <a:cs typeface="Arial" panose="020B0604020202020204" pitchFamily="34" charset="0"/>
          </a:endParaRPr>
        </a:p>
      </dgm:t>
    </dgm:pt>
    <dgm:pt modelId="{B43C6AF7-6613-4571-B387-6EF3E908E7D9}" type="sibTrans" cxnId="{9C03B96D-94DF-4605-BE7E-5EBD07AE6145}">
      <dgm:prSet/>
      <dgm:spPr/>
      <dgm:t>
        <a:bodyPr/>
        <a:lstStyle/>
        <a:p>
          <a:endParaRPr lang="en-US" sz="1800">
            <a:latin typeface="Arial" panose="020B0604020202020204" pitchFamily="34" charset="0"/>
            <a:cs typeface="Arial" panose="020B0604020202020204" pitchFamily="34" charset="0"/>
          </a:endParaRPr>
        </a:p>
      </dgm:t>
    </dgm:pt>
    <dgm:pt modelId="{DF7C44F8-DC37-42E1-8AF3-CF693F56A754}">
      <dgm:prSet custT="1"/>
      <dgm:spPr/>
      <dgm:t>
        <a:bodyPr/>
        <a:lstStyle/>
        <a:p>
          <a:r>
            <a:rPr lang="en-US" sz="1400" dirty="0">
              <a:latin typeface="Arial" panose="020B0604020202020204" pitchFamily="34" charset="0"/>
              <a:cs typeface="Arial" panose="020B0604020202020204" pitchFamily="34" charset="0"/>
            </a:rPr>
            <a:t>Ofgem require us to play an active role in detecting, investigating and preventing the theft of gas</a:t>
          </a:r>
        </a:p>
      </dgm:t>
    </dgm:pt>
    <dgm:pt modelId="{2D91365E-F991-4AF9-93D8-E461914B7C32}" type="parTrans" cxnId="{B321296C-6AB5-4B23-B87F-5688426041A2}">
      <dgm:prSet/>
      <dgm:spPr/>
      <dgm:t>
        <a:bodyPr/>
        <a:lstStyle/>
        <a:p>
          <a:endParaRPr lang="en-US" sz="1800"/>
        </a:p>
      </dgm:t>
    </dgm:pt>
    <dgm:pt modelId="{5CE5425A-54C2-4BD2-9C3C-1DCC6CCF8EA1}" type="sibTrans" cxnId="{B321296C-6AB5-4B23-B87F-5688426041A2}">
      <dgm:prSet/>
      <dgm:spPr/>
      <dgm:t>
        <a:bodyPr/>
        <a:lstStyle/>
        <a:p>
          <a:endParaRPr lang="en-US" sz="1800"/>
        </a:p>
      </dgm:t>
    </dgm:pt>
    <dgm:pt modelId="{66CD56E3-7931-4674-9C05-9BEDCEB0C333}" type="pres">
      <dgm:prSet presAssocID="{75D7FB77-DCDF-4A0C-B4EA-4298A7EDCA6E}" presName="diagram" presStyleCnt="0">
        <dgm:presLayoutVars>
          <dgm:dir/>
          <dgm:resizeHandles val="exact"/>
        </dgm:presLayoutVars>
      </dgm:prSet>
      <dgm:spPr/>
    </dgm:pt>
    <dgm:pt modelId="{F5CE847F-9212-4E0D-874F-357790EDA335}" type="pres">
      <dgm:prSet presAssocID="{10FC35F1-2EEC-4101-99C3-BD0774FA3354}" presName="node" presStyleLbl="node1" presStyleIdx="0" presStyleCnt="6">
        <dgm:presLayoutVars>
          <dgm:bulletEnabled val="1"/>
        </dgm:presLayoutVars>
      </dgm:prSet>
      <dgm:spPr/>
    </dgm:pt>
    <dgm:pt modelId="{7A1895F1-D526-4DFD-8386-68782A01F05A}" type="pres">
      <dgm:prSet presAssocID="{9B0DD925-A2B6-46D3-BF6E-0E6F3DFCD3A0}" presName="sibTrans" presStyleCnt="0"/>
      <dgm:spPr/>
    </dgm:pt>
    <dgm:pt modelId="{58BB2363-1FC4-4CF6-84A7-CD74679EC39B}" type="pres">
      <dgm:prSet presAssocID="{82B95218-0EED-4BB8-85CA-4606EB6780BF}" presName="node" presStyleLbl="node1" presStyleIdx="1" presStyleCnt="6" custLinFactX="-11415" custLinFactY="100000" custLinFactNeighborX="-100000" custLinFactNeighborY="125786">
        <dgm:presLayoutVars>
          <dgm:bulletEnabled val="1"/>
        </dgm:presLayoutVars>
      </dgm:prSet>
      <dgm:spPr/>
    </dgm:pt>
    <dgm:pt modelId="{4E9C17CD-537A-4678-B0E9-2D0310E8B2F9}" type="pres">
      <dgm:prSet presAssocID="{101925EB-EEDD-491A-BA1A-1018BB084742}" presName="sibTrans" presStyleCnt="0"/>
      <dgm:spPr/>
    </dgm:pt>
    <dgm:pt modelId="{54BDE39C-6E5A-4B7F-8BA4-E745636757E1}" type="pres">
      <dgm:prSet presAssocID="{FC60FCE9-0F44-4AE2-95B1-87F31BFECFBA}" presName="node" presStyleLbl="node1" presStyleIdx="2" presStyleCnt="6" custLinFactX="4277" custLinFactY="-15534" custLinFactNeighborX="100000" custLinFactNeighborY="-100000">
        <dgm:presLayoutVars>
          <dgm:bulletEnabled val="1"/>
        </dgm:presLayoutVars>
      </dgm:prSet>
      <dgm:spPr/>
    </dgm:pt>
    <dgm:pt modelId="{66505D5E-DF2F-44E0-8C34-DECDE9078DD2}" type="pres">
      <dgm:prSet presAssocID="{C559E52D-39F7-41BE-91D0-B0CD2F7F0E92}" presName="sibTrans" presStyleCnt="0"/>
      <dgm:spPr/>
    </dgm:pt>
    <dgm:pt modelId="{AC377876-28B3-4DF4-AFD3-615486BA127B}" type="pres">
      <dgm:prSet presAssocID="{5F0B2ADD-6AFC-42CC-81B5-2FDE83708918}" presName="node" presStyleLbl="node1" presStyleIdx="3" presStyleCnt="6" custLinFactNeighborX="-4840" custLinFactNeighborY="-3207">
        <dgm:presLayoutVars>
          <dgm:bulletEnabled val="1"/>
        </dgm:presLayoutVars>
      </dgm:prSet>
      <dgm:spPr/>
    </dgm:pt>
    <dgm:pt modelId="{A527505F-9115-485A-8E2F-A3A0FB8DAE13}" type="pres">
      <dgm:prSet presAssocID="{C33039E7-6CD0-4D01-9668-ADE1E1741B66}" presName="sibTrans" presStyleCnt="0"/>
      <dgm:spPr/>
    </dgm:pt>
    <dgm:pt modelId="{B3220CC5-6271-4BC2-A284-B270377D1AAD}" type="pres">
      <dgm:prSet presAssocID="{E3CFAF73-786F-40B5-9A32-9BB94E4A3821}" presName="node" presStyleLbl="node1" presStyleIdx="4" presStyleCnt="6" custLinFactY="-19874" custLinFactNeighborX="-1415" custLinFactNeighborY="-100000">
        <dgm:presLayoutVars>
          <dgm:bulletEnabled val="1"/>
        </dgm:presLayoutVars>
      </dgm:prSet>
      <dgm:spPr/>
    </dgm:pt>
    <dgm:pt modelId="{A4548625-90FC-4478-8C48-87695BAA8A3F}" type="pres">
      <dgm:prSet presAssocID="{B43C6AF7-6613-4571-B387-6EF3E908E7D9}" presName="sibTrans" presStyleCnt="0"/>
      <dgm:spPr/>
    </dgm:pt>
    <dgm:pt modelId="{8C6038EC-7E12-4A62-94AE-1CD731BF22A9}" type="pres">
      <dgm:prSet presAssocID="{DF7C44F8-DC37-42E1-8AF3-CF693F56A754}" presName="node" presStyleLbl="node1" presStyleIdx="5" presStyleCnt="6" custLinFactNeighborX="-5723" custLinFactNeighborY="-7547">
        <dgm:presLayoutVars>
          <dgm:bulletEnabled val="1"/>
        </dgm:presLayoutVars>
      </dgm:prSet>
      <dgm:spPr/>
    </dgm:pt>
  </dgm:ptLst>
  <dgm:cxnLst>
    <dgm:cxn modelId="{FBE17E00-418A-4A53-86D2-55C0BFFBAC4F}" type="presOf" srcId="{10FC35F1-2EEC-4101-99C3-BD0774FA3354}" destId="{F5CE847F-9212-4E0D-874F-357790EDA335}" srcOrd="0" destOrd="0" presId="urn:microsoft.com/office/officeart/2005/8/layout/default"/>
    <dgm:cxn modelId="{96D83911-EAA0-4A77-966D-C94D685BD72D}" srcId="{75D7FB77-DCDF-4A0C-B4EA-4298A7EDCA6E}" destId="{5F0B2ADD-6AFC-42CC-81B5-2FDE83708918}" srcOrd="3" destOrd="0" parTransId="{2752920E-7A5E-41A6-8791-7BD34D565E1E}" sibTransId="{C33039E7-6CD0-4D01-9668-ADE1E1741B66}"/>
    <dgm:cxn modelId="{C6AF7E20-8E66-44EB-AC6A-3248379B70F5}" type="presOf" srcId="{DF7C44F8-DC37-42E1-8AF3-CF693F56A754}" destId="{8C6038EC-7E12-4A62-94AE-1CD731BF22A9}" srcOrd="0" destOrd="0" presId="urn:microsoft.com/office/officeart/2005/8/layout/default"/>
    <dgm:cxn modelId="{CB09DE2A-E1E0-4F94-BA4E-96D7972FB284}" srcId="{75D7FB77-DCDF-4A0C-B4EA-4298A7EDCA6E}" destId="{FC60FCE9-0F44-4AE2-95B1-87F31BFECFBA}" srcOrd="2" destOrd="0" parTransId="{BCAA45B2-1433-415E-8E94-3604AB7CFAF5}" sibTransId="{C559E52D-39F7-41BE-91D0-B0CD2F7F0E92}"/>
    <dgm:cxn modelId="{64BC1936-4F77-44E0-8091-6F77CC1905AB}" type="presOf" srcId="{82B95218-0EED-4BB8-85CA-4606EB6780BF}" destId="{58BB2363-1FC4-4CF6-84A7-CD74679EC39B}" srcOrd="0" destOrd="0" presId="urn:microsoft.com/office/officeart/2005/8/layout/default"/>
    <dgm:cxn modelId="{BF302F67-9276-40C4-BA90-2089A73B1CE9}" type="presOf" srcId="{75D7FB77-DCDF-4A0C-B4EA-4298A7EDCA6E}" destId="{66CD56E3-7931-4674-9C05-9BEDCEB0C333}" srcOrd="0" destOrd="0" presId="urn:microsoft.com/office/officeart/2005/8/layout/default"/>
    <dgm:cxn modelId="{DE45216C-E779-45A5-BCF6-7D2CF2AF7182}" type="presOf" srcId="{FC60FCE9-0F44-4AE2-95B1-87F31BFECFBA}" destId="{54BDE39C-6E5A-4B7F-8BA4-E745636757E1}" srcOrd="0" destOrd="0" presId="urn:microsoft.com/office/officeart/2005/8/layout/default"/>
    <dgm:cxn modelId="{B321296C-6AB5-4B23-B87F-5688426041A2}" srcId="{75D7FB77-DCDF-4A0C-B4EA-4298A7EDCA6E}" destId="{DF7C44F8-DC37-42E1-8AF3-CF693F56A754}" srcOrd="5" destOrd="0" parTransId="{2D91365E-F991-4AF9-93D8-E461914B7C32}" sibTransId="{5CE5425A-54C2-4BD2-9C3C-1DCC6CCF8EA1}"/>
    <dgm:cxn modelId="{9C03B96D-94DF-4605-BE7E-5EBD07AE6145}" srcId="{75D7FB77-DCDF-4A0C-B4EA-4298A7EDCA6E}" destId="{E3CFAF73-786F-40B5-9A32-9BB94E4A3821}" srcOrd="4" destOrd="0" parTransId="{4FBB2D8E-470B-4BC4-BFF5-4B5BC4076D1C}" sibTransId="{B43C6AF7-6613-4571-B387-6EF3E908E7D9}"/>
    <dgm:cxn modelId="{F870F250-BC5B-49C7-8C66-B00CF6B15046}" srcId="{75D7FB77-DCDF-4A0C-B4EA-4298A7EDCA6E}" destId="{10FC35F1-2EEC-4101-99C3-BD0774FA3354}" srcOrd="0" destOrd="0" parTransId="{787C9987-EE8E-454C-AA73-AA95C59BC09E}" sibTransId="{9B0DD925-A2B6-46D3-BF6E-0E6F3DFCD3A0}"/>
    <dgm:cxn modelId="{2E9A3FAD-DB66-452F-BBED-F42C8E0A2B2C}" type="presOf" srcId="{E3CFAF73-786F-40B5-9A32-9BB94E4A3821}" destId="{B3220CC5-6271-4BC2-A284-B270377D1AAD}" srcOrd="0" destOrd="0" presId="urn:microsoft.com/office/officeart/2005/8/layout/default"/>
    <dgm:cxn modelId="{7A023EB2-373B-4E9F-942B-55F3A5057361}" type="presOf" srcId="{5F0B2ADD-6AFC-42CC-81B5-2FDE83708918}" destId="{AC377876-28B3-4DF4-AFD3-615486BA127B}" srcOrd="0" destOrd="0" presId="urn:microsoft.com/office/officeart/2005/8/layout/default"/>
    <dgm:cxn modelId="{548AB2E6-33F8-4335-85FF-4CCB2AA41077}" srcId="{75D7FB77-DCDF-4A0C-B4EA-4298A7EDCA6E}" destId="{82B95218-0EED-4BB8-85CA-4606EB6780BF}" srcOrd="1" destOrd="0" parTransId="{D4832F8C-AA37-4869-9D5E-BE39C09DFA69}" sibTransId="{101925EB-EEDD-491A-BA1A-1018BB084742}"/>
    <dgm:cxn modelId="{6A9866F1-B6FA-4B8C-B7C5-F6EA59D78A5C}" type="presParOf" srcId="{66CD56E3-7931-4674-9C05-9BEDCEB0C333}" destId="{F5CE847F-9212-4E0D-874F-357790EDA335}" srcOrd="0" destOrd="0" presId="urn:microsoft.com/office/officeart/2005/8/layout/default"/>
    <dgm:cxn modelId="{231BE6D2-798B-4B05-937D-B119BFAF16B4}" type="presParOf" srcId="{66CD56E3-7931-4674-9C05-9BEDCEB0C333}" destId="{7A1895F1-D526-4DFD-8386-68782A01F05A}" srcOrd="1" destOrd="0" presId="urn:microsoft.com/office/officeart/2005/8/layout/default"/>
    <dgm:cxn modelId="{FADB6972-3B5F-4750-9613-B0F1F2A3C267}" type="presParOf" srcId="{66CD56E3-7931-4674-9C05-9BEDCEB0C333}" destId="{58BB2363-1FC4-4CF6-84A7-CD74679EC39B}" srcOrd="2" destOrd="0" presId="urn:microsoft.com/office/officeart/2005/8/layout/default"/>
    <dgm:cxn modelId="{1A5533E2-2DAD-478E-B575-6F607303250F}" type="presParOf" srcId="{66CD56E3-7931-4674-9C05-9BEDCEB0C333}" destId="{4E9C17CD-537A-4678-B0E9-2D0310E8B2F9}" srcOrd="3" destOrd="0" presId="urn:microsoft.com/office/officeart/2005/8/layout/default"/>
    <dgm:cxn modelId="{02936C79-01C7-4F7A-A495-60B5101BED4D}" type="presParOf" srcId="{66CD56E3-7931-4674-9C05-9BEDCEB0C333}" destId="{54BDE39C-6E5A-4B7F-8BA4-E745636757E1}" srcOrd="4" destOrd="0" presId="urn:microsoft.com/office/officeart/2005/8/layout/default"/>
    <dgm:cxn modelId="{2AA1173E-C135-47CE-9975-81B4FFEDC029}" type="presParOf" srcId="{66CD56E3-7931-4674-9C05-9BEDCEB0C333}" destId="{66505D5E-DF2F-44E0-8C34-DECDE9078DD2}" srcOrd="5" destOrd="0" presId="urn:microsoft.com/office/officeart/2005/8/layout/default"/>
    <dgm:cxn modelId="{1B2CED67-D770-4695-8AB3-1F5FCF92F12A}" type="presParOf" srcId="{66CD56E3-7931-4674-9C05-9BEDCEB0C333}" destId="{AC377876-28B3-4DF4-AFD3-615486BA127B}" srcOrd="6" destOrd="0" presId="urn:microsoft.com/office/officeart/2005/8/layout/default"/>
    <dgm:cxn modelId="{69E4A279-38AA-435A-839C-27710985F50B}" type="presParOf" srcId="{66CD56E3-7931-4674-9C05-9BEDCEB0C333}" destId="{A527505F-9115-485A-8E2F-A3A0FB8DAE13}" srcOrd="7" destOrd="0" presId="urn:microsoft.com/office/officeart/2005/8/layout/default"/>
    <dgm:cxn modelId="{B0A14590-E468-47FC-86C8-B0AEF1EB671B}" type="presParOf" srcId="{66CD56E3-7931-4674-9C05-9BEDCEB0C333}" destId="{B3220CC5-6271-4BC2-A284-B270377D1AAD}" srcOrd="8" destOrd="0" presId="urn:microsoft.com/office/officeart/2005/8/layout/default"/>
    <dgm:cxn modelId="{FAF9A19E-7760-48C8-B396-F9A1B064F839}" type="presParOf" srcId="{66CD56E3-7931-4674-9C05-9BEDCEB0C333}" destId="{A4548625-90FC-4478-8C48-87695BAA8A3F}" srcOrd="9" destOrd="0" presId="urn:microsoft.com/office/officeart/2005/8/layout/default"/>
    <dgm:cxn modelId="{E2AEDA35-B231-4BAC-8718-0DA34F4C257E}" type="presParOf" srcId="{66CD56E3-7931-4674-9C05-9BEDCEB0C333}" destId="{8C6038EC-7E12-4A62-94AE-1CD731BF22A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E834E-C124-4A30-9090-DA10434FEFD8}">
      <dsp:nvSpPr>
        <dsp:cNvPr id="0" name=""/>
        <dsp:cNvSpPr/>
      </dsp:nvSpPr>
      <dsp:spPr>
        <a:xfrm>
          <a:off x="-5811299" y="-884761"/>
          <a:ext cx="6882090" cy="6882090"/>
        </a:xfrm>
        <a:prstGeom prst="blockArc">
          <a:avLst>
            <a:gd name="adj1" fmla="val 18900000"/>
            <a:gd name="adj2" fmla="val 2700000"/>
            <a:gd name="adj3" fmla="val 314"/>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12E05-868D-4A2D-8CD0-562E053E92BC}">
      <dsp:nvSpPr>
        <dsp:cNvPr id="0" name=""/>
        <dsp:cNvSpPr/>
      </dsp:nvSpPr>
      <dsp:spPr>
        <a:xfrm>
          <a:off x="324518" y="232417"/>
          <a:ext cx="6127234" cy="46463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We are the gas emergency and pipeline service for Wales and the south west of England</a:t>
          </a:r>
        </a:p>
      </dsp:txBody>
      <dsp:txXfrm>
        <a:off x="324518" y="232417"/>
        <a:ext cx="6127234" cy="464630"/>
      </dsp:txXfrm>
    </dsp:sp>
    <dsp:sp modelId="{7E7A7AAA-D064-4BA8-9356-3824E05C3109}">
      <dsp:nvSpPr>
        <dsp:cNvPr id="0" name=""/>
        <dsp:cNvSpPr/>
      </dsp:nvSpPr>
      <dsp:spPr>
        <a:xfrm>
          <a:off x="34124" y="174338"/>
          <a:ext cx="580787" cy="58078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5BF82A-841F-45DB-A8A6-BBD26F51ECF3}">
      <dsp:nvSpPr>
        <dsp:cNvPr id="0" name=""/>
        <dsp:cNvSpPr/>
      </dsp:nvSpPr>
      <dsp:spPr>
        <a:xfrm>
          <a:off x="745282" y="929771"/>
          <a:ext cx="5706470" cy="464630"/>
        </a:xfrm>
        <a:prstGeom prst="rect">
          <a:avLst/>
        </a:prstGeom>
        <a:solidFill>
          <a:schemeClr val="accent5">
            <a:hueOff val="190325"/>
            <a:satOff val="-5880"/>
            <a:lumOff val="-31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We don’t sell gas; we transport it through our 35,000km network of pipes</a:t>
          </a:r>
        </a:p>
      </dsp:txBody>
      <dsp:txXfrm>
        <a:off x="745282" y="929771"/>
        <a:ext cx="5706470" cy="464630"/>
      </dsp:txXfrm>
    </dsp:sp>
    <dsp:sp modelId="{C69E1F8C-447D-436A-AE52-741D7822F2EA}">
      <dsp:nvSpPr>
        <dsp:cNvPr id="0" name=""/>
        <dsp:cNvSpPr/>
      </dsp:nvSpPr>
      <dsp:spPr>
        <a:xfrm>
          <a:off x="454888" y="871692"/>
          <a:ext cx="580787" cy="580787"/>
        </a:xfrm>
        <a:prstGeom prst="ellipse">
          <a:avLst/>
        </a:prstGeom>
        <a:solidFill>
          <a:schemeClr val="lt1">
            <a:hueOff val="0"/>
            <a:satOff val="0"/>
            <a:lumOff val="0"/>
            <a:alphaOff val="0"/>
          </a:schemeClr>
        </a:solidFill>
        <a:ln w="25400" cap="flat" cmpd="sng" algn="ctr">
          <a:solidFill>
            <a:schemeClr val="accent5">
              <a:hueOff val="190325"/>
              <a:satOff val="-5880"/>
              <a:lumOff val="-3170"/>
              <a:alphaOff val="0"/>
            </a:schemeClr>
          </a:solidFill>
          <a:prstDash val="solid"/>
        </a:ln>
        <a:effectLst/>
      </dsp:spPr>
      <dsp:style>
        <a:lnRef idx="2">
          <a:scrgbClr r="0" g="0" b="0"/>
        </a:lnRef>
        <a:fillRef idx="1">
          <a:scrgbClr r="0" g="0" b="0"/>
        </a:fillRef>
        <a:effectRef idx="0">
          <a:scrgbClr r="0" g="0" b="0"/>
        </a:effectRef>
        <a:fontRef idx="minor"/>
      </dsp:style>
    </dsp:sp>
    <dsp:sp modelId="{5475C880-967E-41EB-A113-44D909479E43}">
      <dsp:nvSpPr>
        <dsp:cNvPr id="0" name=""/>
        <dsp:cNvSpPr/>
      </dsp:nvSpPr>
      <dsp:spPr>
        <a:xfrm>
          <a:off x="975859" y="1626614"/>
          <a:ext cx="5475893" cy="464630"/>
        </a:xfrm>
        <a:prstGeom prst="rect">
          <a:avLst/>
        </a:prstGeom>
        <a:solidFill>
          <a:schemeClr val="accent5">
            <a:hueOff val="380649"/>
            <a:satOff val="-11760"/>
            <a:lumOff val="-63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We keep 7.5m people safe and warm – with levels of service, safety and reliability they can trust</a:t>
          </a:r>
        </a:p>
      </dsp:txBody>
      <dsp:txXfrm>
        <a:off x="975859" y="1626614"/>
        <a:ext cx="5475893" cy="464630"/>
      </dsp:txXfrm>
    </dsp:sp>
    <dsp:sp modelId="{576A18AF-FDF6-4CB7-B000-3F9D824729AB}">
      <dsp:nvSpPr>
        <dsp:cNvPr id="0" name=""/>
        <dsp:cNvSpPr/>
      </dsp:nvSpPr>
      <dsp:spPr>
        <a:xfrm>
          <a:off x="685465" y="1568535"/>
          <a:ext cx="580787" cy="580787"/>
        </a:xfrm>
        <a:prstGeom prst="ellipse">
          <a:avLst/>
        </a:prstGeom>
        <a:solidFill>
          <a:schemeClr val="lt1">
            <a:hueOff val="0"/>
            <a:satOff val="0"/>
            <a:lumOff val="0"/>
            <a:alphaOff val="0"/>
          </a:schemeClr>
        </a:solidFill>
        <a:ln w="25400" cap="flat" cmpd="sng" algn="ctr">
          <a:solidFill>
            <a:schemeClr val="accent5">
              <a:hueOff val="380649"/>
              <a:satOff val="-11760"/>
              <a:lumOff val="-6340"/>
              <a:alphaOff val="0"/>
            </a:schemeClr>
          </a:solidFill>
          <a:prstDash val="solid"/>
        </a:ln>
        <a:effectLst/>
      </dsp:spPr>
      <dsp:style>
        <a:lnRef idx="2">
          <a:scrgbClr r="0" g="0" b="0"/>
        </a:lnRef>
        <a:fillRef idx="1">
          <a:scrgbClr r="0" g="0" b="0"/>
        </a:fillRef>
        <a:effectRef idx="0">
          <a:scrgbClr r="0" g="0" b="0"/>
        </a:effectRef>
        <a:fontRef idx="minor"/>
      </dsp:style>
    </dsp:sp>
    <dsp:sp modelId="{5B77BA44-77E7-43CF-B47C-28FE050B41C0}">
      <dsp:nvSpPr>
        <dsp:cNvPr id="0" name=""/>
        <dsp:cNvSpPr/>
      </dsp:nvSpPr>
      <dsp:spPr>
        <a:xfrm>
          <a:off x="1049480" y="2323968"/>
          <a:ext cx="5402272" cy="464630"/>
        </a:xfrm>
        <a:prstGeom prst="rect">
          <a:avLst/>
        </a:prstGeom>
        <a:solidFill>
          <a:schemeClr val="accent5">
            <a:hueOff val="570974"/>
            <a:satOff val="-17640"/>
            <a:lumOff val="-9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We respond to more than 80,000 gas emergencies a year</a:t>
          </a:r>
        </a:p>
      </dsp:txBody>
      <dsp:txXfrm>
        <a:off x="1049480" y="2323968"/>
        <a:ext cx="5402272" cy="464630"/>
      </dsp:txXfrm>
    </dsp:sp>
    <dsp:sp modelId="{532F4C63-63E3-4E2D-B57C-8E3EDD6F0F92}">
      <dsp:nvSpPr>
        <dsp:cNvPr id="0" name=""/>
        <dsp:cNvSpPr/>
      </dsp:nvSpPr>
      <dsp:spPr>
        <a:xfrm>
          <a:off x="759086" y="2265889"/>
          <a:ext cx="580787" cy="580787"/>
        </a:xfrm>
        <a:prstGeom prst="ellipse">
          <a:avLst/>
        </a:prstGeom>
        <a:solidFill>
          <a:schemeClr val="lt1">
            <a:hueOff val="0"/>
            <a:satOff val="0"/>
            <a:lumOff val="0"/>
            <a:alphaOff val="0"/>
          </a:schemeClr>
        </a:solidFill>
        <a:ln w="25400" cap="flat" cmpd="sng" algn="ctr">
          <a:solidFill>
            <a:schemeClr val="accent5">
              <a:hueOff val="570974"/>
              <a:satOff val="-17640"/>
              <a:lumOff val="-9510"/>
              <a:alphaOff val="0"/>
            </a:schemeClr>
          </a:solidFill>
          <a:prstDash val="solid"/>
        </a:ln>
        <a:effectLst/>
      </dsp:spPr>
      <dsp:style>
        <a:lnRef idx="2">
          <a:scrgbClr r="0" g="0" b="0"/>
        </a:lnRef>
        <a:fillRef idx="1">
          <a:scrgbClr r="0" g="0" b="0"/>
        </a:fillRef>
        <a:effectRef idx="0">
          <a:scrgbClr r="0" g="0" b="0"/>
        </a:effectRef>
        <a:fontRef idx="minor"/>
      </dsp:style>
    </dsp:sp>
    <dsp:sp modelId="{D820351E-DB72-4E87-85CE-F148454852BD}">
      <dsp:nvSpPr>
        <dsp:cNvPr id="0" name=""/>
        <dsp:cNvSpPr/>
      </dsp:nvSpPr>
      <dsp:spPr>
        <a:xfrm>
          <a:off x="907602" y="3050891"/>
          <a:ext cx="5612407" cy="405491"/>
        </a:xfrm>
        <a:prstGeom prst="rect">
          <a:avLst/>
        </a:prstGeom>
        <a:solidFill>
          <a:schemeClr val="accent5">
            <a:hueOff val="761298"/>
            <a:satOff val="-23521"/>
            <a:lumOff val="-126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We invest £2m a week connecting new homes &amp; businesses to our gas network &amp; upgrading old metal pipes to new plastic ones</a:t>
          </a:r>
        </a:p>
      </dsp:txBody>
      <dsp:txXfrm>
        <a:off x="907602" y="3050891"/>
        <a:ext cx="5612407" cy="405491"/>
      </dsp:txXfrm>
    </dsp:sp>
    <dsp:sp modelId="{6F508DC3-36C3-429D-8AE3-78F229BDF318}">
      <dsp:nvSpPr>
        <dsp:cNvPr id="0" name=""/>
        <dsp:cNvSpPr/>
      </dsp:nvSpPr>
      <dsp:spPr>
        <a:xfrm>
          <a:off x="685465" y="2963243"/>
          <a:ext cx="580787" cy="580787"/>
        </a:xfrm>
        <a:prstGeom prst="ellipse">
          <a:avLst/>
        </a:prstGeom>
        <a:solidFill>
          <a:schemeClr val="lt1">
            <a:hueOff val="0"/>
            <a:satOff val="0"/>
            <a:lumOff val="0"/>
            <a:alphaOff val="0"/>
          </a:schemeClr>
        </a:solidFill>
        <a:ln w="25400" cap="flat" cmpd="sng" algn="ctr">
          <a:solidFill>
            <a:schemeClr val="accent5">
              <a:hueOff val="761298"/>
              <a:satOff val="-23521"/>
              <a:lumOff val="-12679"/>
              <a:alphaOff val="0"/>
            </a:schemeClr>
          </a:solidFill>
          <a:prstDash val="solid"/>
        </a:ln>
        <a:effectLst/>
      </dsp:spPr>
      <dsp:style>
        <a:lnRef idx="2">
          <a:scrgbClr r="0" g="0" b="0"/>
        </a:lnRef>
        <a:fillRef idx="1">
          <a:scrgbClr r="0" g="0" b="0"/>
        </a:fillRef>
        <a:effectRef idx="0">
          <a:scrgbClr r="0" g="0" b="0"/>
        </a:effectRef>
        <a:fontRef idx="minor"/>
      </dsp:style>
    </dsp:sp>
    <dsp:sp modelId="{AE3A213E-9C64-4D0C-87F9-81340C705EC5}">
      <dsp:nvSpPr>
        <dsp:cNvPr id="0" name=""/>
        <dsp:cNvSpPr/>
      </dsp:nvSpPr>
      <dsp:spPr>
        <a:xfrm>
          <a:off x="745282" y="3718165"/>
          <a:ext cx="5706470" cy="464630"/>
        </a:xfrm>
        <a:prstGeom prst="rect">
          <a:avLst/>
        </a:prstGeom>
        <a:solidFill>
          <a:schemeClr val="accent5">
            <a:hueOff val="951623"/>
            <a:satOff val="-29401"/>
            <a:lumOff val="-158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We employ more than 1600 people &amp; have a contract workforce of around 500</a:t>
          </a:r>
        </a:p>
      </dsp:txBody>
      <dsp:txXfrm>
        <a:off x="745282" y="3718165"/>
        <a:ext cx="5706470" cy="464630"/>
      </dsp:txXfrm>
    </dsp:sp>
    <dsp:sp modelId="{CCD56584-591C-45CB-A92B-9B9F42F41AEF}">
      <dsp:nvSpPr>
        <dsp:cNvPr id="0" name=""/>
        <dsp:cNvSpPr/>
      </dsp:nvSpPr>
      <dsp:spPr>
        <a:xfrm>
          <a:off x="454888" y="3660086"/>
          <a:ext cx="580787" cy="580787"/>
        </a:xfrm>
        <a:prstGeom prst="ellipse">
          <a:avLst/>
        </a:prstGeom>
        <a:solidFill>
          <a:schemeClr val="lt1">
            <a:hueOff val="0"/>
            <a:satOff val="0"/>
            <a:lumOff val="0"/>
            <a:alphaOff val="0"/>
          </a:schemeClr>
        </a:solidFill>
        <a:ln w="25400" cap="flat" cmpd="sng" algn="ctr">
          <a:solidFill>
            <a:schemeClr val="accent5">
              <a:hueOff val="951623"/>
              <a:satOff val="-29401"/>
              <a:lumOff val="-15849"/>
              <a:alphaOff val="0"/>
            </a:schemeClr>
          </a:solidFill>
          <a:prstDash val="solid"/>
        </a:ln>
        <a:effectLst/>
      </dsp:spPr>
      <dsp:style>
        <a:lnRef idx="2">
          <a:scrgbClr r="0" g="0" b="0"/>
        </a:lnRef>
        <a:fillRef idx="1">
          <a:scrgbClr r="0" g="0" b="0"/>
        </a:fillRef>
        <a:effectRef idx="0">
          <a:scrgbClr r="0" g="0" b="0"/>
        </a:effectRef>
        <a:fontRef idx="minor"/>
      </dsp:style>
    </dsp:sp>
    <dsp:sp modelId="{91A4C75B-4E05-4859-AF51-348105190496}">
      <dsp:nvSpPr>
        <dsp:cNvPr id="0" name=""/>
        <dsp:cNvSpPr/>
      </dsp:nvSpPr>
      <dsp:spPr>
        <a:xfrm>
          <a:off x="324518" y="4415519"/>
          <a:ext cx="6127234" cy="464630"/>
        </a:xfrm>
        <a:prstGeom prst="rect">
          <a:avLst/>
        </a:prstGeom>
        <a:solidFill>
          <a:schemeClr val="accent5">
            <a:hueOff val="1141947"/>
            <a:satOff val="-35281"/>
            <a:lumOff val="-19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800"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We are regulated by Ofgem</a:t>
          </a:r>
        </a:p>
      </dsp:txBody>
      <dsp:txXfrm>
        <a:off x="324518" y="4415519"/>
        <a:ext cx="6127234" cy="464630"/>
      </dsp:txXfrm>
    </dsp:sp>
    <dsp:sp modelId="{EC26A08C-C746-4BEF-BA0B-95E07700FB02}">
      <dsp:nvSpPr>
        <dsp:cNvPr id="0" name=""/>
        <dsp:cNvSpPr/>
      </dsp:nvSpPr>
      <dsp:spPr>
        <a:xfrm>
          <a:off x="34124" y="4357440"/>
          <a:ext cx="580787" cy="580787"/>
        </a:xfrm>
        <a:prstGeom prst="ellipse">
          <a:avLst/>
        </a:prstGeom>
        <a:solidFill>
          <a:schemeClr val="lt1">
            <a:hueOff val="0"/>
            <a:satOff val="0"/>
            <a:lumOff val="0"/>
            <a:alphaOff val="0"/>
          </a:schemeClr>
        </a:solidFill>
        <a:ln w="25400" cap="flat" cmpd="sng" algn="ctr">
          <a:solidFill>
            <a:schemeClr val="accent5">
              <a:hueOff val="1141947"/>
              <a:satOff val="-35281"/>
              <a:lumOff val="-1901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81F4F-021F-4721-A4E9-8F3AB9E907B4}">
      <dsp:nvSpPr>
        <dsp:cNvPr id="0" name=""/>
        <dsp:cNvSpPr/>
      </dsp:nvSpPr>
      <dsp:spPr>
        <a:xfrm>
          <a:off x="3862170" y="1073855"/>
          <a:ext cx="252629" cy="1106756"/>
        </a:xfrm>
        <a:custGeom>
          <a:avLst/>
          <a:gdLst/>
          <a:ahLst/>
          <a:cxnLst/>
          <a:rect l="0" t="0" r="0" b="0"/>
          <a:pathLst>
            <a:path>
              <a:moveTo>
                <a:pt x="252629" y="0"/>
              </a:moveTo>
              <a:lnTo>
                <a:pt x="252629" y="1106756"/>
              </a:lnTo>
              <a:lnTo>
                <a:pt x="0" y="11067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E7799-1308-46CC-85CC-250344AE03E7}">
      <dsp:nvSpPr>
        <dsp:cNvPr id="0" name=""/>
        <dsp:cNvSpPr/>
      </dsp:nvSpPr>
      <dsp:spPr>
        <a:xfrm>
          <a:off x="4114799" y="1073855"/>
          <a:ext cx="2911251" cy="2213513"/>
        </a:xfrm>
        <a:custGeom>
          <a:avLst/>
          <a:gdLst/>
          <a:ahLst/>
          <a:cxnLst/>
          <a:rect l="0" t="0" r="0" b="0"/>
          <a:pathLst>
            <a:path>
              <a:moveTo>
                <a:pt x="0" y="0"/>
              </a:moveTo>
              <a:lnTo>
                <a:pt x="0" y="1960884"/>
              </a:lnTo>
              <a:lnTo>
                <a:pt x="2911251" y="1960884"/>
              </a:lnTo>
              <a:lnTo>
                <a:pt x="2911251" y="22135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FE4AE0-E80A-4A48-AFD6-27F554D3E366}">
      <dsp:nvSpPr>
        <dsp:cNvPr id="0" name=""/>
        <dsp:cNvSpPr/>
      </dsp:nvSpPr>
      <dsp:spPr>
        <a:xfrm>
          <a:off x="4069079" y="1073855"/>
          <a:ext cx="91440" cy="2213513"/>
        </a:xfrm>
        <a:custGeom>
          <a:avLst/>
          <a:gdLst/>
          <a:ahLst/>
          <a:cxnLst/>
          <a:rect l="0" t="0" r="0" b="0"/>
          <a:pathLst>
            <a:path>
              <a:moveTo>
                <a:pt x="45720" y="0"/>
              </a:moveTo>
              <a:lnTo>
                <a:pt x="45720" y="22135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533655-C639-4BE5-BBE5-79C51B53AEDA}">
      <dsp:nvSpPr>
        <dsp:cNvPr id="0" name=""/>
        <dsp:cNvSpPr/>
      </dsp:nvSpPr>
      <dsp:spPr>
        <a:xfrm>
          <a:off x="1203548" y="1073855"/>
          <a:ext cx="2911251" cy="2213513"/>
        </a:xfrm>
        <a:custGeom>
          <a:avLst/>
          <a:gdLst/>
          <a:ahLst/>
          <a:cxnLst/>
          <a:rect l="0" t="0" r="0" b="0"/>
          <a:pathLst>
            <a:path>
              <a:moveTo>
                <a:pt x="2911251" y="0"/>
              </a:moveTo>
              <a:lnTo>
                <a:pt x="2911251" y="1960884"/>
              </a:lnTo>
              <a:lnTo>
                <a:pt x="0" y="1960884"/>
              </a:lnTo>
              <a:lnTo>
                <a:pt x="0" y="22135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1BF974-4DF2-4711-BC2D-348A3533AA04}">
      <dsp:nvSpPr>
        <dsp:cNvPr id="0" name=""/>
        <dsp:cNvSpPr/>
      </dsp:nvSpPr>
      <dsp:spPr>
        <a:xfrm>
          <a:off x="2911803" y="118146"/>
          <a:ext cx="2405992" cy="9557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Takes time and money: time to follow up cases, send letters, do visits etc.</a:t>
          </a:r>
        </a:p>
      </dsp:txBody>
      <dsp:txXfrm>
        <a:off x="2911803" y="118146"/>
        <a:ext cx="2405992" cy="955708"/>
      </dsp:txXfrm>
    </dsp:sp>
    <dsp:sp modelId="{72AD872C-996E-42C2-B57F-E42157713A34}">
      <dsp:nvSpPr>
        <dsp:cNvPr id="0" name=""/>
        <dsp:cNvSpPr/>
      </dsp:nvSpPr>
      <dsp:spPr>
        <a:xfrm>
          <a:off x="552" y="3287368"/>
          <a:ext cx="2405992" cy="120299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Allows us to keep 50% of the money recovered above £250k plus costs incurred</a:t>
          </a:r>
        </a:p>
      </dsp:txBody>
      <dsp:txXfrm>
        <a:off x="552" y="3287368"/>
        <a:ext cx="2405992" cy="1202996"/>
      </dsp:txXfrm>
    </dsp:sp>
    <dsp:sp modelId="{86175B66-952A-476C-AFC9-1E2CCBC3C16A}">
      <dsp:nvSpPr>
        <dsp:cNvPr id="0" name=""/>
        <dsp:cNvSpPr/>
      </dsp:nvSpPr>
      <dsp:spPr>
        <a:xfrm>
          <a:off x="2911803" y="3287368"/>
          <a:ext cx="2405992" cy="120299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50% going back to customers through their supplier</a:t>
          </a:r>
        </a:p>
      </dsp:txBody>
      <dsp:txXfrm>
        <a:off x="2911803" y="3287368"/>
        <a:ext cx="2405992" cy="1202996"/>
      </dsp:txXfrm>
    </dsp:sp>
    <dsp:sp modelId="{AA23201B-04FC-4ABE-B8AC-2435EFAD6AED}">
      <dsp:nvSpPr>
        <dsp:cNvPr id="0" name=""/>
        <dsp:cNvSpPr/>
      </dsp:nvSpPr>
      <dsp:spPr>
        <a:xfrm>
          <a:off x="5823054" y="3287368"/>
          <a:ext cx="2405992" cy="120299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Customers are </a:t>
          </a:r>
          <a:r>
            <a:rPr lang="en-US" sz="1400" b="1" kern="1200" dirty="0">
              <a:latin typeface="Arial" panose="020B0604020202020204" pitchFamily="34" charset="0"/>
              <a:cs typeface="Arial" panose="020B0604020202020204" pitchFamily="34" charset="0"/>
            </a:rPr>
            <a:t>not</a:t>
          </a:r>
          <a:r>
            <a:rPr lang="en-US" sz="1400" kern="1200" dirty="0">
              <a:latin typeface="Arial" panose="020B0604020202020204" pitchFamily="34" charset="0"/>
              <a:cs typeface="Arial" panose="020B0604020202020204" pitchFamily="34" charset="0"/>
            </a:rPr>
            <a:t> paying for lost gas at that property going forward.</a:t>
          </a:r>
        </a:p>
      </dsp:txBody>
      <dsp:txXfrm>
        <a:off x="5823054" y="3287368"/>
        <a:ext cx="2405992" cy="1202996"/>
      </dsp:txXfrm>
    </dsp:sp>
    <dsp:sp modelId="{C299652E-9D6D-4E1B-889B-95CFE7163366}">
      <dsp:nvSpPr>
        <dsp:cNvPr id="0" name=""/>
        <dsp:cNvSpPr/>
      </dsp:nvSpPr>
      <dsp:spPr>
        <a:xfrm>
          <a:off x="1456178" y="1579113"/>
          <a:ext cx="2405992" cy="120299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latin typeface="Arial" panose="020B0604020202020204" pitchFamily="34" charset="0"/>
              <a:cs typeface="Arial" panose="020B0604020202020204" pitchFamily="34" charset="0"/>
            </a:rPr>
            <a:t>Proposing a bespoke output in RIIO GD2 to allow us to be </a:t>
          </a:r>
          <a:r>
            <a:rPr lang="en-US" sz="1400" kern="1200" dirty="0" err="1">
              <a:solidFill>
                <a:schemeClr val="tx1">
                  <a:lumMod val="65000"/>
                  <a:lumOff val="35000"/>
                </a:schemeClr>
              </a:solidFill>
              <a:latin typeface="Arial" panose="020B0604020202020204" pitchFamily="34" charset="0"/>
              <a:cs typeface="Arial" panose="020B0604020202020204" pitchFamily="34" charset="0"/>
            </a:rPr>
            <a:t>incentivised</a:t>
          </a:r>
          <a:r>
            <a:rPr lang="en-US" sz="1400" kern="1200" dirty="0">
              <a:solidFill>
                <a:schemeClr val="tx1">
                  <a:lumMod val="65000"/>
                  <a:lumOff val="35000"/>
                </a:schemeClr>
              </a:solidFill>
              <a:latin typeface="Arial" panose="020B0604020202020204" pitchFamily="34" charset="0"/>
              <a:cs typeface="Arial" panose="020B0604020202020204" pitchFamily="34" charset="0"/>
            </a:rPr>
            <a:t> to do more proactive work </a:t>
          </a:r>
        </a:p>
      </dsp:txBody>
      <dsp:txXfrm>
        <a:off x="1456178" y="1579113"/>
        <a:ext cx="2405992" cy="12029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92D33-BB29-4E49-B5C6-AB79CA3CF4E0}">
      <dsp:nvSpPr>
        <dsp:cNvPr id="0" name=""/>
        <dsp:cNvSpPr/>
      </dsp:nvSpPr>
      <dsp:spPr>
        <a:xfrm>
          <a:off x="1629099" y="0"/>
          <a:ext cx="4760023" cy="476002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150583-6D91-439A-9F1F-9901A929E2D3}">
      <dsp:nvSpPr>
        <dsp:cNvPr id="0" name=""/>
        <dsp:cNvSpPr/>
      </dsp:nvSpPr>
      <dsp:spPr>
        <a:xfrm>
          <a:off x="1938500" y="309401"/>
          <a:ext cx="1904009" cy="19040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85% of homes use gas for heating</a:t>
          </a:r>
        </a:p>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This is mainly because gas is 75% cheaper than electricity to heat homes </a:t>
          </a:r>
        </a:p>
        <a:p>
          <a:pPr marL="0" lvl="0" indent="0" algn="ctr"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a:off x="2031446" y="402347"/>
        <a:ext cx="1718117" cy="1718117"/>
      </dsp:txXfrm>
    </dsp:sp>
    <dsp:sp modelId="{B32D4D2B-CFB8-4163-9DAA-95D2F53B82A4}">
      <dsp:nvSpPr>
        <dsp:cNvPr id="0" name=""/>
        <dsp:cNvSpPr/>
      </dsp:nvSpPr>
      <dsp:spPr>
        <a:xfrm>
          <a:off x="4175711" y="309401"/>
          <a:ext cx="1904009" cy="19040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65000"/>
                  <a:lumOff val="35000"/>
                </a:schemeClr>
              </a:solidFill>
              <a:latin typeface="Arial" panose="020B0604020202020204" pitchFamily="34" charset="0"/>
              <a:cs typeface="Arial" panose="020B0604020202020204" pitchFamily="34" charset="0"/>
            </a:rPr>
            <a:t>UK government commitment to reduce emissions by 80% by 2050 </a:t>
          </a:r>
        </a:p>
        <a:p>
          <a:pPr marL="0" lvl="0" indent="0" algn="ctr" defTabSz="577850">
            <a:lnSpc>
              <a:spcPct val="90000"/>
            </a:lnSpc>
            <a:spcBef>
              <a:spcPct val="0"/>
            </a:spcBef>
            <a:spcAft>
              <a:spcPct val="35000"/>
            </a:spcAft>
            <a:buNone/>
          </a:pPr>
          <a:endParaRPr lang="en-US" sz="1300" kern="1200" dirty="0">
            <a:solidFill>
              <a:schemeClr val="tx1">
                <a:lumMod val="65000"/>
                <a:lumOff val="35000"/>
              </a:schemeClr>
            </a:solidFill>
            <a:latin typeface="Arial" panose="020B0604020202020204" pitchFamily="34" charset="0"/>
            <a:cs typeface="Arial" panose="020B0604020202020204" pitchFamily="34" charset="0"/>
          </a:endParaRPr>
        </a:p>
      </dsp:txBody>
      <dsp:txXfrm>
        <a:off x="4268657" y="402347"/>
        <a:ext cx="1718117" cy="1718117"/>
      </dsp:txXfrm>
    </dsp:sp>
    <dsp:sp modelId="{7EBEA166-6F34-4ADF-9341-CFE48B2C31A8}">
      <dsp:nvSpPr>
        <dsp:cNvPr id="0" name=""/>
        <dsp:cNvSpPr/>
      </dsp:nvSpPr>
      <dsp:spPr>
        <a:xfrm>
          <a:off x="1938500" y="2546612"/>
          <a:ext cx="1904009" cy="190400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baseline="0" dirty="0">
              <a:latin typeface="Arial" panose="020B0604020202020204" pitchFamily="34" charset="0"/>
              <a:cs typeface="Arial" panose="020B0604020202020204" pitchFamily="34" charset="0"/>
            </a:rPr>
            <a:t> 180,000 homes  in Wales &amp; West Utilities’ area are served by green gas so far</a:t>
          </a:r>
        </a:p>
      </dsp:txBody>
      <dsp:txXfrm>
        <a:off x="2031446" y="2639558"/>
        <a:ext cx="1718117" cy="1718117"/>
      </dsp:txXfrm>
    </dsp:sp>
    <dsp:sp modelId="{891CA792-2D62-4F04-A736-5FC2C919DFCD}">
      <dsp:nvSpPr>
        <dsp:cNvPr id="0" name=""/>
        <dsp:cNvSpPr/>
      </dsp:nvSpPr>
      <dsp:spPr>
        <a:xfrm>
          <a:off x="4175711" y="2546612"/>
          <a:ext cx="1904009" cy="190400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We have 19 biomethane plants providing 3 x the energy of the Swansea Bay Tidal Lagoon</a:t>
          </a:r>
        </a:p>
        <a:p>
          <a:pPr marL="0" lvl="0" indent="0" algn="ctr"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a:off x="4268657" y="2639558"/>
        <a:ext cx="1718117" cy="17181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10A4E-F9E5-45A9-886C-A488AE686AAB}">
      <dsp:nvSpPr>
        <dsp:cNvPr id="0" name=""/>
        <dsp:cNvSpPr/>
      </dsp:nvSpPr>
      <dsp:spPr>
        <a:xfrm rot="16200000">
          <a:off x="419961" y="-419961"/>
          <a:ext cx="1656184" cy="2496108"/>
        </a:xfrm>
        <a:prstGeom prst="round1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New build homes still forecast to use gas during GD2 c.10,000 pa </a:t>
          </a:r>
          <a:endParaRPr lang="en-US" sz="1600" kern="1200" dirty="0">
            <a:latin typeface="Arial" panose="020B0604020202020204" pitchFamily="34" charset="0"/>
            <a:cs typeface="Arial" panose="020B0604020202020204" pitchFamily="34" charset="0"/>
          </a:endParaRPr>
        </a:p>
      </dsp:txBody>
      <dsp:txXfrm rot="5400000">
        <a:off x="-1" y="1"/>
        <a:ext cx="2496108" cy="1242138"/>
      </dsp:txXfrm>
    </dsp:sp>
    <dsp:sp modelId="{F7D75313-2452-4DA1-9E36-013A5D4CFBE0}">
      <dsp:nvSpPr>
        <dsp:cNvPr id="0" name=""/>
        <dsp:cNvSpPr/>
      </dsp:nvSpPr>
      <dsp:spPr>
        <a:xfrm>
          <a:off x="2496108" y="0"/>
          <a:ext cx="2496108" cy="1656184"/>
        </a:xfrm>
        <a:prstGeom prst="round1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Increased demand from more gas fired power stations who connect to support intermittent renewable electricity </a:t>
          </a:r>
        </a:p>
      </dsp:txBody>
      <dsp:txXfrm>
        <a:off x="2496108" y="0"/>
        <a:ext cx="2496108" cy="1242138"/>
      </dsp:txXfrm>
    </dsp:sp>
    <dsp:sp modelId="{35DD193B-A8CC-455E-9836-674F237F3BAD}">
      <dsp:nvSpPr>
        <dsp:cNvPr id="0" name=""/>
        <dsp:cNvSpPr/>
      </dsp:nvSpPr>
      <dsp:spPr>
        <a:xfrm rot="10800000">
          <a:off x="0" y="1656184"/>
          <a:ext cx="2496108" cy="1656184"/>
        </a:xfrm>
        <a:prstGeom prst="round1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642,000 homes  in Wales &amp; West Utilities’ area forecast to be served by green gas in GD2</a:t>
          </a:r>
        </a:p>
      </dsp:txBody>
      <dsp:txXfrm rot="10800000">
        <a:off x="0" y="2070230"/>
        <a:ext cx="2496108" cy="1242138"/>
      </dsp:txXfrm>
    </dsp:sp>
    <dsp:sp modelId="{6CF72149-4CB2-400F-9E2D-C0E595B9268E}">
      <dsp:nvSpPr>
        <dsp:cNvPr id="0" name=""/>
        <dsp:cNvSpPr/>
      </dsp:nvSpPr>
      <dsp:spPr>
        <a:xfrm rot="5400000">
          <a:off x="2916069" y="1236222"/>
          <a:ext cx="1656184" cy="2496108"/>
        </a:xfrm>
        <a:prstGeom prst="round1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20 new biomethane plants to connect to Wales &amp; West Utilities’ network in GD2</a:t>
          </a:r>
        </a:p>
      </dsp:txBody>
      <dsp:txXfrm rot="-5400000">
        <a:off x="2496107" y="2070230"/>
        <a:ext cx="2496108" cy="1242138"/>
      </dsp:txXfrm>
    </dsp:sp>
    <dsp:sp modelId="{495D893C-EBE2-4639-A720-C565AC69BD32}">
      <dsp:nvSpPr>
        <dsp:cNvPr id="0" name=""/>
        <dsp:cNvSpPr/>
      </dsp:nvSpPr>
      <dsp:spPr>
        <a:xfrm>
          <a:off x="1747275" y="1242138"/>
          <a:ext cx="1497664" cy="828092"/>
        </a:xfrm>
        <a:prstGeom prst="roundRect">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omfortaa" panose="020F0603070200060003" pitchFamily="34" charset="0"/>
            </a:rPr>
            <a:t>We forecast</a:t>
          </a:r>
        </a:p>
      </dsp:txBody>
      <dsp:txXfrm>
        <a:off x="1787699" y="1282562"/>
        <a:ext cx="1416816" cy="7472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10AC5-CEAA-4911-88BA-E44A2347CF04}">
      <dsp:nvSpPr>
        <dsp:cNvPr id="0" name=""/>
        <dsp:cNvSpPr/>
      </dsp:nvSpPr>
      <dsp:spPr>
        <a:xfrm>
          <a:off x="916483" y="1984"/>
          <a:ext cx="2030015" cy="12180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Around 30% of UK electricity is from renewable sources </a:t>
          </a:r>
        </a:p>
      </dsp:txBody>
      <dsp:txXfrm>
        <a:off x="916483" y="1984"/>
        <a:ext cx="2030015" cy="1218009"/>
      </dsp:txXfrm>
    </dsp:sp>
    <dsp:sp modelId="{0756BB4B-D390-4D42-9714-5C752A6B50C0}">
      <dsp:nvSpPr>
        <dsp:cNvPr id="0" name=""/>
        <dsp:cNvSpPr/>
      </dsp:nvSpPr>
      <dsp:spPr>
        <a:xfrm>
          <a:off x="3149500" y="1984"/>
          <a:ext cx="2030015" cy="12180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latin typeface="Arial" panose="020B0604020202020204" pitchFamily="34" charset="0"/>
              <a:cs typeface="Arial" panose="020B0604020202020204" pitchFamily="34" charset="0"/>
            </a:rPr>
            <a:t>When the sun isn’t shining or the wind isn’t blowing – small gas fired  generators provide our electricity </a:t>
          </a:r>
        </a:p>
      </dsp:txBody>
      <dsp:txXfrm>
        <a:off x="3149500" y="1984"/>
        <a:ext cx="2030015" cy="1218009"/>
      </dsp:txXfrm>
    </dsp:sp>
    <dsp:sp modelId="{000BC1E5-E73F-4A18-9B58-C7499E3FEA5C}">
      <dsp:nvSpPr>
        <dsp:cNvPr id="0" name=""/>
        <dsp:cNvSpPr/>
      </dsp:nvSpPr>
      <dsp:spPr>
        <a:xfrm>
          <a:off x="3168359" y="1440157"/>
          <a:ext cx="2030015" cy="12180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More gas fired power stations will be needed in GD2 to support more intermittent  renewable electricity </a:t>
          </a:r>
        </a:p>
      </dsp:txBody>
      <dsp:txXfrm>
        <a:off x="3168359" y="1440157"/>
        <a:ext cx="2030015" cy="1218009"/>
      </dsp:txXfrm>
    </dsp:sp>
    <dsp:sp modelId="{8757C607-96DF-4E8B-B2B7-D811742CAC4A}">
      <dsp:nvSpPr>
        <dsp:cNvPr id="0" name=""/>
        <dsp:cNvSpPr/>
      </dsp:nvSpPr>
      <dsp:spPr>
        <a:xfrm>
          <a:off x="936113" y="1440157"/>
          <a:ext cx="2030015" cy="12180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Storing energy for use when it is needed is essential – the gas network offers this</a:t>
          </a:r>
        </a:p>
        <a:p>
          <a:pPr marL="0" lvl="0" indent="0" algn="ctr" defTabSz="622300">
            <a:lnSpc>
              <a:spcPct val="90000"/>
            </a:lnSpc>
            <a:spcBef>
              <a:spcPct val="0"/>
            </a:spcBef>
            <a:spcAft>
              <a:spcPct val="35000"/>
            </a:spcAft>
            <a:buNone/>
          </a:pPr>
          <a:endParaRPr lang="en-US" sz="1400" kern="1200" dirty="0">
            <a:latin typeface="Arial" panose="020B0604020202020204" pitchFamily="34" charset="0"/>
            <a:cs typeface="Arial" panose="020B0604020202020204" pitchFamily="34" charset="0"/>
          </a:endParaRPr>
        </a:p>
      </dsp:txBody>
      <dsp:txXfrm>
        <a:off x="936113" y="1440157"/>
        <a:ext cx="2030015" cy="1218009"/>
      </dsp:txXfrm>
    </dsp:sp>
    <dsp:sp modelId="{471B1EB8-6F7A-4626-A1CA-EFD42A948E6E}">
      <dsp:nvSpPr>
        <dsp:cNvPr id="0" name=""/>
        <dsp:cNvSpPr/>
      </dsp:nvSpPr>
      <dsp:spPr>
        <a:xfrm>
          <a:off x="916483" y="2844006"/>
          <a:ext cx="2030015" cy="121800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Using Batteries to store energy would cost UK £1.65 trillion</a:t>
          </a:r>
        </a:p>
      </dsp:txBody>
      <dsp:txXfrm>
        <a:off x="916483" y="2844006"/>
        <a:ext cx="2030015" cy="1218009"/>
      </dsp:txXfrm>
    </dsp:sp>
    <dsp:sp modelId="{9D478F31-1826-471F-96C5-4F1549A964AF}">
      <dsp:nvSpPr>
        <dsp:cNvPr id="0" name=""/>
        <dsp:cNvSpPr/>
      </dsp:nvSpPr>
      <dsp:spPr>
        <a:xfrm>
          <a:off x="3149500" y="2844006"/>
          <a:ext cx="2030015" cy="12180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We need to invest £2m per year to support renewable electricity </a:t>
          </a:r>
        </a:p>
      </dsp:txBody>
      <dsp:txXfrm>
        <a:off x="3149500" y="2844006"/>
        <a:ext cx="2030015" cy="12180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E834E-C124-4A30-9090-DA10434FEFD8}">
      <dsp:nvSpPr>
        <dsp:cNvPr id="0" name=""/>
        <dsp:cNvSpPr/>
      </dsp:nvSpPr>
      <dsp:spPr>
        <a:xfrm>
          <a:off x="-3988358" y="-612283"/>
          <a:ext cx="4752958" cy="4752958"/>
        </a:xfrm>
        <a:prstGeom prst="blockArc">
          <a:avLst>
            <a:gd name="adj1" fmla="val 18900000"/>
            <a:gd name="adj2" fmla="val 2700000"/>
            <a:gd name="adj3" fmla="val 454"/>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63A51B-E94F-45D0-B600-F7EEF6EBFB37}">
      <dsp:nvSpPr>
        <dsp:cNvPr id="0" name=""/>
        <dsp:cNvSpPr/>
      </dsp:nvSpPr>
      <dsp:spPr>
        <a:xfrm>
          <a:off x="491705" y="352839"/>
          <a:ext cx="6015701" cy="70567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132"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Do you think we should spend more in order to encourage more green gas to enter our network? </a:t>
          </a:r>
        </a:p>
      </dsp:txBody>
      <dsp:txXfrm>
        <a:off x="491705" y="352839"/>
        <a:ext cx="6015701" cy="705678"/>
      </dsp:txXfrm>
    </dsp:sp>
    <dsp:sp modelId="{C90ED3E7-2C1C-45DE-B08B-F144B5C855DF}">
      <dsp:nvSpPr>
        <dsp:cNvPr id="0" name=""/>
        <dsp:cNvSpPr/>
      </dsp:nvSpPr>
      <dsp:spPr>
        <a:xfrm>
          <a:off x="50656" y="264629"/>
          <a:ext cx="882098" cy="88209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BEC16D-FFDF-4D66-9656-CF1BB3F65946}">
      <dsp:nvSpPr>
        <dsp:cNvPr id="0" name=""/>
        <dsp:cNvSpPr/>
      </dsp:nvSpPr>
      <dsp:spPr>
        <a:xfrm>
          <a:off x="748219" y="1411356"/>
          <a:ext cx="5759187" cy="705678"/>
        </a:xfrm>
        <a:prstGeom prst="rect">
          <a:avLst/>
        </a:prstGeom>
        <a:solidFill>
          <a:schemeClr val="accent5">
            <a:hueOff val="570974"/>
            <a:satOff val="-17640"/>
            <a:lumOff val="-9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132"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Do you think we should spend more to support the greening of the electricity network?</a:t>
          </a:r>
        </a:p>
      </dsp:txBody>
      <dsp:txXfrm>
        <a:off x="748219" y="1411356"/>
        <a:ext cx="5759187" cy="705678"/>
      </dsp:txXfrm>
    </dsp:sp>
    <dsp:sp modelId="{222F1BFD-CB50-40F8-97CB-841AFBBFE122}">
      <dsp:nvSpPr>
        <dsp:cNvPr id="0" name=""/>
        <dsp:cNvSpPr/>
      </dsp:nvSpPr>
      <dsp:spPr>
        <a:xfrm>
          <a:off x="307170" y="1323147"/>
          <a:ext cx="882098" cy="882098"/>
        </a:xfrm>
        <a:prstGeom prst="ellipse">
          <a:avLst/>
        </a:prstGeom>
        <a:solidFill>
          <a:schemeClr val="lt1">
            <a:hueOff val="0"/>
            <a:satOff val="0"/>
            <a:lumOff val="0"/>
            <a:alphaOff val="0"/>
          </a:schemeClr>
        </a:solidFill>
        <a:ln w="25400" cap="flat" cmpd="sng" algn="ctr">
          <a:solidFill>
            <a:schemeClr val="accent5">
              <a:hueOff val="570974"/>
              <a:satOff val="-17640"/>
              <a:lumOff val="-9510"/>
              <a:alphaOff val="0"/>
            </a:schemeClr>
          </a:solidFill>
          <a:prstDash val="solid"/>
        </a:ln>
        <a:effectLst/>
      </dsp:spPr>
      <dsp:style>
        <a:lnRef idx="2">
          <a:scrgbClr r="0" g="0" b="0"/>
        </a:lnRef>
        <a:fillRef idx="1">
          <a:scrgbClr r="0" g="0" b="0"/>
        </a:fillRef>
        <a:effectRef idx="0">
          <a:scrgbClr r="0" g="0" b="0"/>
        </a:effectRef>
        <a:fontRef idx="minor"/>
      </dsp:style>
    </dsp:sp>
    <dsp:sp modelId="{E0480C85-E6B9-4221-AAA6-3AC3B6BEAFAA}">
      <dsp:nvSpPr>
        <dsp:cNvPr id="0" name=""/>
        <dsp:cNvSpPr/>
      </dsp:nvSpPr>
      <dsp:spPr>
        <a:xfrm>
          <a:off x="491705" y="2469874"/>
          <a:ext cx="6015701" cy="705678"/>
        </a:xfrm>
        <a:prstGeom prst="rect">
          <a:avLst/>
        </a:prstGeom>
        <a:solidFill>
          <a:schemeClr val="accent5">
            <a:hueOff val="1141947"/>
            <a:satOff val="-35281"/>
            <a:lumOff val="-19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13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prstClr val="white"/>
              </a:solidFill>
              <a:latin typeface="Arial" panose="020B0604020202020204" pitchFamily="34" charset="0"/>
              <a:ea typeface="+mn-ea"/>
              <a:cs typeface="Arial" panose="020B0604020202020204" pitchFamily="34" charset="0"/>
            </a:rPr>
            <a:t>Who do you think should pay for this investment? Government? Developers? Gas Consumers?</a:t>
          </a:r>
        </a:p>
      </dsp:txBody>
      <dsp:txXfrm>
        <a:off x="491705" y="2469874"/>
        <a:ext cx="6015701" cy="705678"/>
      </dsp:txXfrm>
    </dsp:sp>
    <dsp:sp modelId="{6F36D87C-3AC9-4BD7-BA58-5793DA4F3B49}">
      <dsp:nvSpPr>
        <dsp:cNvPr id="0" name=""/>
        <dsp:cNvSpPr/>
      </dsp:nvSpPr>
      <dsp:spPr>
        <a:xfrm>
          <a:off x="50656" y="2381664"/>
          <a:ext cx="882098" cy="882098"/>
        </a:xfrm>
        <a:prstGeom prst="ellipse">
          <a:avLst/>
        </a:prstGeom>
        <a:solidFill>
          <a:schemeClr val="lt1">
            <a:hueOff val="0"/>
            <a:satOff val="0"/>
            <a:lumOff val="0"/>
            <a:alphaOff val="0"/>
          </a:schemeClr>
        </a:solidFill>
        <a:ln w="25400" cap="flat" cmpd="sng" algn="ctr">
          <a:solidFill>
            <a:schemeClr val="accent5">
              <a:hueOff val="1141947"/>
              <a:satOff val="-35281"/>
              <a:lumOff val="-1901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01B0D-A702-4C38-AD3E-2F17B8DF03D8}">
      <dsp:nvSpPr>
        <dsp:cNvPr id="0" name=""/>
        <dsp:cNvSpPr/>
      </dsp:nvSpPr>
      <dsp:spPr>
        <a:xfrm>
          <a:off x="-4815398" y="-738015"/>
          <a:ext cx="5735422" cy="5735422"/>
        </a:xfrm>
        <a:prstGeom prst="blockArc">
          <a:avLst>
            <a:gd name="adj1" fmla="val 18900000"/>
            <a:gd name="adj2" fmla="val 2700000"/>
            <a:gd name="adj3" fmla="val 377"/>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AD9416-9291-441E-BBAC-C09F38CCD7B1}">
      <dsp:nvSpPr>
        <dsp:cNvPr id="0" name=""/>
        <dsp:cNvSpPr/>
      </dsp:nvSpPr>
      <dsp:spPr>
        <a:xfrm>
          <a:off x="591710" y="425939"/>
          <a:ext cx="7573918" cy="85187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17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75000"/>
                  <a:lumOff val="25000"/>
                </a:schemeClr>
              </a:solidFill>
            </a:rPr>
            <a:t>Achieved British Standard for Inclusive Service Provision, verified again in 2017/18 for the whole business.</a:t>
          </a:r>
        </a:p>
      </dsp:txBody>
      <dsp:txXfrm>
        <a:off x="591710" y="425939"/>
        <a:ext cx="7573918" cy="851878"/>
      </dsp:txXfrm>
    </dsp:sp>
    <dsp:sp modelId="{24D74DA5-2BAC-4FA4-BA9F-EF9F8C3581F5}">
      <dsp:nvSpPr>
        <dsp:cNvPr id="0" name=""/>
        <dsp:cNvSpPr/>
      </dsp:nvSpPr>
      <dsp:spPr>
        <a:xfrm>
          <a:off x="59286" y="319454"/>
          <a:ext cx="1064848" cy="10648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519C0B-FECB-4B4A-AE05-9F5B72262560}">
      <dsp:nvSpPr>
        <dsp:cNvPr id="0" name=""/>
        <dsp:cNvSpPr/>
      </dsp:nvSpPr>
      <dsp:spPr>
        <a:xfrm>
          <a:off x="901368" y="1703756"/>
          <a:ext cx="7264260" cy="85187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17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75000"/>
                  <a:lumOff val="25000"/>
                </a:schemeClr>
              </a:solidFill>
            </a:rPr>
            <a:t>Registered more than 4,000 customers for the Priority Services Register in 2017-18 - 56% more than the previous year</a:t>
          </a:r>
        </a:p>
      </dsp:txBody>
      <dsp:txXfrm>
        <a:off x="901368" y="1703756"/>
        <a:ext cx="7264260" cy="851878"/>
      </dsp:txXfrm>
    </dsp:sp>
    <dsp:sp modelId="{CB2F2769-9984-4696-9D79-6E8F5FF08046}">
      <dsp:nvSpPr>
        <dsp:cNvPr id="0" name=""/>
        <dsp:cNvSpPr/>
      </dsp:nvSpPr>
      <dsp:spPr>
        <a:xfrm>
          <a:off x="368944" y="1597272"/>
          <a:ext cx="1064848" cy="10648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7AF6B-5724-4645-AC7A-F993BB000F26}">
      <dsp:nvSpPr>
        <dsp:cNvPr id="0" name=""/>
        <dsp:cNvSpPr/>
      </dsp:nvSpPr>
      <dsp:spPr>
        <a:xfrm>
          <a:off x="591710" y="2981574"/>
          <a:ext cx="7573918" cy="85187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17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75000"/>
                  <a:lumOff val="25000"/>
                </a:schemeClr>
              </a:solidFill>
            </a:rPr>
            <a:t>Invested £80,000 to move gas meters that couldn’t be easily accessed - free of charge to those in need</a:t>
          </a:r>
        </a:p>
      </dsp:txBody>
      <dsp:txXfrm>
        <a:off x="591710" y="2981574"/>
        <a:ext cx="7573918" cy="851878"/>
      </dsp:txXfrm>
    </dsp:sp>
    <dsp:sp modelId="{E6CEEE0A-79E3-43F6-982C-FF81896D6906}">
      <dsp:nvSpPr>
        <dsp:cNvPr id="0" name=""/>
        <dsp:cNvSpPr/>
      </dsp:nvSpPr>
      <dsp:spPr>
        <a:xfrm>
          <a:off x="59286" y="2875089"/>
          <a:ext cx="1064848" cy="10648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01B0D-A702-4C38-AD3E-2F17B8DF03D8}">
      <dsp:nvSpPr>
        <dsp:cNvPr id="0" name=""/>
        <dsp:cNvSpPr/>
      </dsp:nvSpPr>
      <dsp:spPr>
        <a:xfrm>
          <a:off x="-4815398" y="-738015"/>
          <a:ext cx="5735422" cy="5735422"/>
        </a:xfrm>
        <a:prstGeom prst="blockArc">
          <a:avLst>
            <a:gd name="adj1" fmla="val 18900000"/>
            <a:gd name="adj2" fmla="val 2700000"/>
            <a:gd name="adj3" fmla="val 377"/>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AD9416-9291-441E-BBAC-C09F38CCD7B1}">
      <dsp:nvSpPr>
        <dsp:cNvPr id="0" name=""/>
        <dsp:cNvSpPr/>
      </dsp:nvSpPr>
      <dsp:spPr>
        <a:xfrm>
          <a:off x="591710" y="425939"/>
          <a:ext cx="7573918" cy="85187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17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a:t>We work with 6 Fire &amp; Rescue Services, Care &amp; Repair, and others to reach our priority customers</a:t>
          </a:r>
          <a:endParaRPr lang="en-US" sz="1900" kern="1200" dirty="0"/>
        </a:p>
      </dsp:txBody>
      <dsp:txXfrm>
        <a:off x="591710" y="425939"/>
        <a:ext cx="7573918" cy="851878"/>
      </dsp:txXfrm>
    </dsp:sp>
    <dsp:sp modelId="{24D74DA5-2BAC-4FA4-BA9F-EF9F8C3581F5}">
      <dsp:nvSpPr>
        <dsp:cNvPr id="0" name=""/>
        <dsp:cNvSpPr/>
      </dsp:nvSpPr>
      <dsp:spPr>
        <a:xfrm>
          <a:off x="59286" y="319454"/>
          <a:ext cx="1064848" cy="106484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519C0B-FECB-4B4A-AE05-9F5B72262560}">
      <dsp:nvSpPr>
        <dsp:cNvPr id="0" name=""/>
        <dsp:cNvSpPr/>
      </dsp:nvSpPr>
      <dsp:spPr>
        <a:xfrm>
          <a:off x="901368" y="1703756"/>
          <a:ext cx="7264260" cy="851878"/>
        </a:xfrm>
        <a:prstGeom prst="rect">
          <a:avLst/>
        </a:prstGeom>
        <a:solidFill>
          <a:schemeClr val="accent5">
            <a:hueOff val="570974"/>
            <a:satOff val="-17640"/>
            <a:lumOff val="-9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17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Provided more than 4,500 CO alarms free of charge in 2017/18 to our highest priority customers, at a cost of more than £59,000</a:t>
          </a:r>
        </a:p>
      </dsp:txBody>
      <dsp:txXfrm>
        <a:off x="901368" y="1703756"/>
        <a:ext cx="7264260" cy="851878"/>
      </dsp:txXfrm>
    </dsp:sp>
    <dsp:sp modelId="{CB2F2769-9984-4696-9D79-6E8F5FF08046}">
      <dsp:nvSpPr>
        <dsp:cNvPr id="0" name=""/>
        <dsp:cNvSpPr/>
      </dsp:nvSpPr>
      <dsp:spPr>
        <a:xfrm>
          <a:off x="368944" y="1597272"/>
          <a:ext cx="1064848" cy="1064848"/>
        </a:xfrm>
        <a:prstGeom prst="ellipse">
          <a:avLst/>
        </a:prstGeom>
        <a:solidFill>
          <a:schemeClr val="lt1">
            <a:hueOff val="0"/>
            <a:satOff val="0"/>
            <a:lumOff val="0"/>
            <a:alphaOff val="0"/>
          </a:schemeClr>
        </a:solidFill>
        <a:ln w="25400" cap="flat" cmpd="sng" algn="ctr">
          <a:solidFill>
            <a:schemeClr val="accent5">
              <a:hueOff val="570974"/>
              <a:satOff val="-17640"/>
              <a:lumOff val="-9510"/>
              <a:alphaOff val="0"/>
            </a:schemeClr>
          </a:solidFill>
          <a:prstDash val="solid"/>
        </a:ln>
        <a:effectLst/>
      </dsp:spPr>
      <dsp:style>
        <a:lnRef idx="2">
          <a:scrgbClr r="0" g="0" b="0"/>
        </a:lnRef>
        <a:fillRef idx="1">
          <a:scrgbClr r="0" g="0" b="0"/>
        </a:fillRef>
        <a:effectRef idx="0">
          <a:scrgbClr r="0" g="0" b="0"/>
        </a:effectRef>
        <a:fontRef idx="minor"/>
      </dsp:style>
    </dsp:sp>
    <dsp:sp modelId="{015656D9-8368-4C71-9C6C-4FED68745C4E}">
      <dsp:nvSpPr>
        <dsp:cNvPr id="0" name=""/>
        <dsp:cNvSpPr/>
      </dsp:nvSpPr>
      <dsp:spPr>
        <a:xfrm>
          <a:off x="603374" y="2952329"/>
          <a:ext cx="7573918" cy="851878"/>
        </a:xfrm>
        <a:prstGeom prst="rect">
          <a:avLst/>
        </a:prstGeom>
        <a:solidFill>
          <a:schemeClr val="accent5">
            <a:hueOff val="1141947"/>
            <a:satOff val="-35281"/>
            <a:lumOff val="-19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17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Recruited 21 colleague Gas Safety Ambassadors – and delivered safety messages to more than 1,500</a:t>
          </a:r>
        </a:p>
      </dsp:txBody>
      <dsp:txXfrm>
        <a:off x="603374" y="2952329"/>
        <a:ext cx="7573918" cy="851878"/>
      </dsp:txXfrm>
    </dsp:sp>
    <dsp:sp modelId="{DAC5FF68-F5FF-4BC9-9F6A-8A1B79B94D47}">
      <dsp:nvSpPr>
        <dsp:cNvPr id="0" name=""/>
        <dsp:cNvSpPr/>
      </dsp:nvSpPr>
      <dsp:spPr>
        <a:xfrm>
          <a:off x="59286" y="2875089"/>
          <a:ext cx="1064848" cy="1064848"/>
        </a:xfrm>
        <a:prstGeom prst="ellipse">
          <a:avLst/>
        </a:prstGeom>
        <a:solidFill>
          <a:schemeClr val="lt1">
            <a:hueOff val="0"/>
            <a:satOff val="0"/>
            <a:lumOff val="0"/>
            <a:alphaOff val="0"/>
          </a:schemeClr>
        </a:solidFill>
        <a:ln w="25400" cap="flat" cmpd="sng" algn="ctr">
          <a:solidFill>
            <a:schemeClr val="accent5">
              <a:hueOff val="1141947"/>
              <a:satOff val="-35281"/>
              <a:lumOff val="-1901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F3EAD-7456-415D-945F-7BCF60530186}">
      <dsp:nvSpPr>
        <dsp:cNvPr id="0" name=""/>
        <dsp:cNvSpPr/>
      </dsp:nvSpPr>
      <dsp:spPr>
        <a:xfrm rot="5400000">
          <a:off x="-176749" y="179227"/>
          <a:ext cx="1178329" cy="82483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lumMod val="65000"/>
                  <a:lumOff val="35000"/>
                </a:schemeClr>
              </a:solidFill>
              <a:latin typeface="Arial" panose="020B0604020202020204" pitchFamily="34" charset="0"/>
              <a:cs typeface="Arial" panose="020B0604020202020204" pitchFamily="34" charset="0"/>
            </a:rPr>
            <a:t>Low awareness of the PSR</a:t>
          </a:r>
        </a:p>
      </dsp:txBody>
      <dsp:txXfrm rot="-5400000">
        <a:off x="1" y="414892"/>
        <a:ext cx="824830" cy="353499"/>
      </dsp:txXfrm>
    </dsp:sp>
    <dsp:sp modelId="{40FBDC85-D0DB-4CAF-AD9D-744B94C6CA79}">
      <dsp:nvSpPr>
        <dsp:cNvPr id="0" name=""/>
        <dsp:cNvSpPr/>
      </dsp:nvSpPr>
      <dsp:spPr>
        <a:xfrm rot="5400000">
          <a:off x="4078872" y="-3251563"/>
          <a:ext cx="766317" cy="727440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Targeted social media programme – 4,227 customers registered for the PSR in 2018/19, 20% increase on last year</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Re-trained 50 key partner home safety workers</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Attended community events to promote the PSR and other support measures</a:t>
          </a:r>
        </a:p>
      </dsp:txBody>
      <dsp:txXfrm rot="-5400000">
        <a:off x="824831" y="39887"/>
        <a:ext cx="7236991" cy="691499"/>
      </dsp:txXfrm>
    </dsp:sp>
    <dsp:sp modelId="{F8C79076-0FFC-4C99-B0F5-D224C12CA97E}">
      <dsp:nvSpPr>
        <dsp:cNvPr id="0" name=""/>
        <dsp:cNvSpPr/>
      </dsp:nvSpPr>
      <dsp:spPr>
        <a:xfrm rot="5400000">
          <a:off x="-176749" y="1209918"/>
          <a:ext cx="1178329" cy="824830"/>
        </a:xfrm>
        <a:prstGeom prst="chevron">
          <a:avLst/>
        </a:prstGeom>
        <a:solidFill>
          <a:schemeClr val="accent3">
            <a:hueOff val="4706602"/>
            <a:satOff val="-9275"/>
            <a:lumOff val="-7451"/>
            <a:alphaOff val="0"/>
          </a:schemeClr>
        </a:solidFill>
        <a:ln w="25400" cap="flat" cmpd="sng" algn="ctr">
          <a:solidFill>
            <a:schemeClr val="accent3">
              <a:hueOff val="4706602"/>
              <a:satOff val="-9275"/>
              <a:lumOff val="-7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Emotional vulnerability</a:t>
          </a:r>
        </a:p>
      </dsp:txBody>
      <dsp:txXfrm rot="-5400000">
        <a:off x="1" y="1445583"/>
        <a:ext cx="824830" cy="353499"/>
      </dsp:txXfrm>
    </dsp:sp>
    <dsp:sp modelId="{591B91B2-C4AC-4F84-AFB1-4234D361D4C3}">
      <dsp:nvSpPr>
        <dsp:cNvPr id="0" name=""/>
        <dsp:cNvSpPr/>
      </dsp:nvSpPr>
      <dsp:spPr>
        <a:xfrm rot="5400000">
          <a:off x="4165055" y="-2221073"/>
          <a:ext cx="593951" cy="7274400"/>
        </a:xfrm>
        <a:prstGeom prst="round2SameRect">
          <a:avLst/>
        </a:prstGeom>
        <a:solidFill>
          <a:schemeClr val="lt1">
            <a:alpha val="90000"/>
            <a:hueOff val="0"/>
            <a:satOff val="0"/>
            <a:lumOff val="0"/>
            <a:alphaOff val="0"/>
          </a:schemeClr>
        </a:solidFill>
        <a:ln w="25400" cap="flat" cmpd="sng" algn="ctr">
          <a:solidFill>
            <a:schemeClr val="accent3">
              <a:hueOff val="4706602"/>
              <a:satOff val="-9275"/>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Incorporated into our safeguarding training. 170 colleagues received this training</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New customer development package to be launched later in 2019  </a:t>
          </a:r>
        </a:p>
      </dsp:txBody>
      <dsp:txXfrm rot="-5400000">
        <a:off x="824831" y="1148145"/>
        <a:ext cx="7245406" cy="535963"/>
      </dsp:txXfrm>
    </dsp:sp>
    <dsp:sp modelId="{3C7F17B9-E6C9-463C-A460-C72BF246CB05}">
      <dsp:nvSpPr>
        <dsp:cNvPr id="0" name=""/>
        <dsp:cNvSpPr/>
      </dsp:nvSpPr>
      <dsp:spPr>
        <a:xfrm rot="5400000">
          <a:off x="-176749" y="2240610"/>
          <a:ext cx="1178329" cy="824830"/>
        </a:xfrm>
        <a:prstGeom prst="chevron">
          <a:avLst/>
        </a:prstGeom>
        <a:solidFill>
          <a:schemeClr val="accent3">
            <a:hueOff val="9413205"/>
            <a:satOff val="-18551"/>
            <a:lumOff val="-14901"/>
            <a:alphaOff val="0"/>
          </a:schemeClr>
        </a:solidFill>
        <a:ln w="25400" cap="flat" cmpd="sng" algn="ctr">
          <a:solidFill>
            <a:schemeClr val="accent3">
              <a:hueOff val="9413205"/>
              <a:satOff val="-18551"/>
              <a:lumOff val="-149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Anxiety around disruption</a:t>
          </a:r>
        </a:p>
      </dsp:txBody>
      <dsp:txXfrm rot="-5400000">
        <a:off x="1" y="2476275"/>
        <a:ext cx="824830" cy="353499"/>
      </dsp:txXfrm>
    </dsp:sp>
    <dsp:sp modelId="{69A09E7C-EBC7-4711-860C-5282953F928B}">
      <dsp:nvSpPr>
        <dsp:cNvPr id="0" name=""/>
        <dsp:cNvSpPr/>
      </dsp:nvSpPr>
      <dsp:spPr>
        <a:xfrm rot="5400000">
          <a:off x="4079073" y="-1190382"/>
          <a:ext cx="765914" cy="7274400"/>
        </a:xfrm>
        <a:prstGeom prst="round2SameRect">
          <a:avLst/>
        </a:prstGeom>
        <a:solidFill>
          <a:schemeClr val="lt1">
            <a:alpha val="90000"/>
            <a:hueOff val="0"/>
            <a:satOff val="0"/>
            <a:lumOff val="0"/>
            <a:alphaOff val="0"/>
          </a:schemeClr>
        </a:solidFill>
        <a:ln w="25400" cap="flat" cmpd="sng" algn="ctr">
          <a:solidFill>
            <a:schemeClr val="accent3">
              <a:hueOff val="9413205"/>
              <a:satOff val="-18551"/>
              <a:lumOff val="-149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Provide regular communication through cards, letters &amp; face to face engagement with our CSO’s to keep customers up to date with our work</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REPEX boards introduced with information for customers to contact &amp; address concerns</a:t>
          </a:r>
        </a:p>
      </dsp:txBody>
      <dsp:txXfrm rot="-5400000">
        <a:off x="824831" y="2101249"/>
        <a:ext cx="7237011" cy="691136"/>
      </dsp:txXfrm>
    </dsp:sp>
    <dsp:sp modelId="{EAE1840B-9BAD-4021-9D5D-DE7282C7FB57}">
      <dsp:nvSpPr>
        <dsp:cNvPr id="0" name=""/>
        <dsp:cNvSpPr/>
      </dsp:nvSpPr>
      <dsp:spPr>
        <a:xfrm rot="5400000">
          <a:off x="-176749" y="3271301"/>
          <a:ext cx="1178329" cy="824830"/>
        </a:xfrm>
        <a:prstGeom prst="chevron">
          <a:avLst/>
        </a:prstGeom>
        <a:solidFill>
          <a:schemeClr val="accent3">
            <a:hueOff val="14119807"/>
            <a:satOff val="-27826"/>
            <a:lumOff val="-22352"/>
            <a:alphaOff val="0"/>
          </a:schemeClr>
        </a:solidFill>
        <a:ln w="25400" cap="flat" cmpd="sng" algn="ctr">
          <a:solidFill>
            <a:schemeClr val="accent3">
              <a:hueOff val="14119807"/>
              <a:satOff val="-27826"/>
              <a:lumOff val="-223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Addressing individuals needs</a:t>
          </a:r>
        </a:p>
      </dsp:txBody>
      <dsp:txXfrm rot="-5400000">
        <a:off x="1" y="3506966"/>
        <a:ext cx="824830" cy="353499"/>
      </dsp:txXfrm>
    </dsp:sp>
    <dsp:sp modelId="{2D472B23-3471-4A86-94BD-9DFD7AC1BE8C}">
      <dsp:nvSpPr>
        <dsp:cNvPr id="0" name=""/>
        <dsp:cNvSpPr/>
      </dsp:nvSpPr>
      <dsp:spPr>
        <a:xfrm rot="5400000">
          <a:off x="4079073" y="-159690"/>
          <a:ext cx="765914" cy="7274400"/>
        </a:xfrm>
        <a:prstGeom prst="round2SameRect">
          <a:avLst/>
        </a:prstGeom>
        <a:solidFill>
          <a:schemeClr val="lt1">
            <a:alpha val="90000"/>
            <a:hueOff val="0"/>
            <a:satOff val="0"/>
            <a:lumOff val="0"/>
            <a:alphaOff val="0"/>
          </a:schemeClr>
        </a:solidFill>
        <a:ln w="25400" cap="flat" cmpd="sng" algn="ctr">
          <a:solidFill>
            <a:schemeClr val="accent3">
              <a:hueOff val="14119807"/>
              <a:satOff val="-27826"/>
              <a:lumOff val="-22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More than £4800 of our hardship fund was </a:t>
          </a:r>
          <a:r>
            <a:rPr lang="en-US" sz="1200" kern="1200" dirty="0" err="1">
              <a:latin typeface="Arial" panose="020B0604020202020204" pitchFamily="34" charset="0"/>
              <a:cs typeface="Arial" panose="020B0604020202020204" pitchFamily="34" charset="0"/>
            </a:rPr>
            <a:t>utilised</a:t>
          </a:r>
          <a:r>
            <a:rPr lang="en-US" sz="1200" kern="1200" dirty="0">
              <a:latin typeface="Arial" panose="020B0604020202020204" pitchFamily="34" charset="0"/>
              <a:cs typeface="Arial" panose="020B0604020202020204" pitchFamily="34" charset="0"/>
            </a:rPr>
            <a:t> across 23 individual cases</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Our Community Energy Champions have saved 1150 customers more than £800k in 2018/19</a:t>
          </a:r>
        </a:p>
      </dsp:txBody>
      <dsp:txXfrm rot="-5400000">
        <a:off x="824831" y="3131941"/>
        <a:ext cx="7237011" cy="69113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E0B44-76D5-4F81-948A-ADB7A1DF8518}">
      <dsp:nvSpPr>
        <dsp:cNvPr id="0" name=""/>
        <dsp:cNvSpPr/>
      </dsp:nvSpPr>
      <dsp:spPr>
        <a:xfrm>
          <a:off x="1728184" y="0"/>
          <a:ext cx="5559621" cy="487237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05DD8E-0E51-4E14-9EEE-F3C535B141E1}">
      <dsp:nvSpPr>
        <dsp:cNvPr id="0" name=""/>
        <dsp:cNvSpPr/>
      </dsp:nvSpPr>
      <dsp:spPr>
        <a:xfrm>
          <a:off x="2182762" y="119675"/>
          <a:ext cx="2289885" cy="227244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75000"/>
                  <a:lumOff val="25000"/>
                </a:schemeClr>
              </a:solidFill>
              <a:latin typeface="Arial" panose="020B0604020202020204" pitchFamily="34" charset="0"/>
              <a:cs typeface="Arial" panose="020B0604020202020204" pitchFamily="34" charset="0"/>
            </a:rPr>
            <a:t>Expand our works to raise the profile of the PSR &amp; increase sign ups - work towards a common PSR across the utilities</a:t>
          </a:r>
        </a:p>
      </dsp:txBody>
      <dsp:txXfrm>
        <a:off x="2293693" y="230606"/>
        <a:ext cx="2068023" cy="2050579"/>
      </dsp:txXfrm>
    </dsp:sp>
    <dsp:sp modelId="{DAD7AC80-5D72-4341-9496-18F7F0D06788}">
      <dsp:nvSpPr>
        <dsp:cNvPr id="0" name=""/>
        <dsp:cNvSpPr/>
      </dsp:nvSpPr>
      <dsp:spPr>
        <a:xfrm>
          <a:off x="4539095" y="119675"/>
          <a:ext cx="2257182" cy="2283120"/>
        </a:xfrm>
        <a:prstGeom prst="roundRect">
          <a:avLst/>
        </a:prstGeom>
        <a:solidFill>
          <a:schemeClr val="accent2">
            <a:hueOff val="658096"/>
            <a:satOff val="-4069"/>
            <a:lumOff val="3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75000"/>
                  <a:lumOff val="25000"/>
                </a:schemeClr>
              </a:solidFill>
              <a:latin typeface="Arial" panose="020B0604020202020204" pitchFamily="34" charset="0"/>
              <a:cs typeface="Arial" panose="020B0604020202020204" pitchFamily="34" charset="0"/>
            </a:rPr>
            <a:t>Focus CO awareness and provision of free monitors on the most vulnerable customers and educate future generations</a:t>
          </a:r>
        </a:p>
      </dsp:txBody>
      <dsp:txXfrm>
        <a:off x="4649282" y="229862"/>
        <a:ext cx="2036808" cy="2062746"/>
      </dsp:txXfrm>
    </dsp:sp>
    <dsp:sp modelId="{81D9FDFF-4655-48D6-8F78-C54673BB39C1}">
      <dsp:nvSpPr>
        <dsp:cNvPr id="0" name=""/>
        <dsp:cNvSpPr/>
      </dsp:nvSpPr>
      <dsp:spPr>
        <a:xfrm>
          <a:off x="2104225" y="2488531"/>
          <a:ext cx="2341153" cy="2189344"/>
        </a:xfrm>
        <a:prstGeom prst="roundRect">
          <a:avLst/>
        </a:prstGeom>
        <a:solidFill>
          <a:schemeClr val="accent2">
            <a:hueOff val="1316192"/>
            <a:satOff val="-8137"/>
            <a:lumOff val="7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75000"/>
                  <a:lumOff val="25000"/>
                </a:schemeClr>
              </a:solidFill>
              <a:latin typeface="Arial" panose="020B0604020202020204" pitchFamily="34" charset="0"/>
              <a:cs typeface="Arial" panose="020B0604020202020204" pitchFamily="34" charset="0"/>
            </a:rPr>
            <a:t>Provide support to customers to improve energy efficiency, and lift homes out of fuel poverty &amp; continue to deliver funded gas connections to fuel poor homes </a:t>
          </a:r>
        </a:p>
      </dsp:txBody>
      <dsp:txXfrm>
        <a:off x="2211100" y="2595406"/>
        <a:ext cx="2127403" cy="1975594"/>
      </dsp:txXfrm>
    </dsp:sp>
    <dsp:sp modelId="{80BDF6E0-D1A8-49D5-A56D-93268C9CA19B}">
      <dsp:nvSpPr>
        <dsp:cNvPr id="0" name=""/>
        <dsp:cNvSpPr/>
      </dsp:nvSpPr>
      <dsp:spPr>
        <a:xfrm>
          <a:off x="4539085" y="2420759"/>
          <a:ext cx="2341153" cy="2257125"/>
        </a:xfrm>
        <a:prstGeom prst="roundRect">
          <a:avLst/>
        </a:prstGeom>
        <a:solidFill>
          <a:schemeClr val="accent2">
            <a:hueOff val="1974288"/>
            <a:satOff val="-12206"/>
            <a:lumOff val="11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75000"/>
                  <a:lumOff val="25000"/>
                </a:schemeClr>
              </a:solidFill>
              <a:latin typeface="Arial" panose="020B0604020202020204" pitchFamily="34" charset="0"/>
              <a:cs typeface="Arial" panose="020B0604020202020204" pitchFamily="34" charset="0"/>
            </a:rPr>
            <a:t>Use a new tool to assess the wider ‘Social Return on Investment’ to prove the wider value of our support for the vulnerable and of our SOs</a:t>
          </a:r>
        </a:p>
      </dsp:txBody>
      <dsp:txXfrm>
        <a:off x="4649269" y="2530943"/>
        <a:ext cx="2120785" cy="20367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08A18-86FC-4212-9FFD-3E02D647F4C2}">
      <dsp:nvSpPr>
        <dsp:cNvPr id="0" name=""/>
        <dsp:cNvSpPr/>
      </dsp:nvSpPr>
      <dsp:spPr>
        <a:xfrm>
          <a:off x="4286265" y="1439911"/>
          <a:ext cx="231467" cy="1104503"/>
        </a:xfrm>
        <a:custGeom>
          <a:avLst/>
          <a:gdLst/>
          <a:ahLst/>
          <a:cxnLst/>
          <a:rect l="0" t="0" r="0" b="0"/>
          <a:pathLst>
            <a:path>
              <a:moveTo>
                <a:pt x="231467" y="0"/>
              </a:moveTo>
              <a:lnTo>
                <a:pt x="231467" y="1104503"/>
              </a:lnTo>
              <a:lnTo>
                <a:pt x="0" y="11045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4D461D-43ED-459F-8DB8-715E38E8DDE3}">
      <dsp:nvSpPr>
        <dsp:cNvPr id="0" name=""/>
        <dsp:cNvSpPr/>
      </dsp:nvSpPr>
      <dsp:spPr>
        <a:xfrm>
          <a:off x="4517733" y="1439911"/>
          <a:ext cx="2667389" cy="2209006"/>
        </a:xfrm>
        <a:custGeom>
          <a:avLst/>
          <a:gdLst/>
          <a:ahLst/>
          <a:cxnLst/>
          <a:rect l="0" t="0" r="0" b="0"/>
          <a:pathLst>
            <a:path>
              <a:moveTo>
                <a:pt x="0" y="0"/>
              </a:moveTo>
              <a:lnTo>
                <a:pt x="0" y="1977538"/>
              </a:lnTo>
              <a:lnTo>
                <a:pt x="2667389" y="1977538"/>
              </a:lnTo>
              <a:lnTo>
                <a:pt x="2667389" y="220900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C5FD76-52FC-4DDC-96A4-90267F499A80}">
      <dsp:nvSpPr>
        <dsp:cNvPr id="0" name=""/>
        <dsp:cNvSpPr/>
      </dsp:nvSpPr>
      <dsp:spPr>
        <a:xfrm>
          <a:off x="4472013" y="1439911"/>
          <a:ext cx="91440" cy="2209006"/>
        </a:xfrm>
        <a:custGeom>
          <a:avLst/>
          <a:gdLst/>
          <a:ahLst/>
          <a:cxnLst/>
          <a:rect l="0" t="0" r="0" b="0"/>
          <a:pathLst>
            <a:path>
              <a:moveTo>
                <a:pt x="45720" y="0"/>
              </a:moveTo>
              <a:lnTo>
                <a:pt x="45720" y="220900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E6528-159F-43CC-8910-C44366704C63}">
      <dsp:nvSpPr>
        <dsp:cNvPr id="0" name=""/>
        <dsp:cNvSpPr/>
      </dsp:nvSpPr>
      <dsp:spPr>
        <a:xfrm>
          <a:off x="1850344" y="1439911"/>
          <a:ext cx="2667389" cy="2209006"/>
        </a:xfrm>
        <a:custGeom>
          <a:avLst/>
          <a:gdLst/>
          <a:ahLst/>
          <a:cxnLst/>
          <a:rect l="0" t="0" r="0" b="0"/>
          <a:pathLst>
            <a:path>
              <a:moveTo>
                <a:pt x="2667389" y="0"/>
              </a:moveTo>
              <a:lnTo>
                <a:pt x="2667389" y="1977538"/>
              </a:lnTo>
              <a:lnTo>
                <a:pt x="0" y="1977538"/>
              </a:lnTo>
              <a:lnTo>
                <a:pt x="0" y="220900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080836-8307-475E-B98A-B85CA794D1C0}">
      <dsp:nvSpPr>
        <dsp:cNvPr id="0" name=""/>
        <dsp:cNvSpPr/>
      </dsp:nvSpPr>
      <dsp:spPr>
        <a:xfrm>
          <a:off x="2573515" y="1383"/>
          <a:ext cx="3888436" cy="14385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2018 Regional Workshop Stakeholder Feedback: </a:t>
          </a:r>
          <a:r>
            <a:rPr lang="en-US" sz="1600" i="1" kern="1200" dirty="0">
              <a:latin typeface="Arial" panose="020B0604020202020204" pitchFamily="34" charset="0"/>
              <a:cs typeface="Arial" panose="020B0604020202020204" pitchFamily="34" charset="0"/>
            </a:rPr>
            <a:t>“Consider developing a trust fund for partners to use to fund social obligation needs”</a:t>
          </a:r>
        </a:p>
      </dsp:txBody>
      <dsp:txXfrm>
        <a:off x="2573515" y="1383"/>
        <a:ext cx="3888436" cy="1438527"/>
      </dsp:txXfrm>
    </dsp:sp>
    <dsp:sp modelId="{591BE088-D675-412E-94C0-B98926B4277C}">
      <dsp:nvSpPr>
        <dsp:cNvPr id="0" name=""/>
        <dsp:cNvSpPr/>
      </dsp:nvSpPr>
      <dsp:spPr>
        <a:xfrm>
          <a:off x="748117" y="3648917"/>
          <a:ext cx="2204453" cy="11022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What do you think the framework around this would be?</a:t>
          </a:r>
        </a:p>
      </dsp:txBody>
      <dsp:txXfrm>
        <a:off x="748117" y="3648917"/>
        <a:ext cx="2204453" cy="1102226"/>
      </dsp:txXfrm>
    </dsp:sp>
    <dsp:sp modelId="{9D107EE0-8C1F-4565-B16E-8E0D21031AB2}">
      <dsp:nvSpPr>
        <dsp:cNvPr id="0" name=""/>
        <dsp:cNvSpPr/>
      </dsp:nvSpPr>
      <dsp:spPr>
        <a:xfrm>
          <a:off x="3415506" y="3648917"/>
          <a:ext cx="2204453" cy="11022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What should the criteria be? </a:t>
          </a:r>
        </a:p>
      </dsp:txBody>
      <dsp:txXfrm>
        <a:off x="3415506" y="3648917"/>
        <a:ext cx="2204453" cy="1102226"/>
      </dsp:txXfrm>
    </dsp:sp>
    <dsp:sp modelId="{A984646A-07DF-47DA-ABF5-C2E637362615}">
      <dsp:nvSpPr>
        <dsp:cNvPr id="0" name=""/>
        <dsp:cNvSpPr/>
      </dsp:nvSpPr>
      <dsp:spPr>
        <a:xfrm>
          <a:off x="6082895" y="3648917"/>
          <a:ext cx="2204453" cy="110222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Should we consider other factors like seasonality, demographics, region? </a:t>
          </a:r>
        </a:p>
      </dsp:txBody>
      <dsp:txXfrm>
        <a:off x="6082895" y="3648917"/>
        <a:ext cx="2204453" cy="1102226"/>
      </dsp:txXfrm>
    </dsp:sp>
    <dsp:sp modelId="{DE8A73A7-B5AC-4344-980A-4A5FA6B1C3B9}">
      <dsp:nvSpPr>
        <dsp:cNvPr id="0" name=""/>
        <dsp:cNvSpPr/>
      </dsp:nvSpPr>
      <dsp:spPr>
        <a:xfrm>
          <a:off x="641642" y="1902846"/>
          <a:ext cx="3644623" cy="1283135"/>
        </a:xfrm>
        <a:prstGeom prst="rect">
          <a:avLst/>
        </a:prstGeom>
        <a:solidFill>
          <a:schemeClr val="accent6">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Included in our business plan is the prospect of us offering a pot of £50k to fund community projects to help promote gas safety and vulnerable customer support to the hard to reach</a:t>
          </a:r>
        </a:p>
      </dsp:txBody>
      <dsp:txXfrm>
        <a:off x="641642" y="1902846"/>
        <a:ext cx="3644623" cy="1283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4A91D-0EE8-478C-88B0-65270669C277}">
      <dsp:nvSpPr>
        <dsp:cNvPr id="0" name=""/>
        <dsp:cNvSpPr/>
      </dsp:nvSpPr>
      <dsp:spPr>
        <a:xfrm>
          <a:off x="1063269" y="0"/>
          <a:ext cx="2520627" cy="252062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A274AA-25DD-4F1B-8430-DCAAF7102E63}">
      <dsp:nvSpPr>
        <dsp:cNvPr id="0" name=""/>
        <dsp:cNvSpPr/>
      </dsp:nvSpPr>
      <dsp:spPr>
        <a:xfrm>
          <a:off x="1899184" y="252308"/>
          <a:ext cx="1638407" cy="44800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2"/>
              </a:solidFill>
            </a:rPr>
            <a:t>Workshops</a:t>
          </a:r>
        </a:p>
      </dsp:txBody>
      <dsp:txXfrm>
        <a:off x="1921054" y="274178"/>
        <a:ext cx="1594667" cy="404262"/>
      </dsp:txXfrm>
    </dsp:sp>
    <dsp:sp modelId="{260817DD-EB86-4404-8C69-046E207B91EA}">
      <dsp:nvSpPr>
        <dsp:cNvPr id="0" name=""/>
        <dsp:cNvSpPr/>
      </dsp:nvSpPr>
      <dsp:spPr>
        <a:xfrm>
          <a:off x="1903248" y="774311"/>
          <a:ext cx="1638407" cy="44800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2"/>
              </a:solidFill>
            </a:rPr>
            <a:t>Events</a:t>
          </a:r>
        </a:p>
      </dsp:txBody>
      <dsp:txXfrm>
        <a:off x="1925118" y="796181"/>
        <a:ext cx="1594667" cy="404262"/>
      </dsp:txXfrm>
    </dsp:sp>
    <dsp:sp modelId="{6EBA252A-7E74-4B28-8B45-4138C2DCE559}">
      <dsp:nvSpPr>
        <dsp:cNvPr id="0" name=""/>
        <dsp:cNvSpPr/>
      </dsp:nvSpPr>
      <dsp:spPr>
        <a:xfrm>
          <a:off x="1899184" y="1260313"/>
          <a:ext cx="1638407" cy="44800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2"/>
              </a:solidFill>
            </a:rPr>
            <a:t>Web Portal</a:t>
          </a:r>
        </a:p>
      </dsp:txBody>
      <dsp:txXfrm>
        <a:off x="1921054" y="1282183"/>
        <a:ext cx="1594667" cy="404262"/>
      </dsp:txXfrm>
    </dsp:sp>
    <dsp:sp modelId="{5B55DA10-F28E-4291-8DB8-E6D777D0AE50}">
      <dsp:nvSpPr>
        <dsp:cNvPr id="0" name=""/>
        <dsp:cNvSpPr/>
      </dsp:nvSpPr>
      <dsp:spPr>
        <a:xfrm>
          <a:off x="1899184" y="1764315"/>
          <a:ext cx="1638407" cy="44800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2"/>
              </a:solidFill>
            </a:rPr>
            <a:t>Facebook Chatbot</a:t>
          </a:r>
        </a:p>
      </dsp:txBody>
      <dsp:txXfrm>
        <a:off x="1921054" y="1786185"/>
        <a:ext cx="1594667" cy="4042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5E88E-2887-4A6F-A61D-9A99CA97C9ED}">
      <dsp:nvSpPr>
        <dsp:cNvPr id="0" name=""/>
        <dsp:cNvSpPr/>
      </dsp:nvSpPr>
      <dsp:spPr>
        <a:xfrm>
          <a:off x="1265675" y="401836"/>
          <a:ext cx="3413760" cy="3413760"/>
        </a:xfrm>
        <a:prstGeom prst="pie">
          <a:avLst>
            <a:gd name="adj1" fmla="val 16200000"/>
            <a:gd name="adj2" fmla="val 205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Your priorities</a:t>
          </a:r>
        </a:p>
      </dsp:txBody>
      <dsp:txXfrm>
        <a:off x="3015634" y="911868"/>
        <a:ext cx="1158240" cy="792480"/>
      </dsp:txXfrm>
    </dsp:sp>
    <dsp:sp modelId="{0FED589C-2F4C-4EE4-A45A-8C0372E3AEDB}">
      <dsp:nvSpPr>
        <dsp:cNvPr id="0" name=""/>
        <dsp:cNvSpPr/>
      </dsp:nvSpPr>
      <dsp:spPr>
        <a:xfrm>
          <a:off x="1281379" y="407415"/>
          <a:ext cx="3413760" cy="3413760"/>
        </a:xfrm>
        <a:prstGeom prst="pie">
          <a:avLst>
            <a:gd name="adj1" fmla="val 20520000"/>
            <a:gd name="adj2" fmla="val 32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lumMod val="65000"/>
                  <a:lumOff val="35000"/>
                </a:schemeClr>
              </a:solidFill>
              <a:latin typeface="Arial" panose="020B0604020202020204" pitchFamily="34" charset="0"/>
              <a:cs typeface="Arial" panose="020B0604020202020204" pitchFamily="34" charset="0"/>
            </a:rPr>
            <a:t>Your investment focus for GD2</a:t>
          </a:r>
        </a:p>
      </dsp:txBody>
      <dsp:txXfrm>
        <a:off x="3512515" y="1951736"/>
        <a:ext cx="1016000" cy="857504"/>
      </dsp:txXfrm>
    </dsp:sp>
    <dsp:sp modelId="{137EB041-E4F9-411A-A064-00F7E3287B16}">
      <dsp:nvSpPr>
        <dsp:cNvPr id="0" name=""/>
        <dsp:cNvSpPr/>
      </dsp:nvSpPr>
      <dsp:spPr>
        <a:xfrm>
          <a:off x="1281379" y="407415"/>
          <a:ext cx="3413760" cy="3413760"/>
        </a:xfrm>
        <a:prstGeom prst="pie">
          <a:avLst>
            <a:gd name="adj1" fmla="val 3240000"/>
            <a:gd name="adj2" fmla="val 756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Your communication needs around our planned work</a:t>
          </a:r>
        </a:p>
      </dsp:txBody>
      <dsp:txXfrm>
        <a:off x="2378659" y="2967736"/>
        <a:ext cx="1219200" cy="731520"/>
      </dsp:txXfrm>
    </dsp:sp>
    <dsp:sp modelId="{2DB4ED34-089C-4ED6-B4A0-3175F900EC83}">
      <dsp:nvSpPr>
        <dsp:cNvPr id="0" name=""/>
        <dsp:cNvSpPr/>
      </dsp:nvSpPr>
      <dsp:spPr>
        <a:xfrm>
          <a:off x="1281379" y="407415"/>
          <a:ext cx="3413760" cy="3413760"/>
        </a:xfrm>
        <a:prstGeom prst="pie">
          <a:avLst>
            <a:gd name="adj1" fmla="val 7560000"/>
            <a:gd name="adj2" fmla="val 1188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Your views on our Ofgem funding requests</a:t>
          </a:r>
        </a:p>
      </dsp:txBody>
      <dsp:txXfrm>
        <a:off x="1443939" y="1951736"/>
        <a:ext cx="1016000" cy="857504"/>
      </dsp:txXfrm>
    </dsp:sp>
    <dsp:sp modelId="{15372178-AA91-4188-8EBE-B47465D9CD98}">
      <dsp:nvSpPr>
        <dsp:cNvPr id="0" name=""/>
        <dsp:cNvSpPr/>
      </dsp:nvSpPr>
      <dsp:spPr>
        <a:xfrm>
          <a:off x="1281379" y="407415"/>
          <a:ext cx="3413760" cy="3413760"/>
        </a:xfrm>
        <a:prstGeom prst="pie">
          <a:avLst>
            <a:gd name="adj1" fmla="val 1188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Ownership of investment around green gas and greening electricity</a:t>
          </a:r>
        </a:p>
      </dsp:txBody>
      <dsp:txXfrm>
        <a:off x="1779219" y="927607"/>
        <a:ext cx="1158240" cy="7924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F490-7FDB-4578-B3D1-45C078BEDEC2}">
      <dsp:nvSpPr>
        <dsp:cNvPr id="0" name=""/>
        <dsp:cNvSpPr/>
      </dsp:nvSpPr>
      <dsp:spPr>
        <a:xfrm>
          <a:off x="916483" y="1984"/>
          <a:ext cx="2030015" cy="12180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We will share the slides with you electronically </a:t>
          </a:r>
        </a:p>
      </dsp:txBody>
      <dsp:txXfrm>
        <a:off x="916483" y="1984"/>
        <a:ext cx="2030015" cy="1218009"/>
      </dsp:txXfrm>
    </dsp:sp>
    <dsp:sp modelId="{CA2A2D0B-26D7-480B-B9FC-DD2F15C4A618}">
      <dsp:nvSpPr>
        <dsp:cNvPr id="0" name=""/>
        <dsp:cNvSpPr/>
      </dsp:nvSpPr>
      <dsp:spPr>
        <a:xfrm>
          <a:off x="3149500" y="1984"/>
          <a:ext cx="2030015" cy="12180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latin typeface="Arial" panose="020B0604020202020204" pitchFamily="34" charset="0"/>
              <a:cs typeface="Arial" panose="020B0604020202020204" pitchFamily="34" charset="0"/>
            </a:rPr>
            <a:t>If you request the slides in another format or language please let us know</a:t>
          </a:r>
        </a:p>
      </dsp:txBody>
      <dsp:txXfrm>
        <a:off x="3149500" y="1984"/>
        <a:ext cx="2030015" cy="1218009"/>
      </dsp:txXfrm>
    </dsp:sp>
    <dsp:sp modelId="{2B014414-29F1-4338-8677-9ABE354AE583}">
      <dsp:nvSpPr>
        <dsp:cNvPr id="0" name=""/>
        <dsp:cNvSpPr/>
      </dsp:nvSpPr>
      <dsp:spPr>
        <a:xfrm>
          <a:off x="916483" y="1422995"/>
          <a:ext cx="2030015" cy="12180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If you know someone that would like to receive our update that couldn’t make our workshop please let us know</a:t>
          </a:r>
        </a:p>
      </dsp:txBody>
      <dsp:txXfrm>
        <a:off x="916483" y="1422995"/>
        <a:ext cx="2030015" cy="1218009"/>
      </dsp:txXfrm>
    </dsp:sp>
    <dsp:sp modelId="{1AE418AE-CCC4-48A0-A337-FD35699819FA}">
      <dsp:nvSpPr>
        <dsp:cNvPr id="0" name=""/>
        <dsp:cNvSpPr/>
      </dsp:nvSpPr>
      <dsp:spPr>
        <a:xfrm>
          <a:off x="3149500" y="1422995"/>
          <a:ext cx="2030015" cy="12180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Once our report is drafted we will circulate this to you</a:t>
          </a:r>
        </a:p>
      </dsp:txBody>
      <dsp:txXfrm>
        <a:off x="3149500" y="1422995"/>
        <a:ext cx="2030015" cy="1218009"/>
      </dsp:txXfrm>
    </dsp:sp>
    <dsp:sp modelId="{8EFAADA2-DAAD-4E08-A667-F8A57B9C8371}">
      <dsp:nvSpPr>
        <dsp:cNvPr id="0" name=""/>
        <dsp:cNvSpPr/>
      </dsp:nvSpPr>
      <dsp:spPr>
        <a:xfrm>
          <a:off x="2032992" y="2844006"/>
          <a:ext cx="2030015" cy="121800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If you’d like to come to a future workshop please let us know</a:t>
          </a:r>
        </a:p>
      </dsp:txBody>
      <dsp:txXfrm>
        <a:off x="2032992" y="2844006"/>
        <a:ext cx="2030015" cy="1218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F38EE-882A-4B0C-B3B0-5E1B10788B1C}">
      <dsp:nvSpPr>
        <dsp:cNvPr id="0" name=""/>
        <dsp:cNvSpPr/>
      </dsp:nvSpPr>
      <dsp:spPr>
        <a:xfrm>
          <a:off x="-4575434" y="-704407"/>
          <a:ext cx="5472816" cy="5472816"/>
        </a:xfrm>
        <a:prstGeom prst="blockArc">
          <a:avLst>
            <a:gd name="adj1" fmla="val 18900000"/>
            <a:gd name="adj2" fmla="val 2700000"/>
            <a:gd name="adj3" fmla="val 39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02401B-1A12-4A96-BBC8-B9C0B6B344F4}">
      <dsp:nvSpPr>
        <dsp:cNvPr id="0" name=""/>
        <dsp:cNvSpPr/>
      </dsp:nvSpPr>
      <dsp:spPr>
        <a:xfrm>
          <a:off x="439724" y="234080"/>
          <a:ext cx="7049107" cy="5081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Reducing risk of explosion </a:t>
          </a:r>
          <a:r>
            <a:rPr lang="en-GB" sz="1800" i="1" kern="1200" dirty="0">
              <a:latin typeface="Arial" panose="020B0604020202020204" pitchFamily="34" charset="0"/>
              <a:cs typeface="Arial" panose="020B0604020202020204" pitchFamily="34" charset="0"/>
            </a:rPr>
            <a:t>(our current programme will reduce risk of explosion to 1 in 15 years)</a:t>
          </a:r>
          <a:endParaRPr lang="en-US" sz="1900" i="1" kern="1200" dirty="0">
            <a:latin typeface="Arial" panose="020B0604020202020204" pitchFamily="34" charset="0"/>
            <a:cs typeface="Arial" panose="020B0604020202020204" pitchFamily="34" charset="0"/>
          </a:endParaRPr>
        </a:p>
      </dsp:txBody>
      <dsp:txXfrm>
        <a:off x="439724" y="234080"/>
        <a:ext cx="7049107" cy="508162"/>
      </dsp:txXfrm>
    </dsp:sp>
    <dsp:sp modelId="{54AD573C-51E5-43B6-80F5-672D7B246A52}">
      <dsp:nvSpPr>
        <dsp:cNvPr id="0" name=""/>
        <dsp:cNvSpPr/>
      </dsp:nvSpPr>
      <dsp:spPr>
        <a:xfrm>
          <a:off x="0" y="175553"/>
          <a:ext cx="734307" cy="66489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CE545A-11D2-4458-B3C4-D2DE8E5E47C8}">
      <dsp:nvSpPr>
        <dsp:cNvPr id="0" name=""/>
        <dsp:cNvSpPr/>
      </dsp:nvSpPr>
      <dsp:spPr>
        <a:xfrm>
          <a:off x="767573" y="1015918"/>
          <a:ext cx="6684972" cy="508162"/>
        </a:xfrm>
        <a:prstGeom prst="rect">
          <a:avLst/>
        </a:prstGeom>
        <a:solidFill>
          <a:schemeClr val="accent5">
            <a:hueOff val="285487"/>
            <a:satOff val="-8820"/>
            <a:lumOff val="-47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Reducing emissions </a:t>
          </a:r>
          <a:r>
            <a:rPr lang="en-GB" sz="1800" i="1" kern="1200" dirty="0">
              <a:latin typeface="Arial" panose="020B0604020202020204" pitchFamily="34" charset="0"/>
              <a:cs typeface="Arial" panose="020B0604020202020204" pitchFamily="34" charset="0"/>
            </a:rPr>
            <a:t>(currently accounts for 96% of WWUs carbon emissions)</a:t>
          </a:r>
          <a:endParaRPr lang="en-US" sz="1900" i="1" kern="1200" dirty="0">
            <a:latin typeface="Arial" panose="020B0604020202020204" pitchFamily="34" charset="0"/>
            <a:cs typeface="Arial" panose="020B0604020202020204" pitchFamily="34" charset="0"/>
          </a:endParaRPr>
        </a:p>
      </dsp:txBody>
      <dsp:txXfrm>
        <a:off x="767573" y="1015918"/>
        <a:ext cx="6684972" cy="508162"/>
      </dsp:txXfrm>
    </dsp:sp>
    <dsp:sp modelId="{88E890B4-5F5B-46C9-A65F-CC4EC1B07B0A}">
      <dsp:nvSpPr>
        <dsp:cNvPr id="0" name=""/>
        <dsp:cNvSpPr/>
      </dsp:nvSpPr>
      <dsp:spPr>
        <a:xfrm>
          <a:off x="344563" y="905221"/>
          <a:ext cx="814362" cy="750962"/>
        </a:xfrm>
        <a:prstGeom prst="ellipse">
          <a:avLst/>
        </a:prstGeom>
        <a:solidFill>
          <a:schemeClr val="lt1">
            <a:hueOff val="0"/>
            <a:satOff val="0"/>
            <a:lumOff val="0"/>
            <a:alphaOff val="0"/>
          </a:schemeClr>
        </a:solidFill>
        <a:ln w="25400" cap="flat" cmpd="sng" algn="ctr">
          <a:solidFill>
            <a:schemeClr val="accent5">
              <a:hueOff val="285487"/>
              <a:satOff val="-8820"/>
              <a:lumOff val="-4755"/>
              <a:alphaOff val="0"/>
            </a:schemeClr>
          </a:solidFill>
          <a:prstDash val="solid"/>
        </a:ln>
        <a:effectLst/>
      </dsp:spPr>
      <dsp:style>
        <a:lnRef idx="2">
          <a:scrgbClr r="0" g="0" b="0"/>
        </a:lnRef>
        <a:fillRef idx="1">
          <a:scrgbClr r="0" g="0" b="0"/>
        </a:fillRef>
        <a:effectRef idx="0">
          <a:scrgbClr r="0" g="0" b="0"/>
        </a:effectRef>
        <a:fontRef idx="minor"/>
      </dsp:style>
    </dsp:sp>
    <dsp:sp modelId="{A9A35823-533D-4296-B97C-7BD77CACEF8B}">
      <dsp:nvSpPr>
        <dsp:cNvPr id="0" name=""/>
        <dsp:cNvSpPr/>
      </dsp:nvSpPr>
      <dsp:spPr>
        <a:xfrm>
          <a:off x="879333" y="1777918"/>
          <a:ext cx="6573212" cy="508162"/>
        </a:xfrm>
        <a:prstGeom prst="rect">
          <a:avLst/>
        </a:prstGeom>
        <a:solidFill>
          <a:schemeClr val="accent5">
            <a:hueOff val="570974"/>
            <a:satOff val="-17640"/>
            <a:lumOff val="-9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Planned interruptions rather than unplanned</a:t>
          </a:r>
          <a:endParaRPr lang="en-US" sz="2000" kern="1200" dirty="0">
            <a:latin typeface="Arial" panose="020B0604020202020204" pitchFamily="34" charset="0"/>
            <a:cs typeface="Arial" panose="020B0604020202020204" pitchFamily="34" charset="0"/>
          </a:endParaRPr>
        </a:p>
      </dsp:txBody>
      <dsp:txXfrm>
        <a:off x="879333" y="1777918"/>
        <a:ext cx="6573212" cy="508162"/>
      </dsp:txXfrm>
    </dsp:sp>
    <dsp:sp modelId="{E8D41FE1-A259-4413-BDF3-22DA2BD143B0}">
      <dsp:nvSpPr>
        <dsp:cNvPr id="0" name=""/>
        <dsp:cNvSpPr/>
      </dsp:nvSpPr>
      <dsp:spPr>
        <a:xfrm>
          <a:off x="487632" y="1655419"/>
          <a:ext cx="783402" cy="733697"/>
        </a:xfrm>
        <a:prstGeom prst="ellipse">
          <a:avLst/>
        </a:prstGeom>
        <a:solidFill>
          <a:schemeClr val="lt1">
            <a:hueOff val="0"/>
            <a:satOff val="0"/>
            <a:lumOff val="0"/>
            <a:alphaOff val="0"/>
          </a:schemeClr>
        </a:solidFill>
        <a:ln w="25400" cap="flat" cmpd="sng" algn="ctr">
          <a:solidFill>
            <a:schemeClr val="accent5">
              <a:hueOff val="570974"/>
              <a:satOff val="-17640"/>
              <a:lumOff val="-9510"/>
              <a:alphaOff val="0"/>
            </a:schemeClr>
          </a:solidFill>
          <a:prstDash val="solid"/>
        </a:ln>
        <a:effectLst/>
      </dsp:spPr>
      <dsp:style>
        <a:lnRef idx="2">
          <a:scrgbClr r="0" g="0" b="0"/>
        </a:lnRef>
        <a:fillRef idx="1">
          <a:scrgbClr r="0" g="0" b="0"/>
        </a:fillRef>
        <a:effectRef idx="0">
          <a:scrgbClr r="0" g="0" b="0"/>
        </a:effectRef>
        <a:fontRef idx="minor"/>
      </dsp:style>
    </dsp:sp>
    <dsp:sp modelId="{9B412D3E-260E-41EA-B694-676393455798}">
      <dsp:nvSpPr>
        <dsp:cNvPr id="0" name=""/>
        <dsp:cNvSpPr/>
      </dsp:nvSpPr>
      <dsp:spPr>
        <a:xfrm>
          <a:off x="767573" y="2539918"/>
          <a:ext cx="6684972" cy="508162"/>
        </a:xfrm>
        <a:prstGeom prst="rect">
          <a:avLst/>
        </a:prstGeom>
        <a:solidFill>
          <a:schemeClr val="accent5">
            <a:hueOff val="856460"/>
            <a:satOff val="-26461"/>
            <a:lumOff val="-142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Connecting new forms of green gas to the grid </a:t>
          </a:r>
        </a:p>
      </dsp:txBody>
      <dsp:txXfrm>
        <a:off x="767573" y="2539918"/>
        <a:ext cx="6684972" cy="508162"/>
      </dsp:txXfrm>
    </dsp:sp>
    <dsp:sp modelId="{71908DA0-AD1A-4197-BA32-291A8EF62F26}">
      <dsp:nvSpPr>
        <dsp:cNvPr id="0" name=""/>
        <dsp:cNvSpPr/>
      </dsp:nvSpPr>
      <dsp:spPr>
        <a:xfrm>
          <a:off x="383371" y="2456999"/>
          <a:ext cx="768405" cy="674001"/>
        </a:xfrm>
        <a:prstGeom prst="ellipse">
          <a:avLst/>
        </a:prstGeom>
        <a:solidFill>
          <a:schemeClr val="lt1">
            <a:hueOff val="0"/>
            <a:satOff val="0"/>
            <a:lumOff val="0"/>
            <a:alphaOff val="0"/>
          </a:schemeClr>
        </a:solidFill>
        <a:ln w="25400" cap="flat" cmpd="sng" algn="ctr">
          <a:solidFill>
            <a:schemeClr val="accent5">
              <a:hueOff val="856460"/>
              <a:satOff val="-26461"/>
              <a:lumOff val="-14264"/>
              <a:alphaOff val="0"/>
            </a:schemeClr>
          </a:solidFill>
          <a:prstDash val="solid"/>
        </a:ln>
        <a:effectLst/>
      </dsp:spPr>
      <dsp:style>
        <a:lnRef idx="2">
          <a:scrgbClr r="0" g="0" b="0"/>
        </a:lnRef>
        <a:fillRef idx="1">
          <a:scrgbClr r="0" g="0" b="0"/>
        </a:fillRef>
        <a:effectRef idx="0">
          <a:scrgbClr r="0" g="0" b="0"/>
        </a:effectRef>
        <a:fontRef idx="minor"/>
      </dsp:style>
    </dsp:sp>
    <dsp:sp modelId="{8412C1D9-2337-45D2-A967-EBDD908861FD}">
      <dsp:nvSpPr>
        <dsp:cNvPr id="0" name=""/>
        <dsp:cNvSpPr/>
      </dsp:nvSpPr>
      <dsp:spPr>
        <a:xfrm>
          <a:off x="403439" y="3301918"/>
          <a:ext cx="7049107" cy="508162"/>
        </a:xfrm>
        <a:prstGeom prst="rect">
          <a:avLst/>
        </a:prstGeom>
        <a:solidFill>
          <a:schemeClr val="accent5">
            <a:hueOff val="1141947"/>
            <a:satOff val="-35281"/>
            <a:lumOff val="-19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Offsetting the costs of increasing repairs as the mains get older</a:t>
          </a:r>
        </a:p>
      </dsp:txBody>
      <dsp:txXfrm>
        <a:off x="403439" y="3301918"/>
        <a:ext cx="7049107" cy="508162"/>
      </dsp:txXfrm>
    </dsp:sp>
    <dsp:sp modelId="{BCDDD499-22A9-47F0-BE68-15FDFCB88A4B}">
      <dsp:nvSpPr>
        <dsp:cNvPr id="0" name=""/>
        <dsp:cNvSpPr/>
      </dsp:nvSpPr>
      <dsp:spPr>
        <a:xfrm>
          <a:off x="85837" y="3238398"/>
          <a:ext cx="635203" cy="635203"/>
        </a:xfrm>
        <a:prstGeom prst="ellipse">
          <a:avLst/>
        </a:prstGeom>
        <a:solidFill>
          <a:schemeClr val="lt1">
            <a:hueOff val="0"/>
            <a:satOff val="0"/>
            <a:lumOff val="0"/>
            <a:alphaOff val="0"/>
          </a:schemeClr>
        </a:solidFill>
        <a:ln w="25400" cap="flat" cmpd="sng" algn="ctr">
          <a:solidFill>
            <a:schemeClr val="accent5">
              <a:hueOff val="1141947"/>
              <a:satOff val="-35281"/>
              <a:lumOff val="-1901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4AEFC-0F64-4194-B5B3-B65394D4F7B4}">
      <dsp:nvSpPr>
        <dsp:cNvPr id="0" name=""/>
        <dsp:cNvSpPr/>
      </dsp:nvSpPr>
      <dsp:spPr>
        <a:xfrm>
          <a:off x="7422" y="1584174"/>
          <a:ext cx="2218501" cy="12961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The cost of </a:t>
          </a:r>
          <a:r>
            <a:rPr lang="en-US" sz="1400" kern="1200" dirty="0" err="1">
              <a:latin typeface="Arial" panose="020B0604020202020204" pitchFamily="34" charset="0"/>
              <a:cs typeface="Arial" panose="020B0604020202020204" pitchFamily="34" charset="0"/>
            </a:rPr>
            <a:t>labour</a:t>
          </a:r>
          <a:r>
            <a:rPr lang="en-US" sz="1400" kern="1200" dirty="0">
              <a:latin typeface="Arial" panose="020B0604020202020204" pitchFamily="34" charset="0"/>
              <a:cs typeface="Arial" panose="020B0604020202020204" pitchFamily="34" charset="0"/>
            </a:rPr>
            <a:t> is increasing</a:t>
          </a:r>
        </a:p>
      </dsp:txBody>
      <dsp:txXfrm>
        <a:off x="45385" y="1622137"/>
        <a:ext cx="2142575" cy="1220220"/>
      </dsp:txXfrm>
    </dsp:sp>
    <dsp:sp modelId="{BA1EE2E5-7AA8-493D-AA0C-E59F3F14355C}">
      <dsp:nvSpPr>
        <dsp:cNvPr id="0" name=""/>
        <dsp:cNvSpPr/>
      </dsp:nvSpPr>
      <dsp:spPr>
        <a:xfrm>
          <a:off x="2447774" y="1957153"/>
          <a:ext cx="470322" cy="55018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latin typeface="Arial" panose="020B0604020202020204" pitchFamily="34" charset="0"/>
            <a:cs typeface="Arial" panose="020B0604020202020204" pitchFamily="34" charset="0"/>
          </a:endParaRPr>
        </a:p>
      </dsp:txBody>
      <dsp:txXfrm>
        <a:off x="2447774" y="2067191"/>
        <a:ext cx="329225" cy="330112"/>
      </dsp:txXfrm>
    </dsp:sp>
    <dsp:sp modelId="{1478DC30-F47B-450A-A316-9927B03B8160}">
      <dsp:nvSpPr>
        <dsp:cNvPr id="0" name=""/>
        <dsp:cNvSpPr/>
      </dsp:nvSpPr>
      <dsp:spPr>
        <a:xfrm>
          <a:off x="3113325" y="1566697"/>
          <a:ext cx="2218501" cy="1331101"/>
        </a:xfrm>
        <a:prstGeom prst="roundRect">
          <a:avLst>
            <a:gd name="adj" fmla="val 10000"/>
          </a:avLst>
        </a:prstGeom>
        <a:solidFill>
          <a:schemeClr val="accent5">
            <a:hueOff val="570974"/>
            <a:satOff val="-17640"/>
            <a:lumOff val="-9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Less opportunity to use low cost techniques </a:t>
          </a:r>
          <a:r>
            <a:rPr lang="en-US" sz="1400" i="1" kern="1200" dirty="0">
              <a:latin typeface="Arial" panose="020B0604020202020204" pitchFamily="34" charset="0"/>
              <a:cs typeface="Arial" panose="020B0604020202020204" pitchFamily="34" charset="0"/>
            </a:rPr>
            <a:t>(insertion being replaced by open cut)</a:t>
          </a:r>
          <a:endParaRPr lang="en-US" sz="1400" kern="1200" dirty="0">
            <a:latin typeface="Arial" panose="020B0604020202020204" pitchFamily="34" charset="0"/>
            <a:cs typeface="Arial" panose="020B0604020202020204" pitchFamily="34" charset="0"/>
          </a:endParaRPr>
        </a:p>
      </dsp:txBody>
      <dsp:txXfrm>
        <a:off x="3152312" y="1605684"/>
        <a:ext cx="2140527" cy="1253127"/>
      </dsp:txXfrm>
    </dsp:sp>
    <dsp:sp modelId="{06E78BF8-DC83-4C0B-B660-1090B8CB244C}">
      <dsp:nvSpPr>
        <dsp:cNvPr id="0" name=""/>
        <dsp:cNvSpPr/>
      </dsp:nvSpPr>
      <dsp:spPr>
        <a:xfrm>
          <a:off x="5553677" y="1957153"/>
          <a:ext cx="470322" cy="550188"/>
        </a:xfrm>
        <a:prstGeom prst="rightArrow">
          <a:avLst>
            <a:gd name="adj1" fmla="val 60000"/>
            <a:gd name="adj2" fmla="val 50000"/>
          </a:avLst>
        </a:prstGeom>
        <a:solidFill>
          <a:schemeClr val="accent5">
            <a:hueOff val="1141947"/>
            <a:satOff val="-35281"/>
            <a:lumOff val="-190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553677" y="2067191"/>
        <a:ext cx="329225" cy="330112"/>
      </dsp:txXfrm>
    </dsp:sp>
    <dsp:sp modelId="{6667EB02-EDFE-4ABE-921A-AE019AB7D22A}">
      <dsp:nvSpPr>
        <dsp:cNvPr id="0" name=""/>
        <dsp:cNvSpPr/>
      </dsp:nvSpPr>
      <dsp:spPr>
        <a:xfrm>
          <a:off x="6219227" y="1566697"/>
          <a:ext cx="2218501" cy="1331101"/>
        </a:xfrm>
        <a:prstGeom prst="roundRect">
          <a:avLst>
            <a:gd name="adj" fmla="val 10000"/>
          </a:avLst>
        </a:prstGeom>
        <a:solidFill>
          <a:schemeClr val="accent5">
            <a:hueOff val="1141947"/>
            <a:satOff val="-35281"/>
            <a:lumOff val="-19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The larger </a:t>
          </a:r>
          <a:r>
            <a:rPr lang="en-US" sz="1400" i="1" kern="1200" dirty="0">
              <a:latin typeface="Arial" panose="020B0604020202020204" pitchFamily="34" charset="0"/>
              <a:cs typeface="Arial" panose="020B0604020202020204" pitchFamily="34" charset="0"/>
            </a:rPr>
            <a:t>(therefore more cost effective) </a:t>
          </a:r>
          <a:r>
            <a:rPr lang="en-US" sz="1400" kern="1200" dirty="0">
              <a:latin typeface="Arial" panose="020B0604020202020204" pitchFamily="34" charset="0"/>
              <a:cs typeface="Arial" panose="020B0604020202020204" pitchFamily="34" charset="0"/>
            </a:rPr>
            <a:t>projects have already been carried out</a:t>
          </a:r>
        </a:p>
      </dsp:txBody>
      <dsp:txXfrm>
        <a:off x="6258214" y="1605684"/>
        <a:ext cx="2140527" cy="12531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857A7-C8B9-478E-A3D4-CC8D5CB264A7}">
      <dsp:nvSpPr>
        <dsp:cNvPr id="0" name=""/>
        <dsp:cNvSpPr/>
      </dsp:nvSpPr>
      <dsp:spPr>
        <a:xfrm rot="5400000">
          <a:off x="-326231" y="326692"/>
          <a:ext cx="2174874" cy="152241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Local Authorities : </a:t>
          </a:r>
          <a:r>
            <a:rPr lang="en-US" sz="1600" i="1" kern="1200" dirty="0">
              <a:latin typeface="Arial" panose="020B0604020202020204" pitchFamily="34" charset="0"/>
              <a:cs typeface="Arial" panose="020B0604020202020204" pitchFamily="34" charset="0"/>
            </a:rPr>
            <a:t>3 months notice</a:t>
          </a:r>
        </a:p>
      </dsp:txBody>
      <dsp:txXfrm rot="-5400000">
        <a:off x="0" y="761667"/>
        <a:ext cx="1522412" cy="652462"/>
      </dsp:txXfrm>
    </dsp:sp>
    <dsp:sp modelId="{FF91375E-23DE-4429-83B3-76B6DA4961CE}">
      <dsp:nvSpPr>
        <dsp:cNvPr id="0" name=""/>
        <dsp:cNvSpPr/>
      </dsp:nvSpPr>
      <dsp:spPr>
        <a:xfrm rot="5400000">
          <a:off x="4322466" y="-2784282"/>
          <a:ext cx="1413668" cy="701377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Planner sends notice to council on high profile projects </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Major notice to council is issued</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 If the project is traffic sensitive there will be a site visit with the programme controller where traffic management is discussed</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Come to agreement with councils at HAUC meeting – negotiate if needed </a:t>
          </a:r>
        </a:p>
      </dsp:txBody>
      <dsp:txXfrm rot="-5400000">
        <a:off x="1522412" y="84782"/>
        <a:ext cx="6944766" cy="1275648"/>
      </dsp:txXfrm>
    </dsp:sp>
    <dsp:sp modelId="{F1F871BE-D2C6-4AFD-829C-B66CD4B2D4E0}">
      <dsp:nvSpPr>
        <dsp:cNvPr id="0" name=""/>
        <dsp:cNvSpPr/>
      </dsp:nvSpPr>
      <dsp:spPr>
        <a:xfrm rot="5400000">
          <a:off x="-326231" y="2214895"/>
          <a:ext cx="2174874" cy="1522412"/>
        </a:xfrm>
        <a:prstGeom prst="chevron">
          <a:avLst/>
        </a:prstGeom>
        <a:solidFill>
          <a:schemeClr val="accent4">
            <a:hueOff val="-6776385"/>
            <a:satOff val="10092"/>
            <a:lumOff val="24313"/>
            <a:alphaOff val="0"/>
          </a:schemeClr>
        </a:solidFill>
        <a:ln w="25400" cap="flat" cmpd="sng" algn="ctr">
          <a:solidFill>
            <a:schemeClr val="accent4">
              <a:hueOff val="-6776385"/>
              <a:satOff val="10092"/>
              <a:lumOff val="243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Businesses </a:t>
          </a:r>
        </a:p>
      </dsp:txBody>
      <dsp:txXfrm rot="-5400000">
        <a:off x="0" y="2649870"/>
        <a:ext cx="1522412" cy="652462"/>
      </dsp:txXfrm>
    </dsp:sp>
    <dsp:sp modelId="{C80D5F77-7A85-44F0-815A-EE36D5C3246F}">
      <dsp:nvSpPr>
        <dsp:cNvPr id="0" name=""/>
        <dsp:cNvSpPr/>
      </dsp:nvSpPr>
      <dsp:spPr>
        <a:xfrm rot="5400000">
          <a:off x="4322466" y="-911390"/>
          <a:ext cx="1413668" cy="7013776"/>
        </a:xfrm>
        <a:prstGeom prst="round2SameRect">
          <a:avLst/>
        </a:prstGeom>
        <a:solidFill>
          <a:schemeClr val="lt1">
            <a:alpha val="90000"/>
            <a:hueOff val="0"/>
            <a:satOff val="0"/>
            <a:lumOff val="0"/>
            <a:alphaOff val="0"/>
          </a:schemeClr>
        </a:solidFill>
        <a:ln w="25400" cap="flat" cmpd="sng" algn="ctr">
          <a:solidFill>
            <a:schemeClr val="accent4">
              <a:hueOff val="-6776385"/>
              <a:satOff val="10092"/>
              <a:lumOff val="2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More notice is given on the pre-notice initial letter </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Customer Support Officers' visit to discuss plans etc. </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More FLM involvement to consider the location and practicality of the work </a:t>
          </a:r>
        </a:p>
      </dsp:txBody>
      <dsp:txXfrm rot="-5400000">
        <a:off x="1522412" y="1957674"/>
        <a:ext cx="6944766" cy="1275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0D40A-63D5-43E4-8B55-F2ECBD2B6805}">
      <dsp:nvSpPr>
        <dsp:cNvPr id="0" name=""/>
        <dsp:cNvSpPr/>
      </dsp:nvSpPr>
      <dsp:spPr>
        <a:xfrm>
          <a:off x="443017" y="1488509"/>
          <a:ext cx="1753836" cy="2615945"/>
        </a:xfrm>
        <a:prstGeom prst="righ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Sent at least 5 working days ahead of works – notification of interruption  sent to household </a:t>
          </a:r>
        </a:p>
      </dsp:txBody>
      <dsp:txXfrm>
        <a:off x="881476" y="1880901"/>
        <a:ext cx="854995" cy="1831161"/>
      </dsp:txXfrm>
    </dsp:sp>
    <dsp:sp modelId="{B225E4B7-99ED-462D-B4D6-E3018B8D06B6}">
      <dsp:nvSpPr>
        <dsp:cNvPr id="0" name=""/>
        <dsp:cNvSpPr/>
      </dsp:nvSpPr>
      <dsp:spPr>
        <a:xfrm>
          <a:off x="65065" y="2352603"/>
          <a:ext cx="876918" cy="87691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GSOP 13 Letter</a:t>
          </a:r>
        </a:p>
      </dsp:txBody>
      <dsp:txXfrm>
        <a:off x="193487" y="2481025"/>
        <a:ext cx="620074" cy="620074"/>
      </dsp:txXfrm>
    </dsp:sp>
    <dsp:sp modelId="{20CC2CC4-8048-4C6C-8EE4-D16101C810E1}">
      <dsp:nvSpPr>
        <dsp:cNvPr id="0" name=""/>
        <dsp:cNvSpPr/>
      </dsp:nvSpPr>
      <dsp:spPr>
        <a:xfrm>
          <a:off x="2744927" y="1416501"/>
          <a:ext cx="1753836" cy="2759962"/>
        </a:xfrm>
        <a:prstGeom prst="rightArrow">
          <a:avLst>
            <a:gd name="adj1" fmla="val 70000"/>
            <a:gd name="adj2" fmla="val 50000"/>
          </a:avLst>
        </a:prstGeom>
        <a:solidFill>
          <a:schemeClr val="accent4">
            <a:tint val="40000"/>
            <a:alpha val="90000"/>
            <a:hueOff val="-2189446"/>
            <a:satOff val="11847"/>
            <a:lumOff val="1705"/>
            <a:alphaOff val="0"/>
          </a:schemeClr>
        </a:solidFill>
        <a:ln w="25400" cap="flat" cmpd="sng" algn="ctr">
          <a:solidFill>
            <a:schemeClr val="accent4">
              <a:tint val="40000"/>
              <a:alpha val="90000"/>
              <a:hueOff val="-2189446"/>
              <a:satOff val="11847"/>
              <a:lumOff val="17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Door-knocks after letter lands: takes contact number, provides point of contact and identifies any vulnerable customers </a:t>
          </a:r>
        </a:p>
      </dsp:txBody>
      <dsp:txXfrm>
        <a:off x="3183387" y="1830495"/>
        <a:ext cx="854995" cy="1931974"/>
      </dsp:txXfrm>
    </dsp:sp>
    <dsp:sp modelId="{4745DEAA-0C91-4FEC-84E7-24F96DCB4547}">
      <dsp:nvSpPr>
        <dsp:cNvPr id="0" name=""/>
        <dsp:cNvSpPr/>
      </dsp:nvSpPr>
      <dsp:spPr>
        <a:xfrm>
          <a:off x="2306468" y="2358023"/>
          <a:ext cx="876918" cy="876918"/>
        </a:xfrm>
        <a:prstGeom prst="ellipse">
          <a:avLst/>
        </a:prstGeom>
        <a:solidFill>
          <a:schemeClr val="accent4">
            <a:hueOff val="-2258795"/>
            <a:satOff val="3364"/>
            <a:lumOff val="8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Customer Support Officers</a:t>
          </a:r>
        </a:p>
      </dsp:txBody>
      <dsp:txXfrm>
        <a:off x="2434890" y="2486445"/>
        <a:ext cx="620074" cy="620074"/>
      </dsp:txXfrm>
    </dsp:sp>
    <dsp:sp modelId="{6DB48054-9EE7-4F6C-8463-A0582701CFF4}">
      <dsp:nvSpPr>
        <dsp:cNvPr id="0" name=""/>
        <dsp:cNvSpPr/>
      </dsp:nvSpPr>
      <dsp:spPr>
        <a:xfrm>
          <a:off x="5046838" y="1416501"/>
          <a:ext cx="1753836" cy="2759962"/>
        </a:xfrm>
        <a:prstGeom prst="rightArrow">
          <a:avLst>
            <a:gd name="adj1" fmla="val 70000"/>
            <a:gd name="adj2" fmla="val 50000"/>
          </a:avLst>
        </a:prstGeom>
        <a:solidFill>
          <a:schemeClr val="accent4">
            <a:tint val="40000"/>
            <a:alpha val="90000"/>
            <a:hueOff val="-4378892"/>
            <a:satOff val="23695"/>
            <a:lumOff val="3409"/>
            <a:alphaOff val="0"/>
          </a:schemeClr>
        </a:solidFill>
        <a:ln w="25400" cap="flat" cmpd="sng" algn="ctr">
          <a:solidFill>
            <a:schemeClr val="accent4">
              <a:tint val="40000"/>
              <a:alpha val="90000"/>
              <a:hueOff val="-4378892"/>
              <a:satOff val="23695"/>
              <a:lumOff val="34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Households provided with expected interruption date (often different from letter). </a:t>
          </a:r>
        </a:p>
      </dsp:txBody>
      <dsp:txXfrm>
        <a:off x="5485297" y="1830495"/>
        <a:ext cx="854995" cy="1931974"/>
      </dsp:txXfrm>
    </dsp:sp>
    <dsp:sp modelId="{225C9D11-83AA-4E6E-9FAD-9FA08253FF7B}">
      <dsp:nvSpPr>
        <dsp:cNvPr id="0" name=""/>
        <dsp:cNvSpPr/>
      </dsp:nvSpPr>
      <dsp:spPr>
        <a:xfrm>
          <a:off x="4608379" y="2358023"/>
          <a:ext cx="876918" cy="876918"/>
        </a:xfrm>
        <a:prstGeom prst="ellipse">
          <a:avLst/>
        </a:prstGeom>
        <a:solidFill>
          <a:schemeClr val="accent4">
            <a:hueOff val="-4517590"/>
            <a:satOff val="6728"/>
            <a:lumOff val="162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Team deployed to site</a:t>
          </a:r>
        </a:p>
      </dsp:txBody>
      <dsp:txXfrm>
        <a:off x="4736801" y="2486445"/>
        <a:ext cx="620074" cy="620074"/>
      </dsp:txXfrm>
    </dsp:sp>
    <dsp:sp modelId="{54712408-5751-4A50-BE3F-F997B521C238}">
      <dsp:nvSpPr>
        <dsp:cNvPr id="0" name=""/>
        <dsp:cNvSpPr/>
      </dsp:nvSpPr>
      <dsp:spPr>
        <a:xfrm>
          <a:off x="7348749" y="1416501"/>
          <a:ext cx="1753836" cy="2759962"/>
        </a:xfrm>
        <a:prstGeom prst="rightArrow">
          <a:avLst>
            <a:gd name="adj1" fmla="val 70000"/>
            <a:gd name="adj2" fmla="val 50000"/>
          </a:avLst>
        </a:prstGeom>
        <a:solidFill>
          <a:schemeClr val="accent4">
            <a:tint val="40000"/>
            <a:alpha val="90000"/>
            <a:hueOff val="-6568337"/>
            <a:satOff val="35542"/>
            <a:lumOff val="5114"/>
            <a:alphaOff val="0"/>
          </a:schemeClr>
        </a:solidFill>
        <a:ln w="25400" cap="flat" cmpd="sng" algn="ctr">
          <a:solidFill>
            <a:schemeClr val="accent4">
              <a:tint val="40000"/>
              <a:alpha val="90000"/>
              <a:hueOff val="-6568337"/>
              <a:satOff val="35542"/>
              <a:lumOff val="51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Team provides at least 24 - 48 hours notice before turning off supply</a:t>
          </a:r>
        </a:p>
      </dsp:txBody>
      <dsp:txXfrm>
        <a:off x="7787208" y="1830495"/>
        <a:ext cx="854995" cy="1931974"/>
      </dsp:txXfrm>
    </dsp:sp>
    <dsp:sp modelId="{50787C11-375F-44DA-BFDC-37877A1A0311}">
      <dsp:nvSpPr>
        <dsp:cNvPr id="0" name=""/>
        <dsp:cNvSpPr/>
      </dsp:nvSpPr>
      <dsp:spPr>
        <a:xfrm>
          <a:off x="6910290" y="2358023"/>
          <a:ext cx="876918" cy="876918"/>
        </a:xfrm>
        <a:prstGeom prst="ellipse">
          <a:avLst/>
        </a:prstGeom>
        <a:solidFill>
          <a:schemeClr val="accent4">
            <a:hueOff val="-6776385"/>
            <a:satOff val="10092"/>
            <a:lumOff val="2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Last Notice</a:t>
          </a:r>
        </a:p>
      </dsp:txBody>
      <dsp:txXfrm>
        <a:off x="7038712" y="2486445"/>
        <a:ext cx="620074" cy="6200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0D40A-63D5-43E4-8B55-F2ECBD2B6805}">
      <dsp:nvSpPr>
        <dsp:cNvPr id="0" name=""/>
        <dsp:cNvSpPr/>
      </dsp:nvSpPr>
      <dsp:spPr>
        <a:xfrm>
          <a:off x="2052884" y="2148145"/>
          <a:ext cx="1602633" cy="1305640"/>
        </a:xfrm>
        <a:prstGeom prst="righ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Sent at least 5 working days ahead of works </a:t>
          </a:r>
        </a:p>
      </dsp:txBody>
      <dsp:txXfrm>
        <a:off x="2453542" y="2343991"/>
        <a:ext cx="781283" cy="913948"/>
      </dsp:txXfrm>
    </dsp:sp>
    <dsp:sp modelId="{B225E4B7-99ED-462D-B4D6-E3018B8D06B6}">
      <dsp:nvSpPr>
        <dsp:cNvPr id="0" name=""/>
        <dsp:cNvSpPr/>
      </dsp:nvSpPr>
      <dsp:spPr>
        <a:xfrm>
          <a:off x="1842793" y="2488479"/>
          <a:ext cx="616746" cy="64857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GSOP 13 Letter</a:t>
          </a:r>
        </a:p>
      </dsp:txBody>
      <dsp:txXfrm>
        <a:off x="1933113" y="2583461"/>
        <a:ext cx="436106" cy="458614"/>
      </dsp:txXfrm>
    </dsp:sp>
    <dsp:sp modelId="{20CC2CC4-8048-4C6C-8EE4-D16101C810E1}">
      <dsp:nvSpPr>
        <dsp:cNvPr id="0" name=""/>
        <dsp:cNvSpPr/>
      </dsp:nvSpPr>
      <dsp:spPr>
        <a:xfrm>
          <a:off x="3874746" y="2149599"/>
          <a:ext cx="1654123" cy="1313141"/>
        </a:xfrm>
        <a:prstGeom prst="rightArrow">
          <a:avLst>
            <a:gd name="adj1" fmla="val 70000"/>
            <a:gd name="adj2" fmla="val 50000"/>
          </a:avLst>
        </a:prstGeom>
        <a:solidFill>
          <a:schemeClr val="accent4">
            <a:tint val="40000"/>
            <a:alpha val="90000"/>
            <a:hueOff val="-1642084"/>
            <a:satOff val="8885"/>
            <a:lumOff val="1279"/>
            <a:alphaOff val="0"/>
          </a:schemeClr>
        </a:solidFill>
        <a:ln w="25400" cap="flat" cmpd="sng" algn="ctr">
          <a:solidFill>
            <a:schemeClr val="accent4">
              <a:tint val="40000"/>
              <a:alpha val="90000"/>
              <a:hueOff val="-1642084"/>
              <a:satOff val="8885"/>
              <a:lumOff val="12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Door-knocks after letter lands</a:t>
          </a:r>
        </a:p>
      </dsp:txBody>
      <dsp:txXfrm>
        <a:off x="4288277" y="2346570"/>
        <a:ext cx="806385" cy="919199"/>
      </dsp:txXfrm>
    </dsp:sp>
    <dsp:sp modelId="{4745DEAA-0C91-4FEC-84E7-24F96DCB4547}">
      <dsp:nvSpPr>
        <dsp:cNvPr id="0" name=""/>
        <dsp:cNvSpPr/>
      </dsp:nvSpPr>
      <dsp:spPr>
        <a:xfrm>
          <a:off x="3345641" y="2416917"/>
          <a:ext cx="873131" cy="772198"/>
        </a:xfrm>
        <a:prstGeom prst="ellipse">
          <a:avLst/>
        </a:prstGeom>
        <a:solidFill>
          <a:schemeClr val="accent4">
            <a:hueOff val="-1694096"/>
            <a:satOff val="2523"/>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Arial" panose="020B0604020202020204" pitchFamily="34" charset="0"/>
              <a:cs typeface="Arial" panose="020B0604020202020204" pitchFamily="34" charset="0"/>
            </a:rPr>
            <a:t>Customer Support Officers</a:t>
          </a:r>
        </a:p>
      </dsp:txBody>
      <dsp:txXfrm>
        <a:off x="3473508" y="2530003"/>
        <a:ext cx="617397" cy="546026"/>
      </dsp:txXfrm>
    </dsp:sp>
    <dsp:sp modelId="{6DB48054-9EE7-4F6C-8463-A0582701CFF4}">
      <dsp:nvSpPr>
        <dsp:cNvPr id="0" name=""/>
        <dsp:cNvSpPr/>
      </dsp:nvSpPr>
      <dsp:spPr>
        <a:xfrm>
          <a:off x="5677105" y="2173678"/>
          <a:ext cx="1355278" cy="1231407"/>
        </a:xfrm>
        <a:prstGeom prst="rightArrow">
          <a:avLst>
            <a:gd name="adj1" fmla="val 70000"/>
            <a:gd name="adj2" fmla="val 50000"/>
          </a:avLst>
        </a:prstGeom>
        <a:solidFill>
          <a:schemeClr val="accent4">
            <a:tint val="40000"/>
            <a:alpha val="90000"/>
            <a:hueOff val="-3284169"/>
            <a:satOff val="17771"/>
            <a:lumOff val="2557"/>
            <a:alphaOff val="0"/>
          </a:schemeClr>
        </a:solidFill>
        <a:ln w="25400" cap="flat" cmpd="sng" algn="ctr">
          <a:solidFill>
            <a:schemeClr val="accent4">
              <a:tint val="40000"/>
              <a:alpha val="90000"/>
              <a:hueOff val="-3284169"/>
              <a:satOff val="17771"/>
              <a:lumOff val="25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Arial" panose="020B0604020202020204" pitchFamily="34" charset="0"/>
              <a:cs typeface="Arial" panose="020B0604020202020204" pitchFamily="34" charset="0"/>
            </a:rPr>
            <a:t>Expected interruption date given</a:t>
          </a:r>
        </a:p>
      </dsp:txBody>
      <dsp:txXfrm>
        <a:off x="6015925" y="2358389"/>
        <a:ext cx="660698" cy="861985"/>
      </dsp:txXfrm>
    </dsp:sp>
    <dsp:sp modelId="{225C9D11-83AA-4E6E-9FAD-9FA08253FF7B}">
      <dsp:nvSpPr>
        <dsp:cNvPr id="0" name=""/>
        <dsp:cNvSpPr/>
      </dsp:nvSpPr>
      <dsp:spPr>
        <a:xfrm>
          <a:off x="5130807" y="2342753"/>
          <a:ext cx="916062" cy="843313"/>
        </a:xfrm>
        <a:prstGeom prst="ellipse">
          <a:avLst/>
        </a:prstGeom>
        <a:solidFill>
          <a:schemeClr val="accent4">
            <a:hueOff val="-3388192"/>
            <a:satOff val="5046"/>
            <a:lumOff val="1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Team deployed to site</a:t>
          </a:r>
        </a:p>
      </dsp:txBody>
      <dsp:txXfrm>
        <a:off x="5264961" y="2466253"/>
        <a:ext cx="647754" cy="596313"/>
      </dsp:txXfrm>
    </dsp:sp>
    <dsp:sp modelId="{54712408-5751-4A50-BE3F-F997B521C238}">
      <dsp:nvSpPr>
        <dsp:cNvPr id="0" name=""/>
        <dsp:cNvSpPr/>
      </dsp:nvSpPr>
      <dsp:spPr>
        <a:xfrm>
          <a:off x="6984527" y="2149599"/>
          <a:ext cx="1789618" cy="1363867"/>
        </a:xfrm>
        <a:prstGeom prst="rightArrow">
          <a:avLst>
            <a:gd name="adj1" fmla="val 70000"/>
            <a:gd name="adj2" fmla="val 50000"/>
          </a:avLst>
        </a:prstGeom>
        <a:solidFill>
          <a:schemeClr val="accent4">
            <a:tint val="40000"/>
            <a:alpha val="90000"/>
            <a:hueOff val="-4926253"/>
            <a:satOff val="26656"/>
            <a:lumOff val="3836"/>
            <a:alphaOff val="0"/>
          </a:schemeClr>
        </a:solidFill>
        <a:ln w="25400" cap="flat" cmpd="sng" algn="ctr">
          <a:solidFill>
            <a:schemeClr val="accent4">
              <a:tint val="40000"/>
              <a:alpha val="90000"/>
              <a:hueOff val="-4926253"/>
              <a:satOff val="26656"/>
              <a:lumOff val="38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24 - 48 hours notice before turning off supply given</a:t>
          </a:r>
        </a:p>
      </dsp:txBody>
      <dsp:txXfrm>
        <a:off x="7431932" y="2354179"/>
        <a:ext cx="872438" cy="954707"/>
      </dsp:txXfrm>
    </dsp:sp>
    <dsp:sp modelId="{50787C11-375F-44DA-BFDC-37877A1A0311}">
      <dsp:nvSpPr>
        <dsp:cNvPr id="0" name=""/>
        <dsp:cNvSpPr/>
      </dsp:nvSpPr>
      <dsp:spPr>
        <a:xfrm>
          <a:off x="6709411" y="2533808"/>
          <a:ext cx="701456" cy="655221"/>
        </a:xfrm>
        <a:prstGeom prst="ellipse">
          <a:avLst/>
        </a:prstGeom>
        <a:solidFill>
          <a:schemeClr val="accent4">
            <a:hueOff val="-5082288"/>
            <a:satOff val="7569"/>
            <a:lumOff val="1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Last Notice</a:t>
          </a:r>
        </a:p>
      </dsp:txBody>
      <dsp:txXfrm>
        <a:off x="6812137" y="2629763"/>
        <a:ext cx="496004" cy="463311"/>
      </dsp:txXfrm>
    </dsp:sp>
    <dsp:sp modelId="{77A986CC-1B3F-427A-8174-AAFFC7A1E8F0}">
      <dsp:nvSpPr>
        <dsp:cNvPr id="0" name=""/>
        <dsp:cNvSpPr/>
      </dsp:nvSpPr>
      <dsp:spPr>
        <a:xfrm>
          <a:off x="267232" y="2198539"/>
          <a:ext cx="1647044" cy="1214539"/>
        </a:xfrm>
        <a:prstGeom prst="rightArrow">
          <a:avLst>
            <a:gd name="adj1" fmla="val 70000"/>
            <a:gd name="adj2" fmla="val 50000"/>
          </a:avLst>
        </a:prstGeom>
        <a:solidFill>
          <a:schemeClr val="accent4">
            <a:tint val="40000"/>
            <a:alpha val="90000"/>
            <a:hueOff val="-6568337"/>
            <a:satOff val="35542"/>
            <a:lumOff val="5114"/>
            <a:alphaOff val="0"/>
          </a:schemeClr>
        </a:solidFill>
        <a:ln w="25400" cap="flat" cmpd="sng" algn="ctr">
          <a:solidFill>
            <a:schemeClr val="accent4">
              <a:tint val="40000"/>
              <a:alpha val="90000"/>
              <a:hueOff val="-6568337"/>
              <a:satOff val="35542"/>
              <a:lumOff val="51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Sent 3 months before – outlining the anticipated work</a:t>
          </a:r>
        </a:p>
      </dsp:txBody>
      <dsp:txXfrm>
        <a:off x="678994" y="2380720"/>
        <a:ext cx="810194" cy="850177"/>
      </dsp:txXfrm>
    </dsp:sp>
    <dsp:sp modelId="{3A43D610-E472-4309-913F-922D4BC898B8}">
      <dsp:nvSpPr>
        <dsp:cNvPr id="0" name=""/>
        <dsp:cNvSpPr/>
      </dsp:nvSpPr>
      <dsp:spPr>
        <a:xfrm>
          <a:off x="0" y="2393337"/>
          <a:ext cx="729031" cy="709688"/>
        </a:xfrm>
        <a:prstGeom prst="ellipse">
          <a:avLst/>
        </a:prstGeom>
        <a:solidFill>
          <a:schemeClr val="accent4">
            <a:hueOff val="-6776385"/>
            <a:satOff val="10092"/>
            <a:lumOff val="2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Pre-GSOP 13 Letter</a:t>
          </a:r>
        </a:p>
      </dsp:txBody>
      <dsp:txXfrm>
        <a:off x="106764" y="2497268"/>
        <a:ext cx="515503" cy="5018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B656E-7EE8-488B-A37C-5DDDD6DCA921}">
      <dsp:nvSpPr>
        <dsp:cNvPr id="0" name=""/>
        <dsp:cNvSpPr/>
      </dsp:nvSpPr>
      <dsp:spPr>
        <a:xfrm>
          <a:off x="2520276" y="1255"/>
          <a:ext cx="2376271" cy="11552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Send pre-GSOP 13 letter 3 months in advance to address concerns around anxiety and dissatisfaction of our current </a:t>
          </a:r>
          <a:r>
            <a:rPr lang="en-US" sz="1400" kern="1200" dirty="0" err="1">
              <a:latin typeface="Arial" panose="020B0604020202020204" pitchFamily="34" charset="0"/>
              <a:cs typeface="Arial" panose="020B0604020202020204" pitchFamily="34" charset="0"/>
            </a:rPr>
            <a:t>comms</a:t>
          </a:r>
          <a:r>
            <a:rPr lang="en-US" sz="1400" kern="1200" dirty="0">
              <a:latin typeface="Arial" panose="020B0604020202020204" pitchFamily="34" charset="0"/>
              <a:cs typeface="Arial" panose="020B0604020202020204" pitchFamily="34" charset="0"/>
            </a:rPr>
            <a:t> </a:t>
          </a:r>
        </a:p>
      </dsp:txBody>
      <dsp:txXfrm>
        <a:off x="2554112" y="35091"/>
        <a:ext cx="2308599" cy="1087585"/>
      </dsp:txXfrm>
    </dsp:sp>
    <dsp:sp modelId="{2DC699D5-247D-416C-8353-F3A98E3F1892}">
      <dsp:nvSpPr>
        <dsp:cNvPr id="0" name=""/>
        <dsp:cNvSpPr/>
      </dsp:nvSpPr>
      <dsp:spPr>
        <a:xfrm>
          <a:off x="3662692" y="1156512"/>
          <a:ext cx="91440" cy="462102"/>
        </a:xfrm>
        <a:custGeom>
          <a:avLst/>
          <a:gdLst/>
          <a:ahLst/>
          <a:cxnLst/>
          <a:rect l="0" t="0" r="0" b="0"/>
          <a:pathLst>
            <a:path>
              <a:moveTo>
                <a:pt x="45720" y="0"/>
              </a:moveTo>
              <a:lnTo>
                <a:pt x="45720" y="4621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81E58-515A-4A06-8DDE-C4185C151168}">
      <dsp:nvSpPr>
        <dsp:cNvPr id="0" name=""/>
        <dsp:cNvSpPr/>
      </dsp:nvSpPr>
      <dsp:spPr>
        <a:xfrm>
          <a:off x="2841969" y="1618615"/>
          <a:ext cx="1732885" cy="11552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What are your thoughts on this?</a:t>
          </a:r>
        </a:p>
      </dsp:txBody>
      <dsp:txXfrm>
        <a:off x="2875805" y="1652451"/>
        <a:ext cx="1665213" cy="1087585"/>
      </dsp:txXfrm>
    </dsp:sp>
    <dsp:sp modelId="{6C066476-C8F3-4CB3-871B-45941C6DF3C1}">
      <dsp:nvSpPr>
        <dsp:cNvPr id="0" name=""/>
        <dsp:cNvSpPr/>
      </dsp:nvSpPr>
      <dsp:spPr>
        <a:xfrm>
          <a:off x="2582036" y="2773872"/>
          <a:ext cx="1126375" cy="462102"/>
        </a:xfrm>
        <a:custGeom>
          <a:avLst/>
          <a:gdLst/>
          <a:ahLst/>
          <a:cxnLst/>
          <a:rect l="0" t="0" r="0" b="0"/>
          <a:pathLst>
            <a:path>
              <a:moveTo>
                <a:pt x="1126375" y="0"/>
              </a:moveTo>
              <a:lnTo>
                <a:pt x="1126375" y="231051"/>
              </a:lnTo>
              <a:lnTo>
                <a:pt x="0" y="231051"/>
              </a:lnTo>
              <a:lnTo>
                <a:pt x="0" y="4621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768ACB-5B44-4274-9302-6D21C4385C9E}">
      <dsp:nvSpPr>
        <dsp:cNvPr id="0" name=""/>
        <dsp:cNvSpPr/>
      </dsp:nvSpPr>
      <dsp:spPr>
        <a:xfrm>
          <a:off x="1715593" y="3235975"/>
          <a:ext cx="1732885" cy="11552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ea typeface="+mn-ea"/>
              <a:cs typeface="Arial" panose="020B0604020202020204" pitchFamily="34" charset="0"/>
            </a:rPr>
            <a:t>How far in advance would you like to receive notice?</a:t>
          </a:r>
        </a:p>
      </dsp:txBody>
      <dsp:txXfrm>
        <a:off x="1749429" y="3269811"/>
        <a:ext cx="1665213" cy="1087585"/>
      </dsp:txXfrm>
    </dsp:sp>
    <dsp:sp modelId="{6AF70D27-2508-435B-89A0-0F10E1295FD7}">
      <dsp:nvSpPr>
        <dsp:cNvPr id="0" name=""/>
        <dsp:cNvSpPr/>
      </dsp:nvSpPr>
      <dsp:spPr>
        <a:xfrm>
          <a:off x="3708412" y="2773872"/>
          <a:ext cx="1126375" cy="462102"/>
        </a:xfrm>
        <a:custGeom>
          <a:avLst/>
          <a:gdLst/>
          <a:ahLst/>
          <a:cxnLst/>
          <a:rect l="0" t="0" r="0" b="0"/>
          <a:pathLst>
            <a:path>
              <a:moveTo>
                <a:pt x="0" y="0"/>
              </a:moveTo>
              <a:lnTo>
                <a:pt x="0" y="231051"/>
              </a:lnTo>
              <a:lnTo>
                <a:pt x="1126375" y="231051"/>
              </a:lnTo>
              <a:lnTo>
                <a:pt x="1126375" y="4621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4C0146-3930-496B-8AFF-80EED83C99C1}">
      <dsp:nvSpPr>
        <dsp:cNvPr id="0" name=""/>
        <dsp:cNvSpPr/>
      </dsp:nvSpPr>
      <dsp:spPr>
        <a:xfrm>
          <a:off x="3968344" y="3235975"/>
          <a:ext cx="1732885" cy="11552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Arial" panose="020B0604020202020204" pitchFamily="34" charset="0"/>
              <a:cs typeface="Arial" panose="020B0604020202020204" pitchFamily="34" charset="0"/>
            </a:rPr>
            <a:t>What type of information should we include in our letter?</a:t>
          </a:r>
        </a:p>
      </dsp:txBody>
      <dsp:txXfrm>
        <a:off x="4002180" y="3269811"/>
        <a:ext cx="1665213" cy="10875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E847F-9212-4E0D-874F-357790EDA335}">
      <dsp:nvSpPr>
        <dsp:cNvPr id="0" name=""/>
        <dsp:cNvSpPr/>
      </dsp:nvSpPr>
      <dsp:spPr>
        <a:xfrm>
          <a:off x="916483" y="1984"/>
          <a:ext cx="2030015" cy="12180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Meter Point Reference Numbers (MPRNs) enable us to bill customers</a:t>
          </a:r>
        </a:p>
      </dsp:txBody>
      <dsp:txXfrm>
        <a:off x="916483" y="1984"/>
        <a:ext cx="2030015" cy="1218009"/>
      </dsp:txXfrm>
    </dsp:sp>
    <dsp:sp modelId="{58BB2363-1FC4-4CF6-84A7-CD74679EC39B}">
      <dsp:nvSpPr>
        <dsp:cNvPr id="0" name=""/>
        <dsp:cNvSpPr/>
      </dsp:nvSpPr>
      <dsp:spPr>
        <a:xfrm>
          <a:off x="887758" y="2752079"/>
          <a:ext cx="2030015" cy="12180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lumMod val="75000"/>
                  <a:lumOff val="25000"/>
                </a:schemeClr>
              </a:solidFill>
              <a:latin typeface="Arial" panose="020B0604020202020204" pitchFamily="34" charset="0"/>
              <a:cs typeface="Arial" panose="020B0604020202020204" pitchFamily="34" charset="0"/>
            </a:rPr>
            <a:t>Gas theft increases costs for customers</a:t>
          </a:r>
        </a:p>
      </dsp:txBody>
      <dsp:txXfrm>
        <a:off x="887758" y="2752079"/>
        <a:ext cx="2030015" cy="1218009"/>
      </dsp:txXfrm>
    </dsp:sp>
    <dsp:sp modelId="{54BDE39C-6E5A-4B7F-8BA4-E745636757E1}">
      <dsp:nvSpPr>
        <dsp:cNvPr id="0" name=""/>
        <dsp:cNvSpPr/>
      </dsp:nvSpPr>
      <dsp:spPr>
        <a:xfrm>
          <a:off x="3033322" y="15780"/>
          <a:ext cx="2030015" cy="12180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Our Connections team manage the creation of new MPRNs</a:t>
          </a:r>
        </a:p>
      </dsp:txBody>
      <dsp:txXfrm>
        <a:off x="3033322" y="15780"/>
        <a:ext cx="2030015" cy="1218009"/>
      </dsp:txXfrm>
    </dsp:sp>
    <dsp:sp modelId="{AC377876-28B3-4DF4-AFD3-615486BA127B}">
      <dsp:nvSpPr>
        <dsp:cNvPr id="0" name=""/>
        <dsp:cNvSpPr/>
      </dsp:nvSpPr>
      <dsp:spPr>
        <a:xfrm>
          <a:off x="3051248" y="1383933"/>
          <a:ext cx="2030015" cy="12180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Interfering with gas meters or pipes is also a serious risk to safety</a:t>
          </a:r>
        </a:p>
      </dsp:txBody>
      <dsp:txXfrm>
        <a:off x="3051248" y="1383933"/>
        <a:ext cx="2030015" cy="1218009"/>
      </dsp:txXfrm>
    </dsp:sp>
    <dsp:sp modelId="{B3220CC5-6271-4BC2-A284-B270377D1AAD}">
      <dsp:nvSpPr>
        <dsp:cNvPr id="0" name=""/>
        <dsp:cNvSpPr/>
      </dsp:nvSpPr>
      <dsp:spPr>
        <a:xfrm>
          <a:off x="887758" y="1383929"/>
          <a:ext cx="2030015" cy="121800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Some consumers illegally connect onto existing services and use ‘dummy’ meters – this is known as theft of gas</a:t>
          </a:r>
        </a:p>
      </dsp:txBody>
      <dsp:txXfrm>
        <a:off x="887758" y="1383929"/>
        <a:ext cx="2030015" cy="1218009"/>
      </dsp:txXfrm>
    </dsp:sp>
    <dsp:sp modelId="{8C6038EC-7E12-4A62-94AE-1CD731BF22A9}">
      <dsp:nvSpPr>
        <dsp:cNvPr id="0" name=""/>
        <dsp:cNvSpPr/>
      </dsp:nvSpPr>
      <dsp:spPr>
        <a:xfrm>
          <a:off x="3033322" y="2752083"/>
          <a:ext cx="2030015" cy="12180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Ofgem require us to play an active role in detecting, investigating and preventing the theft of gas</a:t>
          </a:r>
        </a:p>
      </dsp:txBody>
      <dsp:txXfrm>
        <a:off x="3033322" y="2752083"/>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CD52608-4761-5C49-B8C8-B00FB65A01D1}" type="datetimeFigureOut">
              <a:rPr lang="en-US" smtClean="0">
                <a:latin typeface="Arial"/>
              </a:rPr>
              <a:t>5/17/2019</a:t>
            </a:fld>
            <a:endParaRPr lang="en-US" dirty="0">
              <a:latin typeface="Aria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19BAE4C-CF04-C24A-9047-D80477700D84}"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34931607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a:defRPr>
            </a:lvl1pPr>
          </a:lstStyle>
          <a:p>
            <a:fld id="{6B5BBA8A-0D4F-DA4C-BE91-05BF297884E1}" type="datetimeFigureOut">
              <a:rPr lang="en-US" smtClean="0"/>
              <a:pPr/>
              <a:t>5/17/2019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a:defRPr>
            </a:lvl1pPr>
          </a:lstStyle>
          <a:p>
            <a:fld id="{F5C7C985-F1D5-6C44-9CA0-694A5E4C15C5}" type="slidenum">
              <a:rPr lang="en-US" smtClean="0"/>
              <a:pPr/>
              <a:t>‹#›</a:t>
            </a:fld>
            <a:endParaRPr lang="en-US" dirty="0"/>
          </a:p>
        </p:txBody>
      </p:sp>
    </p:spTree>
    <p:extLst>
      <p:ext uri="{BB962C8B-B14F-4D97-AF65-F5344CB8AC3E}">
        <p14:creationId xmlns:p14="http://schemas.microsoft.com/office/powerpoint/2010/main" val="2798984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1</a:t>
            </a:fld>
            <a:endParaRPr lang="en-US" dirty="0"/>
          </a:p>
        </p:txBody>
      </p:sp>
    </p:spTree>
    <p:extLst>
      <p:ext uri="{BB962C8B-B14F-4D97-AF65-F5344CB8AC3E}">
        <p14:creationId xmlns:p14="http://schemas.microsoft.com/office/powerpoint/2010/main" val="2016676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https://www.gov.uk/government/statistical-data-sets/monthly-domestic-energy-price-stastics </a:t>
            </a:r>
          </a:p>
        </p:txBody>
      </p:sp>
      <p:sp>
        <p:nvSpPr>
          <p:cNvPr id="4" name="Slide Number Placeholder 3"/>
          <p:cNvSpPr>
            <a:spLocks noGrp="1"/>
          </p:cNvSpPr>
          <p:nvPr>
            <p:ph type="sldNum" sz="quarter" idx="10"/>
          </p:nvPr>
        </p:nvSpPr>
        <p:spPr/>
        <p:txBody>
          <a:bodyPr/>
          <a:lstStyle/>
          <a:p>
            <a:fld id="{F5C7C985-F1D5-6C44-9CA0-694A5E4C15C5}" type="slidenum">
              <a:rPr lang="en-US" smtClean="0"/>
              <a:pPr/>
              <a:t>22</a:t>
            </a:fld>
            <a:endParaRPr lang="en-US" dirty="0"/>
          </a:p>
        </p:txBody>
      </p:sp>
    </p:spTree>
    <p:extLst>
      <p:ext uri="{BB962C8B-B14F-4D97-AF65-F5344CB8AC3E}">
        <p14:creationId xmlns:p14="http://schemas.microsoft.com/office/powerpoint/2010/main" val="377770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29</a:t>
            </a:fld>
            <a:endParaRPr lang="en-US" dirty="0"/>
          </a:p>
        </p:txBody>
      </p:sp>
    </p:spTree>
    <p:extLst>
      <p:ext uri="{BB962C8B-B14F-4D97-AF65-F5344CB8AC3E}">
        <p14:creationId xmlns:p14="http://schemas.microsoft.com/office/powerpoint/2010/main" val="3692737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https://www.stayenergysafe.co.uk/resources/gas-meter-fraud-the-facts/</a:t>
            </a:r>
          </a:p>
        </p:txBody>
      </p:sp>
      <p:sp>
        <p:nvSpPr>
          <p:cNvPr id="4" name="Slide Number Placeholder 3"/>
          <p:cNvSpPr>
            <a:spLocks noGrp="1"/>
          </p:cNvSpPr>
          <p:nvPr>
            <p:ph type="sldNum" sz="quarter" idx="10"/>
          </p:nvPr>
        </p:nvSpPr>
        <p:spPr/>
        <p:txBody>
          <a:bodyPr/>
          <a:lstStyle/>
          <a:p>
            <a:fld id="{F5C7C985-F1D5-6C44-9CA0-694A5E4C15C5}" type="slidenum">
              <a:rPr lang="en-US" smtClean="0"/>
              <a:pPr/>
              <a:t>39</a:t>
            </a:fld>
            <a:endParaRPr lang="en-US" dirty="0"/>
          </a:p>
        </p:txBody>
      </p:sp>
    </p:spTree>
    <p:extLst>
      <p:ext uri="{BB962C8B-B14F-4D97-AF65-F5344CB8AC3E}">
        <p14:creationId xmlns:p14="http://schemas.microsoft.com/office/powerpoint/2010/main" val="381866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AB171-1C5C-4197-87DE-BB755AFE46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209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cost of renewable energy is socialised – you already pay for this in your energy bills. </a:t>
            </a:r>
          </a:p>
          <a:p>
            <a:r>
              <a:rPr lang="en-GB" dirty="0"/>
              <a:t>Previously power stations were powered by coal, but we are no longer able to use coal to produce energy by 2025</a:t>
            </a:r>
          </a:p>
          <a:p>
            <a:r>
              <a:rPr lang="en-GB" dirty="0"/>
              <a:t>Two energy sources – electricity and gas – student tower blocks mostly electricity. Heat is delivered by gas, electricity is generated in many ways, nuclear, renewables and gas fired power stations generating electricity </a:t>
            </a:r>
          </a:p>
          <a:p>
            <a:r>
              <a:rPr lang="en-GB" dirty="0"/>
              <a:t>We still aren’t meeting the carbon reduction criteria yet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7C985-F1D5-6C44-9CA0-694A5E4C15C5}"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94155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a:ea typeface="+mn-ea"/>
                <a:cs typeface="+mn-cs"/>
              </a:rPr>
              <a:t>Government legislation requires the UK to reduce carbon emissions by 80% by 2050 with a 51% reduction rate by 2025</a:t>
            </a:r>
          </a:p>
          <a:p>
            <a:endParaRPr lang="en-US" sz="1200" kern="1200" dirty="0">
              <a:solidFill>
                <a:schemeClr val="tx1"/>
              </a:solidFill>
              <a:latin typeface="Arial"/>
              <a:ea typeface="+mn-ea"/>
              <a:cs typeface="+mn-cs"/>
            </a:endParaRPr>
          </a:p>
          <a:p>
            <a:r>
              <a:rPr lang="en-US" sz="1200" kern="1200" dirty="0">
                <a:solidFill>
                  <a:schemeClr val="tx1"/>
                </a:solidFill>
                <a:latin typeface="Arial"/>
                <a:ea typeface="+mn-ea"/>
                <a:cs typeface="+mn-cs"/>
              </a:rPr>
              <a:t>When weighing up the pros and cons of</a:t>
            </a:r>
          </a:p>
          <a:p>
            <a:r>
              <a:rPr lang="en-GB" sz="1200" kern="1200" dirty="0">
                <a:solidFill>
                  <a:schemeClr val="tx1"/>
                </a:solidFill>
                <a:latin typeface="Arial"/>
                <a:ea typeface="+mn-ea"/>
                <a:cs typeface="+mn-cs"/>
              </a:rPr>
              <a:t>different energy solutions, it’s important</a:t>
            </a:r>
          </a:p>
          <a:p>
            <a:r>
              <a:rPr lang="en-US" sz="1200" kern="1200" dirty="0">
                <a:solidFill>
                  <a:schemeClr val="tx1"/>
                </a:solidFill>
                <a:latin typeface="Arial"/>
                <a:ea typeface="+mn-ea"/>
                <a:cs typeface="+mn-cs"/>
              </a:rPr>
              <a:t>to consider three things: how reliable it</a:t>
            </a:r>
          </a:p>
          <a:p>
            <a:r>
              <a:rPr lang="en-US" sz="1200" kern="1200" dirty="0">
                <a:solidFill>
                  <a:schemeClr val="tx1"/>
                </a:solidFill>
                <a:latin typeface="Arial"/>
                <a:ea typeface="+mn-ea"/>
                <a:cs typeface="+mn-cs"/>
              </a:rPr>
              <a:t>is; the environmental impact it has; and</a:t>
            </a:r>
          </a:p>
          <a:p>
            <a:r>
              <a:rPr lang="en-US" sz="1200" kern="1200" dirty="0">
                <a:solidFill>
                  <a:schemeClr val="tx1"/>
                </a:solidFill>
                <a:latin typeface="Arial"/>
                <a:ea typeface="+mn-ea"/>
                <a:cs typeface="+mn-cs"/>
              </a:rPr>
              <a:t>how much it costs. Some solutions might</a:t>
            </a:r>
          </a:p>
          <a:p>
            <a:r>
              <a:rPr lang="en-US" sz="1200" kern="1200" dirty="0">
                <a:solidFill>
                  <a:schemeClr val="tx1"/>
                </a:solidFill>
                <a:latin typeface="Arial"/>
                <a:ea typeface="+mn-ea"/>
                <a:cs typeface="+mn-cs"/>
              </a:rPr>
              <a:t>be very sustainable, but cost a lot and</a:t>
            </a:r>
          </a:p>
          <a:p>
            <a:r>
              <a:rPr lang="en-US" sz="1200" kern="1200" dirty="0">
                <a:solidFill>
                  <a:schemeClr val="tx1"/>
                </a:solidFill>
                <a:latin typeface="Arial"/>
                <a:ea typeface="+mn-ea"/>
                <a:cs typeface="+mn-cs"/>
              </a:rPr>
              <a:t>are unreliable. Others might be cheaper</a:t>
            </a:r>
          </a:p>
          <a:p>
            <a:r>
              <a:rPr lang="en-US" sz="1200" kern="1200" dirty="0">
                <a:solidFill>
                  <a:schemeClr val="tx1"/>
                </a:solidFill>
                <a:latin typeface="Arial"/>
                <a:ea typeface="+mn-ea"/>
                <a:cs typeface="+mn-cs"/>
              </a:rPr>
              <a:t>and reliable, but less sustainable.</a:t>
            </a:r>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48</a:t>
            </a:fld>
            <a:endParaRPr lang="en-US" dirty="0"/>
          </a:p>
        </p:txBody>
      </p:sp>
    </p:spTree>
    <p:extLst>
      <p:ext uri="{BB962C8B-B14F-4D97-AF65-F5344CB8AC3E}">
        <p14:creationId xmlns:p14="http://schemas.microsoft.com/office/powerpoint/2010/main" val="4254865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Developers – it would impact the viability of green gas development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7C985-F1D5-6C44-9CA0-694A5E4C15C5}"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74878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53</a:t>
            </a:fld>
            <a:endParaRPr lang="en-US" dirty="0"/>
          </a:p>
        </p:txBody>
      </p:sp>
    </p:spTree>
    <p:extLst>
      <p:ext uri="{BB962C8B-B14F-4D97-AF65-F5344CB8AC3E}">
        <p14:creationId xmlns:p14="http://schemas.microsoft.com/office/powerpoint/2010/main" val="555074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55</a:t>
            </a:fld>
            <a:endParaRPr lang="en-US" dirty="0"/>
          </a:p>
        </p:txBody>
      </p:sp>
    </p:spTree>
    <p:extLst>
      <p:ext uri="{BB962C8B-B14F-4D97-AF65-F5344CB8AC3E}">
        <p14:creationId xmlns:p14="http://schemas.microsoft.com/office/powerpoint/2010/main" val="558987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0" u="none" dirty="0"/>
              <a:t>We carried out research into the type of issues customers in vulnerable situations face and how our support measures and services are perceived – we engaged with carers, general consumers, vulnerable consumers and case workers to determine how we can better serve our customers in the most vulnerable situations</a:t>
            </a:r>
          </a:p>
          <a:p>
            <a:r>
              <a:rPr lang="en-GB" b="1" u="sng" dirty="0"/>
              <a:t>Mindset Findings</a:t>
            </a:r>
          </a:p>
          <a:p>
            <a:r>
              <a:rPr lang="en-US" b="0" u="none" dirty="0"/>
              <a:t>Individuals in potentially vulnerable situations and circumstances do not generally know about the provisions in place to support priority customers. </a:t>
            </a:r>
            <a:r>
              <a:rPr lang="en-US" b="1" u="none" dirty="0"/>
              <a:t>This lack of awareness extends to the PSR.</a:t>
            </a:r>
          </a:p>
          <a:p>
            <a:r>
              <a:rPr lang="en-US" b="0" u="none" dirty="0"/>
              <a:t>Self-evidently, to support vulnerable individuals, WWU needs to be able to identify them and, on the basis of this research, </a:t>
            </a:r>
            <a:r>
              <a:rPr lang="en-US" b="1" u="none" dirty="0"/>
              <a:t>a top priority must be raising the profile of the PSR</a:t>
            </a:r>
          </a:p>
          <a:p>
            <a:r>
              <a:rPr lang="en-US" b="1" u="none" dirty="0"/>
              <a:t>Emotional vulnerability – often linked to other more visible and tangible vulnerabilities –  is a key theme. </a:t>
            </a:r>
            <a:r>
              <a:rPr lang="en-US" b="0" u="none" dirty="0"/>
              <a:t>Customers suffering from often complex physical and circumstantial vulnerabilities tend to be more susceptible to emotional vulnerability and anxiety.</a:t>
            </a:r>
          </a:p>
          <a:p>
            <a:r>
              <a:rPr lang="en-US" b="1" u="none" dirty="0"/>
              <a:t>Anxiety about the prospect of disruption (due to planned or emergency WWU work) is as important </a:t>
            </a:r>
            <a:r>
              <a:rPr lang="en-US" b="0" u="none" dirty="0"/>
              <a:t>an issue to address as vulnerabilities relating to the work itself. It is therefore critical that communications ahead of, during (and even after) WWU work are carefully planned and managed. </a:t>
            </a:r>
          </a:p>
          <a:p>
            <a:pPr marL="171450" indent="-171450">
              <a:buFont typeface="Arial" panose="020B0604020202020204" pitchFamily="34" charset="0"/>
              <a:buChar char="•"/>
            </a:pPr>
            <a:r>
              <a:rPr lang="en-US" b="1" u="none" dirty="0"/>
              <a:t>Lack of awareness on the PSR </a:t>
            </a:r>
            <a:r>
              <a:rPr lang="en-US" b="0" u="none" dirty="0"/>
              <a:t>: We’ve developed a targeted social media programme to raise the profile of our online sign up form that enables access to further support if needed. We’ve also re-trained all our partners on the PSR, we’ve received 244 referrals from our partners in March following our training. We’ve attended numerous community events to raise the profile of our support measures and engage with individuals and VC experts on the support we can offer.</a:t>
            </a:r>
          </a:p>
          <a:p>
            <a:pPr marL="171450" indent="-171450">
              <a:buFont typeface="Arial" panose="020B0604020202020204" pitchFamily="34" charset="0"/>
              <a:buChar char="•"/>
            </a:pPr>
            <a:r>
              <a:rPr lang="en-US" b="1" u="none" dirty="0"/>
              <a:t>Emotional Vulnerability </a:t>
            </a:r>
            <a:r>
              <a:rPr lang="en-US" b="0" u="none" dirty="0"/>
              <a:t>– incorporated into our safeguarding training delivered to 170 customer facing colleagues </a:t>
            </a:r>
          </a:p>
          <a:p>
            <a:pPr marL="171450" indent="-171450">
              <a:buFont typeface="Arial" panose="020B0604020202020204" pitchFamily="34" charset="0"/>
              <a:buChar char="•"/>
            </a:pPr>
            <a:r>
              <a:rPr lang="en-US" b="1" u="none" dirty="0"/>
              <a:t>Anxiety around disruption </a:t>
            </a:r>
            <a:r>
              <a:rPr lang="en-US" b="0" u="none" dirty="0"/>
              <a:t>– Provide regular communication through cards and letters accompanied with face to face engagement by our CSO’s to keep customers up to date with our work. Introduced REPEX boards that provides the local scheme manager and Customer Support Officers contact information for customers to contact &amp; address any concerns or ask any questions they may have about the work </a:t>
            </a:r>
          </a:p>
          <a:p>
            <a:pPr marL="171450" indent="-171450">
              <a:buFont typeface="Arial" panose="020B0604020202020204" pitchFamily="34" charset="0"/>
              <a:buChar char="•"/>
            </a:pPr>
            <a:r>
              <a:rPr lang="en-US" b="1" u="none" dirty="0"/>
              <a:t>Addressing individuals needs -</a:t>
            </a:r>
            <a:r>
              <a:rPr lang="en-US" b="0" u="none" dirty="0"/>
              <a:t> Our hardship fund is assess on a case-by-case basis depending on the individuals circumstances. More </a:t>
            </a:r>
            <a:r>
              <a:rPr lang="en-US" b="0" u="none" dirty="0" err="1"/>
              <a:t>thn</a:t>
            </a:r>
            <a:r>
              <a:rPr lang="en-US" b="0" u="none" dirty="0"/>
              <a:t> £4800 of our hardship fund was </a:t>
            </a:r>
            <a:r>
              <a:rPr lang="en-US" b="0" u="none" dirty="0" err="1"/>
              <a:t>utilised</a:t>
            </a:r>
            <a:r>
              <a:rPr lang="en-US" b="0" u="none" dirty="0"/>
              <a:t> across 23 individual cases</a:t>
            </a:r>
          </a:p>
          <a:p>
            <a:pPr marL="171450" indent="-171450">
              <a:buFont typeface="Arial" panose="020B0604020202020204" pitchFamily="34" charset="0"/>
              <a:buChar char="•"/>
            </a:pPr>
            <a:endParaRPr lang="en-US" b="1" u="none" dirty="0"/>
          </a:p>
          <a:p>
            <a:pPr marL="171450" indent="-171450">
              <a:buFont typeface="Arial" panose="020B0604020202020204" pitchFamily="34" charset="0"/>
              <a:buChar char="•"/>
            </a:pPr>
            <a:endParaRPr lang="en-US" b="0" u="none"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7C985-F1D5-6C44-9CA0-694A5E4C15C5}"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0300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No fire alarms planned, assembly point… etc</a:t>
            </a:r>
          </a:p>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3</a:t>
            </a:fld>
            <a:endParaRPr lang="en-US" dirty="0"/>
          </a:p>
        </p:txBody>
      </p:sp>
    </p:spTree>
    <p:extLst>
      <p:ext uri="{BB962C8B-B14F-4D97-AF65-F5344CB8AC3E}">
        <p14:creationId xmlns:p14="http://schemas.microsoft.com/office/powerpoint/2010/main" val="2267434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research into the importance of our business areas with customers revealed that customers placed </a:t>
            </a:r>
            <a:r>
              <a:rPr lang="en-US" dirty="0"/>
              <a:t>Social obligations/supporting customers in vulnerable situations was placed ahead of general customers service. </a:t>
            </a:r>
          </a:p>
          <a:p>
            <a:endParaRPr lang="en-GB" dirty="0"/>
          </a:p>
        </p:txBody>
      </p:sp>
      <p:sp>
        <p:nvSpPr>
          <p:cNvPr id="4" name="Slide Number Placeholder 3"/>
          <p:cNvSpPr>
            <a:spLocks noGrp="1"/>
          </p:cNvSpPr>
          <p:nvPr>
            <p:ph type="sldNum" sz="quarter" idx="10"/>
          </p:nvPr>
        </p:nvSpPr>
        <p:spPr/>
        <p:txBody>
          <a:bodyPr/>
          <a:lstStyle/>
          <a:p>
            <a:fld id="{F5C7C985-F1D5-6C44-9CA0-694A5E4C15C5}" type="slidenum">
              <a:rPr lang="en-US" smtClean="0"/>
              <a:pPr/>
              <a:t>57</a:t>
            </a:fld>
            <a:endParaRPr lang="en-US" dirty="0"/>
          </a:p>
        </p:txBody>
      </p:sp>
    </p:spTree>
    <p:extLst>
      <p:ext uri="{BB962C8B-B14F-4D97-AF65-F5344CB8AC3E}">
        <p14:creationId xmlns:p14="http://schemas.microsoft.com/office/powerpoint/2010/main" val="2405784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i="0" dirty="0">
                <a:solidFill>
                  <a:schemeClr val="tx1"/>
                </a:solidFill>
                <a:latin typeface="Arial" panose="020B0604020202020204" pitchFamily="34" charset="0"/>
                <a:cs typeface="Arial" panose="020B0604020202020204" pitchFamily="34" charset="0"/>
              </a:rPr>
              <a:t>At our 2018 Regional Workshop, we received Stakeholder Feedback around Considering the development of a trust fund for partners to use to fund social obligation needs.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0" dirty="0">
                <a:solidFill>
                  <a:schemeClr val="tx1"/>
                </a:solidFill>
                <a:latin typeface="Arial" panose="020B0604020202020204" pitchFamily="34" charset="0"/>
                <a:cs typeface="Arial" panose="020B0604020202020204" pitchFamily="34" charset="0"/>
              </a:rPr>
              <a:t>We’ve included this in our business plan and have proposed a fund of £50k for community organisations to apply in order to fund community projects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0" dirty="0">
                <a:solidFill>
                  <a:schemeClr val="tx1"/>
                </a:solidFill>
                <a:latin typeface="Arial" panose="020B0604020202020204" pitchFamily="34" charset="0"/>
                <a:cs typeface="Arial" panose="020B0604020202020204" pitchFamily="34" charset="0"/>
              </a:rPr>
              <a:t>We want to know what stakeholders think of this idea,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7C985-F1D5-6C44-9CA0-694A5E4C15C5}"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0531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who</a:t>
            </a:r>
            <a:r>
              <a:rPr lang="en-GB" baseline="0" dirty="0"/>
              <a:t> we are and what we do, for those who aren’t aware</a:t>
            </a:r>
            <a:endParaRPr lang="en-GB" dirty="0"/>
          </a:p>
          <a:p>
            <a:r>
              <a:rPr lang="en-GB" dirty="0"/>
              <a:t>This slide</a:t>
            </a:r>
            <a:r>
              <a:rPr lang="en-GB" baseline="0" dirty="0"/>
              <a:t> is self explanatory along with a little bit more history around how we have moved on from being British Gas </a:t>
            </a:r>
          </a:p>
          <a:p>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a:ea typeface="+mn-ea"/>
                <a:cs typeface="+mn-cs"/>
              </a:rPr>
              <a:t>Wales &amp; West Utilities (WWU) began operations on 1 June 2005 after the gas distribution network was sold by National Grid. We’re a regulated business, operating around 35,000 kilometres of gas pipelines, serving 2.5 million homes and businesses across Wales and the South West of England and we provide the Gas Emergency Service. </a:t>
            </a:r>
            <a:r>
              <a:rPr lang="en-GB" sz="1200" kern="1200" dirty="0" err="1">
                <a:solidFill>
                  <a:schemeClr val="tx1"/>
                </a:solidFill>
                <a:effectLst/>
                <a:latin typeface="Arial"/>
                <a:ea typeface="+mn-ea"/>
                <a:cs typeface="+mn-cs"/>
              </a:rPr>
              <a:t>Etc</a:t>
            </a:r>
            <a:r>
              <a:rPr lang="en-GB" sz="1200" kern="1200" dirty="0">
                <a:solidFill>
                  <a:schemeClr val="tx1"/>
                </a:solidFill>
                <a:effectLst/>
                <a:latin typeface="Arial"/>
                <a:ea typeface="+mn-ea"/>
                <a:cs typeface="+mn-cs"/>
              </a:rPr>
              <a:t>…..</a:t>
            </a:r>
          </a:p>
          <a:p>
            <a:endParaRPr lang="en-GB" dirty="0"/>
          </a:p>
          <a:p>
            <a:pPr marL="285750" indent="-285750"/>
            <a:r>
              <a:rPr lang="en-GB" sz="1200" dirty="0">
                <a:latin typeface="Arial" panose="020B0604020202020204" pitchFamily="34" charset="0"/>
                <a:cs typeface="Arial" panose="020B0604020202020204" pitchFamily="34" charset="0"/>
              </a:rPr>
              <a:t>Gas distribution network (GDN) that transports gas to homes and businesses across the whole of Wales and the south west of England.</a:t>
            </a:r>
          </a:p>
          <a:p>
            <a:pPr marL="285750" indent="-285750"/>
            <a:endParaRPr lang="en-GB" sz="1200" dirty="0">
              <a:latin typeface="Arial" panose="020B0604020202020204" pitchFamily="34" charset="0"/>
              <a:cs typeface="Arial" panose="020B0604020202020204" pitchFamily="34" charset="0"/>
            </a:endParaRPr>
          </a:p>
          <a:p>
            <a:pPr marL="285750" indent="-285750"/>
            <a:r>
              <a:rPr lang="en-GB" sz="1200" dirty="0">
                <a:latin typeface="Arial" panose="020B0604020202020204" pitchFamily="34" charset="0"/>
                <a:cs typeface="Arial" panose="020B0604020202020204" pitchFamily="34" charset="0"/>
              </a:rPr>
              <a:t>Regulated by </a:t>
            </a:r>
            <a:r>
              <a:rPr lang="en-GB" sz="1200" dirty="0" err="1">
                <a:latin typeface="Arial" panose="020B0604020202020204" pitchFamily="34" charset="0"/>
                <a:cs typeface="Arial" panose="020B0604020202020204" pitchFamily="34" charset="0"/>
              </a:rPr>
              <a:t>Ofgem</a:t>
            </a:r>
            <a:r>
              <a:rPr lang="en-GB" sz="1200" dirty="0">
                <a:latin typeface="Arial" panose="020B0604020202020204" pitchFamily="34" charset="0"/>
                <a:cs typeface="Arial" panose="020B0604020202020204" pitchFamily="34" charset="0"/>
              </a:rPr>
              <a:t> (Office of Gas and Electricity Market).</a:t>
            </a:r>
          </a:p>
          <a:p>
            <a:pPr marL="285750" indent="-285750"/>
            <a:endParaRPr lang="en-GB" sz="1200" dirty="0">
              <a:latin typeface="Arial" panose="020B0604020202020204" pitchFamily="34" charset="0"/>
              <a:cs typeface="Arial" panose="020B0604020202020204" pitchFamily="34" charset="0"/>
            </a:endParaRPr>
          </a:p>
          <a:p>
            <a:pPr marL="285750" indent="-285750"/>
            <a:r>
              <a:rPr lang="en-GB" altLang="en-US" sz="1200" dirty="0">
                <a:latin typeface="Arial" panose="020B0604020202020204" pitchFamily="34" charset="0"/>
                <a:cs typeface="Arial" panose="020B0604020202020204" pitchFamily="34" charset="0"/>
              </a:rPr>
              <a:t>Head Office in Newport, South Wales, Deploying circa</a:t>
            </a:r>
            <a:r>
              <a:rPr lang="en-GB" altLang="en-US" sz="1200" baseline="0" dirty="0">
                <a:latin typeface="Arial" panose="020B0604020202020204" pitchFamily="34" charset="0"/>
                <a:cs typeface="Arial" panose="020B0604020202020204" pitchFamily="34" charset="0"/>
              </a:rPr>
              <a:t> 2</a:t>
            </a:r>
            <a:r>
              <a:rPr lang="en-GB" altLang="en-US" sz="1200" dirty="0">
                <a:latin typeface="Arial" panose="020B0604020202020204" pitchFamily="34" charset="0"/>
                <a:cs typeface="Arial" panose="020B0604020202020204" pitchFamily="34" charset="0"/>
              </a:rPr>
              <a:t>,000 people across Wales &amp; the South West of England</a:t>
            </a:r>
            <a:r>
              <a:rPr lang="en-GB" altLang="en-US" sz="1200" baseline="0" dirty="0">
                <a:latin typeface="Arial" panose="020B0604020202020204" pitchFamily="34" charset="0"/>
                <a:cs typeface="Arial" panose="020B0604020202020204" pitchFamily="34" charset="0"/>
              </a:rPr>
              <a:t> including contractors </a:t>
            </a:r>
            <a:endParaRPr lang="en-GB" altLang="en-US" sz="1200" dirty="0">
              <a:latin typeface="Arial" panose="020B0604020202020204" pitchFamily="34" charset="0"/>
              <a:cs typeface="Arial" panose="020B0604020202020204" pitchFamily="34" charset="0"/>
            </a:endParaRPr>
          </a:p>
          <a:p>
            <a:endParaRPr lang="en-GB" dirty="0"/>
          </a:p>
          <a:p>
            <a:r>
              <a:rPr lang="en-GB" sz="1600" dirty="0"/>
              <a:t>In 2012 we became a part of the Cheung Kong Infrastructure Family (CKI). They are a leading player in global arena with diversified investments in:</a:t>
            </a:r>
            <a:endParaRPr lang="en-GB" sz="1600" b="1" dirty="0"/>
          </a:p>
          <a:p>
            <a:pPr marL="735012" lvl="1" indent="-171450">
              <a:buFontTx/>
              <a:buChar char="-"/>
            </a:pPr>
            <a:r>
              <a:rPr lang="en-GB" sz="1200" dirty="0"/>
              <a:t>Energy Infrastructure </a:t>
            </a:r>
          </a:p>
          <a:p>
            <a:pPr marL="735012" lvl="1" indent="-171450">
              <a:buFontTx/>
              <a:buChar char="-"/>
            </a:pPr>
            <a:r>
              <a:rPr lang="en-GB" sz="1200" dirty="0"/>
              <a:t>Transportation Infrastructure </a:t>
            </a:r>
          </a:p>
          <a:p>
            <a:pPr marL="735012" lvl="1" indent="-171450">
              <a:buFontTx/>
              <a:buChar char="-"/>
            </a:pPr>
            <a:r>
              <a:rPr lang="en-GB" sz="1200" dirty="0"/>
              <a:t>Water Infrastructure; and </a:t>
            </a:r>
          </a:p>
          <a:p>
            <a:pPr marL="735012" lvl="1" indent="-171450">
              <a:buFontTx/>
              <a:buChar char="-"/>
            </a:pPr>
            <a:r>
              <a:rPr lang="en-GB" sz="1200" dirty="0"/>
              <a:t>Waste Management</a:t>
            </a:r>
          </a:p>
          <a:p>
            <a:endParaRPr lang="en-GB" dirty="0"/>
          </a:p>
          <a:p>
            <a:endParaRPr lang="en-GB" dirty="0"/>
          </a:p>
          <a:p>
            <a:endParaRPr lang="en-GB" dirty="0"/>
          </a:p>
          <a:p>
            <a:r>
              <a:rPr lang="en-GB" dirty="0"/>
              <a:t>Brief description</a:t>
            </a:r>
            <a:r>
              <a:rPr lang="en-GB" baseline="0" dirty="0"/>
              <a:t> of operations :</a:t>
            </a:r>
          </a:p>
          <a:p>
            <a:endParaRPr lang="en-GB" baseline="0" dirty="0"/>
          </a:p>
          <a:p>
            <a:endParaRPr lang="en-GB" baseline="0" dirty="0"/>
          </a:p>
          <a:p>
            <a:r>
              <a:rPr lang="en-GB" b="1" baseline="0" dirty="0"/>
              <a:t>Build &amp; Replace Teams</a:t>
            </a:r>
          </a:p>
          <a:p>
            <a:endParaRPr lang="en-GB" baseline="0" dirty="0"/>
          </a:p>
          <a:p>
            <a:r>
              <a:rPr lang="en-US" sz="1200" kern="1200" dirty="0">
                <a:solidFill>
                  <a:schemeClr val="tx1"/>
                </a:solidFill>
                <a:effectLst/>
                <a:latin typeface="Arial"/>
                <a:ea typeface="+mn-ea"/>
                <a:cs typeface="+mn-cs"/>
              </a:rPr>
              <a:t>Carry out all repairs to our network gas mains and services and complete all new customer connections work.</a:t>
            </a:r>
            <a:r>
              <a:rPr lang="en-GB" sz="1200" kern="1200" baseline="0" dirty="0">
                <a:solidFill>
                  <a:schemeClr val="tx1"/>
                </a:solidFill>
                <a:effectLst/>
                <a:latin typeface="Arial"/>
                <a:ea typeface="+mn-ea"/>
                <a:cs typeface="+mn-cs"/>
              </a:rPr>
              <a:t> </a:t>
            </a:r>
            <a:r>
              <a:rPr lang="en-US" sz="1200" kern="1200" dirty="0">
                <a:solidFill>
                  <a:schemeClr val="tx1"/>
                </a:solidFill>
                <a:effectLst/>
                <a:latin typeface="Arial"/>
                <a:ea typeface="+mn-ea"/>
                <a:cs typeface="+mn-cs"/>
              </a:rPr>
              <a:t>They also help with the delivery of our Replacement and Capital </a:t>
            </a:r>
            <a:r>
              <a:rPr lang="en-US" sz="1200" kern="1200" dirty="0" err="1">
                <a:solidFill>
                  <a:schemeClr val="tx1"/>
                </a:solidFill>
                <a:effectLst/>
                <a:latin typeface="Arial"/>
                <a:ea typeface="+mn-ea"/>
                <a:cs typeface="+mn-cs"/>
              </a:rPr>
              <a:t>programmes</a:t>
            </a:r>
            <a:r>
              <a:rPr lang="en-US" sz="1200" kern="1200" dirty="0">
                <a:solidFill>
                  <a:schemeClr val="tx1"/>
                </a:solidFill>
                <a:effectLst/>
                <a:latin typeface="Arial"/>
                <a:ea typeface="+mn-ea"/>
                <a:cs typeface="+mn-cs"/>
              </a:rPr>
              <a:t>, to make sure that we can supply all future gas demand</a:t>
            </a:r>
            <a:r>
              <a:rPr lang="en-GB" sz="1200" kern="1200" baseline="0" dirty="0">
                <a:solidFill>
                  <a:schemeClr val="tx1"/>
                </a:solidFill>
                <a:effectLst/>
                <a:latin typeface="Arial"/>
                <a:ea typeface="+mn-ea"/>
                <a:cs typeface="+mn-cs"/>
              </a:rPr>
              <a:t> across Wales and the South West From Colwyn bay to Penzance. </a:t>
            </a:r>
            <a:r>
              <a:rPr lang="en-US" sz="1200" kern="1200" baseline="0" dirty="0">
                <a:solidFill>
                  <a:schemeClr val="tx1"/>
                </a:solidFill>
                <a:effectLst/>
                <a:latin typeface="Arial"/>
                <a:ea typeface="+mn-ea"/>
                <a:cs typeface="+mn-cs"/>
              </a:rPr>
              <a:t>They</a:t>
            </a:r>
            <a:r>
              <a:rPr lang="en-US" sz="1200" kern="1200" dirty="0">
                <a:solidFill>
                  <a:schemeClr val="tx1"/>
                </a:solidFill>
                <a:effectLst/>
                <a:latin typeface="Arial"/>
                <a:ea typeface="+mn-ea"/>
                <a:cs typeface="+mn-cs"/>
              </a:rPr>
              <a:t> also provide logistical support, by keeping our teams supplied with materials for job completion and reinstatement. </a:t>
            </a:r>
            <a:endParaRPr lang="en-US" sz="1200" b="1" kern="1200" dirty="0">
              <a:solidFill>
                <a:schemeClr val="tx1"/>
              </a:solidFill>
              <a:effectLst/>
              <a:latin typeface="Arial"/>
              <a:ea typeface="+mn-ea"/>
              <a:cs typeface="+mn-cs"/>
            </a:endParaRPr>
          </a:p>
          <a:p>
            <a:r>
              <a:rPr lang="en-GB" sz="1200" kern="1200" dirty="0">
                <a:solidFill>
                  <a:schemeClr val="tx1"/>
                </a:solidFill>
                <a:effectLst/>
                <a:latin typeface="Arial"/>
                <a:ea typeface="+mn-ea"/>
                <a:cs typeface="+mn-cs"/>
              </a:rPr>
              <a:t> </a:t>
            </a: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Emergency Metering Services Teams</a:t>
            </a:r>
            <a:endParaRPr lang="en-US" sz="1200" kern="1200" dirty="0">
              <a:solidFill>
                <a:schemeClr val="tx1"/>
              </a:solidFill>
              <a:effectLst/>
              <a:latin typeface="Arial"/>
              <a:ea typeface="+mn-ea"/>
              <a:cs typeface="+mn-cs"/>
            </a:endParaRPr>
          </a:p>
          <a:p>
            <a:endParaRPr lang="en-GB" baseline="0" dirty="0"/>
          </a:p>
          <a:p>
            <a:r>
              <a:rPr lang="en-US" sz="1200" kern="1200" dirty="0">
                <a:solidFill>
                  <a:schemeClr val="tx1"/>
                </a:solidFill>
                <a:effectLst/>
                <a:latin typeface="Arial"/>
                <a:ea typeface="+mn-ea"/>
                <a:cs typeface="+mn-cs"/>
              </a:rPr>
              <a:t>Will deal with all aspects of emergency and metering activities, both regulated and unregulated.</a:t>
            </a:r>
            <a:r>
              <a:rPr lang="en-US" sz="1200" kern="1200" baseline="0" dirty="0">
                <a:solidFill>
                  <a:schemeClr val="tx1"/>
                </a:solidFill>
                <a:effectLst/>
                <a:latin typeface="Arial"/>
                <a:ea typeface="+mn-ea"/>
                <a:cs typeface="+mn-cs"/>
              </a:rPr>
              <a:t> </a:t>
            </a:r>
            <a:r>
              <a:rPr lang="en-US" sz="1200" kern="1200" dirty="0">
                <a:solidFill>
                  <a:schemeClr val="tx1"/>
                </a:solidFill>
                <a:effectLst/>
                <a:latin typeface="Arial"/>
                <a:ea typeface="+mn-ea"/>
                <a:cs typeface="+mn-cs"/>
              </a:rPr>
              <a:t>Our First Call Operatives (FCOs) carry out around 80,000 metering jobs for NGM each year, making a significant contribution to our company’s unregulated income.</a:t>
            </a:r>
            <a:r>
              <a:rPr lang="en-US" sz="1200" kern="1200" baseline="0" dirty="0">
                <a:solidFill>
                  <a:schemeClr val="tx1"/>
                </a:solidFill>
                <a:effectLst/>
                <a:latin typeface="Arial"/>
                <a:ea typeface="+mn-ea"/>
                <a:cs typeface="+mn-cs"/>
              </a:rPr>
              <a:t> </a:t>
            </a:r>
            <a:r>
              <a:rPr lang="en-US" sz="1200" kern="1200" dirty="0">
                <a:solidFill>
                  <a:schemeClr val="tx1"/>
                </a:solidFill>
                <a:effectLst/>
                <a:latin typeface="Arial"/>
                <a:ea typeface="+mn-ea"/>
                <a:cs typeface="+mn-cs"/>
              </a:rPr>
              <a:t>All of our FCOs are gas safe registered, and carry out a range of services including:</a:t>
            </a:r>
            <a:endParaRPr lang="en-GB" sz="1200" kern="1200" dirty="0">
              <a:solidFill>
                <a:schemeClr val="tx1"/>
              </a:solidFill>
              <a:effectLst/>
              <a:latin typeface="Arial"/>
              <a:ea typeface="+mn-ea"/>
              <a:cs typeface="+mn-cs"/>
            </a:endParaRPr>
          </a:p>
          <a:p>
            <a:pPr lvl="0"/>
            <a:endParaRPr lang="en-US"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attending reported escapes</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installing and repairing pipework</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resetting, repairing and replacing gas meters</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carrying out checks for safety, and</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reconnecting customers after service relay or mains work.</a:t>
            </a:r>
            <a:endParaRPr lang="en-GB" sz="1200" kern="1200" dirty="0">
              <a:solidFill>
                <a:schemeClr val="tx1"/>
              </a:solidFill>
              <a:effectLst/>
              <a:latin typeface="Arial"/>
              <a:ea typeface="+mn-ea"/>
              <a:cs typeface="+mn-cs"/>
            </a:endParaRPr>
          </a:p>
          <a:p>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Network Services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r>
              <a:rPr lang="en-GB" sz="1200" kern="1200" baseline="0" dirty="0">
                <a:solidFill>
                  <a:schemeClr val="tx1"/>
                </a:solidFill>
                <a:effectLst/>
                <a:latin typeface="Arial"/>
                <a:ea typeface="+mn-ea"/>
                <a:cs typeface="+mn-cs"/>
              </a:rPr>
              <a:t>Carry out the </a:t>
            </a:r>
            <a:r>
              <a:rPr lang="en-GB" sz="1200" kern="1200" dirty="0">
                <a:solidFill>
                  <a:schemeClr val="tx1"/>
                </a:solidFill>
                <a:effectLst/>
                <a:latin typeface="Arial"/>
                <a:ea typeface="+mn-ea"/>
                <a:cs typeface="+mn-cs"/>
              </a:rPr>
              <a:t>maintenance, construction and protection of above and below ground natural gas assets,</a:t>
            </a:r>
            <a:r>
              <a:rPr lang="en-GB" sz="1200" kern="1200" baseline="0" dirty="0">
                <a:solidFill>
                  <a:schemeClr val="tx1"/>
                </a:solidFill>
                <a:effectLst/>
                <a:latin typeface="Arial"/>
                <a:ea typeface="+mn-ea"/>
                <a:cs typeface="+mn-cs"/>
              </a:rPr>
              <a:t> this</a:t>
            </a:r>
            <a:r>
              <a:rPr lang="en-GB" sz="1200" kern="1200" dirty="0">
                <a:solidFill>
                  <a:schemeClr val="tx1"/>
                </a:solidFill>
                <a:effectLst/>
                <a:latin typeface="Arial"/>
                <a:ea typeface="+mn-ea"/>
                <a:cs typeface="+mn-cs"/>
              </a:rPr>
              <a:t> is critical to the safe supply of gas to customers in Wales and the South West of England. Within our company, a dedicated team of Staff, Industrial Staff and Contractors undertake this work and also provide a round the clock fault and emergency response service.</a:t>
            </a:r>
          </a:p>
          <a:p>
            <a:endParaRPr lang="en-GB" sz="1200" kern="1200" dirty="0">
              <a:solidFill>
                <a:schemeClr val="tx1"/>
              </a:solidFill>
              <a:effectLst/>
              <a:latin typeface="Arial"/>
              <a:ea typeface="+mn-ea"/>
              <a:cs typeface="+mn-cs"/>
            </a:endParaRPr>
          </a:p>
          <a:p>
            <a:r>
              <a:rPr lang="en-GB" sz="1200" kern="1200" dirty="0">
                <a:solidFill>
                  <a:schemeClr val="tx1"/>
                </a:solidFill>
                <a:effectLst/>
                <a:latin typeface="Arial"/>
                <a:ea typeface="+mn-ea"/>
                <a:cs typeface="+mn-cs"/>
              </a:rPr>
              <a:t>Another key element of the Above Ground workload is the provision of maintenance services to National Grid Metering, National Grid Transmission and other large gas consumers. These fully commercial contracts provide valuable non formula income to WWU and the Above Ground Team are committed to delivering a high quality service to these important customers.</a:t>
            </a:r>
          </a:p>
          <a:p>
            <a:r>
              <a:rPr lang="en-GB" sz="1200" kern="1200" dirty="0">
                <a:solidFill>
                  <a:schemeClr val="tx1"/>
                </a:solidFill>
                <a:effectLst/>
                <a:latin typeface="Arial"/>
                <a:ea typeface="+mn-ea"/>
                <a:cs typeface="+mn-cs"/>
              </a:rPr>
              <a:t> </a:t>
            </a:r>
            <a:endParaRPr lang="en-GB" sz="1200" b="1" kern="1200" dirty="0">
              <a:solidFill>
                <a:schemeClr val="tx1"/>
              </a:solidFill>
              <a:effectLst/>
              <a:latin typeface="Arial"/>
              <a:ea typeface="+mn-ea"/>
              <a:cs typeface="+mn-cs"/>
            </a:endParaRPr>
          </a:p>
          <a:p>
            <a:r>
              <a:rPr lang="en-US" sz="1200" b="1" u="sng" kern="1200" dirty="0">
                <a:solidFill>
                  <a:schemeClr val="tx1"/>
                </a:solidFill>
                <a:effectLst/>
                <a:latin typeface="Arial"/>
                <a:ea typeface="+mn-ea"/>
                <a:cs typeface="+mn-cs"/>
              </a:rPr>
              <a:t>Operations Health, Safety and Environment (HSE)</a:t>
            </a:r>
            <a:endParaRPr lang="en-GB"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HSE team supports our company’s ‘Demanding Safety Always’ priority - making sure that our workforce can work safely, and promoting good health and wellbeing.  </a:t>
            </a:r>
            <a:endParaRPr lang="en-GB"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In addition, we make sure that our process safety operations don’t negatively impact on the environment, or our excellent reputation for operating a safe and reliable gas network. </a:t>
            </a:r>
            <a:r>
              <a:rPr lang="en-GB" sz="1200" kern="1200" dirty="0">
                <a:solidFill>
                  <a:schemeClr val="tx1"/>
                </a:solidFill>
                <a:effectLst/>
                <a:latin typeface="Arial"/>
                <a:ea typeface="+mn-ea"/>
                <a:cs typeface="+mn-cs"/>
              </a:rPr>
              <a:t>We</a:t>
            </a:r>
            <a:r>
              <a:rPr lang="en-US" sz="1200" kern="1200" dirty="0">
                <a:solidFill>
                  <a:schemeClr val="tx1"/>
                </a:solidFill>
                <a:effectLst/>
                <a:latin typeface="Arial"/>
                <a:ea typeface="+mn-ea"/>
                <a:cs typeface="+mn-cs"/>
              </a:rPr>
              <a:t> have</a:t>
            </a:r>
            <a:r>
              <a:rPr lang="en-US" sz="1200" kern="1200" baseline="0" dirty="0">
                <a:solidFill>
                  <a:schemeClr val="tx1"/>
                </a:solidFill>
                <a:effectLst/>
                <a:latin typeface="Arial"/>
                <a:ea typeface="+mn-ea"/>
                <a:cs typeface="+mn-cs"/>
              </a:rPr>
              <a:t> a</a:t>
            </a:r>
            <a:r>
              <a:rPr lang="en-US" sz="1200" kern="1200" dirty="0">
                <a:solidFill>
                  <a:schemeClr val="tx1"/>
                </a:solidFill>
                <a:effectLst/>
                <a:latin typeface="Arial"/>
                <a:ea typeface="+mn-ea"/>
                <a:cs typeface="+mn-cs"/>
              </a:rPr>
              <a:t> team of HSE professionals that will</a:t>
            </a:r>
            <a:r>
              <a:rPr lang="en-US" sz="1200" kern="1200" baseline="0" dirty="0">
                <a:solidFill>
                  <a:schemeClr val="tx1"/>
                </a:solidFill>
                <a:effectLst/>
                <a:latin typeface="Arial"/>
                <a:ea typeface="+mn-ea"/>
                <a:cs typeface="+mn-cs"/>
              </a:rPr>
              <a:t> strive to</a:t>
            </a:r>
            <a:r>
              <a:rPr lang="en-US" sz="1200" kern="1200" dirty="0">
                <a:solidFill>
                  <a:schemeClr val="tx1"/>
                </a:solidFill>
                <a:effectLst/>
                <a:latin typeface="Arial"/>
                <a:ea typeface="+mn-ea"/>
                <a:cs typeface="+mn-cs"/>
              </a:rPr>
              <a:t> improve </a:t>
            </a:r>
            <a:r>
              <a:rPr lang="fr-FR" sz="1200" kern="1200" dirty="0">
                <a:solidFill>
                  <a:schemeClr val="tx1"/>
                </a:solidFill>
                <a:effectLst/>
                <a:latin typeface="Arial"/>
                <a:ea typeface="+mn-ea"/>
                <a:cs typeface="+mn-cs"/>
              </a:rPr>
              <a:t>Our Operations </a:t>
            </a:r>
            <a:r>
              <a:rPr lang="en-US" sz="1200" kern="1200" dirty="0">
                <a:solidFill>
                  <a:schemeClr val="tx1"/>
                </a:solidFill>
                <a:effectLst/>
                <a:latin typeface="Arial"/>
                <a:ea typeface="+mn-ea"/>
                <a:cs typeface="+mn-cs"/>
              </a:rPr>
              <a:t>HSE Performance</a:t>
            </a:r>
            <a:r>
              <a:rPr lang="en-GB" sz="1200" kern="1200" dirty="0">
                <a:solidFill>
                  <a:schemeClr val="tx1"/>
                </a:solidFill>
                <a:effectLst/>
                <a:latin typeface="Arial"/>
                <a:ea typeface="+mn-ea"/>
                <a:cs typeface="+mn-cs"/>
              </a:rPr>
              <a:t> by:</a:t>
            </a:r>
          </a:p>
          <a:p>
            <a:endParaRPr lang="en-US" sz="1200" kern="1200" dirty="0">
              <a:solidFill>
                <a:schemeClr val="tx1"/>
              </a:solidFill>
              <a:effectLst/>
              <a:latin typeface="Arial"/>
              <a:ea typeface="+mn-ea"/>
              <a:cs typeface="+mn-cs"/>
            </a:endParaRPr>
          </a:p>
          <a:p>
            <a:pPr marL="171450" indent="-171450">
              <a:buFont typeface="Wingdings" panose="05000000000000000000" pitchFamily="2" charset="2"/>
              <a:buChar char="Ø"/>
            </a:pPr>
            <a:r>
              <a:rPr lang="en-US" sz="1200" kern="1200" dirty="0">
                <a:solidFill>
                  <a:schemeClr val="tx1"/>
                </a:solidFill>
                <a:effectLst/>
                <a:latin typeface="Arial"/>
                <a:ea typeface="+mn-ea"/>
                <a:cs typeface="+mn-cs"/>
              </a:rPr>
              <a:t>  introducing compliance guidance, based on changes to legislation</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monitoring performance against set targets</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carry out inspections/audits and feedback on performance</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promote initiatives to help us </a:t>
            </a:r>
            <a:r>
              <a:rPr lang="da-DK" sz="1200" kern="1200" dirty="0">
                <a:solidFill>
                  <a:schemeClr val="tx1"/>
                </a:solidFill>
                <a:effectLst/>
                <a:latin typeface="Arial"/>
                <a:ea typeface="+mn-ea"/>
                <a:cs typeface="+mn-cs"/>
              </a:rPr>
              <a:t>deliver</a:t>
            </a:r>
            <a:r>
              <a:rPr lang="en-US" sz="1200" kern="1200" dirty="0">
                <a:solidFill>
                  <a:schemeClr val="tx1"/>
                </a:solidFill>
                <a:effectLst/>
                <a:latin typeface="Arial"/>
                <a:ea typeface="+mn-ea"/>
                <a:cs typeface="+mn-cs"/>
              </a:rPr>
              <a:t> performance improvement</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identify priorities based on Operational risk </a:t>
            </a:r>
            <a:endParaRPr lang="en-GB" sz="1200" kern="1200" dirty="0">
              <a:solidFill>
                <a:schemeClr val="tx1"/>
              </a:solidFill>
              <a:effectLst/>
              <a:latin typeface="Arial"/>
              <a:ea typeface="+mn-ea"/>
              <a:cs typeface="+mn-cs"/>
            </a:endParaRPr>
          </a:p>
          <a:p>
            <a:pPr marL="228600" lvl="0" indent="-228600">
              <a:buFont typeface="Wingdings" panose="05000000000000000000" pitchFamily="2" charset="2"/>
              <a:buChar char="Ø"/>
            </a:pPr>
            <a:r>
              <a:rPr lang="en-US" sz="1200" kern="1200" dirty="0">
                <a:solidFill>
                  <a:schemeClr val="tx1"/>
                </a:solidFill>
                <a:effectLst/>
                <a:latin typeface="Arial"/>
                <a:ea typeface="+mn-ea"/>
                <a:cs typeface="+mn-cs"/>
              </a:rPr>
              <a:t> produce and deliver an annual Operational HS&amp;E </a:t>
            </a:r>
            <a:r>
              <a:rPr lang="fr-FR" sz="1200" kern="1200" dirty="0" err="1">
                <a:solidFill>
                  <a:schemeClr val="tx1"/>
                </a:solidFill>
                <a:effectLst/>
                <a:latin typeface="Arial"/>
                <a:ea typeface="+mn-ea"/>
                <a:cs typeface="+mn-cs"/>
              </a:rPr>
              <a:t>Improvement</a:t>
            </a:r>
            <a:r>
              <a:rPr lang="fr-FR" sz="1200" kern="1200" dirty="0">
                <a:solidFill>
                  <a:schemeClr val="tx1"/>
                </a:solidFill>
                <a:effectLst/>
                <a:latin typeface="Arial"/>
                <a:ea typeface="+mn-ea"/>
                <a:cs typeface="+mn-cs"/>
              </a:rPr>
              <a:t> Plan</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influence the culture of the operational workforce by promoting health and wellbeing</a:t>
            </a:r>
            <a:endParaRPr lang="en-GB" sz="1200" kern="1200" dirty="0">
              <a:solidFill>
                <a:schemeClr val="tx1"/>
              </a:solidFill>
              <a:effectLst/>
              <a:latin typeface="Arial"/>
              <a:ea typeface="+mn-ea"/>
              <a:cs typeface="+mn-cs"/>
            </a:endParaRPr>
          </a:p>
          <a:p>
            <a:pPr marL="171450" lvl="0" indent="-171450">
              <a:buFont typeface="Wingdings" panose="05000000000000000000" pitchFamily="2" charset="2"/>
              <a:buChar char="Ø"/>
            </a:pPr>
            <a:r>
              <a:rPr lang="en-US" sz="1200" kern="1200" dirty="0">
                <a:solidFill>
                  <a:schemeClr val="tx1"/>
                </a:solidFill>
                <a:effectLst/>
                <a:latin typeface="Arial"/>
                <a:ea typeface="+mn-ea"/>
                <a:cs typeface="+mn-cs"/>
              </a:rPr>
              <a:t>  helping to deliver the </a:t>
            </a:r>
            <a:r>
              <a:rPr lang="en-US" sz="1200" kern="1200" dirty="0" err="1">
                <a:solidFill>
                  <a:schemeClr val="tx1"/>
                </a:solidFill>
                <a:effectLst/>
                <a:latin typeface="Arial"/>
                <a:ea typeface="+mn-ea"/>
                <a:cs typeface="+mn-cs"/>
              </a:rPr>
              <a:t>Ofgem</a:t>
            </a:r>
            <a:r>
              <a:rPr lang="en-US" sz="1200" kern="1200" dirty="0">
                <a:solidFill>
                  <a:schemeClr val="tx1"/>
                </a:solidFill>
                <a:effectLst/>
                <a:latin typeface="Arial"/>
                <a:ea typeface="+mn-ea"/>
                <a:cs typeface="+mn-cs"/>
              </a:rPr>
              <a:t> Safety Outputs </a:t>
            </a:r>
            <a:r>
              <a:rPr lang="fr-FR" sz="1200" kern="1200" dirty="0">
                <a:solidFill>
                  <a:schemeClr val="tx1"/>
                </a:solidFill>
                <a:effectLst/>
                <a:latin typeface="Arial"/>
                <a:ea typeface="+mn-ea"/>
                <a:cs typeface="+mn-cs"/>
              </a:rPr>
              <a:t>and </a:t>
            </a:r>
            <a:r>
              <a:rPr lang="fr-FR" sz="1200" kern="1200" dirty="0" err="1">
                <a:solidFill>
                  <a:schemeClr val="tx1"/>
                </a:solidFill>
                <a:effectLst/>
                <a:latin typeface="Arial"/>
                <a:ea typeface="+mn-ea"/>
                <a:cs typeface="+mn-cs"/>
              </a:rPr>
              <a:t>Company</a:t>
            </a:r>
            <a:r>
              <a:rPr lang="en-US" sz="1200" kern="1200" dirty="0">
                <a:solidFill>
                  <a:schemeClr val="tx1"/>
                </a:solidFill>
                <a:effectLst/>
                <a:latin typeface="Arial"/>
                <a:ea typeface="+mn-ea"/>
                <a:cs typeface="+mn-cs"/>
              </a:rPr>
              <a:t> Safety targets</a:t>
            </a:r>
            <a:endParaRPr lang="en-GB" sz="1200" kern="1200" dirty="0">
              <a:solidFill>
                <a:schemeClr val="tx1"/>
              </a:solidFill>
              <a:effectLst/>
              <a:latin typeface="Arial"/>
              <a:ea typeface="+mn-ea"/>
              <a:cs typeface="+mn-cs"/>
            </a:endParaRPr>
          </a:p>
          <a:p>
            <a:endParaRPr lang="en-GB" sz="1200" b="1" kern="1200" dirty="0">
              <a:solidFill>
                <a:schemeClr val="tx1"/>
              </a:solidFill>
              <a:effectLst/>
              <a:latin typeface="Arial"/>
              <a:ea typeface="+mn-ea"/>
              <a:cs typeface="+mn-cs"/>
            </a:endParaRPr>
          </a:p>
          <a:p>
            <a:endParaRPr lang="en-GB" sz="1200" b="1" kern="1200" dirty="0">
              <a:solidFill>
                <a:schemeClr val="tx1"/>
              </a:solidFill>
              <a:effectLst/>
              <a:latin typeface="Arial"/>
              <a:ea typeface="+mn-ea"/>
              <a:cs typeface="+mn-cs"/>
            </a:endParaRPr>
          </a:p>
          <a:p>
            <a:r>
              <a:rPr lang="en-GB" sz="1200" b="1" kern="1200" dirty="0">
                <a:solidFill>
                  <a:schemeClr val="tx1"/>
                </a:solidFill>
                <a:effectLst/>
                <a:latin typeface="Arial"/>
                <a:ea typeface="+mn-ea"/>
                <a:cs typeface="+mn-cs"/>
              </a:rPr>
              <a:t>Other</a:t>
            </a:r>
            <a:r>
              <a:rPr lang="en-GB" sz="1200" b="1" kern="1200" baseline="0" dirty="0">
                <a:solidFill>
                  <a:schemeClr val="tx1"/>
                </a:solidFill>
                <a:effectLst/>
                <a:latin typeface="Arial"/>
                <a:ea typeface="+mn-ea"/>
                <a:cs typeface="+mn-cs"/>
              </a:rPr>
              <a:t> areas of the business that also provide a vital service to both our internal and external customers </a:t>
            </a:r>
          </a:p>
          <a:p>
            <a:endParaRPr lang="en-GB" sz="1200" b="1" kern="1200" baseline="0" dirty="0">
              <a:solidFill>
                <a:schemeClr val="tx1"/>
              </a:solidFill>
              <a:effectLst/>
              <a:latin typeface="Arial"/>
              <a:ea typeface="+mn-ea"/>
              <a:cs typeface="+mn-cs"/>
            </a:endParaRP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Health Safety &amp; wellbeing </a:t>
            </a: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HR Inc.… corporate affairs and external relations </a:t>
            </a: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Finance</a:t>
            </a: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Business services Inc.… IT</a:t>
            </a:r>
          </a:p>
          <a:p>
            <a:pPr marL="171450" indent="-171450">
              <a:buFont typeface="Wingdings" panose="05000000000000000000" pitchFamily="2" charset="2"/>
              <a:buChar char="Ø"/>
            </a:pPr>
            <a:r>
              <a:rPr lang="en-GB" sz="1200" b="0" kern="1200" baseline="0" dirty="0">
                <a:solidFill>
                  <a:schemeClr val="tx1"/>
                </a:solidFill>
                <a:effectLst/>
                <a:latin typeface="Arial"/>
                <a:ea typeface="+mn-ea"/>
                <a:cs typeface="+mn-cs"/>
              </a:rPr>
              <a:t>Asset</a:t>
            </a:r>
            <a:endParaRPr lang="en-GB" sz="1200" b="0" kern="1200" dirty="0">
              <a:solidFill>
                <a:schemeClr val="tx1"/>
              </a:solidFill>
              <a:effectLst/>
              <a:latin typeface="Arial"/>
              <a:ea typeface="+mn-ea"/>
              <a:cs typeface="+mn-cs"/>
            </a:endParaRPr>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BB44E2-E7B8-4877-B0DA-3F3CEF4C862A}"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0280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concept of being a regulated monopoly</a:t>
            </a:r>
          </a:p>
          <a:p>
            <a:r>
              <a:rPr lang="en-GB" dirty="0"/>
              <a:t>Our customers can’t vote with their feet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7C985-F1D5-6C44-9CA0-694A5E4C15C5}"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4016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7C985-F1D5-6C44-9CA0-694A5E4C15C5}"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40162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7C985-F1D5-6C44-9CA0-694A5E4C15C5}"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3876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solidFill>
                  <a:schemeClr val="tx1">
                    <a:lumMod val="50000"/>
                    <a:lumOff val="50000"/>
                  </a:schemeClr>
                </a:solidFill>
                <a:latin typeface="Arial" panose="020B0604020202020204" pitchFamily="34" charset="0"/>
                <a:cs typeface="Arial" panose="020B0604020202020204" pitchFamily="34" charset="0"/>
              </a:rPr>
              <a:t>CO awareness and prevention always comes out on top</a:t>
            </a:r>
          </a:p>
          <a:p>
            <a:pPr marL="285750" indent="-285750">
              <a:buFont typeface="Arial" panose="020B0604020202020204" pitchFamily="34" charset="0"/>
              <a:buChar char="•"/>
            </a:pPr>
            <a:r>
              <a:rPr lang="en-GB" sz="1200" dirty="0">
                <a:solidFill>
                  <a:schemeClr val="tx1">
                    <a:lumMod val="50000"/>
                    <a:lumOff val="50000"/>
                  </a:schemeClr>
                </a:solidFill>
                <a:latin typeface="Arial" panose="020B0604020202020204" pitchFamily="34" charset="0"/>
                <a:cs typeface="Arial" panose="020B0604020202020204" pitchFamily="34" charset="0"/>
              </a:rPr>
              <a:t>Vulnerable and fuel poor customers has risen over the years, and are now at the top</a:t>
            </a:r>
          </a:p>
          <a:p>
            <a:pPr marL="285750" indent="-285750">
              <a:buFont typeface="Arial" panose="020B0604020202020204" pitchFamily="34" charset="0"/>
              <a:buChar char="•"/>
            </a:pPr>
            <a:r>
              <a:rPr lang="en-GB" sz="1200" dirty="0">
                <a:solidFill>
                  <a:schemeClr val="tx1">
                    <a:lumMod val="50000"/>
                    <a:lumOff val="50000"/>
                  </a:schemeClr>
                </a:solidFill>
                <a:latin typeface="Arial" panose="020B0604020202020204" pitchFamily="34" charset="0"/>
                <a:cs typeface="Arial" panose="020B0604020202020204" pitchFamily="34" charset="0"/>
              </a:rPr>
              <a:t>Smart metering has been consistently low – so we are removing it from the priorities this year</a:t>
            </a:r>
          </a:p>
          <a:p>
            <a:pPr marL="285750" indent="-285750">
              <a:buFont typeface="Arial" panose="020B0604020202020204" pitchFamily="34" charset="0"/>
              <a:buChar char="•"/>
            </a:pPr>
            <a:r>
              <a:rPr lang="en-GB" sz="1200" dirty="0">
                <a:solidFill>
                  <a:schemeClr val="tx1">
                    <a:lumMod val="50000"/>
                    <a:lumOff val="50000"/>
                  </a:schemeClr>
                </a:solidFill>
                <a:latin typeface="Arial" panose="020B0604020202020204" pitchFamily="34" charset="0"/>
                <a:cs typeface="Arial" panose="020B0604020202020204" pitchFamily="34" charset="0"/>
              </a:rPr>
              <a:t>Theft of gas has decreased in importance </a:t>
            </a:r>
          </a:p>
          <a:p>
            <a:pPr marL="285750" indent="-285750">
              <a:buFont typeface="Arial" panose="020B0604020202020204" pitchFamily="34" charset="0"/>
              <a:buChar char="•"/>
            </a:pPr>
            <a:r>
              <a:rPr lang="en-GB" sz="12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Low carbon future has actually decreased to fourth place since 2016 and protecting the environment has been low, although it went up two places last year</a:t>
            </a:r>
          </a:p>
          <a:p>
            <a:pPr marL="285750" indent="-285750">
              <a:buFont typeface="Arial" panose="020B0604020202020204" pitchFamily="34" charset="0"/>
              <a:buChar char="•"/>
            </a:pPr>
            <a:r>
              <a:rPr lang="en-GB" sz="1200" dirty="0">
                <a:solidFill>
                  <a:schemeClr val="tx1">
                    <a:lumMod val="50000"/>
                    <a:lumOff val="50000"/>
                  </a:schemeClr>
                </a:solidFill>
                <a:highlight>
                  <a:srgbClr val="FFFF00"/>
                </a:highlight>
                <a:latin typeface="Arial" panose="020B0604020202020204" pitchFamily="34" charset="0"/>
                <a:cs typeface="Arial" panose="020B0604020202020204" pitchFamily="34" charset="0"/>
              </a:rPr>
              <a:t>We’ve added new priorities e.g. customer service, connections. This year we are adding cyber security </a:t>
            </a:r>
          </a:p>
          <a:p>
            <a:pPr marL="285750" indent="-285750">
              <a:buFont typeface="Arial" panose="020B0604020202020204" pitchFamily="34" charset="0"/>
              <a:buChar char="•"/>
            </a:pPr>
            <a:endParaRPr lang="en-GB" sz="1200" dirty="0">
              <a:solidFill>
                <a:schemeClr val="tx1">
                  <a:lumMod val="50000"/>
                  <a:lumOff val="50000"/>
                </a:schemeClr>
              </a:solidFill>
              <a:highlight>
                <a:srgbClr val="FFFF00"/>
              </a:highligh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7C985-F1D5-6C44-9CA0-694A5E4C15C5}"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5281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our 2018 Regional Workshops, stakeholders were asked to re-vote on our priorities. The final result is as follows,</a:t>
            </a:r>
          </a:p>
          <a:p>
            <a:r>
              <a:rPr lang="en-GB" dirty="0"/>
              <a:t>It was noted that priorities were difficult to rank against each other. </a:t>
            </a:r>
          </a:p>
          <a:p>
            <a:r>
              <a:rPr lang="en-GB" b="0" dirty="0"/>
              <a:t>The suggestion to remove smart metering was made given it is a supplier led roll out </a:t>
            </a:r>
          </a:p>
          <a:p>
            <a:r>
              <a:rPr lang="en-GB" b="0" dirty="0"/>
              <a:t>An electricity supplier suggested cyber security should be on the list as a new  priority </a:t>
            </a:r>
          </a:p>
        </p:txBody>
      </p:sp>
      <p:sp>
        <p:nvSpPr>
          <p:cNvPr id="4" name="Slide Number Placeholder 3"/>
          <p:cNvSpPr>
            <a:spLocks noGrp="1"/>
          </p:cNvSpPr>
          <p:nvPr>
            <p:ph type="sldNum" sz="quarter" idx="10"/>
          </p:nvPr>
        </p:nvSpPr>
        <p:spPr/>
        <p:txBody>
          <a:bodyPr/>
          <a:lstStyle/>
          <a:p>
            <a:fld id="{F5C7C985-F1D5-6C44-9CA0-694A5E4C15C5}" type="slidenum">
              <a:rPr lang="en-US" smtClean="0"/>
              <a:pPr/>
              <a:t>16</a:t>
            </a:fld>
            <a:endParaRPr lang="en-US" dirty="0"/>
          </a:p>
        </p:txBody>
      </p:sp>
    </p:spTree>
    <p:extLst>
      <p:ext uri="{BB962C8B-B14F-4D97-AF65-F5344CB8AC3E}">
        <p14:creationId xmlns:p14="http://schemas.microsoft.com/office/powerpoint/2010/main" val="3475963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https://www.thegreenage.co.uk/cheaper-heat-home-gas-electricity/</a:t>
            </a:r>
          </a:p>
        </p:txBody>
      </p:sp>
      <p:sp>
        <p:nvSpPr>
          <p:cNvPr id="4" name="Slide Number Placeholder 3"/>
          <p:cNvSpPr>
            <a:spLocks noGrp="1"/>
          </p:cNvSpPr>
          <p:nvPr>
            <p:ph type="sldNum" sz="quarter" idx="10"/>
          </p:nvPr>
        </p:nvSpPr>
        <p:spPr/>
        <p:txBody>
          <a:bodyPr/>
          <a:lstStyle/>
          <a:p>
            <a:fld id="{F5C7C985-F1D5-6C44-9CA0-694A5E4C15C5}" type="slidenum">
              <a:rPr lang="en-US" smtClean="0"/>
              <a:pPr/>
              <a:t>20</a:t>
            </a:fld>
            <a:endParaRPr lang="en-US" dirty="0"/>
          </a:p>
        </p:txBody>
      </p:sp>
    </p:spTree>
    <p:extLst>
      <p:ext uri="{BB962C8B-B14F-4D97-AF65-F5344CB8AC3E}">
        <p14:creationId xmlns:p14="http://schemas.microsoft.com/office/powerpoint/2010/main" val="822507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10" name="Freeform 6"/>
          <p:cNvSpPr>
            <a:spLocks/>
          </p:cNvSpPr>
          <p:nvPr userDrawn="1"/>
        </p:nvSpPr>
        <p:spPr bwMode="auto">
          <a:xfrm>
            <a:off x="328612" y="199702"/>
            <a:ext cx="8432800" cy="6311900"/>
          </a:xfrm>
          <a:custGeom>
            <a:avLst/>
            <a:gdLst>
              <a:gd name="T0" fmla="*/ 57 w 2654"/>
              <a:gd name="T1" fmla="*/ 0 h 1986"/>
              <a:gd name="T2" fmla="*/ 0 w 2654"/>
              <a:gd name="T3" fmla="*/ 57 h 1986"/>
              <a:gd name="T4" fmla="*/ 0 w 2654"/>
              <a:gd name="T5" fmla="*/ 1929 h 1986"/>
              <a:gd name="T6" fmla="*/ 57 w 2654"/>
              <a:gd name="T7" fmla="*/ 1986 h 1986"/>
              <a:gd name="T8" fmla="*/ 2598 w 2654"/>
              <a:gd name="T9" fmla="*/ 1986 h 1986"/>
              <a:gd name="T10" fmla="*/ 2654 w 2654"/>
              <a:gd name="T11" fmla="*/ 1929 h 1986"/>
              <a:gd name="T12" fmla="*/ 2654 w 2654"/>
              <a:gd name="T13" fmla="*/ 57 h 1986"/>
              <a:gd name="T14" fmla="*/ 2598 w 2654"/>
              <a:gd name="T15" fmla="*/ 0 h 1986"/>
              <a:gd name="T16" fmla="*/ 57 w 2654"/>
              <a:gd name="T17" fmla="*/ 0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4" h="1986">
                <a:moveTo>
                  <a:pt x="57" y="0"/>
                </a:moveTo>
                <a:cubicBezTo>
                  <a:pt x="57" y="0"/>
                  <a:pt x="0" y="0"/>
                  <a:pt x="0" y="57"/>
                </a:cubicBezTo>
                <a:cubicBezTo>
                  <a:pt x="0" y="1929"/>
                  <a:pt x="0" y="1929"/>
                  <a:pt x="0" y="1929"/>
                </a:cubicBezTo>
                <a:cubicBezTo>
                  <a:pt x="0" y="1929"/>
                  <a:pt x="0" y="1986"/>
                  <a:pt x="57" y="1986"/>
                </a:cubicBezTo>
                <a:cubicBezTo>
                  <a:pt x="2598" y="1986"/>
                  <a:pt x="2598" y="1986"/>
                  <a:pt x="2598" y="1986"/>
                </a:cubicBezTo>
                <a:cubicBezTo>
                  <a:pt x="2598" y="1986"/>
                  <a:pt x="2654" y="1986"/>
                  <a:pt x="2654" y="1929"/>
                </a:cubicBezTo>
                <a:cubicBezTo>
                  <a:pt x="2654" y="57"/>
                  <a:pt x="2654" y="57"/>
                  <a:pt x="2654" y="57"/>
                </a:cubicBezTo>
                <a:cubicBezTo>
                  <a:pt x="2654" y="57"/>
                  <a:pt x="2654" y="0"/>
                  <a:pt x="2598" y="0"/>
                </a:cubicBezTo>
                <a:cubicBezTo>
                  <a:pt x="57" y="0"/>
                  <a:pt x="57" y="0"/>
                  <a:pt x="57" y="0"/>
                </a:cubicBezTo>
              </a:path>
            </a:pathLst>
          </a:custGeom>
          <a:solidFill>
            <a:srgbClr val="2BB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pic>
        <p:nvPicPr>
          <p:cNvPr id="1335" name="Picture 3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1735" r="2528" b="20812"/>
          <a:stretch/>
        </p:blipFill>
        <p:spPr bwMode="auto">
          <a:xfrm>
            <a:off x="0" y="4228776"/>
            <a:ext cx="9153500" cy="26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9" name="Freeform 318"/>
          <p:cNvSpPr/>
          <p:nvPr userDrawn="1"/>
        </p:nvSpPr>
        <p:spPr>
          <a:xfrm>
            <a:off x="107504" y="980728"/>
            <a:ext cx="9036496" cy="3720827"/>
          </a:xfrm>
          <a:custGeom>
            <a:avLst/>
            <a:gdLst/>
            <a:ahLst/>
            <a:cxnLst/>
            <a:rect l="l" t="t" r="r" b="b"/>
            <a:pathLst>
              <a:path w="9036496" h="2352675">
                <a:moveTo>
                  <a:pt x="56366" y="0"/>
                </a:moveTo>
                <a:lnTo>
                  <a:pt x="9036496" y="454309"/>
                </a:lnTo>
                <a:lnTo>
                  <a:pt x="9036496" y="1642790"/>
                </a:lnTo>
                <a:lnTo>
                  <a:pt x="0" y="2352675"/>
                </a:lnTo>
                <a:lnTo>
                  <a:pt x="704570" y="1047750"/>
                </a:lnTo>
                <a:close/>
              </a:path>
            </a:pathLst>
          </a:custGeom>
          <a:solidFill>
            <a:schemeClr val="accent2"/>
          </a:solidFill>
          <a:ln>
            <a:noFill/>
          </a:ln>
          <a:effectLst>
            <a:outerShdw blurRad="177800" dist="1016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a:endParaRPr>
          </a:p>
        </p:txBody>
      </p:sp>
      <p:sp>
        <p:nvSpPr>
          <p:cNvPr id="1114" name="Freeform 10"/>
          <p:cNvSpPr>
            <a:spLocks/>
          </p:cNvSpPr>
          <p:nvPr userDrawn="1"/>
        </p:nvSpPr>
        <p:spPr bwMode="auto">
          <a:xfrm>
            <a:off x="1484312" y="4171627"/>
            <a:ext cx="528638" cy="233363"/>
          </a:xfrm>
          <a:custGeom>
            <a:avLst/>
            <a:gdLst>
              <a:gd name="T0" fmla="*/ 166 w 166"/>
              <a:gd name="T1" fmla="*/ 0 h 73"/>
              <a:gd name="T2" fmla="*/ 101 w 166"/>
              <a:gd name="T3" fmla="*/ 73 h 73"/>
              <a:gd name="T4" fmla="*/ 0 w 166"/>
              <a:gd name="T5" fmla="*/ 59 h 73"/>
              <a:gd name="T6" fmla="*/ 32 w 166"/>
              <a:gd name="T7" fmla="*/ 44 h 73"/>
              <a:gd name="T8" fmla="*/ 93 w 166"/>
              <a:gd name="T9" fmla="*/ 45 h 73"/>
              <a:gd name="T10" fmla="*/ 166 w 166"/>
              <a:gd name="T11" fmla="*/ 0 h 73"/>
            </a:gdLst>
            <a:ahLst/>
            <a:cxnLst>
              <a:cxn ang="0">
                <a:pos x="T0" y="T1"/>
              </a:cxn>
              <a:cxn ang="0">
                <a:pos x="T2" y="T3"/>
              </a:cxn>
              <a:cxn ang="0">
                <a:pos x="T4" y="T5"/>
              </a:cxn>
              <a:cxn ang="0">
                <a:pos x="T6" y="T7"/>
              </a:cxn>
              <a:cxn ang="0">
                <a:pos x="T8" y="T9"/>
              </a:cxn>
              <a:cxn ang="0">
                <a:pos x="T10" y="T11"/>
              </a:cxn>
            </a:cxnLst>
            <a:rect l="0" t="0" r="r" b="b"/>
            <a:pathLst>
              <a:path w="166" h="73">
                <a:moveTo>
                  <a:pt x="166" y="0"/>
                </a:moveTo>
                <a:cubicBezTo>
                  <a:pt x="166" y="0"/>
                  <a:pt x="109" y="50"/>
                  <a:pt x="101" y="73"/>
                </a:cubicBezTo>
                <a:cubicBezTo>
                  <a:pt x="101" y="73"/>
                  <a:pt x="42" y="53"/>
                  <a:pt x="0" y="59"/>
                </a:cubicBezTo>
                <a:cubicBezTo>
                  <a:pt x="0" y="59"/>
                  <a:pt x="13" y="46"/>
                  <a:pt x="32" y="44"/>
                </a:cubicBezTo>
                <a:cubicBezTo>
                  <a:pt x="32" y="44"/>
                  <a:pt x="67" y="38"/>
                  <a:pt x="93" y="45"/>
                </a:cubicBezTo>
                <a:cubicBezTo>
                  <a:pt x="93" y="45"/>
                  <a:pt x="143" y="8"/>
                  <a:pt x="166" y="0"/>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15" name="Freeform 11"/>
          <p:cNvSpPr>
            <a:spLocks/>
          </p:cNvSpPr>
          <p:nvPr userDrawn="1"/>
        </p:nvSpPr>
        <p:spPr bwMode="auto">
          <a:xfrm>
            <a:off x="2330450" y="4503415"/>
            <a:ext cx="558800" cy="225425"/>
          </a:xfrm>
          <a:custGeom>
            <a:avLst/>
            <a:gdLst>
              <a:gd name="T0" fmla="*/ 7 w 176"/>
              <a:gd name="T1" fmla="*/ 71 h 71"/>
              <a:gd name="T2" fmla="*/ 103 w 176"/>
              <a:gd name="T3" fmla="*/ 66 h 71"/>
              <a:gd name="T4" fmla="*/ 158 w 176"/>
              <a:gd name="T5" fmla="*/ 18 h 71"/>
              <a:gd name="T6" fmla="*/ 167 w 176"/>
              <a:gd name="T7" fmla="*/ 1 h 71"/>
              <a:gd name="T8" fmla="*/ 141 w 176"/>
              <a:gd name="T9" fmla="*/ 4 h 71"/>
              <a:gd name="T10" fmla="*/ 89 w 176"/>
              <a:gd name="T11" fmla="*/ 43 h 71"/>
              <a:gd name="T12" fmla="*/ 5 w 176"/>
              <a:gd name="T13" fmla="*/ 60 h 71"/>
              <a:gd name="T14" fmla="*/ 7 w 176"/>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71">
                <a:moveTo>
                  <a:pt x="7" y="71"/>
                </a:moveTo>
                <a:cubicBezTo>
                  <a:pt x="7" y="71"/>
                  <a:pt x="45" y="38"/>
                  <a:pt x="103" y="66"/>
                </a:cubicBezTo>
                <a:cubicBezTo>
                  <a:pt x="103" y="66"/>
                  <a:pt x="111" y="27"/>
                  <a:pt x="158" y="18"/>
                </a:cubicBezTo>
                <a:cubicBezTo>
                  <a:pt x="158" y="18"/>
                  <a:pt x="176" y="15"/>
                  <a:pt x="167" y="1"/>
                </a:cubicBezTo>
                <a:cubicBezTo>
                  <a:pt x="167" y="1"/>
                  <a:pt x="154" y="0"/>
                  <a:pt x="141" y="4"/>
                </a:cubicBezTo>
                <a:cubicBezTo>
                  <a:pt x="127" y="9"/>
                  <a:pt x="110" y="19"/>
                  <a:pt x="89" y="43"/>
                </a:cubicBezTo>
                <a:cubicBezTo>
                  <a:pt x="89" y="43"/>
                  <a:pt x="34" y="32"/>
                  <a:pt x="5" y="60"/>
                </a:cubicBezTo>
                <a:cubicBezTo>
                  <a:pt x="5" y="60"/>
                  <a:pt x="0" y="67"/>
                  <a:pt x="7" y="71"/>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16" name="Freeform 12"/>
          <p:cNvSpPr>
            <a:spLocks/>
          </p:cNvSpPr>
          <p:nvPr userDrawn="1"/>
        </p:nvSpPr>
        <p:spPr bwMode="auto">
          <a:xfrm>
            <a:off x="2032000" y="4957440"/>
            <a:ext cx="333375" cy="136525"/>
          </a:xfrm>
          <a:custGeom>
            <a:avLst/>
            <a:gdLst>
              <a:gd name="T0" fmla="*/ 4 w 105"/>
              <a:gd name="T1" fmla="*/ 43 h 43"/>
              <a:gd name="T2" fmla="*/ 61 w 105"/>
              <a:gd name="T3" fmla="*/ 39 h 43"/>
              <a:gd name="T4" fmla="*/ 95 w 105"/>
              <a:gd name="T5" fmla="*/ 11 h 43"/>
              <a:gd name="T6" fmla="*/ 99 w 105"/>
              <a:gd name="T7" fmla="*/ 1 h 43"/>
              <a:gd name="T8" fmla="*/ 84 w 105"/>
              <a:gd name="T9" fmla="*/ 3 h 43"/>
              <a:gd name="T10" fmla="*/ 53 w 105"/>
              <a:gd name="T11" fmla="*/ 26 h 43"/>
              <a:gd name="T12" fmla="*/ 3 w 105"/>
              <a:gd name="T13" fmla="*/ 36 h 43"/>
              <a:gd name="T14" fmla="*/ 4 w 105"/>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43">
                <a:moveTo>
                  <a:pt x="4" y="43"/>
                </a:moveTo>
                <a:cubicBezTo>
                  <a:pt x="4" y="43"/>
                  <a:pt x="27" y="23"/>
                  <a:pt x="61" y="39"/>
                </a:cubicBezTo>
                <a:cubicBezTo>
                  <a:pt x="61" y="39"/>
                  <a:pt x="66" y="16"/>
                  <a:pt x="95" y="11"/>
                </a:cubicBezTo>
                <a:cubicBezTo>
                  <a:pt x="95" y="11"/>
                  <a:pt x="105" y="9"/>
                  <a:pt x="99" y="1"/>
                </a:cubicBezTo>
                <a:cubicBezTo>
                  <a:pt x="99" y="1"/>
                  <a:pt x="92" y="0"/>
                  <a:pt x="84" y="3"/>
                </a:cubicBezTo>
                <a:cubicBezTo>
                  <a:pt x="76" y="6"/>
                  <a:pt x="65" y="12"/>
                  <a:pt x="53" y="26"/>
                </a:cubicBezTo>
                <a:cubicBezTo>
                  <a:pt x="53" y="26"/>
                  <a:pt x="20" y="19"/>
                  <a:pt x="3" y="36"/>
                </a:cubicBezTo>
                <a:cubicBezTo>
                  <a:pt x="3" y="36"/>
                  <a:pt x="0" y="40"/>
                  <a:pt x="4" y="4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17" name="Freeform 13"/>
          <p:cNvSpPr>
            <a:spLocks/>
          </p:cNvSpPr>
          <p:nvPr userDrawn="1"/>
        </p:nvSpPr>
        <p:spPr bwMode="auto">
          <a:xfrm>
            <a:off x="3073400" y="4605015"/>
            <a:ext cx="333375" cy="136525"/>
          </a:xfrm>
          <a:custGeom>
            <a:avLst/>
            <a:gdLst>
              <a:gd name="T0" fmla="*/ 4 w 105"/>
              <a:gd name="T1" fmla="*/ 43 h 43"/>
              <a:gd name="T2" fmla="*/ 61 w 105"/>
              <a:gd name="T3" fmla="*/ 40 h 43"/>
              <a:gd name="T4" fmla="*/ 94 w 105"/>
              <a:gd name="T5" fmla="*/ 11 h 43"/>
              <a:gd name="T6" fmla="*/ 99 w 105"/>
              <a:gd name="T7" fmla="*/ 1 h 43"/>
              <a:gd name="T8" fmla="*/ 84 w 105"/>
              <a:gd name="T9" fmla="*/ 3 h 43"/>
              <a:gd name="T10" fmla="*/ 53 w 105"/>
              <a:gd name="T11" fmla="*/ 26 h 43"/>
              <a:gd name="T12" fmla="*/ 3 w 105"/>
              <a:gd name="T13" fmla="*/ 36 h 43"/>
              <a:gd name="T14" fmla="*/ 4 w 105"/>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43">
                <a:moveTo>
                  <a:pt x="4" y="43"/>
                </a:moveTo>
                <a:cubicBezTo>
                  <a:pt x="4" y="43"/>
                  <a:pt x="27" y="23"/>
                  <a:pt x="61" y="40"/>
                </a:cubicBezTo>
                <a:cubicBezTo>
                  <a:pt x="61" y="40"/>
                  <a:pt x="66" y="17"/>
                  <a:pt x="94" y="11"/>
                </a:cubicBezTo>
                <a:cubicBezTo>
                  <a:pt x="94" y="11"/>
                  <a:pt x="105" y="10"/>
                  <a:pt x="99" y="1"/>
                </a:cubicBezTo>
                <a:cubicBezTo>
                  <a:pt x="99" y="1"/>
                  <a:pt x="92" y="0"/>
                  <a:pt x="84" y="3"/>
                </a:cubicBezTo>
                <a:cubicBezTo>
                  <a:pt x="76" y="6"/>
                  <a:pt x="65" y="12"/>
                  <a:pt x="53" y="26"/>
                </a:cubicBezTo>
                <a:cubicBezTo>
                  <a:pt x="53" y="26"/>
                  <a:pt x="20" y="19"/>
                  <a:pt x="3" y="36"/>
                </a:cubicBezTo>
                <a:cubicBezTo>
                  <a:pt x="3" y="36"/>
                  <a:pt x="0" y="40"/>
                  <a:pt x="4" y="4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18" name="Freeform 14"/>
          <p:cNvSpPr>
            <a:spLocks/>
          </p:cNvSpPr>
          <p:nvPr userDrawn="1"/>
        </p:nvSpPr>
        <p:spPr bwMode="auto">
          <a:xfrm>
            <a:off x="2686050" y="4897115"/>
            <a:ext cx="358775" cy="241300"/>
          </a:xfrm>
          <a:custGeom>
            <a:avLst/>
            <a:gdLst>
              <a:gd name="T0" fmla="*/ 4 w 113"/>
              <a:gd name="T1" fmla="*/ 66 h 76"/>
              <a:gd name="T2" fmla="*/ 35 w 113"/>
              <a:gd name="T3" fmla="*/ 74 h 76"/>
              <a:gd name="T4" fmla="*/ 69 w 113"/>
              <a:gd name="T5" fmla="*/ 73 h 76"/>
              <a:gd name="T6" fmla="*/ 86 w 113"/>
              <a:gd name="T7" fmla="*/ 57 h 76"/>
              <a:gd name="T8" fmla="*/ 97 w 113"/>
              <a:gd name="T9" fmla="*/ 34 h 76"/>
              <a:gd name="T10" fmla="*/ 111 w 113"/>
              <a:gd name="T11" fmla="*/ 10 h 76"/>
              <a:gd name="T12" fmla="*/ 96 w 113"/>
              <a:gd name="T13" fmla="*/ 20 h 76"/>
              <a:gd name="T14" fmla="*/ 71 w 113"/>
              <a:gd name="T15" fmla="*/ 47 h 76"/>
              <a:gd name="T16" fmla="*/ 27 w 113"/>
              <a:gd name="T17" fmla="*/ 61 h 76"/>
              <a:gd name="T18" fmla="*/ 4 w 113"/>
              <a:gd name="T19"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6">
                <a:moveTo>
                  <a:pt x="4" y="66"/>
                </a:moveTo>
                <a:cubicBezTo>
                  <a:pt x="10" y="70"/>
                  <a:pt x="33" y="74"/>
                  <a:pt x="35" y="74"/>
                </a:cubicBezTo>
                <a:cubicBezTo>
                  <a:pt x="47" y="74"/>
                  <a:pt x="58" y="76"/>
                  <a:pt x="69" y="73"/>
                </a:cubicBezTo>
                <a:cubicBezTo>
                  <a:pt x="78" y="70"/>
                  <a:pt x="82" y="65"/>
                  <a:pt x="86" y="57"/>
                </a:cubicBezTo>
                <a:cubicBezTo>
                  <a:pt x="89" y="49"/>
                  <a:pt x="92" y="41"/>
                  <a:pt x="97" y="34"/>
                </a:cubicBezTo>
                <a:cubicBezTo>
                  <a:pt x="101" y="26"/>
                  <a:pt x="110" y="19"/>
                  <a:pt x="111" y="10"/>
                </a:cubicBezTo>
                <a:cubicBezTo>
                  <a:pt x="113" y="0"/>
                  <a:pt x="97" y="18"/>
                  <a:pt x="96" y="20"/>
                </a:cubicBezTo>
                <a:cubicBezTo>
                  <a:pt x="84" y="35"/>
                  <a:pt x="79" y="41"/>
                  <a:pt x="71" y="47"/>
                </a:cubicBezTo>
                <a:cubicBezTo>
                  <a:pt x="59" y="58"/>
                  <a:pt x="42" y="60"/>
                  <a:pt x="27" y="61"/>
                </a:cubicBezTo>
                <a:cubicBezTo>
                  <a:pt x="21" y="61"/>
                  <a:pt x="0" y="64"/>
                  <a:pt x="4" y="66"/>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19" name="Freeform 15"/>
          <p:cNvSpPr>
            <a:spLocks/>
          </p:cNvSpPr>
          <p:nvPr userDrawn="1"/>
        </p:nvSpPr>
        <p:spPr bwMode="auto">
          <a:xfrm>
            <a:off x="3070225" y="5236840"/>
            <a:ext cx="282575" cy="190500"/>
          </a:xfrm>
          <a:custGeom>
            <a:avLst/>
            <a:gdLst>
              <a:gd name="T0" fmla="*/ 3 w 89"/>
              <a:gd name="T1" fmla="*/ 53 h 60"/>
              <a:gd name="T2" fmla="*/ 28 w 89"/>
              <a:gd name="T3" fmla="*/ 59 h 60"/>
              <a:gd name="T4" fmla="*/ 55 w 89"/>
              <a:gd name="T5" fmla="*/ 58 h 60"/>
              <a:gd name="T6" fmla="*/ 68 w 89"/>
              <a:gd name="T7" fmla="*/ 46 h 60"/>
              <a:gd name="T8" fmla="*/ 76 w 89"/>
              <a:gd name="T9" fmla="*/ 28 h 60"/>
              <a:gd name="T10" fmla="*/ 88 w 89"/>
              <a:gd name="T11" fmla="*/ 9 h 60"/>
              <a:gd name="T12" fmla="*/ 76 w 89"/>
              <a:gd name="T13" fmla="*/ 17 h 60"/>
              <a:gd name="T14" fmla="*/ 56 w 89"/>
              <a:gd name="T15" fmla="*/ 38 h 60"/>
              <a:gd name="T16" fmla="*/ 21 w 89"/>
              <a:gd name="T17" fmla="*/ 49 h 60"/>
              <a:gd name="T18" fmla="*/ 3 w 89"/>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0">
                <a:moveTo>
                  <a:pt x="3" y="53"/>
                </a:moveTo>
                <a:cubicBezTo>
                  <a:pt x="8" y="56"/>
                  <a:pt x="26" y="59"/>
                  <a:pt x="28" y="59"/>
                </a:cubicBezTo>
                <a:cubicBezTo>
                  <a:pt x="37" y="59"/>
                  <a:pt x="46" y="60"/>
                  <a:pt x="55" y="58"/>
                </a:cubicBezTo>
                <a:cubicBezTo>
                  <a:pt x="62" y="56"/>
                  <a:pt x="65" y="52"/>
                  <a:pt x="68" y="46"/>
                </a:cubicBezTo>
                <a:cubicBezTo>
                  <a:pt x="70" y="39"/>
                  <a:pt x="73" y="33"/>
                  <a:pt x="76" y="28"/>
                </a:cubicBezTo>
                <a:cubicBezTo>
                  <a:pt x="80" y="22"/>
                  <a:pt x="87" y="16"/>
                  <a:pt x="88" y="9"/>
                </a:cubicBezTo>
                <a:cubicBezTo>
                  <a:pt x="89" y="0"/>
                  <a:pt x="77" y="15"/>
                  <a:pt x="76" y="17"/>
                </a:cubicBezTo>
                <a:cubicBezTo>
                  <a:pt x="66" y="29"/>
                  <a:pt x="63" y="33"/>
                  <a:pt x="56" y="38"/>
                </a:cubicBezTo>
                <a:cubicBezTo>
                  <a:pt x="46" y="46"/>
                  <a:pt x="34" y="48"/>
                  <a:pt x="21" y="49"/>
                </a:cubicBezTo>
                <a:cubicBezTo>
                  <a:pt x="17" y="49"/>
                  <a:pt x="0" y="51"/>
                  <a:pt x="3" y="5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5" name="Freeform 181"/>
          <p:cNvSpPr>
            <a:spLocks/>
          </p:cNvSpPr>
          <p:nvPr userDrawn="1"/>
        </p:nvSpPr>
        <p:spPr bwMode="auto">
          <a:xfrm>
            <a:off x="3565525" y="5376540"/>
            <a:ext cx="115888" cy="50800"/>
          </a:xfrm>
          <a:custGeom>
            <a:avLst/>
            <a:gdLst>
              <a:gd name="T0" fmla="*/ 36 w 36"/>
              <a:gd name="T1" fmla="*/ 0 h 16"/>
              <a:gd name="T2" fmla="*/ 22 w 36"/>
              <a:gd name="T3" fmla="*/ 16 h 16"/>
              <a:gd name="T4" fmla="*/ 0 w 36"/>
              <a:gd name="T5" fmla="*/ 13 h 16"/>
              <a:gd name="T6" fmla="*/ 7 w 36"/>
              <a:gd name="T7" fmla="*/ 10 h 16"/>
              <a:gd name="T8" fmla="*/ 20 w 36"/>
              <a:gd name="T9" fmla="*/ 10 h 16"/>
              <a:gd name="T10" fmla="*/ 36 w 36"/>
              <a:gd name="T11" fmla="*/ 0 h 16"/>
            </a:gdLst>
            <a:ahLst/>
            <a:cxnLst>
              <a:cxn ang="0">
                <a:pos x="T0" y="T1"/>
              </a:cxn>
              <a:cxn ang="0">
                <a:pos x="T2" y="T3"/>
              </a:cxn>
              <a:cxn ang="0">
                <a:pos x="T4" y="T5"/>
              </a:cxn>
              <a:cxn ang="0">
                <a:pos x="T6" y="T7"/>
              </a:cxn>
              <a:cxn ang="0">
                <a:pos x="T8" y="T9"/>
              </a:cxn>
              <a:cxn ang="0">
                <a:pos x="T10" y="T11"/>
              </a:cxn>
            </a:cxnLst>
            <a:rect l="0" t="0" r="r" b="b"/>
            <a:pathLst>
              <a:path w="36" h="16">
                <a:moveTo>
                  <a:pt x="36" y="0"/>
                </a:moveTo>
                <a:cubicBezTo>
                  <a:pt x="36" y="0"/>
                  <a:pt x="24" y="11"/>
                  <a:pt x="22" y="16"/>
                </a:cubicBezTo>
                <a:cubicBezTo>
                  <a:pt x="22" y="16"/>
                  <a:pt x="9" y="12"/>
                  <a:pt x="0" y="13"/>
                </a:cubicBezTo>
                <a:cubicBezTo>
                  <a:pt x="0" y="13"/>
                  <a:pt x="3" y="10"/>
                  <a:pt x="7" y="10"/>
                </a:cubicBezTo>
                <a:cubicBezTo>
                  <a:pt x="7" y="10"/>
                  <a:pt x="15" y="8"/>
                  <a:pt x="20" y="10"/>
                </a:cubicBezTo>
                <a:cubicBezTo>
                  <a:pt x="20" y="10"/>
                  <a:pt x="31" y="2"/>
                  <a:pt x="36" y="0"/>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6" name="Freeform 182"/>
          <p:cNvSpPr>
            <a:spLocks/>
          </p:cNvSpPr>
          <p:nvPr userDrawn="1"/>
        </p:nvSpPr>
        <p:spPr bwMode="auto">
          <a:xfrm>
            <a:off x="3751262" y="5449565"/>
            <a:ext cx="120650" cy="47625"/>
          </a:xfrm>
          <a:custGeom>
            <a:avLst/>
            <a:gdLst>
              <a:gd name="T0" fmla="*/ 1 w 38"/>
              <a:gd name="T1" fmla="*/ 15 h 15"/>
              <a:gd name="T2" fmla="*/ 22 w 38"/>
              <a:gd name="T3" fmla="*/ 14 h 15"/>
              <a:gd name="T4" fmla="*/ 34 w 38"/>
              <a:gd name="T5" fmla="*/ 4 h 15"/>
              <a:gd name="T6" fmla="*/ 36 w 38"/>
              <a:gd name="T7" fmla="*/ 0 h 15"/>
              <a:gd name="T8" fmla="*/ 30 w 38"/>
              <a:gd name="T9" fmla="*/ 1 h 15"/>
              <a:gd name="T10" fmla="*/ 19 w 38"/>
              <a:gd name="T11" fmla="*/ 9 h 15"/>
              <a:gd name="T12" fmla="*/ 1 w 38"/>
              <a:gd name="T13" fmla="*/ 13 h 15"/>
              <a:gd name="T14" fmla="*/ 1 w 3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5">
                <a:moveTo>
                  <a:pt x="1" y="15"/>
                </a:moveTo>
                <a:cubicBezTo>
                  <a:pt x="1" y="15"/>
                  <a:pt x="9" y="8"/>
                  <a:pt x="22" y="14"/>
                </a:cubicBezTo>
                <a:cubicBezTo>
                  <a:pt x="22" y="14"/>
                  <a:pt x="24" y="6"/>
                  <a:pt x="34" y="4"/>
                </a:cubicBezTo>
                <a:cubicBezTo>
                  <a:pt x="34" y="4"/>
                  <a:pt x="38" y="3"/>
                  <a:pt x="36" y="0"/>
                </a:cubicBezTo>
                <a:cubicBezTo>
                  <a:pt x="36" y="0"/>
                  <a:pt x="33" y="0"/>
                  <a:pt x="30" y="1"/>
                </a:cubicBezTo>
                <a:cubicBezTo>
                  <a:pt x="27" y="2"/>
                  <a:pt x="23" y="4"/>
                  <a:pt x="19" y="9"/>
                </a:cubicBezTo>
                <a:cubicBezTo>
                  <a:pt x="19" y="9"/>
                  <a:pt x="7" y="7"/>
                  <a:pt x="1" y="13"/>
                </a:cubicBezTo>
                <a:cubicBezTo>
                  <a:pt x="1" y="13"/>
                  <a:pt x="0" y="14"/>
                  <a:pt x="1" y="15"/>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7" name="Freeform 183"/>
          <p:cNvSpPr>
            <a:spLocks/>
          </p:cNvSpPr>
          <p:nvPr userDrawn="1"/>
        </p:nvSpPr>
        <p:spPr bwMode="auto">
          <a:xfrm>
            <a:off x="3684587" y="5547990"/>
            <a:ext cx="73025" cy="28575"/>
          </a:xfrm>
          <a:custGeom>
            <a:avLst/>
            <a:gdLst>
              <a:gd name="T0" fmla="*/ 1 w 23"/>
              <a:gd name="T1" fmla="*/ 9 h 9"/>
              <a:gd name="T2" fmla="*/ 14 w 23"/>
              <a:gd name="T3" fmla="*/ 8 h 9"/>
              <a:gd name="T4" fmla="*/ 21 w 23"/>
              <a:gd name="T5" fmla="*/ 2 h 9"/>
              <a:gd name="T6" fmla="*/ 22 w 23"/>
              <a:gd name="T7" fmla="*/ 0 h 9"/>
              <a:gd name="T8" fmla="*/ 18 w 23"/>
              <a:gd name="T9" fmla="*/ 0 h 9"/>
              <a:gd name="T10" fmla="*/ 12 w 23"/>
              <a:gd name="T11" fmla="*/ 5 h 9"/>
              <a:gd name="T12" fmla="*/ 1 w 23"/>
              <a:gd name="T13" fmla="*/ 8 h 9"/>
              <a:gd name="T14" fmla="*/ 1 w 2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1" y="9"/>
                </a:moveTo>
                <a:cubicBezTo>
                  <a:pt x="1" y="9"/>
                  <a:pt x="6" y="5"/>
                  <a:pt x="14" y="8"/>
                </a:cubicBezTo>
                <a:cubicBezTo>
                  <a:pt x="14" y="8"/>
                  <a:pt x="15" y="3"/>
                  <a:pt x="21" y="2"/>
                </a:cubicBezTo>
                <a:cubicBezTo>
                  <a:pt x="21" y="2"/>
                  <a:pt x="23" y="2"/>
                  <a:pt x="22" y="0"/>
                </a:cubicBezTo>
                <a:cubicBezTo>
                  <a:pt x="22" y="0"/>
                  <a:pt x="20" y="0"/>
                  <a:pt x="18" y="0"/>
                </a:cubicBezTo>
                <a:cubicBezTo>
                  <a:pt x="17" y="1"/>
                  <a:pt x="14" y="2"/>
                  <a:pt x="12" y="5"/>
                </a:cubicBezTo>
                <a:cubicBezTo>
                  <a:pt x="12" y="5"/>
                  <a:pt x="5" y="4"/>
                  <a:pt x="1" y="8"/>
                </a:cubicBezTo>
                <a:cubicBezTo>
                  <a:pt x="1" y="8"/>
                  <a:pt x="0" y="8"/>
                  <a:pt x="1" y="9"/>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8" name="Freeform 184"/>
          <p:cNvSpPr>
            <a:spLocks/>
          </p:cNvSpPr>
          <p:nvPr userDrawn="1"/>
        </p:nvSpPr>
        <p:spPr bwMode="auto">
          <a:xfrm>
            <a:off x="3910012" y="5471790"/>
            <a:ext cx="73025" cy="28575"/>
          </a:xfrm>
          <a:custGeom>
            <a:avLst/>
            <a:gdLst>
              <a:gd name="T0" fmla="*/ 1 w 23"/>
              <a:gd name="T1" fmla="*/ 9 h 9"/>
              <a:gd name="T2" fmla="*/ 14 w 23"/>
              <a:gd name="T3" fmla="*/ 8 h 9"/>
              <a:gd name="T4" fmla="*/ 21 w 23"/>
              <a:gd name="T5" fmla="*/ 2 h 9"/>
              <a:gd name="T6" fmla="*/ 22 w 23"/>
              <a:gd name="T7" fmla="*/ 0 h 9"/>
              <a:gd name="T8" fmla="*/ 19 w 23"/>
              <a:gd name="T9" fmla="*/ 0 h 9"/>
              <a:gd name="T10" fmla="*/ 12 w 23"/>
              <a:gd name="T11" fmla="*/ 5 h 9"/>
              <a:gd name="T12" fmla="*/ 1 w 23"/>
              <a:gd name="T13" fmla="*/ 8 h 9"/>
              <a:gd name="T14" fmla="*/ 1 w 2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1" y="9"/>
                </a:moveTo>
                <a:cubicBezTo>
                  <a:pt x="1" y="9"/>
                  <a:pt x="6" y="5"/>
                  <a:pt x="14" y="8"/>
                </a:cubicBezTo>
                <a:cubicBezTo>
                  <a:pt x="14" y="8"/>
                  <a:pt x="15" y="3"/>
                  <a:pt x="21" y="2"/>
                </a:cubicBezTo>
                <a:cubicBezTo>
                  <a:pt x="21" y="2"/>
                  <a:pt x="23" y="2"/>
                  <a:pt x="22" y="0"/>
                </a:cubicBezTo>
                <a:cubicBezTo>
                  <a:pt x="22" y="0"/>
                  <a:pt x="20" y="0"/>
                  <a:pt x="19" y="0"/>
                </a:cubicBezTo>
                <a:cubicBezTo>
                  <a:pt x="17" y="1"/>
                  <a:pt x="15" y="2"/>
                  <a:pt x="12" y="5"/>
                </a:cubicBezTo>
                <a:cubicBezTo>
                  <a:pt x="12" y="5"/>
                  <a:pt x="5" y="4"/>
                  <a:pt x="1" y="8"/>
                </a:cubicBezTo>
                <a:cubicBezTo>
                  <a:pt x="1" y="8"/>
                  <a:pt x="0" y="8"/>
                  <a:pt x="1" y="9"/>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9" name="Freeform 185"/>
          <p:cNvSpPr>
            <a:spLocks/>
          </p:cNvSpPr>
          <p:nvPr userDrawn="1"/>
        </p:nvSpPr>
        <p:spPr bwMode="auto">
          <a:xfrm>
            <a:off x="3827462" y="5535290"/>
            <a:ext cx="76200" cy="50800"/>
          </a:xfrm>
          <a:custGeom>
            <a:avLst/>
            <a:gdLst>
              <a:gd name="T0" fmla="*/ 1 w 24"/>
              <a:gd name="T1" fmla="*/ 14 h 16"/>
              <a:gd name="T2" fmla="*/ 8 w 24"/>
              <a:gd name="T3" fmla="*/ 16 h 16"/>
              <a:gd name="T4" fmla="*/ 15 w 24"/>
              <a:gd name="T5" fmla="*/ 15 h 16"/>
              <a:gd name="T6" fmla="*/ 19 w 24"/>
              <a:gd name="T7" fmla="*/ 12 h 16"/>
              <a:gd name="T8" fmla="*/ 21 w 24"/>
              <a:gd name="T9" fmla="*/ 7 h 16"/>
              <a:gd name="T10" fmla="*/ 24 w 24"/>
              <a:gd name="T11" fmla="*/ 2 h 16"/>
              <a:gd name="T12" fmla="*/ 21 w 24"/>
              <a:gd name="T13" fmla="*/ 4 h 16"/>
              <a:gd name="T14" fmla="*/ 15 w 24"/>
              <a:gd name="T15" fmla="*/ 10 h 16"/>
              <a:gd name="T16" fmla="*/ 6 w 24"/>
              <a:gd name="T17" fmla="*/ 13 h 16"/>
              <a:gd name="T18" fmla="*/ 1 w 24"/>
              <a:gd name="T1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6">
                <a:moveTo>
                  <a:pt x="1" y="14"/>
                </a:moveTo>
                <a:cubicBezTo>
                  <a:pt x="2" y="15"/>
                  <a:pt x="7" y="16"/>
                  <a:pt x="8" y="16"/>
                </a:cubicBezTo>
                <a:cubicBezTo>
                  <a:pt x="10" y="16"/>
                  <a:pt x="13" y="16"/>
                  <a:pt x="15" y="15"/>
                </a:cubicBezTo>
                <a:cubicBezTo>
                  <a:pt x="17" y="15"/>
                  <a:pt x="18" y="14"/>
                  <a:pt x="19" y="12"/>
                </a:cubicBezTo>
                <a:cubicBezTo>
                  <a:pt x="19" y="10"/>
                  <a:pt x="20" y="9"/>
                  <a:pt x="21" y="7"/>
                </a:cubicBezTo>
                <a:cubicBezTo>
                  <a:pt x="22" y="5"/>
                  <a:pt x="24" y="4"/>
                  <a:pt x="24" y="2"/>
                </a:cubicBezTo>
                <a:cubicBezTo>
                  <a:pt x="24" y="0"/>
                  <a:pt x="21" y="4"/>
                  <a:pt x="21" y="4"/>
                </a:cubicBezTo>
                <a:cubicBezTo>
                  <a:pt x="18" y="7"/>
                  <a:pt x="17" y="8"/>
                  <a:pt x="15" y="10"/>
                </a:cubicBezTo>
                <a:cubicBezTo>
                  <a:pt x="13" y="12"/>
                  <a:pt x="9" y="13"/>
                  <a:pt x="6" y="13"/>
                </a:cubicBezTo>
                <a:cubicBezTo>
                  <a:pt x="5" y="13"/>
                  <a:pt x="0" y="14"/>
                  <a:pt x="1" y="14"/>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pic>
        <p:nvPicPr>
          <p:cNvPr id="8" name="Picture 310"/>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ctrTitle"/>
          </p:nvPr>
        </p:nvSpPr>
        <p:spPr>
          <a:xfrm>
            <a:off x="1187623" y="1196752"/>
            <a:ext cx="6799089" cy="3049339"/>
          </a:xfrm>
        </p:spPr>
        <p:txBody>
          <a:bodyPr>
            <a:normAutofit/>
          </a:bodyPr>
          <a:lstStyle>
            <a:lvl1pPr>
              <a:lnSpc>
                <a:spcPts val="6000"/>
              </a:lnSpc>
              <a:defRPr sz="5400"/>
            </a:lvl1pPr>
          </a:lstStyle>
          <a:p>
            <a:r>
              <a:rPr lang="en-US" dirty="0"/>
              <a:t>Click to edit Master title style</a:t>
            </a:r>
            <a:endParaRPr lang="en-GB" dirty="0"/>
          </a:p>
        </p:txBody>
      </p:sp>
      <p:sp>
        <p:nvSpPr>
          <p:cNvPr id="3" name="Subtitle 2"/>
          <p:cNvSpPr>
            <a:spLocks noGrp="1"/>
          </p:cNvSpPr>
          <p:nvPr userDrawn="1">
            <p:ph type="subTitle" idx="1"/>
          </p:nvPr>
        </p:nvSpPr>
        <p:spPr>
          <a:xfrm>
            <a:off x="4305139" y="3933056"/>
            <a:ext cx="4248472" cy="1343000"/>
          </a:xfrm>
        </p:spPr>
        <p:txBody>
          <a:bodyPr anchor="ctr">
            <a:normAutofit/>
          </a:bodyPr>
          <a:lstStyle>
            <a:lvl1pPr marL="0" indent="0" algn="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userDrawn="1">
            <p:ph type="dt" sz="half" idx="10"/>
          </p:nvPr>
        </p:nvSpPr>
        <p:spPr/>
        <p:txBody>
          <a:bodyPr/>
          <a:lstStyle/>
          <a:p>
            <a:fld id="{9BB0DD92-A699-DB4A-9ADA-66770611FE36}"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GB">
              <a:solidFill>
                <a:prstClr val="white"/>
              </a:solidFill>
            </a:endParaRPr>
          </a:p>
        </p:txBody>
      </p:sp>
      <p:sp>
        <p:nvSpPr>
          <p:cNvPr id="10" name="Rectangle 9"/>
          <p:cNvSpPr/>
          <p:nvPr userDrawn="1"/>
        </p:nvSpPr>
        <p:spPr>
          <a:xfrm>
            <a:off x="8789997" y="5445224"/>
            <a:ext cx="35400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a:endParaRPr>
          </a:p>
        </p:txBody>
      </p:sp>
      <p:sp>
        <p:nvSpPr>
          <p:cNvPr id="6" name="Slide Number Placeholder 5"/>
          <p:cNvSpPr>
            <a:spLocks noGrp="1"/>
          </p:cNvSpPr>
          <p:nvPr userDrawn="1">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
        <p:nvSpPr>
          <p:cNvPr id="11" name="AutoShape 4"/>
          <p:cNvSpPr>
            <a:spLocks noChangeAspect="1" noChangeArrowheads="1" noTextEdit="1"/>
          </p:cNvSpPr>
          <p:nvPr userDrawn="1"/>
        </p:nvSpPr>
        <p:spPr bwMode="auto">
          <a:xfrm>
            <a:off x="-638175" y="-12853715"/>
            <a:ext cx="10213975"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12" name="Line 8"/>
          <p:cNvSpPr>
            <a:spLocks noChangeShapeType="1"/>
          </p:cNvSpPr>
          <p:nvPr userDrawn="1"/>
        </p:nvSpPr>
        <p:spPr bwMode="auto">
          <a:xfrm>
            <a:off x="7275512" y="-111757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13" name="Line 9"/>
          <p:cNvSpPr>
            <a:spLocks noChangeShapeType="1"/>
          </p:cNvSpPr>
          <p:nvPr userDrawn="1"/>
        </p:nvSpPr>
        <p:spPr bwMode="auto">
          <a:xfrm>
            <a:off x="7275512" y="-111757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0" name="Rectangle 16"/>
          <p:cNvSpPr>
            <a:spLocks noChangeArrowheads="1"/>
          </p:cNvSpPr>
          <p:nvPr userDrawn="1"/>
        </p:nvSpPr>
        <p:spPr bwMode="auto">
          <a:xfrm>
            <a:off x="-28575" y="-6967265"/>
            <a:ext cx="9153525" cy="787400"/>
          </a:xfrm>
          <a:prstGeom prst="rect">
            <a:avLst/>
          </a:prstGeom>
          <a:solidFill>
            <a:srgbClr val="4C5D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1" name="Rectangle 17"/>
          <p:cNvSpPr>
            <a:spLocks noChangeArrowheads="1"/>
          </p:cNvSpPr>
          <p:nvPr userDrawn="1"/>
        </p:nvSpPr>
        <p:spPr bwMode="auto">
          <a:xfrm>
            <a:off x="-28575" y="-6967265"/>
            <a:ext cx="91535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2" name="Rectangle 18"/>
          <p:cNvSpPr>
            <a:spLocks noChangeArrowheads="1"/>
          </p:cNvSpPr>
          <p:nvPr userDrawn="1"/>
        </p:nvSpPr>
        <p:spPr bwMode="auto">
          <a:xfrm>
            <a:off x="1684337" y="-6786290"/>
            <a:ext cx="47625" cy="6064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3" name="Rectangle 19"/>
          <p:cNvSpPr>
            <a:spLocks noChangeArrowheads="1"/>
          </p:cNvSpPr>
          <p:nvPr userDrawn="1"/>
        </p:nvSpPr>
        <p:spPr bwMode="auto">
          <a:xfrm>
            <a:off x="4865687" y="-6795815"/>
            <a:ext cx="47625" cy="6159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4" name="Freeform 20"/>
          <p:cNvSpPr>
            <a:spLocks/>
          </p:cNvSpPr>
          <p:nvPr userDrawn="1"/>
        </p:nvSpPr>
        <p:spPr bwMode="auto">
          <a:xfrm>
            <a:off x="2695575" y="-6745015"/>
            <a:ext cx="206375" cy="352425"/>
          </a:xfrm>
          <a:custGeom>
            <a:avLst/>
            <a:gdLst>
              <a:gd name="T0" fmla="*/ 65 w 65"/>
              <a:gd name="T1" fmla="*/ 111 h 111"/>
              <a:gd name="T2" fmla="*/ 20 w 65"/>
              <a:gd name="T3" fmla="*/ 111 h 111"/>
              <a:gd name="T4" fmla="*/ 5 w 65"/>
              <a:gd name="T5" fmla="*/ 105 h 111"/>
              <a:gd name="T6" fmla="*/ 0 w 65"/>
              <a:gd name="T7" fmla="*/ 90 h 111"/>
              <a:gd name="T8" fmla="*/ 0 w 65"/>
              <a:gd name="T9" fmla="*/ 0 h 111"/>
              <a:gd name="T10" fmla="*/ 15 w 65"/>
              <a:gd name="T11" fmla="*/ 0 h 111"/>
              <a:gd name="T12" fmla="*/ 15 w 65"/>
              <a:gd name="T13" fmla="*/ 91 h 111"/>
              <a:gd name="T14" fmla="*/ 17 w 65"/>
              <a:gd name="T15" fmla="*/ 94 h 111"/>
              <a:gd name="T16" fmla="*/ 20 w 65"/>
              <a:gd name="T17" fmla="*/ 96 h 111"/>
              <a:gd name="T18" fmla="*/ 65 w 65"/>
              <a:gd name="T19" fmla="*/ 96 h 111"/>
              <a:gd name="T20" fmla="*/ 65 w 65"/>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1">
                <a:moveTo>
                  <a:pt x="65" y="111"/>
                </a:moveTo>
                <a:cubicBezTo>
                  <a:pt x="20" y="111"/>
                  <a:pt x="20" y="111"/>
                  <a:pt x="20" y="111"/>
                </a:cubicBezTo>
                <a:cubicBezTo>
                  <a:pt x="15" y="111"/>
                  <a:pt x="9" y="109"/>
                  <a:pt x="5" y="105"/>
                </a:cubicBezTo>
                <a:cubicBezTo>
                  <a:pt x="2" y="101"/>
                  <a:pt x="0" y="95"/>
                  <a:pt x="0" y="90"/>
                </a:cubicBezTo>
                <a:cubicBezTo>
                  <a:pt x="0" y="0"/>
                  <a:pt x="0" y="0"/>
                  <a:pt x="0" y="0"/>
                </a:cubicBezTo>
                <a:cubicBezTo>
                  <a:pt x="15" y="0"/>
                  <a:pt x="15" y="0"/>
                  <a:pt x="15" y="0"/>
                </a:cubicBezTo>
                <a:cubicBezTo>
                  <a:pt x="15" y="91"/>
                  <a:pt x="15" y="91"/>
                  <a:pt x="15" y="91"/>
                </a:cubicBezTo>
                <a:cubicBezTo>
                  <a:pt x="15" y="92"/>
                  <a:pt x="16" y="93"/>
                  <a:pt x="17" y="94"/>
                </a:cubicBezTo>
                <a:cubicBezTo>
                  <a:pt x="18" y="95"/>
                  <a:pt x="19" y="96"/>
                  <a:pt x="20" y="96"/>
                </a:cubicBezTo>
                <a:cubicBezTo>
                  <a:pt x="65" y="96"/>
                  <a:pt x="65" y="96"/>
                  <a:pt x="65" y="96"/>
                </a:cubicBezTo>
                <a:lnTo>
                  <a:pt x="65" y="111"/>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5" name="Freeform 21"/>
          <p:cNvSpPr>
            <a:spLocks/>
          </p:cNvSpPr>
          <p:nvPr userDrawn="1"/>
        </p:nvSpPr>
        <p:spPr bwMode="auto">
          <a:xfrm>
            <a:off x="1690687" y="-6973615"/>
            <a:ext cx="44450" cy="155575"/>
          </a:xfrm>
          <a:custGeom>
            <a:avLst/>
            <a:gdLst>
              <a:gd name="T0" fmla="*/ 0 w 28"/>
              <a:gd name="T1" fmla="*/ 98 h 98"/>
              <a:gd name="T2" fmla="*/ 0 w 28"/>
              <a:gd name="T3" fmla="*/ 0 h 98"/>
              <a:gd name="T4" fmla="*/ 26 w 28"/>
              <a:gd name="T5" fmla="*/ 0 h 98"/>
              <a:gd name="T6" fmla="*/ 28 w 28"/>
              <a:gd name="T7" fmla="*/ 98 h 98"/>
              <a:gd name="T8" fmla="*/ 26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6" y="0"/>
                </a:lnTo>
                <a:lnTo>
                  <a:pt x="28"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6" name="Freeform 22"/>
          <p:cNvSpPr>
            <a:spLocks/>
          </p:cNvSpPr>
          <p:nvPr userDrawn="1"/>
        </p:nvSpPr>
        <p:spPr bwMode="auto">
          <a:xfrm>
            <a:off x="1690687" y="-6973615"/>
            <a:ext cx="44450" cy="155575"/>
          </a:xfrm>
          <a:custGeom>
            <a:avLst/>
            <a:gdLst>
              <a:gd name="T0" fmla="*/ 0 w 28"/>
              <a:gd name="T1" fmla="*/ 98 h 98"/>
              <a:gd name="T2" fmla="*/ 0 w 28"/>
              <a:gd name="T3" fmla="*/ 0 h 98"/>
              <a:gd name="T4" fmla="*/ 26 w 28"/>
              <a:gd name="T5" fmla="*/ 0 h 98"/>
              <a:gd name="T6" fmla="*/ 28 w 28"/>
              <a:gd name="T7" fmla="*/ 98 h 98"/>
              <a:gd name="T8" fmla="*/ 26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6" y="0"/>
                </a:lnTo>
                <a:lnTo>
                  <a:pt x="28"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7" name="Freeform 23"/>
          <p:cNvSpPr>
            <a:spLocks/>
          </p:cNvSpPr>
          <p:nvPr userDrawn="1"/>
        </p:nvSpPr>
        <p:spPr bwMode="auto">
          <a:xfrm>
            <a:off x="33083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8" name="Freeform 24"/>
          <p:cNvSpPr>
            <a:spLocks/>
          </p:cNvSpPr>
          <p:nvPr userDrawn="1"/>
        </p:nvSpPr>
        <p:spPr bwMode="auto">
          <a:xfrm>
            <a:off x="33083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9" name="Freeform 25"/>
          <p:cNvSpPr>
            <a:spLocks/>
          </p:cNvSpPr>
          <p:nvPr userDrawn="1"/>
        </p:nvSpPr>
        <p:spPr bwMode="auto">
          <a:xfrm>
            <a:off x="269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0" name="Freeform 26"/>
          <p:cNvSpPr>
            <a:spLocks/>
          </p:cNvSpPr>
          <p:nvPr userDrawn="1"/>
        </p:nvSpPr>
        <p:spPr bwMode="auto">
          <a:xfrm>
            <a:off x="269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1" name="Freeform 27"/>
          <p:cNvSpPr>
            <a:spLocks/>
          </p:cNvSpPr>
          <p:nvPr userDrawn="1"/>
        </p:nvSpPr>
        <p:spPr bwMode="auto">
          <a:xfrm>
            <a:off x="2314575"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2" name="Freeform 28"/>
          <p:cNvSpPr>
            <a:spLocks/>
          </p:cNvSpPr>
          <p:nvPr userDrawn="1"/>
        </p:nvSpPr>
        <p:spPr bwMode="auto">
          <a:xfrm>
            <a:off x="2314575"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3" name="Freeform 29"/>
          <p:cNvSpPr>
            <a:spLocks/>
          </p:cNvSpPr>
          <p:nvPr userDrawn="1"/>
        </p:nvSpPr>
        <p:spPr bwMode="auto">
          <a:xfrm>
            <a:off x="4592637"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4" name="Freeform 30"/>
          <p:cNvSpPr>
            <a:spLocks/>
          </p:cNvSpPr>
          <p:nvPr userDrawn="1"/>
        </p:nvSpPr>
        <p:spPr bwMode="auto">
          <a:xfrm>
            <a:off x="4592637"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5" name="Freeform 31"/>
          <p:cNvSpPr>
            <a:spLocks/>
          </p:cNvSpPr>
          <p:nvPr userDrawn="1"/>
        </p:nvSpPr>
        <p:spPr bwMode="auto">
          <a:xfrm>
            <a:off x="486568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6" name="Freeform 32"/>
          <p:cNvSpPr>
            <a:spLocks/>
          </p:cNvSpPr>
          <p:nvPr userDrawn="1"/>
        </p:nvSpPr>
        <p:spPr bwMode="auto">
          <a:xfrm>
            <a:off x="486568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7" name="Freeform 33"/>
          <p:cNvSpPr>
            <a:spLocks/>
          </p:cNvSpPr>
          <p:nvPr userDrawn="1"/>
        </p:nvSpPr>
        <p:spPr bwMode="auto">
          <a:xfrm>
            <a:off x="516413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8" name="Freeform 34"/>
          <p:cNvSpPr>
            <a:spLocks/>
          </p:cNvSpPr>
          <p:nvPr userDrawn="1"/>
        </p:nvSpPr>
        <p:spPr bwMode="auto">
          <a:xfrm>
            <a:off x="516413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9" name="Freeform 35"/>
          <p:cNvSpPr>
            <a:spLocks/>
          </p:cNvSpPr>
          <p:nvPr userDrawn="1"/>
        </p:nvSpPr>
        <p:spPr bwMode="auto">
          <a:xfrm>
            <a:off x="650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0" name="Freeform 36"/>
          <p:cNvSpPr>
            <a:spLocks/>
          </p:cNvSpPr>
          <p:nvPr userDrawn="1"/>
        </p:nvSpPr>
        <p:spPr bwMode="auto">
          <a:xfrm>
            <a:off x="650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1" name="Freeform 37"/>
          <p:cNvSpPr>
            <a:spLocks noEditPoints="1"/>
          </p:cNvSpPr>
          <p:nvPr userDrawn="1"/>
        </p:nvSpPr>
        <p:spPr bwMode="auto">
          <a:xfrm>
            <a:off x="3929062" y="-7527652"/>
            <a:ext cx="781050" cy="566738"/>
          </a:xfrm>
          <a:custGeom>
            <a:avLst/>
            <a:gdLst>
              <a:gd name="T0" fmla="*/ 460 w 492"/>
              <a:gd name="T1" fmla="*/ 16 h 357"/>
              <a:gd name="T2" fmla="*/ 410 w 492"/>
              <a:gd name="T3" fmla="*/ 16 h 357"/>
              <a:gd name="T4" fmla="*/ 472 w 492"/>
              <a:gd name="T5" fmla="*/ 180 h 357"/>
              <a:gd name="T6" fmla="*/ 492 w 492"/>
              <a:gd name="T7" fmla="*/ 357 h 357"/>
              <a:gd name="T8" fmla="*/ 478 w 492"/>
              <a:gd name="T9" fmla="*/ 190 h 357"/>
              <a:gd name="T10" fmla="*/ 382 w 492"/>
              <a:gd name="T11" fmla="*/ 204 h 357"/>
              <a:gd name="T12" fmla="*/ 356 w 492"/>
              <a:gd name="T13" fmla="*/ 90 h 357"/>
              <a:gd name="T14" fmla="*/ 198 w 492"/>
              <a:gd name="T15" fmla="*/ 136 h 357"/>
              <a:gd name="T16" fmla="*/ 106 w 492"/>
              <a:gd name="T17" fmla="*/ 86 h 357"/>
              <a:gd name="T18" fmla="*/ 304 w 492"/>
              <a:gd name="T19" fmla="*/ 296 h 357"/>
              <a:gd name="T20" fmla="*/ 304 w 492"/>
              <a:gd name="T21" fmla="*/ 329 h 357"/>
              <a:gd name="T22" fmla="*/ 344 w 492"/>
              <a:gd name="T23" fmla="*/ 256 h 357"/>
              <a:gd name="T24" fmla="*/ 304 w 492"/>
              <a:gd name="T25" fmla="*/ 256 h 357"/>
              <a:gd name="T26" fmla="*/ 344 w 492"/>
              <a:gd name="T27" fmla="*/ 246 h 357"/>
              <a:gd name="T28" fmla="*/ 304 w 492"/>
              <a:gd name="T29" fmla="*/ 172 h 357"/>
              <a:gd name="T30" fmla="*/ 304 w 492"/>
              <a:gd name="T31" fmla="*/ 204 h 357"/>
              <a:gd name="T32" fmla="*/ 294 w 492"/>
              <a:gd name="T33" fmla="*/ 296 h 357"/>
              <a:gd name="T34" fmla="*/ 264 w 492"/>
              <a:gd name="T35" fmla="*/ 296 h 357"/>
              <a:gd name="T36" fmla="*/ 294 w 492"/>
              <a:gd name="T37" fmla="*/ 286 h 357"/>
              <a:gd name="T38" fmla="*/ 264 w 492"/>
              <a:gd name="T39" fmla="*/ 214 h 357"/>
              <a:gd name="T40" fmla="*/ 264 w 492"/>
              <a:gd name="T41" fmla="*/ 246 h 357"/>
              <a:gd name="T42" fmla="*/ 294 w 492"/>
              <a:gd name="T43" fmla="*/ 172 h 357"/>
              <a:gd name="T44" fmla="*/ 264 w 492"/>
              <a:gd name="T45" fmla="*/ 172 h 357"/>
              <a:gd name="T46" fmla="*/ 252 w 492"/>
              <a:gd name="T47" fmla="*/ 329 h 357"/>
              <a:gd name="T48" fmla="*/ 222 w 492"/>
              <a:gd name="T49" fmla="*/ 256 h 357"/>
              <a:gd name="T50" fmla="*/ 222 w 492"/>
              <a:gd name="T51" fmla="*/ 286 h 357"/>
              <a:gd name="T52" fmla="*/ 252 w 492"/>
              <a:gd name="T53" fmla="*/ 214 h 357"/>
              <a:gd name="T54" fmla="*/ 222 w 492"/>
              <a:gd name="T55" fmla="*/ 214 h 357"/>
              <a:gd name="T56" fmla="*/ 252 w 492"/>
              <a:gd name="T57" fmla="*/ 204 h 357"/>
              <a:gd name="T58" fmla="*/ 180 w 492"/>
              <a:gd name="T59" fmla="*/ 296 h 357"/>
              <a:gd name="T60" fmla="*/ 180 w 492"/>
              <a:gd name="T61" fmla="*/ 329 h 357"/>
              <a:gd name="T62" fmla="*/ 212 w 492"/>
              <a:gd name="T63" fmla="*/ 256 h 357"/>
              <a:gd name="T64" fmla="*/ 180 w 492"/>
              <a:gd name="T65" fmla="*/ 256 h 357"/>
              <a:gd name="T66" fmla="*/ 212 w 492"/>
              <a:gd name="T67" fmla="*/ 246 h 357"/>
              <a:gd name="T68" fmla="*/ 180 w 492"/>
              <a:gd name="T69" fmla="*/ 172 h 357"/>
              <a:gd name="T70" fmla="*/ 180 w 492"/>
              <a:gd name="T71" fmla="*/ 204 h 357"/>
              <a:gd name="T72" fmla="*/ 170 w 492"/>
              <a:gd name="T73" fmla="*/ 296 h 357"/>
              <a:gd name="T74" fmla="*/ 138 w 492"/>
              <a:gd name="T75" fmla="*/ 296 h 357"/>
              <a:gd name="T76" fmla="*/ 170 w 492"/>
              <a:gd name="T77" fmla="*/ 286 h 357"/>
              <a:gd name="T78" fmla="*/ 138 w 492"/>
              <a:gd name="T79" fmla="*/ 214 h 357"/>
              <a:gd name="T80" fmla="*/ 138 w 492"/>
              <a:gd name="T81" fmla="*/ 246 h 357"/>
              <a:gd name="T82" fmla="*/ 170 w 492"/>
              <a:gd name="T83" fmla="*/ 172 h 357"/>
              <a:gd name="T84" fmla="*/ 138 w 492"/>
              <a:gd name="T85" fmla="*/ 172 h 357"/>
              <a:gd name="T86" fmla="*/ 128 w 492"/>
              <a:gd name="T87" fmla="*/ 329 h 357"/>
              <a:gd name="T88" fmla="*/ 96 w 492"/>
              <a:gd name="T89" fmla="*/ 256 h 357"/>
              <a:gd name="T90" fmla="*/ 96 w 492"/>
              <a:gd name="T91" fmla="*/ 286 h 357"/>
              <a:gd name="T92" fmla="*/ 128 w 492"/>
              <a:gd name="T93" fmla="*/ 214 h 357"/>
              <a:gd name="T94" fmla="*/ 96 w 492"/>
              <a:gd name="T95" fmla="*/ 214 h 357"/>
              <a:gd name="T96" fmla="*/ 128 w 492"/>
              <a:gd name="T97" fmla="*/ 204 h 357"/>
              <a:gd name="T98" fmla="*/ 50 w 492"/>
              <a:gd name="T99" fmla="*/ 296 h 357"/>
              <a:gd name="T100" fmla="*/ 50 w 492"/>
              <a:gd name="T101" fmla="*/ 329 h 357"/>
              <a:gd name="T102" fmla="*/ 86 w 492"/>
              <a:gd name="T103" fmla="*/ 256 h 357"/>
              <a:gd name="T104" fmla="*/ 50 w 492"/>
              <a:gd name="T105" fmla="*/ 256 h 357"/>
              <a:gd name="T106" fmla="*/ 86 w 492"/>
              <a:gd name="T107" fmla="*/ 246 h 357"/>
              <a:gd name="T108" fmla="*/ 50 w 492"/>
              <a:gd name="T109" fmla="*/ 172 h 357"/>
              <a:gd name="T110" fmla="*/ 50 w 492"/>
              <a:gd name="T111" fmla="*/ 20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 h="357">
                <a:moveTo>
                  <a:pt x="472" y="180"/>
                </a:moveTo>
                <a:lnTo>
                  <a:pt x="456" y="16"/>
                </a:lnTo>
                <a:lnTo>
                  <a:pt x="460" y="16"/>
                </a:lnTo>
                <a:lnTo>
                  <a:pt x="460" y="0"/>
                </a:lnTo>
                <a:lnTo>
                  <a:pt x="410" y="0"/>
                </a:lnTo>
                <a:lnTo>
                  <a:pt x="410" y="16"/>
                </a:lnTo>
                <a:lnTo>
                  <a:pt x="414" y="16"/>
                </a:lnTo>
                <a:lnTo>
                  <a:pt x="400" y="180"/>
                </a:lnTo>
                <a:lnTo>
                  <a:pt x="472" y="180"/>
                </a:lnTo>
                <a:close/>
                <a:moveTo>
                  <a:pt x="0" y="138"/>
                </a:moveTo>
                <a:lnTo>
                  <a:pt x="0" y="357"/>
                </a:lnTo>
                <a:lnTo>
                  <a:pt x="492" y="357"/>
                </a:lnTo>
                <a:lnTo>
                  <a:pt x="492" y="204"/>
                </a:lnTo>
                <a:lnTo>
                  <a:pt x="478" y="204"/>
                </a:lnTo>
                <a:lnTo>
                  <a:pt x="478" y="190"/>
                </a:lnTo>
                <a:lnTo>
                  <a:pt x="394" y="190"/>
                </a:lnTo>
                <a:lnTo>
                  <a:pt x="394" y="204"/>
                </a:lnTo>
                <a:lnTo>
                  <a:pt x="382" y="204"/>
                </a:lnTo>
                <a:lnTo>
                  <a:pt x="382" y="144"/>
                </a:lnTo>
                <a:lnTo>
                  <a:pt x="364" y="144"/>
                </a:lnTo>
                <a:lnTo>
                  <a:pt x="356" y="90"/>
                </a:lnTo>
                <a:lnTo>
                  <a:pt x="280" y="138"/>
                </a:lnTo>
                <a:lnTo>
                  <a:pt x="272" y="88"/>
                </a:lnTo>
                <a:lnTo>
                  <a:pt x="198" y="136"/>
                </a:lnTo>
                <a:lnTo>
                  <a:pt x="190" y="88"/>
                </a:lnTo>
                <a:lnTo>
                  <a:pt x="114" y="136"/>
                </a:lnTo>
                <a:lnTo>
                  <a:pt x="106" y="86"/>
                </a:lnTo>
                <a:lnTo>
                  <a:pt x="18" y="138"/>
                </a:lnTo>
                <a:lnTo>
                  <a:pt x="0" y="138"/>
                </a:lnTo>
                <a:close/>
                <a:moveTo>
                  <a:pt x="304" y="296"/>
                </a:moveTo>
                <a:lnTo>
                  <a:pt x="344" y="296"/>
                </a:lnTo>
                <a:lnTo>
                  <a:pt x="344" y="329"/>
                </a:lnTo>
                <a:lnTo>
                  <a:pt x="304" y="329"/>
                </a:lnTo>
                <a:lnTo>
                  <a:pt x="304" y="296"/>
                </a:lnTo>
                <a:close/>
                <a:moveTo>
                  <a:pt x="304" y="256"/>
                </a:moveTo>
                <a:lnTo>
                  <a:pt x="344" y="256"/>
                </a:lnTo>
                <a:lnTo>
                  <a:pt x="344" y="286"/>
                </a:lnTo>
                <a:lnTo>
                  <a:pt x="304" y="286"/>
                </a:lnTo>
                <a:lnTo>
                  <a:pt x="304" y="256"/>
                </a:lnTo>
                <a:close/>
                <a:moveTo>
                  <a:pt x="304" y="214"/>
                </a:moveTo>
                <a:lnTo>
                  <a:pt x="344" y="214"/>
                </a:lnTo>
                <a:lnTo>
                  <a:pt x="344" y="246"/>
                </a:lnTo>
                <a:lnTo>
                  <a:pt x="304" y="246"/>
                </a:lnTo>
                <a:lnTo>
                  <a:pt x="304" y="214"/>
                </a:lnTo>
                <a:close/>
                <a:moveTo>
                  <a:pt x="304" y="172"/>
                </a:moveTo>
                <a:lnTo>
                  <a:pt x="344" y="172"/>
                </a:lnTo>
                <a:lnTo>
                  <a:pt x="344" y="204"/>
                </a:lnTo>
                <a:lnTo>
                  <a:pt x="304" y="204"/>
                </a:lnTo>
                <a:lnTo>
                  <a:pt x="304" y="172"/>
                </a:lnTo>
                <a:close/>
                <a:moveTo>
                  <a:pt x="264" y="296"/>
                </a:moveTo>
                <a:lnTo>
                  <a:pt x="294" y="296"/>
                </a:lnTo>
                <a:lnTo>
                  <a:pt x="294" y="329"/>
                </a:lnTo>
                <a:lnTo>
                  <a:pt x="264" y="329"/>
                </a:lnTo>
                <a:lnTo>
                  <a:pt x="264" y="296"/>
                </a:lnTo>
                <a:close/>
                <a:moveTo>
                  <a:pt x="264" y="256"/>
                </a:moveTo>
                <a:lnTo>
                  <a:pt x="294" y="256"/>
                </a:lnTo>
                <a:lnTo>
                  <a:pt x="294" y="286"/>
                </a:lnTo>
                <a:lnTo>
                  <a:pt x="264" y="286"/>
                </a:lnTo>
                <a:lnTo>
                  <a:pt x="264" y="256"/>
                </a:lnTo>
                <a:close/>
                <a:moveTo>
                  <a:pt x="264" y="214"/>
                </a:moveTo>
                <a:lnTo>
                  <a:pt x="294" y="214"/>
                </a:lnTo>
                <a:lnTo>
                  <a:pt x="294" y="246"/>
                </a:lnTo>
                <a:lnTo>
                  <a:pt x="264" y="246"/>
                </a:lnTo>
                <a:lnTo>
                  <a:pt x="264" y="214"/>
                </a:lnTo>
                <a:close/>
                <a:moveTo>
                  <a:pt x="264" y="172"/>
                </a:moveTo>
                <a:lnTo>
                  <a:pt x="294" y="172"/>
                </a:lnTo>
                <a:lnTo>
                  <a:pt x="294" y="204"/>
                </a:lnTo>
                <a:lnTo>
                  <a:pt x="264" y="204"/>
                </a:lnTo>
                <a:lnTo>
                  <a:pt x="264" y="172"/>
                </a:lnTo>
                <a:close/>
                <a:moveTo>
                  <a:pt x="222" y="296"/>
                </a:moveTo>
                <a:lnTo>
                  <a:pt x="252" y="296"/>
                </a:lnTo>
                <a:lnTo>
                  <a:pt x="252" y="329"/>
                </a:lnTo>
                <a:lnTo>
                  <a:pt x="222" y="329"/>
                </a:lnTo>
                <a:lnTo>
                  <a:pt x="222" y="296"/>
                </a:lnTo>
                <a:close/>
                <a:moveTo>
                  <a:pt x="222" y="256"/>
                </a:moveTo>
                <a:lnTo>
                  <a:pt x="252" y="256"/>
                </a:lnTo>
                <a:lnTo>
                  <a:pt x="252" y="286"/>
                </a:lnTo>
                <a:lnTo>
                  <a:pt x="222" y="286"/>
                </a:lnTo>
                <a:lnTo>
                  <a:pt x="222" y="256"/>
                </a:lnTo>
                <a:close/>
                <a:moveTo>
                  <a:pt x="222" y="214"/>
                </a:moveTo>
                <a:lnTo>
                  <a:pt x="252" y="214"/>
                </a:lnTo>
                <a:lnTo>
                  <a:pt x="252" y="246"/>
                </a:lnTo>
                <a:lnTo>
                  <a:pt x="222" y="246"/>
                </a:lnTo>
                <a:lnTo>
                  <a:pt x="222" y="214"/>
                </a:lnTo>
                <a:close/>
                <a:moveTo>
                  <a:pt x="222" y="172"/>
                </a:moveTo>
                <a:lnTo>
                  <a:pt x="252" y="172"/>
                </a:lnTo>
                <a:lnTo>
                  <a:pt x="252" y="204"/>
                </a:lnTo>
                <a:lnTo>
                  <a:pt x="222" y="204"/>
                </a:lnTo>
                <a:lnTo>
                  <a:pt x="222" y="172"/>
                </a:lnTo>
                <a:close/>
                <a:moveTo>
                  <a:pt x="180" y="296"/>
                </a:moveTo>
                <a:lnTo>
                  <a:pt x="212" y="296"/>
                </a:lnTo>
                <a:lnTo>
                  <a:pt x="212" y="329"/>
                </a:lnTo>
                <a:lnTo>
                  <a:pt x="180" y="329"/>
                </a:lnTo>
                <a:lnTo>
                  <a:pt x="180" y="296"/>
                </a:lnTo>
                <a:close/>
                <a:moveTo>
                  <a:pt x="180" y="256"/>
                </a:moveTo>
                <a:lnTo>
                  <a:pt x="212" y="256"/>
                </a:lnTo>
                <a:lnTo>
                  <a:pt x="212" y="286"/>
                </a:lnTo>
                <a:lnTo>
                  <a:pt x="180" y="286"/>
                </a:lnTo>
                <a:lnTo>
                  <a:pt x="180" y="256"/>
                </a:lnTo>
                <a:close/>
                <a:moveTo>
                  <a:pt x="180" y="214"/>
                </a:moveTo>
                <a:lnTo>
                  <a:pt x="212" y="214"/>
                </a:lnTo>
                <a:lnTo>
                  <a:pt x="212" y="246"/>
                </a:lnTo>
                <a:lnTo>
                  <a:pt x="180" y="246"/>
                </a:lnTo>
                <a:lnTo>
                  <a:pt x="180" y="214"/>
                </a:lnTo>
                <a:close/>
                <a:moveTo>
                  <a:pt x="180" y="172"/>
                </a:moveTo>
                <a:lnTo>
                  <a:pt x="212" y="172"/>
                </a:lnTo>
                <a:lnTo>
                  <a:pt x="212" y="204"/>
                </a:lnTo>
                <a:lnTo>
                  <a:pt x="180" y="204"/>
                </a:lnTo>
                <a:lnTo>
                  <a:pt x="180" y="172"/>
                </a:lnTo>
                <a:close/>
                <a:moveTo>
                  <a:pt x="138" y="296"/>
                </a:moveTo>
                <a:lnTo>
                  <a:pt x="170" y="296"/>
                </a:lnTo>
                <a:lnTo>
                  <a:pt x="170" y="329"/>
                </a:lnTo>
                <a:lnTo>
                  <a:pt x="138" y="329"/>
                </a:lnTo>
                <a:lnTo>
                  <a:pt x="138" y="296"/>
                </a:lnTo>
                <a:close/>
                <a:moveTo>
                  <a:pt x="138" y="256"/>
                </a:moveTo>
                <a:lnTo>
                  <a:pt x="170" y="256"/>
                </a:lnTo>
                <a:lnTo>
                  <a:pt x="170" y="286"/>
                </a:lnTo>
                <a:lnTo>
                  <a:pt x="138" y="286"/>
                </a:lnTo>
                <a:lnTo>
                  <a:pt x="138" y="256"/>
                </a:lnTo>
                <a:close/>
                <a:moveTo>
                  <a:pt x="138" y="214"/>
                </a:moveTo>
                <a:lnTo>
                  <a:pt x="170" y="214"/>
                </a:lnTo>
                <a:lnTo>
                  <a:pt x="170" y="246"/>
                </a:lnTo>
                <a:lnTo>
                  <a:pt x="138" y="246"/>
                </a:lnTo>
                <a:lnTo>
                  <a:pt x="138" y="214"/>
                </a:lnTo>
                <a:close/>
                <a:moveTo>
                  <a:pt x="138" y="172"/>
                </a:moveTo>
                <a:lnTo>
                  <a:pt x="170" y="172"/>
                </a:lnTo>
                <a:lnTo>
                  <a:pt x="170" y="204"/>
                </a:lnTo>
                <a:lnTo>
                  <a:pt x="138" y="204"/>
                </a:lnTo>
                <a:lnTo>
                  <a:pt x="138" y="172"/>
                </a:lnTo>
                <a:close/>
                <a:moveTo>
                  <a:pt x="96" y="296"/>
                </a:moveTo>
                <a:lnTo>
                  <a:pt x="128" y="296"/>
                </a:lnTo>
                <a:lnTo>
                  <a:pt x="128" y="329"/>
                </a:lnTo>
                <a:lnTo>
                  <a:pt x="96" y="329"/>
                </a:lnTo>
                <a:lnTo>
                  <a:pt x="96" y="296"/>
                </a:lnTo>
                <a:close/>
                <a:moveTo>
                  <a:pt x="96" y="256"/>
                </a:moveTo>
                <a:lnTo>
                  <a:pt x="128" y="256"/>
                </a:lnTo>
                <a:lnTo>
                  <a:pt x="128" y="286"/>
                </a:lnTo>
                <a:lnTo>
                  <a:pt x="96" y="286"/>
                </a:lnTo>
                <a:lnTo>
                  <a:pt x="96" y="256"/>
                </a:lnTo>
                <a:close/>
                <a:moveTo>
                  <a:pt x="96" y="214"/>
                </a:moveTo>
                <a:lnTo>
                  <a:pt x="128" y="214"/>
                </a:lnTo>
                <a:lnTo>
                  <a:pt x="128" y="246"/>
                </a:lnTo>
                <a:lnTo>
                  <a:pt x="96" y="246"/>
                </a:lnTo>
                <a:lnTo>
                  <a:pt x="96" y="214"/>
                </a:lnTo>
                <a:close/>
                <a:moveTo>
                  <a:pt x="96" y="172"/>
                </a:moveTo>
                <a:lnTo>
                  <a:pt x="128" y="172"/>
                </a:lnTo>
                <a:lnTo>
                  <a:pt x="128" y="204"/>
                </a:lnTo>
                <a:lnTo>
                  <a:pt x="96" y="204"/>
                </a:lnTo>
                <a:lnTo>
                  <a:pt x="96" y="172"/>
                </a:lnTo>
                <a:close/>
                <a:moveTo>
                  <a:pt x="50" y="296"/>
                </a:moveTo>
                <a:lnTo>
                  <a:pt x="86" y="296"/>
                </a:lnTo>
                <a:lnTo>
                  <a:pt x="86" y="329"/>
                </a:lnTo>
                <a:lnTo>
                  <a:pt x="50" y="329"/>
                </a:lnTo>
                <a:lnTo>
                  <a:pt x="50" y="296"/>
                </a:lnTo>
                <a:close/>
                <a:moveTo>
                  <a:pt x="50" y="256"/>
                </a:moveTo>
                <a:lnTo>
                  <a:pt x="86" y="256"/>
                </a:lnTo>
                <a:lnTo>
                  <a:pt x="86" y="286"/>
                </a:lnTo>
                <a:lnTo>
                  <a:pt x="50" y="286"/>
                </a:lnTo>
                <a:lnTo>
                  <a:pt x="50" y="256"/>
                </a:lnTo>
                <a:close/>
                <a:moveTo>
                  <a:pt x="50" y="214"/>
                </a:moveTo>
                <a:lnTo>
                  <a:pt x="86" y="214"/>
                </a:lnTo>
                <a:lnTo>
                  <a:pt x="86" y="246"/>
                </a:lnTo>
                <a:lnTo>
                  <a:pt x="50" y="246"/>
                </a:lnTo>
                <a:lnTo>
                  <a:pt x="50" y="214"/>
                </a:lnTo>
                <a:close/>
                <a:moveTo>
                  <a:pt x="50" y="172"/>
                </a:moveTo>
                <a:lnTo>
                  <a:pt x="86" y="172"/>
                </a:lnTo>
                <a:lnTo>
                  <a:pt x="86" y="204"/>
                </a:lnTo>
                <a:lnTo>
                  <a:pt x="50" y="204"/>
                </a:lnTo>
                <a:lnTo>
                  <a:pt x="50" y="17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2" name="Freeform 38"/>
          <p:cNvSpPr>
            <a:spLocks/>
          </p:cNvSpPr>
          <p:nvPr userDrawn="1"/>
        </p:nvSpPr>
        <p:spPr bwMode="auto">
          <a:xfrm>
            <a:off x="2847975" y="-7194277"/>
            <a:ext cx="247650" cy="230188"/>
          </a:xfrm>
          <a:custGeom>
            <a:avLst/>
            <a:gdLst>
              <a:gd name="T0" fmla="*/ 34 w 78"/>
              <a:gd name="T1" fmla="*/ 47 h 72"/>
              <a:gd name="T2" fmla="*/ 28 w 78"/>
              <a:gd name="T3" fmla="*/ 48 h 72"/>
              <a:gd name="T4" fmla="*/ 27 w 78"/>
              <a:gd name="T5" fmla="*/ 42 h 72"/>
              <a:gd name="T6" fmla="*/ 18 w 78"/>
              <a:gd name="T7" fmla="*/ 41 h 72"/>
              <a:gd name="T8" fmla="*/ 12 w 78"/>
              <a:gd name="T9" fmla="*/ 41 h 72"/>
              <a:gd name="T10" fmla="*/ 9 w 78"/>
              <a:gd name="T11" fmla="*/ 40 h 72"/>
              <a:gd name="T12" fmla="*/ 5 w 78"/>
              <a:gd name="T13" fmla="*/ 36 h 72"/>
              <a:gd name="T14" fmla="*/ 15 w 78"/>
              <a:gd name="T15" fmla="*/ 35 h 72"/>
              <a:gd name="T16" fmla="*/ 18 w 78"/>
              <a:gd name="T17" fmla="*/ 29 h 72"/>
              <a:gd name="T18" fmla="*/ 26 w 78"/>
              <a:gd name="T19" fmla="*/ 37 h 72"/>
              <a:gd name="T20" fmla="*/ 31 w 78"/>
              <a:gd name="T21" fmla="*/ 33 h 72"/>
              <a:gd name="T22" fmla="*/ 30 w 78"/>
              <a:gd name="T23" fmla="*/ 39 h 72"/>
              <a:gd name="T24" fmla="*/ 34 w 78"/>
              <a:gd name="T25" fmla="*/ 43 h 72"/>
              <a:gd name="T26" fmla="*/ 25 w 78"/>
              <a:gd name="T27" fmla="*/ 25 h 72"/>
              <a:gd name="T28" fmla="*/ 21 w 78"/>
              <a:gd name="T29" fmla="*/ 21 h 72"/>
              <a:gd name="T30" fmla="*/ 22 w 78"/>
              <a:gd name="T31" fmla="*/ 18 h 72"/>
              <a:gd name="T32" fmla="*/ 8 w 78"/>
              <a:gd name="T33" fmla="*/ 20 h 72"/>
              <a:gd name="T34" fmla="*/ 20 w 78"/>
              <a:gd name="T35" fmla="*/ 16 h 72"/>
              <a:gd name="T36" fmla="*/ 17 w 78"/>
              <a:gd name="T37" fmla="*/ 3 h 72"/>
              <a:gd name="T38" fmla="*/ 24 w 78"/>
              <a:gd name="T39" fmla="*/ 19 h 72"/>
              <a:gd name="T40" fmla="*/ 26 w 78"/>
              <a:gd name="T41" fmla="*/ 19 h 72"/>
              <a:gd name="T42" fmla="*/ 31 w 78"/>
              <a:gd name="T43" fmla="*/ 24 h 72"/>
              <a:gd name="T44" fmla="*/ 36 w 78"/>
              <a:gd name="T45" fmla="*/ 23 h 72"/>
              <a:gd name="T46" fmla="*/ 32 w 78"/>
              <a:gd name="T47" fmla="*/ 29 h 72"/>
              <a:gd name="T48" fmla="*/ 36 w 78"/>
              <a:gd name="T49" fmla="*/ 30 h 72"/>
              <a:gd name="T50" fmla="*/ 38 w 78"/>
              <a:gd name="T51" fmla="*/ 20 h 72"/>
              <a:gd name="T52" fmla="*/ 27 w 78"/>
              <a:gd name="T53" fmla="*/ 14 h 72"/>
              <a:gd name="T54" fmla="*/ 34 w 78"/>
              <a:gd name="T55" fmla="*/ 13 h 72"/>
              <a:gd name="T56" fmla="*/ 34 w 78"/>
              <a:gd name="T57" fmla="*/ 7 h 72"/>
              <a:gd name="T58" fmla="*/ 40 w 78"/>
              <a:gd name="T59" fmla="*/ 11 h 72"/>
              <a:gd name="T60" fmla="*/ 46 w 78"/>
              <a:gd name="T61" fmla="*/ 8 h 72"/>
              <a:gd name="T62" fmla="*/ 46 w 78"/>
              <a:gd name="T63" fmla="*/ 14 h 72"/>
              <a:gd name="T64" fmla="*/ 40 w 78"/>
              <a:gd name="T65" fmla="*/ 29 h 72"/>
              <a:gd name="T66" fmla="*/ 41 w 78"/>
              <a:gd name="T67" fmla="*/ 32 h 72"/>
              <a:gd name="T68" fmla="*/ 46 w 78"/>
              <a:gd name="T69" fmla="*/ 27 h 72"/>
              <a:gd name="T70" fmla="*/ 44 w 78"/>
              <a:gd name="T71" fmla="*/ 16 h 72"/>
              <a:gd name="T72" fmla="*/ 47 w 78"/>
              <a:gd name="T73" fmla="*/ 27 h 72"/>
              <a:gd name="T74" fmla="*/ 52 w 78"/>
              <a:gd name="T75" fmla="*/ 16 h 72"/>
              <a:gd name="T76" fmla="*/ 58 w 78"/>
              <a:gd name="T77" fmla="*/ 12 h 72"/>
              <a:gd name="T78" fmla="*/ 64 w 78"/>
              <a:gd name="T79" fmla="*/ 10 h 72"/>
              <a:gd name="T80" fmla="*/ 61 w 78"/>
              <a:gd name="T81" fmla="*/ 16 h 72"/>
              <a:gd name="T82" fmla="*/ 64 w 78"/>
              <a:gd name="T83" fmla="*/ 22 h 72"/>
              <a:gd name="T84" fmla="*/ 50 w 78"/>
              <a:gd name="T85" fmla="*/ 25 h 72"/>
              <a:gd name="T86" fmla="*/ 63 w 78"/>
              <a:gd name="T87" fmla="*/ 25 h 72"/>
              <a:gd name="T88" fmla="*/ 47 w 78"/>
              <a:gd name="T89" fmla="*/ 31 h 72"/>
              <a:gd name="T90" fmla="*/ 46 w 78"/>
              <a:gd name="T91" fmla="*/ 39 h 72"/>
              <a:gd name="T92" fmla="*/ 47 w 78"/>
              <a:gd name="T93" fmla="*/ 41 h 72"/>
              <a:gd name="T94" fmla="*/ 52 w 78"/>
              <a:gd name="T95" fmla="*/ 28 h 72"/>
              <a:gd name="T96" fmla="*/ 51 w 78"/>
              <a:gd name="T97" fmla="*/ 39 h 72"/>
              <a:gd name="T98" fmla="*/ 68 w 78"/>
              <a:gd name="T99" fmla="*/ 27 h 72"/>
              <a:gd name="T100" fmla="*/ 61 w 78"/>
              <a:gd name="T101" fmla="*/ 37 h 72"/>
              <a:gd name="T102" fmla="*/ 78 w 78"/>
              <a:gd name="T103" fmla="*/ 43 h 72"/>
              <a:gd name="T104" fmla="*/ 59 w 78"/>
              <a:gd name="T105" fmla="*/ 38 h 72"/>
              <a:gd name="T106" fmla="*/ 66 w 78"/>
              <a:gd name="T107" fmla="*/ 49 h 72"/>
              <a:gd name="T108" fmla="*/ 57 w 78"/>
              <a:gd name="T109" fmla="*/ 39 h 72"/>
              <a:gd name="T110" fmla="*/ 57 w 78"/>
              <a:gd name="T111" fmla="*/ 42 h 72"/>
              <a:gd name="T112" fmla="*/ 51 w 78"/>
              <a:gd name="T113" fmla="*/ 43 h 72"/>
              <a:gd name="T114" fmla="*/ 42 w 78"/>
              <a:gd name="T115"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2">
                <a:moveTo>
                  <a:pt x="36" y="72"/>
                </a:moveTo>
                <a:cubicBezTo>
                  <a:pt x="36" y="69"/>
                  <a:pt x="36" y="56"/>
                  <a:pt x="36" y="54"/>
                </a:cubicBezTo>
                <a:cubicBezTo>
                  <a:pt x="36" y="52"/>
                  <a:pt x="35" y="49"/>
                  <a:pt x="34" y="47"/>
                </a:cubicBezTo>
                <a:cubicBezTo>
                  <a:pt x="33" y="45"/>
                  <a:pt x="31" y="43"/>
                  <a:pt x="30" y="43"/>
                </a:cubicBezTo>
                <a:cubicBezTo>
                  <a:pt x="29" y="43"/>
                  <a:pt x="28" y="43"/>
                  <a:pt x="28" y="43"/>
                </a:cubicBezTo>
                <a:cubicBezTo>
                  <a:pt x="29" y="44"/>
                  <a:pt x="30" y="46"/>
                  <a:pt x="28" y="48"/>
                </a:cubicBezTo>
                <a:cubicBezTo>
                  <a:pt x="26" y="50"/>
                  <a:pt x="24" y="50"/>
                  <a:pt x="22" y="50"/>
                </a:cubicBezTo>
                <a:cubicBezTo>
                  <a:pt x="22" y="48"/>
                  <a:pt x="20" y="44"/>
                  <a:pt x="22" y="42"/>
                </a:cubicBezTo>
                <a:cubicBezTo>
                  <a:pt x="23" y="40"/>
                  <a:pt x="26" y="41"/>
                  <a:pt x="27" y="42"/>
                </a:cubicBezTo>
                <a:cubicBezTo>
                  <a:pt x="27" y="42"/>
                  <a:pt x="28" y="41"/>
                  <a:pt x="29" y="41"/>
                </a:cubicBezTo>
                <a:cubicBezTo>
                  <a:pt x="28" y="41"/>
                  <a:pt x="23" y="39"/>
                  <a:pt x="22" y="39"/>
                </a:cubicBezTo>
                <a:cubicBezTo>
                  <a:pt x="21" y="39"/>
                  <a:pt x="20" y="39"/>
                  <a:pt x="18" y="41"/>
                </a:cubicBezTo>
                <a:cubicBezTo>
                  <a:pt x="20" y="41"/>
                  <a:pt x="20" y="44"/>
                  <a:pt x="19" y="46"/>
                </a:cubicBezTo>
                <a:cubicBezTo>
                  <a:pt x="17" y="48"/>
                  <a:pt x="15" y="48"/>
                  <a:pt x="12" y="49"/>
                </a:cubicBezTo>
                <a:cubicBezTo>
                  <a:pt x="12" y="47"/>
                  <a:pt x="10" y="43"/>
                  <a:pt x="12" y="41"/>
                </a:cubicBezTo>
                <a:cubicBezTo>
                  <a:pt x="13" y="39"/>
                  <a:pt x="15" y="40"/>
                  <a:pt x="17" y="40"/>
                </a:cubicBezTo>
                <a:cubicBezTo>
                  <a:pt x="18" y="39"/>
                  <a:pt x="18" y="39"/>
                  <a:pt x="19" y="38"/>
                </a:cubicBezTo>
                <a:cubicBezTo>
                  <a:pt x="16" y="38"/>
                  <a:pt x="12" y="38"/>
                  <a:pt x="9" y="40"/>
                </a:cubicBezTo>
                <a:cubicBezTo>
                  <a:pt x="10" y="41"/>
                  <a:pt x="10" y="44"/>
                  <a:pt x="7" y="45"/>
                </a:cubicBezTo>
                <a:cubicBezTo>
                  <a:pt x="4" y="45"/>
                  <a:pt x="2" y="43"/>
                  <a:pt x="0" y="43"/>
                </a:cubicBezTo>
                <a:cubicBezTo>
                  <a:pt x="1" y="41"/>
                  <a:pt x="2" y="36"/>
                  <a:pt x="5" y="36"/>
                </a:cubicBezTo>
                <a:cubicBezTo>
                  <a:pt x="7" y="36"/>
                  <a:pt x="8" y="37"/>
                  <a:pt x="9" y="39"/>
                </a:cubicBezTo>
                <a:cubicBezTo>
                  <a:pt x="11" y="37"/>
                  <a:pt x="14" y="37"/>
                  <a:pt x="18" y="37"/>
                </a:cubicBezTo>
                <a:cubicBezTo>
                  <a:pt x="17" y="36"/>
                  <a:pt x="16" y="36"/>
                  <a:pt x="15" y="35"/>
                </a:cubicBezTo>
                <a:cubicBezTo>
                  <a:pt x="14" y="36"/>
                  <a:pt x="11" y="36"/>
                  <a:pt x="10" y="35"/>
                </a:cubicBezTo>
                <a:cubicBezTo>
                  <a:pt x="9" y="33"/>
                  <a:pt x="10" y="30"/>
                  <a:pt x="10" y="27"/>
                </a:cubicBezTo>
                <a:cubicBezTo>
                  <a:pt x="12" y="28"/>
                  <a:pt x="16" y="27"/>
                  <a:pt x="18" y="29"/>
                </a:cubicBezTo>
                <a:cubicBezTo>
                  <a:pt x="20" y="31"/>
                  <a:pt x="18" y="34"/>
                  <a:pt x="16" y="34"/>
                </a:cubicBezTo>
                <a:cubicBezTo>
                  <a:pt x="20" y="38"/>
                  <a:pt x="22" y="36"/>
                  <a:pt x="27" y="39"/>
                </a:cubicBezTo>
                <a:cubicBezTo>
                  <a:pt x="26" y="37"/>
                  <a:pt x="26" y="37"/>
                  <a:pt x="26" y="37"/>
                </a:cubicBezTo>
                <a:cubicBezTo>
                  <a:pt x="24" y="37"/>
                  <a:pt x="23" y="36"/>
                  <a:pt x="23" y="34"/>
                </a:cubicBezTo>
                <a:cubicBezTo>
                  <a:pt x="23" y="31"/>
                  <a:pt x="26" y="30"/>
                  <a:pt x="26" y="28"/>
                </a:cubicBezTo>
                <a:cubicBezTo>
                  <a:pt x="27" y="29"/>
                  <a:pt x="31" y="31"/>
                  <a:pt x="31" y="33"/>
                </a:cubicBezTo>
                <a:cubicBezTo>
                  <a:pt x="31" y="36"/>
                  <a:pt x="30" y="37"/>
                  <a:pt x="28" y="37"/>
                </a:cubicBezTo>
                <a:cubicBezTo>
                  <a:pt x="29" y="39"/>
                  <a:pt x="29" y="40"/>
                  <a:pt x="31" y="41"/>
                </a:cubicBezTo>
                <a:cubicBezTo>
                  <a:pt x="31" y="41"/>
                  <a:pt x="31" y="39"/>
                  <a:pt x="30" y="39"/>
                </a:cubicBezTo>
                <a:cubicBezTo>
                  <a:pt x="31" y="38"/>
                  <a:pt x="31" y="38"/>
                  <a:pt x="31" y="38"/>
                </a:cubicBezTo>
                <a:cubicBezTo>
                  <a:pt x="32" y="39"/>
                  <a:pt x="32" y="39"/>
                  <a:pt x="32" y="39"/>
                </a:cubicBezTo>
                <a:cubicBezTo>
                  <a:pt x="32" y="39"/>
                  <a:pt x="33" y="42"/>
                  <a:pt x="34" y="43"/>
                </a:cubicBezTo>
                <a:cubicBezTo>
                  <a:pt x="36" y="45"/>
                  <a:pt x="36" y="47"/>
                  <a:pt x="37" y="49"/>
                </a:cubicBezTo>
                <a:cubicBezTo>
                  <a:pt x="35" y="41"/>
                  <a:pt x="33" y="35"/>
                  <a:pt x="31" y="31"/>
                </a:cubicBezTo>
                <a:cubicBezTo>
                  <a:pt x="30" y="27"/>
                  <a:pt x="28" y="26"/>
                  <a:pt x="25" y="25"/>
                </a:cubicBezTo>
                <a:cubicBezTo>
                  <a:pt x="25" y="27"/>
                  <a:pt x="24" y="30"/>
                  <a:pt x="21" y="29"/>
                </a:cubicBezTo>
                <a:cubicBezTo>
                  <a:pt x="18" y="29"/>
                  <a:pt x="17" y="26"/>
                  <a:pt x="15" y="26"/>
                </a:cubicBezTo>
                <a:cubicBezTo>
                  <a:pt x="16" y="25"/>
                  <a:pt x="18" y="21"/>
                  <a:pt x="21" y="21"/>
                </a:cubicBezTo>
                <a:cubicBezTo>
                  <a:pt x="24" y="21"/>
                  <a:pt x="24" y="23"/>
                  <a:pt x="24" y="24"/>
                </a:cubicBezTo>
                <a:cubicBezTo>
                  <a:pt x="25" y="24"/>
                  <a:pt x="26" y="24"/>
                  <a:pt x="28" y="25"/>
                </a:cubicBezTo>
                <a:cubicBezTo>
                  <a:pt x="26" y="22"/>
                  <a:pt x="23" y="19"/>
                  <a:pt x="22" y="18"/>
                </a:cubicBezTo>
                <a:cubicBezTo>
                  <a:pt x="20" y="17"/>
                  <a:pt x="20" y="18"/>
                  <a:pt x="18" y="18"/>
                </a:cubicBezTo>
                <a:cubicBezTo>
                  <a:pt x="19" y="21"/>
                  <a:pt x="17" y="22"/>
                  <a:pt x="15" y="22"/>
                </a:cubicBezTo>
                <a:cubicBezTo>
                  <a:pt x="12" y="22"/>
                  <a:pt x="10" y="21"/>
                  <a:pt x="8" y="20"/>
                </a:cubicBezTo>
                <a:cubicBezTo>
                  <a:pt x="9" y="19"/>
                  <a:pt x="11" y="14"/>
                  <a:pt x="13" y="14"/>
                </a:cubicBezTo>
                <a:cubicBezTo>
                  <a:pt x="16" y="13"/>
                  <a:pt x="17" y="15"/>
                  <a:pt x="18" y="16"/>
                </a:cubicBezTo>
                <a:cubicBezTo>
                  <a:pt x="18" y="16"/>
                  <a:pt x="19" y="16"/>
                  <a:pt x="20" y="16"/>
                </a:cubicBezTo>
                <a:cubicBezTo>
                  <a:pt x="19" y="15"/>
                  <a:pt x="19" y="14"/>
                  <a:pt x="19" y="13"/>
                </a:cubicBezTo>
                <a:cubicBezTo>
                  <a:pt x="17" y="13"/>
                  <a:pt x="15" y="13"/>
                  <a:pt x="14" y="10"/>
                </a:cubicBezTo>
                <a:cubicBezTo>
                  <a:pt x="14" y="8"/>
                  <a:pt x="16" y="8"/>
                  <a:pt x="17" y="3"/>
                </a:cubicBezTo>
                <a:cubicBezTo>
                  <a:pt x="18" y="5"/>
                  <a:pt x="23" y="5"/>
                  <a:pt x="23" y="8"/>
                </a:cubicBezTo>
                <a:cubicBezTo>
                  <a:pt x="24" y="11"/>
                  <a:pt x="22" y="12"/>
                  <a:pt x="21" y="13"/>
                </a:cubicBezTo>
                <a:cubicBezTo>
                  <a:pt x="20" y="15"/>
                  <a:pt x="21" y="16"/>
                  <a:pt x="24" y="19"/>
                </a:cubicBezTo>
                <a:cubicBezTo>
                  <a:pt x="24" y="18"/>
                  <a:pt x="24" y="17"/>
                  <a:pt x="25" y="16"/>
                </a:cubicBezTo>
                <a:cubicBezTo>
                  <a:pt x="25" y="16"/>
                  <a:pt x="26" y="16"/>
                  <a:pt x="26" y="16"/>
                </a:cubicBezTo>
                <a:cubicBezTo>
                  <a:pt x="26" y="17"/>
                  <a:pt x="26" y="18"/>
                  <a:pt x="26" y="19"/>
                </a:cubicBezTo>
                <a:cubicBezTo>
                  <a:pt x="26" y="20"/>
                  <a:pt x="26" y="20"/>
                  <a:pt x="26" y="21"/>
                </a:cubicBezTo>
                <a:cubicBezTo>
                  <a:pt x="26" y="21"/>
                  <a:pt x="29" y="25"/>
                  <a:pt x="31" y="27"/>
                </a:cubicBezTo>
                <a:cubicBezTo>
                  <a:pt x="31" y="26"/>
                  <a:pt x="31" y="25"/>
                  <a:pt x="31" y="24"/>
                </a:cubicBezTo>
                <a:cubicBezTo>
                  <a:pt x="29" y="24"/>
                  <a:pt x="28" y="22"/>
                  <a:pt x="29" y="20"/>
                </a:cubicBezTo>
                <a:cubicBezTo>
                  <a:pt x="30" y="18"/>
                  <a:pt x="33" y="17"/>
                  <a:pt x="34" y="16"/>
                </a:cubicBezTo>
                <a:cubicBezTo>
                  <a:pt x="34" y="18"/>
                  <a:pt x="37" y="21"/>
                  <a:pt x="36" y="23"/>
                </a:cubicBezTo>
                <a:cubicBezTo>
                  <a:pt x="36" y="25"/>
                  <a:pt x="34" y="26"/>
                  <a:pt x="32" y="25"/>
                </a:cubicBezTo>
                <a:cubicBezTo>
                  <a:pt x="32" y="26"/>
                  <a:pt x="32" y="27"/>
                  <a:pt x="32" y="27"/>
                </a:cubicBezTo>
                <a:cubicBezTo>
                  <a:pt x="32" y="28"/>
                  <a:pt x="32" y="28"/>
                  <a:pt x="32" y="29"/>
                </a:cubicBezTo>
                <a:cubicBezTo>
                  <a:pt x="33" y="29"/>
                  <a:pt x="36" y="37"/>
                  <a:pt x="38" y="43"/>
                </a:cubicBezTo>
                <a:cubicBezTo>
                  <a:pt x="38" y="39"/>
                  <a:pt x="38" y="33"/>
                  <a:pt x="38" y="32"/>
                </a:cubicBezTo>
                <a:cubicBezTo>
                  <a:pt x="37" y="31"/>
                  <a:pt x="37" y="31"/>
                  <a:pt x="36" y="30"/>
                </a:cubicBezTo>
                <a:cubicBezTo>
                  <a:pt x="36" y="29"/>
                  <a:pt x="36" y="28"/>
                  <a:pt x="36" y="27"/>
                </a:cubicBezTo>
                <a:cubicBezTo>
                  <a:pt x="37" y="28"/>
                  <a:pt x="38" y="29"/>
                  <a:pt x="38" y="29"/>
                </a:cubicBezTo>
                <a:cubicBezTo>
                  <a:pt x="38" y="20"/>
                  <a:pt x="38" y="20"/>
                  <a:pt x="38" y="20"/>
                </a:cubicBezTo>
                <a:cubicBezTo>
                  <a:pt x="38" y="19"/>
                  <a:pt x="37" y="19"/>
                  <a:pt x="37" y="18"/>
                </a:cubicBezTo>
                <a:cubicBezTo>
                  <a:pt x="37" y="18"/>
                  <a:pt x="34" y="15"/>
                  <a:pt x="33" y="14"/>
                </a:cubicBezTo>
                <a:cubicBezTo>
                  <a:pt x="32" y="16"/>
                  <a:pt x="28" y="16"/>
                  <a:pt x="27" y="14"/>
                </a:cubicBezTo>
                <a:cubicBezTo>
                  <a:pt x="26" y="12"/>
                  <a:pt x="26" y="10"/>
                  <a:pt x="26" y="7"/>
                </a:cubicBezTo>
                <a:cubicBezTo>
                  <a:pt x="28" y="7"/>
                  <a:pt x="31" y="7"/>
                  <a:pt x="33" y="8"/>
                </a:cubicBezTo>
                <a:cubicBezTo>
                  <a:pt x="34" y="10"/>
                  <a:pt x="34" y="11"/>
                  <a:pt x="34" y="13"/>
                </a:cubicBezTo>
                <a:cubicBezTo>
                  <a:pt x="35" y="15"/>
                  <a:pt x="37" y="16"/>
                  <a:pt x="38" y="18"/>
                </a:cubicBezTo>
                <a:cubicBezTo>
                  <a:pt x="38" y="11"/>
                  <a:pt x="38" y="11"/>
                  <a:pt x="38" y="11"/>
                </a:cubicBezTo>
                <a:cubicBezTo>
                  <a:pt x="37" y="11"/>
                  <a:pt x="34" y="10"/>
                  <a:pt x="34" y="7"/>
                </a:cubicBezTo>
                <a:cubicBezTo>
                  <a:pt x="35" y="3"/>
                  <a:pt x="38" y="2"/>
                  <a:pt x="39" y="0"/>
                </a:cubicBezTo>
                <a:cubicBezTo>
                  <a:pt x="40" y="2"/>
                  <a:pt x="43" y="3"/>
                  <a:pt x="44" y="7"/>
                </a:cubicBezTo>
                <a:cubicBezTo>
                  <a:pt x="44" y="10"/>
                  <a:pt x="42" y="12"/>
                  <a:pt x="40" y="11"/>
                </a:cubicBezTo>
                <a:cubicBezTo>
                  <a:pt x="40" y="18"/>
                  <a:pt x="40" y="18"/>
                  <a:pt x="40" y="18"/>
                </a:cubicBezTo>
                <a:cubicBezTo>
                  <a:pt x="41" y="15"/>
                  <a:pt x="43" y="14"/>
                  <a:pt x="45" y="13"/>
                </a:cubicBezTo>
                <a:cubicBezTo>
                  <a:pt x="44" y="11"/>
                  <a:pt x="44" y="10"/>
                  <a:pt x="46" y="8"/>
                </a:cubicBezTo>
                <a:cubicBezTo>
                  <a:pt x="47" y="6"/>
                  <a:pt x="52" y="8"/>
                  <a:pt x="54" y="7"/>
                </a:cubicBezTo>
                <a:cubicBezTo>
                  <a:pt x="53" y="9"/>
                  <a:pt x="53" y="12"/>
                  <a:pt x="52" y="14"/>
                </a:cubicBezTo>
                <a:cubicBezTo>
                  <a:pt x="50" y="16"/>
                  <a:pt x="46" y="16"/>
                  <a:pt x="46" y="14"/>
                </a:cubicBezTo>
                <a:cubicBezTo>
                  <a:pt x="43" y="15"/>
                  <a:pt x="42" y="17"/>
                  <a:pt x="41" y="18"/>
                </a:cubicBezTo>
                <a:cubicBezTo>
                  <a:pt x="41" y="18"/>
                  <a:pt x="40" y="19"/>
                  <a:pt x="40" y="20"/>
                </a:cubicBezTo>
                <a:cubicBezTo>
                  <a:pt x="40" y="29"/>
                  <a:pt x="40" y="29"/>
                  <a:pt x="40" y="29"/>
                </a:cubicBezTo>
                <a:cubicBezTo>
                  <a:pt x="41" y="28"/>
                  <a:pt x="42" y="27"/>
                  <a:pt x="42" y="27"/>
                </a:cubicBezTo>
                <a:cubicBezTo>
                  <a:pt x="42" y="27"/>
                  <a:pt x="42" y="29"/>
                  <a:pt x="42" y="30"/>
                </a:cubicBezTo>
                <a:cubicBezTo>
                  <a:pt x="42" y="30"/>
                  <a:pt x="41" y="31"/>
                  <a:pt x="41" y="32"/>
                </a:cubicBezTo>
                <a:cubicBezTo>
                  <a:pt x="41" y="32"/>
                  <a:pt x="41" y="39"/>
                  <a:pt x="41" y="43"/>
                </a:cubicBezTo>
                <a:cubicBezTo>
                  <a:pt x="42" y="37"/>
                  <a:pt x="45" y="29"/>
                  <a:pt x="46" y="29"/>
                </a:cubicBezTo>
                <a:cubicBezTo>
                  <a:pt x="46" y="28"/>
                  <a:pt x="46" y="28"/>
                  <a:pt x="46" y="27"/>
                </a:cubicBezTo>
                <a:cubicBezTo>
                  <a:pt x="46" y="26"/>
                  <a:pt x="46" y="26"/>
                  <a:pt x="46" y="25"/>
                </a:cubicBezTo>
                <a:cubicBezTo>
                  <a:pt x="44" y="25"/>
                  <a:pt x="42" y="25"/>
                  <a:pt x="42" y="23"/>
                </a:cubicBezTo>
                <a:cubicBezTo>
                  <a:pt x="41" y="21"/>
                  <a:pt x="44" y="18"/>
                  <a:pt x="44" y="16"/>
                </a:cubicBezTo>
                <a:cubicBezTo>
                  <a:pt x="46" y="17"/>
                  <a:pt x="48" y="17"/>
                  <a:pt x="49" y="20"/>
                </a:cubicBezTo>
                <a:cubicBezTo>
                  <a:pt x="50" y="22"/>
                  <a:pt x="49" y="23"/>
                  <a:pt x="47" y="24"/>
                </a:cubicBezTo>
                <a:cubicBezTo>
                  <a:pt x="47" y="25"/>
                  <a:pt x="47" y="26"/>
                  <a:pt x="47" y="27"/>
                </a:cubicBezTo>
                <a:cubicBezTo>
                  <a:pt x="49" y="25"/>
                  <a:pt x="52" y="21"/>
                  <a:pt x="52" y="20"/>
                </a:cubicBezTo>
                <a:cubicBezTo>
                  <a:pt x="52" y="20"/>
                  <a:pt x="52" y="20"/>
                  <a:pt x="53" y="19"/>
                </a:cubicBezTo>
                <a:cubicBezTo>
                  <a:pt x="53" y="18"/>
                  <a:pt x="52" y="17"/>
                  <a:pt x="52" y="16"/>
                </a:cubicBezTo>
                <a:cubicBezTo>
                  <a:pt x="52" y="16"/>
                  <a:pt x="53" y="16"/>
                  <a:pt x="54" y="15"/>
                </a:cubicBezTo>
                <a:cubicBezTo>
                  <a:pt x="54" y="16"/>
                  <a:pt x="54" y="18"/>
                  <a:pt x="54" y="19"/>
                </a:cubicBezTo>
                <a:cubicBezTo>
                  <a:pt x="57" y="16"/>
                  <a:pt x="58" y="14"/>
                  <a:pt x="58" y="12"/>
                </a:cubicBezTo>
                <a:cubicBezTo>
                  <a:pt x="56" y="12"/>
                  <a:pt x="54" y="10"/>
                  <a:pt x="55" y="8"/>
                </a:cubicBezTo>
                <a:cubicBezTo>
                  <a:pt x="55" y="5"/>
                  <a:pt x="60" y="4"/>
                  <a:pt x="62" y="3"/>
                </a:cubicBezTo>
                <a:cubicBezTo>
                  <a:pt x="62" y="7"/>
                  <a:pt x="64" y="8"/>
                  <a:pt x="64" y="10"/>
                </a:cubicBezTo>
                <a:cubicBezTo>
                  <a:pt x="63" y="13"/>
                  <a:pt x="61" y="13"/>
                  <a:pt x="59" y="13"/>
                </a:cubicBezTo>
                <a:cubicBezTo>
                  <a:pt x="59" y="14"/>
                  <a:pt x="59" y="15"/>
                  <a:pt x="58" y="16"/>
                </a:cubicBezTo>
                <a:cubicBezTo>
                  <a:pt x="59" y="16"/>
                  <a:pt x="60" y="16"/>
                  <a:pt x="61" y="16"/>
                </a:cubicBezTo>
                <a:cubicBezTo>
                  <a:pt x="61" y="14"/>
                  <a:pt x="62" y="13"/>
                  <a:pt x="65" y="13"/>
                </a:cubicBezTo>
                <a:cubicBezTo>
                  <a:pt x="68" y="14"/>
                  <a:pt x="69" y="19"/>
                  <a:pt x="71" y="20"/>
                </a:cubicBezTo>
                <a:cubicBezTo>
                  <a:pt x="68" y="20"/>
                  <a:pt x="66" y="22"/>
                  <a:pt x="64" y="22"/>
                </a:cubicBezTo>
                <a:cubicBezTo>
                  <a:pt x="61" y="22"/>
                  <a:pt x="60" y="20"/>
                  <a:pt x="60" y="17"/>
                </a:cubicBezTo>
                <a:cubicBezTo>
                  <a:pt x="58" y="18"/>
                  <a:pt x="58" y="17"/>
                  <a:pt x="57" y="18"/>
                </a:cubicBezTo>
                <a:cubicBezTo>
                  <a:pt x="56" y="19"/>
                  <a:pt x="52" y="22"/>
                  <a:pt x="50" y="25"/>
                </a:cubicBezTo>
                <a:cubicBezTo>
                  <a:pt x="52" y="24"/>
                  <a:pt x="53" y="24"/>
                  <a:pt x="54" y="24"/>
                </a:cubicBezTo>
                <a:cubicBezTo>
                  <a:pt x="54" y="22"/>
                  <a:pt x="55" y="21"/>
                  <a:pt x="57" y="21"/>
                </a:cubicBezTo>
                <a:cubicBezTo>
                  <a:pt x="60" y="20"/>
                  <a:pt x="62" y="25"/>
                  <a:pt x="63" y="25"/>
                </a:cubicBezTo>
                <a:cubicBezTo>
                  <a:pt x="61" y="26"/>
                  <a:pt x="60" y="28"/>
                  <a:pt x="57" y="29"/>
                </a:cubicBezTo>
                <a:cubicBezTo>
                  <a:pt x="54" y="30"/>
                  <a:pt x="53" y="27"/>
                  <a:pt x="53" y="25"/>
                </a:cubicBezTo>
                <a:cubicBezTo>
                  <a:pt x="50" y="26"/>
                  <a:pt x="48" y="27"/>
                  <a:pt x="47" y="31"/>
                </a:cubicBezTo>
                <a:cubicBezTo>
                  <a:pt x="45" y="35"/>
                  <a:pt x="43" y="41"/>
                  <a:pt x="41" y="48"/>
                </a:cubicBezTo>
                <a:cubicBezTo>
                  <a:pt x="42" y="47"/>
                  <a:pt x="43" y="45"/>
                  <a:pt x="44" y="43"/>
                </a:cubicBezTo>
                <a:cubicBezTo>
                  <a:pt x="45" y="42"/>
                  <a:pt x="46" y="39"/>
                  <a:pt x="46" y="39"/>
                </a:cubicBezTo>
                <a:cubicBezTo>
                  <a:pt x="48" y="38"/>
                  <a:pt x="48" y="38"/>
                  <a:pt x="48" y="38"/>
                </a:cubicBezTo>
                <a:cubicBezTo>
                  <a:pt x="48" y="39"/>
                  <a:pt x="48" y="39"/>
                  <a:pt x="48" y="39"/>
                </a:cubicBezTo>
                <a:cubicBezTo>
                  <a:pt x="48" y="39"/>
                  <a:pt x="47" y="40"/>
                  <a:pt x="47" y="41"/>
                </a:cubicBezTo>
                <a:cubicBezTo>
                  <a:pt x="49" y="39"/>
                  <a:pt x="50" y="39"/>
                  <a:pt x="50" y="36"/>
                </a:cubicBezTo>
                <a:cubicBezTo>
                  <a:pt x="49" y="36"/>
                  <a:pt x="47" y="36"/>
                  <a:pt x="47" y="33"/>
                </a:cubicBezTo>
                <a:cubicBezTo>
                  <a:pt x="47" y="31"/>
                  <a:pt x="51" y="29"/>
                  <a:pt x="52" y="28"/>
                </a:cubicBezTo>
                <a:cubicBezTo>
                  <a:pt x="53" y="29"/>
                  <a:pt x="56" y="31"/>
                  <a:pt x="56" y="34"/>
                </a:cubicBezTo>
                <a:cubicBezTo>
                  <a:pt x="56" y="36"/>
                  <a:pt x="54" y="37"/>
                  <a:pt x="52" y="37"/>
                </a:cubicBezTo>
                <a:cubicBezTo>
                  <a:pt x="51" y="39"/>
                  <a:pt x="51" y="39"/>
                  <a:pt x="51" y="39"/>
                </a:cubicBezTo>
                <a:cubicBezTo>
                  <a:pt x="56" y="36"/>
                  <a:pt x="58" y="38"/>
                  <a:pt x="62" y="34"/>
                </a:cubicBezTo>
                <a:cubicBezTo>
                  <a:pt x="60" y="33"/>
                  <a:pt x="59" y="31"/>
                  <a:pt x="61" y="29"/>
                </a:cubicBezTo>
                <a:cubicBezTo>
                  <a:pt x="62" y="27"/>
                  <a:pt x="66" y="28"/>
                  <a:pt x="68" y="27"/>
                </a:cubicBezTo>
                <a:cubicBezTo>
                  <a:pt x="68" y="30"/>
                  <a:pt x="69" y="33"/>
                  <a:pt x="68" y="35"/>
                </a:cubicBezTo>
                <a:cubicBezTo>
                  <a:pt x="67" y="36"/>
                  <a:pt x="64" y="36"/>
                  <a:pt x="63" y="35"/>
                </a:cubicBezTo>
                <a:cubicBezTo>
                  <a:pt x="62" y="36"/>
                  <a:pt x="62" y="36"/>
                  <a:pt x="61" y="37"/>
                </a:cubicBezTo>
                <a:cubicBezTo>
                  <a:pt x="64" y="36"/>
                  <a:pt x="67" y="37"/>
                  <a:pt x="70" y="39"/>
                </a:cubicBezTo>
                <a:cubicBezTo>
                  <a:pt x="70" y="37"/>
                  <a:pt x="71" y="36"/>
                  <a:pt x="73" y="36"/>
                </a:cubicBezTo>
                <a:cubicBezTo>
                  <a:pt x="76" y="36"/>
                  <a:pt x="78" y="41"/>
                  <a:pt x="78" y="43"/>
                </a:cubicBezTo>
                <a:cubicBezTo>
                  <a:pt x="76" y="43"/>
                  <a:pt x="74" y="45"/>
                  <a:pt x="71" y="44"/>
                </a:cubicBezTo>
                <a:cubicBezTo>
                  <a:pt x="68" y="44"/>
                  <a:pt x="68" y="41"/>
                  <a:pt x="69" y="40"/>
                </a:cubicBezTo>
                <a:cubicBezTo>
                  <a:pt x="66" y="38"/>
                  <a:pt x="63" y="38"/>
                  <a:pt x="59" y="38"/>
                </a:cubicBezTo>
                <a:cubicBezTo>
                  <a:pt x="60" y="39"/>
                  <a:pt x="61" y="39"/>
                  <a:pt x="62" y="40"/>
                </a:cubicBezTo>
                <a:cubicBezTo>
                  <a:pt x="63" y="39"/>
                  <a:pt x="65" y="39"/>
                  <a:pt x="67" y="41"/>
                </a:cubicBezTo>
                <a:cubicBezTo>
                  <a:pt x="68" y="42"/>
                  <a:pt x="67" y="47"/>
                  <a:pt x="66" y="49"/>
                </a:cubicBezTo>
                <a:cubicBezTo>
                  <a:pt x="63" y="48"/>
                  <a:pt x="61" y="47"/>
                  <a:pt x="60" y="46"/>
                </a:cubicBezTo>
                <a:cubicBezTo>
                  <a:pt x="58" y="44"/>
                  <a:pt x="59" y="41"/>
                  <a:pt x="60" y="40"/>
                </a:cubicBezTo>
                <a:cubicBezTo>
                  <a:pt x="58" y="39"/>
                  <a:pt x="58" y="38"/>
                  <a:pt x="57" y="39"/>
                </a:cubicBezTo>
                <a:cubicBezTo>
                  <a:pt x="55" y="39"/>
                  <a:pt x="51" y="40"/>
                  <a:pt x="49" y="41"/>
                </a:cubicBezTo>
                <a:cubicBezTo>
                  <a:pt x="50" y="41"/>
                  <a:pt x="51" y="42"/>
                  <a:pt x="52" y="42"/>
                </a:cubicBezTo>
                <a:cubicBezTo>
                  <a:pt x="53" y="41"/>
                  <a:pt x="55" y="40"/>
                  <a:pt x="57" y="42"/>
                </a:cubicBezTo>
                <a:cubicBezTo>
                  <a:pt x="58" y="44"/>
                  <a:pt x="57" y="48"/>
                  <a:pt x="57" y="50"/>
                </a:cubicBezTo>
                <a:cubicBezTo>
                  <a:pt x="54" y="49"/>
                  <a:pt x="52" y="50"/>
                  <a:pt x="50" y="48"/>
                </a:cubicBezTo>
                <a:cubicBezTo>
                  <a:pt x="48" y="46"/>
                  <a:pt x="49" y="44"/>
                  <a:pt x="51" y="43"/>
                </a:cubicBezTo>
                <a:cubicBezTo>
                  <a:pt x="51" y="43"/>
                  <a:pt x="49" y="42"/>
                  <a:pt x="48" y="42"/>
                </a:cubicBezTo>
                <a:cubicBezTo>
                  <a:pt x="47" y="43"/>
                  <a:pt x="45" y="45"/>
                  <a:pt x="44" y="47"/>
                </a:cubicBezTo>
                <a:cubicBezTo>
                  <a:pt x="43" y="49"/>
                  <a:pt x="42" y="52"/>
                  <a:pt x="42" y="54"/>
                </a:cubicBezTo>
                <a:cubicBezTo>
                  <a:pt x="42" y="56"/>
                  <a:pt x="42" y="69"/>
                  <a:pt x="43"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3" name="Freeform 39"/>
          <p:cNvSpPr>
            <a:spLocks/>
          </p:cNvSpPr>
          <p:nvPr userDrawn="1"/>
        </p:nvSpPr>
        <p:spPr bwMode="auto">
          <a:xfrm>
            <a:off x="5918200" y="-7318102"/>
            <a:ext cx="298450" cy="354013"/>
          </a:xfrm>
          <a:custGeom>
            <a:avLst/>
            <a:gdLst>
              <a:gd name="T0" fmla="*/ 104 w 188"/>
              <a:gd name="T1" fmla="*/ 172 h 223"/>
              <a:gd name="T2" fmla="*/ 122 w 188"/>
              <a:gd name="T3" fmla="*/ 130 h 223"/>
              <a:gd name="T4" fmla="*/ 146 w 188"/>
              <a:gd name="T5" fmla="*/ 102 h 223"/>
              <a:gd name="T6" fmla="*/ 178 w 188"/>
              <a:gd name="T7" fmla="*/ 94 h 223"/>
              <a:gd name="T8" fmla="*/ 182 w 188"/>
              <a:gd name="T9" fmla="*/ 88 h 223"/>
              <a:gd name="T10" fmla="*/ 158 w 188"/>
              <a:gd name="T11" fmla="*/ 96 h 223"/>
              <a:gd name="T12" fmla="*/ 156 w 188"/>
              <a:gd name="T13" fmla="*/ 76 h 223"/>
              <a:gd name="T14" fmla="*/ 146 w 188"/>
              <a:gd name="T15" fmla="*/ 94 h 223"/>
              <a:gd name="T16" fmla="*/ 124 w 188"/>
              <a:gd name="T17" fmla="*/ 122 h 223"/>
              <a:gd name="T18" fmla="*/ 110 w 188"/>
              <a:gd name="T19" fmla="*/ 130 h 223"/>
              <a:gd name="T20" fmla="*/ 128 w 188"/>
              <a:gd name="T21" fmla="*/ 90 h 223"/>
              <a:gd name="T22" fmla="*/ 138 w 188"/>
              <a:gd name="T23" fmla="*/ 62 h 223"/>
              <a:gd name="T24" fmla="*/ 138 w 188"/>
              <a:gd name="T25" fmla="*/ 58 h 223"/>
              <a:gd name="T26" fmla="*/ 120 w 188"/>
              <a:gd name="T27" fmla="*/ 96 h 223"/>
              <a:gd name="T28" fmla="*/ 114 w 188"/>
              <a:gd name="T29" fmla="*/ 82 h 223"/>
              <a:gd name="T30" fmla="*/ 126 w 188"/>
              <a:gd name="T31" fmla="*/ 50 h 223"/>
              <a:gd name="T32" fmla="*/ 146 w 188"/>
              <a:gd name="T33" fmla="*/ 24 h 223"/>
              <a:gd name="T34" fmla="*/ 144 w 188"/>
              <a:gd name="T35" fmla="*/ 24 h 223"/>
              <a:gd name="T36" fmla="*/ 126 w 188"/>
              <a:gd name="T37" fmla="*/ 42 h 223"/>
              <a:gd name="T38" fmla="*/ 128 w 188"/>
              <a:gd name="T39" fmla="*/ 8 h 223"/>
              <a:gd name="T40" fmla="*/ 122 w 188"/>
              <a:gd name="T41" fmla="*/ 38 h 223"/>
              <a:gd name="T42" fmla="*/ 106 w 188"/>
              <a:gd name="T43" fmla="*/ 94 h 223"/>
              <a:gd name="T44" fmla="*/ 96 w 188"/>
              <a:gd name="T45" fmla="*/ 94 h 223"/>
              <a:gd name="T46" fmla="*/ 106 w 188"/>
              <a:gd name="T47" fmla="*/ 34 h 223"/>
              <a:gd name="T48" fmla="*/ 104 w 188"/>
              <a:gd name="T49" fmla="*/ 14 h 223"/>
              <a:gd name="T50" fmla="*/ 98 w 188"/>
              <a:gd name="T51" fmla="*/ 76 h 223"/>
              <a:gd name="T52" fmla="*/ 86 w 188"/>
              <a:gd name="T53" fmla="*/ 104 h 223"/>
              <a:gd name="T54" fmla="*/ 84 w 188"/>
              <a:gd name="T55" fmla="*/ 64 h 223"/>
              <a:gd name="T56" fmla="*/ 94 w 188"/>
              <a:gd name="T57" fmla="*/ 14 h 223"/>
              <a:gd name="T58" fmla="*/ 88 w 188"/>
              <a:gd name="T59" fmla="*/ 50 h 223"/>
              <a:gd name="T60" fmla="*/ 74 w 188"/>
              <a:gd name="T61" fmla="*/ 76 h 223"/>
              <a:gd name="T62" fmla="*/ 60 w 188"/>
              <a:gd name="T63" fmla="*/ 40 h 223"/>
              <a:gd name="T64" fmla="*/ 74 w 188"/>
              <a:gd name="T65" fmla="*/ 12 h 223"/>
              <a:gd name="T66" fmla="*/ 62 w 188"/>
              <a:gd name="T67" fmla="*/ 28 h 223"/>
              <a:gd name="T68" fmla="*/ 68 w 188"/>
              <a:gd name="T69" fmla="*/ 70 h 223"/>
              <a:gd name="T70" fmla="*/ 72 w 188"/>
              <a:gd name="T71" fmla="*/ 94 h 223"/>
              <a:gd name="T72" fmla="*/ 58 w 188"/>
              <a:gd name="T73" fmla="*/ 72 h 223"/>
              <a:gd name="T74" fmla="*/ 44 w 188"/>
              <a:gd name="T75" fmla="*/ 58 h 223"/>
              <a:gd name="T76" fmla="*/ 32 w 188"/>
              <a:gd name="T77" fmla="*/ 50 h 223"/>
              <a:gd name="T78" fmla="*/ 44 w 188"/>
              <a:gd name="T79" fmla="*/ 66 h 223"/>
              <a:gd name="T80" fmla="*/ 52 w 188"/>
              <a:gd name="T81" fmla="*/ 80 h 223"/>
              <a:gd name="T82" fmla="*/ 30 w 188"/>
              <a:gd name="T83" fmla="*/ 76 h 223"/>
              <a:gd name="T84" fmla="*/ 34 w 188"/>
              <a:gd name="T85" fmla="*/ 82 h 223"/>
              <a:gd name="T86" fmla="*/ 52 w 188"/>
              <a:gd name="T87" fmla="*/ 82 h 223"/>
              <a:gd name="T88" fmla="*/ 62 w 188"/>
              <a:gd name="T89" fmla="*/ 90 h 223"/>
              <a:gd name="T90" fmla="*/ 78 w 188"/>
              <a:gd name="T91" fmla="*/ 106 h 223"/>
              <a:gd name="T92" fmla="*/ 86 w 188"/>
              <a:gd name="T93" fmla="*/ 142 h 223"/>
              <a:gd name="T94" fmla="*/ 68 w 188"/>
              <a:gd name="T95" fmla="*/ 136 h 223"/>
              <a:gd name="T96" fmla="*/ 54 w 188"/>
              <a:gd name="T97" fmla="*/ 118 h 223"/>
              <a:gd name="T98" fmla="*/ 40 w 188"/>
              <a:gd name="T99" fmla="*/ 104 h 223"/>
              <a:gd name="T100" fmla="*/ 22 w 188"/>
              <a:gd name="T101" fmla="*/ 86 h 223"/>
              <a:gd name="T102" fmla="*/ 6 w 188"/>
              <a:gd name="T103" fmla="*/ 68 h 223"/>
              <a:gd name="T104" fmla="*/ 10 w 188"/>
              <a:gd name="T105" fmla="*/ 72 h 223"/>
              <a:gd name="T106" fmla="*/ 22 w 188"/>
              <a:gd name="T107" fmla="*/ 90 h 223"/>
              <a:gd name="T108" fmla="*/ 40 w 188"/>
              <a:gd name="T109" fmla="*/ 110 h 223"/>
              <a:gd name="T110" fmla="*/ 30 w 188"/>
              <a:gd name="T111" fmla="*/ 112 h 223"/>
              <a:gd name="T112" fmla="*/ 14 w 188"/>
              <a:gd name="T113" fmla="*/ 100 h 223"/>
              <a:gd name="T114" fmla="*/ 24 w 188"/>
              <a:gd name="T115" fmla="*/ 112 h 223"/>
              <a:gd name="T116" fmla="*/ 14 w 188"/>
              <a:gd name="T117" fmla="*/ 118 h 223"/>
              <a:gd name="T118" fmla="*/ 24 w 188"/>
              <a:gd name="T119" fmla="*/ 118 h 223"/>
              <a:gd name="T120" fmla="*/ 48 w 188"/>
              <a:gd name="T121" fmla="*/ 120 h 223"/>
              <a:gd name="T122" fmla="*/ 66 w 188"/>
              <a:gd name="T123" fmla="*/ 144 h 223"/>
              <a:gd name="T124" fmla="*/ 80 w 188"/>
              <a:gd name="T125" fmla="*/ 18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23">
                <a:moveTo>
                  <a:pt x="108" y="223"/>
                </a:moveTo>
                <a:lnTo>
                  <a:pt x="106" y="221"/>
                </a:lnTo>
                <a:lnTo>
                  <a:pt x="104" y="219"/>
                </a:lnTo>
                <a:lnTo>
                  <a:pt x="102" y="217"/>
                </a:lnTo>
                <a:lnTo>
                  <a:pt x="100" y="215"/>
                </a:lnTo>
                <a:lnTo>
                  <a:pt x="100" y="213"/>
                </a:lnTo>
                <a:lnTo>
                  <a:pt x="100" y="211"/>
                </a:lnTo>
                <a:lnTo>
                  <a:pt x="100" y="207"/>
                </a:lnTo>
                <a:lnTo>
                  <a:pt x="100" y="201"/>
                </a:lnTo>
                <a:lnTo>
                  <a:pt x="100" y="191"/>
                </a:lnTo>
                <a:lnTo>
                  <a:pt x="102" y="185"/>
                </a:lnTo>
                <a:lnTo>
                  <a:pt x="102" y="181"/>
                </a:lnTo>
                <a:lnTo>
                  <a:pt x="104" y="172"/>
                </a:lnTo>
                <a:lnTo>
                  <a:pt x="104" y="168"/>
                </a:lnTo>
                <a:lnTo>
                  <a:pt x="106" y="164"/>
                </a:lnTo>
                <a:lnTo>
                  <a:pt x="106" y="162"/>
                </a:lnTo>
                <a:lnTo>
                  <a:pt x="106" y="160"/>
                </a:lnTo>
                <a:lnTo>
                  <a:pt x="108" y="156"/>
                </a:lnTo>
                <a:lnTo>
                  <a:pt x="108" y="154"/>
                </a:lnTo>
                <a:lnTo>
                  <a:pt x="110" y="150"/>
                </a:lnTo>
                <a:lnTo>
                  <a:pt x="114" y="146"/>
                </a:lnTo>
                <a:lnTo>
                  <a:pt x="116" y="142"/>
                </a:lnTo>
                <a:lnTo>
                  <a:pt x="118" y="138"/>
                </a:lnTo>
                <a:lnTo>
                  <a:pt x="120" y="134"/>
                </a:lnTo>
                <a:lnTo>
                  <a:pt x="122" y="132"/>
                </a:lnTo>
                <a:lnTo>
                  <a:pt x="122" y="130"/>
                </a:lnTo>
                <a:lnTo>
                  <a:pt x="124" y="128"/>
                </a:lnTo>
                <a:lnTo>
                  <a:pt x="124" y="126"/>
                </a:lnTo>
                <a:lnTo>
                  <a:pt x="126" y="126"/>
                </a:lnTo>
                <a:lnTo>
                  <a:pt x="128" y="124"/>
                </a:lnTo>
                <a:lnTo>
                  <a:pt x="128" y="120"/>
                </a:lnTo>
                <a:lnTo>
                  <a:pt x="130" y="118"/>
                </a:lnTo>
                <a:lnTo>
                  <a:pt x="132" y="116"/>
                </a:lnTo>
                <a:lnTo>
                  <a:pt x="134" y="112"/>
                </a:lnTo>
                <a:lnTo>
                  <a:pt x="136" y="110"/>
                </a:lnTo>
                <a:lnTo>
                  <a:pt x="140" y="108"/>
                </a:lnTo>
                <a:lnTo>
                  <a:pt x="142" y="104"/>
                </a:lnTo>
                <a:lnTo>
                  <a:pt x="144" y="102"/>
                </a:lnTo>
                <a:lnTo>
                  <a:pt x="146" y="102"/>
                </a:lnTo>
                <a:lnTo>
                  <a:pt x="148" y="102"/>
                </a:lnTo>
                <a:lnTo>
                  <a:pt x="150" y="102"/>
                </a:lnTo>
                <a:lnTo>
                  <a:pt x="152" y="102"/>
                </a:lnTo>
                <a:lnTo>
                  <a:pt x="154" y="102"/>
                </a:lnTo>
                <a:lnTo>
                  <a:pt x="156" y="102"/>
                </a:lnTo>
                <a:lnTo>
                  <a:pt x="160" y="100"/>
                </a:lnTo>
                <a:lnTo>
                  <a:pt x="166" y="98"/>
                </a:lnTo>
                <a:lnTo>
                  <a:pt x="168" y="98"/>
                </a:lnTo>
                <a:lnTo>
                  <a:pt x="170" y="96"/>
                </a:lnTo>
                <a:lnTo>
                  <a:pt x="172" y="96"/>
                </a:lnTo>
                <a:lnTo>
                  <a:pt x="174" y="96"/>
                </a:lnTo>
                <a:lnTo>
                  <a:pt x="176" y="94"/>
                </a:lnTo>
                <a:lnTo>
                  <a:pt x="178" y="94"/>
                </a:lnTo>
                <a:lnTo>
                  <a:pt x="180" y="92"/>
                </a:lnTo>
                <a:lnTo>
                  <a:pt x="182" y="92"/>
                </a:lnTo>
                <a:lnTo>
                  <a:pt x="184" y="90"/>
                </a:lnTo>
                <a:lnTo>
                  <a:pt x="186" y="90"/>
                </a:lnTo>
                <a:lnTo>
                  <a:pt x="188" y="88"/>
                </a:lnTo>
                <a:lnTo>
                  <a:pt x="188" y="88"/>
                </a:lnTo>
                <a:lnTo>
                  <a:pt x="188" y="88"/>
                </a:lnTo>
                <a:lnTo>
                  <a:pt x="186" y="88"/>
                </a:lnTo>
                <a:lnTo>
                  <a:pt x="186" y="88"/>
                </a:lnTo>
                <a:lnTo>
                  <a:pt x="184" y="88"/>
                </a:lnTo>
                <a:lnTo>
                  <a:pt x="184" y="88"/>
                </a:lnTo>
                <a:lnTo>
                  <a:pt x="182" y="88"/>
                </a:lnTo>
                <a:lnTo>
                  <a:pt x="182" y="88"/>
                </a:lnTo>
                <a:lnTo>
                  <a:pt x="180" y="88"/>
                </a:lnTo>
                <a:lnTo>
                  <a:pt x="178" y="90"/>
                </a:lnTo>
                <a:lnTo>
                  <a:pt x="178" y="90"/>
                </a:lnTo>
                <a:lnTo>
                  <a:pt x="176" y="92"/>
                </a:lnTo>
                <a:lnTo>
                  <a:pt x="174" y="92"/>
                </a:lnTo>
                <a:lnTo>
                  <a:pt x="172" y="94"/>
                </a:lnTo>
                <a:lnTo>
                  <a:pt x="170" y="94"/>
                </a:lnTo>
                <a:lnTo>
                  <a:pt x="168" y="94"/>
                </a:lnTo>
                <a:lnTo>
                  <a:pt x="166" y="96"/>
                </a:lnTo>
                <a:lnTo>
                  <a:pt x="164" y="96"/>
                </a:lnTo>
                <a:lnTo>
                  <a:pt x="162" y="96"/>
                </a:lnTo>
                <a:lnTo>
                  <a:pt x="160" y="96"/>
                </a:lnTo>
                <a:lnTo>
                  <a:pt x="158" y="96"/>
                </a:lnTo>
                <a:lnTo>
                  <a:pt x="156" y="98"/>
                </a:lnTo>
                <a:lnTo>
                  <a:pt x="154" y="98"/>
                </a:lnTo>
                <a:lnTo>
                  <a:pt x="152" y="98"/>
                </a:lnTo>
                <a:lnTo>
                  <a:pt x="150" y="98"/>
                </a:lnTo>
                <a:lnTo>
                  <a:pt x="150" y="98"/>
                </a:lnTo>
                <a:lnTo>
                  <a:pt x="150" y="100"/>
                </a:lnTo>
                <a:lnTo>
                  <a:pt x="150" y="100"/>
                </a:lnTo>
                <a:lnTo>
                  <a:pt x="150" y="98"/>
                </a:lnTo>
                <a:lnTo>
                  <a:pt x="150" y="94"/>
                </a:lnTo>
                <a:lnTo>
                  <a:pt x="150" y="90"/>
                </a:lnTo>
                <a:lnTo>
                  <a:pt x="152" y="84"/>
                </a:lnTo>
                <a:lnTo>
                  <a:pt x="156" y="80"/>
                </a:lnTo>
                <a:lnTo>
                  <a:pt x="156" y="76"/>
                </a:lnTo>
                <a:lnTo>
                  <a:pt x="158" y="76"/>
                </a:lnTo>
                <a:lnTo>
                  <a:pt x="156" y="72"/>
                </a:lnTo>
                <a:lnTo>
                  <a:pt x="156" y="68"/>
                </a:lnTo>
                <a:lnTo>
                  <a:pt x="156" y="68"/>
                </a:lnTo>
                <a:lnTo>
                  <a:pt x="154" y="70"/>
                </a:lnTo>
                <a:lnTo>
                  <a:pt x="152" y="76"/>
                </a:lnTo>
                <a:lnTo>
                  <a:pt x="152" y="80"/>
                </a:lnTo>
                <a:lnTo>
                  <a:pt x="150" y="84"/>
                </a:lnTo>
                <a:lnTo>
                  <a:pt x="150" y="86"/>
                </a:lnTo>
                <a:lnTo>
                  <a:pt x="150" y="88"/>
                </a:lnTo>
                <a:lnTo>
                  <a:pt x="148" y="90"/>
                </a:lnTo>
                <a:lnTo>
                  <a:pt x="148" y="92"/>
                </a:lnTo>
                <a:lnTo>
                  <a:pt x="146" y="94"/>
                </a:lnTo>
                <a:lnTo>
                  <a:pt x="144" y="96"/>
                </a:lnTo>
                <a:lnTo>
                  <a:pt x="142" y="98"/>
                </a:lnTo>
                <a:lnTo>
                  <a:pt x="140" y="100"/>
                </a:lnTo>
                <a:lnTo>
                  <a:pt x="140" y="102"/>
                </a:lnTo>
                <a:lnTo>
                  <a:pt x="138" y="104"/>
                </a:lnTo>
                <a:lnTo>
                  <a:pt x="136" y="106"/>
                </a:lnTo>
                <a:lnTo>
                  <a:pt x="134" y="108"/>
                </a:lnTo>
                <a:lnTo>
                  <a:pt x="132" y="110"/>
                </a:lnTo>
                <a:lnTo>
                  <a:pt x="130" y="112"/>
                </a:lnTo>
                <a:lnTo>
                  <a:pt x="128" y="114"/>
                </a:lnTo>
                <a:lnTo>
                  <a:pt x="126" y="118"/>
                </a:lnTo>
                <a:lnTo>
                  <a:pt x="126" y="120"/>
                </a:lnTo>
                <a:lnTo>
                  <a:pt x="124" y="122"/>
                </a:lnTo>
                <a:lnTo>
                  <a:pt x="124" y="124"/>
                </a:lnTo>
                <a:lnTo>
                  <a:pt x="122" y="126"/>
                </a:lnTo>
                <a:lnTo>
                  <a:pt x="122" y="128"/>
                </a:lnTo>
                <a:lnTo>
                  <a:pt x="120" y="128"/>
                </a:lnTo>
                <a:lnTo>
                  <a:pt x="118" y="130"/>
                </a:lnTo>
                <a:lnTo>
                  <a:pt x="118" y="132"/>
                </a:lnTo>
                <a:lnTo>
                  <a:pt x="116" y="132"/>
                </a:lnTo>
                <a:lnTo>
                  <a:pt x="116" y="134"/>
                </a:lnTo>
                <a:lnTo>
                  <a:pt x="114" y="134"/>
                </a:lnTo>
                <a:lnTo>
                  <a:pt x="112" y="136"/>
                </a:lnTo>
                <a:lnTo>
                  <a:pt x="112" y="136"/>
                </a:lnTo>
                <a:lnTo>
                  <a:pt x="110" y="138"/>
                </a:lnTo>
                <a:lnTo>
                  <a:pt x="110" y="130"/>
                </a:lnTo>
                <a:lnTo>
                  <a:pt x="110" y="126"/>
                </a:lnTo>
                <a:lnTo>
                  <a:pt x="112" y="122"/>
                </a:lnTo>
                <a:lnTo>
                  <a:pt x="114" y="114"/>
                </a:lnTo>
                <a:lnTo>
                  <a:pt x="116" y="110"/>
                </a:lnTo>
                <a:lnTo>
                  <a:pt x="116" y="110"/>
                </a:lnTo>
                <a:lnTo>
                  <a:pt x="118" y="108"/>
                </a:lnTo>
                <a:lnTo>
                  <a:pt x="118" y="106"/>
                </a:lnTo>
                <a:lnTo>
                  <a:pt x="120" y="104"/>
                </a:lnTo>
                <a:lnTo>
                  <a:pt x="122" y="102"/>
                </a:lnTo>
                <a:lnTo>
                  <a:pt x="124" y="100"/>
                </a:lnTo>
                <a:lnTo>
                  <a:pt x="126" y="96"/>
                </a:lnTo>
                <a:lnTo>
                  <a:pt x="126" y="92"/>
                </a:lnTo>
                <a:lnTo>
                  <a:pt x="128" y="90"/>
                </a:lnTo>
                <a:lnTo>
                  <a:pt x="128" y="88"/>
                </a:lnTo>
                <a:lnTo>
                  <a:pt x="130" y="86"/>
                </a:lnTo>
                <a:lnTo>
                  <a:pt x="130" y="86"/>
                </a:lnTo>
                <a:lnTo>
                  <a:pt x="132" y="84"/>
                </a:lnTo>
                <a:lnTo>
                  <a:pt x="132" y="82"/>
                </a:lnTo>
                <a:lnTo>
                  <a:pt x="134" y="78"/>
                </a:lnTo>
                <a:lnTo>
                  <a:pt x="134" y="76"/>
                </a:lnTo>
                <a:lnTo>
                  <a:pt x="136" y="74"/>
                </a:lnTo>
                <a:lnTo>
                  <a:pt x="136" y="72"/>
                </a:lnTo>
                <a:lnTo>
                  <a:pt x="136" y="70"/>
                </a:lnTo>
                <a:lnTo>
                  <a:pt x="138" y="68"/>
                </a:lnTo>
                <a:lnTo>
                  <a:pt x="138" y="66"/>
                </a:lnTo>
                <a:lnTo>
                  <a:pt x="138" y="62"/>
                </a:lnTo>
                <a:lnTo>
                  <a:pt x="140" y="58"/>
                </a:lnTo>
                <a:lnTo>
                  <a:pt x="142" y="52"/>
                </a:lnTo>
                <a:lnTo>
                  <a:pt x="144" y="48"/>
                </a:lnTo>
                <a:lnTo>
                  <a:pt x="144" y="44"/>
                </a:lnTo>
                <a:lnTo>
                  <a:pt x="146" y="40"/>
                </a:lnTo>
                <a:lnTo>
                  <a:pt x="144" y="38"/>
                </a:lnTo>
                <a:lnTo>
                  <a:pt x="144" y="36"/>
                </a:lnTo>
                <a:lnTo>
                  <a:pt x="144" y="36"/>
                </a:lnTo>
                <a:lnTo>
                  <a:pt x="142" y="40"/>
                </a:lnTo>
                <a:lnTo>
                  <a:pt x="140" y="46"/>
                </a:lnTo>
                <a:lnTo>
                  <a:pt x="140" y="50"/>
                </a:lnTo>
                <a:lnTo>
                  <a:pt x="140" y="54"/>
                </a:lnTo>
                <a:lnTo>
                  <a:pt x="138" y="58"/>
                </a:lnTo>
                <a:lnTo>
                  <a:pt x="136" y="64"/>
                </a:lnTo>
                <a:lnTo>
                  <a:pt x="134" y="68"/>
                </a:lnTo>
                <a:lnTo>
                  <a:pt x="134" y="72"/>
                </a:lnTo>
                <a:lnTo>
                  <a:pt x="132" y="76"/>
                </a:lnTo>
                <a:lnTo>
                  <a:pt x="132" y="78"/>
                </a:lnTo>
                <a:lnTo>
                  <a:pt x="130" y="80"/>
                </a:lnTo>
                <a:lnTo>
                  <a:pt x="130" y="82"/>
                </a:lnTo>
                <a:lnTo>
                  <a:pt x="128" y="84"/>
                </a:lnTo>
                <a:lnTo>
                  <a:pt x="126" y="88"/>
                </a:lnTo>
                <a:lnTo>
                  <a:pt x="124" y="90"/>
                </a:lnTo>
                <a:lnTo>
                  <a:pt x="122" y="92"/>
                </a:lnTo>
                <a:lnTo>
                  <a:pt x="122" y="94"/>
                </a:lnTo>
                <a:lnTo>
                  <a:pt x="120" y="96"/>
                </a:lnTo>
                <a:lnTo>
                  <a:pt x="118" y="98"/>
                </a:lnTo>
                <a:lnTo>
                  <a:pt x="118" y="100"/>
                </a:lnTo>
                <a:lnTo>
                  <a:pt x="116" y="102"/>
                </a:lnTo>
                <a:lnTo>
                  <a:pt x="114" y="104"/>
                </a:lnTo>
                <a:lnTo>
                  <a:pt x="112" y="106"/>
                </a:lnTo>
                <a:lnTo>
                  <a:pt x="110" y="108"/>
                </a:lnTo>
                <a:lnTo>
                  <a:pt x="108" y="110"/>
                </a:lnTo>
                <a:lnTo>
                  <a:pt x="110" y="102"/>
                </a:lnTo>
                <a:lnTo>
                  <a:pt x="110" y="98"/>
                </a:lnTo>
                <a:lnTo>
                  <a:pt x="110" y="94"/>
                </a:lnTo>
                <a:lnTo>
                  <a:pt x="112" y="90"/>
                </a:lnTo>
                <a:lnTo>
                  <a:pt x="114" y="86"/>
                </a:lnTo>
                <a:lnTo>
                  <a:pt x="114" y="82"/>
                </a:lnTo>
                <a:lnTo>
                  <a:pt x="114" y="80"/>
                </a:lnTo>
                <a:lnTo>
                  <a:pt x="116" y="76"/>
                </a:lnTo>
                <a:lnTo>
                  <a:pt x="116" y="74"/>
                </a:lnTo>
                <a:lnTo>
                  <a:pt x="118" y="70"/>
                </a:lnTo>
                <a:lnTo>
                  <a:pt x="118" y="66"/>
                </a:lnTo>
                <a:lnTo>
                  <a:pt x="120" y="62"/>
                </a:lnTo>
                <a:lnTo>
                  <a:pt x="122" y="60"/>
                </a:lnTo>
                <a:lnTo>
                  <a:pt x="122" y="58"/>
                </a:lnTo>
                <a:lnTo>
                  <a:pt x="122" y="56"/>
                </a:lnTo>
                <a:lnTo>
                  <a:pt x="124" y="54"/>
                </a:lnTo>
                <a:lnTo>
                  <a:pt x="124" y="54"/>
                </a:lnTo>
                <a:lnTo>
                  <a:pt x="124" y="52"/>
                </a:lnTo>
                <a:lnTo>
                  <a:pt x="126" y="50"/>
                </a:lnTo>
                <a:lnTo>
                  <a:pt x="128" y="46"/>
                </a:lnTo>
                <a:lnTo>
                  <a:pt x="130" y="42"/>
                </a:lnTo>
                <a:lnTo>
                  <a:pt x="132" y="40"/>
                </a:lnTo>
                <a:lnTo>
                  <a:pt x="134" y="38"/>
                </a:lnTo>
                <a:lnTo>
                  <a:pt x="136" y="36"/>
                </a:lnTo>
                <a:lnTo>
                  <a:pt x="138" y="34"/>
                </a:lnTo>
                <a:lnTo>
                  <a:pt x="138" y="32"/>
                </a:lnTo>
                <a:lnTo>
                  <a:pt x="140" y="32"/>
                </a:lnTo>
                <a:lnTo>
                  <a:pt x="142" y="30"/>
                </a:lnTo>
                <a:lnTo>
                  <a:pt x="144" y="28"/>
                </a:lnTo>
                <a:lnTo>
                  <a:pt x="146" y="28"/>
                </a:lnTo>
                <a:lnTo>
                  <a:pt x="146" y="26"/>
                </a:lnTo>
                <a:lnTo>
                  <a:pt x="146" y="24"/>
                </a:lnTo>
                <a:lnTo>
                  <a:pt x="148" y="24"/>
                </a:lnTo>
                <a:lnTo>
                  <a:pt x="148" y="22"/>
                </a:lnTo>
                <a:lnTo>
                  <a:pt x="148" y="22"/>
                </a:lnTo>
                <a:lnTo>
                  <a:pt x="150" y="20"/>
                </a:lnTo>
                <a:lnTo>
                  <a:pt x="150" y="18"/>
                </a:lnTo>
                <a:lnTo>
                  <a:pt x="150" y="18"/>
                </a:lnTo>
                <a:lnTo>
                  <a:pt x="150" y="18"/>
                </a:lnTo>
                <a:lnTo>
                  <a:pt x="148" y="20"/>
                </a:lnTo>
                <a:lnTo>
                  <a:pt x="146" y="22"/>
                </a:lnTo>
                <a:lnTo>
                  <a:pt x="146" y="22"/>
                </a:lnTo>
                <a:lnTo>
                  <a:pt x="146" y="22"/>
                </a:lnTo>
                <a:lnTo>
                  <a:pt x="144" y="24"/>
                </a:lnTo>
                <a:lnTo>
                  <a:pt x="144" y="24"/>
                </a:lnTo>
                <a:lnTo>
                  <a:pt x="144" y="26"/>
                </a:lnTo>
                <a:lnTo>
                  <a:pt x="142" y="28"/>
                </a:lnTo>
                <a:lnTo>
                  <a:pt x="140" y="28"/>
                </a:lnTo>
                <a:lnTo>
                  <a:pt x="138" y="30"/>
                </a:lnTo>
                <a:lnTo>
                  <a:pt x="136" y="32"/>
                </a:lnTo>
                <a:lnTo>
                  <a:pt x="134" y="34"/>
                </a:lnTo>
                <a:lnTo>
                  <a:pt x="132" y="36"/>
                </a:lnTo>
                <a:lnTo>
                  <a:pt x="130" y="38"/>
                </a:lnTo>
                <a:lnTo>
                  <a:pt x="130" y="38"/>
                </a:lnTo>
                <a:lnTo>
                  <a:pt x="128" y="40"/>
                </a:lnTo>
                <a:lnTo>
                  <a:pt x="128" y="40"/>
                </a:lnTo>
                <a:lnTo>
                  <a:pt x="128" y="40"/>
                </a:lnTo>
                <a:lnTo>
                  <a:pt x="126" y="42"/>
                </a:lnTo>
                <a:lnTo>
                  <a:pt x="126" y="42"/>
                </a:lnTo>
                <a:lnTo>
                  <a:pt x="124" y="40"/>
                </a:lnTo>
                <a:lnTo>
                  <a:pt x="124" y="36"/>
                </a:lnTo>
                <a:lnTo>
                  <a:pt x="126" y="32"/>
                </a:lnTo>
                <a:lnTo>
                  <a:pt x="126" y="30"/>
                </a:lnTo>
                <a:lnTo>
                  <a:pt x="124" y="24"/>
                </a:lnTo>
                <a:lnTo>
                  <a:pt x="124" y="20"/>
                </a:lnTo>
                <a:lnTo>
                  <a:pt x="124" y="18"/>
                </a:lnTo>
                <a:lnTo>
                  <a:pt x="124" y="16"/>
                </a:lnTo>
                <a:lnTo>
                  <a:pt x="124" y="12"/>
                </a:lnTo>
                <a:lnTo>
                  <a:pt x="126" y="8"/>
                </a:lnTo>
                <a:lnTo>
                  <a:pt x="128" y="8"/>
                </a:lnTo>
                <a:lnTo>
                  <a:pt x="128" y="8"/>
                </a:lnTo>
                <a:lnTo>
                  <a:pt x="126" y="6"/>
                </a:lnTo>
                <a:lnTo>
                  <a:pt x="124" y="6"/>
                </a:lnTo>
                <a:lnTo>
                  <a:pt x="124" y="6"/>
                </a:lnTo>
                <a:lnTo>
                  <a:pt x="124" y="6"/>
                </a:lnTo>
                <a:lnTo>
                  <a:pt x="122" y="10"/>
                </a:lnTo>
                <a:lnTo>
                  <a:pt x="122" y="16"/>
                </a:lnTo>
                <a:lnTo>
                  <a:pt x="122" y="18"/>
                </a:lnTo>
                <a:lnTo>
                  <a:pt x="122" y="20"/>
                </a:lnTo>
                <a:lnTo>
                  <a:pt x="122" y="24"/>
                </a:lnTo>
                <a:lnTo>
                  <a:pt x="122" y="28"/>
                </a:lnTo>
                <a:lnTo>
                  <a:pt x="122" y="32"/>
                </a:lnTo>
                <a:lnTo>
                  <a:pt x="122" y="34"/>
                </a:lnTo>
                <a:lnTo>
                  <a:pt x="122" y="38"/>
                </a:lnTo>
                <a:lnTo>
                  <a:pt x="122" y="42"/>
                </a:lnTo>
                <a:lnTo>
                  <a:pt x="122" y="42"/>
                </a:lnTo>
                <a:lnTo>
                  <a:pt x="120" y="44"/>
                </a:lnTo>
                <a:lnTo>
                  <a:pt x="118" y="50"/>
                </a:lnTo>
                <a:lnTo>
                  <a:pt x="118" y="56"/>
                </a:lnTo>
                <a:lnTo>
                  <a:pt x="116" y="62"/>
                </a:lnTo>
                <a:lnTo>
                  <a:pt x="114" y="66"/>
                </a:lnTo>
                <a:lnTo>
                  <a:pt x="114" y="72"/>
                </a:lnTo>
                <a:lnTo>
                  <a:pt x="112" y="76"/>
                </a:lnTo>
                <a:lnTo>
                  <a:pt x="110" y="80"/>
                </a:lnTo>
                <a:lnTo>
                  <a:pt x="110" y="86"/>
                </a:lnTo>
                <a:lnTo>
                  <a:pt x="108" y="90"/>
                </a:lnTo>
                <a:lnTo>
                  <a:pt x="106" y="94"/>
                </a:lnTo>
                <a:lnTo>
                  <a:pt x="106" y="100"/>
                </a:lnTo>
                <a:lnTo>
                  <a:pt x="104" y="104"/>
                </a:lnTo>
                <a:lnTo>
                  <a:pt x="102" y="108"/>
                </a:lnTo>
                <a:lnTo>
                  <a:pt x="102" y="112"/>
                </a:lnTo>
                <a:lnTo>
                  <a:pt x="102" y="116"/>
                </a:lnTo>
                <a:lnTo>
                  <a:pt x="100" y="116"/>
                </a:lnTo>
                <a:lnTo>
                  <a:pt x="98" y="114"/>
                </a:lnTo>
                <a:lnTo>
                  <a:pt x="96" y="112"/>
                </a:lnTo>
                <a:lnTo>
                  <a:pt x="96" y="110"/>
                </a:lnTo>
                <a:lnTo>
                  <a:pt x="96" y="106"/>
                </a:lnTo>
                <a:lnTo>
                  <a:pt x="96" y="102"/>
                </a:lnTo>
                <a:lnTo>
                  <a:pt x="96" y="96"/>
                </a:lnTo>
                <a:lnTo>
                  <a:pt x="96" y="94"/>
                </a:lnTo>
                <a:lnTo>
                  <a:pt x="96" y="90"/>
                </a:lnTo>
                <a:lnTo>
                  <a:pt x="98" y="84"/>
                </a:lnTo>
                <a:lnTo>
                  <a:pt x="100" y="80"/>
                </a:lnTo>
                <a:lnTo>
                  <a:pt x="102" y="78"/>
                </a:lnTo>
                <a:lnTo>
                  <a:pt x="102" y="76"/>
                </a:lnTo>
                <a:lnTo>
                  <a:pt x="104" y="70"/>
                </a:lnTo>
                <a:lnTo>
                  <a:pt x="104" y="62"/>
                </a:lnTo>
                <a:lnTo>
                  <a:pt x="104" y="58"/>
                </a:lnTo>
                <a:lnTo>
                  <a:pt x="104" y="52"/>
                </a:lnTo>
                <a:lnTo>
                  <a:pt x="104" y="46"/>
                </a:lnTo>
                <a:lnTo>
                  <a:pt x="106" y="40"/>
                </a:lnTo>
                <a:lnTo>
                  <a:pt x="106" y="36"/>
                </a:lnTo>
                <a:lnTo>
                  <a:pt x="106" y="34"/>
                </a:lnTo>
                <a:lnTo>
                  <a:pt x="108" y="28"/>
                </a:lnTo>
                <a:lnTo>
                  <a:pt x="108" y="20"/>
                </a:lnTo>
                <a:lnTo>
                  <a:pt x="106" y="16"/>
                </a:lnTo>
                <a:lnTo>
                  <a:pt x="106" y="12"/>
                </a:lnTo>
                <a:lnTo>
                  <a:pt x="104" y="8"/>
                </a:lnTo>
                <a:lnTo>
                  <a:pt x="104" y="2"/>
                </a:lnTo>
                <a:lnTo>
                  <a:pt x="102" y="0"/>
                </a:lnTo>
                <a:lnTo>
                  <a:pt x="102" y="0"/>
                </a:lnTo>
                <a:lnTo>
                  <a:pt x="102" y="2"/>
                </a:lnTo>
                <a:lnTo>
                  <a:pt x="102" y="4"/>
                </a:lnTo>
                <a:lnTo>
                  <a:pt x="102" y="6"/>
                </a:lnTo>
                <a:lnTo>
                  <a:pt x="104" y="8"/>
                </a:lnTo>
                <a:lnTo>
                  <a:pt x="104" y="14"/>
                </a:lnTo>
                <a:lnTo>
                  <a:pt x="104" y="18"/>
                </a:lnTo>
                <a:lnTo>
                  <a:pt x="104" y="22"/>
                </a:lnTo>
                <a:lnTo>
                  <a:pt x="104" y="26"/>
                </a:lnTo>
                <a:lnTo>
                  <a:pt x="104" y="32"/>
                </a:lnTo>
                <a:lnTo>
                  <a:pt x="102" y="40"/>
                </a:lnTo>
                <a:lnTo>
                  <a:pt x="102" y="46"/>
                </a:lnTo>
                <a:lnTo>
                  <a:pt x="102" y="52"/>
                </a:lnTo>
                <a:lnTo>
                  <a:pt x="102" y="60"/>
                </a:lnTo>
                <a:lnTo>
                  <a:pt x="100" y="64"/>
                </a:lnTo>
                <a:lnTo>
                  <a:pt x="100" y="68"/>
                </a:lnTo>
                <a:lnTo>
                  <a:pt x="98" y="70"/>
                </a:lnTo>
                <a:lnTo>
                  <a:pt x="98" y="74"/>
                </a:lnTo>
                <a:lnTo>
                  <a:pt x="98" y="76"/>
                </a:lnTo>
                <a:lnTo>
                  <a:pt x="96" y="78"/>
                </a:lnTo>
                <a:lnTo>
                  <a:pt x="96" y="82"/>
                </a:lnTo>
                <a:lnTo>
                  <a:pt x="94" y="84"/>
                </a:lnTo>
                <a:lnTo>
                  <a:pt x="94" y="88"/>
                </a:lnTo>
                <a:lnTo>
                  <a:pt x="94" y="92"/>
                </a:lnTo>
                <a:lnTo>
                  <a:pt x="94" y="96"/>
                </a:lnTo>
                <a:lnTo>
                  <a:pt x="94" y="100"/>
                </a:lnTo>
                <a:lnTo>
                  <a:pt x="94" y="102"/>
                </a:lnTo>
                <a:lnTo>
                  <a:pt x="92" y="104"/>
                </a:lnTo>
                <a:lnTo>
                  <a:pt x="92" y="106"/>
                </a:lnTo>
                <a:lnTo>
                  <a:pt x="88" y="106"/>
                </a:lnTo>
                <a:lnTo>
                  <a:pt x="86" y="106"/>
                </a:lnTo>
                <a:lnTo>
                  <a:pt x="86" y="104"/>
                </a:lnTo>
                <a:lnTo>
                  <a:pt x="84" y="102"/>
                </a:lnTo>
                <a:lnTo>
                  <a:pt x="84" y="102"/>
                </a:lnTo>
                <a:lnTo>
                  <a:pt x="84" y="98"/>
                </a:lnTo>
                <a:lnTo>
                  <a:pt x="84" y="96"/>
                </a:lnTo>
                <a:lnTo>
                  <a:pt x="82" y="94"/>
                </a:lnTo>
                <a:lnTo>
                  <a:pt x="82" y="90"/>
                </a:lnTo>
                <a:lnTo>
                  <a:pt x="80" y="84"/>
                </a:lnTo>
                <a:lnTo>
                  <a:pt x="80" y="82"/>
                </a:lnTo>
                <a:lnTo>
                  <a:pt x="80" y="78"/>
                </a:lnTo>
                <a:lnTo>
                  <a:pt x="82" y="74"/>
                </a:lnTo>
                <a:lnTo>
                  <a:pt x="84" y="68"/>
                </a:lnTo>
                <a:lnTo>
                  <a:pt x="84" y="66"/>
                </a:lnTo>
                <a:lnTo>
                  <a:pt x="84" y="64"/>
                </a:lnTo>
                <a:lnTo>
                  <a:pt x="86" y="58"/>
                </a:lnTo>
                <a:lnTo>
                  <a:pt x="88" y="56"/>
                </a:lnTo>
                <a:lnTo>
                  <a:pt x="88" y="52"/>
                </a:lnTo>
                <a:lnTo>
                  <a:pt x="90" y="50"/>
                </a:lnTo>
                <a:lnTo>
                  <a:pt x="92" y="48"/>
                </a:lnTo>
                <a:lnTo>
                  <a:pt x="92" y="46"/>
                </a:lnTo>
                <a:lnTo>
                  <a:pt x="92" y="44"/>
                </a:lnTo>
                <a:lnTo>
                  <a:pt x="94" y="40"/>
                </a:lnTo>
                <a:lnTo>
                  <a:pt x="94" y="36"/>
                </a:lnTo>
                <a:lnTo>
                  <a:pt x="94" y="30"/>
                </a:lnTo>
                <a:lnTo>
                  <a:pt x="94" y="24"/>
                </a:lnTo>
                <a:lnTo>
                  <a:pt x="94" y="20"/>
                </a:lnTo>
                <a:lnTo>
                  <a:pt x="94" y="14"/>
                </a:lnTo>
                <a:lnTo>
                  <a:pt x="94" y="10"/>
                </a:lnTo>
                <a:lnTo>
                  <a:pt x="92" y="8"/>
                </a:lnTo>
                <a:lnTo>
                  <a:pt x="92" y="8"/>
                </a:lnTo>
                <a:lnTo>
                  <a:pt x="92" y="12"/>
                </a:lnTo>
                <a:lnTo>
                  <a:pt x="92" y="18"/>
                </a:lnTo>
                <a:lnTo>
                  <a:pt x="92" y="22"/>
                </a:lnTo>
                <a:lnTo>
                  <a:pt x="92" y="26"/>
                </a:lnTo>
                <a:lnTo>
                  <a:pt x="92" y="32"/>
                </a:lnTo>
                <a:lnTo>
                  <a:pt x="92" y="36"/>
                </a:lnTo>
                <a:lnTo>
                  <a:pt x="92" y="40"/>
                </a:lnTo>
                <a:lnTo>
                  <a:pt x="90" y="42"/>
                </a:lnTo>
                <a:lnTo>
                  <a:pt x="88" y="48"/>
                </a:lnTo>
                <a:lnTo>
                  <a:pt x="88" y="50"/>
                </a:lnTo>
                <a:lnTo>
                  <a:pt x="86" y="52"/>
                </a:lnTo>
                <a:lnTo>
                  <a:pt x="86" y="54"/>
                </a:lnTo>
                <a:lnTo>
                  <a:pt x="84" y="56"/>
                </a:lnTo>
                <a:lnTo>
                  <a:pt x="84" y="56"/>
                </a:lnTo>
                <a:lnTo>
                  <a:pt x="82" y="58"/>
                </a:lnTo>
                <a:lnTo>
                  <a:pt x="82" y="62"/>
                </a:lnTo>
                <a:lnTo>
                  <a:pt x="80" y="64"/>
                </a:lnTo>
                <a:lnTo>
                  <a:pt x="80" y="70"/>
                </a:lnTo>
                <a:lnTo>
                  <a:pt x="78" y="76"/>
                </a:lnTo>
                <a:lnTo>
                  <a:pt x="78" y="80"/>
                </a:lnTo>
                <a:lnTo>
                  <a:pt x="78" y="80"/>
                </a:lnTo>
                <a:lnTo>
                  <a:pt x="76" y="78"/>
                </a:lnTo>
                <a:lnTo>
                  <a:pt x="74" y="76"/>
                </a:lnTo>
                <a:lnTo>
                  <a:pt x="74" y="74"/>
                </a:lnTo>
                <a:lnTo>
                  <a:pt x="72" y="72"/>
                </a:lnTo>
                <a:lnTo>
                  <a:pt x="70" y="70"/>
                </a:lnTo>
                <a:lnTo>
                  <a:pt x="70" y="68"/>
                </a:lnTo>
                <a:lnTo>
                  <a:pt x="68" y="66"/>
                </a:lnTo>
                <a:lnTo>
                  <a:pt x="66" y="64"/>
                </a:lnTo>
                <a:lnTo>
                  <a:pt x="64" y="60"/>
                </a:lnTo>
                <a:lnTo>
                  <a:pt x="62" y="56"/>
                </a:lnTo>
                <a:lnTo>
                  <a:pt x="62" y="52"/>
                </a:lnTo>
                <a:lnTo>
                  <a:pt x="62" y="50"/>
                </a:lnTo>
                <a:lnTo>
                  <a:pt x="60" y="46"/>
                </a:lnTo>
                <a:lnTo>
                  <a:pt x="60" y="44"/>
                </a:lnTo>
                <a:lnTo>
                  <a:pt x="60" y="40"/>
                </a:lnTo>
                <a:lnTo>
                  <a:pt x="62" y="36"/>
                </a:lnTo>
                <a:lnTo>
                  <a:pt x="64" y="32"/>
                </a:lnTo>
                <a:lnTo>
                  <a:pt x="66" y="30"/>
                </a:lnTo>
                <a:lnTo>
                  <a:pt x="66" y="28"/>
                </a:lnTo>
                <a:lnTo>
                  <a:pt x="66" y="26"/>
                </a:lnTo>
                <a:lnTo>
                  <a:pt x="68" y="24"/>
                </a:lnTo>
                <a:lnTo>
                  <a:pt x="68" y="24"/>
                </a:lnTo>
                <a:lnTo>
                  <a:pt x="68" y="22"/>
                </a:lnTo>
                <a:lnTo>
                  <a:pt x="70" y="18"/>
                </a:lnTo>
                <a:lnTo>
                  <a:pt x="70" y="16"/>
                </a:lnTo>
                <a:lnTo>
                  <a:pt x="72" y="14"/>
                </a:lnTo>
                <a:lnTo>
                  <a:pt x="74" y="12"/>
                </a:lnTo>
                <a:lnTo>
                  <a:pt x="74" y="12"/>
                </a:lnTo>
                <a:lnTo>
                  <a:pt x="74" y="12"/>
                </a:lnTo>
                <a:lnTo>
                  <a:pt x="74" y="12"/>
                </a:lnTo>
                <a:lnTo>
                  <a:pt x="72" y="12"/>
                </a:lnTo>
                <a:lnTo>
                  <a:pt x="70" y="12"/>
                </a:lnTo>
                <a:lnTo>
                  <a:pt x="70" y="12"/>
                </a:lnTo>
                <a:lnTo>
                  <a:pt x="70" y="14"/>
                </a:lnTo>
                <a:lnTo>
                  <a:pt x="68" y="18"/>
                </a:lnTo>
                <a:lnTo>
                  <a:pt x="66" y="20"/>
                </a:lnTo>
                <a:lnTo>
                  <a:pt x="66" y="22"/>
                </a:lnTo>
                <a:lnTo>
                  <a:pt x="64" y="24"/>
                </a:lnTo>
                <a:lnTo>
                  <a:pt x="64" y="26"/>
                </a:lnTo>
                <a:lnTo>
                  <a:pt x="64" y="28"/>
                </a:lnTo>
                <a:lnTo>
                  <a:pt x="62" y="28"/>
                </a:lnTo>
                <a:lnTo>
                  <a:pt x="62" y="30"/>
                </a:lnTo>
                <a:lnTo>
                  <a:pt x="62" y="32"/>
                </a:lnTo>
                <a:lnTo>
                  <a:pt x="60" y="36"/>
                </a:lnTo>
                <a:lnTo>
                  <a:pt x="58" y="38"/>
                </a:lnTo>
                <a:lnTo>
                  <a:pt x="58" y="42"/>
                </a:lnTo>
                <a:lnTo>
                  <a:pt x="58" y="48"/>
                </a:lnTo>
                <a:lnTo>
                  <a:pt x="60" y="52"/>
                </a:lnTo>
                <a:lnTo>
                  <a:pt x="62" y="56"/>
                </a:lnTo>
                <a:lnTo>
                  <a:pt x="62" y="60"/>
                </a:lnTo>
                <a:lnTo>
                  <a:pt x="64" y="62"/>
                </a:lnTo>
                <a:lnTo>
                  <a:pt x="66" y="66"/>
                </a:lnTo>
                <a:lnTo>
                  <a:pt x="66" y="68"/>
                </a:lnTo>
                <a:lnTo>
                  <a:pt x="68" y="70"/>
                </a:lnTo>
                <a:lnTo>
                  <a:pt x="70" y="74"/>
                </a:lnTo>
                <a:lnTo>
                  <a:pt x="72" y="78"/>
                </a:lnTo>
                <a:lnTo>
                  <a:pt x="72" y="80"/>
                </a:lnTo>
                <a:lnTo>
                  <a:pt x="72" y="82"/>
                </a:lnTo>
                <a:lnTo>
                  <a:pt x="74" y="84"/>
                </a:lnTo>
                <a:lnTo>
                  <a:pt x="76" y="88"/>
                </a:lnTo>
                <a:lnTo>
                  <a:pt x="78" y="92"/>
                </a:lnTo>
                <a:lnTo>
                  <a:pt x="78" y="94"/>
                </a:lnTo>
                <a:lnTo>
                  <a:pt x="76" y="94"/>
                </a:lnTo>
                <a:lnTo>
                  <a:pt x="74" y="94"/>
                </a:lnTo>
                <a:lnTo>
                  <a:pt x="74" y="94"/>
                </a:lnTo>
                <a:lnTo>
                  <a:pt x="74" y="94"/>
                </a:lnTo>
                <a:lnTo>
                  <a:pt x="72" y="94"/>
                </a:lnTo>
                <a:lnTo>
                  <a:pt x="72" y="94"/>
                </a:lnTo>
                <a:lnTo>
                  <a:pt x="70" y="94"/>
                </a:lnTo>
                <a:lnTo>
                  <a:pt x="70" y="92"/>
                </a:lnTo>
                <a:lnTo>
                  <a:pt x="70" y="92"/>
                </a:lnTo>
                <a:lnTo>
                  <a:pt x="68" y="90"/>
                </a:lnTo>
                <a:lnTo>
                  <a:pt x="68" y="88"/>
                </a:lnTo>
                <a:lnTo>
                  <a:pt x="66" y="86"/>
                </a:lnTo>
                <a:lnTo>
                  <a:pt x="64" y="84"/>
                </a:lnTo>
                <a:lnTo>
                  <a:pt x="62" y="80"/>
                </a:lnTo>
                <a:lnTo>
                  <a:pt x="62" y="78"/>
                </a:lnTo>
                <a:lnTo>
                  <a:pt x="60" y="76"/>
                </a:lnTo>
                <a:lnTo>
                  <a:pt x="58" y="74"/>
                </a:lnTo>
                <a:lnTo>
                  <a:pt x="58" y="72"/>
                </a:lnTo>
                <a:lnTo>
                  <a:pt x="56" y="72"/>
                </a:lnTo>
                <a:lnTo>
                  <a:pt x="54" y="70"/>
                </a:lnTo>
                <a:lnTo>
                  <a:pt x="54" y="70"/>
                </a:lnTo>
                <a:lnTo>
                  <a:pt x="52" y="68"/>
                </a:lnTo>
                <a:lnTo>
                  <a:pt x="50" y="68"/>
                </a:lnTo>
                <a:lnTo>
                  <a:pt x="48" y="66"/>
                </a:lnTo>
                <a:lnTo>
                  <a:pt x="48" y="64"/>
                </a:lnTo>
                <a:lnTo>
                  <a:pt x="48" y="62"/>
                </a:lnTo>
                <a:lnTo>
                  <a:pt x="46" y="60"/>
                </a:lnTo>
                <a:lnTo>
                  <a:pt x="46" y="60"/>
                </a:lnTo>
                <a:lnTo>
                  <a:pt x="46" y="60"/>
                </a:lnTo>
                <a:lnTo>
                  <a:pt x="44" y="58"/>
                </a:lnTo>
                <a:lnTo>
                  <a:pt x="44" y="58"/>
                </a:lnTo>
                <a:lnTo>
                  <a:pt x="42" y="56"/>
                </a:lnTo>
                <a:lnTo>
                  <a:pt x="40" y="54"/>
                </a:lnTo>
                <a:lnTo>
                  <a:pt x="40" y="54"/>
                </a:lnTo>
                <a:lnTo>
                  <a:pt x="38" y="52"/>
                </a:lnTo>
                <a:lnTo>
                  <a:pt x="38" y="50"/>
                </a:lnTo>
                <a:lnTo>
                  <a:pt x="38" y="48"/>
                </a:lnTo>
                <a:lnTo>
                  <a:pt x="36" y="48"/>
                </a:lnTo>
                <a:lnTo>
                  <a:pt x="36" y="48"/>
                </a:lnTo>
                <a:lnTo>
                  <a:pt x="34" y="46"/>
                </a:lnTo>
                <a:lnTo>
                  <a:pt x="34" y="46"/>
                </a:lnTo>
                <a:lnTo>
                  <a:pt x="32" y="46"/>
                </a:lnTo>
                <a:lnTo>
                  <a:pt x="32" y="48"/>
                </a:lnTo>
                <a:lnTo>
                  <a:pt x="32" y="50"/>
                </a:lnTo>
                <a:lnTo>
                  <a:pt x="34" y="50"/>
                </a:lnTo>
                <a:lnTo>
                  <a:pt x="34" y="52"/>
                </a:lnTo>
                <a:lnTo>
                  <a:pt x="34" y="52"/>
                </a:lnTo>
                <a:lnTo>
                  <a:pt x="36" y="54"/>
                </a:lnTo>
                <a:lnTo>
                  <a:pt x="38" y="56"/>
                </a:lnTo>
                <a:lnTo>
                  <a:pt x="40" y="58"/>
                </a:lnTo>
                <a:lnTo>
                  <a:pt x="40" y="58"/>
                </a:lnTo>
                <a:lnTo>
                  <a:pt x="40" y="60"/>
                </a:lnTo>
                <a:lnTo>
                  <a:pt x="42" y="62"/>
                </a:lnTo>
                <a:lnTo>
                  <a:pt x="42" y="62"/>
                </a:lnTo>
                <a:lnTo>
                  <a:pt x="42" y="64"/>
                </a:lnTo>
                <a:lnTo>
                  <a:pt x="44" y="66"/>
                </a:lnTo>
                <a:lnTo>
                  <a:pt x="44" y="66"/>
                </a:lnTo>
                <a:lnTo>
                  <a:pt x="46" y="68"/>
                </a:lnTo>
                <a:lnTo>
                  <a:pt x="48" y="68"/>
                </a:lnTo>
                <a:lnTo>
                  <a:pt x="48" y="70"/>
                </a:lnTo>
                <a:lnTo>
                  <a:pt x="50" y="70"/>
                </a:lnTo>
                <a:lnTo>
                  <a:pt x="50" y="72"/>
                </a:lnTo>
                <a:lnTo>
                  <a:pt x="52" y="72"/>
                </a:lnTo>
                <a:lnTo>
                  <a:pt x="52" y="74"/>
                </a:lnTo>
                <a:lnTo>
                  <a:pt x="52" y="74"/>
                </a:lnTo>
                <a:lnTo>
                  <a:pt x="52" y="76"/>
                </a:lnTo>
                <a:lnTo>
                  <a:pt x="52" y="76"/>
                </a:lnTo>
                <a:lnTo>
                  <a:pt x="52" y="78"/>
                </a:lnTo>
                <a:lnTo>
                  <a:pt x="52" y="78"/>
                </a:lnTo>
                <a:lnTo>
                  <a:pt x="52" y="80"/>
                </a:lnTo>
                <a:lnTo>
                  <a:pt x="52" y="80"/>
                </a:lnTo>
                <a:lnTo>
                  <a:pt x="50" y="80"/>
                </a:lnTo>
                <a:lnTo>
                  <a:pt x="48" y="80"/>
                </a:lnTo>
                <a:lnTo>
                  <a:pt x="46" y="80"/>
                </a:lnTo>
                <a:lnTo>
                  <a:pt x="44" y="80"/>
                </a:lnTo>
                <a:lnTo>
                  <a:pt x="42" y="80"/>
                </a:lnTo>
                <a:lnTo>
                  <a:pt x="40" y="80"/>
                </a:lnTo>
                <a:lnTo>
                  <a:pt x="38" y="80"/>
                </a:lnTo>
                <a:lnTo>
                  <a:pt x="38" y="78"/>
                </a:lnTo>
                <a:lnTo>
                  <a:pt x="36" y="78"/>
                </a:lnTo>
                <a:lnTo>
                  <a:pt x="34" y="78"/>
                </a:lnTo>
                <a:lnTo>
                  <a:pt x="32" y="76"/>
                </a:lnTo>
                <a:lnTo>
                  <a:pt x="30" y="76"/>
                </a:lnTo>
                <a:lnTo>
                  <a:pt x="28" y="74"/>
                </a:lnTo>
                <a:lnTo>
                  <a:pt x="28" y="72"/>
                </a:lnTo>
                <a:lnTo>
                  <a:pt x="26" y="72"/>
                </a:lnTo>
                <a:lnTo>
                  <a:pt x="26" y="70"/>
                </a:lnTo>
                <a:lnTo>
                  <a:pt x="26" y="70"/>
                </a:lnTo>
                <a:lnTo>
                  <a:pt x="24" y="70"/>
                </a:lnTo>
                <a:lnTo>
                  <a:pt x="26" y="72"/>
                </a:lnTo>
                <a:lnTo>
                  <a:pt x="26" y="74"/>
                </a:lnTo>
                <a:lnTo>
                  <a:pt x="28" y="76"/>
                </a:lnTo>
                <a:lnTo>
                  <a:pt x="30" y="78"/>
                </a:lnTo>
                <a:lnTo>
                  <a:pt x="32" y="80"/>
                </a:lnTo>
                <a:lnTo>
                  <a:pt x="32" y="80"/>
                </a:lnTo>
                <a:lnTo>
                  <a:pt x="34" y="82"/>
                </a:lnTo>
                <a:lnTo>
                  <a:pt x="34" y="82"/>
                </a:lnTo>
                <a:lnTo>
                  <a:pt x="36" y="82"/>
                </a:lnTo>
                <a:lnTo>
                  <a:pt x="38" y="82"/>
                </a:lnTo>
                <a:lnTo>
                  <a:pt x="38" y="84"/>
                </a:lnTo>
                <a:lnTo>
                  <a:pt x="42" y="84"/>
                </a:lnTo>
                <a:lnTo>
                  <a:pt x="44" y="84"/>
                </a:lnTo>
                <a:lnTo>
                  <a:pt x="44" y="84"/>
                </a:lnTo>
                <a:lnTo>
                  <a:pt x="46" y="84"/>
                </a:lnTo>
                <a:lnTo>
                  <a:pt x="46" y="84"/>
                </a:lnTo>
                <a:lnTo>
                  <a:pt x="48" y="84"/>
                </a:lnTo>
                <a:lnTo>
                  <a:pt x="48" y="84"/>
                </a:lnTo>
                <a:lnTo>
                  <a:pt x="50" y="82"/>
                </a:lnTo>
                <a:lnTo>
                  <a:pt x="52" y="82"/>
                </a:lnTo>
                <a:lnTo>
                  <a:pt x="54" y="82"/>
                </a:lnTo>
                <a:lnTo>
                  <a:pt x="54" y="80"/>
                </a:lnTo>
                <a:lnTo>
                  <a:pt x="56" y="80"/>
                </a:lnTo>
                <a:lnTo>
                  <a:pt x="56" y="78"/>
                </a:lnTo>
                <a:lnTo>
                  <a:pt x="56" y="78"/>
                </a:lnTo>
                <a:lnTo>
                  <a:pt x="58" y="78"/>
                </a:lnTo>
                <a:lnTo>
                  <a:pt x="58" y="80"/>
                </a:lnTo>
                <a:lnTo>
                  <a:pt x="60" y="82"/>
                </a:lnTo>
                <a:lnTo>
                  <a:pt x="62" y="84"/>
                </a:lnTo>
                <a:lnTo>
                  <a:pt x="62" y="86"/>
                </a:lnTo>
                <a:lnTo>
                  <a:pt x="62" y="88"/>
                </a:lnTo>
                <a:lnTo>
                  <a:pt x="62" y="90"/>
                </a:lnTo>
                <a:lnTo>
                  <a:pt x="62" y="90"/>
                </a:lnTo>
                <a:lnTo>
                  <a:pt x="64" y="92"/>
                </a:lnTo>
                <a:lnTo>
                  <a:pt x="64" y="94"/>
                </a:lnTo>
                <a:lnTo>
                  <a:pt x="66" y="96"/>
                </a:lnTo>
                <a:lnTo>
                  <a:pt x="70" y="98"/>
                </a:lnTo>
                <a:lnTo>
                  <a:pt x="70" y="98"/>
                </a:lnTo>
                <a:lnTo>
                  <a:pt x="72" y="100"/>
                </a:lnTo>
                <a:lnTo>
                  <a:pt x="72" y="100"/>
                </a:lnTo>
                <a:lnTo>
                  <a:pt x="72" y="100"/>
                </a:lnTo>
                <a:lnTo>
                  <a:pt x="74" y="102"/>
                </a:lnTo>
                <a:lnTo>
                  <a:pt x="74" y="102"/>
                </a:lnTo>
                <a:lnTo>
                  <a:pt x="76" y="104"/>
                </a:lnTo>
                <a:lnTo>
                  <a:pt x="78" y="106"/>
                </a:lnTo>
                <a:lnTo>
                  <a:pt x="78" y="106"/>
                </a:lnTo>
                <a:lnTo>
                  <a:pt x="80" y="108"/>
                </a:lnTo>
                <a:lnTo>
                  <a:pt x="82" y="108"/>
                </a:lnTo>
                <a:lnTo>
                  <a:pt x="82" y="108"/>
                </a:lnTo>
                <a:lnTo>
                  <a:pt x="82" y="110"/>
                </a:lnTo>
                <a:lnTo>
                  <a:pt x="84" y="112"/>
                </a:lnTo>
                <a:lnTo>
                  <a:pt x="84" y="114"/>
                </a:lnTo>
                <a:lnTo>
                  <a:pt x="86" y="120"/>
                </a:lnTo>
                <a:lnTo>
                  <a:pt x="86" y="120"/>
                </a:lnTo>
                <a:lnTo>
                  <a:pt x="86" y="122"/>
                </a:lnTo>
                <a:lnTo>
                  <a:pt x="86" y="128"/>
                </a:lnTo>
                <a:lnTo>
                  <a:pt x="86" y="134"/>
                </a:lnTo>
                <a:lnTo>
                  <a:pt x="86" y="138"/>
                </a:lnTo>
                <a:lnTo>
                  <a:pt x="86" y="142"/>
                </a:lnTo>
                <a:lnTo>
                  <a:pt x="86" y="146"/>
                </a:lnTo>
                <a:lnTo>
                  <a:pt x="84" y="152"/>
                </a:lnTo>
                <a:lnTo>
                  <a:pt x="84" y="156"/>
                </a:lnTo>
                <a:lnTo>
                  <a:pt x="82" y="156"/>
                </a:lnTo>
                <a:lnTo>
                  <a:pt x="80" y="154"/>
                </a:lnTo>
                <a:lnTo>
                  <a:pt x="78" y="152"/>
                </a:lnTo>
                <a:lnTo>
                  <a:pt x="76" y="150"/>
                </a:lnTo>
                <a:lnTo>
                  <a:pt x="76" y="148"/>
                </a:lnTo>
                <a:lnTo>
                  <a:pt x="74" y="144"/>
                </a:lnTo>
                <a:lnTo>
                  <a:pt x="72" y="140"/>
                </a:lnTo>
                <a:lnTo>
                  <a:pt x="70" y="138"/>
                </a:lnTo>
                <a:lnTo>
                  <a:pt x="70" y="136"/>
                </a:lnTo>
                <a:lnTo>
                  <a:pt x="68" y="136"/>
                </a:lnTo>
                <a:lnTo>
                  <a:pt x="66" y="134"/>
                </a:lnTo>
                <a:lnTo>
                  <a:pt x="66" y="132"/>
                </a:lnTo>
                <a:lnTo>
                  <a:pt x="64" y="130"/>
                </a:lnTo>
                <a:lnTo>
                  <a:pt x="64" y="128"/>
                </a:lnTo>
                <a:lnTo>
                  <a:pt x="62" y="128"/>
                </a:lnTo>
                <a:lnTo>
                  <a:pt x="62" y="126"/>
                </a:lnTo>
                <a:lnTo>
                  <a:pt x="62" y="126"/>
                </a:lnTo>
                <a:lnTo>
                  <a:pt x="62" y="124"/>
                </a:lnTo>
                <a:lnTo>
                  <a:pt x="60" y="124"/>
                </a:lnTo>
                <a:lnTo>
                  <a:pt x="60" y="122"/>
                </a:lnTo>
                <a:lnTo>
                  <a:pt x="58" y="122"/>
                </a:lnTo>
                <a:lnTo>
                  <a:pt x="56" y="120"/>
                </a:lnTo>
                <a:lnTo>
                  <a:pt x="54" y="118"/>
                </a:lnTo>
                <a:lnTo>
                  <a:pt x="52" y="116"/>
                </a:lnTo>
                <a:lnTo>
                  <a:pt x="52" y="116"/>
                </a:lnTo>
                <a:lnTo>
                  <a:pt x="50" y="114"/>
                </a:lnTo>
                <a:lnTo>
                  <a:pt x="50" y="112"/>
                </a:lnTo>
                <a:lnTo>
                  <a:pt x="48" y="110"/>
                </a:lnTo>
                <a:lnTo>
                  <a:pt x="48" y="110"/>
                </a:lnTo>
                <a:lnTo>
                  <a:pt x="46" y="108"/>
                </a:lnTo>
                <a:lnTo>
                  <a:pt x="44" y="106"/>
                </a:lnTo>
                <a:lnTo>
                  <a:pt x="44" y="106"/>
                </a:lnTo>
                <a:lnTo>
                  <a:pt x="42" y="106"/>
                </a:lnTo>
                <a:lnTo>
                  <a:pt x="42" y="104"/>
                </a:lnTo>
                <a:lnTo>
                  <a:pt x="40" y="104"/>
                </a:lnTo>
                <a:lnTo>
                  <a:pt x="40" y="104"/>
                </a:lnTo>
                <a:lnTo>
                  <a:pt x="38" y="102"/>
                </a:lnTo>
                <a:lnTo>
                  <a:pt x="36" y="102"/>
                </a:lnTo>
                <a:lnTo>
                  <a:pt x="36" y="100"/>
                </a:lnTo>
                <a:lnTo>
                  <a:pt x="34" y="98"/>
                </a:lnTo>
                <a:lnTo>
                  <a:pt x="34" y="98"/>
                </a:lnTo>
                <a:lnTo>
                  <a:pt x="32" y="96"/>
                </a:lnTo>
                <a:lnTo>
                  <a:pt x="30" y="96"/>
                </a:lnTo>
                <a:lnTo>
                  <a:pt x="30" y="94"/>
                </a:lnTo>
                <a:lnTo>
                  <a:pt x="28" y="94"/>
                </a:lnTo>
                <a:lnTo>
                  <a:pt x="26" y="92"/>
                </a:lnTo>
                <a:lnTo>
                  <a:pt x="24" y="90"/>
                </a:lnTo>
                <a:lnTo>
                  <a:pt x="24" y="88"/>
                </a:lnTo>
                <a:lnTo>
                  <a:pt x="22" y="86"/>
                </a:lnTo>
                <a:lnTo>
                  <a:pt x="20" y="84"/>
                </a:lnTo>
                <a:lnTo>
                  <a:pt x="20" y="84"/>
                </a:lnTo>
                <a:lnTo>
                  <a:pt x="18" y="82"/>
                </a:lnTo>
                <a:lnTo>
                  <a:pt x="16" y="78"/>
                </a:lnTo>
                <a:lnTo>
                  <a:pt x="16" y="76"/>
                </a:lnTo>
                <a:lnTo>
                  <a:pt x="14" y="76"/>
                </a:lnTo>
                <a:lnTo>
                  <a:pt x="14" y="74"/>
                </a:lnTo>
                <a:lnTo>
                  <a:pt x="12" y="72"/>
                </a:lnTo>
                <a:lnTo>
                  <a:pt x="12" y="72"/>
                </a:lnTo>
                <a:lnTo>
                  <a:pt x="10" y="72"/>
                </a:lnTo>
                <a:lnTo>
                  <a:pt x="10" y="70"/>
                </a:lnTo>
                <a:lnTo>
                  <a:pt x="8" y="70"/>
                </a:lnTo>
                <a:lnTo>
                  <a:pt x="6" y="68"/>
                </a:lnTo>
                <a:lnTo>
                  <a:pt x="4" y="64"/>
                </a:lnTo>
                <a:lnTo>
                  <a:pt x="2" y="60"/>
                </a:lnTo>
                <a:lnTo>
                  <a:pt x="2" y="58"/>
                </a:lnTo>
                <a:lnTo>
                  <a:pt x="0" y="60"/>
                </a:lnTo>
                <a:lnTo>
                  <a:pt x="0" y="62"/>
                </a:lnTo>
                <a:lnTo>
                  <a:pt x="2" y="64"/>
                </a:lnTo>
                <a:lnTo>
                  <a:pt x="2" y="66"/>
                </a:lnTo>
                <a:lnTo>
                  <a:pt x="2" y="68"/>
                </a:lnTo>
                <a:lnTo>
                  <a:pt x="4" y="68"/>
                </a:lnTo>
                <a:lnTo>
                  <a:pt x="6" y="70"/>
                </a:lnTo>
                <a:lnTo>
                  <a:pt x="8" y="70"/>
                </a:lnTo>
                <a:lnTo>
                  <a:pt x="8" y="72"/>
                </a:lnTo>
                <a:lnTo>
                  <a:pt x="10" y="72"/>
                </a:lnTo>
                <a:lnTo>
                  <a:pt x="10" y="72"/>
                </a:lnTo>
                <a:lnTo>
                  <a:pt x="10" y="74"/>
                </a:lnTo>
                <a:lnTo>
                  <a:pt x="10" y="74"/>
                </a:lnTo>
                <a:lnTo>
                  <a:pt x="10" y="76"/>
                </a:lnTo>
                <a:lnTo>
                  <a:pt x="12" y="78"/>
                </a:lnTo>
                <a:lnTo>
                  <a:pt x="16" y="82"/>
                </a:lnTo>
                <a:lnTo>
                  <a:pt x="18" y="84"/>
                </a:lnTo>
                <a:lnTo>
                  <a:pt x="18" y="86"/>
                </a:lnTo>
                <a:lnTo>
                  <a:pt x="18" y="86"/>
                </a:lnTo>
                <a:lnTo>
                  <a:pt x="20" y="88"/>
                </a:lnTo>
                <a:lnTo>
                  <a:pt x="20" y="88"/>
                </a:lnTo>
                <a:lnTo>
                  <a:pt x="20" y="90"/>
                </a:lnTo>
                <a:lnTo>
                  <a:pt x="22" y="90"/>
                </a:lnTo>
                <a:lnTo>
                  <a:pt x="24" y="92"/>
                </a:lnTo>
                <a:lnTo>
                  <a:pt x="26" y="94"/>
                </a:lnTo>
                <a:lnTo>
                  <a:pt x="28" y="96"/>
                </a:lnTo>
                <a:lnTo>
                  <a:pt x="28" y="98"/>
                </a:lnTo>
                <a:lnTo>
                  <a:pt x="30" y="98"/>
                </a:lnTo>
                <a:lnTo>
                  <a:pt x="30" y="100"/>
                </a:lnTo>
                <a:lnTo>
                  <a:pt x="30" y="102"/>
                </a:lnTo>
                <a:lnTo>
                  <a:pt x="32" y="102"/>
                </a:lnTo>
                <a:lnTo>
                  <a:pt x="34" y="104"/>
                </a:lnTo>
                <a:lnTo>
                  <a:pt x="36" y="106"/>
                </a:lnTo>
                <a:lnTo>
                  <a:pt x="38" y="108"/>
                </a:lnTo>
                <a:lnTo>
                  <a:pt x="40" y="110"/>
                </a:lnTo>
                <a:lnTo>
                  <a:pt x="40" y="110"/>
                </a:lnTo>
                <a:lnTo>
                  <a:pt x="42" y="110"/>
                </a:lnTo>
                <a:lnTo>
                  <a:pt x="42" y="112"/>
                </a:lnTo>
                <a:lnTo>
                  <a:pt x="42" y="112"/>
                </a:lnTo>
                <a:lnTo>
                  <a:pt x="42" y="112"/>
                </a:lnTo>
                <a:lnTo>
                  <a:pt x="40" y="112"/>
                </a:lnTo>
                <a:lnTo>
                  <a:pt x="40" y="112"/>
                </a:lnTo>
                <a:lnTo>
                  <a:pt x="40" y="114"/>
                </a:lnTo>
                <a:lnTo>
                  <a:pt x="38" y="114"/>
                </a:lnTo>
                <a:lnTo>
                  <a:pt x="38" y="114"/>
                </a:lnTo>
                <a:lnTo>
                  <a:pt x="36" y="114"/>
                </a:lnTo>
                <a:lnTo>
                  <a:pt x="36" y="112"/>
                </a:lnTo>
                <a:lnTo>
                  <a:pt x="34" y="112"/>
                </a:lnTo>
                <a:lnTo>
                  <a:pt x="30" y="112"/>
                </a:lnTo>
                <a:lnTo>
                  <a:pt x="30" y="110"/>
                </a:lnTo>
                <a:lnTo>
                  <a:pt x="28" y="110"/>
                </a:lnTo>
                <a:lnTo>
                  <a:pt x="26" y="110"/>
                </a:lnTo>
                <a:lnTo>
                  <a:pt x="26" y="110"/>
                </a:lnTo>
                <a:lnTo>
                  <a:pt x="24" y="110"/>
                </a:lnTo>
                <a:lnTo>
                  <a:pt x="24" y="108"/>
                </a:lnTo>
                <a:lnTo>
                  <a:pt x="22" y="106"/>
                </a:lnTo>
                <a:lnTo>
                  <a:pt x="20" y="106"/>
                </a:lnTo>
                <a:lnTo>
                  <a:pt x="18" y="104"/>
                </a:lnTo>
                <a:lnTo>
                  <a:pt x="18" y="102"/>
                </a:lnTo>
                <a:lnTo>
                  <a:pt x="16" y="102"/>
                </a:lnTo>
                <a:lnTo>
                  <a:pt x="16" y="102"/>
                </a:lnTo>
                <a:lnTo>
                  <a:pt x="14" y="100"/>
                </a:lnTo>
                <a:lnTo>
                  <a:pt x="14" y="100"/>
                </a:lnTo>
                <a:lnTo>
                  <a:pt x="12" y="98"/>
                </a:lnTo>
                <a:lnTo>
                  <a:pt x="14" y="100"/>
                </a:lnTo>
                <a:lnTo>
                  <a:pt x="14" y="100"/>
                </a:lnTo>
                <a:lnTo>
                  <a:pt x="14" y="102"/>
                </a:lnTo>
                <a:lnTo>
                  <a:pt x="14" y="102"/>
                </a:lnTo>
                <a:lnTo>
                  <a:pt x="16" y="102"/>
                </a:lnTo>
                <a:lnTo>
                  <a:pt x="16" y="104"/>
                </a:lnTo>
                <a:lnTo>
                  <a:pt x="18" y="106"/>
                </a:lnTo>
                <a:lnTo>
                  <a:pt x="20" y="106"/>
                </a:lnTo>
                <a:lnTo>
                  <a:pt x="22" y="108"/>
                </a:lnTo>
                <a:lnTo>
                  <a:pt x="22" y="110"/>
                </a:lnTo>
                <a:lnTo>
                  <a:pt x="24" y="112"/>
                </a:lnTo>
                <a:lnTo>
                  <a:pt x="26" y="112"/>
                </a:lnTo>
                <a:lnTo>
                  <a:pt x="26" y="112"/>
                </a:lnTo>
                <a:lnTo>
                  <a:pt x="26" y="114"/>
                </a:lnTo>
                <a:lnTo>
                  <a:pt x="28" y="114"/>
                </a:lnTo>
                <a:lnTo>
                  <a:pt x="28" y="114"/>
                </a:lnTo>
                <a:lnTo>
                  <a:pt x="24" y="114"/>
                </a:lnTo>
                <a:lnTo>
                  <a:pt x="22" y="114"/>
                </a:lnTo>
                <a:lnTo>
                  <a:pt x="20" y="116"/>
                </a:lnTo>
                <a:lnTo>
                  <a:pt x="18" y="116"/>
                </a:lnTo>
                <a:lnTo>
                  <a:pt x="16" y="118"/>
                </a:lnTo>
                <a:lnTo>
                  <a:pt x="16" y="118"/>
                </a:lnTo>
                <a:lnTo>
                  <a:pt x="14" y="118"/>
                </a:lnTo>
                <a:lnTo>
                  <a:pt x="14" y="118"/>
                </a:lnTo>
                <a:lnTo>
                  <a:pt x="16" y="118"/>
                </a:lnTo>
                <a:lnTo>
                  <a:pt x="18" y="120"/>
                </a:lnTo>
                <a:lnTo>
                  <a:pt x="18" y="120"/>
                </a:lnTo>
                <a:lnTo>
                  <a:pt x="20" y="120"/>
                </a:lnTo>
                <a:lnTo>
                  <a:pt x="20" y="118"/>
                </a:lnTo>
                <a:lnTo>
                  <a:pt x="22" y="118"/>
                </a:lnTo>
                <a:lnTo>
                  <a:pt x="22" y="118"/>
                </a:lnTo>
                <a:lnTo>
                  <a:pt x="22" y="118"/>
                </a:lnTo>
                <a:lnTo>
                  <a:pt x="22" y="118"/>
                </a:lnTo>
                <a:lnTo>
                  <a:pt x="22" y="118"/>
                </a:lnTo>
                <a:lnTo>
                  <a:pt x="24" y="118"/>
                </a:lnTo>
                <a:lnTo>
                  <a:pt x="24" y="118"/>
                </a:lnTo>
                <a:lnTo>
                  <a:pt x="24" y="118"/>
                </a:lnTo>
                <a:lnTo>
                  <a:pt x="26" y="116"/>
                </a:lnTo>
                <a:lnTo>
                  <a:pt x="28" y="118"/>
                </a:lnTo>
                <a:lnTo>
                  <a:pt x="30" y="118"/>
                </a:lnTo>
                <a:lnTo>
                  <a:pt x="32" y="118"/>
                </a:lnTo>
                <a:lnTo>
                  <a:pt x="34" y="118"/>
                </a:lnTo>
                <a:lnTo>
                  <a:pt x="34" y="118"/>
                </a:lnTo>
                <a:lnTo>
                  <a:pt x="36" y="118"/>
                </a:lnTo>
                <a:lnTo>
                  <a:pt x="38" y="118"/>
                </a:lnTo>
                <a:lnTo>
                  <a:pt x="40" y="118"/>
                </a:lnTo>
                <a:lnTo>
                  <a:pt x="42" y="118"/>
                </a:lnTo>
                <a:lnTo>
                  <a:pt x="44" y="118"/>
                </a:lnTo>
                <a:lnTo>
                  <a:pt x="46" y="120"/>
                </a:lnTo>
                <a:lnTo>
                  <a:pt x="48" y="120"/>
                </a:lnTo>
                <a:lnTo>
                  <a:pt x="48" y="120"/>
                </a:lnTo>
                <a:lnTo>
                  <a:pt x="50" y="122"/>
                </a:lnTo>
                <a:lnTo>
                  <a:pt x="50" y="122"/>
                </a:lnTo>
                <a:lnTo>
                  <a:pt x="50" y="124"/>
                </a:lnTo>
                <a:lnTo>
                  <a:pt x="52" y="124"/>
                </a:lnTo>
                <a:lnTo>
                  <a:pt x="54" y="126"/>
                </a:lnTo>
                <a:lnTo>
                  <a:pt x="56" y="128"/>
                </a:lnTo>
                <a:lnTo>
                  <a:pt x="58" y="130"/>
                </a:lnTo>
                <a:lnTo>
                  <a:pt x="60" y="134"/>
                </a:lnTo>
                <a:lnTo>
                  <a:pt x="62" y="136"/>
                </a:lnTo>
                <a:lnTo>
                  <a:pt x="64" y="138"/>
                </a:lnTo>
                <a:lnTo>
                  <a:pt x="66" y="140"/>
                </a:lnTo>
                <a:lnTo>
                  <a:pt x="66" y="144"/>
                </a:lnTo>
                <a:lnTo>
                  <a:pt x="68" y="146"/>
                </a:lnTo>
                <a:lnTo>
                  <a:pt x="70" y="148"/>
                </a:lnTo>
                <a:lnTo>
                  <a:pt x="70" y="150"/>
                </a:lnTo>
                <a:lnTo>
                  <a:pt x="72" y="152"/>
                </a:lnTo>
                <a:lnTo>
                  <a:pt x="74" y="154"/>
                </a:lnTo>
                <a:lnTo>
                  <a:pt x="76" y="156"/>
                </a:lnTo>
                <a:lnTo>
                  <a:pt x="76" y="158"/>
                </a:lnTo>
                <a:lnTo>
                  <a:pt x="78" y="160"/>
                </a:lnTo>
                <a:lnTo>
                  <a:pt x="78" y="164"/>
                </a:lnTo>
                <a:lnTo>
                  <a:pt x="80" y="170"/>
                </a:lnTo>
                <a:lnTo>
                  <a:pt x="80" y="172"/>
                </a:lnTo>
                <a:lnTo>
                  <a:pt x="80" y="176"/>
                </a:lnTo>
                <a:lnTo>
                  <a:pt x="80" y="187"/>
                </a:lnTo>
                <a:lnTo>
                  <a:pt x="82" y="199"/>
                </a:lnTo>
                <a:lnTo>
                  <a:pt x="82" y="207"/>
                </a:lnTo>
                <a:lnTo>
                  <a:pt x="82" y="213"/>
                </a:lnTo>
                <a:lnTo>
                  <a:pt x="82" y="219"/>
                </a:lnTo>
                <a:lnTo>
                  <a:pt x="80" y="223"/>
                </a:lnTo>
                <a:lnTo>
                  <a:pt x="108" y="22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4" name="Freeform 40"/>
          <p:cNvSpPr>
            <a:spLocks/>
          </p:cNvSpPr>
          <p:nvPr userDrawn="1"/>
        </p:nvSpPr>
        <p:spPr bwMode="auto">
          <a:xfrm>
            <a:off x="5918200" y="-7318102"/>
            <a:ext cx="298450" cy="354013"/>
          </a:xfrm>
          <a:custGeom>
            <a:avLst/>
            <a:gdLst>
              <a:gd name="T0" fmla="*/ 104 w 188"/>
              <a:gd name="T1" fmla="*/ 172 h 223"/>
              <a:gd name="T2" fmla="*/ 122 w 188"/>
              <a:gd name="T3" fmla="*/ 130 h 223"/>
              <a:gd name="T4" fmla="*/ 146 w 188"/>
              <a:gd name="T5" fmla="*/ 102 h 223"/>
              <a:gd name="T6" fmla="*/ 178 w 188"/>
              <a:gd name="T7" fmla="*/ 94 h 223"/>
              <a:gd name="T8" fmla="*/ 182 w 188"/>
              <a:gd name="T9" fmla="*/ 88 h 223"/>
              <a:gd name="T10" fmla="*/ 158 w 188"/>
              <a:gd name="T11" fmla="*/ 96 h 223"/>
              <a:gd name="T12" fmla="*/ 156 w 188"/>
              <a:gd name="T13" fmla="*/ 76 h 223"/>
              <a:gd name="T14" fmla="*/ 146 w 188"/>
              <a:gd name="T15" fmla="*/ 94 h 223"/>
              <a:gd name="T16" fmla="*/ 124 w 188"/>
              <a:gd name="T17" fmla="*/ 122 h 223"/>
              <a:gd name="T18" fmla="*/ 110 w 188"/>
              <a:gd name="T19" fmla="*/ 130 h 223"/>
              <a:gd name="T20" fmla="*/ 128 w 188"/>
              <a:gd name="T21" fmla="*/ 90 h 223"/>
              <a:gd name="T22" fmla="*/ 138 w 188"/>
              <a:gd name="T23" fmla="*/ 62 h 223"/>
              <a:gd name="T24" fmla="*/ 138 w 188"/>
              <a:gd name="T25" fmla="*/ 58 h 223"/>
              <a:gd name="T26" fmla="*/ 120 w 188"/>
              <a:gd name="T27" fmla="*/ 96 h 223"/>
              <a:gd name="T28" fmla="*/ 114 w 188"/>
              <a:gd name="T29" fmla="*/ 82 h 223"/>
              <a:gd name="T30" fmla="*/ 126 w 188"/>
              <a:gd name="T31" fmla="*/ 50 h 223"/>
              <a:gd name="T32" fmla="*/ 146 w 188"/>
              <a:gd name="T33" fmla="*/ 24 h 223"/>
              <a:gd name="T34" fmla="*/ 144 w 188"/>
              <a:gd name="T35" fmla="*/ 24 h 223"/>
              <a:gd name="T36" fmla="*/ 126 w 188"/>
              <a:gd name="T37" fmla="*/ 42 h 223"/>
              <a:gd name="T38" fmla="*/ 128 w 188"/>
              <a:gd name="T39" fmla="*/ 8 h 223"/>
              <a:gd name="T40" fmla="*/ 122 w 188"/>
              <a:gd name="T41" fmla="*/ 38 h 223"/>
              <a:gd name="T42" fmla="*/ 106 w 188"/>
              <a:gd name="T43" fmla="*/ 94 h 223"/>
              <a:gd name="T44" fmla="*/ 96 w 188"/>
              <a:gd name="T45" fmla="*/ 94 h 223"/>
              <a:gd name="T46" fmla="*/ 106 w 188"/>
              <a:gd name="T47" fmla="*/ 34 h 223"/>
              <a:gd name="T48" fmla="*/ 104 w 188"/>
              <a:gd name="T49" fmla="*/ 14 h 223"/>
              <a:gd name="T50" fmla="*/ 98 w 188"/>
              <a:gd name="T51" fmla="*/ 76 h 223"/>
              <a:gd name="T52" fmla="*/ 86 w 188"/>
              <a:gd name="T53" fmla="*/ 104 h 223"/>
              <a:gd name="T54" fmla="*/ 84 w 188"/>
              <a:gd name="T55" fmla="*/ 64 h 223"/>
              <a:gd name="T56" fmla="*/ 94 w 188"/>
              <a:gd name="T57" fmla="*/ 14 h 223"/>
              <a:gd name="T58" fmla="*/ 88 w 188"/>
              <a:gd name="T59" fmla="*/ 50 h 223"/>
              <a:gd name="T60" fmla="*/ 74 w 188"/>
              <a:gd name="T61" fmla="*/ 76 h 223"/>
              <a:gd name="T62" fmla="*/ 60 w 188"/>
              <a:gd name="T63" fmla="*/ 40 h 223"/>
              <a:gd name="T64" fmla="*/ 74 w 188"/>
              <a:gd name="T65" fmla="*/ 12 h 223"/>
              <a:gd name="T66" fmla="*/ 62 w 188"/>
              <a:gd name="T67" fmla="*/ 28 h 223"/>
              <a:gd name="T68" fmla="*/ 68 w 188"/>
              <a:gd name="T69" fmla="*/ 70 h 223"/>
              <a:gd name="T70" fmla="*/ 72 w 188"/>
              <a:gd name="T71" fmla="*/ 94 h 223"/>
              <a:gd name="T72" fmla="*/ 58 w 188"/>
              <a:gd name="T73" fmla="*/ 72 h 223"/>
              <a:gd name="T74" fmla="*/ 44 w 188"/>
              <a:gd name="T75" fmla="*/ 58 h 223"/>
              <a:gd name="T76" fmla="*/ 32 w 188"/>
              <a:gd name="T77" fmla="*/ 50 h 223"/>
              <a:gd name="T78" fmla="*/ 44 w 188"/>
              <a:gd name="T79" fmla="*/ 66 h 223"/>
              <a:gd name="T80" fmla="*/ 52 w 188"/>
              <a:gd name="T81" fmla="*/ 80 h 223"/>
              <a:gd name="T82" fmla="*/ 30 w 188"/>
              <a:gd name="T83" fmla="*/ 76 h 223"/>
              <a:gd name="T84" fmla="*/ 34 w 188"/>
              <a:gd name="T85" fmla="*/ 82 h 223"/>
              <a:gd name="T86" fmla="*/ 52 w 188"/>
              <a:gd name="T87" fmla="*/ 82 h 223"/>
              <a:gd name="T88" fmla="*/ 62 w 188"/>
              <a:gd name="T89" fmla="*/ 90 h 223"/>
              <a:gd name="T90" fmla="*/ 78 w 188"/>
              <a:gd name="T91" fmla="*/ 106 h 223"/>
              <a:gd name="T92" fmla="*/ 86 w 188"/>
              <a:gd name="T93" fmla="*/ 142 h 223"/>
              <a:gd name="T94" fmla="*/ 68 w 188"/>
              <a:gd name="T95" fmla="*/ 136 h 223"/>
              <a:gd name="T96" fmla="*/ 54 w 188"/>
              <a:gd name="T97" fmla="*/ 118 h 223"/>
              <a:gd name="T98" fmla="*/ 40 w 188"/>
              <a:gd name="T99" fmla="*/ 104 h 223"/>
              <a:gd name="T100" fmla="*/ 22 w 188"/>
              <a:gd name="T101" fmla="*/ 86 h 223"/>
              <a:gd name="T102" fmla="*/ 6 w 188"/>
              <a:gd name="T103" fmla="*/ 68 h 223"/>
              <a:gd name="T104" fmla="*/ 10 w 188"/>
              <a:gd name="T105" fmla="*/ 72 h 223"/>
              <a:gd name="T106" fmla="*/ 22 w 188"/>
              <a:gd name="T107" fmla="*/ 90 h 223"/>
              <a:gd name="T108" fmla="*/ 40 w 188"/>
              <a:gd name="T109" fmla="*/ 110 h 223"/>
              <a:gd name="T110" fmla="*/ 30 w 188"/>
              <a:gd name="T111" fmla="*/ 112 h 223"/>
              <a:gd name="T112" fmla="*/ 14 w 188"/>
              <a:gd name="T113" fmla="*/ 100 h 223"/>
              <a:gd name="T114" fmla="*/ 24 w 188"/>
              <a:gd name="T115" fmla="*/ 112 h 223"/>
              <a:gd name="T116" fmla="*/ 14 w 188"/>
              <a:gd name="T117" fmla="*/ 118 h 223"/>
              <a:gd name="T118" fmla="*/ 24 w 188"/>
              <a:gd name="T119" fmla="*/ 118 h 223"/>
              <a:gd name="T120" fmla="*/ 48 w 188"/>
              <a:gd name="T121" fmla="*/ 120 h 223"/>
              <a:gd name="T122" fmla="*/ 66 w 188"/>
              <a:gd name="T123" fmla="*/ 144 h 223"/>
              <a:gd name="T124" fmla="*/ 80 w 188"/>
              <a:gd name="T125" fmla="*/ 18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23">
                <a:moveTo>
                  <a:pt x="108" y="223"/>
                </a:moveTo>
                <a:lnTo>
                  <a:pt x="106" y="221"/>
                </a:lnTo>
                <a:lnTo>
                  <a:pt x="104" y="219"/>
                </a:lnTo>
                <a:lnTo>
                  <a:pt x="102" y="217"/>
                </a:lnTo>
                <a:lnTo>
                  <a:pt x="100" y="215"/>
                </a:lnTo>
                <a:lnTo>
                  <a:pt x="100" y="213"/>
                </a:lnTo>
                <a:lnTo>
                  <a:pt x="100" y="211"/>
                </a:lnTo>
                <a:lnTo>
                  <a:pt x="100" y="207"/>
                </a:lnTo>
                <a:lnTo>
                  <a:pt x="100" y="201"/>
                </a:lnTo>
                <a:lnTo>
                  <a:pt x="100" y="191"/>
                </a:lnTo>
                <a:lnTo>
                  <a:pt x="102" y="185"/>
                </a:lnTo>
                <a:lnTo>
                  <a:pt x="102" y="181"/>
                </a:lnTo>
                <a:lnTo>
                  <a:pt x="104" y="172"/>
                </a:lnTo>
                <a:lnTo>
                  <a:pt x="104" y="168"/>
                </a:lnTo>
                <a:lnTo>
                  <a:pt x="106" y="164"/>
                </a:lnTo>
                <a:lnTo>
                  <a:pt x="106" y="162"/>
                </a:lnTo>
                <a:lnTo>
                  <a:pt x="106" y="160"/>
                </a:lnTo>
                <a:lnTo>
                  <a:pt x="108" y="156"/>
                </a:lnTo>
                <a:lnTo>
                  <a:pt x="108" y="154"/>
                </a:lnTo>
                <a:lnTo>
                  <a:pt x="110" y="150"/>
                </a:lnTo>
                <a:lnTo>
                  <a:pt x="114" y="146"/>
                </a:lnTo>
                <a:lnTo>
                  <a:pt x="116" y="142"/>
                </a:lnTo>
                <a:lnTo>
                  <a:pt x="118" y="138"/>
                </a:lnTo>
                <a:lnTo>
                  <a:pt x="120" y="134"/>
                </a:lnTo>
                <a:lnTo>
                  <a:pt x="122" y="132"/>
                </a:lnTo>
                <a:lnTo>
                  <a:pt x="122" y="130"/>
                </a:lnTo>
                <a:lnTo>
                  <a:pt x="124" y="128"/>
                </a:lnTo>
                <a:lnTo>
                  <a:pt x="124" y="126"/>
                </a:lnTo>
                <a:lnTo>
                  <a:pt x="126" y="126"/>
                </a:lnTo>
                <a:lnTo>
                  <a:pt x="128" y="124"/>
                </a:lnTo>
                <a:lnTo>
                  <a:pt x="128" y="120"/>
                </a:lnTo>
                <a:lnTo>
                  <a:pt x="130" y="118"/>
                </a:lnTo>
                <a:lnTo>
                  <a:pt x="132" y="116"/>
                </a:lnTo>
                <a:lnTo>
                  <a:pt x="134" y="112"/>
                </a:lnTo>
                <a:lnTo>
                  <a:pt x="136" y="110"/>
                </a:lnTo>
                <a:lnTo>
                  <a:pt x="140" y="108"/>
                </a:lnTo>
                <a:lnTo>
                  <a:pt x="142" y="104"/>
                </a:lnTo>
                <a:lnTo>
                  <a:pt x="144" y="102"/>
                </a:lnTo>
                <a:lnTo>
                  <a:pt x="146" y="102"/>
                </a:lnTo>
                <a:lnTo>
                  <a:pt x="148" y="102"/>
                </a:lnTo>
                <a:lnTo>
                  <a:pt x="150" y="102"/>
                </a:lnTo>
                <a:lnTo>
                  <a:pt x="152" y="102"/>
                </a:lnTo>
                <a:lnTo>
                  <a:pt x="154" y="102"/>
                </a:lnTo>
                <a:lnTo>
                  <a:pt x="156" y="102"/>
                </a:lnTo>
                <a:lnTo>
                  <a:pt x="160" y="100"/>
                </a:lnTo>
                <a:lnTo>
                  <a:pt x="166" y="98"/>
                </a:lnTo>
                <a:lnTo>
                  <a:pt x="168" y="98"/>
                </a:lnTo>
                <a:lnTo>
                  <a:pt x="170" y="96"/>
                </a:lnTo>
                <a:lnTo>
                  <a:pt x="172" y="96"/>
                </a:lnTo>
                <a:lnTo>
                  <a:pt x="174" y="96"/>
                </a:lnTo>
                <a:lnTo>
                  <a:pt x="176" y="94"/>
                </a:lnTo>
                <a:lnTo>
                  <a:pt x="178" y="94"/>
                </a:lnTo>
                <a:lnTo>
                  <a:pt x="180" y="92"/>
                </a:lnTo>
                <a:lnTo>
                  <a:pt x="182" y="92"/>
                </a:lnTo>
                <a:lnTo>
                  <a:pt x="184" y="90"/>
                </a:lnTo>
                <a:lnTo>
                  <a:pt x="186" y="90"/>
                </a:lnTo>
                <a:lnTo>
                  <a:pt x="188" y="88"/>
                </a:lnTo>
                <a:lnTo>
                  <a:pt x="188" y="88"/>
                </a:lnTo>
                <a:lnTo>
                  <a:pt x="188" y="88"/>
                </a:lnTo>
                <a:lnTo>
                  <a:pt x="186" y="88"/>
                </a:lnTo>
                <a:lnTo>
                  <a:pt x="186" y="88"/>
                </a:lnTo>
                <a:lnTo>
                  <a:pt x="184" y="88"/>
                </a:lnTo>
                <a:lnTo>
                  <a:pt x="184" y="88"/>
                </a:lnTo>
                <a:lnTo>
                  <a:pt x="182" y="88"/>
                </a:lnTo>
                <a:lnTo>
                  <a:pt x="182" y="88"/>
                </a:lnTo>
                <a:lnTo>
                  <a:pt x="180" y="88"/>
                </a:lnTo>
                <a:lnTo>
                  <a:pt x="178" y="90"/>
                </a:lnTo>
                <a:lnTo>
                  <a:pt x="178" y="90"/>
                </a:lnTo>
                <a:lnTo>
                  <a:pt x="176" y="92"/>
                </a:lnTo>
                <a:lnTo>
                  <a:pt x="174" y="92"/>
                </a:lnTo>
                <a:lnTo>
                  <a:pt x="172" y="94"/>
                </a:lnTo>
                <a:lnTo>
                  <a:pt x="170" y="94"/>
                </a:lnTo>
                <a:lnTo>
                  <a:pt x="168" y="94"/>
                </a:lnTo>
                <a:lnTo>
                  <a:pt x="166" y="96"/>
                </a:lnTo>
                <a:lnTo>
                  <a:pt x="164" y="96"/>
                </a:lnTo>
                <a:lnTo>
                  <a:pt x="162" y="96"/>
                </a:lnTo>
                <a:lnTo>
                  <a:pt x="160" y="96"/>
                </a:lnTo>
                <a:lnTo>
                  <a:pt x="158" y="96"/>
                </a:lnTo>
                <a:lnTo>
                  <a:pt x="156" y="98"/>
                </a:lnTo>
                <a:lnTo>
                  <a:pt x="154" y="98"/>
                </a:lnTo>
                <a:lnTo>
                  <a:pt x="152" y="98"/>
                </a:lnTo>
                <a:lnTo>
                  <a:pt x="150" y="98"/>
                </a:lnTo>
                <a:lnTo>
                  <a:pt x="150" y="98"/>
                </a:lnTo>
                <a:lnTo>
                  <a:pt x="150" y="100"/>
                </a:lnTo>
                <a:lnTo>
                  <a:pt x="150" y="100"/>
                </a:lnTo>
                <a:lnTo>
                  <a:pt x="150" y="98"/>
                </a:lnTo>
                <a:lnTo>
                  <a:pt x="150" y="94"/>
                </a:lnTo>
                <a:lnTo>
                  <a:pt x="150" y="90"/>
                </a:lnTo>
                <a:lnTo>
                  <a:pt x="152" y="84"/>
                </a:lnTo>
                <a:lnTo>
                  <a:pt x="156" y="80"/>
                </a:lnTo>
                <a:lnTo>
                  <a:pt x="156" y="76"/>
                </a:lnTo>
                <a:lnTo>
                  <a:pt x="158" y="76"/>
                </a:lnTo>
                <a:lnTo>
                  <a:pt x="156" y="72"/>
                </a:lnTo>
                <a:lnTo>
                  <a:pt x="156" y="68"/>
                </a:lnTo>
                <a:lnTo>
                  <a:pt x="156" y="68"/>
                </a:lnTo>
                <a:lnTo>
                  <a:pt x="154" y="70"/>
                </a:lnTo>
                <a:lnTo>
                  <a:pt x="152" y="76"/>
                </a:lnTo>
                <a:lnTo>
                  <a:pt x="152" y="80"/>
                </a:lnTo>
                <a:lnTo>
                  <a:pt x="150" y="84"/>
                </a:lnTo>
                <a:lnTo>
                  <a:pt x="150" y="86"/>
                </a:lnTo>
                <a:lnTo>
                  <a:pt x="150" y="88"/>
                </a:lnTo>
                <a:lnTo>
                  <a:pt x="148" y="90"/>
                </a:lnTo>
                <a:lnTo>
                  <a:pt x="148" y="92"/>
                </a:lnTo>
                <a:lnTo>
                  <a:pt x="146" y="94"/>
                </a:lnTo>
                <a:lnTo>
                  <a:pt x="144" y="96"/>
                </a:lnTo>
                <a:lnTo>
                  <a:pt x="142" y="98"/>
                </a:lnTo>
                <a:lnTo>
                  <a:pt x="140" y="100"/>
                </a:lnTo>
                <a:lnTo>
                  <a:pt x="140" y="102"/>
                </a:lnTo>
                <a:lnTo>
                  <a:pt x="138" y="104"/>
                </a:lnTo>
                <a:lnTo>
                  <a:pt x="136" y="106"/>
                </a:lnTo>
                <a:lnTo>
                  <a:pt x="134" y="108"/>
                </a:lnTo>
                <a:lnTo>
                  <a:pt x="132" y="110"/>
                </a:lnTo>
                <a:lnTo>
                  <a:pt x="130" y="112"/>
                </a:lnTo>
                <a:lnTo>
                  <a:pt x="128" y="114"/>
                </a:lnTo>
                <a:lnTo>
                  <a:pt x="126" y="118"/>
                </a:lnTo>
                <a:lnTo>
                  <a:pt x="126" y="120"/>
                </a:lnTo>
                <a:lnTo>
                  <a:pt x="124" y="122"/>
                </a:lnTo>
                <a:lnTo>
                  <a:pt x="124" y="124"/>
                </a:lnTo>
                <a:lnTo>
                  <a:pt x="122" y="126"/>
                </a:lnTo>
                <a:lnTo>
                  <a:pt x="122" y="128"/>
                </a:lnTo>
                <a:lnTo>
                  <a:pt x="120" y="128"/>
                </a:lnTo>
                <a:lnTo>
                  <a:pt x="118" y="130"/>
                </a:lnTo>
                <a:lnTo>
                  <a:pt x="118" y="132"/>
                </a:lnTo>
                <a:lnTo>
                  <a:pt x="116" y="132"/>
                </a:lnTo>
                <a:lnTo>
                  <a:pt x="116" y="134"/>
                </a:lnTo>
                <a:lnTo>
                  <a:pt x="114" y="134"/>
                </a:lnTo>
                <a:lnTo>
                  <a:pt x="112" y="136"/>
                </a:lnTo>
                <a:lnTo>
                  <a:pt x="112" y="136"/>
                </a:lnTo>
                <a:lnTo>
                  <a:pt x="110" y="138"/>
                </a:lnTo>
                <a:lnTo>
                  <a:pt x="110" y="130"/>
                </a:lnTo>
                <a:lnTo>
                  <a:pt x="110" y="126"/>
                </a:lnTo>
                <a:lnTo>
                  <a:pt x="112" y="122"/>
                </a:lnTo>
                <a:lnTo>
                  <a:pt x="114" y="114"/>
                </a:lnTo>
                <a:lnTo>
                  <a:pt x="116" y="110"/>
                </a:lnTo>
                <a:lnTo>
                  <a:pt x="116" y="110"/>
                </a:lnTo>
                <a:lnTo>
                  <a:pt x="118" y="108"/>
                </a:lnTo>
                <a:lnTo>
                  <a:pt x="118" y="106"/>
                </a:lnTo>
                <a:lnTo>
                  <a:pt x="120" y="104"/>
                </a:lnTo>
                <a:lnTo>
                  <a:pt x="122" y="102"/>
                </a:lnTo>
                <a:lnTo>
                  <a:pt x="124" y="100"/>
                </a:lnTo>
                <a:lnTo>
                  <a:pt x="126" y="96"/>
                </a:lnTo>
                <a:lnTo>
                  <a:pt x="126" y="92"/>
                </a:lnTo>
                <a:lnTo>
                  <a:pt x="128" y="90"/>
                </a:lnTo>
                <a:lnTo>
                  <a:pt x="128" y="88"/>
                </a:lnTo>
                <a:lnTo>
                  <a:pt x="130" y="86"/>
                </a:lnTo>
                <a:lnTo>
                  <a:pt x="130" y="86"/>
                </a:lnTo>
                <a:lnTo>
                  <a:pt x="132" y="84"/>
                </a:lnTo>
                <a:lnTo>
                  <a:pt x="132" y="82"/>
                </a:lnTo>
                <a:lnTo>
                  <a:pt x="134" y="78"/>
                </a:lnTo>
                <a:lnTo>
                  <a:pt x="134" y="76"/>
                </a:lnTo>
                <a:lnTo>
                  <a:pt x="136" y="74"/>
                </a:lnTo>
                <a:lnTo>
                  <a:pt x="136" y="72"/>
                </a:lnTo>
                <a:lnTo>
                  <a:pt x="136" y="70"/>
                </a:lnTo>
                <a:lnTo>
                  <a:pt x="138" y="68"/>
                </a:lnTo>
                <a:lnTo>
                  <a:pt x="138" y="66"/>
                </a:lnTo>
                <a:lnTo>
                  <a:pt x="138" y="62"/>
                </a:lnTo>
                <a:lnTo>
                  <a:pt x="140" y="58"/>
                </a:lnTo>
                <a:lnTo>
                  <a:pt x="142" y="52"/>
                </a:lnTo>
                <a:lnTo>
                  <a:pt x="144" y="48"/>
                </a:lnTo>
                <a:lnTo>
                  <a:pt x="144" y="44"/>
                </a:lnTo>
                <a:lnTo>
                  <a:pt x="146" y="40"/>
                </a:lnTo>
                <a:lnTo>
                  <a:pt x="144" y="38"/>
                </a:lnTo>
                <a:lnTo>
                  <a:pt x="144" y="36"/>
                </a:lnTo>
                <a:lnTo>
                  <a:pt x="144" y="36"/>
                </a:lnTo>
                <a:lnTo>
                  <a:pt x="142" y="40"/>
                </a:lnTo>
                <a:lnTo>
                  <a:pt x="140" y="46"/>
                </a:lnTo>
                <a:lnTo>
                  <a:pt x="140" y="50"/>
                </a:lnTo>
                <a:lnTo>
                  <a:pt x="140" y="54"/>
                </a:lnTo>
                <a:lnTo>
                  <a:pt x="138" y="58"/>
                </a:lnTo>
                <a:lnTo>
                  <a:pt x="136" y="64"/>
                </a:lnTo>
                <a:lnTo>
                  <a:pt x="134" y="68"/>
                </a:lnTo>
                <a:lnTo>
                  <a:pt x="134" y="72"/>
                </a:lnTo>
                <a:lnTo>
                  <a:pt x="132" y="76"/>
                </a:lnTo>
                <a:lnTo>
                  <a:pt x="132" y="78"/>
                </a:lnTo>
                <a:lnTo>
                  <a:pt x="130" y="80"/>
                </a:lnTo>
                <a:lnTo>
                  <a:pt x="130" y="82"/>
                </a:lnTo>
                <a:lnTo>
                  <a:pt x="128" y="84"/>
                </a:lnTo>
                <a:lnTo>
                  <a:pt x="126" y="88"/>
                </a:lnTo>
                <a:lnTo>
                  <a:pt x="124" y="90"/>
                </a:lnTo>
                <a:lnTo>
                  <a:pt x="122" y="92"/>
                </a:lnTo>
                <a:lnTo>
                  <a:pt x="122" y="94"/>
                </a:lnTo>
                <a:lnTo>
                  <a:pt x="120" y="96"/>
                </a:lnTo>
                <a:lnTo>
                  <a:pt x="118" y="98"/>
                </a:lnTo>
                <a:lnTo>
                  <a:pt x="118" y="100"/>
                </a:lnTo>
                <a:lnTo>
                  <a:pt x="116" y="102"/>
                </a:lnTo>
                <a:lnTo>
                  <a:pt x="114" y="104"/>
                </a:lnTo>
                <a:lnTo>
                  <a:pt x="112" y="106"/>
                </a:lnTo>
                <a:lnTo>
                  <a:pt x="110" y="108"/>
                </a:lnTo>
                <a:lnTo>
                  <a:pt x="108" y="110"/>
                </a:lnTo>
                <a:lnTo>
                  <a:pt x="110" y="102"/>
                </a:lnTo>
                <a:lnTo>
                  <a:pt x="110" y="98"/>
                </a:lnTo>
                <a:lnTo>
                  <a:pt x="110" y="94"/>
                </a:lnTo>
                <a:lnTo>
                  <a:pt x="112" y="90"/>
                </a:lnTo>
                <a:lnTo>
                  <a:pt x="114" y="86"/>
                </a:lnTo>
                <a:lnTo>
                  <a:pt x="114" y="82"/>
                </a:lnTo>
                <a:lnTo>
                  <a:pt x="114" y="80"/>
                </a:lnTo>
                <a:lnTo>
                  <a:pt x="116" y="76"/>
                </a:lnTo>
                <a:lnTo>
                  <a:pt x="116" y="74"/>
                </a:lnTo>
                <a:lnTo>
                  <a:pt x="118" y="70"/>
                </a:lnTo>
                <a:lnTo>
                  <a:pt x="118" y="66"/>
                </a:lnTo>
                <a:lnTo>
                  <a:pt x="120" y="62"/>
                </a:lnTo>
                <a:lnTo>
                  <a:pt x="122" y="60"/>
                </a:lnTo>
                <a:lnTo>
                  <a:pt x="122" y="58"/>
                </a:lnTo>
                <a:lnTo>
                  <a:pt x="122" y="56"/>
                </a:lnTo>
                <a:lnTo>
                  <a:pt x="124" y="54"/>
                </a:lnTo>
                <a:lnTo>
                  <a:pt x="124" y="54"/>
                </a:lnTo>
                <a:lnTo>
                  <a:pt x="124" y="52"/>
                </a:lnTo>
                <a:lnTo>
                  <a:pt x="126" y="50"/>
                </a:lnTo>
                <a:lnTo>
                  <a:pt x="128" y="46"/>
                </a:lnTo>
                <a:lnTo>
                  <a:pt x="130" y="42"/>
                </a:lnTo>
                <a:lnTo>
                  <a:pt x="132" y="40"/>
                </a:lnTo>
                <a:lnTo>
                  <a:pt x="134" y="38"/>
                </a:lnTo>
                <a:lnTo>
                  <a:pt x="136" y="36"/>
                </a:lnTo>
                <a:lnTo>
                  <a:pt x="138" y="34"/>
                </a:lnTo>
                <a:lnTo>
                  <a:pt x="138" y="32"/>
                </a:lnTo>
                <a:lnTo>
                  <a:pt x="140" y="32"/>
                </a:lnTo>
                <a:lnTo>
                  <a:pt x="142" y="30"/>
                </a:lnTo>
                <a:lnTo>
                  <a:pt x="144" y="28"/>
                </a:lnTo>
                <a:lnTo>
                  <a:pt x="146" y="28"/>
                </a:lnTo>
                <a:lnTo>
                  <a:pt x="146" y="26"/>
                </a:lnTo>
                <a:lnTo>
                  <a:pt x="146" y="24"/>
                </a:lnTo>
                <a:lnTo>
                  <a:pt x="148" y="24"/>
                </a:lnTo>
                <a:lnTo>
                  <a:pt x="148" y="22"/>
                </a:lnTo>
                <a:lnTo>
                  <a:pt x="148" y="22"/>
                </a:lnTo>
                <a:lnTo>
                  <a:pt x="150" y="20"/>
                </a:lnTo>
                <a:lnTo>
                  <a:pt x="150" y="18"/>
                </a:lnTo>
                <a:lnTo>
                  <a:pt x="150" y="18"/>
                </a:lnTo>
                <a:lnTo>
                  <a:pt x="150" y="18"/>
                </a:lnTo>
                <a:lnTo>
                  <a:pt x="148" y="20"/>
                </a:lnTo>
                <a:lnTo>
                  <a:pt x="146" y="22"/>
                </a:lnTo>
                <a:lnTo>
                  <a:pt x="146" y="22"/>
                </a:lnTo>
                <a:lnTo>
                  <a:pt x="146" y="22"/>
                </a:lnTo>
                <a:lnTo>
                  <a:pt x="144" y="24"/>
                </a:lnTo>
                <a:lnTo>
                  <a:pt x="144" y="24"/>
                </a:lnTo>
                <a:lnTo>
                  <a:pt x="144" y="26"/>
                </a:lnTo>
                <a:lnTo>
                  <a:pt x="142" y="28"/>
                </a:lnTo>
                <a:lnTo>
                  <a:pt x="140" y="28"/>
                </a:lnTo>
                <a:lnTo>
                  <a:pt x="138" y="30"/>
                </a:lnTo>
                <a:lnTo>
                  <a:pt x="136" y="32"/>
                </a:lnTo>
                <a:lnTo>
                  <a:pt x="134" y="34"/>
                </a:lnTo>
                <a:lnTo>
                  <a:pt x="132" y="36"/>
                </a:lnTo>
                <a:lnTo>
                  <a:pt x="130" y="38"/>
                </a:lnTo>
                <a:lnTo>
                  <a:pt x="130" y="38"/>
                </a:lnTo>
                <a:lnTo>
                  <a:pt x="128" y="40"/>
                </a:lnTo>
                <a:lnTo>
                  <a:pt x="128" y="40"/>
                </a:lnTo>
                <a:lnTo>
                  <a:pt x="128" y="40"/>
                </a:lnTo>
                <a:lnTo>
                  <a:pt x="126" y="42"/>
                </a:lnTo>
                <a:lnTo>
                  <a:pt x="126" y="42"/>
                </a:lnTo>
                <a:lnTo>
                  <a:pt x="124" y="40"/>
                </a:lnTo>
                <a:lnTo>
                  <a:pt x="124" y="36"/>
                </a:lnTo>
                <a:lnTo>
                  <a:pt x="126" y="32"/>
                </a:lnTo>
                <a:lnTo>
                  <a:pt x="126" y="30"/>
                </a:lnTo>
                <a:lnTo>
                  <a:pt x="124" y="24"/>
                </a:lnTo>
                <a:lnTo>
                  <a:pt x="124" y="20"/>
                </a:lnTo>
                <a:lnTo>
                  <a:pt x="124" y="18"/>
                </a:lnTo>
                <a:lnTo>
                  <a:pt x="124" y="16"/>
                </a:lnTo>
                <a:lnTo>
                  <a:pt x="124" y="12"/>
                </a:lnTo>
                <a:lnTo>
                  <a:pt x="126" y="8"/>
                </a:lnTo>
                <a:lnTo>
                  <a:pt x="128" y="8"/>
                </a:lnTo>
                <a:lnTo>
                  <a:pt x="128" y="8"/>
                </a:lnTo>
                <a:lnTo>
                  <a:pt x="126" y="6"/>
                </a:lnTo>
                <a:lnTo>
                  <a:pt x="124" y="6"/>
                </a:lnTo>
                <a:lnTo>
                  <a:pt x="124" y="6"/>
                </a:lnTo>
                <a:lnTo>
                  <a:pt x="124" y="6"/>
                </a:lnTo>
                <a:lnTo>
                  <a:pt x="122" y="10"/>
                </a:lnTo>
                <a:lnTo>
                  <a:pt x="122" y="16"/>
                </a:lnTo>
                <a:lnTo>
                  <a:pt x="122" y="18"/>
                </a:lnTo>
                <a:lnTo>
                  <a:pt x="122" y="20"/>
                </a:lnTo>
                <a:lnTo>
                  <a:pt x="122" y="24"/>
                </a:lnTo>
                <a:lnTo>
                  <a:pt x="122" y="28"/>
                </a:lnTo>
                <a:lnTo>
                  <a:pt x="122" y="32"/>
                </a:lnTo>
                <a:lnTo>
                  <a:pt x="122" y="34"/>
                </a:lnTo>
                <a:lnTo>
                  <a:pt x="122" y="38"/>
                </a:lnTo>
                <a:lnTo>
                  <a:pt x="122" y="42"/>
                </a:lnTo>
                <a:lnTo>
                  <a:pt x="122" y="42"/>
                </a:lnTo>
                <a:lnTo>
                  <a:pt x="120" y="44"/>
                </a:lnTo>
                <a:lnTo>
                  <a:pt x="118" y="50"/>
                </a:lnTo>
                <a:lnTo>
                  <a:pt x="118" y="56"/>
                </a:lnTo>
                <a:lnTo>
                  <a:pt x="116" y="62"/>
                </a:lnTo>
                <a:lnTo>
                  <a:pt x="114" y="66"/>
                </a:lnTo>
                <a:lnTo>
                  <a:pt x="114" y="72"/>
                </a:lnTo>
                <a:lnTo>
                  <a:pt x="112" y="76"/>
                </a:lnTo>
                <a:lnTo>
                  <a:pt x="110" y="80"/>
                </a:lnTo>
                <a:lnTo>
                  <a:pt x="110" y="86"/>
                </a:lnTo>
                <a:lnTo>
                  <a:pt x="108" y="90"/>
                </a:lnTo>
                <a:lnTo>
                  <a:pt x="106" y="94"/>
                </a:lnTo>
                <a:lnTo>
                  <a:pt x="106" y="100"/>
                </a:lnTo>
                <a:lnTo>
                  <a:pt x="104" y="104"/>
                </a:lnTo>
                <a:lnTo>
                  <a:pt x="102" y="108"/>
                </a:lnTo>
                <a:lnTo>
                  <a:pt x="102" y="112"/>
                </a:lnTo>
                <a:lnTo>
                  <a:pt x="102" y="116"/>
                </a:lnTo>
                <a:lnTo>
                  <a:pt x="100" y="116"/>
                </a:lnTo>
                <a:lnTo>
                  <a:pt x="98" y="114"/>
                </a:lnTo>
                <a:lnTo>
                  <a:pt x="96" y="112"/>
                </a:lnTo>
                <a:lnTo>
                  <a:pt x="96" y="110"/>
                </a:lnTo>
                <a:lnTo>
                  <a:pt x="96" y="106"/>
                </a:lnTo>
                <a:lnTo>
                  <a:pt x="96" y="102"/>
                </a:lnTo>
                <a:lnTo>
                  <a:pt x="96" y="96"/>
                </a:lnTo>
                <a:lnTo>
                  <a:pt x="96" y="94"/>
                </a:lnTo>
                <a:lnTo>
                  <a:pt x="96" y="90"/>
                </a:lnTo>
                <a:lnTo>
                  <a:pt x="98" y="84"/>
                </a:lnTo>
                <a:lnTo>
                  <a:pt x="100" y="80"/>
                </a:lnTo>
                <a:lnTo>
                  <a:pt x="102" y="78"/>
                </a:lnTo>
                <a:lnTo>
                  <a:pt x="102" y="76"/>
                </a:lnTo>
                <a:lnTo>
                  <a:pt x="104" y="70"/>
                </a:lnTo>
                <a:lnTo>
                  <a:pt x="104" y="62"/>
                </a:lnTo>
                <a:lnTo>
                  <a:pt x="104" y="58"/>
                </a:lnTo>
                <a:lnTo>
                  <a:pt x="104" y="52"/>
                </a:lnTo>
                <a:lnTo>
                  <a:pt x="104" y="46"/>
                </a:lnTo>
                <a:lnTo>
                  <a:pt x="106" y="40"/>
                </a:lnTo>
                <a:lnTo>
                  <a:pt x="106" y="36"/>
                </a:lnTo>
                <a:lnTo>
                  <a:pt x="106" y="34"/>
                </a:lnTo>
                <a:lnTo>
                  <a:pt x="108" y="28"/>
                </a:lnTo>
                <a:lnTo>
                  <a:pt x="108" y="20"/>
                </a:lnTo>
                <a:lnTo>
                  <a:pt x="106" y="16"/>
                </a:lnTo>
                <a:lnTo>
                  <a:pt x="106" y="12"/>
                </a:lnTo>
                <a:lnTo>
                  <a:pt x="104" y="8"/>
                </a:lnTo>
                <a:lnTo>
                  <a:pt x="104" y="2"/>
                </a:lnTo>
                <a:lnTo>
                  <a:pt x="102" y="0"/>
                </a:lnTo>
                <a:lnTo>
                  <a:pt x="102" y="0"/>
                </a:lnTo>
                <a:lnTo>
                  <a:pt x="102" y="2"/>
                </a:lnTo>
                <a:lnTo>
                  <a:pt x="102" y="4"/>
                </a:lnTo>
                <a:lnTo>
                  <a:pt x="102" y="6"/>
                </a:lnTo>
                <a:lnTo>
                  <a:pt x="104" y="8"/>
                </a:lnTo>
                <a:lnTo>
                  <a:pt x="104" y="14"/>
                </a:lnTo>
                <a:lnTo>
                  <a:pt x="104" y="18"/>
                </a:lnTo>
                <a:lnTo>
                  <a:pt x="104" y="22"/>
                </a:lnTo>
                <a:lnTo>
                  <a:pt x="104" y="26"/>
                </a:lnTo>
                <a:lnTo>
                  <a:pt x="104" y="32"/>
                </a:lnTo>
                <a:lnTo>
                  <a:pt x="102" y="40"/>
                </a:lnTo>
                <a:lnTo>
                  <a:pt x="102" y="46"/>
                </a:lnTo>
                <a:lnTo>
                  <a:pt x="102" y="52"/>
                </a:lnTo>
                <a:lnTo>
                  <a:pt x="102" y="60"/>
                </a:lnTo>
                <a:lnTo>
                  <a:pt x="100" y="64"/>
                </a:lnTo>
                <a:lnTo>
                  <a:pt x="100" y="68"/>
                </a:lnTo>
                <a:lnTo>
                  <a:pt x="98" y="70"/>
                </a:lnTo>
                <a:lnTo>
                  <a:pt x="98" y="74"/>
                </a:lnTo>
                <a:lnTo>
                  <a:pt x="98" y="76"/>
                </a:lnTo>
                <a:lnTo>
                  <a:pt x="96" y="78"/>
                </a:lnTo>
                <a:lnTo>
                  <a:pt x="96" y="82"/>
                </a:lnTo>
                <a:lnTo>
                  <a:pt x="94" y="84"/>
                </a:lnTo>
                <a:lnTo>
                  <a:pt x="94" y="88"/>
                </a:lnTo>
                <a:lnTo>
                  <a:pt x="94" y="92"/>
                </a:lnTo>
                <a:lnTo>
                  <a:pt x="94" y="96"/>
                </a:lnTo>
                <a:lnTo>
                  <a:pt x="94" y="100"/>
                </a:lnTo>
                <a:lnTo>
                  <a:pt x="94" y="102"/>
                </a:lnTo>
                <a:lnTo>
                  <a:pt x="92" y="104"/>
                </a:lnTo>
                <a:lnTo>
                  <a:pt x="92" y="106"/>
                </a:lnTo>
                <a:lnTo>
                  <a:pt x="88" y="106"/>
                </a:lnTo>
                <a:lnTo>
                  <a:pt x="86" y="106"/>
                </a:lnTo>
                <a:lnTo>
                  <a:pt x="86" y="104"/>
                </a:lnTo>
                <a:lnTo>
                  <a:pt x="84" y="102"/>
                </a:lnTo>
                <a:lnTo>
                  <a:pt x="84" y="102"/>
                </a:lnTo>
                <a:lnTo>
                  <a:pt x="84" y="98"/>
                </a:lnTo>
                <a:lnTo>
                  <a:pt x="84" y="96"/>
                </a:lnTo>
                <a:lnTo>
                  <a:pt x="82" y="94"/>
                </a:lnTo>
                <a:lnTo>
                  <a:pt x="82" y="90"/>
                </a:lnTo>
                <a:lnTo>
                  <a:pt x="80" y="84"/>
                </a:lnTo>
                <a:lnTo>
                  <a:pt x="80" y="82"/>
                </a:lnTo>
                <a:lnTo>
                  <a:pt x="80" y="78"/>
                </a:lnTo>
                <a:lnTo>
                  <a:pt x="82" y="74"/>
                </a:lnTo>
                <a:lnTo>
                  <a:pt x="84" y="68"/>
                </a:lnTo>
                <a:lnTo>
                  <a:pt x="84" y="66"/>
                </a:lnTo>
                <a:lnTo>
                  <a:pt x="84" y="64"/>
                </a:lnTo>
                <a:lnTo>
                  <a:pt x="86" y="58"/>
                </a:lnTo>
                <a:lnTo>
                  <a:pt x="88" y="56"/>
                </a:lnTo>
                <a:lnTo>
                  <a:pt x="88" y="52"/>
                </a:lnTo>
                <a:lnTo>
                  <a:pt x="90" y="50"/>
                </a:lnTo>
                <a:lnTo>
                  <a:pt x="92" y="48"/>
                </a:lnTo>
                <a:lnTo>
                  <a:pt x="92" y="46"/>
                </a:lnTo>
                <a:lnTo>
                  <a:pt x="92" y="44"/>
                </a:lnTo>
                <a:lnTo>
                  <a:pt x="94" y="40"/>
                </a:lnTo>
                <a:lnTo>
                  <a:pt x="94" y="36"/>
                </a:lnTo>
                <a:lnTo>
                  <a:pt x="94" y="30"/>
                </a:lnTo>
                <a:lnTo>
                  <a:pt x="94" y="24"/>
                </a:lnTo>
                <a:lnTo>
                  <a:pt x="94" y="20"/>
                </a:lnTo>
                <a:lnTo>
                  <a:pt x="94" y="14"/>
                </a:lnTo>
                <a:lnTo>
                  <a:pt x="94" y="10"/>
                </a:lnTo>
                <a:lnTo>
                  <a:pt x="92" y="8"/>
                </a:lnTo>
                <a:lnTo>
                  <a:pt x="92" y="8"/>
                </a:lnTo>
                <a:lnTo>
                  <a:pt x="92" y="12"/>
                </a:lnTo>
                <a:lnTo>
                  <a:pt x="92" y="18"/>
                </a:lnTo>
                <a:lnTo>
                  <a:pt x="92" y="22"/>
                </a:lnTo>
                <a:lnTo>
                  <a:pt x="92" y="26"/>
                </a:lnTo>
                <a:lnTo>
                  <a:pt x="92" y="32"/>
                </a:lnTo>
                <a:lnTo>
                  <a:pt x="92" y="36"/>
                </a:lnTo>
                <a:lnTo>
                  <a:pt x="92" y="40"/>
                </a:lnTo>
                <a:lnTo>
                  <a:pt x="90" y="42"/>
                </a:lnTo>
                <a:lnTo>
                  <a:pt x="88" y="48"/>
                </a:lnTo>
                <a:lnTo>
                  <a:pt x="88" y="50"/>
                </a:lnTo>
                <a:lnTo>
                  <a:pt x="86" y="52"/>
                </a:lnTo>
                <a:lnTo>
                  <a:pt x="86" y="54"/>
                </a:lnTo>
                <a:lnTo>
                  <a:pt x="84" y="56"/>
                </a:lnTo>
                <a:lnTo>
                  <a:pt x="84" y="56"/>
                </a:lnTo>
                <a:lnTo>
                  <a:pt x="82" y="58"/>
                </a:lnTo>
                <a:lnTo>
                  <a:pt x="82" y="62"/>
                </a:lnTo>
                <a:lnTo>
                  <a:pt x="80" y="64"/>
                </a:lnTo>
                <a:lnTo>
                  <a:pt x="80" y="70"/>
                </a:lnTo>
                <a:lnTo>
                  <a:pt x="78" y="76"/>
                </a:lnTo>
                <a:lnTo>
                  <a:pt x="78" y="80"/>
                </a:lnTo>
                <a:lnTo>
                  <a:pt x="78" y="80"/>
                </a:lnTo>
                <a:lnTo>
                  <a:pt x="76" y="78"/>
                </a:lnTo>
                <a:lnTo>
                  <a:pt x="74" y="76"/>
                </a:lnTo>
                <a:lnTo>
                  <a:pt x="74" y="74"/>
                </a:lnTo>
                <a:lnTo>
                  <a:pt x="72" y="72"/>
                </a:lnTo>
                <a:lnTo>
                  <a:pt x="70" y="70"/>
                </a:lnTo>
                <a:lnTo>
                  <a:pt x="70" y="68"/>
                </a:lnTo>
                <a:lnTo>
                  <a:pt x="68" y="66"/>
                </a:lnTo>
                <a:lnTo>
                  <a:pt x="66" y="64"/>
                </a:lnTo>
                <a:lnTo>
                  <a:pt x="64" y="60"/>
                </a:lnTo>
                <a:lnTo>
                  <a:pt x="62" y="56"/>
                </a:lnTo>
                <a:lnTo>
                  <a:pt x="62" y="52"/>
                </a:lnTo>
                <a:lnTo>
                  <a:pt x="62" y="50"/>
                </a:lnTo>
                <a:lnTo>
                  <a:pt x="60" y="46"/>
                </a:lnTo>
                <a:lnTo>
                  <a:pt x="60" y="44"/>
                </a:lnTo>
                <a:lnTo>
                  <a:pt x="60" y="40"/>
                </a:lnTo>
                <a:lnTo>
                  <a:pt x="62" y="36"/>
                </a:lnTo>
                <a:lnTo>
                  <a:pt x="64" y="32"/>
                </a:lnTo>
                <a:lnTo>
                  <a:pt x="66" y="30"/>
                </a:lnTo>
                <a:lnTo>
                  <a:pt x="66" y="28"/>
                </a:lnTo>
                <a:lnTo>
                  <a:pt x="66" y="26"/>
                </a:lnTo>
                <a:lnTo>
                  <a:pt x="68" y="24"/>
                </a:lnTo>
                <a:lnTo>
                  <a:pt x="68" y="24"/>
                </a:lnTo>
                <a:lnTo>
                  <a:pt x="68" y="22"/>
                </a:lnTo>
                <a:lnTo>
                  <a:pt x="70" y="18"/>
                </a:lnTo>
                <a:lnTo>
                  <a:pt x="70" y="16"/>
                </a:lnTo>
                <a:lnTo>
                  <a:pt x="72" y="14"/>
                </a:lnTo>
                <a:lnTo>
                  <a:pt x="74" y="12"/>
                </a:lnTo>
                <a:lnTo>
                  <a:pt x="74" y="12"/>
                </a:lnTo>
                <a:lnTo>
                  <a:pt x="74" y="12"/>
                </a:lnTo>
                <a:lnTo>
                  <a:pt x="74" y="12"/>
                </a:lnTo>
                <a:lnTo>
                  <a:pt x="72" y="12"/>
                </a:lnTo>
                <a:lnTo>
                  <a:pt x="70" y="12"/>
                </a:lnTo>
                <a:lnTo>
                  <a:pt x="70" y="12"/>
                </a:lnTo>
                <a:lnTo>
                  <a:pt x="70" y="14"/>
                </a:lnTo>
                <a:lnTo>
                  <a:pt x="68" y="18"/>
                </a:lnTo>
                <a:lnTo>
                  <a:pt x="66" y="20"/>
                </a:lnTo>
                <a:lnTo>
                  <a:pt x="66" y="22"/>
                </a:lnTo>
                <a:lnTo>
                  <a:pt x="64" y="24"/>
                </a:lnTo>
                <a:lnTo>
                  <a:pt x="64" y="26"/>
                </a:lnTo>
                <a:lnTo>
                  <a:pt x="64" y="28"/>
                </a:lnTo>
                <a:lnTo>
                  <a:pt x="62" y="28"/>
                </a:lnTo>
                <a:lnTo>
                  <a:pt x="62" y="30"/>
                </a:lnTo>
                <a:lnTo>
                  <a:pt x="62" y="32"/>
                </a:lnTo>
                <a:lnTo>
                  <a:pt x="60" y="36"/>
                </a:lnTo>
                <a:lnTo>
                  <a:pt x="58" y="38"/>
                </a:lnTo>
                <a:lnTo>
                  <a:pt x="58" y="42"/>
                </a:lnTo>
                <a:lnTo>
                  <a:pt x="58" y="48"/>
                </a:lnTo>
                <a:lnTo>
                  <a:pt x="60" y="52"/>
                </a:lnTo>
                <a:lnTo>
                  <a:pt x="62" y="56"/>
                </a:lnTo>
                <a:lnTo>
                  <a:pt x="62" y="60"/>
                </a:lnTo>
                <a:lnTo>
                  <a:pt x="64" y="62"/>
                </a:lnTo>
                <a:lnTo>
                  <a:pt x="66" y="66"/>
                </a:lnTo>
                <a:lnTo>
                  <a:pt x="66" y="68"/>
                </a:lnTo>
                <a:lnTo>
                  <a:pt x="68" y="70"/>
                </a:lnTo>
                <a:lnTo>
                  <a:pt x="70" y="74"/>
                </a:lnTo>
                <a:lnTo>
                  <a:pt x="72" y="78"/>
                </a:lnTo>
                <a:lnTo>
                  <a:pt x="72" y="80"/>
                </a:lnTo>
                <a:lnTo>
                  <a:pt x="72" y="82"/>
                </a:lnTo>
                <a:lnTo>
                  <a:pt x="74" y="84"/>
                </a:lnTo>
                <a:lnTo>
                  <a:pt x="76" y="88"/>
                </a:lnTo>
                <a:lnTo>
                  <a:pt x="78" y="92"/>
                </a:lnTo>
                <a:lnTo>
                  <a:pt x="78" y="94"/>
                </a:lnTo>
                <a:lnTo>
                  <a:pt x="76" y="94"/>
                </a:lnTo>
                <a:lnTo>
                  <a:pt x="74" y="94"/>
                </a:lnTo>
                <a:lnTo>
                  <a:pt x="74" y="94"/>
                </a:lnTo>
                <a:lnTo>
                  <a:pt x="74" y="94"/>
                </a:lnTo>
                <a:lnTo>
                  <a:pt x="72" y="94"/>
                </a:lnTo>
                <a:lnTo>
                  <a:pt x="72" y="94"/>
                </a:lnTo>
                <a:lnTo>
                  <a:pt x="70" y="94"/>
                </a:lnTo>
                <a:lnTo>
                  <a:pt x="70" y="92"/>
                </a:lnTo>
                <a:lnTo>
                  <a:pt x="70" y="92"/>
                </a:lnTo>
                <a:lnTo>
                  <a:pt x="68" y="90"/>
                </a:lnTo>
                <a:lnTo>
                  <a:pt x="68" y="88"/>
                </a:lnTo>
                <a:lnTo>
                  <a:pt x="66" y="86"/>
                </a:lnTo>
                <a:lnTo>
                  <a:pt x="64" y="84"/>
                </a:lnTo>
                <a:lnTo>
                  <a:pt x="62" y="80"/>
                </a:lnTo>
                <a:lnTo>
                  <a:pt x="62" y="78"/>
                </a:lnTo>
                <a:lnTo>
                  <a:pt x="60" y="76"/>
                </a:lnTo>
                <a:lnTo>
                  <a:pt x="58" y="74"/>
                </a:lnTo>
                <a:lnTo>
                  <a:pt x="58" y="72"/>
                </a:lnTo>
                <a:lnTo>
                  <a:pt x="56" y="72"/>
                </a:lnTo>
                <a:lnTo>
                  <a:pt x="54" y="70"/>
                </a:lnTo>
                <a:lnTo>
                  <a:pt x="54" y="70"/>
                </a:lnTo>
                <a:lnTo>
                  <a:pt x="52" y="68"/>
                </a:lnTo>
                <a:lnTo>
                  <a:pt x="50" y="68"/>
                </a:lnTo>
                <a:lnTo>
                  <a:pt x="48" y="66"/>
                </a:lnTo>
                <a:lnTo>
                  <a:pt x="48" y="64"/>
                </a:lnTo>
                <a:lnTo>
                  <a:pt x="48" y="62"/>
                </a:lnTo>
                <a:lnTo>
                  <a:pt x="46" y="60"/>
                </a:lnTo>
                <a:lnTo>
                  <a:pt x="46" y="60"/>
                </a:lnTo>
                <a:lnTo>
                  <a:pt x="46" y="60"/>
                </a:lnTo>
                <a:lnTo>
                  <a:pt x="44" y="58"/>
                </a:lnTo>
                <a:lnTo>
                  <a:pt x="44" y="58"/>
                </a:lnTo>
                <a:lnTo>
                  <a:pt x="42" y="56"/>
                </a:lnTo>
                <a:lnTo>
                  <a:pt x="40" y="54"/>
                </a:lnTo>
                <a:lnTo>
                  <a:pt x="40" y="54"/>
                </a:lnTo>
                <a:lnTo>
                  <a:pt x="38" y="52"/>
                </a:lnTo>
                <a:lnTo>
                  <a:pt x="38" y="50"/>
                </a:lnTo>
                <a:lnTo>
                  <a:pt x="38" y="48"/>
                </a:lnTo>
                <a:lnTo>
                  <a:pt x="36" y="48"/>
                </a:lnTo>
                <a:lnTo>
                  <a:pt x="36" y="48"/>
                </a:lnTo>
                <a:lnTo>
                  <a:pt x="34" y="46"/>
                </a:lnTo>
                <a:lnTo>
                  <a:pt x="34" y="46"/>
                </a:lnTo>
                <a:lnTo>
                  <a:pt x="32" y="46"/>
                </a:lnTo>
                <a:lnTo>
                  <a:pt x="32" y="48"/>
                </a:lnTo>
                <a:lnTo>
                  <a:pt x="32" y="50"/>
                </a:lnTo>
                <a:lnTo>
                  <a:pt x="34" y="50"/>
                </a:lnTo>
                <a:lnTo>
                  <a:pt x="34" y="52"/>
                </a:lnTo>
                <a:lnTo>
                  <a:pt x="34" y="52"/>
                </a:lnTo>
                <a:lnTo>
                  <a:pt x="36" y="54"/>
                </a:lnTo>
                <a:lnTo>
                  <a:pt x="38" y="56"/>
                </a:lnTo>
                <a:lnTo>
                  <a:pt x="40" y="58"/>
                </a:lnTo>
                <a:lnTo>
                  <a:pt x="40" y="58"/>
                </a:lnTo>
                <a:lnTo>
                  <a:pt x="40" y="60"/>
                </a:lnTo>
                <a:lnTo>
                  <a:pt x="42" y="62"/>
                </a:lnTo>
                <a:lnTo>
                  <a:pt x="42" y="62"/>
                </a:lnTo>
                <a:lnTo>
                  <a:pt x="42" y="64"/>
                </a:lnTo>
                <a:lnTo>
                  <a:pt x="44" y="66"/>
                </a:lnTo>
                <a:lnTo>
                  <a:pt x="44" y="66"/>
                </a:lnTo>
                <a:lnTo>
                  <a:pt x="46" y="68"/>
                </a:lnTo>
                <a:lnTo>
                  <a:pt x="48" y="68"/>
                </a:lnTo>
                <a:lnTo>
                  <a:pt x="48" y="70"/>
                </a:lnTo>
                <a:lnTo>
                  <a:pt x="50" y="70"/>
                </a:lnTo>
                <a:lnTo>
                  <a:pt x="50" y="72"/>
                </a:lnTo>
                <a:lnTo>
                  <a:pt x="52" y="72"/>
                </a:lnTo>
                <a:lnTo>
                  <a:pt x="52" y="74"/>
                </a:lnTo>
                <a:lnTo>
                  <a:pt x="52" y="74"/>
                </a:lnTo>
                <a:lnTo>
                  <a:pt x="52" y="76"/>
                </a:lnTo>
                <a:lnTo>
                  <a:pt x="52" y="76"/>
                </a:lnTo>
                <a:lnTo>
                  <a:pt x="52" y="78"/>
                </a:lnTo>
                <a:lnTo>
                  <a:pt x="52" y="78"/>
                </a:lnTo>
                <a:lnTo>
                  <a:pt x="52" y="80"/>
                </a:lnTo>
                <a:lnTo>
                  <a:pt x="52" y="80"/>
                </a:lnTo>
                <a:lnTo>
                  <a:pt x="50" y="80"/>
                </a:lnTo>
                <a:lnTo>
                  <a:pt x="48" y="80"/>
                </a:lnTo>
                <a:lnTo>
                  <a:pt x="46" y="80"/>
                </a:lnTo>
                <a:lnTo>
                  <a:pt x="44" y="80"/>
                </a:lnTo>
                <a:lnTo>
                  <a:pt x="42" y="80"/>
                </a:lnTo>
                <a:lnTo>
                  <a:pt x="40" y="80"/>
                </a:lnTo>
                <a:lnTo>
                  <a:pt x="38" y="80"/>
                </a:lnTo>
                <a:lnTo>
                  <a:pt x="38" y="78"/>
                </a:lnTo>
                <a:lnTo>
                  <a:pt x="36" y="78"/>
                </a:lnTo>
                <a:lnTo>
                  <a:pt x="34" y="78"/>
                </a:lnTo>
                <a:lnTo>
                  <a:pt x="32" y="76"/>
                </a:lnTo>
                <a:lnTo>
                  <a:pt x="30" y="76"/>
                </a:lnTo>
                <a:lnTo>
                  <a:pt x="28" y="74"/>
                </a:lnTo>
                <a:lnTo>
                  <a:pt x="28" y="72"/>
                </a:lnTo>
                <a:lnTo>
                  <a:pt x="26" y="72"/>
                </a:lnTo>
                <a:lnTo>
                  <a:pt x="26" y="70"/>
                </a:lnTo>
                <a:lnTo>
                  <a:pt x="26" y="70"/>
                </a:lnTo>
                <a:lnTo>
                  <a:pt x="24" y="70"/>
                </a:lnTo>
                <a:lnTo>
                  <a:pt x="26" y="72"/>
                </a:lnTo>
                <a:lnTo>
                  <a:pt x="26" y="74"/>
                </a:lnTo>
                <a:lnTo>
                  <a:pt x="28" y="76"/>
                </a:lnTo>
                <a:lnTo>
                  <a:pt x="30" y="78"/>
                </a:lnTo>
                <a:lnTo>
                  <a:pt x="32" y="80"/>
                </a:lnTo>
                <a:lnTo>
                  <a:pt x="32" y="80"/>
                </a:lnTo>
                <a:lnTo>
                  <a:pt x="34" y="82"/>
                </a:lnTo>
                <a:lnTo>
                  <a:pt x="34" y="82"/>
                </a:lnTo>
                <a:lnTo>
                  <a:pt x="36" y="82"/>
                </a:lnTo>
                <a:lnTo>
                  <a:pt x="38" y="82"/>
                </a:lnTo>
                <a:lnTo>
                  <a:pt x="38" y="84"/>
                </a:lnTo>
                <a:lnTo>
                  <a:pt x="42" y="84"/>
                </a:lnTo>
                <a:lnTo>
                  <a:pt x="44" y="84"/>
                </a:lnTo>
                <a:lnTo>
                  <a:pt x="44" y="84"/>
                </a:lnTo>
                <a:lnTo>
                  <a:pt x="46" y="84"/>
                </a:lnTo>
                <a:lnTo>
                  <a:pt x="46" y="84"/>
                </a:lnTo>
                <a:lnTo>
                  <a:pt x="48" y="84"/>
                </a:lnTo>
                <a:lnTo>
                  <a:pt x="48" y="84"/>
                </a:lnTo>
                <a:lnTo>
                  <a:pt x="50" y="82"/>
                </a:lnTo>
                <a:lnTo>
                  <a:pt x="52" y="82"/>
                </a:lnTo>
                <a:lnTo>
                  <a:pt x="54" y="82"/>
                </a:lnTo>
                <a:lnTo>
                  <a:pt x="54" y="80"/>
                </a:lnTo>
                <a:lnTo>
                  <a:pt x="56" y="80"/>
                </a:lnTo>
                <a:lnTo>
                  <a:pt x="56" y="78"/>
                </a:lnTo>
                <a:lnTo>
                  <a:pt x="56" y="78"/>
                </a:lnTo>
                <a:lnTo>
                  <a:pt x="58" y="78"/>
                </a:lnTo>
                <a:lnTo>
                  <a:pt x="58" y="80"/>
                </a:lnTo>
                <a:lnTo>
                  <a:pt x="60" y="82"/>
                </a:lnTo>
                <a:lnTo>
                  <a:pt x="62" y="84"/>
                </a:lnTo>
                <a:lnTo>
                  <a:pt x="62" y="86"/>
                </a:lnTo>
                <a:lnTo>
                  <a:pt x="62" y="88"/>
                </a:lnTo>
                <a:lnTo>
                  <a:pt x="62" y="90"/>
                </a:lnTo>
                <a:lnTo>
                  <a:pt x="62" y="90"/>
                </a:lnTo>
                <a:lnTo>
                  <a:pt x="64" y="92"/>
                </a:lnTo>
                <a:lnTo>
                  <a:pt x="64" y="94"/>
                </a:lnTo>
                <a:lnTo>
                  <a:pt x="66" y="96"/>
                </a:lnTo>
                <a:lnTo>
                  <a:pt x="70" y="98"/>
                </a:lnTo>
                <a:lnTo>
                  <a:pt x="70" y="98"/>
                </a:lnTo>
                <a:lnTo>
                  <a:pt x="72" y="100"/>
                </a:lnTo>
                <a:lnTo>
                  <a:pt x="72" y="100"/>
                </a:lnTo>
                <a:lnTo>
                  <a:pt x="72" y="100"/>
                </a:lnTo>
                <a:lnTo>
                  <a:pt x="74" y="102"/>
                </a:lnTo>
                <a:lnTo>
                  <a:pt x="74" y="102"/>
                </a:lnTo>
                <a:lnTo>
                  <a:pt x="76" y="104"/>
                </a:lnTo>
                <a:lnTo>
                  <a:pt x="78" y="106"/>
                </a:lnTo>
                <a:lnTo>
                  <a:pt x="78" y="106"/>
                </a:lnTo>
                <a:lnTo>
                  <a:pt x="80" y="108"/>
                </a:lnTo>
                <a:lnTo>
                  <a:pt x="82" y="108"/>
                </a:lnTo>
                <a:lnTo>
                  <a:pt x="82" y="108"/>
                </a:lnTo>
                <a:lnTo>
                  <a:pt x="82" y="110"/>
                </a:lnTo>
                <a:lnTo>
                  <a:pt x="84" y="112"/>
                </a:lnTo>
                <a:lnTo>
                  <a:pt x="84" y="114"/>
                </a:lnTo>
                <a:lnTo>
                  <a:pt x="86" y="120"/>
                </a:lnTo>
                <a:lnTo>
                  <a:pt x="86" y="120"/>
                </a:lnTo>
                <a:lnTo>
                  <a:pt x="86" y="122"/>
                </a:lnTo>
                <a:lnTo>
                  <a:pt x="86" y="128"/>
                </a:lnTo>
                <a:lnTo>
                  <a:pt x="86" y="134"/>
                </a:lnTo>
                <a:lnTo>
                  <a:pt x="86" y="138"/>
                </a:lnTo>
                <a:lnTo>
                  <a:pt x="86" y="142"/>
                </a:lnTo>
                <a:lnTo>
                  <a:pt x="86" y="146"/>
                </a:lnTo>
                <a:lnTo>
                  <a:pt x="84" y="152"/>
                </a:lnTo>
                <a:lnTo>
                  <a:pt x="84" y="156"/>
                </a:lnTo>
                <a:lnTo>
                  <a:pt x="82" y="156"/>
                </a:lnTo>
                <a:lnTo>
                  <a:pt x="80" y="154"/>
                </a:lnTo>
                <a:lnTo>
                  <a:pt x="78" y="152"/>
                </a:lnTo>
                <a:lnTo>
                  <a:pt x="76" y="150"/>
                </a:lnTo>
                <a:lnTo>
                  <a:pt x="76" y="148"/>
                </a:lnTo>
                <a:lnTo>
                  <a:pt x="74" y="144"/>
                </a:lnTo>
                <a:lnTo>
                  <a:pt x="72" y="140"/>
                </a:lnTo>
                <a:lnTo>
                  <a:pt x="70" y="138"/>
                </a:lnTo>
                <a:lnTo>
                  <a:pt x="70" y="136"/>
                </a:lnTo>
                <a:lnTo>
                  <a:pt x="68" y="136"/>
                </a:lnTo>
                <a:lnTo>
                  <a:pt x="66" y="134"/>
                </a:lnTo>
                <a:lnTo>
                  <a:pt x="66" y="132"/>
                </a:lnTo>
                <a:lnTo>
                  <a:pt x="64" y="130"/>
                </a:lnTo>
                <a:lnTo>
                  <a:pt x="64" y="128"/>
                </a:lnTo>
                <a:lnTo>
                  <a:pt x="62" y="128"/>
                </a:lnTo>
                <a:lnTo>
                  <a:pt x="62" y="126"/>
                </a:lnTo>
                <a:lnTo>
                  <a:pt x="62" y="126"/>
                </a:lnTo>
                <a:lnTo>
                  <a:pt x="62" y="124"/>
                </a:lnTo>
                <a:lnTo>
                  <a:pt x="60" y="124"/>
                </a:lnTo>
                <a:lnTo>
                  <a:pt x="60" y="122"/>
                </a:lnTo>
                <a:lnTo>
                  <a:pt x="58" y="122"/>
                </a:lnTo>
                <a:lnTo>
                  <a:pt x="56" y="120"/>
                </a:lnTo>
                <a:lnTo>
                  <a:pt x="54" y="118"/>
                </a:lnTo>
                <a:lnTo>
                  <a:pt x="52" y="116"/>
                </a:lnTo>
                <a:lnTo>
                  <a:pt x="52" y="116"/>
                </a:lnTo>
                <a:lnTo>
                  <a:pt x="50" y="114"/>
                </a:lnTo>
                <a:lnTo>
                  <a:pt x="50" y="112"/>
                </a:lnTo>
                <a:lnTo>
                  <a:pt x="48" y="110"/>
                </a:lnTo>
                <a:lnTo>
                  <a:pt x="48" y="110"/>
                </a:lnTo>
                <a:lnTo>
                  <a:pt x="46" y="108"/>
                </a:lnTo>
                <a:lnTo>
                  <a:pt x="44" y="106"/>
                </a:lnTo>
                <a:lnTo>
                  <a:pt x="44" y="106"/>
                </a:lnTo>
                <a:lnTo>
                  <a:pt x="42" y="106"/>
                </a:lnTo>
                <a:lnTo>
                  <a:pt x="42" y="104"/>
                </a:lnTo>
                <a:lnTo>
                  <a:pt x="40" y="104"/>
                </a:lnTo>
                <a:lnTo>
                  <a:pt x="40" y="104"/>
                </a:lnTo>
                <a:lnTo>
                  <a:pt x="38" y="102"/>
                </a:lnTo>
                <a:lnTo>
                  <a:pt x="36" y="102"/>
                </a:lnTo>
                <a:lnTo>
                  <a:pt x="36" y="100"/>
                </a:lnTo>
                <a:lnTo>
                  <a:pt x="34" y="98"/>
                </a:lnTo>
                <a:lnTo>
                  <a:pt x="34" y="98"/>
                </a:lnTo>
                <a:lnTo>
                  <a:pt x="32" y="96"/>
                </a:lnTo>
                <a:lnTo>
                  <a:pt x="30" y="96"/>
                </a:lnTo>
                <a:lnTo>
                  <a:pt x="30" y="94"/>
                </a:lnTo>
                <a:lnTo>
                  <a:pt x="28" y="94"/>
                </a:lnTo>
                <a:lnTo>
                  <a:pt x="26" y="92"/>
                </a:lnTo>
                <a:lnTo>
                  <a:pt x="24" y="90"/>
                </a:lnTo>
                <a:lnTo>
                  <a:pt x="24" y="88"/>
                </a:lnTo>
                <a:lnTo>
                  <a:pt x="22" y="86"/>
                </a:lnTo>
                <a:lnTo>
                  <a:pt x="20" y="84"/>
                </a:lnTo>
                <a:lnTo>
                  <a:pt x="20" y="84"/>
                </a:lnTo>
                <a:lnTo>
                  <a:pt x="18" y="82"/>
                </a:lnTo>
                <a:lnTo>
                  <a:pt x="16" y="78"/>
                </a:lnTo>
                <a:lnTo>
                  <a:pt x="16" y="76"/>
                </a:lnTo>
                <a:lnTo>
                  <a:pt x="14" y="76"/>
                </a:lnTo>
                <a:lnTo>
                  <a:pt x="14" y="74"/>
                </a:lnTo>
                <a:lnTo>
                  <a:pt x="12" y="72"/>
                </a:lnTo>
                <a:lnTo>
                  <a:pt x="12" y="72"/>
                </a:lnTo>
                <a:lnTo>
                  <a:pt x="10" y="72"/>
                </a:lnTo>
                <a:lnTo>
                  <a:pt x="10" y="70"/>
                </a:lnTo>
                <a:lnTo>
                  <a:pt x="8" y="70"/>
                </a:lnTo>
                <a:lnTo>
                  <a:pt x="6" y="68"/>
                </a:lnTo>
                <a:lnTo>
                  <a:pt x="4" y="64"/>
                </a:lnTo>
                <a:lnTo>
                  <a:pt x="2" y="60"/>
                </a:lnTo>
                <a:lnTo>
                  <a:pt x="2" y="58"/>
                </a:lnTo>
                <a:lnTo>
                  <a:pt x="0" y="60"/>
                </a:lnTo>
                <a:lnTo>
                  <a:pt x="0" y="62"/>
                </a:lnTo>
                <a:lnTo>
                  <a:pt x="2" y="64"/>
                </a:lnTo>
                <a:lnTo>
                  <a:pt x="2" y="66"/>
                </a:lnTo>
                <a:lnTo>
                  <a:pt x="2" y="68"/>
                </a:lnTo>
                <a:lnTo>
                  <a:pt x="4" y="68"/>
                </a:lnTo>
                <a:lnTo>
                  <a:pt x="6" y="70"/>
                </a:lnTo>
                <a:lnTo>
                  <a:pt x="8" y="70"/>
                </a:lnTo>
                <a:lnTo>
                  <a:pt x="8" y="72"/>
                </a:lnTo>
                <a:lnTo>
                  <a:pt x="10" y="72"/>
                </a:lnTo>
                <a:lnTo>
                  <a:pt x="10" y="72"/>
                </a:lnTo>
                <a:lnTo>
                  <a:pt x="10" y="74"/>
                </a:lnTo>
                <a:lnTo>
                  <a:pt x="10" y="74"/>
                </a:lnTo>
                <a:lnTo>
                  <a:pt x="10" y="76"/>
                </a:lnTo>
                <a:lnTo>
                  <a:pt x="12" y="78"/>
                </a:lnTo>
                <a:lnTo>
                  <a:pt x="16" y="82"/>
                </a:lnTo>
                <a:lnTo>
                  <a:pt x="18" y="84"/>
                </a:lnTo>
                <a:lnTo>
                  <a:pt x="18" y="86"/>
                </a:lnTo>
                <a:lnTo>
                  <a:pt x="18" y="86"/>
                </a:lnTo>
                <a:lnTo>
                  <a:pt x="20" y="88"/>
                </a:lnTo>
                <a:lnTo>
                  <a:pt x="20" y="88"/>
                </a:lnTo>
                <a:lnTo>
                  <a:pt x="20" y="90"/>
                </a:lnTo>
                <a:lnTo>
                  <a:pt x="22" y="90"/>
                </a:lnTo>
                <a:lnTo>
                  <a:pt x="24" y="92"/>
                </a:lnTo>
                <a:lnTo>
                  <a:pt x="26" y="94"/>
                </a:lnTo>
                <a:lnTo>
                  <a:pt x="28" y="96"/>
                </a:lnTo>
                <a:lnTo>
                  <a:pt x="28" y="98"/>
                </a:lnTo>
                <a:lnTo>
                  <a:pt x="30" y="98"/>
                </a:lnTo>
                <a:lnTo>
                  <a:pt x="30" y="100"/>
                </a:lnTo>
                <a:lnTo>
                  <a:pt x="30" y="102"/>
                </a:lnTo>
                <a:lnTo>
                  <a:pt x="32" y="102"/>
                </a:lnTo>
                <a:lnTo>
                  <a:pt x="34" y="104"/>
                </a:lnTo>
                <a:lnTo>
                  <a:pt x="36" y="106"/>
                </a:lnTo>
                <a:lnTo>
                  <a:pt x="38" y="108"/>
                </a:lnTo>
                <a:lnTo>
                  <a:pt x="40" y="110"/>
                </a:lnTo>
                <a:lnTo>
                  <a:pt x="40" y="110"/>
                </a:lnTo>
                <a:lnTo>
                  <a:pt x="42" y="110"/>
                </a:lnTo>
                <a:lnTo>
                  <a:pt x="42" y="112"/>
                </a:lnTo>
                <a:lnTo>
                  <a:pt x="42" y="112"/>
                </a:lnTo>
                <a:lnTo>
                  <a:pt x="42" y="112"/>
                </a:lnTo>
                <a:lnTo>
                  <a:pt x="40" y="112"/>
                </a:lnTo>
                <a:lnTo>
                  <a:pt x="40" y="112"/>
                </a:lnTo>
                <a:lnTo>
                  <a:pt x="40" y="114"/>
                </a:lnTo>
                <a:lnTo>
                  <a:pt x="38" y="114"/>
                </a:lnTo>
                <a:lnTo>
                  <a:pt x="38" y="114"/>
                </a:lnTo>
                <a:lnTo>
                  <a:pt x="36" y="114"/>
                </a:lnTo>
                <a:lnTo>
                  <a:pt x="36" y="112"/>
                </a:lnTo>
                <a:lnTo>
                  <a:pt x="34" y="112"/>
                </a:lnTo>
                <a:lnTo>
                  <a:pt x="30" y="112"/>
                </a:lnTo>
                <a:lnTo>
                  <a:pt x="30" y="110"/>
                </a:lnTo>
                <a:lnTo>
                  <a:pt x="28" y="110"/>
                </a:lnTo>
                <a:lnTo>
                  <a:pt x="26" y="110"/>
                </a:lnTo>
                <a:lnTo>
                  <a:pt x="26" y="110"/>
                </a:lnTo>
                <a:lnTo>
                  <a:pt x="24" y="110"/>
                </a:lnTo>
                <a:lnTo>
                  <a:pt x="24" y="108"/>
                </a:lnTo>
                <a:lnTo>
                  <a:pt x="22" y="106"/>
                </a:lnTo>
                <a:lnTo>
                  <a:pt x="20" y="106"/>
                </a:lnTo>
                <a:lnTo>
                  <a:pt x="18" y="104"/>
                </a:lnTo>
                <a:lnTo>
                  <a:pt x="18" y="102"/>
                </a:lnTo>
                <a:lnTo>
                  <a:pt x="16" y="102"/>
                </a:lnTo>
                <a:lnTo>
                  <a:pt x="16" y="102"/>
                </a:lnTo>
                <a:lnTo>
                  <a:pt x="14" y="100"/>
                </a:lnTo>
                <a:lnTo>
                  <a:pt x="14" y="100"/>
                </a:lnTo>
                <a:lnTo>
                  <a:pt x="12" y="98"/>
                </a:lnTo>
                <a:lnTo>
                  <a:pt x="14" y="100"/>
                </a:lnTo>
                <a:lnTo>
                  <a:pt x="14" y="100"/>
                </a:lnTo>
                <a:lnTo>
                  <a:pt x="14" y="102"/>
                </a:lnTo>
                <a:lnTo>
                  <a:pt x="14" y="102"/>
                </a:lnTo>
                <a:lnTo>
                  <a:pt x="16" y="102"/>
                </a:lnTo>
                <a:lnTo>
                  <a:pt x="16" y="104"/>
                </a:lnTo>
                <a:lnTo>
                  <a:pt x="18" y="106"/>
                </a:lnTo>
                <a:lnTo>
                  <a:pt x="20" y="106"/>
                </a:lnTo>
                <a:lnTo>
                  <a:pt x="22" y="108"/>
                </a:lnTo>
                <a:lnTo>
                  <a:pt x="22" y="110"/>
                </a:lnTo>
                <a:lnTo>
                  <a:pt x="24" y="112"/>
                </a:lnTo>
                <a:lnTo>
                  <a:pt x="26" y="112"/>
                </a:lnTo>
                <a:lnTo>
                  <a:pt x="26" y="112"/>
                </a:lnTo>
                <a:lnTo>
                  <a:pt x="26" y="114"/>
                </a:lnTo>
                <a:lnTo>
                  <a:pt x="28" y="114"/>
                </a:lnTo>
                <a:lnTo>
                  <a:pt x="28" y="114"/>
                </a:lnTo>
                <a:lnTo>
                  <a:pt x="24" y="114"/>
                </a:lnTo>
                <a:lnTo>
                  <a:pt x="22" y="114"/>
                </a:lnTo>
                <a:lnTo>
                  <a:pt x="20" y="116"/>
                </a:lnTo>
                <a:lnTo>
                  <a:pt x="18" y="116"/>
                </a:lnTo>
                <a:lnTo>
                  <a:pt x="16" y="118"/>
                </a:lnTo>
                <a:lnTo>
                  <a:pt x="16" y="118"/>
                </a:lnTo>
                <a:lnTo>
                  <a:pt x="14" y="118"/>
                </a:lnTo>
                <a:lnTo>
                  <a:pt x="14" y="118"/>
                </a:lnTo>
                <a:lnTo>
                  <a:pt x="16" y="118"/>
                </a:lnTo>
                <a:lnTo>
                  <a:pt x="18" y="120"/>
                </a:lnTo>
                <a:lnTo>
                  <a:pt x="18" y="120"/>
                </a:lnTo>
                <a:lnTo>
                  <a:pt x="20" y="120"/>
                </a:lnTo>
                <a:lnTo>
                  <a:pt x="20" y="118"/>
                </a:lnTo>
                <a:lnTo>
                  <a:pt x="22" y="118"/>
                </a:lnTo>
                <a:lnTo>
                  <a:pt x="22" y="118"/>
                </a:lnTo>
                <a:lnTo>
                  <a:pt x="22" y="118"/>
                </a:lnTo>
                <a:lnTo>
                  <a:pt x="22" y="118"/>
                </a:lnTo>
                <a:lnTo>
                  <a:pt x="22" y="118"/>
                </a:lnTo>
                <a:lnTo>
                  <a:pt x="24" y="118"/>
                </a:lnTo>
                <a:lnTo>
                  <a:pt x="24" y="118"/>
                </a:lnTo>
                <a:lnTo>
                  <a:pt x="24" y="118"/>
                </a:lnTo>
                <a:lnTo>
                  <a:pt x="26" y="116"/>
                </a:lnTo>
                <a:lnTo>
                  <a:pt x="28" y="118"/>
                </a:lnTo>
                <a:lnTo>
                  <a:pt x="30" y="118"/>
                </a:lnTo>
                <a:lnTo>
                  <a:pt x="32" y="118"/>
                </a:lnTo>
                <a:lnTo>
                  <a:pt x="34" y="118"/>
                </a:lnTo>
                <a:lnTo>
                  <a:pt x="34" y="118"/>
                </a:lnTo>
                <a:lnTo>
                  <a:pt x="36" y="118"/>
                </a:lnTo>
                <a:lnTo>
                  <a:pt x="38" y="118"/>
                </a:lnTo>
                <a:lnTo>
                  <a:pt x="40" y="118"/>
                </a:lnTo>
                <a:lnTo>
                  <a:pt x="42" y="118"/>
                </a:lnTo>
                <a:lnTo>
                  <a:pt x="44" y="118"/>
                </a:lnTo>
                <a:lnTo>
                  <a:pt x="46" y="120"/>
                </a:lnTo>
                <a:lnTo>
                  <a:pt x="48" y="120"/>
                </a:lnTo>
                <a:lnTo>
                  <a:pt x="48" y="120"/>
                </a:lnTo>
                <a:lnTo>
                  <a:pt x="50" y="122"/>
                </a:lnTo>
                <a:lnTo>
                  <a:pt x="50" y="122"/>
                </a:lnTo>
                <a:lnTo>
                  <a:pt x="50" y="124"/>
                </a:lnTo>
                <a:lnTo>
                  <a:pt x="52" y="124"/>
                </a:lnTo>
                <a:lnTo>
                  <a:pt x="54" y="126"/>
                </a:lnTo>
                <a:lnTo>
                  <a:pt x="56" y="128"/>
                </a:lnTo>
                <a:lnTo>
                  <a:pt x="58" y="130"/>
                </a:lnTo>
                <a:lnTo>
                  <a:pt x="60" y="134"/>
                </a:lnTo>
                <a:lnTo>
                  <a:pt x="62" y="136"/>
                </a:lnTo>
                <a:lnTo>
                  <a:pt x="64" y="138"/>
                </a:lnTo>
                <a:lnTo>
                  <a:pt x="66" y="140"/>
                </a:lnTo>
                <a:lnTo>
                  <a:pt x="66" y="144"/>
                </a:lnTo>
                <a:lnTo>
                  <a:pt x="68" y="146"/>
                </a:lnTo>
                <a:lnTo>
                  <a:pt x="70" y="148"/>
                </a:lnTo>
                <a:lnTo>
                  <a:pt x="70" y="150"/>
                </a:lnTo>
                <a:lnTo>
                  <a:pt x="72" y="152"/>
                </a:lnTo>
                <a:lnTo>
                  <a:pt x="74" y="154"/>
                </a:lnTo>
                <a:lnTo>
                  <a:pt x="76" y="156"/>
                </a:lnTo>
                <a:lnTo>
                  <a:pt x="76" y="158"/>
                </a:lnTo>
                <a:lnTo>
                  <a:pt x="78" y="160"/>
                </a:lnTo>
                <a:lnTo>
                  <a:pt x="78" y="164"/>
                </a:lnTo>
                <a:lnTo>
                  <a:pt x="80" y="170"/>
                </a:lnTo>
                <a:lnTo>
                  <a:pt x="80" y="172"/>
                </a:lnTo>
                <a:lnTo>
                  <a:pt x="80" y="176"/>
                </a:lnTo>
                <a:lnTo>
                  <a:pt x="80" y="187"/>
                </a:lnTo>
                <a:lnTo>
                  <a:pt x="82" y="199"/>
                </a:lnTo>
                <a:lnTo>
                  <a:pt x="82" y="207"/>
                </a:lnTo>
                <a:lnTo>
                  <a:pt x="82" y="213"/>
                </a:lnTo>
                <a:lnTo>
                  <a:pt x="82" y="219"/>
                </a:lnTo>
                <a:lnTo>
                  <a:pt x="80" y="2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5" name="Freeform 41"/>
          <p:cNvSpPr>
            <a:spLocks/>
          </p:cNvSpPr>
          <p:nvPr userDrawn="1"/>
        </p:nvSpPr>
        <p:spPr bwMode="auto">
          <a:xfrm>
            <a:off x="6096000" y="-7086327"/>
            <a:ext cx="19050" cy="47625"/>
          </a:xfrm>
          <a:custGeom>
            <a:avLst/>
            <a:gdLst>
              <a:gd name="T0" fmla="*/ 6 w 12"/>
              <a:gd name="T1" fmla="*/ 0 h 30"/>
              <a:gd name="T2" fmla="*/ 8 w 12"/>
              <a:gd name="T3" fmla="*/ 2 h 30"/>
              <a:gd name="T4" fmla="*/ 10 w 12"/>
              <a:gd name="T5" fmla="*/ 6 h 30"/>
              <a:gd name="T6" fmla="*/ 12 w 12"/>
              <a:gd name="T7" fmla="*/ 10 h 30"/>
              <a:gd name="T8" fmla="*/ 12 w 12"/>
              <a:gd name="T9" fmla="*/ 14 h 30"/>
              <a:gd name="T10" fmla="*/ 12 w 12"/>
              <a:gd name="T11" fmla="*/ 18 h 30"/>
              <a:gd name="T12" fmla="*/ 12 w 12"/>
              <a:gd name="T13" fmla="*/ 22 h 30"/>
              <a:gd name="T14" fmla="*/ 10 w 12"/>
              <a:gd name="T15" fmla="*/ 26 h 30"/>
              <a:gd name="T16" fmla="*/ 6 w 12"/>
              <a:gd name="T17" fmla="*/ 30 h 30"/>
              <a:gd name="T18" fmla="*/ 4 w 12"/>
              <a:gd name="T19" fmla="*/ 26 h 30"/>
              <a:gd name="T20" fmla="*/ 2 w 12"/>
              <a:gd name="T21" fmla="*/ 22 h 30"/>
              <a:gd name="T22" fmla="*/ 2 w 12"/>
              <a:gd name="T23" fmla="*/ 18 h 30"/>
              <a:gd name="T24" fmla="*/ 0 w 12"/>
              <a:gd name="T25" fmla="*/ 16 h 30"/>
              <a:gd name="T26" fmla="*/ 0 w 12"/>
              <a:gd name="T27" fmla="*/ 12 h 30"/>
              <a:gd name="T28" fmla="*/ 2 w 12"/>
              <a:gd name="T29" fmla="*/ 8 h 30"/>
              <a:gd name="T30" fmla="*/ 4 w 12"/>
              <a:gd name="T31" fmla="*/ 4 h 30"/>
              <a:gd name="T32" fmla="*/ 6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6" y="0"/>
                </a:moveTo>
                <a:lnTo>
                  <a:pt x="8" y="2"/>
                </a:lnTo>
                <a:lnTo>
                  <a:pt x="10" y="6"/>
                </a:lnTo>
                <a:lnTo>
                  <a:pt x="12" y="10"/>
                </a:lnTo>
                <a:lnTo>
                  <a:pt x="12" y="14"/>
                </a:lnTo>
                <a:lnTo>
                  <a:pt x="12" y="18"/>
                </a:lnTo>
                <a:lnTo>
                  <a:pt x="12" y="22"/>
                </a:lnTo>
                <a:lnTo>
                  <a:pt x="10" y="26"/>
                </a:lnTo>
                <a:lnTo>
                  <a:pt x="6" y="30"/>
                </a:lnTo>
                <a:lnTo>
                  <a:pt x="4" y="26"/>
                </a:lnTo>
                <a:lnTo>
                  <a:pt x="2" y="22"/>
                </a:lnTo>
                <a:lnTo>
                  <a:pt x="2" y="18"/>
                </a:lnTo>
                <a:lnTo>
                  <a:pt x="0" y="16"/>
                </a:lnTo>
                <a:lnTo>
                  <a:pt x="0" y="12"/>
                </a:lnTo>
                <a:lnTo>
                  <a:pt x="2" y="8"/>
                </a:lnTo>
                <a:lnTo>
                  <a:pt x="4" y="4"/>
                </a:lnTo>
                <a:lnTo>
                  <a:pt x="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6" name="Freeform 42"/>
          <p:cNvSpPr>
            <a:spLocks/>
          </p:cNvSpPr>
          <p:nvPr userDrawn="1"/>
        </p:nvSpPr>
        <p:spPr bwMode="auto">
          <a:xfrm>
            <a:off x="6118225" y="-7114902"/>
            <a:ext cx="25400" cy="41275"/>
          </a:xfrm>
          <a:custGeom>
            <a:avLst/>
            <a:gdLst>
              <a:gd name="T0" fmla="*/ 2 w 16"/>
              <a:gd name="T1" fmla="*/ 0 h 26"/>
              <a:gd name="T2" fmla="*/ 4 w 16"/>
              <a:gd name="T3" fmla="*/ 2 h 26"/>
              <a:gd name="T4" fmla="*/ 6 w 16"/>
              <a:gd name="T5" fmla="*/ 4 h 26"/>
              <a:gd name="T6" fmla="*/ 10 w 16"/>
              <a:gd name="T7" fmla="*/ 8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20 h 26"/>
              <a:gd name="T24" fmla="*/ 4 w 16"/>
              <a:gd name="T25" fmla="*/ 16 h 26"/>
              <a:gd name="T26" fmla="*/ 2 w 16"/>
              <a:gd name="T27" fmla="*/ 12 h 26"/>
              <a:gd name="T28" fmla="*/ 0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6" y="4"/>
                </a:lnTo>
                <a:lnTo>
                  <a:pt x="10" y="8"/>
                </a:lnTo>
                <a:lnTo>
                  <a:pt x="12" y="10"/>
                </a:lnTo>
                <a:lnTo>
                  <a:pt x="14" y="14"/>
                </a:lnTo>
                <a:lnTo>
                  <a:pt x="16" y="18"/>
                </a:lnTo>
                <a:lnTo>
                  <a:pt x="16" y="22"/>
                </a:lnTo>
                <a:lnTo>
                  <a:pt x="16" y="26"/>
                </a:lnTo>
                <a:lnTo>
                  <a:pt x="12" y="24"/>
                </a:lnTo>
                <a:lnTo>
                  <a:pt x="10" y="22"/>
                </a:lnTo>
                <a:lnTo>
                  <a:pt x="6" y="20"/>
                </a:lnTo>
                <a:lnTo>
                  <a:pt x="4" y="16"/>
                </a:lnTo>
                <a:lnTo>
                  <a:pt x="2" y="12"/>
                </a:lnTo>
                <a:lnTo>
                  <a:pt x="0"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7" name="Freeform 43"/>
          <p:cNvSpPr>
            <a:spLocks/>
          </p:cNvSpPr>
          <p:nvPr userDrawn="1"/>
        </p:nvSpPr>
        <p:spPr bwMode="auto">
          <a:xfrm>
            <a:off x="5886450" y="-7184752"/>
            <a:ext cx="41275" cy="25400"/>
          </a:xfrm>
          <a:custGeom>
            <a:avLst/>
            <a:gdLst>
              <a:gd name="T0" fmla="*/ 26 w 26"/>
              <a:gd name="T1" fmla="*/ 14 h 16"/>
              <a:gd name="T2" fmla="*/ 24 w 26"/>
              <a:gd name="T3" fmla="*/ 10 h 16"/>
              <a:gd name="T4" fmla="*/ 22 w 26"/>
              <a:gd name="T5" fmla="*/ 8 h 16"/>
              <a:gd name="T6" fmla="*/ 18 w 26"/>
              <a:gd name="T7" fmla="*/ 4 h 16"/>
              <a:gd name="T8" fmla="*/ 14 w 26"/>
              <a:gd name="T9" fmla="*/ 2 h 16"/>
              <a:gd name="T10" fmla="*/ 10 w 26"/>
              <a:gd name="T11" fmla="*/ 2 h 16"/>
              <a:gd name="T12" fmla="*/ 8 w 26"/>
              <a:gd name="T13" fmla="*/ 0 h 16"/>
              <a:gd name="T14" fmla="*/ 4 w 26"/>
              <a:gd name="T15" fmla="*/ 2 h 16"/>
              <a:gd name="T16" fmla="*/ 0 w 26"/>
              <a:gd name="T17" fmla="*/ 2 h 16"/>
              <a:gd name="T18" fmla="*/ 2 w 26"/>
              <a:gd name="T19" fmla="*/ 6 h 16"/>
              <a:gd name="T20" fmla="*/ 4 w 26"/>
              <a:gd name="T21" fmla="*/ 10 h 16"/>
              <a:gd name="T22" fmla="*/ 6 w 26"/>
              <a:gd name="T23" fmla="*/ 12 h 16"/>
              <a:gd name="T24" fmla="*/ 8 w 26"/>
              <a:gd name="T25" fmla="*/ 14 h 16"/>
              <a:gd name="T26" fmla="*/ 12 w 26"/>
              <a:gd name="T27" fmla="*/ 16 h 16"/>
              <a:gd name="T28" fmla="*/ 16 w 26"/>
              <a:gd name="T29" fmla="*/ 16 h 16"/>
              <a:gd name="T30" fmla="*/ 22 w 26"/>
              <a:gd name="T31" fmla="*/ 16 h 16"/>
              <a:gd name="T32" fmla="*/ 26 w 26"/>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4"/>
                </a:moveTo>
                <a:lnTo>
                  <a:pt x="24" y="10"/>
                </a:lnTo>
                <a:lnTo>
                  <a:pt x="22" y="8"/>
                </a:lnTo>
                <a:lnTo>
                  <a:pt x="18" y="4"/>
                </a:lnTo>
                <a:lnTo>
                  <a:pt x="14" y="2"/>
                </a:lnTo>
                <a:lnTo>
                  <a:pt x="10" y="2"/>
                </a:lnTo>
                <a:lnTo>
                  <a:pt x="8" y="0"/>
                </a:lnTo>
                <a:lnTo>
                  <a:pt x="4" y="2"/>
                </a:lnTo>
                <a:lnTo>
                  <a:pt x="0" y="2"/>
                </a:lnTo>
                <a:lnTo>
                  <a:pt x="2" y="6"/>
                </a:lnTo>
                <a:lnTo>
                  <a:pt x="4" y="10"/>
                </a:lnTo>
                <a:lnTo>
                  <a:pt x="6" y="12"/>
                </a:lnTo>
                <a:lnTo>
                  <a:pt x="8" y="14"/>
                </a:lnTo>
                <a:lnTo>
                  <a:pt x="12" y="16"/>
                </a:lnTo>
                <a:lnTo>
                  <a:pt x="16" y="16"/>
                </a:lnTo>
                <a:lnTo>
                  <a:pt x="22" y="16"/>
                </a:lnTo>
                <a:lnTo>
                  <a:pt x="26"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8" name="Freeform 44"/>
          <p:cNvSpPr>
            <a:spLocks/>
          </p:cNvSpPr>
          <p:nvPr userDrawn="1"/>
        </p:nvSpPr>
        <p:spPr bwMode="auto">
          <a:xfrm>
            <a:off x="6105525" y="-7324452"/>
            <a:ext cx="15875" cy="53975"/>
          </a:xfrm>
          <a:custGeom>
            <a:avLst/>
            <a:gdLst>
              <a:gd name="T0" fmla="*/ 10 w 10"/>
              <a:gd name="T1" fmla="*/ 34 h 34"/>
              <a:gd name="T2" fmla="*/ 10 w 10"/>
              <a:gd name="T3" fmla="*/ 28 h 34"/>
              <a:gd name="T4" fmla="*/ 10 w 10"/>
              <a:gd name="T5" fmla="*/ 24 h 34"/>
              <a:gd name="T6" fmla="*/ 10 w 10"/>
              <a:gd name="T7" fmla="*/ 20 h 34"/>
              <a:gd name="T8" fmla="*/ 10 w 10"/>
              <a:gd name="T9" fmla="*/ 14 h 34"/>
              <a:gd name="T10" fmla="*/ 10 w 10"/>
              <a:gd name="T11" fmla="*/ 10 h 34"/>
              <a:gd name="T12" fmla="*/ 8 w 10"/>
              <a:gd name="T13" fmla="*/ 6 h 34"/>
              <a:gd name="T14" fmla="*/ 6 w 10"/>
              <a:gd name="T15" fmla="*/ 4 h 34"/>
              <a:gd name="T16" fmla="*/ 2 w 10"/>
              <a:gd name="T17" fmla="*/ 0 h 34"/>
              <a:gd name="T18" fmla="*/ 0 w 10"/>
              <a:gd name="T19" fmla="*/ 8 h 34"/>
              <a:gd name="T20" fmla="*/ 0 w 10"/>
              <a:gd name="T21" fmla="*/ 14 h 34"/>
              <a:gd name="T22" fmla="*/ 0 w 10"/>
              <a:gd name="T23" fmla="*/ 18 h 34"/>
              <a:gd name="T24" fmla="*/ 0 w 10"/>
              <a:gd name="T25" fmla="*/ 22 h 34"/>
              <a:gd name="T26" fmla="*/ 2 w 10"/>
              <a:gd name="T27" fmla="*/ 26 h 34"/>
              <a:gd name="T28" fmla="*/ 4 w 10"/>
              <a:gd name="T29" fmla="*/ 30 h 34"/>
              <a:gd name="T30" fmla="*/ 6 w 10"/>
              <a:gd name="T31" fmla="*/ 32 h 34"/>
              <a:gd name="T32" fmla="*/ 10 w 10"/>
              <a:gd name="T3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34">
                <a:moveTo>
                  <a:pt x="10" y="34"/>
                </a:moveTo>
                <a:lnTo>
                  <a:pt x="10" y="28"/>
                </a:lnTo>
                <a:lnTo>
                  <a:pt x="10" y="24"/>
                </a:lnTo>
                <a:lnTo>
                  <a:pt x="10" y="20"/>
                </a:lnTo>
                <a:lnTo>
                  <a:pt x="10" y="14"/>
                </a:lnTo>
                <a:lnTo>
                  <a:pt x="10" y="10"/>
                </a:lnTo>
                <a:lnTo>
                  <a:pt x="8" y="6"/>
                </a:lnTo>
                <a:lnTo>
                  <a:pt x="6" y="4"/>
                </a:lnTo>
                <a:lnTo>
                  <a:pt x="2" y="0"/>
                </a:lnTo>
                <a:lnTo>
                  <a:pt x="0" y="8"/>
                </a:lnTo>
                <a:lnTo>
                  <a:pt x="0" y="14"/>
                </a:lnTo>
                <a:lnTo>
                  <a:pt x="0" y="18"/>
                </a:lnTo>
                <a:lnTo>
                  <a:pt x="0" y="22"/>
                </a:lnTo>
                <a:lnTo>
                  <a:pt x="2" y="26"/>
                </a:lnTo>
                <a:lnTo>
                  <a:pt x="4" y="30"/>
                </a:lnTo>
                <a:lnTo>
                  <a:pt x="6" y="32"/>
                </a:lnTo>
                <a:lnTo>
                  <a:pt x="10"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9" name="Freeform 45"/>
          <p:cNvSpPr>
            <a:spLocks/>
          </p:cNvSpPr>
          <p:nvPr userDrawn="1"/>
        </p:nvSpPr>
        <p:spPr bwMode="auto">
          <a:xfrm>
            <a:off x="6127750" y="-7203802"/>
            <a:ext cx="19050" cy="47625"/>
          </a:xfrm>
          <a:custGeom>
            <a:avLst/>
            <a:gdLst>
              <a:gd name="T0" fmla="*/ 4 w 12"/>
              <a:gd name="T1" fmla="*/ 0 h 30"/>
              <a:gd name="T2" fmla="*/ 6 w 12"/>
              <a:gd name="T3" fmla="*/ 2 h 30"/>
              <a:gd name="T4" fmla="*/ 8 w 12"/>
              <a:gd name="T5" fmla="*/ 6 h 30"/>
              <a:gd name="T6" fmla="*/ 10 w 12"/>
              <a:gd name="T7" fmla="*/ 10 h 30"/>
              <a:gd name="T8" fmla="*/ 12 w 12"/>
              <a:gd name="T9" fmla="*/ 14 h 30"/>
              <a:gd name="T10" fmla="*/ 12 w 12"/>
              <a:gd name="T11" fmla="*/ 18 h 30"/>
              <a:gd name="T12" fmla="*/ 10 w 12"/>
              <a:gd name="T13" fmla="*/ 22 h 30"/>
              <a:gd name="T14" fmla="*/ 8 w 12"/>
              <a:gd name="T15" fmla="*/ 26 h 30"/>
              <a:gd name="T16" fmla="*/ 6 w 12"/>
              <a:gd name="T17" fmla="*/ 30 h 30"/>
              <a:gd name="T18" fmla="*/ 2 w 12"/>
              <a:gd name="T19" fmla="*/ 26 h 30"/>
              <a:gd name="T20" fmla="*/ 0 w 12"/>
              <a:gd name="T21" fmla="*/ 24 h 30"/>
              <a:gd name="T22" fmla="*/ 0 w 12"/>
              <a:gd name="T23" fmla="*/ 20 h 30"/>
              <a:gd name="T24" fmla="*/ 0 w 12"/>
              <a:gd name="T25" fmla="*/ 16 h 30"/>
              <a:gd name="T26" fmla="*/ 0 w 12"/>
              <a:gd name="T27" fmla="*/ 12 h 30"/>
              <a:gd name="T28" fmla="*/ 0 w 12"/>
              <a:gd name="T29" fmla="*/ 8 h 30"/>
              <a:gd name="T30" fmla="*/ 2 w 12"/>
              <a:gd name="T31" fmla="*/ 4 h 30"/>
              <a:gd name="T32" fmla="*/ 4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4" y="0"/>
                </a:moveTo>
                <a:lnTo>
                  <a:pt x="6" y="2"/>
                </a:lnTo>
                <a:lnTo>
                  <a:pt x="8" y="6"/>
                </a:lnTo>
                <a:lnTo>
                  <a:pt x="10" y="10"/>
                </a:lnTo>
                <a:lnTo>
                  <a:pt x="12" y="14"/>
                </a:lnTo>
                <a:lnTo>
                  <a:pt x="12" y="18"/>
                </a:lnTo>
                <a:lnTo>
                  <a:pt x="10" y="22"/>
                </a:lnTo>
                <a:lnTo>
                  <a:pt x="8" y="26"/>
                </a:lnTo>
                <a:lnTo>
                  <a:pt x="6" y="30"/>
                </a:lnTo>
                <a:lnTo>
                  <a:pt x="2" y="26"/>
                </a:lnTo>
                <a:lnTo>
                  <a:pt x="0" y="24"/>
                </a:lnTo>
                <a:lnTo>
                  <a:pt x="0" y="20"/>
                </a:lnTo>
                <a:lnTo>
                  <a:pt x="0" y="16"/>
                </a:lnTo>
                <a:lnTo>
                  <a:pt x="0" y="12"/>
                </a:lnTo>
                <a:lnTo>
                  <a:pt x="0" y="8"/>
                </a:lnTo>
                <a:lnTo>
                  <a:pt x="2" y="4"/>
                </a:lnTo>
                <a:lnTo>
                  <a:pt x="4"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0" name="Freeform 46"/>
          <p:cNvSpPr>
            <a:spLocks/>
          </p:cNvSpPr>
          <p:nvPr userDrawn="1"/>
        </p:nvSpPr>
        <p:spPr bwMode="auto">
          <a:xfrm>
            <a:off x="6038850" y="-7118077"/>
            <a:ext cx="25400" cy="41275"/>
          </a:xfrm>
          <a:custGeom>
            <a:avLst/>
            <a:gdLst>
              <a:gd name="T0" fmla="*/ 2 w 16"/>
              <a:gd name="T1" fmla="*/ 0 h 26"/>
              <a:gd name="T2" fmla="*/ 4 w 16"/>
              <a:gd name="T3" fmla="*/ 2 h 26"/>
              <a:gd name="T4" fmla="*/ 8 w 16"/>
              <a:gd name="T5" fmla="*/ 4 h 26"/>
              <a:gd name="T6" fmla="*/ 10 w 16"/>
              <a:gd name="T7" fmla="*/ 8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20 h 26"/>
              <a:gd name="T24" fmla="*/ 4 w 16"/>
              <a:gd name="T25" fmla="*/ 16 h 26"/>
              <a:gd name="T26" fmla="*/ 2 w 16"/>
              <a:gd name="T27" fmla="*/ 12 h 26"/>
              <a:gd name="T28" fmla="*/ 2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8" y="4"/>
                </a:lnTo>
                <a:lnTo>
                  <a:pt x="10" y="8"/>
                </a:lnTo>
                <a:lnTo>
                  <a:pt x="12" y="10"/>
                </a:lnTo>
                <a:lnTo>
                  <a:pt x="14" y="14"/>
                </a:lnTo>
                <a:lnTo>
                  <a:pt x="16" y="18"/>
                </a:lnTo>
                <a:lnTo>
                  <a:pt x="16" y="22"/>
                </a:lnTo>
                <a:lnTo>
                  <a:pt x="16" y="26"/>
                </a:lnTo>
                <a:lnTo>
                  <a:pt x="12" y="24"/>
                </a:lnTo>
                <a:lnTo>
                  <a:pt x="10" y="22"/>
                </a:lnTo>
                <a:lnTo>
                  <a:pt x="6" y="20"/>
                </a:lnTo>
                <a:lnTo>
                  <a:pt x="4" y="16"/>
                </a:lnTo>
                <a:lnTo>
                  <a:pt x="2" y="12"/>
                </a:lnTo>
                <a:lnTo>
                  <a:pt x="2"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1" name="Freeform 47"/>
          <p:cNvSpPr>
            <a:spLocks/>
          </p:cNvSpPr>
          <p:nvPr userDrawn="1"/>
        </p:nvSpPr>
        <p:spPr bwMode="auto">
          <a:xfrm>
            <a:off x="5915025" y="-7273652"/>
            <a:ext cx="41275" cy="22225"/>
          </a:xfrm>
          <a:custGeom>
            <a:avLst/>
            <a:gdLst>
              <a:gd name="T0" fmla="*/ 26 w 26"/>
              <a:gd name="T1" fmla="*/ 12 h 14"/>
              <a:gd name="T2" fmla="*/ 24 w 26"/>
              <a:gd name="T3" fmla="*/ 8 h 14"/>
              <a:gd name="T4" fmla="*/ 20 w 26"/>
              <a:gd name="T5" fmla="*/ 6 h 14"/>
              <a:gd name="T6" fmla="*/ 18 w 26"/>
              <a:gd name="T7" fmla="*/ 2 h 14"/>
              <a:gd name="T8" fmla="*/ 14 w 26"/>
              <a:gd name="T9" fmla="*/ 0 h 14"/>
              <a:gd name="T10" fmla="*/ 10 w 26"/>
              <a:gd name="T11" fmla="*/ 0 h 14"/>
              <a:gd name="T12" fmla="*/ 6 w 26"/>
              <a:gd name="T13" fmla="*/ 0 h 14"/>
              <a:gd name="T14" fmla="*/ 2 w 26"/>
              <a:gd name="T15" fmla="*/ 0 h 14"/>
              <a:gd name="T16" fmla="*/ 0 w 26"/>
              <a:gd name="T17" fmla="*/ 0 h 14"/>
              <a:gd name="T18" fmla="*/ 0 w 26"/>
              <a:gd name="T19" fmla="*/ 4 h 14"/>
              <a:gd name="T20" fmla="*/ 4 w 26"/>
              <a:gd name="T21" fmla="*/ 8 h 14"/>
              <a:gd name="T22" fmla="*/ 6 w 26"/>
              <a:gd name="T23" fmla="*/ 10 h 14"/>
              <a:gd name="T24" fmla="*/ 8 w 26"/>
              <a:gd name="T25" fmla="*/ 12 h 14"/>
              <a:gd name="T26" fmla="*/ 12 w 26"/>
              <a:gd name="T27" fmla="*/ 14 h 14"/>
              <a:gd name="T28" fmla="*/ 16 w 26"/>
              <a:gd name="T29" fmla="*/ 14 h 14"/>
              <a:gd name="T30" fmla="*/ 20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0" y="6"/>
                </a:lnTo>
                <a:lnTo>
                  <a:pt x="18" y="2"/>
                </a:lnTo>
                <a:lnTo>
                  <a:pt x="14" y="0"/>
                </a:lnTo>
                <a:lnTo>
                  <a:pt x="10" y="0"/>
                </a:lnTo>
                <a:lnTo>
                  <a:pt x="6" y="0"/>
                </a:lnTo>
                <a:lnTo>
                  <a:pt x="2" y="0"/>
                </a:lnTo>
                <a:lnTo>
                  <a:pt x="0" y="0"/>
                </a:lnTo>
                <a:lnTo>
                  <a:pt x="0" y="4"/>
                </a:lnTo>
                <a:lnTo>
                  <a:pt x="4" y="8"/>
                </a:lnTo>
                <a:lnTo>
                  <a:pt x="6" y="10"/>
                </a:lnTo>
                <a:lnTo>
                  <a:pt x="8" y="12"/>
                </a:lnTo>
                <a:lnTo>
                  <a:pt x="12" y="14"/>
                </a:lnTo>
                <a:lnTo>
                  <a:pt x="16" y="14"/>
                </a:lnTo>
                <a:lnTo>
                  <a:pt x="20"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2" name="Freeform 48"/>
          <p:cNvSpPr>
            <a:spLocks/>
          </p:cNvSpPr>
          <p:nvPr userDrawn="1"/>
        </p:nvSpPr>
        <p:spPr bwMode="auto">
          <a:xfrm>
            <a:off x="6035675" y="-7238727"/>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2 h 14"/>
              <a:gd name="T10" fmla="*/ 18 w 26"/>
              <a:gd name="T11" fmla="*/ 12 h 14"/>
              <a:gd name="T12" fmla="*/ 22 w 26"/>
              <a:gd name="T13" fmla="*/ 10 h 14"/>
              <a:gd name="T14" fmla="*/ 24 w 26"/>
              <a:gd name="T15" fmla="*/ 8 h 14"/>
              <a:gd name="T16" fmla="*/ 26 w 26"/>
              <a:gd name="T17" fmla="*/ 4 h 14"/>
              <a:gd name="T18" fmla="*/ 22 w 26"/>
              <a:gd name="T19" fmla="*/ 2 h 14"/>
              <a:gd name="T20" fmla="*/ 18 w 26"/>
              <a:gd name="T21" fmla="*/ 2 h 14"/>
              <a:gd name="T22" fmla="*/ 14 w 26"/>
              <a:gd name="T23" fmla="*/ 0 h 14"/>
              <a:gd name="T24" fmla="*/ 10 w 26"/>
              <a:gd name="T25" fmla="*/ 0 h 14"/>
              <a:gd name="T26" fmla="*/ 8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2"/>
                </a:lnTo>
                <a:lnTo>
                  <a:pt x="18" y="12"/>
                </a:lnTo>
                <a:lnTo>
                  <a:pt x="22" y="10"/>
                </a:lnTo>
                <a:lnTo>
                  <a:pt x="24" y="8"/>
                </a:lnTo>
                <a:lnTo>
                  <a:pt x="26" y="4"/>
                </a:lnTo>
                <a:lnTo>
                  <a:pt x="22" y="2"/>
                </a:lnTo>
                <a:lnTo>
                  <a:pt x="18" y="2"/>
                </a:lnTo>
                <a:lnTo>
                  <a:pt x="14" y="0"/>
                </a:lnTo>
                <a:lnTo>
                  <a:pt x="10" y="0"/>
                </a:lnTo>
                <a:lnTo>
                  <a:pt x="8"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3" name="Freeform 49"/>
          <p:cNvSpPr>
            <a:spLocks/>
          </p:cNvSpPr>
          <p:nvPr userDrawn="1"/>
        </p:nvSpPr>
        <p:spPr bwMode="auto">
          <a:xfrm>
            <a:off x="5927725" y="-7241902"/>
            <a:ext cx="44450" cy="22225"/>
          </a:xfrm>
          <a:custGeom>
            <a:avLst/>
            <a:gdLst>
              <a:gd name="T0" fmla="*/ 0 w 28"/>
              <a:gd name="T1" fmla="*/ 12 h 14"/>
              <a:gd name="T2" fmla="*/ 4 w 28"/>
              <a:gd name="T3" fmla="*/ 14 h 14"/>
              <a:gd name="T4" fmla="*/ 8 w 28"/>
              <a:gd name="T5" fmla="*/ 14 h 14"/>
              <a:gd name="T6" fmla="*/ 12 w 28"/>
              <a:gd name="T7" fmla="*/ 12 h 14"/>
              <a:gd name="T8" fmla="*/ 14 w 28"/>
              <a:gd name="T9" fmla="*/ 12 h 14"/>
              <a:gd name="T10" fmla="*/ 18 w 28"/>
              <a:gd name="T11" fmla="*/ 10 h 14"/>
              <a:gd name="T12" fmla="*/ 22 w 28"/>
              <a:gd name="T13" fmla="*/ 8 h 14"/>
              <a:gd name="T14" fmla="*/ 24 w 28"/>
              <a:gd name="T15" fmla="*/ 6 h 14"/>
              <a:gd name="T16" fmla="*/ 28 w 28"/>
              <a:gd name="T17" fmla="*/ 4 h 14"/>
              <a:gd name="T18" fmla="*/ 22 w 28"/>
              <a:gd name="T19" fmla="*/ 2 h 14"/>
              <a:gd name="T20" fmla="*/ 18 w 28"/>
              <a:gd name="T21" fmla="*/ 0 h 14"/>
              <a:gd name="T22" fmla="*/ 14 w 28"/>
              <a:gd name="T23" fmla="*/ 0 h 14"/>
              <a:gd name="T24" fmla="*/ 12 w 28"/>
              <a:gd name="T25" fmla="*/ 0 h 14"/>
              <a:gd name="T26" fmla="*/ 8 w 28"/>
              <a:gd name="T27" fmla="*/ 0 h 14"/>
              <a:gd name="T28" fmla="*/ 4 w 28"/>
              <a:gd name="T29" fmla="*/ 4 h 14"/>
              <a:gd name="T30" fmla="*/ 2 w 28"/>
              <a:gd name="T31" fmla="*/ 8 h 14"/>
              <a:gd name="T32" fmla="*/ 0 w 28"/>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4">
                <a:moveTo>
                  <a:pt x="0" y="12"/>
                </a:moveTo>
                <a:lnTo>
                  <a:pt x="4" y="14"/>
                </a:lnTo>
                <a:lnTo>
                  <a:pt x="8" y="14"/>
                </a:lnTo>
                <a:lnTo>
                  <a:pt x="12" y="12"/>
                </a:lnTo>
                <a:lnTo>
                  <a:pt x="14" y="12"/>
                </a:lnTo>
                <a:lnTo>
                  <a:pt x="18" y="10"/>
                </a:lnTo>
                <a:lnTo>
                  <a:pt x="22" y="8"/>
                </a:lnTo>
                <a:lnTo>
                  <a:pt x="24" y="6"/>
                </a:lnTo>
                <a:lnTo>
                  <a:pt x="28" y="4"/>
                </a:lnTo>
                <a:lnTo>
                  <a:pt x="22" y="2"/>
                </a:lnTo>
                <a:lnTo>
                  <a:pt x="18" y="0"/>
                </a:lnTo>
                <a:lnTo>
                  <a:pt x="14" y="0"/>
                </a:lnTo>
                <a:lnTo>
                  <a:pt x="12" y="0"/>
                </a:lnTo>
                <a:lnTo>
                  <a:pt x="8" y="0"/>
                </a:lnTo>
                <a:lnTo>
                  <a:pt x="4" y="4"/>
                </a:lnTo>
                <a:lnTo>
                  <a:pt x="2" y="8"/>
                </a:lnTo>
                <a:lnTo>
                  <a:pt x="0"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4" name="Freeform 50"/>
          <p:cNvSpPr>
            <a:spLocks/>
          </p:cNvSpPr>
          <p:nvPr userDrawn="1"/>
        </p:nvSpPr>
        <p:spPr bwMode="auto">
          <a:xfrm>
            <a:off x="6140450" y="-7140302"/>
            <a:ext cx="44450" cy="25400"/>
          </a:xfrm>
          <a:custGeom>
            <a:avLst/>
            <a:gdLst>
              <a:gd name="T0" fmla="*/ 28 w 28"/>
              <a:gd name="T1" fmla="*/ 12 h 16"/>
              <a:gd name="T2" fmla="*/ 26 w 28"/>
              <a:gd name="T3" fmla="*/ 10 h 16"/>
              <a:gd name="T4" fmla="*/ 24 w 28"/>
              <a:gd name="T5" fmla="*/ 6 h 16"/>
              <a:gd name="T6" fmla="*/ 20 w 28"/>
              <a:gd name="T7" fmla="*/ 4 h 16"/>
              <a:gd name="T8" fmla="*/ 16 w 28"/>
              <a:gd name="T9" fmla="*/ 2 h 16"/>
              <a:gd name="T10" fmla="*/ 12 w 28"/>
              <a:gd name="T11" fmla="*/ 0 h 16"/>
              <a:gd name="T12" fmla="*/ 8 w 28"/>
              <a:gd name="T13" fmla="*/ 0 h 16"/>
              <a:gd name="T14" fmla="*/ 4 w 28"/>
              <a:gd name="T15" fmla="*/ 0 h 16"/>
              <a:gd name="T16" fmla="*/ 0 w 28"/>
              <a:gd name="T17" fmla="*/ 2 h 16"/>
              <a:gd name="T18" fmla="*/ 2 w 28"/>
              <a:gd name="T19" fmla="*/ 6 h 16"/>
              <a:gd name="T20" fmla="*/ 6 w 28"/>
              <a:gd name="T21" fmla="*/ 8 h 16"/>
              <a:gd name="T22" fmla="*/ 8 w 28"/>
              <a:gd name="T23" fmla="*/ 12 h 16"/>
              <a:gd name="T24" fmla="*/ 10 w 28"/>
              <a:gd name="T25" fmla="*/ 14 h 16"/>
              <a:gd name="T26" fmla="*/ 14 w 28"/>
              <a:gd name="T27" fmla="*/ 14 h 16"/>
              <a:gd name="T28" fmla="*/ 18 w 28"/>
              <a:gd name="T29" fmla="*/ 16 h 16"/>
              <a:gd name="T30" fmla="*/ 22 w 28"/>
              <a:gd name="T31" fmla="*/ 14 h 16"/>
              <a:gd name="T32" fmla="*/ 28 w 28"/>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
                <a:moveTo>
                  <a:pt x="28" y="12"/>
                </a:moveTo>
                <a:lnTo>
                  <a:pt x="26" y="10"/>
                </a:lnTo>
                <a:lnTo>
                  <a:pt x="24" y="6"/>
                </a:lnTo>
                <a:lnTo>
                  <a:pt x="20" y="4"/>
                </a:lnTo>
                <a:lnTo>
                  <a:pt x="16" y="2"/>
                </a:lnTo>
                <a:lnTo>
                  <a:pt x="12" y="0"/>
                </a:lnTo>
                <a:lnTo>
                  <a:pt x="8" y="0"/>
                </a:lnTo>
                <a:lnTo>
                  <a:pt x="4" y="0"/>
                </a:lnTo>
                <a:lnTo>
                  <a:pt x="0" y="2"/>
                </a:lnTo>
                <a:lnTo>
                  <a:pt x="2" y="6"/>
                </a:lnTo>
                <a:lnTo>
                  <a:pt x="6" y="8"/>
                </a:lnTo>
                <a:lnTo>
                  <a:pt x="8" y="12"/>
                </a:lnTo>
                <a:lnTo>
                  <a:pt x="10" y="14"/>
                </a:lnTo>
                <a:lnTo>
                  <a:pt x="14" y="14"/>
                </a:lnTo>
                <a:lnTo>
                  <a:pt x="18" y="16"/>
                </a:lnTo>
                <a:lnTo>
                  <a:pt x="22" y="14"/>
                </a:lnTo>
                <a:lnTo>
                  <a:pt x="28"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5" name="Freeform 51"/>
          <p:cNvSpPr>
            <a:spLocks/>
          </p:cNvSpPr>
          <p:nvPr userDrawn="1"/>
        </p:nvSpPr>
        <p:spPr bwMode="auto">
          <a:xfrm>
            <a:off x="5908675" y="-7140302"/>
            <a:ext cx="41275" cy="22225"/>
          </a:xfrm>
          <a:custGeom>
            <a:avLst/>
            <a:gdLst>
              <a:gd name="T0" fmla="*/ 0 w 26"/>
              <a:gd name="T1" fmla="*/ 8 h 14"/>
              <a:gd name="T2" fmla="*/ 2 w 26"/>
              <a:gd name="T3" fmla="*/ 6 h 14"/>
              <a:gd name="T4" fmla="*/ 6 w 26"/>
              <a:gd name="T5" fmla="*/ 4 h 14"/>
              <a:gd name="T6" fmla="*/ 8 w 26"/>
              <a:gd name="T7" fmla="*/ 2 h 14"/>
              <a:gd name="T8" fmla="*/ 12 w 26"/>
              <a:gd name="T9" fmla="*/ 0 h 14"/>
              <a:gd name="T10" fmla="*/ 16 w 26"/>
              <a:gd name="T11" fmla="*/ 0 h 14"/>
              <a:gd name="T12" fmla="*/ 20 w 26"/>
              <a:gd name="T13" fmla="*/ 2 h 14"/>
              <a:gd name="T14" fmla="*/ 24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8" y="2"/>
                </a:lnTo>
                <a:lnTo>
                  <a:pt x="12" y="0"/>
                </a:lnTo>
                <a:lnTo>
                  <a:pt x="16" y="0"/>
                </a:lnTo>
                <a:lnTo>
                  <a:pt x="20" y="2"/>
                </a:lnTo>
                <a:lnTo>
                  <a:pt x="24" y="4"/>
                </a:lnTo>
                <a:lnTo>
                  <a:pt x="26" y="8"/>
                </a:lnTo>
                <a:lnTo>
                  <a:pt x="24" y="10"/>
                </a:lnTo>
                <a:lnTo>
                  <a:pt x="20" y="12"/>
                </a:lnTo>
                <a:lnTo>
                  <a:pt x="18" y="14"/>
                </a:lnTo>
                <a:lnTo>
                  <a:pt x="14" y="14"/>
                </a:lnTo>
                <a:lnTo>
                  <a:pt x="10" y="14"/>
                </a:lnTo>
                <a:lnTo>
                  <a:pt x="6"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6" name="Freeform 52"/>
          <p:cNvSpPr>
            <a:spLocks/>
          </p:cNvSpPr>
          <p:nvPr userDrawn="1"/>
        </p:nvSpPr>
        <p:spPr bwMode="auto">
          <a:xfrm>
            <a:off x="6096000" y="-7178402"/>
            <a:ext cx="25400" cy="41275"/>
          </a:xfrm>
          <a:custGeom>
            <a:avLst/>
            <a:gdLst>
              <a:gd name="T0" fmla="*/ 2 w 16"/>
              <a:gd name="T1" fmla="*/ 0 h 26"/>
              <a:gd name="T2" fmla="*/ 4 w 16"/>
              <a:gd name="T3" fmla="*/ 2 h 26"/>
              <a:gd name="T4" fmla="*/ 6 w 16"/>
              <a:gd name="T5" fmla="*/ 4 h 26"/>
              <a:gd name="T6" fmla="*/ 10 w 16"/>
              <a:gd name="T7" fmla="*/ 6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18 h 26"/>
              <a:gd name="T24" fmla="*/ 4 w 16"/>
              <a:gd name="T25" fmla="*/ 16 h 26"/>
              <a:gd name="T26" fmla="*/ 2 w 16"/>
              <a:gd name="T27" fmla="*/ 12 h 26"/>
              <a:gd name="T28" fmla="*/ 2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6" y="4"/>
                </a:lnTo>
                <a:lnTo>
                  <a:pt x="10" y="6"/>
                </a:lnTo>
                <a:lnTo>
                  <a:pt x="12" y="10"/>
                </a:lnTo>
                <a:lnTo>
                  <a:pt x="14" y="14"/>
                </a:lnTo>
                <a:lnTo>
                  <a:pt x="16" y="18"/>
                </a:lnTo>
                <a:lnTo>
                  <a:pt x="16" y="22"/>
                </a:lnTo>
                <a:lnTo>
                  <a:pt x="16" y="26"/>
                </a:lnTo>
                <a:lnTo>
                  <a:pt x="12" y="24"/>
                </a:lnTo>
                <a:lnTo>
                  <a:pt x="10" y="22"/>
                </a:lnTo>
                <a:lnTo>
                  <a:pt x="6" y="18"/>
                </a:lnTo>
                <a:lnTo>
                  <a:pt x="4" y="16"/>
                </a:lnTo>
                <a:lnTo>
                  <a:pt x="2" y="12"/>
                </a:lnTo>
                <a:lnTo>
                  <a:pt x="2"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7" name="Freeform 53"/>
          <p:cNvSpPr>
            <a:spLocks/>
          </p:cNvSpPr>
          <p:nvPr userDrawn="1"/>
        </p:nvSpPr>
        <p:spPr bwMode="auto">
          <a:xfrm>
            <a:off x="6073775" y="-7327627"/>
            <a:ext cx="19050" cy="47625"/>
          </a:xfrm>
          <a:custGeom>
            <a:avLst/>
            <a:gdLst>
              <a:gd name="T0" fmla="*/ 4 w 12"/>
              <a:gd name="T1" fmla="*/ 0 h 30"/>
              <a:gd name="T2" fmla="*/ 8 w 12"/>
              <a:gd name="T3" fmla="*/ 4 h 30"/>
              <a:gd name="T4" fmla="*/ 10 w 12"/>
              <a:gd name="T5" fmla="*/ 8 h 30"/>
              <a:gd name="T6" fmla="*/ 10 w 12"/>
              <a:gd name="T7" fmla="*/ 10 h 30"/>
              <a:gd name="T8" fmla="*/ 12 w 12"/>
              <a:gd name="T9" fmla="*/ 14 h 30"/>
              <a:gd name="T10" fmla="*/ 12 w 12"/>
              <a:gd name="T11" fmla="*/ 18 h 30"/>
              <a:gd name="T12" fmla="*/ 10 w 12"/>
              <a:gd name="T13" fmla="*/ 22 h 30"/>
              <a:gd name="T14" fmla="*/ 8 w 12"/>
              <a:gd name="T15" fmla="*/ 26 h 30"/>
              <a:gd name="T16" fmla="*/ 6 w 12"/>
              <a:gd name="T17" fmla="*/ 30 h 30"/>
              <a:gd name="T18" fmla="*/ 4 w 12"/>
              <a:gd name="T19" fmla="*/ 28 h 30"/>
              <a:gd name="T20" fmla="*/ 2 w 12"/>
              <a:gd name="T21" fmla="*/ 24 h 30"/>
              <a:gd name="T22" fmla="*/ 0 w 12"/>
              <a:gd name="T23" fmla="*/ 20 h 30"/>
              <a:gd name="T24" fmla="*/ 0 w 12"/>
              <a:gd name="T25" fmla="*/ 16 h 30"/>
              <a:gd name="T26" fmla="*/ 0 w 12"/>
              <a:gd name="T27" fmla="*/ 12 h 30"/>
              <a:gd name="T28" fmla="*/ 0 w 12"/>
              <a:gd name="T29" fmla="*/ 8 h 30"/>
              <a:gd name="T30" fmla="*/ 2 w 12"/>
              <a:gd name="T31" fmla="*/ 4 h 30"/>
              <a:gd name="T32" fmla="*/ 4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4" y="0"/>
                </a:moveTo>
                <a:lnTo>
                  <a:pt x="8" y="4"/>
                </a:lnTo>
                <a:lnTo>
                  <a:pt x="10" y="8"/>
                </a:lnTo>
                <a:lnTo>
                  <a:pt x="10" y="10"/>
                </a:lnTo>
                <a:lnTo>
                  <a:pt x="12" y="14"/>
                </a:lnTo>
                <a:lnTo>
                  <a:pt x="12" y="18"/>
                </a:lnTo>
                <a:lnTo>
                  <a:pt x="10" y="22"/>
                </a:lnTo>
                <a:lnTo>
                  <a:pt x="8" y="26"/>
                </a:lnTo>
                <a:lnTo>
                  <a:pt x="6" y="30"/>
                </a:lnTo>
                <a:lnTo>
                  <a:pt x="4" y="28"/>
                </a:lnTo>
                <a:lnTo>
                  <a:pt x="2" y="24"/>
                </a:lnTo>
                <a:lnTo>
                  <a:pt x="0" y="20"/>
                </a:lnTo>
                <a:lnTo>
                  <a:pt x="0" y="16"/>
                </a:lnTo>
                <a:lnTo>
                  <a:pt x="0" y="12"/>
                </a:lnTo>
                <a:lnTo>
                  <a:pt x="0" y="8"/>
                </a:lnTo>
                <a:lnTo>
                  <a:pt x="2" y="4"/>
                </a:lnTo>
                <a:lnTo>
                  <a:pt x="4"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8" name="Freeform 54"/>
          <p:cNvSpPr>
            <a:spLocks/>
          </p:cNvSpPr>
          <p:nvPr userDrawn="1"/>
        </p:nvSpPr>
        <p:spPr bwMode="auto">
          <a:xfrm>
            <a:off x="6013450" y="-7194277"/>
            <a:ext cx="25400" cy="41275"/>
          </a:xfrm>
          <a:custGeom>
            <a:avLst/>
            <a:gdLst>
              <a:gd name="T0" fmla="*/ 0 w 16"/>
              <a:gd name="T1" fmla="*/ 0 h 26"/>
              <a:gd name="T2" fmla="*/ 2 w 16"/>
              <a:gd name="T3" fmla="*/ 0 h 26"/>
              <a:gd name="T4" fmla="*/ 6 w 16"/>
              <a:gd name="T5" fmla="*/ 4 h 26"/>
              <a:gd name="T6" fmla="*/ 8 w 16"/>
              <a:gd name="T7" fmla="*/ 6 h 26"/>
              <a:gd name="T8" fmla="*/ 12 w 16"/>
              <a:gd name="T9" fmla="*/ 10 h 26"/>
              <a:gd name="T10" fmla="*/ 14 w 16"/>
              <a:gd name="T11" fmla="*/ 14 h 26"/>
              <a:gd name="T12" fmla="*/ 14 w 16"/>
              <a:gd name="T13" fmla="*/ 18 h 26"/>
              <a:gd name="T14" fmla="*/ 16 w 16"/>
              <a:gd name="T15" fmla="*/ 22 h 26"/>
              <a:gd name="T16" fmla="*/ 14 w 16"/>
              <a:gd name="T17" fmla="*/ 26 h 26"/>
              <a:gd name="T18" fmla="*/ 12 w 16"/>
              <a:gd name="T19" fmla="*/ 24 h 26"/>
              <a:gd name="T20" fmla="*/ 8 w 16"/>
              <a:gd name="T21" fmla="*/ 22 h 26"/>
              <a:gd name="T22" fmla="*/ 4 w 16"/>
              <a:gd name="T23" fmla="*/ 18 h 26"/>
              <a:gd name="T24" fmla="*/ 2 w 16"/>
              <a:gd name="T25" fmla="*/ 16 h 26"/>
              <a:gd name="T26" fmla="*/ 0 w 16"/>
              <a:gd name="T27" fmla="*/ 12 h 26"/>
              <a:gd name="T28" fmla="*/ 0 w 16"/>
              <a:gd name="T29" fmla="*/ 8 h 26"/>
              <a:gd name="T30" fmla="*/ 0 w 16"/>
              <a:gd name="T31" fmla="*/ 4 h 26"/>
              <a:gd name="T32" fmla="*/ 0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0" y="0"/>
                </a:moveTo>
                <a:lnTo>
                  <a:pt x="2" y="0"/>
                </a:lnTo>
                <a:lnTo>
                  <a:pt x="6" y="4"/>
                </a:lnTo>
                <a:lnTo>
                  <a:pt x="8" y="6"/>
                </a:lnTo>
                <a:lnTo>
                  <a:pt x="12" y="10"/>
                </a:lnTo>
                <a:lnTo>
                  <a:pt x="14" y="14"/>
                </a:lnTo>
                <a:lnTo>
                  <a:pt x="14" y="18"/>
                </a:lnTo>
                <a:lnTo>
                  <a:pt x="16" y="22"/>
                </a:lnTo>
                <a:lnTo>
                  <a:pt x="14" y="26"/>
                </a:lnTo>
                <a:lnTo>
                  <a:pt x="12" y="24"/>
                </a:lnTo>
                <a:lnTo>
                  <a:pt x="8" y="22"/>
                </a:lnTo>
                <a:lnTo>
                  <a:pt x="4" y="18"/>
                </a:lnTo>
                <a:lnTo>
                  <a:pt x="2" y="16"/>
                </a:lnTo>
                <a:lnTo>
                  <a:pt x="0" y="12"/>
                </a:lnTo>
                <a:lnTo>
                  <a:pt x="0" y="8"/>
                </a:lnTo>
                <a:lnTo>
                  <a:pt x="0" y="4"/>
                </a:lnTo>
                <a:lnTo>
                  <a:pt x="0"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9" name="Freeform 55"/>
          <p:cNvSpPr>
            <a:spLocks/>
          </p:cNvSpPr>
          <p:nvPr userDrawn="1"/>
        </p:nvSpPr>
        <p:spPr bwMode="auto">
          <a:xfrm>
            <a:off x="5978525" y="-7229202"/>
            <a:ext cx="41275" cy="25400"/>
          </a:xfrm>
          <a:custGeom>
            <a:avLst/>
            <a:gdLst>
              <a:gd name="T0" fmla="*/ 26 w 26"/>
              <a:gd name="T1" fmla="*/ 12 h 16"/>
              <a:gd name="T2" fmla="*/ 24 w 26"/>
              <a:gd name="T3" fmla="*/ 10 h 16"/>
              <a:gd name="T4" fmla="*/ 22 w 26"/>
              <a:gd name="T5" fmla="*/ 6 h 16"/>
              <a:gd name="T6" fmla="*/ 18 w 26"/>
              <a:gd name="T7" fmla="*/ 4 h 16"/>
              <a:gd name="T8" fmla="*/ 14 w 26"/>
              <a:gd name="T9" fmla="*/ 2 h 16"/>
              <a:gd name="T10" fmla="*/ 12 w 26"/>
              <a:gd name="T11" fmla="*/ 0 h 16"/>
              <a:gd name="T12" fmla="*/ 8 w 26"/>
              <a:gd name="T13" fmla="*/ 0 h 16"/>
              <a:gd name="T14" fmla="*/ 4 w 26"/>
              <a:gd name="T15" fmla="*/ 0 h 16"/>
              <a:gd name="T16" fmla="*/ 0 w 26"/>
              <a:gd name="T17" fmla="*/ 2 h 16"/>
              <a:gd name="T18" fmla="*/ 2 w 26"/>
              <a:gd name="T19" fmla="*/ 6 h 16"/>
              <a:gd name="T20" fmla="*/ 4 w 26"/>
              <a:gd name="T21" fmla="*/ 10 h 16"/>
              <a:gd name="T22" fmla="*/ 6 w 26"/>
              <a:gd name="T23" fmla="*/ 12 h 16"/>
              <a:gd name="T24" fmla="*/ 10 w 26"/>
              <a:gd name="T25" fmla="*/ 14 h 16"/>
              <a:gd name="T26" fmla="*/ 12 w 26"/>
              <a:gd name="T27" fmla="*/ 14 h 16"/>
              <a:gd name="T28" fmla="*/ 16 w 26"/>
              <a:gd name="T29" fmla="*/ 16 h 16"/>
              <a:gd name="T30" fmla="*/ 22 w 26"/>
              <a:gd name="T31" fmla="*/ 14 h 16"/>
              <a:gd name="T32" fmla="*/ 26 w 26"/>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2"/>
                </a:moveTo>
                <a:lnTo>
                  <a:pt x="24" y="10"/>
                </a:lnTo>
                <a:lnTo>
                  <a:pt x="22" y="6"/>
                </a:lnTo>
                <a:lnTo>
                  <a:pt x="18" y="4"/>
                </a:lnTo>
                <a:lnTo>
                  <a:pt x="14" y="2"/>
                </a:lnTo>
                <a:lnTo>
                  <a:pt x="12" y="0"/>
                </a:lnTo>
                <a:lnTo>
                  <a:pt x="8" y="0"/>
                </a:lnTo>
                <a:lnTo>
                  <a:pt x="4" y="0"/>
                </a:lnTo>
                <a:lnTo>
                  <a:pt x="0" y="2"/>
                </a:lnTo>
                <a:lnTo>
                  <a:pt x="2" y="6"/>
                </a:lnTo>
                <a:lnTo>
                  <a:pt x="4" y="10"/>
                </a:lnTo>
                <a:lnTo>
                  <a:pt x="6" y="12"/>
                </a:lnTo>
                <a:lnTo>
                  <a:pt x="10" y="14"/>
                </a:lnTo>
                <a:lnTo>
                  <a:pt x="12" y="14"/>
                </a:lnTo>
                <a:lnTo>
                  <a:pt x="16" y="16"/>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0" name="Freeform 56"/>
          <p:cNvSpPr>
            <a:spLocks/>
          </p:cNvSpPr>
          <p:nvPr userDrawn="1"/>
        </p:nvSpPr>
        <p:spPr bwMode="auto">
          <a:xfrm>
            <a:off x="6051550" y="-7187927"/>
            <a:ext cx="41275" cy="22225"/>
          </a:xfrm>
          <a:custGeom>
            <a:avLst/>
            <a:gdLst>
              <a:gd name="T0" fmla="*/ 0 w 26"/>
              <a:gd name="T1" fmla="*/ 12 h 14"/>
              <a:gd name="T2" fmla="*/ 2 w 26"/>
              <a:gd name="T3" fmla="*/ 14 h 14"/>
              <a:gd name="T4" fmla="*/ 6 w 26"/>
              <a:gd name="T5" fmla="*/ 14 h 14"/>
              <a:gd name="T6" fmla="*/ 10 w 26"/>
              <a:gd name="T7" fmla="*/ 12 h 14"/>
              <a:gd name="T8" fmla="*/ 14 w 26"/>
              <a:gd name="T9" fmla="*/ 12 h 14"/>
              <a:gd name="T10" fmla="*/ 18 w 26"/>
              <a:gd name="T11" fmla="*/ 10 h 14"/>
              <a:gd name="T12" fmla="*/ 20 w 26"/>
              <a:gd name="T13" fmla="*/ 8 h 14"/>
              <a:gd name="T14" fmla="*/ 24 w 26"/>
              <a:gd name="T15" fmla="*/ 6 h 14"/>
              <a:gd name="T16" fmla="*/ 26 w 26"/>
              <a:gd name="T17" fmla="*/ 4 h 14"/>
              <a:gd name="T18" fmla="*/ 22 w 26"/>
              <a:gd name="T19" fmla="*/ 2 h 14"/>
              <a:gd name="T20" fmla="*/ 18 w 26"/>
              <a:gd name="T21" fmla="*/ 0 h 14"/>
              <a:gd name="T22" fmla="*/ 14 w 26"/>
              <a:gd name="T23" fmla="*/ 0 h 14"/>
              <a:gd name="T24" fmla="*/ 10 w 26"/>
              <a:gd name="T25" fmla="*/ 0 h 14"/>
              <a:gd name="T26" fmla="*/ 6 w 26"/>
              <a:gd name="T27" fmla="*/ 0 h 14"/>
              <a:gd name="T28" fmla="*/ 4 w 26"/>
              <a:gd name="T29" fmla="*/ 4 h 14"/>
              <a:gd name="T30" fmla="*/ 2 w 26"/>
              <a:gd name="T31" fmla="*/ 8 h 14"/>
              <a:gd name="T32" fmla="*/ 0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2"/>
                </a:moveTo>
                <a:lnTo>
                  <a:pt x="2" y="14"/>
                </a:lnTo>
                <a:lnTo>
                  <a:pt x="6" y="14"/>
                </a:lnTo>
                <a:lnTo>
                  <a:pt x="10" y="12"/>
                </a:lnTo>
                <a:lnTo>
                  <a:pt x="14" y="12"/>
                </a:lnTo>
                <a:lnTo>
                  <a:pt x="18" y="10"/>
                </a:lnTo>
                <a:lnTo>
                  <a:pt x="20" y="8"/>
                </a:lnTo>
                <a:lnTo>
                  <a:pt x="24" y="6"/>
                </a:lnTo>
                <a:lnTo>
                  <a:pt x="26" y="4"/>
                </a:lnTo>
                <a:lnTo>
                  <a:pt x="22" y="2"/>
                </a:lnTo>
                <a:lnTo>
                  <a:pt x="18" y="0"/>
                </a:lnTo>
                <a:lnTo>
                  <a:pt x="14" y="0"/>
                </a:lnTo>
                <a:lnTo>
                  <a:pt x="10" y="0"/>
                </a:lnTo>
                <a:lnTo>
                  <a:pt x="6" y="0"/>
                </a:lnTo>
                <a:lnTo>
                  <a:pt x="4" y="4"/>
                </a:lnTo>
                <a:lnTo>
                  <a:pt x="2" y="8"/>
                </a:lnTo>
                <a:lnTo>
                  <a:pt x="0"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1" name="Freeform 57"/>
          <p:cNvSpPr>
            <a:spLocks/>
          </p:cNvSpPr>
          <p:nvPr userDrawn="1"/>
        </p:nvSpPr>
        <p:spPr bwMode="auto">
          <a:xfrm>
            <a:off x="5965825" y="-7273652"/>
            <a:ext cx="44450" cy="22225"/>
          </a:xfrm>
          <a:custGeom>
            <a:avLst/>
            <a:gdLst>
              <a:gd name="T0" fmla="*/ 0 w 28"/>
              <a:gd name="T1" fmla="*/ 14 h 14"/>
              <a:gd name="T2" fmla="*/ 4 w 28"/>
              <a:gd name="T3" fmla="*/ 14 h 14"/>
              <a:gd name="T4" fmla="*/ 8 w 28"/>
              <a:gd name="T5" fmla="*/ 14 h 14"/>
              <a:gd name="T6" fmla="*/ 12 w 28"/>
              <a:gd name="T7" fmla="*/ 14 h 14"/>
              <a:gd name="T8" fmla="*/ 16 w 28"/>
              <a:gd name="T9" fmla="*/ 12 h 14"/>
              <a:gd name="T10" fmla="*/ 20 w 28"/>
              <a:gd name="T11" fmla="*/ 10 h 14"/>
              <a:gd name="T12" fmla="*/ 22 w 28"/>
              <a:gd name="T13" fmla="*/ 8 h 14"/>
              <a:gd name="T14" fmla="*/ 26 w 28"/>
              <a:gd name="T15" fmla="*/ 6 h 14"/>
              <a:gd name="T16" fmla="*/ 28 w 28"/>
              <a:gd name="T17" fmla="*/ 4 h 14"/>
              <a:gd name="T18" fmla="*/ 24 w 28"/>
              <a:gd name="T19" fmla="*/ 2 h 14"/>
              <a:gd name="T20" fmla="*/ 20 w 28"/>
              <a:gd name="T21" fmla="*/ 0 h 14"/>
              <a:gd name="T22" fmla="*/ 16 w 28"/>
              <a:gd name="T23" fmla="*/ 0 h 14"/>
              <a:gd name="T24" fmla="*/ 12 w 28"/>
              <a:gd name="T25" fmla="*/ 0 h 14"/>
              <a:gd name="T26" fmla="*/ 8 w 28"/>
              <a:gd name="T27" fmla="*/ 2 h 14"/>
              <a:gd name="T28" fmla="*/ 6 w 28"/>
              <a:gd name="T29" fmla="*/ 4 h 14"/>
              <a:gd name="T30" fmla="*/ 2 w 28"/>
              <a:gd name="T31" fmla="*/ 8 h 14"/>
              <a:gd name="T32" fmla="*/ 0 w 28"/>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4">
                <a:moveTo>
                  <a:pt x="0" y="14"/>
                </a:moveTo>
                <a:lnTo>
                  <a:pt x="4" y="14"/>
                </a:lnTo>
                <a:lnTo>
                  <a:pt x="8" y="14"/>
                </a:lnTo>
                <a:lnTo>
                  <a:pt x="12" y="14"/>
                </a:lnTo>
                <a:lnTo>
                  <a:pt x="16" y="12"/>
                </a:lnTo>
                <a:lnTo>
                  <a:pt x="20" y="10"/>
                </a:lnTo>
                <a:lnTo>
                  <a:pt x="22" y="8"/>
                </a:lnTo>
                <a:lnTo>
                  <a:pt x="26" y="6"/>
                </a:lnTo>
                <a:lnTo>
                  <a:pt x="28" y="4"/>
                </a:lnTo>
                <a:lnTo>
                  <a:pt x="24" y="2"/>
                </a:lnTo>
                <a:lnTo>
                  <a:pt x="20" y="0"/>
                </a:lnTo>
                <a:lnTo>
                  <a:pt x="16" y="0"/>
                </a:lnTo>
                <a:lnTo>
                  <a:pt x="12" y="0"/>
                </a:lnTo>
                <a:lnTo>
                  <a:pt x="8" y="2"/>
                </a:lnTo>
                <a:lnTo>
                  <a:pt x="6"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2" name="Freeform 58"/>
          <p:cNvSpPr>
            <a:spLocks/>
          </p:cNvSpPr>
          <p:nvPr userDrawn="1"/>
        </p:nvSpPr>
        <p:spPr bwMode="auto">
          <a:xfrm>
            <a:off x="5943600" y="-7206977"/>
            <a:ext cx="41275" cy="22225"/>
          </a:xfrm>
          <a:custGeom>
            <a:avLst/>
            <a:gdLst>
              <a:gd name="T0" fmla="*/ 26 w 26"/>
              <a:gd name="T1" fmla="*/ 12 h 14"/>
              <a:gd name="T2" fmla="*/ 24 w 26"/>
              <a:gd name="T3" fmla="*/ 8 h 14"/>
              <a:gd name="T4" fmla="*/ 22 w 26"/>
              <a:gd name="T5" fmla="*/ 6 h 14"/>
              <a:gd name="T6" fmla="*/ 18 w 26"/>
              <a:gd name="T7" fmla="*/ 2 h 14"/>
              <a:gd name="T8" fmla="*/ 14 w 26"/>
              <a:gd name="T9" fmla="*/ 2 h 14"/>
              <a:gd name="T10" fmla="*/ 12 w 26"/>
              <a:gd name="T11" fmla="*/ 0 h 14"/>
              <a:gd name="T12" fmla="*/ 8 w 26"/>
              <a:gd name="T13" fmla="*/ 0 h 14"/>
              <a:gd name="T14" fmla="*/ 4 w 26"/>
              <a:gd name="T15" fmla="*/ 0 h 14"/>
              <a:gd name="T16" fmla="*/ 0 w 26"/>
              <a:gd name="T17" fmla="*/ 2 h 14"/>
              <a:gd name="T18" fmla="*/ 2 w 26"/>
              <a:gd name="T19" fmla="*/ 4 h 14"/>
              <a:gd name="T20" fmla="*/ 4 w 26"/>
              <a:gd name="T21" fmla="*/ 8 h 14"/>
              <a:gd name="T22" fmla="*/ 6 w 26"/>
              <a:gd name="T23" fmla="*/ 10 h 14"/>
              <a:gd name="T24" fmla="*/ 8 w 26"/>
              <a:gd name="T25" fmla="*/ 12 h 14"/>
              <a:gd name="T26" fmla="*/ 12 w 26"/>
              <a:gd name="T27" fmla="*/ 14 h 14"/>
              <a:gd name="T28" fmla="*/ 16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2"/>
                </a:lnTo>
                <a:lnTo>
                  <a:pt x="14" y="2"/>
                </a:lnTo>
                <a:lnTo>
                  <a:pt x="12" y="0"/>
                </a:lnTo>
                <a:lnTo>
                  <a:pt x="8" y="0"/>
                </a:lnTo>
                <a:lnTo>
                  <a:pt x="4" y="0"/>
                </a:lnTo>
                <a:lnTo>
                  <a:pt x="0" y="2"/>
                </a:lnTo>
                <a:lnTo>
                  <a:pt x="2" y="4"/>
                </a:lnTo>
                <a:lnTo>
                  <a:pt x="4" y="8"/>
                </a:lnTo>
                <a:lnTo>
                  <a:pt x="6" y="10"/>
                </a:lnTo>
                <a:lnTo>
                  <a:pt x="8" y="12"/>
                </a:lnTo>
                <a:lnTo>
                  <a:pt x="12" y="14"/>
                </a:lnTo>
                <a:lnTo>
                  <a:pt x="16"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3" name="Freeform 59"/>
          <p:cNvSpPr>
            <a:spLocks/>
          </p:cNvSpPr>
          <p:nvPr userDrawn="1"/>
        </p:nvSpPr>
        <p:spPr bwMode="auto">
          <a:xfrm>
            <a:off x="6172200" y="-7219677"/>
            <a:ext cx="28575" cy="38100"/>
          </a:xfrm>
          <a:custGeom>
            <a:avLst/>
            <a:gdLst>
              <a:gd name="T0" fmla="*/ 18 w 18"/>
              <a:gd name="T1" fmla="*/ 0 h 24"/>
              <a:gd name="T2" fmla="*/ 18 w 18"/>
              <a:gd name="T3" fmla="*/ 4 h 24"/>
              <a:gd name="T4" fmla="*/ 16 w 18"/>
              <a:gd name="T5" fmla="*/ 10 h 24"/>
              <a:gd name="T6" fmla="*/ 16 w 18"/>
              <a:gd name="T7" fmla="*/ 14 h 24"/>
              <a:gd name="T8" fmla="*/ 14 w 18"/>
              <a:gd name="T9" fmla="*/ 16 h 24"/>
              <a:gd name="T10" fmla="*/ 12 w 18"/>
              <a:gd name="T11" fmla="*/ 20 h 24"/>
              <a:gd name="T12" fmla="*/ 8 w 18"/>
              <a:gd name="T13" fmla="*/ 22 h 24"/>
              <a:gd name="T14" fmla="*/ 6 w 18"/>
              <a:gd name="T15" fmla="*/ 24 h 24"/>
              <a:gd name="T16" fmla="*/ 0 w 18"/>
              <a:gd name="T17" fmla="*/ 24 h 24"/>
              <a:gd name="T18" fmla="*/ 0 w 18"/>
              <a:gd name="T19" fmla="*/ 20 h 24"/>
              <a:gd name="T20" fmla="*/ 0 w 18"/>
              <a:gd name="T21" fmla="*/ 16 h 24"/>
              <a:gd name="T22" fmla="*/ 2 w 18"/>
              <a:gd name="T23" fmla="*/ 12 h 24"/>
              <a:gd name="T24" fmla="*/ 4 w 18"/>
              <a:gd name="T25" fmla="*/ 10 h 24"/>
              <a:gd name="T26" fmla="*/ 6 w 18"/>
              <a:gd name="T27" fmla="*/ 6 h 24"/>
              <a:gd name="T28" fmla="*/ 10 w 18"/>
              <a:gd name="T29" fmla="*/ 4 h 24"/>
              <a:gd name="T30" fmla="*/ 12 w 18"/>
              <a:gd name="T31" fmla="*/ 2 h 24"/>
              <a:gd name="T32" fmla="*/ 18 w 18"/>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18" y="0"/>
                </a:moveTo>
                <a:lnTo>
                  <a:pt x="18" y="4"/>
                </a:lnTo>
                <a:lnTo>
                  <a:pt x="16" y="10"/>
                </a:lnTo>
                <a:lnTo>
                  <a:pt x="16" y="14"/>
                </a:lnTo>
                <a:lnTo>
                  <a:pt x="14" y="16"/>
                </a:lnTo>
                <a:lnTo>
                  <a:pt x="12" y="20"/>
                </a:lnTo>
                <a:lnTo>
                  <a:pt x="8" y="22"/>
                </a:lnTo>
                <a:lnTo>
                  <a:pt x="6" y="24"/>
                </a:lnTo>
                <a:lnTo>
                  <a:pt x="0" y="24"/>
                </a:lnTo>
                <a:lnTo>
                  <a:pt x="0" y="20"/>
                </a:lnTo>
                <a:lnTo>
                  <a:pt x="0" y="16"/>
                </a:lnTo>
                <a:lnTo>
                  <a:pt x="2" y="12"/>
                </a:lnTo>
                <a:lnTo>
                  <a:pt x="4" y="10"/>
                </a:lnTo>
                <a:lnTo>
                  <a:pt x="6" y="6"/>
                </a:lnTo>
                <a:lnTo>
                  <a:pt x="10" y="4"/>
                </a:lnTo>
                <a:lnTo>
                  <a:pt x="12" y="2"/>
                </a:lnTo>
                <a:lnTo>
                  <a:pt x="18"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4" name="Freeform 60"/>
          <p:cNvSpPr>
            <a:spLocks/>
          </p:cNvSpPr>
          <p:nvPr userDrawn="1"/>
        </p:nvSpPr>
        <p:spPr bwMode="auto">
          <a:xfrm>
            <a:off x="6149975" y="-7229202"/>
            <a:ext cx="19050" cy="47625"/>
          </a:xfrm>
          <a:custGeom>
            <a:avLst/>
            <a:gdLst>
              <a:gd name="T0" fmla="*/ 6 w 12"/>
              <a:gd name="T1" fmla="*/ 0 h 30"/>
              <a:gd name="T2" fmla="*/ 8 w 12"/>
              <a:gd name="T3" fmla="*/ 4 h 30"/>
              <a:gd name="T4" fmla="*/ 10 w 12"/>
              <a:gd name="T5" fmla="*/ 8 h 30"/>
              <a:gd name="T6" fmla="*/ 12 w 12"/>
              <a:gd name="T7" fmla="*/ 12 h 30"/>
              <a:gd name="T8" fmla="*/ 12 w 12"/>
              <a:gd name="T9" fmla="*/ 16 h 30"/>
              <a:gd name="T10" fmla="*/ 12 w 12"/>
              <a:gd name="T11" fmla="*/ 20 h 30"/>
              <a:gd name="T12" fmla="*/ 12 w 12"/>
              <a:gd name="T13" fmla="*/ 24 h 30"/>
              <a:gd name="T14" fmla="*/ 10 w 12"/>
              <a:gd name="T15" fmla="*/ 28 h 30"/>
              <a:gd name="T16" fmla="*/ 6 w 12"/>
              <a:gd name="T17" fmla="*/ 30 h 30"/>
              <a:gd name="T18" fmla="*/ 4 w 12"/>
              <a:gd name="T19" fmla="*/ 28 h 30"/>
              <a:gd name="T20" fmla="*/ 2 w 12"/>
              <a:gd name="T21" fmla="*/ 24 h 30"/>
              <a:gd name="T22" fmla="*/ 0 w 12"/>
              <a:gd name="T23" fmla="*/ 20 h 30"/>
              <a:gd name="T24" fmla="*/ 0 w 12"/>
              <a:gd name="T25" fmla="*/ 16 h 30"/>
              <a:gd name="T26" fmla="*/ 0 w 12"/>
              <a:gd name="T27" fmla="*/ 12 h 30"/>
              <a:gd name="T28" fmla="*/ 2 w 12"/>
              <a:gd name="T29" fmla="*/ 8 h 30"/>
              <a:gd name="T30" fmla="*/ 4 w 12"/>
              <a:gd name="T31" fmla="*/ 4 h 30"/>
              <a:gd name="T32" fmla="*/ 6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6" y="0"/>
                </a:moveTo>
                <a:lnTo>
                  <a:pt x="8" y="4"/>
                </a:lnTo>
                <a:lnTo>
                  <a:pt x="10" y="8"/>
                </a:lnTo>
                <a:lnTo>
                  <a:pt x="12" y="12"/>
                </a:lnTo>
                <a:lnTo>
                  <a:pt x="12" y="16"/>
                </a:lnTo>
                <a:lnTo>
                  <a:pt x="12" y="20"/>
                </a:lnTo>
                <a:lnTo>
                  <a:pt x="12" y="24"/>
                </a:lnTo>
                <a:lnTo>
                  <a:pt x="10" y="28"/>
                </a:lnTo>
                <a:lnTo>
                  <a:pt x="6" y="30"/>
                </a:lnTo>
                <a:lnTo>
                  <a:pt x="4" y="28"/>
                </a:lnTo>
                <a:lnTo>
                  <a:pt x="2" y="24"/>
                </a:lnTo>
                <a:lnTo>
                  <a:pt x="0" y="20"/>
                </a:lnTo>
                <a:lnTo>
                  <a:pt x="0" y="16"/>
                </a:lnTo>
                <a:lnTo>
                  <a:pt x="0" y="12"/>
                </a:lnTo>
                <a:lnTo>
                  <a:pt x="2" y="8"/>
                </a:lnTo>
                <a:lnTo>
                  <a:pt x="4" y="4"/>
                </a:lnTo>
                <a:lnTo>
                  <a:pt x="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5" name="Freeform 61"/>
          <p:cNvSpPr>
            <a:spLocks/>
          </p:cNvSpPr>
          <p:nvPr userDrawn="1"/>
        </p:nvSpPr>
        <p:spPr bwMode="auto">
          <a:xfrm>
            <a:off x="5930900" y="-7197452"/>
            <a:ext cx="25400" cy="41275"/>
          </a:xfrm>
          <a:custGeom>
            <a:avLst/>
            <a:gdLst>
              <a:gd name="T0" fmla="*/ 0 w 16"/>
              <a:gd name="T1" fmla="*/ 0 h 26"/>
              <a:gd name="T2" fmla="*/ 2 w 16"/>
              <a:gd name="T3" fmla="*/ 2 h 26"/>
              <a:gd name="T4" fmla="*/ 6 w 16"/>
              <a:gd name="T5" fmla="*/ 4 h 26"/>
              <a:gd name="T6" fmla="*/ 8 w 16"/>
              <a:gd name="T7" fmla="*/ 6 h 26"/>
              <a:gd name="T8" fmla="*/ 10 w 16"/>
              <a:gd name="T9" fmla="*/ 10 h 26"/>
              <a:gd name="T10" fmla="*/ 14 w 16"/>
              <a:gd name="T11" fmla="*/ 14 h 26"/>
              <a:gd name="T12" fmla="*/ 14 w 16"/>
              <a:gd name="T13" fmla="*/ 18 h 26"/>
              <a:gd name="T14" fmla="*/ 16 w 16"/>
              <a:gd name="T15" fmla="*/ 22 h 26"/>
              <a:gd name="T16" fmla="*/ 14 w 16"/>
              <a:gd name="T17" fmla="*/ 26 h 26"/>
              <a:gd name="T18" fmla="*/ 10 w 16"/>
              <a:gd name="T19" fmla="*/ 24 h 26"/>
              <a:gd name="T20" fmla="*/ 8 w 16"/>
              <a:gd name="T21" fmla="*/ 22 h 26"/>
              <a:gd name="T22" fmla="*/ 4 w 16"/>
              <a:gd name="T23" fmla="*/ 20 h 26"/>
              <a:gd name="T24" fmla="*/ 2 w 16"/>
              <a:gd name="T25" fmla="*/ 16 h 26"/>
              <a:gd name="T26" fmla="*/ 0 w 16"/>
              <a:gd name="T27" fmla="*/ 12 h 26"/>
              <a:gd name="T28" fmla="*/ 0 w 16"/>
              <a:gd name="T29" fmla="*/ 8 h 26"/>
              <a:gd name="T30" fmla="*/ 0 w 16"/>
              <a:gd name="T31" fmla="*/ 4 h 26"/>
              <a:gd name="T32" fmla="*/ 0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0" y="0"/>
                </a:moveTo>
                <a:lnTo>
                  <a:pt x="2" y="2"/>
                </a:lnTo>
                <a:lnTo>
                  <a:pt x="6" y="4"/>
                </a:lnTo>
                <a:lnTo>
                  <a:pt x="8" y="6"/>
                </a:lnTo>
                <a:lnTo>
                  <a:pt x="10" y="10"/>
                </a:lnTo>
                <a:lnTo>
                  <a:pt x="14" y="14"/>
                </a:lnTo>
                <a:lnTo>
                  <a:pt x="14" y="18"/>
                </a:lnTo>
                <a:lnTo>
                  <a:pt x="16" y="22"/>
                </a:lnTo>
                <a:lnTo>
                  <a:pt x="14" y="26"/>
                </a:lnTo>
                <a:lnTo>
                  <a:pt x="10" y="24"/>
                </a:lnTo>
                <a:lnTo>
                  <a:pt x="8" y="22"/>
                </a:lnTo>
                <a:lnTo>
                  <a:pt x="4" y="20"/>
                </a:lnTo>
                <a:lnTo>
                  <a:pt x="2" y="16"/>
                </a:lnTo>
                <a:lnTo>
                  <a:pt x="0" y="12"/>
                </a:lnTo>
                <a:lnTo>
                  <a:pt x="0" y="8"/>
                </a:lnTo>
                <a:lnTo>
                  <a:pt x="0" y="4"/>
                </a:lnTo>
                <a:lnTo>
                  <a:pt x="0"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6" name="Freeform 62"/>
          <p:cNvSpPr>
            <a:spLocks/>
          </p:cNvSpPr>
          <p:nvPr userDrawn="1"/>
        </p:nvSpPr>
        <p:spPr bwMode="auto">
          <a:xfrm>
            <a:off x="6143625" y="-7108552"/>
            <a:ext cx="41275" cy="22225"/>
          </a:xfrm>
          <a:custGeom>
            <a:avLst/>
            <a:gdLst>
              <a:gd name="T0" fmla="*/ 26 w 26"/>
              <a:gd name="T1" fmla="*/ 12 h 14"/>
              <a:gd name="T2" fmla="*/ 24 w 26"/>
              <a:gd name="T3" fmla="*/ 8 h 14"/>
              <a:gd name="T4" fmla="*/ 22 w 26"/>
              <a:gd name="T5" fmla="*/ 6 h 14"/>
              <a:gd name="T6" fmla="*/ 18 w 26"/>
              <a:gd name="T7" fmla="*/ 4 h 14"/>
              <a:gd name="T8" fmla="*/ 16 w 26"/>
              <a:gd name="T9" fmla="*/ 2 h 14"/>
              <a:gd name="T10" fmla="*/ 12 w 26"/>
              <a:gd name="T11" fmla="*/ 0 h 14"/>
              <a:gd name="T12" fmla="*/ 8 w 26"/>
              <a:gd name="T13" fmla="*/ 0 h 14"/>
              <a:gd name="T14" fmla="*/ 4 w 26"/>
              <a:gd name="T15" fmla="*/ 0 h 14"/>
              <a:gd name="T16" fmla="*/ 0 w 26"/>
              <a:gd name="T17" fmla="*/ 2 h 14"/>
              <a:gd name="T18" fmla="*/ 2 w 26"/>
              <a:gd name="T19" fmla="*/ 6 h 14"/>
              <a:gd name="T20" fmla="*/ 4 w 26"/>
              <a:gd name="T21" fmla="*/ 8 h 14"/>
              <a:gd name="T22" fmla="*/ 6 w 26"/>
              <a:gd name="T23" fmla="*/ 12 h 14"/>
              <a:gd name="T24" fmla="*/ 10 w 26"/>
              <a:gd name="T25" fmla="*/ 14 h 14"/>
              <a:gd name="T26" fmla="*/ 14 w 26"/>
              <a:gd name="T27" fmla="*/ 14 h 14"/>
              <a:gd name="T28" fmla="*/ 18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4"/>
                </a:lnTo>
                <a:lnTo>
                  <a:pt x="16" y="2"/>
                </a:lnTo>
                <a:lnTo>
                  <a:pt x="12" y="0"/>
                </a:lnTo>
                <a:lnTo>
                  <a:pt x="8" y="0"/>
                </a:lnTo>
                <a:lnTo>
                  <a:pt x="4" y="0"/>
                </a:lnTo>
                <a:lnTo>
                  <a:pt x="0" y="2"/>
                </a:lnTo>
                <a:lnTo>
                  <a:pt x="2" y="6"/>
                </a:lnTo>
                <a:lnTo>
                  <a:pt x="4" y="8"/>
                </a:lnTo>
                <a:lnTo>
                  <a:pt x="6" y="12"/>
                </a:lnTo>
                <a:lnTo>
                  <a:pt x="10" y="14"/>
                </a:lnTo>
                <a:lnTo>
                  <a:pt x="14" y="14"/>
                </a:lnTo>
                <a:lnTo>
                  <a:pt x="18"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7" name="Freeform 63"/>
          <p:cNvSpPr>
            <a:spLocks/>
          </p:cNvSpPr>
          <p:nvPr userDrawn="1"/>
        </p:nvSpPr>
        <p:spPr bwMode="auto">
          <a:xfrm>
            <a:off x="5981700" y="-7308577"/>
            <a:ext cx="41275" cy="22225"/>
          </a:xfrm>
          <a:custGeom>
            <a:avLst/>
            <a:gdLst>
              <a:gd name="T0" fmla="*/ 26 w 26"/>
              <a:gd name="T1" fmla="*/ 12 h 14"/>
              <a:gd name="T2" fmla="*/ 24 w 26"/>
              <a:gd name="T3" fmla="*/ 8 h 14"/>
              <a:gd name="T4" fmla="*/ 22 w 26"/>
              <a:gd name="T5" fmla="*/ 6 h 14"/>
              <a:gd name="T6" fmla="*/ 18 w 26"/>
              <a:gd name="T7" fmla="*/ 4 h 14"/>
              <a:gd name="T8" fmla="*/ 16 w 26"/>
              <a:gd name="T9" fmla="*/ 2 h 14"/>
              <a:gd name="T10" fmla="*/ 12 w 26"/>
              <a:gd name="T11" fmla="*/ 0 h 14"/>
              <a:gd name="T12" fmla="*/ 8 w 26"/>
              <a:gd name="T13" fmla="*/ 0 h 14"/>
              <a:gd name="T14" fmla="*/ 4 w 26"/>
              <a:gd name="T15" fmla="*/ 0 h 14"/>
              <a:gd name="T16" fmla="*/ 0 w 26"/>
              <a:gd name="T17" fmla="*/ 2 h 14"/>
              <a:gd name="T18" fmla="*/ 2 w 26"/>
              <a:gd name="T19" fmla="*/ 6 h 14"/>
              <a:gd name="T20" fmla="*/ 4 w 26"/>
              <a:gd name="T21" fmla="*/ 8 h 14"/>
              <a:gd name="T22" fmla="*/ 6 w 26"/>
              <a:gd name="T23" fmla="*/ 12 h 14"/>
              <a:gd name="T24" fmla="*/ 10 w 26"/>
              <a:gd name="T25" fmla="*/ 14 h 14"/>
              <a:gd name="T26" fmla="*/ 12 w 26"/>
              <a:gd name="T27" fmla="*/ 14 h 14"/>
              <a:gd name="T28" fmla="*/ 16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4"/>
                </a:lnTo>
                <a:lnTo>
                  <a:pt x="16" y="2"/>
                </a:lnTo>
                <a:lnTo>
                  <a:pt x="12" y="0"/>
                </a:lnTo>
                <a:lnTo>
                  <a:pt x="8" y="0"/>
                </a:lnTo>
                <a:lnTo>
                  <a:pt x="4" y="0"/>
                </a:lnTo>
                <a:lnTo>
                  <a:pt x="0" y="2"/>
                </a:lnTo>
                <a:lnTo>
                  <a:pt x="2" y="6"/>
                </a:lnTo>
                <a:lnTo>
                  <a:pt x="4" y="8"/>
                </a:lnTo>
                <a:lnTo>
                  <a:pt x="6" y="12"/>
                </a:lnTo>
                <a:lnTo>
                  <a:pt x="10" y="14"/>
                </a:lnTo>
                <a:lnTo>
                  <a:pt x="12" y="14"/>
                </a:lnTo>
                <a:lnTo>
                  <a:pt x="16"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8" name="Freeform 64"/>
          <p:cNvSpPr>
            <a:spLocks/>
          </p:cNvSpPr>
          <p:nvPr userDrawn="1"/>
        </p:nvSpPr>
        <p:spPr bwMode="auto">
          <a:xfrm>
            <a:off x="6146800" y="-7260952"/>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4 h 14"/>
              <a:gd name="T10" fmla="*/ 18 w 26"/>
              <a:gd name="T11" fmla="*/ 12 h 14"/>
              <a:gd name="T12" fmla="*/ 22 w 26"/>
              <a:gd name="T13" fmla="*/ 10 h 14"/>
              <a:gd name="T14" fmla="*/ 24 w 26"/>
              <a:gd name="T15" fmla="*/ 8 h 14"/>
              <a:gd name="T16" fmla="*/ 26 w 26"/>
              <a:gd name="T17" fmla="*/ 6 h 14"/>
              <a:gd name="T18" fmla="*/ 22 w 26"/>
              <a:gd name="T19" fmla="*/ 4 h 14"/>
              <a:gd name="T20" fmla="*/ 18 w 26"/>
              <a:gd name="T21" fmla="*/ 2 h 14"/>
              <a:gd name="T22" fmla="*/ 14 w 26"/>
              <a:gd name="T23" fmla="*/ 0 h 14"/>
              <a:gd name="T24" fmla="*/ 10 w 26"/>
              <a:gd name="T25" fmla="*/ 2 h 14"/>
              <a:gd name="T26" fmla="*/ 6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4"/>
                </a:lnTo>
                <a:lnTo>
                  <a:pt x="18" y="12"/>
                </a:lnTo>
                <a:lnTo>
                  <a:pt x="22" y="10"/>
                </a:lnTo>
                <a:lnTo>
                  <a:pt x="24" y="8"/>
                </a:lnTo>
                <a:lnTo>
                  <a:pt x="26" y="6"/>
                </a:lnTo>
                <a:lnTo>
                  <a:pt x="22" y="4"/>
                </a:lnTo>
                <a:lnTo>
                  <a:pt x="18" y="2"/>
                </a:lnTo>
                <a:lnTo>
                  <a:pt x="14" y="0"/>
                </a:lnTo>
                <a:lnTo>
                  <a:pt x="10" y="2"/>
                </a:lnTo>
                <a:lnTo>
                  <a:pt x="6"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9" name="Freeform 65"/>
          <p:cNvSpPr>
            <a:spLocks/>
          </p:cNvSpPr>
          <p:nvPr userDrawn="1"/>
        </p:nvSpPr>
        <p:spPr bwMode="auto">
          <a:xfrm>
            <a:off x="6010275" y="-7137127"/>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2 h 14"/>
              <a:gd name="T10" fmla="*/ 18 w 26"/>
              <a:gd name="T11" fmla="*/ 10 h 14"/>
              <a:gd name="T12" fmla="*/ 22 w 26"/>
              <a:gd name="T13" fmla="*/ 8 h 14"/>
              <a:gd name="T14" fmla="*/ 24 w 26"/>
              <a:gd name="T15" fmla="*/ 6 h 14"/>
              <a:gd name="T16" fmla="*/ 26 w 26"/>
              <a:gd name="T17" fmla="*/ 4 h 14"/>
              <a:gd name="T18" fmla="*/ 22 w 26"/>
              <a:gd name="T19" fmla="*/ 2 h 14"/>
              <a:gd name="T20" fmla="*/ 18 w 26"/>
              <a:gd name="T21" fmla="*/ 0 h 14"/>
              <a:gd name="T22" fmla="*/ 14 w 26"/>
              <a:gd name="T23" fmla="*/ 0 h 14"/>
              <a:gd name="T24" fmla="*/ 10 w 26"/>
              <a:gd name="T25" fmla="*/ 0 h 14"/>
              <a:gd name="T26" fmla="*/ 6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2"/>
                </a:lnTo>
                <a:lnTo>
                  <a:pt x="18" y="10"/>
                </a:lnTo>
                <a:lnTo>
                  <a:pt x="22" y="8"/>
                </a:lnTo>
                <a:lnTo>
                  <a:pt x="24" y="6"/>
                </a:lnTo>
                <a:lnTo>
                  <a:pt x="26" y="4"/>
                </a:lnTo>
                <a:lnTo>
                  <a:pt x="22" y="2"/>
                </a:lnTo>
                <a:lnTo>
                  <a:pt x="18" y="0"/>
                </a:lnTo>
                <a:lnTo>
                  <a:pt x="14" y="0"/>
                </a:lnTo>
                <a:lnTo>
                  <a:pt x="10" y="0"/>
                </a:lnTo>
                <a:lnTo>
                  <a:pt x="6"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0" name="Freeform 66"/>
          <p:cNvSpPr>
            <a:spLocks/>
          </p:cNvSpPr>
          <p:nvPr userDrawn="1"/>
        </p:nvSpPr>
        <p:spPr bwMode="auto">
          <a:xfrm>
            <a:off x="5880100" y="-7229202"/>
            <a:ext cx="41275" cy="22225"/>
          </a:xfrm>
          <a:custGeom>
            <a:avLst/>
            <a:gdLst>
              <a:gd name="T0" fmla="*/ 26 w 26"/>
              <a:gd name="T1" fmla="*/ 12 h 14"/>
              <a:gd name="T2" fmla="*/ 24 w 26"/>
              <a:gd name="T3" fmla="*/ 8 h 14"/>
              <a:gd name="T4" fmla="*/ 22 w 26"/>
              <a:gd name="T5" fmla="*/ 4 h 14"/>
              <a:gd name="T6" fmla="*/ 18 w 26"/>
              <a:gd name="T7" fmla="*/ 2 h 14"/>
              <a:gd name="T8" fmla="*/ 16 w 26"/>
              <a:gd name="T9" fmla="*/ 0 h 14"/>
              <a:gd name="T10" fmla="*/ 12 w 26"/>
              <a:gd name="T11" fmla="*/ 0 h 14"/>
              <a:gd name="T12" fmla="*/ 8 w 26"/>
              <a:gd name="T13" fmla="*/ 0 h 14"/>
              <a:gd name="T14" fmla="*/ 4 w 26"/>
              <a:gd name="T15" fmla="*/ 0 h 14"/>
              <a:gd name="T16" fmla="*/ 0 w 26"/>
              <a:gd name="T17" fmla="*/ 0 h 14"/>
              <a:gd name="T18" fmla="*/ 2 w 26"/>
              <a:gd name="T19" fmla="*/ 4 h 14"/>
              <a:gd name="T20" fmla="*/ 4 w 26"/>
              <a:gd name="T21" fmla="*/ 8 h 14"/>
              <a:gd name="T22" fmla="*/ 6 w 26"/>
              <a:gd name="T23" fmla="*/ 10 h 14"/>
              <a:gd name="T24" fmla="*/ 10 w 26"/>
              <a:gd name="T25" fmla="*/ 12 h 14"/>
              <a:gd name="T26" fmla="*/ 12 w 26"/>
              <a:gd name="T27" fmla="*/ 14 h 14"/>
              <a:gd name="T28" fmla="*/ 16 w 26"/>
              <a:gd name="T29" fmla="*/ 14 h 14"/>
              <a:gd name="T30" fmla="*/ 22 w 26"/>
              <a:gd name="T31" fmla="*/ 12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4"/>
                </a:lnTo>
                <a:lnTo>
                  <a:pt x="18" y="2"/>
                </a:lnTo>
                <a:lnTo>
                  <a:pt x="16" y="0"/>
                </a:lnTo>
                <a:lnTo>
                  <a:pt x="12" y="0"/>
                </a:lnTo>
                <a:lnTo>
                  <a:pt x="8" y="0"/>
                </a:lnTo>
                <a:lnTo>
                  <a:pt x="4" y="0"/>
                </a:lnTo>
                <a:lnTo>
                  <a:pt x="0" y="0"/>
                </a:lnTo>
                <a:lnTo>
                  <a:pt x="2" y="4"/>
                </a:lnTo>
                <a:lnTo>
                  <a:pt x="4" y="8"/>
                </a:lnTo>
                <a:lnTo>
                  <a:pt x="6" y="10"/>
                </a:lnTo>
                <a:lnTo>
                  <a:pt x="10" y="12"/>
                </a:lnTo>
                <a:lnTo>
                  <a:pt x="12" y="14"/>
                </a:lnTo>
                <a:lnTo>
                  <a:pt x="16" y="14"/>
                </a:lnTo>
                <a:lnTo>
                  <a:pt x="22" y="12"/>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1" name="Freeform 67"/>
          <p:cNvSpPr>
            <a:spLocks/>
          </p:cNvSpPr>
          <p:nvPr userDrawn="1"/>
        </p:nvSpPr>
        <p:spPr bwMode="auto">
          <a:xfrm>
            <a:off x="5969000" y="-7124427"/>
            <a:ext cx="25400" cy="38100"/>
          </a:xfrm>
          <a:custGeom>
            <a:avLst/>
            <a:gdLst>
              <a:gd name="T0" fmla="*/ 16 w 16"/>
              <a:gd name="T1" fmla="*/ 0 h 24"/>
              <a:gd name="T2" fmla="*/ 16 w 16"/>
              <a:gd name="T3" fmla="*/ 4 h 24"/>
              <a:gd name="T4" fmla="*/ 16 w 16"/>
              <a:gd name="T5" fmla="*/ 8 h 24"/>
              <a:gd name="T6" fmla="*/ 14 w 16"/>
              <a:gd name="T7" fmla="*/ 14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10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4"/>
                </a:lnTo>
                <a:lnTo>
                  <a:pt x="12" y="16"/>
                </a:lnTo>
                <a:lnTo>
                  <a:pt x="10" y="20"/>
                </a:lnTo>
                <a:lnTo>
                  <a:pt x="8" y="22"/>
                </a:lnTo>
                <a:lnTo>
                  <a:pt x="4" y="24"/>
                </a:lnTo>
                <a:lnTo>
                  <a:pt x="0" y="24"/>
                </a:lnTo>
                <a:lnTo>
                  <a:pt x="0" y="20"/>
                </a:lnTo>
                <a:lnTo>
                  <a:pt x="0" y="16"/>
                </a:lnTo>
                <a:lnTo>
                  <a:pt x="2" y="12"/>
                </a:lnTo>
                <a:lnTo>
                  <a:pt x="4" y="10"/>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2" name="Freeform 68"/>
          <p:cNvSpPr>
            <a:spLocks/>
          </p:cNvSpPr>
          <p:nvPr userDrawn="1"/>
        </p:nvSpPr>
        <p:spPr bwMode="auto">
          <a:xfrm>
            <a:off x="5915025" y="-7108552"/>
            <a:ext cx="41275" cy="22225"/>
          </a:xfrm>
          <a:custGeom>
            <a:avLst/>
            <a:gdLst>
              <a:gd name="T0" fmla="*/ 0 w 26"/>
              <a:gd name="T1" fmla="*/ 8 h 14"/>
              <a:gd name="T2" fmla="*/ 4 w 26"/>
              <a:gd name="T3" fmla="*/ 6 h 14"/>
              <a:gd name="T4" fmla="*/ 6 w 26"/>
              <a:gd name="T5" fmla="*/ 4 h 14"/>
              <a:gd name="T6" fmla="*/ 10 w 26"/>
              <a:gd name="T7" fmla="*/ 2 h 14"/>
              <a:gd name="T8" fmla="*/ 14 w 26"/>
              <a:gd name="T9" fmla="*/ 0 h 14"/>
              <a:gd name="T10" fmla="*/ 16 w 26"/>
              <a:gd name="T11" fmla="*/ 0 h 14"/>
              <a:gd name="T12" fmla="*/ 20 w 26"/>
              <a:gd name="T13" fmla="*/ 2 h 14"/>
              <a:gd name="T14" fmla="*/ 24 w 26"/>
              <a:gd name="T15" fmla="*/ 4 h 14"/>
              <a:gd name="T16" fmla="*/ 26 w 26"/>
              <a:gd name="T17" fmla="*/ 6 h 14"/>
              <a:gd name="T18" fmla="*/ 24 w 26"/>
              <a:gd name="T19" fmla="*/ 10 h 14"/>
              <a:gd name="T20" fmla="*/ 22 w 26"/>
              <a:gd name="T21" fmla="*/ 12 h 14"/>
              <a:gd name="T22" fmla="*/ 18 w 26"/>
              <a:gd name="T23" fmla="*/ 14 h 14"/>
              <a:gd name="T24" fmla="*/ 14 w 26"/>
              <a:gd name="T25" fmla="*/ 14 h 14"/>
              <a:gd name="T26" fmla="*/ 10 w 26"/>
              <a:gd name="T27" fmla="*/ 14 h 14"/>
              <a:gd name="T28" fmla="*/ 8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4" y="6"/>
                </a:lnTo>
                <a:lnTo>
                  <a:pt x="6" y="4"/>
                </a:lnTo>
                <a:lnTo>
                  <a:pt x="10" y="2"/>
                </a:lnTo>
                <a:lnTo>
                  <a:pt x="14" y="0"/>
                </a:lnTo>
                <a:lnTo>
                  <a:pt x="16" y="0"/>
                </a:lnTo>
                <a:lnTo>
                  <a:pt x="20" y="2"/>
                </a:lnTo>
                <a:lnTo>
                  <a:pt x="24" y="4"/>
                </a:lnTo>
                <a:lnTo>
                  <a:pt x="26" y="6"/>
                </a:lnTo>
                <a:lnTo>
                  <a:pt x="24" y="10"/>
                </a:lnTo>
                <a:lnTo>
                  <a:pt x="22" y="12"/>
                </a:lnTo>
                <a:lnTo>
                  <a:pt x="18" y="14"/>
                </a:lnTo>
                <a:lnTo>
                  <a:pt x="14" y="14"/>
                </a:lnTo>
                <a:lnTo>
                  <a:pt x="10" y="14"/>
                </a:lnTo>
                <a:lnTo>
                  <a:pt x="8"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3" name="Freeform 69"/>
          <p:cNvSpPr>
            <a:spLocks/>
          </p:cNvSpPr>
          <p:nvPr userDrawn="1"/>
        </p:nvSpPr>
        <p:spPr bwMode="auto">
          <a:xfrm>
            <a:off x="6029325" y="-7276827"/>
            <a:ext cx="25400" cy="34925"/>
          </a:xfrm>
          <a:custGeom>
            <a:avLst/>
            <a:gdLst>
              <a:gd name="T0" fmla="*/ 16 w 16"/>
              <a:gd name="T1" fmla="*/ 0 h 22"/>
              <a:gd name="T2" fmla="*/ 16 w 16"/>
              <a:gd name="T3" fmla="*/ 4 h 22"/>
              <a:gd name="T4" fmla="*/ 14 w 16"/>
              <a:gd name="T5" fmla="*/ 8 h 22"/>
              <a:gd name="T6" fmla="*/ 14 w 16"/>
              <a:gd name="T7" fmla="*/ 12 h 22"/>
              <a:gd name="T8" fmla="*/ 12 w 16"/>
              <a:gd name="T9" fmla="*/ 16 h 22"/>
              <a:gd name="T10" fmla="*/ 10 w 16"/>
              <a:gd name="T11" fmla="*/ 18 h 22"/>
              <a:gd name="T12" fmla="*/ 6 w 16"/>
              <a:gd name="T13" fmla="*/ 20 h 22"/>
              <a:gd name="T14" fmla="*/ 4 w 16"/>
              <a:gd name="T15" fmla="*/ 22 h 22"/>
              <a:gd name="T16" fmla="*/ 0 w 16"/>
              <a:gd name="T17" fmla="*/ 22 h 22"/>
              <a:gd name="T18" fmla="*/ 0 w 16"/>
              <a:gd name="T19" fmla="*/ 18 h 22"/>
              <a:gd name="T20" fmla="*/ 0 w 16"/>
              <a:gd name="T21" fmla="*/ 14 h 22"/>
              <a:gd name="T22" fmla="*/ 0 w 16"/>
              <a:gd name="T23" fmla="*/ 12 h 22"/>
              <a:gd name="T24" fmla="*/ 2 w 16"/>
              <a:gd name="T25" fmla="*/ 8 h 22"/>
              <a:gd name="T26" fmla="*/ 4 w 16"/>
              <a:gd name="T27" fmla="*/ 4 h 22"/>
              <a:gd name="T28" fmla="*/ 8 w 16"/>
              <a:gd name="T29" fmla="*/ 2 h 22"/>
              <a:gd name="T30" fmla="*/ 12 w 16"/>
              <a:gd name="T31" fmla="*/ 0 h 22"/>
              <a:gd name="T32" fmla="*/ 16 w 16"/>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2">
                <a:moveTo>
                  <a:pt x="16" y="0"/>
                </a:moveTo>
                <a:lnTo>
                  <a:pt x="16" y="4"/>
                </a:lnTo>
                <a:lnTo>
                  <a:pt x="14" y="8"/>
                </a:lnTo>
                <a:lnTo>
                  <a:pt x="14" y="12"/>
                </a:lnTo>
                <a:lnTo>
                  <a:pt x="12" y="16"/>
                </a:lnTo>
                <a:lnTo>
                  <a:pt x="10" y="18"/>
                </a:lnTo>
                <a:lnTo>
                  <a:pt x="6" y="20"/>
                </a:lnTo>
                <a:lnTo>
                  <a:pt x="4" y="22"/>
                </a:lnTo>
                <a:lnTo>
                  <a:pt x="0" y="22"/>
                </a:lnTo>
                <a:lnTo>
                  <a:pt x="0" y="18"/>
                </a:lnTo>
                <a:lnTo>
                  <a:pt x="0" y="14"/>
                </a:lnTo>
                <a:lnTo>
                  <a:pt x="0" y="12"/>
                </a:lnTo>
                <a:lnTo>
                  <a:pt x="2" y="8"/>
                </a:lnTo>
                <a:lnTo>
                  <a:pt x="4" y="4"/>
                </a:lnTo>
                <a:lnTo>
                  <a:pt x="8" y="2"/>
                </a:lnTo>
                <a:lnTo>
                  <a:pt x="12" y="0"/>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4" name="Freeform 70"/>
          <p:cNvSpPr>
            <a:spLocks/>
          </p:cNvSpPr>
          <p:nvPr userDrawn="1"/>
        </p:nvSpPr>
        <p:spPr bwMode="auto">
          <a:xfrm>
            <a:off x="6181725" y="-7181577"/>
            <a:ext cx="41275" cy="22225"/>
          </a:xfrm>
          <a:custGeom>
            <a:avLst/>
            <a:gdLst>
              <a:gd name="T0" fmla="*/ 0 w 26"/>
              <a:gd name="T1" fmla="*/ 8 h 14"/>
              <a:gd name="T2" fmla="*/ 2 w 26"/>
              <a:gd name="T3" fmla="*/ 6 h 14"/>
              <a:gd name="T4" fmla="*/ 6 w 26"/>
              <a:gd name="T5" fmla="*/ 4 h 14"/>
              <a:gd name="T6" fmla="*/ 8 w 26"/>
              <a:gd name="T7" fmla="*/ 2 h 14"/>
              <a:gd name="T8" fmla="*/ 12 w 26"/>
              <a:gd name="T9" fmla="*/ 0 h 14"/>
              <a:gd name="T10" fmla="*/ 16 w 26"/>
              <a:gd name="T11" fmla="*/ 0 h 14"/>
              <a:gd name="T12" fmla="*/ 20 w 26"/>
              <a:gd name="T13" fmla="*/ 2 h 14"/>
              <a:gd name="T14" fmla="*/ 22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2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8" y="2"/>
                </a:lnTo>
                <a:lnTo>
                  <a:pt x="12" y="0"/>
                </a:lnTo>
                <a:lnTo>
                  <a:pt x="16" y="0"/>
                </a:lnTo>
                <a:lnTo>
                  <a:pt x="20" y="2"/>
                </a:lnTo>
                <a:lnTo>
                  <a:pt x="22" y="4"/>
                </a:lnTo>
                <a:lnTo>
                  <a:pt x="26" y="8"/>
                </a:lnTo>
                <a:lnTo>
                  <a:pt x="24" y="10"/>
                </a:lnTo>
                <a:lnTo>
                  <a:pt x="20" y="12"/>
                </a:lnTo>
                <a:lnTo>
                  <a:pt x="18" y="14"/>
                </a:lnTo>
                <a:lnTo>
                  <a:pt x="14" y="14"/>
                </a:lnTo>
                <a:lnTo>
                  <a:pt x="10" y="14"/>
                </a:lnTo>
                <a:lnTo>
                  <a:pt x="6" y="12"/>
                </a:lnTo>
                <a:lnTo>
                  <a:pt x="2"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5" name="Freeform 71"/>
          <p:cNvSpPr>
            <a:spLocks/>
          </p:cNvSpPr>
          <p:nvPr userDrawn="1"/>
        </p:nvSpPr>
        <p:spPr bwMode="auto">
          <a:xfrm>
            <a:off x="6096000" y="-7241902"/>
            <a:ext cx="28575" cy="38100"/>
          </a:xfrm>
          <a:custGeom>
            <a:avLst/>
            <a:gdLst>
              <a:gd name="T0" fmla="*/ 18 w 18"/>
              <a:gd name="T1" fmla="*/ 0 h 24"/>
              <a:gd name="T2" fmla="*/ 18 w 18"/>
              <a:gd name="T3" fmla="*/ 4 h 24"/>
              <a:gd name="T4" fmla="*/ 16 w 18"/>
              <a:gd name="T5" fmla="*/ 8 h 24"/>
              <a:gd name="T6" fmla="*/ 16 w 18"/>
              <a:gd name="T7" fmla="*/ 12 h 24"/>
              <a:gd name="T8" fmla="*/ 14 w 18"/>
              <a:gd name="T9" fmla="*/ 16 h 24"/>
              <a:gd name="T10" fmla="*/ 12 w 18"/>
              <a:gd name="T11" fmla="*/ 20 h 24"/>
              <a:gd name="T12" fmla="*/ 10 w 18"/>
              <a:gd name="T13" fmla="*/ 22 h 24"/>
              <a:gd name="T14" fmla="*/ 6 w 18"/>
              <a:gd name="T15" fmla="*/ 24 h 24"/>
              <a:gd name="T16" fmla="*/ 2 w 18"/>
              <a:gd name="T17" fmla="*/ 24 h 24"/>
              <a:gd name="T18" fmla="*/ 0 w 18"/>
              <a:gd name="T19" fmla="*/ 20 h 24"/>
              <a:gd name="T20" fmla="*/ 2 w 18"/>
              <a:gd name="T21" fmla="*/ 16 h 24"/>
              <a:gd name="T22" fmla="*/ 2 w 18"/>
              <a:gd name="T23" fmla="*/ 12 h 24"/>
              <a:gd name="T24" fmla="*/ 4 w 18"/>
              <a:gd name="T25" fmla="*/ 10 h 24"/>
              <a:gd name="T26" fmla="*/ 6 w 18"/>
              <a:gd name="T27" fmla="*/ 6 h 24"/>
              <a:gd name="T28" fmla="*/ 10 w 18"/>
              <a:gd name="T29" fmla="*/ 4 h 24"/>
              <a:gd name="T30" fmla="*/ 14 w 18"/>
              <a:gd name="T31" fmla="*/ 2 h 24"/>
              <a:gd name="T32" fmla="*/ 18 w 18"/>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18" y="0"/>
                </a:moveTo>
                <a:lnTo>
                  <a:pt x="18" y="4"/>
                </a:lnTo>
                <a:lnTo>
                  <a:pt x="16" y="8"/>
                </a:lnTo>
                <a:lnTo>
                  <a:pt x="16" y="12"/>
                </a:lnTo>
                <a:lnTo>
                  <a:pt x="14" y="16"/>
                </a:lnTo>
                <a:lnTo>
                  <a:pt x="12" y="20"/>
                </a:lnTo>
                <a:lnTo>
                  <a:pt x="10" y="22"/>
                </a:lnTo>
                <a:lnTo>
                  <a:pt x="6" y="24"/>
                </a:lnTo>
                <a:lnTo>
                  <a:pt x="2" y="24"/>
                </a:lnTo>
                <a:lnTo>
                  <a:pt x="0" y="20"/>
                </a:lnTo>
                <a:lnTo>
                  <a:pt x="2" y="16"/>
                </a:lnTo>
                <a:lnTo>
                  <a:pt x="2" y="12"/>
                </a:lnTo>
                <a:lnTo>
                  <a:pt x="4" y="10"/>
                </a:lnTo>
                <a:lnTo>
                  <a:pt x="6" y="6"/>
                </a:lnTo>
                <a:lnTo>
                  <a:pt x="10" y="4"/>
                </a:lnTo>
                <a:lnTo>
                  <a:pt x="14" y="2"/>
                </a:lnTo>
                <a:lnTo>
                  <a:pt x="18"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6" name="Freeform 72"/>
          <p:cNvSpPr>
            <a:spLocks/>
          </p:cNvSpPr>
          <p:nvPr userDrawn="1"/>
        </p:nvSpPr>
        <p:spPr bwMode="auto">
          <a:xfrm>
            <a:off x="5988050" y="-7086327"/>
            <a:ext cx="44450" cy="19050"/>
          </a:xfrm>
          <a:custGeom>
            <a:avLst/>
            <a:gdLst>
              <a:gd name="T0" fmla="*/ 0 w 28"/>
              <a:gd name="T1" fmla="*/ 8 h 12"/>
              <a:gd name="T2" fmla="*/ 4 w 28"/>
              <a:gd name="T3" fmla="*/ 4 h 12"/>
              <a:gd name="T4" fmla="*/ 6 w 28"/>
              <a:gd name="T5" fmla="*/ 2 h 12"/>
              <a:gd name="T6" fmla="*/ 10 w 28"/>
              <a:gd name="T7" fmla="*/ 0 h 12"/>
              <a:gd name="T8" fmla="*/ 14 w 28"/>
              <a:gd name="T9" fmla="*/ 0 h 12"/>
              <a:gd name="T10" fmla="*/ 18 w 28"/>
              <a:gd name="T11" fmla="*/ 0 h 12"/>
              <a:gd name="T12" fmla="*/ 20 w 28"/>
              <a:gd name="T13" fmla="*/ 0 h 12"/>
              <a:gd name="T14" fmla="*/ 24 w 28"/>
              <a:gd name="T15" fmla="*/ 2 h 12"/>
              <a:gd name="T16" fmla="*/ 28 w 28"/>
              <a:gd name="T17" fmla="*/ 6 h 12"/>
              <a:gd name="T18" fmla="*/ 24 w 28"/>
              <a:gd name="T19" fmla="*/ 8 h 12"/>
              <a:gd name="T20" fmla="*/ 22 w 28"/>
              <a:gd name="T21" fmla="*/ 10 h 12"/>
              <a:gd name="T22" fmla="*/ 18 w 28"/>
              <a:gd name="T23" fmla="*/ 12 h 12"/>
              <a:gd name="T24" fmla="*/ 16 w 28"/>
              <a:gd name="T25" fmla="*/ 12 h 12"/>
              <a:gd name="T26" fmla="*/ 12 w 28"/>
              <a:gd name="T27" fmla="*/ 12 h 12"/>
              <a:gd name="T28" fmla="*/ 8 w 28"/>
              <a:gd name="T29" fmla="*/ 12 h 12"/>
              <a:gd name="T30" fmla="*/ 4 w 28"/>
              <a:gd name="T31" fmla="*/ 10 h 12"/>
              <a:gd name="T32" fmla="*/ 0 w 28"/>
              <a:gd name="T3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2">
                <a:moveTo>
                  <a:pt x="0" y="8"/>
                </a:moveTo>
                <a:lnTo>
                  <a:pt x="4" y="4"/>
                </a:lnTo>
                <a:lnTo>
                  <a:pt x="6" y="2"/>
                </a:lnTo>
                <a:lnTo>
                  <a:pt x="10" y="0"/>
                </a:lnTo>
                <a:lnTo>
                  <a:pt x="14" y="0"/>
                </a:lnTo>
                <a:lnTo>
                  <a:pt x="18" y="0"/>
                </a:lnTo>
                <a:lnTo>
                  <a:pt x="20" y="0"/>
                </a:lnTo>
                <a:lnTo>
                  <a:pt x="24" y="2"/>
                </a:lnTo>
                <a:lnTo>
                  <a:pt x="28" y="6"/>
                </a:lnTo>
                <a:lnTo>
                  <a:pt x="24" y="8"/>
                </a:lnTo>
                <a:lnTo>
                  <a:pt x="22" y="10"/>
                </a:lnTo>
                <a:lnTo>
                  <a:pt x="18" y="12"/>
                </a:lnTo>
                <a:lnTo>
                  <a:pt x="16" y="12"/>
                </a:lnTo>
                <a:lnTo>
                  <a:pt x="12" y="12"/>
                </a:lnTo>
                <a:lnTo>
                  <a:pt x="8"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7" name="Freeform 73"/>
          <p:cNvSpPr>
            <a:spLocks/>
          </p:cNvSpPr>
          <p:nvPr userDrawn="1"/>
        </p:nvSpPr>
        <p:spPr bwMode="auto">
          <a:xfrm>
            <a:off x="6029325" y="-7330802"/>
            <a:ext cx="25400" cy="38100"/>
          </a:xfrm>
          <a:custGeom>
            <a:avLst/>
            <a:gdLst>
              <a:gd name="T0" fmla="*/ 16 w 16"/>
              <a:gd name="T1" fmla="*/ 0 h 24"/>
              <a:gd name="T2" fmla="*/ 16 w 16"/>
              <a:gd name="T3" fmla="*/ 4 h 24"/>
              <a:gd name="T4" fmla="*/ 16 w 16"/>
              <a:gd name="T5" fmla="*/ 10 h 24"/>
              <a:gd name="T6" fmla="*/ 14 w 16"/>
              <a:gd name="T7" fmla="*/ 12 h 24"/>
              <a:gd name="T8" fmla="*/ 14 w 16"/>
              <a:gd name="T9" fmla="*/ 16 h 24"/>
              <a:gd name="T10" fmla="*/ 12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10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10"/>
                </a:lnTo>
                <a:lnTo>
                  <a:pt x="14" y="12"/>
                </a:lnTo>
                <a:lnTo>
                  <a:pt x="14" y="16"/>
                </a:lnTo>
                <a:lnTo>
                  <a:pt x="12" y="20"/>
                </a:lnTo>
                <a:lnTo>
                  <a:pt x="8" y="22"/>
                </a:lnTo>
                <a:lnTo>
                  <a:pt x="4" y="24"/>
                </a:lnTo>
                <a:lnTo>
                  <a:pt x="0" y="24"/>
                </a:lnTo>
                <a:lnTo>
                  <a:pt x="0" y="20"/>
                </a:lnTo>
                <a:lnTo>
                  <a:pt x="0" y="16"/>
                </a:lnTo>
                <a:lnTo>
                  <a:pt x="2" y="12"/>
                </a:lnTo>
                <a:lnTo>
                  <a:pt x="4" y="10"/>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8" name="Freeform 74"/>
          <p:cNvSpPr>
            <a:spLocks/>
          </p:cNvSpPr>
          <p:nvPr userDrawn="1"/>
        </p:nvSpPr>
        <p:spPr bwMode="auto">
          <a:xfrm>
            <a:off x="6137275" y="-7292702"/>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0 w 16"/>
              <a:gd name="T23" fmla="*/ 12 h 24"/>
              <a:gd name="T24" fmla="*/ 2 w 16"/>
              <a:gd name="T25" fmla="*/ 8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20"/>
                </a:lnTo>
                <a:lnTo>
                  <a:pt x="8" y="22"/>
                </a:lnTo>
                <a:lnTo>
                  <a:pt x="4" y="24"/>
                </a:lnTo>
                <a:lnTo>
                  <a:pt x="0" y="24"/>
                </a:lnTo>
                <a:lnTo>
                  <a:pt x="0" y="20"/>
                </a:lnTo>
                <a:lnTo>
                  <a:pt x="0" y="16"/>
                </a:lnTo>
                <a:lnTo>
                  <a:pt x="0" y="12"/>
                </a:lnTo>
                <a:lnTo>
                  <a:pt x="2" y="8"/>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9" name="Freeform 75"/>
          <p:cNvSpPr>
            <a:spLocks/>
          </p:cNvSpPr>
          <p:nvPr userDrawn="1"/>
        </p:nvSpPr>
        <p:spPr bwMode="auto">
          <a:xfrm>
            <a:off x="6172200" y="-7245077"/>
            <a:ext cx="41275" cy="22225"/>
          </a:xfrm>
          <a:custGeom>
            <a:avLst/>
            <a:gdLst>
              <a:gd name="T0" fmla="*/ 0 w 26"/>
              <a:gd name="T1" fmla="*/ 8 h 14"/>
              <a:gd name="T2" fmla="*/ 2 w 26"/>
              <a:gd name="T3" fmla="*/ 6 h 14"/>
              <a:gd name="T4" fmla="*/ 6 w 26"/>
              <a:gd name="T5" fmla="*/ 4 h 14"/>
              <a:gd name="T6" fmla="*/ 10 w 26"/>
              <a:gd name="T7" fmla="*/ 2 h 14"/>
              <a:gd name="T8" fmla="*/ 12 w 26"/>
              <a:gd name="T9" fmla="*/ 0 h 14"/>
              <a:gd name="T10" fmla="*/ 16 w 26"/>
              <a:gd name="T11" fmla="*/ 0 h 14"/>
              <a:gd name="T12" fmla="*/ 20 w 26"/>
              <a:gd name="T13" fmla="*/ 2 h 14"/>
              <a:gd name="T14" fmla="*/ 24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10" y="2"/>
                </a:lnTo>
                <a:lnTo>
                  <a:pt x="12" y="0"/>
                </a:lnTo>
                <a:lnTo>
                  <a:pt x="16" y="0"/>
                </a:lnTo>
                <a:lnTo>
                  <a:pt x="20" y="2"/>
                </a:lnTo>
                <a:lnTo>
                  <a:pt x="24" y="4"/>
                </a:lnTo>
                <a:lnTo>
                  <a:pt x="26" y="8"/>
                </a:lnTo>
                <a:lnTo>
                  <a:pt x="24" y="10"/>
                </a:lnTo>
                <a:lnTo>
                  <a:pt x="20" y="12"/>
                </a:lnTo>
                <a:lnTo>
                  <a:pt x="18" y="14"/>
                </a:lnTo>
                <a:lnTo>
                  <a:pt x="14" y="14"/>
                </a:lnTo>
                <a:lnTo>
                  <a:pt x="10" y="14"/>
                </a:lnTo>
                <a:lnTo>
                  <a:pt x="6"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0" name="Freeform 76"/>
          <p:cNvSpPr>
            <a:spLocks/>
          </p:cNvSpPr>
          <p:nvPr userDrawn="1"/>
        </p:nvSpPr>
        <p:spPr bwMode="auto">
          <a:xfrm>
            <a:off x="5984875" y="-7181577"/>
            <a:ext cx="25400" cy="38100"/>
          </a:xfrm>
          <a:custGeom>
            <a:avLst/>
            <a:gdLst>
              <a:gd name="T0" fmla="*/ 16 w 16"/>
              <a:gd name="T1" fmla="*/ 0 h 24"/>
              <a:gd name="T2" fmla="*/ 16 w 16"/>
              <a:gd name="T3" fmla="*/ 4 h 24"/>
              <a:gd name="T4" fmla="*/ 14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0 w 16"/>
              <a:gd name="T23" fmla="*/ 12 h 24"/>
              <a:gd name="T24" fmla="*/ 2 w 16"/>
              <a:gd name="T25" fmla="*/ 8 h 24"/>
              <a:gd name="T26" fmla="*/ 4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4" y="8"/>
                </a:lnTo>
                <a:lnTo>
                  <a:pt x="14" y="12"/>
                </a:lnTo>
                <a:lnTo>
                  <a:pt x="12" y="16"/>
                </a:lnTo>
                <a:lnTo>
                  <a:pt x="10" y="20"/>
                </a:lnTo>
                <a:lnTo>
                  <a:pt x="8" y="22"/>
                </a:lnTo>
                <a:lnTo>
                  <a:pt x="4" y="24"/>
                </a:lnTo>
                <a:lnTo>
                  <a:pt x="0" y="24"/>
                </a:lnTo>
                <a:lnTo>
                  <a:pt x="0" y="20"/>
                </a:lnTo>
                <a:lnTo>
                  <a:pt x="0" y="16"/>
                </a:lnTo>
                <a:lnTo>
                  <a:pt x="0" y="12"/>
                </a:lnTo>
                <a:lnTo>
                  <a:pt x="2" y="8"/>
                </a:lnTo>
                <a:lnTo>
                  <a:pt x="4"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1" name="Freeform 77"/>
          <p:cNvSpPr>
            <a:spLocks/>
          </p:cNvSpPr>
          <p:nvPr userDrawn="1"/>
        </p:nvSpPr>
        <p:spPr bwMode="auto">
          <a:xfrm>
            <a:off x="6080125" y="-7270477"/>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18 h 24"/>
              <a:gd name="T12" fmla="*/ 8 w 16"/>
              <a:gd name="T13" fmla="*/ 20 h 24"/>
              <a:gd name="T14" fmla="*/ 4 w 16"/>
              <a:gd name="T15" fmla="*/ 22 h 24"/>
              <a:gd name="T16" fmla="*/ 0 w 16"/>
              <a:gd name="T17" fmla="*/ 24 h 24"/>
              <a:gd name="T18" fmla="*/ 0 w 16"/>
              <a:gd name="T19" fmla="*/ 18 h 24"/>
              <a:gd name="T20" fmla="*/ 0 w 16"/>
              <a:gd name="T21" fmla="*/ 14 h 24"/>
              <a:gd name="T22" fmla="*/ 0 w 16"/>
              <a:gd name="T23" fmla="*/ 10 h 24"/>
              <a:gd name="T24" fmla="*/ 2 w 16"/>
              <a:gd name="T25" fmla="*/ 8 h 24"/>
              <a:gd name="T26" fmla="*/ 6 w 16"/>
              <a:gd name="T27" fmla="*/ 4 h 24"/>
              <a:gd name="T28" fmla="*/ 8 w 16"/>
              <a:gd name="T29" fmla="*/ 2 h 24"/>
              <a:gd name="T30" fmla="*/ 12 w 16"/>
              <a:gd name="T31" fmla="*/ 0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18"/>
                </a:lnTo>
                <a:lnTo>
                  <a:pt x="8" y="20"/>
                </a:lnTo>
                <a:lnTo>
                  <a:pt x="4" y="22"/>
                </a:lnTo>
                <a:lnTo>
                  <a:pt x="0" y="24"/>
                </a:lnTo>
                <a:lnTo>
                  <a:pt x="0" y="18"/>
                </a:lnTo>
                <a:lnTo>
                  <a:pt x="0" y="14"/>
                </a:lnTo>
                <a:lnTo>
                  <a:pt x="0" y="10"/>
                </a:lnTo>
                <a:lnTo>
                  <a:pt x="2" y="8"/>
                </a:lnTo>
                <a:lnTo>
                  <a:pt x="6" y="4"/>
                </a:lnTo>
                <a:lnTo>
                  <a:pt x="8" y="2"/>
                </a:lnTo>
                <a:lnTo>
                  <a:pt x="12" y="0"/>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2" name="Freeform 78"/>
          <p:cNvSpPr>
            <a:spLocks/>
          </p:cNvSpPr>
          <p:nvPr userDrawn="1"/>
        </p:nvSpPr>
        <p:spPr bwMode="auto">
          <a:xfrm>
            <a:off x="6178550" y="-7153002"/>
            <a:ext cx="41275" cy="25400"/>
          </a:xfrm>
          <a:custGeom>
            <a:avLst/>
            <a:gdLst>
              <a:gd name="T0" fmla="*/ 26 w 26"/>
              <a:gd name="T1" fmla="*/ 12 h 16"/>
              <a:gd name="T2" fmla="*/ 24 w 26"/>
              <a:gd name="T3" fmla="*/ 10 h 16"/>
              <a:gd name="T4" fmla="*/ 22 w 26"/>
              <a:gd name="T5" fmla="*/ 6 h 16"/>
              <a:gd name="T6" fmla="*/ 18 w 26"/>
              <a:gd name="T7" fmla="*/ 4 h 16"/>
              <a:gd name="T8" fmla="*/ 14 w 26"/>
              <a:gd name="T9" fmla="*/ 2 h 16"/>
              <a:gd name="T10" fmla="*/ 10 w 26"/>
              <a:gd name="T11" fmla="*/ 0 h 16"/>
              <a:gd name="T12" fmla="*/ 6 w 26"/>
              <a:gd name="T13" fmla="*/ 0 h 16"/>
              <a:gd name="T14" fmla="*/ 2 w 26"/>
              <a:gd name="T15" fmla="*/ 0 h 16"/>
              <a:gd name="T16" fmla="*/ 0 w 26"/>
              <a:gd name="T17" fmla="*/ 2 h 16"/>
              <a:gd name="T18" fmla="*/ 2 w 26"/>
              <a:gd name="T19" fmla="*/ 6 h 16"/>
              <a:gd name="T20" fmla="*/ 4 w 26"/>
              <a:gd name="T21" fmla="*/ 10 h 16"/>
              <a:gd name="T22" fmla="*/ 6 w 26"/>
              <a:gd name="T23" fmla="*/ 12 h 16"/>
              <a:gd name="T24" fmla="*/ 8 w 26"/>
              <a:gd name="T25" fmla="*/ 14 h 16"/>
              <a:gd name="T26" fmla="*/ 12 w 26"/>
              <a:gd name="T27" fmla="*/ 14 h 16"/>
              <a:gd name="T28" fmla="*/ 16 w 26"/>
              <a:gd name="T29" fmla="*/ 16 h 16"/>
              <a:gd name="T30" fmla="*/ 20 w 26"/>
              <a:gd name="T31" fmla="*/ 14 h 16"/>
              <a:gd name="T32" fmla="*/ 26 w 26"/>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2"/>
                </a:moveTo>
                <a:lnTo>
                  <a:pt x="24" y="10"/>
                </a:lnTo>
                <a:lnTo>
                  <a:pt x="22" y="6"/>
                </a:lnTo>
                <a:lnTo>
                  <a:pt x="18" y="4"/>
                </a:lnTo>
                <a:lnTo>
                  <a:pt x="14" y="2"/>
                </a:lnTo>
                <a:lnTo>
                  <a:pt x="10" y="0"/>
                </a:lnTo>
                <a:lnTo>
                  <a:pt x="6" y="0"/>
                </a:lnTo>
                <a:lnTo>
                  <a:pt x="2" y="0"/>
                </a:lnTo>
                <a:lnTo>
                  <a:pt x="0" y="2"/>
                </a:lnTo>
                <a:lnTo>
                  <a:pt x="2" y="6"/>
                </a:lnTo>
                <a:lnTo>
                  <a:pt x="4" y="10"/>
                </a:lnTo>
                <a:lnTo>
                  <a:pt x="6" y="12"/>
                </a:lnTo>
                <a:lnTo>
                  <a:pt x="8" y="14"/>
                </a:lnTo>
                <a:lnTo>
                  <a:pt x="12" y="14"/>
                </a:lnTo>
                <a:lnTo>
                  <a:pt x="16" y="16"/>
                </a:lnTo>
                <a:lnTo>
                  <a:pt x="20"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3" name="Freeform 79"/>
          <p:cNvSpPr>
            <a:spLocks/>
          </p:cNvSpPr>
          <p:nvPr userDrawn="1"/>
        </p:nvSpPr>
        <p:spPr bwMode="auto">
          <a:xfrm>
            <a:off x="6207125" y="-7222852"/>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8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20"/>
                </a:lnTo>
                <a:lnTo>
                  <a:pt x="8" y="22"/>
                </a:lnTo>
                <a:lnTo>
                  <a:pt x="4" y="24"/>
                </a:lnTo>
                <a:lnTo>
                  <a:pt x="0" y="24"/>
                </a:lnTo>
                <a:lnTo>
                  <a:pt x="0" y="20"/>
                </a:lnTo>
                <a:lnTo>
                  <a:pt x="0" y="16"/>
                </a:lnTo>
                <a:lnTo>
                  <a:pt x="2" y="12"/>
                </a:lnTo>
                <a:lnTo>
                  <a:pt x="4" y="8"/>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4" name="Freeform 80"/>
          <p:cNvSpPr>
            <a:spLocks noEditPoints="1"/>
          </p:cNvSpPr>
          <p:nvPr userDrawn="1"/>
        </p:nvSpPr>
        <p:spPr bwMode="auto">
          <a:xfrm>
            <a:off x="6213475" y="-7175227"/>
            <a:ext cx="127000" cy="214313"/>
          </a:xfrm>
          <a:custGeom>
            <a:avLst/>
            <a:gdLst>
              <a:gd name="T0" fmla="*/ 9 w 40"/>
              <a:gd name="T1" fmla="*/ 52 h 67"/>
              <a:gd name="T2" fmla="*/ 13 w 40"/>
              <a:gd name="T3" fmla="*/ 57 h 67"/>
              <a:gd name="T4" fmla="*/ 6 w 40"/>
              <a:gd name="T5" fmla="*/ 61 h 67"/>
              <a:gd name="T6" fmla="*/ 6 w 40"/>
              <a:gd name="T7" fmla="*/ 64 h 67"/>
              <a:gd name="T8" fmla="*/ 13 w 40"/>
              <a:gd name="T9" fmla="*/ 67 h 67"/>
              <a:gd name="T10" fmla="*/ 18 w 40"/>
              <a:gd name="T11" fmla="*/ 63 h 67"/>
              <a:gd name="T12" fmla="*/ 20 w 40"/>
              <a:gd name="T13" fmla="*/ 60 h 67"/>
              <a:gd name="T14" fmla="*/ 20 w 40"/>
              <a:gd name="T15" fmla="*/ 56 h 67"/>
              <a:gd name="T16" fmla="*/ 24 w 40"/>
              <a:gd name="T17" fmla="*/ 51 h 67"/>
              <a:gd name="T18" fmla="*/ 24 w 40"/>
              <a:gd name="T19" fmla="*/ 62 h 67"/>
              <a:gd name="T20" fmla="*/ 25 w 40"/>
              <a:gd name="T21" fmla="*/ 64 h 67"/>
              <a:gd name="T22" fmla="*/ 28 w 40"/>
              <a:gd name="T23" fmla="*/ 56 h 67"/>
              <a:gd name="T24" fmla="*/ 29 w 40"/>
              <a:gd name="T25" fmla="*/ 61 h 67"/>
              <a:gd name="T26" fmla="*/ 25 w 40"/>
              <a:gd name="T27" fmla="*/ 66 h 67"/>
              <a:gd name="T28" fmla="*/ 32 w 40"/>
              <a:gd name="T29" fmla="*/ 67 h 67"/>
              <a:gd name="T30" fmla="*/ 34 w 40"/>
              <a:gd name="T31" fmla="*/ 62 h 67"/>
              <a:gd name="T32" fmla="*/ 34 w 40"/>
              <a:gd name="T33" fmla="*/ 57 h 67"/>
              <a:gd name="T34" fmla="*/ 35 w 40"/>
              <a:gd name="T35" fmla="*/ 57 h 67"/>
              <a:gd name="T36" fmla="*/ 36 w 40"/>
              <a:gd name="T37" fmla="*/ 57 h 67"/>
              <a:gd name="T38" fmla="*/ 37 w 40"/>
              <a:gd name="T39" fmla="*/ 58 h 67"/>
              <a:gd name="T40" fmla="*/ 36 w 40"/>
              <a:gd name="T41" fmla="*/ 56 h 67"/>
              <a:gd name="T42" fmla="*/ 38 w 40"/>
              <a:gd name="T43" fmla="*/ 55 h 67"/>
              <a:gd name="T44" fmla="*/ 39 w 40"/>
              <a:gd name="T45" fmla="*/ 53 h 67"/>
              <a:gd name="T46" fmla="*/ 36 w 40"/>
              <a:gd name="T47" fmla="*/ 49 h 67"/>
              <a:gd name="T48" fmla="*/ 34 w 40"/>
              <a:gd name="T49" fmla="*/ 50 h 67"/>
              <a:gd name="T50" fmla="*/ 35 w 40"/>
              <a:gd name="T51" fmla="*/ 50 h 67"/>
              <a:gd name="T52" fmla="*/ 35 w 40"/>
              <a:gd name="T53" fmla="*/ 48 h 67"/>
              <a:gd name="T54" fmla="*/ 33 w 40"/>
              <a:gd name="T55" fmla="*/ 46 h 67"/>
              <a:gd name="T56" fmla="*/ 31 w 40"/>
              <a:gd name="T57" fmla="*/ 43 h 67"/>
              <a:gd name="T58" fmla="*/ 31 w 40"/>
              <a:gd name="T59" fmla="*/ 38 h 67"/>
              <a:gd name="T60" fmla="*/ 31 w 40"/>
              <a:gd name="T61" fmla="*/ 31 h 67"/>
              <a:gd name="T62" fmla="*/ 31 w 40"/>
              <a:gd name="T63" fmla="*/ 27 h 67"/>
              <a:gd name="T64" fmla="*/ 31 w 40"/>
              <a:gd name="T65" fmla="*/ 17 h 67"/>
              <a:gd name="T66" fmla="*/ 28 w 40"/>
              <a:gd name="T67" fmla="*/ 10 h 67"/>
              <a:gd name="T68" fmla="*/ 30 w 40"/>
              <a:gd name="T69" fmla="*/ 8 h 67"/>
              <a:gd name="T70" fmla="*/ 25 w 40"/>
              <a:gd name="T71" fmla="*/ 0 h 67"/>
              <a:gd name="T72" fmla="*/ 20 w 40"/>
              <a:gd name="T73" fmla="*/ 8 h 67"/>
              <a:gd name="T74" fmla="*/ 24 w 40"/>
              <a:gd name="T75" fmla="*/ 11 h 67"/>
              <a:gd name="T76" fmla="*/ 23 w 40"/>
              <a:gd name="T77" fmla="*/ 12 h 67"/>
              <a:gd name="T78" fmla="*/ 22 w 40"/>
              <a:gd name="T79" fmla="*/ 22 h 67"/>
              <a:gd name="T80" fmla="*/ 19 w 40"/>
              <a:gd name="T81" fmla="*/ 31 h 67"/>
              <a:gd name="T82" fmla="*/ 15 w 40"/>
              <a:gd name="T83" fmla="*/ 42 h 67"/>
              <a:gd name="T84" fmla="*/ 10 w 40"/>
              <a:gd name="T85" fmla="*/ 44 h 67"/>
              <a:gd name="T86" fmla="*/ 4 w 40"/>
              <a:gd name="T87" fmla="*/ 51 h 67"/>
              <a:gd name="T88" fmla="*/ 17 w 40"/>
              <a:gd name="T89" fmla="*/ 59 h 67"/>
              <a:gd name="T90" fmla="*/ 15 w 40"/>
              <a:gd name="T91" fmla="*/ 62 h 67"/>
              <a:gd name="T92" fmla="*/ 15 w 40"/>
              <a:gd name="T93" fmla="*/ 43 h 67"/>
              <a:gd name="T94" fmla="*/ 18 w 40"/>
              <a:gd name="T95" fmla="*/ 39 h 67"/>
              <a:gd name="T96" fmla="*/ 15 w 40"/>
              <a:gd name="T97"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67">
                <a:moveTo>
                  <a:pt x="4" y="51"/>
                </a:moveTo>
                <a:cubicBezTo>
                  <a:pt x="6" y="51"/>
                  <a:pt x="8" y="50"/>
                  <a:pt x="9" y="52"/>
                </a:cubicBezTo>
                <a:cubicBezTo>
                  <a:pt x="11" y="53"/>
                  <a:pt x="11" y="55"/>
                  <a:pt x="12" y="55"/>
                </a:cubicBezTo>
                <a:cubicBezTo>
                  <a:pt x="13" y="56"/>
                  <a:pt x="13" y="56"/>
                  <a:pt x="13" y="57"/>
                </a:cubicBezTo>
                <a:cubicBezTo>
                  <a:pt x="9" y="61"/>
                  <a:pt x="9" y="61"/>
                  <a:pt x="9" y="61"/>
                </a:cubicBezTo>
                <a:cubicBezTo>
                  <a:pt x="8" y="62"/>
                  <a:pt x="6" y="62"/>
                  <a:pt x="6" y="61"/>
                </a:cubicBezTo>
                <a:cubicBezTo>
                  <a:pt x="4" y="62"/>
                  <a:pt x="4" y="62"/>
                  <a:pt x="4" y="62"/>
                </a:cubicBezTo>
                <a:cubicBezTo>
                  <a:pt x="4" y="63"/>
                  <a:pt x="5" y="63"/>
                  <a:pt x="6" y="64"/>
                </a:cubicBezTo>
                <a:cubicBezTo>
                  <a:pt x="11" y="66"/>
                  <a:pt x="11" y="66"/>
                  <a:pt x="11" y="66"/>
                </a:cubicBezTo>
                <a:cubicBezTo>
                  <a:pt x="12" y="66"/>
                  <a:pt x="13" y="66"/>
                  <a:pt x="13" y="67"/>
                </a:cubicBezTo>
                <a:cubicBezTo>
                  <a:pt x="15" y="66"/>
                  <a:pt x="13" y="62"/>
                  <a:pt x="16" y="64"/>
                </a:cubicBezTo>
                <a:cubicBezTo>
                  <a:pt x="16" y="64"/>
                  <a:pt x="17" y="64"/>
                  <a:pt x="18" y="63"/>
                </a:cubicBezTo>
                <a:cubicBezTo>
                  <a:pt x="18" y="62"/>
                  <a:pt x="19" y="61"/>
                  <a:pt x="19" y="60"/>
                </a:cubicBezTo>
                <a:cubicBezTo>
                  <a:pt x="20" y="60"/>
                  <a:pt x="20" y="60"/>
                  <a:pt x="20" y="60"/>
                </a:cubicBezTo>
                <a:cubicBezTo>
                  <a:pt x="20" y="59"/>
                  <a:pt x="19" y="57"/>
                  <a:pt x="20" y="57"/>
                </a:cubicBezTo>
                <a:cubicBezTo>
                  <a:pt x="20" y="56"/>
                  <a:pt x="20" y="56"/>
                  <a:pt x="20" y="56"/>
                </a:cubicBezTo>
                <a:cubicBezTo>
                  <a:pt x="24" y="52"/>
                  <a:pt x="24" y="52"/>
                  <a:pt x="24" y="52"/>
                </a:cubicBezTo>
                <a:cubicBezTo>
                  <a:pt x="24" y="52"/>
                  <a:pt x="24" y="51"/>
                  <a:pt x="24" y="51"/>
                </a:cubicBezTo>
                <a:cubicBezTo>
                  <a:pt x="26" y="52"/>
                  <a:pt x="26" y="54"/>
                  <a:pt x="26" y="55"/>
                </a:cubicBezTo>
                <a:cubicBezTo>
                  <a:pt x="27" y="58"/>
                  <a:pt x="26" y="61"/>
                  <a:pt x="24" y="62"/>
                </a:cubicBezTo>
                <a:cubicBezTo>
                  <a:pt x="23" y="62"/>
                  <a:pt x="22" y="63"/>
                  <a:pt x="22" y="63"/>
                </a:cubicBezTo>
                <a:cubicBezTo>
                  <a:pt x="23" y="64"/>
                  <a:pt x="24" y="63"/>
                  <a:pt x="25" y="64"/>
                </a:cubicBezTo>
                <a:cubicBezTo>
                  <a:pt x="26" y="62"/>
                  <a:pt x="26" y="60"/>
                  <a:pt x="28" y="60"/>
                </a:cubicBezTo>
                <a:cubicBezTo>
                  <a:pt x="28" y="59"/>
                  <a:pt x="28" y="57"/>
                  <a:pt x="28" y="56"/>
                </a:cubicBezTo>
                <a:cubicBezTo>
                  <a:pt x="29" y="57"/>
                  <a:pt x="29" y="57"/>
                  <a:pt x="29" y="57"/>
                </a:cubicBezTo>
                <a:cubicBezTo>
                  <a:pt x="29" y="61"/>
                  <a:pt x="29" y="61"/>
                  <a:pt x="29" y="61"/>
                </a:cubicBezTo>
                <a:cubicBezTo>
                  <a:pt x="30" y="62"/>
                  <a:pt x="29" y="63"/>
                  <a:pt x="29" y="64"/>
                </a:cubicBezTo>
                <a:cubicBezTo>
                  <a:pt x="28" y="65"/>
                  <a:pt x="26" y="65"/>
                  <a:pt x="25" y="66"/>
                </a:cubicBezTo>
                <a:cubicBezTo>
                  <a:pt x="26" y="67"/>
                  <a:pt x="27" y="67"/>
                  <a:pt x="28" y="67"/>
                </a:cubicBezTo>
                <a:cubicBezTo>
                  <a:pt x="32" y="67"/>
                  <a:pt x="32" y="67"/>
                  <a:pt x="32" y="67"/>
                </a:cubicBezTo>
                <a:cubicBezTo>
                  <a:pt x="33" y="67"/>
                  <a:pt x="34" y="66"/>
                  <a:pt x="34" y="66"/>
                </a:cubicBezTo>
                <a:cubicBezTo>
                  <a:pt x="34" y="65"/>
                  <a:pt x="34" y="63"/>
                  <a:pt x="34" y="62"/>
                </a:cubicBezTo>
                <a:cubicBezTo>
                  <a:pt x="34" y="62"/>
                  <a:pt x="35" y="61"/>
                  <a:pt x="35" y="61"/>
                </a:cubicBezTo>
                <a:cubicBezTo>
                  <a:pt x="34" y="57"/>
                  <a:pt x="34" y="57"/>
                  <a:pt x="34" y="57"/>
                </a:cubicBezTo>
                <a:cubicBezTo>
                  <a:pt x="35" y="57"/>
                  <a:pt x="35" y="57"/>
                  <a:pt x="35" y="57"/>
                </a:cubicBezTo>
                <a:cubicBezTo>
                  <a:pt x="35" y="57"/>
                  <a:pt x="35" y="57"/>
                  <a:pt x="35" y="57"/>
                </a:cubicBezTo>
                <a:cubicBezTo>
                  <a:pt x="35" y="56"/>
                  <a:pt x="35" y="56"/>
                  <a:pt x="35" y="56"/>
                </a:cubicBezTo>
                <a:cubicBezTo>
                  <a:pt x="35" y="57"/>
                  <a:pt x="36" y="57"/>
                  <a:pt x="36" y="57"/>
                </a:cubicBezTo>
                <a:cubicBezTo>
                  <a:pt x="36" y="57"/>
                  <a:pt x="36" y="57"/>
                  <a:pt x="36" y="57"/>
                </a:cubicBezTo>
                <a:cubicBezTo>
                  <a:pt x="37" y="58"/>
                  <a:pt x="37" y="58"/>
                  <a:pt x="37" y="58"/>
                </a:cubicBezTo>
                <a:cubicBezTo>
                  <a:pt x="36" y="57"/>
                  <a:pt x="37" y="56"/>
                  <a:pt x="36" y="56"/>
                </a:cubicBezTo>
                <a:cubicBezTo>
                  <a:pt x="36" y="56"/>
                  <a:pt x="36" y="56"/>
                  <a:pt x="36" y="56"/>
                </a:cubicBezTo>
                <a:cubicBezTo>
                  <a:pt x="37" y="56"/>
                  <a:pt x="37" y="57"/>
                  <a:pt x="37" y="57"/>
                </a:cubicBezTo>
                <a:cubicBezTo>
                  <a:pt x="38" y="56"/>
                  <a:pt x="35" y="54"/>
                  <a:pt x="38" y="55"/>
                </a:cubicBezTo>
                <a:cubicBezTo>
                  <a:pt x="38" y="55"/>
                  <a:pt x="38" y="55"/>
                  <a:pt x="38" y="55"/>
                </a:cubicBezTo>
                <a:cubicBezTo>
                  <a:pt x="38" y="55"/>
                  <a:pt x="39" y="54"/>
                  <a:pt x="39" y="53"/>
                </a:cubicBezTo>
                <a:cubicBezTo>
                  <a:pt x="40" y="51"/>
                  <a:pt x="39" y="49"/>
                  <a:pt x="38" y="48"/>
                </a:cubicBezTo>
                <a:cubicBezTo>
                  <a:pt x="37" y="48"/>
                  <a:pt x="37" y="48"/>
                  <a:pt x="36" y="49"/>
                </a:cubicBezTo>
                <a:cubicBezTo>
                  <a:pt x="36" y="50"/>
                  <a:pt x="37" y="51"/>
                  <a:pt x="36" y="51"/>
                </a:cubicBezTo>
                <a:cubicBezTo>
                  <a:pt x="35" y="51"/>
                  <a:pt x="35" y="51"/>
                  <a:pt x="34" y="50"/>
                </a:cubicBezTo>
                <a:cubicBezTo>
                  <a:pt x="35" y="50"/>
                  <a:pt x="35" y="50"/>
                  <a:pt x="35" y="50"/>
                </a:cubicBezTo>
                <a:cubicBezTo>
                  <a:pt x="35" y="50"/>
                  <a:pt x="35" y="50"/>
                  <a:pt x="35" y="50"/>
                </a:cubicBezTo>
                <a:cubicBezTo>
                  <a:pt x="34" y="50"/>
                  <a:pt x="35" y="49"/>
                  <a:pt x="34" y="48"/>
                </a:cubicBezTo>
                <a:cubicBezTo>
                  <a:pt x="35" y="48"/>
                  <a:pt x="35" y="48"/>
                  <a:pt x="35" y="48"/>
                </a:cubicBezTo>
                <a:cubicBezTo>
                  <a:pt x="35" y="48"/>
                  <a:pt x="35" y="48"/>
                  <a:pt x="35" y="48"/>
                </a:cubicBezTo>
                <a:cubicBezTo>
                  <a:pt x="34" y="47"/>
                  <a:pt x="34" y="46"/>
                  <a:pt x="33" y="46"/>
                </a:cubicBezTo>
                <a:cubicBezTo>
                  <a:pt x="34" y="46"/>
                  <a:pt x="34" y="46"/>
                  <a:pt x="34" y="46"/>
                </a:cubicBezTo>
                <a:cubicBezTo>
                  <a:pt x="33" y="45"/>
                  <a:pt x="31" y="45"/>
                  <a:pt x="31" y="43"/>
                </a:cubicBezTo>
                <a:cubicBezTo>
                  <a:pt x="31" y="42"/>
                  <a:pt x="30" y="41"/>
                  <a:pt x="31" y="41"/>
                </a:cubicBezTo>
                <a:cubicBezTo>
                  <a:pt x="31" y="40"/>
                  <a:pt x="31" y="39"/>
                  <a:pt x="31" y="38"/>
                </a:cubicBezTo>
                <a:cubicBezTo>
                  <a:pt x="31" y="38"/>
                  <a:pt x="32" y="37"/>
                  <a:pt x="33" y="37"/>
                </a:cubicBezTo>
                <a:cubicBezTo>
                  <a:pt x="32" y="35"/>
                  <a:pt x="31" y="33"/>
                  <a:pt x="31" y="31"/>
                </a:cubicBezTo>
                <a:cubicBezTo>
                  <a:pt x="30" y="29"/>
                  <a:pt x="30" y="29"/>
                  <a:pt x="30" y="29"/>
                </a:cubicBezTo>
                <a:cubicBezTo>
                  <a:pt x="31" y="27"/>
                  <a:pt x="31" y="27"/>
                  <a:pt x="31" y="27"/>
                </a:cubicBezTo>
                <a:cubicBezTo>
                  <a:pt x="32" y="21"/>
                  <a:pt x="32" y="21"/>
                  <a:pt x="32" y="21"/>
                </a:cubicBezTo>
                <a:cubicBezTo>
                  <a:pt x="31" y="17"/>
                  <a:pt x="31" y="17"/>
                  <a:pt x="31" y="17"/>
                </a:cubicBezTo>
                <a:cubicBezTo>
                  <a:pt x="31" y="15"/>
                  <a:pt x="31" y="13"/>
                  <a:pt x="29" y="11"/>
                </a:cubicBezTo>
                <a:cubicBezTo>
                  <a:pt x="29" y="10"/>
                  <a:pt x="29" y="10"/>
                  <a:pt x="28" y="10"/>
                </a:cubicBezTo>
                <a:cubicBezTo>
                  <a:pt x="28" y="10"/>
                  <a:pt x="28" y="9"/>
                  <a:pt x="28" y="9"/>
                </a:cubicBezTo>
                <a:cubicBezTo>
                  <a:pt x="29" y="8"/>
                  <a:pt x="30" y="9"/>
                  <a:pt x="30" y="8"/>
                </a:cubicBezTo>
                <a:cubicBezTo>
                  <a:pt x="31" y="6"/>
                  <a:pt x="30" y="5"/>
                  <a:pt x="30" y="4"/>
                </a:cubicBezTo>
                <a:cubicBezTo>
                  <a:pt x="29" y="3"/>
                  <a:pt x="27" y="1"/>
                  <a:pt x="25" y="0"/>
                </a:cubicBezTo>
                <a:cubicBezTo>
                  <a:pt x="24" y="1"/>
                  <a:pt x="21" y="1"/>
                  <a:pt x="21" y="3"/>
                </a:cubicBezTo>
                <a:cubicBezTo>
                  <a:pt x="20" y="5"/>
                  <a:pt x="22" y="6"/>
                  <a:pt x="20" y="8"/>
                </a:cubicBezTo>
                <a:cubicBezTo>
                  <a:pt x="21" y="8"/>
                  <a:pt x="22" y="9"/>
                  <a:pt x="22" y="10"/>
                </a:cubicBezTo>
                <a:cubicBezTo>
                  <a:pt x="23" y="11"/>
                  <a:pt x="24" y="9"/>
                  <a:pt x="24" y="11"/>
                </a:cubicBezTo>
                <a:cubicBezTo>
                  <a:pt x="25" y="11"/>
                  <a:pt x="25" y="12"/>
                  <a:pt x="24" y="12"/>
                </a:cubicBezTo>
                <a:cubicBezTo>
                  <a:pt x="23" y="12"/>
                  <a:pt x="23" y="12"/>
                  <a:pt x="23" y="12"/>
                </a:cubicBezTo>
                <a:cubicBezTo>
                  <a:pt x="24" y="16"/>
                  <a:pt x="21" y="17"/>
                  <a:pt x="21" y="21"/>
                </a:cubicBezTo>
                <a:cubicBezTo>
                  <a:pt x="21" y="21"/>
                  <a:pt x="21" y="22"/>
                  <a:pt x="22" y="22"/>
                </a:cubicBezTo>
                <a:cubicBezTo>
                  <a:pt x="21" y="27"/>
                  <a:pt x="21" y="27"/>
                  <a:pt x="21" y="27"/>
                </a:cubicBezTo>
                <a:cubicBezTo>
                  <a:pt x="19" y="31"/>
                  <a:pt x="19" y="31"/>
                  <a:pt x="19" y="31"/>
                </a:cubicBezTo>
                <a:cubicBezTo>
                  <a:pt x="19" y="33"/>
                  <a:pt x="15" y="35"/>
                  <a:pt x="18" y="37"/>
                </a:cubicBezTo>
                <a:cubicBezTo>
                  <a:pt x="15" y="42"/>
                  <a:pt x="15" y="42"/>
                  <a:pt x="15" y="42"/>
                </a:cubicBezTo>
                <a:cubicBezTo>
                  <a:pt x="14" y="44"/>
                  <a:pt x="14" y="44"/>
                  <a:pt x="14" y="44"/>
                </a:cubicBezTo>
                <a:cubicBezTo>
                  <a:pt x="10" y="44"/>
                  <a:pt x="10" y="44"/>
                  <a:pt x="10" y="44"/>
                </a:cubicBezTo>
                <a:cubicBezTo>
                  <a:pt x="8" y="45"/>
                  <a:pt x="6" y="44"/>
                  <a:pt x="5" y="46"/>
                </a:cubicBezTo>
                <a:cubicBezTo>
                  <a:pt x="6" y="49"/>
                  <a:pt x="0" y="49"/>
                  <a:pt x="4" y="51"/>
                </a:cubicBezTo>
                <a:moveTo>
                  <a:pt x="15" y="62"/>
                </a:moveTo>
                <a:cubicBezTo>
                  <a:pt x="16" y="61"/>
                  <a:pt x="16" y="60"/>
                  <a:pt x="17" y="59"/>
                </a:cubicBezTo>
                <a:cubicBezTo>
                  <a:pt x="18" y="60"/>
                  <a:pt x="17" y="61"/>
                  <a:pt x="17" y="62"/>
                </a:cubicBezTo>
                <a:cubicBezTo>
                  <a:pt x="16" y="62"/>
                  <a:pt x="16" y="62"/>
                  <a:pt x="15" y="62"/>
                </a:cubicBezTo>
                <a:moveTo>
                  <a:pt x="15" y="44"/>
                </a:moveTo>
                <a:cubicBezTo>
                  <a:pt x="15" y="43"/>
                  <a:pt x="15" y="43"/>
                  <a:pt x="15" y="43"/>
                </a:cubicBezTo>
                <a:cubicBezTo>
                  <a:pt x="18" y="38"/>
                  <a:pt x="18" y="38"/>
                  <a:pt x="18" y="38"/>
                </a:cubicBezTo>
                <a:cubicBezTo>
                  <a:pt x="18" y="39"/>
                  <a:pt x="18" y="39"/>
                  <a:pt x="18" y="39"/>
                </a:cubicBezTo>
                <a:cubicBezTo>
                  <a:pt x="17" y="43"/>
                  <a:pt x="17" y="43"/>
                  <a:pt x="17" y="43"/>
                </a:cubicBezTo>
                <a:lnTo>
                  <a:pt x="15" y="44"/>
                </a:lnTo>
                <a:close/>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5" name="Freeform 81"/>
          <p:cNvSpPr>
            <a:spLocks noEditPoints="1"/>
          </p:cNvSpPr>
          <p:nvPr userDrawn="1"/>
        </p:nvSpPr>
        <p:spPr bwMode="auto">
          <a:xfrm>
            <a:off x="2454275" y="-7159352"/>
            <a:ext cx="98425" cy="198438"/>
          </a:xfrm>
          <a:custGeom>
            <a:avLst/>
            <a:gdLst>
              <a:gd name="T0" fmla="*/ 22 w 31"/>
              <a:gd name="T1" fmla="*/ 57 h 62"/>
              <a:gd name="T2" fmla="*/ 23 w 31"/>
              <a:gd name="T3" fmla="*/ 61 h 62"/>
              <a:gd name="T4" fmla="*/ 26 w 31"/>
              <a:gd name="T5" fmla="*/ 61 h 62"/>
              <a:gd name="T6" fmla="*/ 30 w 31"/>
              <a:gd name="T7" fmla="*/ 60 h 62"/>
              <a:gd name="T8" fmla="*/ 29 w 31"/>
              <a:gd name="T9" fmla="*/ 59 h 62"/>
              <a:gd name="T10" fmla="*/ 27 w 31"/>
              <a:gd name="T11" fmla="*/ 58 h 62"/>
              <a:gd name="T12" fmla="*/ 23 w 31"/>
              <a:gd name="T13" fmla="*/ 37 h 62"/>
              <a:gd name="T14" fmla="*/ 20 w 31"/>
              <a:gd name="T15" fmla="*/ 36 h 62"/>
              <a:gd name="T16" fmla="*/ 20 w 31"/>
              <a:gd name="T17" fmla="*/ 34 h 62"/>
              <a:gd name="T18" fmla="*/ 19 w 31"/>
              <a:gd name="T19" fmla="*/ 31 h 62"/>
              <a:gd name="T20" fmla="*/ 19 w 31"/>
              <a:gd name="T21" fmla="*/ 25 h 62"/>
              <a:gd name="T22" fmla="*/ 19 w 31"/>
              <a:gd name="T23" fmla="*/ 16 h 62"/>
              <a:gd name="T24" fmla="*/ 16 w 31"/>
              <a:gd name="T25" fmla="*/ 12 h 62"/>
              <a:gd name="T26" fmla="*/ 16 w 31"/>
              <a:gd name="T27" fmla="*/ 8 h 62"/>
              <a:gd name="T28" fmla="*/ 18 w 31"/>
              <a:gd name="T29" fmla="*/ 6 h 62"/>
              <a:gd name="T30" fmla="*/ 18 w 31"/>
              <a:gd name="T31" fmla="*/ 1 h 62"/>
              <a:gd name="T32" fmla="*/ 16 w 31"/>
              <a:gd name="T33" fmla="*/ 1 h 62"/>
              <a:gd name="T34" fmla="*/ 14 w 31"/>
              <a:gd name="T35" fmla="*/ 0 h 62"/>
              <a:gd name="T36" fmla="*/ 11 w 31"/>
              <a:gd name="T37" fmla="*/ 0 h 62"/>
              <a:gd name="T38" fmla="*/ 11 w 31"/>
              <a:gd name="T39" fmla="*/ 0 h 62"/>
              <a:gd name="T40" fmla="*/ 9 w 31"/>
              <a:gd name="T41" fmla="*/ 2 h 62"/>
              <a:gd name="T42" fmla="*/ 9 w 31"/>
              <a:gd name="T43" fmla="*/ 4 h 62"/>
              <a:gd name="T44" fmla="*/ 8 w 31"/>
              <a:gd name="T45" fmla="*/ 7 h 62"/>
              <a:gd name="T46" fmla="*/ 9 w 31"/>
              <a:gd name="T47" fmla="*/ 8 h 62"/>
              <a:gd name="T48" fmla="*/ 10 w 31"/>
              <a:gd name="T49" fmla="*/ 9 h 62"/>
              <a:gd name="T50" fmla="*/ 11 w 31"/>
              <a:gd name="T51" fmla="*/ 9 h 62"/>
              <a:gd name="T52" fmla="*/ 9 w 31"/>
              <a:gd name="T53" fmla="*/ 16 h 62"/>
              <a:gd name="T54" fmla="*/ 6 w 31"/>
              <a:gd name="T55" fmla="*/ 21 h 62"/>
              <a:gd name="T56" fmla="*/ 4 w 31"/>
              <a:gd name="T57" fmla="*/ 32 h 62"/>
              <a:gd name="T58" fmla="*/ 7 w 31"/>
              <a:gd name="T59" fmla="*/ 38 h 62"/>
              <a:gd name="T60" fmla="*/ 6 w 31"/>
              <a:gd name="T61" fmla="*/ 43 h 62"/>
              <a:gd name="T62" fmla="*/ 3 w 31"/>
              <a:gd name="T63" fmla="*/ 51 h 62"/>
              <a:gd name="T64" fmla="*/ 1 w 31"/>
              <a:gd name="T65" fmla="*/ 57 h 62"/>
              <a:gd name="T66" fmla="*/ 0 w 31"/>
              <a:gd name="T67" fmla="*/ 59 h 62"/>
              <a:gd name="T68" fmla="*/ 3 w 31"/>
              <a:gd name="T69" fmla="*/ 59 h 62"/>
              <a:gd name="T70" fmla="*/ 4 w 31"/>
              <a:gd name="T71" fmla="*/ 60 h 62"/>
              <a:gd name="T72" fmla="*/ 8 w 31"/>
              <a:gd name="T73" fmla="*/ 60 h 62"/>
              <a:gd name="T74" fmla="*/ 6 w 31"/>
              <a:gd name="T75" fmla="*/ 59 h 62"/>
              <a:gd name="T76" fmla="*/ 7 w 31"/>
              <a:gd name="T77" fmla="*/ 52 h 62"/>
              <a:gd name="T78" fmla="*/ 9 w 31"/>
              <a:gd name="T79" fmla="*/ 58 h 62"/>
              <a:gd name="T80" fmla="*/ 8 w 31"/>
              <a:gd name="T81" fmla="*/ 7 h 62"/>
              <a:gd name="T82" fmla="*/ 9 w 31"/>
              <a:gd name="T83" fmla="*/ 6 h 62"/>
              <a:gd name="T84" fmla="*/ 9 w 31"/>
              <a:gd name="T85" fmla="*/ 6 h 62"/>
              <a:gd name="T86" fmla="*/ 9 w 31"/>
              <a:gd name="T87" fmla="*/ 5 h 62"/>
              <a:gd name="T88" fmla="*/ 18 w 31"/>
              <a:gd name="T89" fmla="*/ 2 h 62"/>
              <a:gd name="T90" fmla="*/ 17 w 31"/>
              <a:gd name="T91" fmla="*/ 3 h 62"/>
              <a:gd name="T92" fmla="*/ 15 w 31"/>
              <a:gd name="T93" fmla="*/ 0 h 62"/>
              <a:gd name="T94" fmla="*/ 18 w 31"/>
              <a:gd name="T95" fmla="*/ 24 h 62"/>
              <a:gd name="T96" fmla="*/ 17 w 31"/>
              <a:gd name="T97" fmla="*/ 28 h 62"/>
              <a:gd name="T98" fmla="*/ 17 w 31"/>
              <a:gd name="T99" fmla="*/ 22 h 62"/>
              <a:gd name="T100" fmla="*/ 16 w 31"/>
              <a:gd name="T101" fmla="*/ 29 h 62"/>
              <a:gd name="T102" fmla="*/ 16 w 31"/>
              <a:gd name="T103" fmla="*/ 28 h 62"/>
              <a:gd name="T104" fmla="*/ 14 w 31"/>
              <a:gd name="T10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62">
                <a:moveTo>
                  <a:pt x="9" y="58"/>
                </a:moveTo>
                <a:cubicBezTo>
                  <a:pt x="10" y="58"/>
                  <a:pt x="11" y="58"/>
                  <a:pt x="12" y="58"/>
                </a:cubicBezTo>
                <a:cubicBezTo>
                  <a:pt x="14" y="58"/>
                  <a:pt x="16" y="58"/>
                  <a:pt x="17" y="58"/>
                </a:cubicBezTo>
                <a:cubicBezTo>
                  <a:pt x="19" y="58"/>
                  <a:pt x="21" y="58"/>
                  <a:pt x="22" y="57"/>
                </a:cubicBezTo>
                <a:cubicBezTo>
                  <a:pt x="22" y="58"/>
                  <a:pt x="22" y="59"/>
                  <a:pt x="22" y="59"/>
                </a:cubicBezTo>
                <a:cubicBezTo>
                  <a:pt x="22" y="60"/>
                  <a:pt x="23" y="60"/>
                  <a:pt x="23" y="60"/>
                </a:cubicBezTo>
                <a:cubicBezTo>
                  <a:pt x="23" y="60"/>
                  <a:pt x="23" y="60"/>
                  <a:pt x="23" y="60"/>
                </a:cubicBezTo>
                <a:cubicBezTo>
                  <a:pt x="23" y="61"/>
                  <a:pt x="23" y="61"/>
                  <a:pt x="23" y="61"/>
                </a:cubicBezTo>
                <a:cubicBezTo>
                  <a:pt x="24" y="61"/>
                  <a:pt x="24" y="61"/>
                  <a:pt x="24" y="61"/>
                </a:cubicBezTo>
                <a:cubicBezTo>
                  <a:pt x="24" y="60"/>
                  <a:pt x="24" y="60"/>
                  <a:pt x="24" y="60"/>
                </a:cubicBezTo>
                <a:cubicBezTo>
                  <a:pt x="24" y="60"/>
                  <a:pt x="24" y="60"/>
                  <a:pt x="24" y="60"/>
                </a:cubicBezTo>
                <a:cubicBezTo>
                  <a:pt x="25" y="60"/>
                  <a:pt x="25" y="60"/>
                  <a:pt x="26" y="61"/>
                </a:cubicBezTo>
                <a:cubicBezTo>
                  <a:pt x="29" y="62"/>
                  <a:pt x="31" y="60"/>
                  <a:pt x="31" y="60"/>
                </a:cubicBezTo>
                <a:cubicBezTo>
                  <a:pt x="31" y="60"/>
                  <a:pt x="31" y="60"/>
                  <a:pt x="31" y="60"/>
                </a:cubicBezTo>
                <a:cubicBezTo>
                  <a:pt x="31" y="60"/>
                  <a:pt x="31" y="60"/>
                  <a:pt x="31" y="60"/>
                </a:cubicBezTo>
                <a:cubicBezTo>
                  <a:pt x="31" y="60"/>
                  <a:pt x="31" y="60"/>
                  <a:pt x="30" y="60"/>
                </a:cubicBezTo>
                <a:cubicBezTo>
                  <a:pt x="30" y="59"/>
                  <a:pt x="30" y="59"/>
                  <a:pt x="30" y="59"/>
                </a:cubicBezTo>
                <a:cubicBezTo>
                  <a:pt x="30" y="59"/>
                  <a:pt x="30" y="59"/>
                  <a:pt x="30" y="59"/>
                </a:cubicBezTo>
                <a:cubicBezTo>
                  <a:pt x="30" y="59"/>
                  <a:pt x="30" y="59"/>
                  <a:pt x="30" y="59"/>
                </a:cubicBezTo>
                <a:cubicBezTo>
                  <a:pt x="30" y="59"/>
                  <a:pt x="29" y="59"/>
                  <a:pt x="29" y="59"/>
                </a:cubicBezTo>
                <a:cubicBezTo>
                  <a:pt x="29" y="59"/>
                  <a:pt x="29" y="59"/>
                  <a:pt x="29" y="59"/>
                </a:cubicBezTo>
                <a:cubicBezTo>
                  <a:pt x="28" y="58"/>
                  <a:pt x="28" y="58"/>
                  <a:pt x="28" y="58"/>
                </a:cubicBezTo>
                <a:cubicBezTo>
                  <a:pt x="28" y="58"/>
                  <a:pt x="28" y="58"/>
                  <a:pt x="28" y="58"/>
                </a:cubicBezTo>
                <a:cubicBezTo>
                  <a:pt x="27" y="58"/>
                  <a:pt x="27" y="58"/>
                  <a:pt x="27" y="58"/>
                </a:cubicBezTo>
                <a:cubicBezTo>
                  <a:pt x="26" y="57"/>
                  <a:pt x="26" y="57"/>
                  <a:pt x="26" y="57"/>
                </a:cubicBezTo>
                <a:cubicBezTo>
                  <a:pt x="26" y="57"/>
                  <a:pt x="26" y="56"/>
                  <a:pt x="25" y="56"/>
                </a:cubicBezTo>
                <a:cubicBezTo>
                  <a:pt x="25" y="56"/>
                  <a:pt x="25" y="55"/>
                  <a:pt x="25" y="55"/>
                </a:cubicBezTo>
                <a:cubicBezTo>
                  <a:pt x="24" y="49"/>
                  <a:pt x="24" y="43"/>
                  <a:pt x="23" y="37"/>
                </a:cubicBezTo>
                <a:cubicBezTo>
                  <a:pt x="23" y="37"/>
                  <a:pt x="23" y="37"/>
                  <a:pt x="23" y="37"/>
                </a:cubicBezTo>
                <a:cubicBezTo>
                  <a:pt x="23" y="37"/>
                  <a:pt x="23" y="37"/>
                  <a:pt x="23" y="37"/>
                </a:cubicBezTo>
                <a:cubicBezTo>
                  <a:pt x="22" y="37"/>
                  <a:pt x="21" y="37"/>
                  <a:pt x="21" y="37"/>
                </a:cubicBezTo>
                <a:cubicBezTo>
                  <a:pt x="20" y="36"/>
                  <a:pt x="20" y="36"/>
                  <a:pt x="20" y="36"/>
                </a:cubicBezTo>
                <a:cubicBezTo>
                  <a:pt x="20" y="36"/>
                  <a:pt x="20" y="36"/>
                  <a:pt x="20" y="36"/>
                </a:cubicBezTo>
                <a:cubicBezTo>
                  <a:pt x="20" y="36"/>
                  <a:pt x="20" y="35"/>
                  <a:pt x="20" y="35"/>
                </a:cubicBezTo>
                <a:cubicBezTo>
                  <a:pt x="20" y="34"/>
                  <a:pt x="20" y="34"/>
                  <a:pt x="20" y="34"/>
                </a:cubicBezTo>
                <a:cubicBezTo>
                  <a:pt x="20" y="34"/>
                  <a:pt x="20" y="34"/>
                  <a:pt x="20" y="34"/>
                </a:cubicBezTo>
                <a:cubicBezTo>
                  <a:pt x="20" y="33"/>
                  <a:pt x="20" y="33"/>
                  <a:pt x="20" y="33"/>
                </a:cubicBezTo>
                <a:cubicBezTo>
                  <a:pt x="19" y="33"/>
                  <a:pt x="19" y="33"/>
                  <a:pt x="19" y="33"/>
                </a:cubicBezTo>
                <a:cubicBezTo>
                  <a:pt x="19" y="32"/>
                  <a:pt x="19" y="32"/>
                  <a:pt x="19" y="31"/>
                </a:cubicBezTo>
                <a:cubicBezTo>
                  <a:pt x="19" y="31"/>
                  <a:pt x="19" y="31"/>
                  <a:pt x="19" y="31"/>
                </a:cubicBezTo>
                <a:cubicBezTo>
                  <a:pt x="19" y="30"/>
                  <a:pt x="19" y="30"/>
                  <a:pt x="19" y="30"/>
                </a:cubicBezTo>
                <a:cubicBezTo>
                  <a:pt x="19" y="30"/>
                  <a:pt x="19" y="29"/>
                  <a:pt x="19" y="28"/>
                </a:cubicBezTo>
                <a:cubicBezTo>
                  <a:pt x="19" y="28"/>
                  <a:pt x="19" y="27"/>
                  <a:pt x="19" y="27"/>
                </a:cubicBezTo>
                <a:cubicBezTo>
                  <a:pt x="19" y="26"/>
                  <a:pt x="19" y="26"/>
                  <a:pt x="19" y="25"/>
                </a:cubicBezTo>
                <a:cubicBezTo>
                  <a:pt x="19" y="25"/>
                  <a:pt x="19" y="25"/>
                  <a:pt x="19" y="25"/>
                </a:cubicBezTo>
                <a:cubicBezTo>
                  <a:pt x="19" y="23"/>
                  <a:pt x="19" y="22"/>
                  <a:pt x="19" y="20"/>
                </a:cubicBezTo>
                <a:cubicBezTo>
                  <a:pt x="19" y="19"/>
                  <a:pt x="19" y="18"/>
                  <a:pt x="19" y="16"/>
                </a:cubicBezTo>
                <a:cubicBezTo>
                  <a:pt x="19" y="16"/>
                  <a:pt x="19" y="16"/>
                  <a:pt x="19" y="16"/>
                </a:cubicBezTo>
                <a:cubicBezTo>
                  <a:pt x="19" y="15"/>
                  <a:pt x="19" y="14"/>
                  <a:pt x="18" y="14"/>
                </a:cubicBezTo>
                <a:cubicBezTo>
                  <a:pt x="18" y="13"/>
                  <a:pt x="18" y="13"/>
                  <a:pt x="18" y="13"/>
                </a:cubicBezTo>
                <a:cubicBezTo>
                  <a:pt x="17" y="13"/>
                  <a:pt x="17" y="13"/>
                  <a:pt x="17" y="12"/>
                </a:cubicBezTo>
                <a:cubicBezTo>
                  <a:pt x="16" y="12"/>
                  <a:pt x="16" y="12"/>
                  <a:pt x="16" y="12"/>
                </a:cubicBezTo>
                <a:cubicBezTo>
                  <a:pt x="16" y="11"/>
                  <a:pt x="16" y="11"/>
                  <a:pt x="16" y="11"/>
                </a:cubicBezTo>
                <a:cubicBezTo>
                  <a:pt x="15" y="10"/>
                  <a:pt x="15" y="10"/>
                  <a:pt x="15" y="10"/>
                </a:cubicBezTo>
                <a:cubicBezTo>
                  <a:pt x="15" y="10"/>
                  <a:pt x="15" y="9"/>
                  <a:pt x="16" y="9"/>
                </a:cubicBezTo>
                <a:cubicBezTo>
                  <a:pt x="16" y="8"/>
                  <a:pt x="16" y="8"/>
                  <a:pt x="16" y="8"/>
                </a:cubicBezTo>
                <a:cubicBezTo>
                  <a:pt x="17" y="8"/>
                  <a:pt x="17" y="8"/>
                  <a:pt x="17" y="8"/>
                </a:cubicBezTo>
                <a:cubicBezTo>
                  <a:pt x="17" y="7"/>
                  <a:pt x="17" y="7"/>
                  <a:pt x="17" y="7"/>
                </a:cubicBezTo>
                <a:cubicBezTo>
                  <a:pt x="17" y="6"/>
                  <a:pt x="17" y="6"/>
                  <a:pt x="17" y="6"/>
                </a:cubicBezTo>
                <a:cubicBezTo>
                  <a:pt x="18" y="6"/>
                  <a:pt x="18" y="6"/>
                  <a:pt x="18" y="6"/>
                </a:cubicBezTo>
                <a:cubicBezTo>
                  <a:pt x="18" y="5"/>
                  <a:pt x="17" y="5"/>
                  <a:pt x="17" y="4"/>
                </a:cubicBezTo>
                <a:cubicBezTo>
                  <a:pt x="17" y="4"/>
                  <a:pt x="17" y="4"/>
                  <a:pt x="17" y="4"/>
                </a:cubicBezTo>
                <a:cubicBezTo>
                  <a:pt x="18" y="3"/>
                  <a:pt x="18" y="3"/>
                  <a:pt x="18" y="2"/>
                </a:cubicBezTo>
                <a:cubicBezTo>
                  <a:pt x="18" y="1"/>
                  <a:pt x="18" y="1"/>
                  <a:pt x="18" y="1"/>
                </a:cubicBezTo>
                <a:cubicBezTo>
                  <a:pt x="17" y="1"/>
                  <a:pt x="17" y="1"/>
                  <a:pt x="17" y="1"/>
                </a:cubicBezTo>
                <a:cubicBezTo>
                  <a:pt x="17" y="1"/>
                  <a:pt x="17" y="1"/>
                  <a:pt x="17" y="1"/>
                </a:cubicBezTo>
                <a:cubicBezTo>
                  <a:pt x="17" y="1"/>
                  <a:pt x="17" y="1"/>
                  <a:pt x="17" y="1"/>
                </a:cubicBezTo>
                <a:cubicBezTo>
                  <a:pt x="16" y="1"/>
                  <a:pt x="16" y="1"/>
                  <a:pt x="16" y="1"/>
                </a:cubicBezTo>
                <a:cubicBezTo>
                  <a:pt x="16" y="0"/>
                  <a:pt x="16" y="0"/>
                  <a:pt x="16" y="0"/>
                </a:cubicBezTo>
                <a:cubicBezTo>
                  <a:pt x="16" y="0"/>
                  <a:pt x="16" y="0"/>
                  <a:pt x="16" y="0"/>
                </a:cubicBezTo>
                <a:cubicBezTo>
                  <a:pt x="15" y="0"/>
                  <a:pt x="15" y="0"/>
                  <a:pt x="15" y="0"/>
                </a:cubicBezTo>
                <a:cubicBezTo>
                  <a:pt x="15" y="0"/>
                  <a:pt x="14" y="0"/>
                  <a:pt x="14" y="0"/>
                </a:cubicBezTo>
                <a:cubicBezTo>
                  <a:pt x="14" y="0"/>
                  <a:pt x="14" y="0"/>
                  <a:pt x="14" y="0"/>
                </a:cubicBezTo>
                <a:cubicBezTo>
                  <a:pt x="13" y="0"/>
                  <a:pt x="13" y="0"/>
                  <a:pt x="13" y="0"/>
                </a:cubicBezTo>
                <a:cubicBezTo>
                  <a:pt x="13" y="0"/>
                  <a:pt x="13" y="0"/>
                  <a:pt x="13" y="0"/>
                </a:cubicBezTo>
                <a:cubicBezTo>
                  <a:pt x="12" y="0"/>
                  <a:pt x="12" y="0"/>
                  <a:pt x="11" y="0"/>
                </a:cubicBezTo>
                <a:cubicBezTo>
                  <a:pt x="11" y="0"/>
                  <a:pt x="11" y="0"/>
                  <a:pt x="11" y="0"/>
                </a:cubicBezTo>
                <a:cubicBezTo>
                  <a:pt x="11" y="0"/>
                  <a:pt x="11" y="0"/>
                  <a:pt x="11" y="0"/>
                </a:cubicBezTo>
                <a:cubicBezTo>
                  <a:pt x="11" y="1"/>
                  <a:pt x="11" y="1"/>
                  <a:pt x="11" y="1"/>
                </a:cubicBezTo>
                <a:cubicBezTo>
                  <a:pt x="11" y="0"/>
                  <a:pt x="11" y="0"/>
                  <a:pt x="11" y="0"/>
                </a:cubicBezTo>
                <a:cubicBezTo>
                  <a:pt x="10" y="1"/>
                  <a:pt x="10" y="1"/>
                  <a:pt x="10" y="1"/>
                </a:cubicBezTo>
                <a:cubicBezTo>
                  <a:pt x="10" y="1"/>
                  <a:pt x="10" y="1"/>
                  <a:pt x="10" y="1"/>
                </a:cubicBezTo>
                <a:cubicBezTo>
                  <a:pt x="10" y="2"/>
                  <a:pt x="10" y="2"/>
                  <a:pt x="10" y="2"/>
                </a:cubicBezTo>
                <a:cubicBezTo>
                  <a:pt x="9" y="2"/>
                  <a:pt x="9" y="2"/>
                  <a:pt x="9" y="2"/>
                </a:cubicBezTo>
                <a:cubicBezTo>
                  <a:pt x="9" y="3"/>
                  <a:pt x="9" y="3"/>
                  <a:pt x="9" y="3"/>
                </a:cubicBezTo>
                <a:cubicBezTo>
                  <a:pt x="9" y="3"/>
                  <a:pt x="9" y="3"/>
                  <a:pt x="9" y="3"/>
                </a:cubicBezTo>
                <a:cubicBezTo>
                  <a:pt x="9" y="4"/>
                  <a:pt x="9" y="4"/>
                  <a:pt x="9" y="4"/>
                </a:cubicBezTo>
                <a:cubicBezTo>
                  <a:pt x="9" y="4"/>
                  <a:pt x="9" y="4"/>
                  <a:pt x="9" y="4"/>
                </a:cubicBezTo>
                <a:cubicBezTo>
                  <a:pt x="9" y="5"/>
                  <a:pt x="9" y="5"/>
                  <a:pt x="9" y="5"/>
                </a:cubicBezTo>
                <a:cubicBezTo>
                  <a:pt x="9" y="6"/>
                  <a:pt x="9" y="6"/>
                  <a:pt x="9" y="6"/>
                </a:cubicBezTo>
                <a:cubicBezTo>
                  <a:pt x="9" y="6"/>
                  <a:pt x="9" y="6"/>
                  <a:pt x="9" y="6"/>
                </a:cubicBezTo>
                <a:cubicBezTo>
                  <a:pt x="8" y="7"/>
                  <a:pt x="8" y="7"/>
                  <a:pt x="8" y="7"/>
                </a:cubicBezTo>
                <a:cubicBezTo>
                  <a:pt x="9" y="7"/>
                  <a:pt x="9" y="7"/>
                  <a:pt x="9" y="7"/>
                </a:cubicBezTo>
                <a:cubicBezTo>
                  <a:pt x="9" y="8"/>
                  <a:pt x="9" y="8"/>
                  <a:pt x="9" y="8"/>
                </a:cubicBezTo>
                <a:cubicBezTo>
                  <a:pt x="9" y="7"/>
                  <a:pt x="9" y="7"/>
                  <a:pt x="9" y="7"/>
                </a:cubicBezTo>
                <a:cubicBezTo>
                  <a:pt x="9" y="8"/>
                  <a:pt x="9" y="8"/>
                  <a:pt x="9" y="8"/>
                </a:cubicBezTo>
                <a:cubicBezTo>
                  <a:pt x="9" y="8"/>
                  <a:pt x="9" y="8"/>
                  <a:pt x="9" y="8"/>
                </a:cubicBezTo>
                <a:cubicBezTo>
                  <a:pt x="9" y="9"/>
                  <a:pt x="9" y="9"/>
                  <a:pt x="9" y="9"/>
                </a:cubicBezTo>
                <a:cubicBezTo>
                  <a:pt x="10" y="8"/>
                  <a:pt x="10" y="8"/>
                  <a:pt x="10" y="8"/>
                </a:cubicBezTo>
                <a:cubicBezTo>
                  <a:pt x="10" y="9"/>
                  <a:pt x="10" y="9"/>
                  <a:pt x="10" y="9"/>
                </a:cubicBezTo>
                <a:cubicBezTo>
                  <a:pt x="9" y="9"/>
                  <a:pt x="9" y="9"/>
                  <a:pt x="9" y="9"/>
                </a:cubicBezTo>
                <a:cubicBezTo>
                  <a:pt x="10" y="9"/>
                  <a:pt x="10" y="9"/>
                  <a:pt x="10" y="9"/>
                </a:cubicBezTo>
                <a:cubicBezTo>
                  <a:pt x="10" y="9"/>
                  <a:pt x="11" y="9"/>
                  <a:pt x="11" y="9"/>
                </a:cubicBezTo>
                <a:cubicBezTo>
                  <a:pt x="11" y="9"/>
                  <a:pt x="11" y="9"/>
                  <a:pt x="11" y="9"/>
                </a:cubicBezTo>
                <a:cubicBezTo>
                  <a:pt x="11" y="9"/>
                  <a:pt x="11" y="9"/>
                  <a:pt x="11" y="9"/>
                </a:cubicBezTo>
                <a:cubicBezTo>
                  <a:pt x="10" y="10"/>
                  <a:pt x="10" y="11"/>
                  <a:pt x="9" y="13"/>
                </a:cubicBezTo>
                <a:cubicBezTo>
                  <a:pt x="9" y="13"/>
                  <a:pt x="9" y="14"/>
                  <a:pt x="9" y="14"/>
                </a:cubicBezTo>
                <a:cubicBezTo>
                  <a:pt x="9" y="15"/>
                  <a:pt x="9" y="16"/>
                  <a:pt x="9" y="16"/>
                </a:cubicBezTo>
                <a:cubicBezTo>
                  <a:pt x="8" y="17"/>
                  <a:pt x="8" y="18"/>
                  <a:pt x="8" y="19"/>
                </a:cubicBezTo>
                <a:cubicBezTo>
                  <a:pt x="8" y="19"/>
                  <a:pt x="8" y="20"/>
                  <a:pt x="8" y="20"/>
                </a:cubicBezTo>
                <a:cubicBezTo>
                  <a:pt x="8" y="21"/>
                  <a:pt x="8" y="21"/>
                  <a:pt x="8" y="22"/>
                </a:cubicBezTo>
                <a:cubicBezTo>
                  <a:pt x="8" y="22"/>
                  <a:pt x="7" y="22"/>
                  <a:pt x="6" y="21"/>
                </a:cubicBezTo>
                <a:cubicBezTo>
                  <a:pt x="6" y="23"/>
                  <a:pt x="5" y="24"/>
                  <a:pt x="5" y="25"/>
                </a:cubicBezTo>
                <a:cubicBezTo>
                  <a:pt x="4" y="27"/>
                  <a:pt x="4" y="28"/>
                  <a:pt x="3" y="30"/>
                </a:cubicBezTo>
                <a:cubicBezTo>
                  <a:pt x="3" y="31"/>
                  <a:pt x="3" y="31"/>
                  <a:pt x="3" y="31"/>
                </a:cubicBezTo>
                <a:cubicBezTo>
                  <a:pt x="3" y="32"/>
                  <a:pt x="4" y="32"/>
                  <a:pt x="4" y="32"/>
                </a:cubicBezTo>
                <a:cubicBezTo>
                  <a:pt x="6" y="33"/>
                  <a:pt x="7" y="33"/>
                  <a:pt x="9" y="33"/>
                </a:cubicBezTo>
                <a:cubicBezTo>
                  <a:pt x="9" y="34"/>
                  <a:pt x="8" y="34"/>
                  <a:pt x="8" y="34"/>
                </a:cubicBezTo>
                <a:cubicBezTo>
                  <a:pt x="8" y="35"/>
                  <a:pt x="8" y="36"/>
                  <a:pt x="8" y="37"/>
                </a:cubicBezTo>
                <a:cubicBezTo>
                  <a:pt x="7" y="38"/>
                  <a:pt x="7" y="38"/>
                  <a:pt x="7" y="38"/>
                </a:cubicBezTo>
                <a:cubicBezTo>
                  <a:pt x="7" y="38"/>
                  <a:pt x="7" y="39"/>
                  <a:pt x="7" y="39"/>
                </a:cubicBezTo>
                <a:cubicBezTo>
                  <a:pt x="6" y="39"/>
                  <a:pt x="6" y="39"/>
                  <a:pt x="6" y="39"/>
                </a:cubicBezTo>
                <a:cubicBezTo>
                  <a:pt x="6" y="40"/>
                  <a:pt x="6" y="41"/>
                  <a:pt x="6" y="42"/>
                </a:cubicBezTo>
                <a:cubicBezTo>
                  <a:pt x="6" y="43"/>
                  <a:pt x="6" y="43"/>
                  <a:pt x="6" y="43"/>
                </a:cubicBezTo>
                <a:cubicBezTo>
                  <a:pt x="5" y="44"/>
                  <a:pt x="5" y="45"/>
                  <a:pt x="4" y="47"/>
                </a:cubicBezTo>
                <a:cubicBezTo>
                  <a:pt x="4" y="48"/>
                  <a:pt x="4" y="48"/>
                  <a:pt x="4" y="48"/>
                </a:cubicBezTo>
                <a:cubicBezTo>
                  <a:pt x="4" y="48"/>
                  <a:pt x="3" y="49"/>
                  <a:pt x="3" y="49"/>
                </a:cubicBezTo>
                <a:cubicBezTo>
                  <a:pt x="3" y="50"/>
                  <a:pt x="3" y="50"/>
                  <a:pt x="3" y="51"/>
                </a:cubicBezTo>
                <a:cubicBezTo>
                  <a:pt x="3" y="51"/>
                  <a:pt x="3" y="51"/>
                  <a:pt x="3" y="51"/>
                </a:cubicBezTo>
                <a:cubicBezTo>
                  <a:pt x="3" y="52"/>
                  <a:pt x="3" y="53"/>
                  <a:pt x="2" y="54"/>
                </a:cubicBezTo>
                <a:cubicBezTo>
                  <a:pt x="2" y="54"/>
                  <a:pt x="2" y="55"/>
                  <a:pt x="2" y="55"/>
                </a:cubicBezTo>
                <a:cubicBezTo>
                  <a:pt x="1" y="56"/>
                  <a:pt x="1" y="56"/>
                  <a:pt x="1" y="57"/>
                </a:cubicBezTo>
                <a:cubicBezTo>
                  <a:pt x="1" y="57"/>
                  <a:pt x="1" y="57"/>
                  <a:pt x="1" y="57"/>
                </a:cubicBezTo>
                <a:cubicBezTo>
                  <a:pt x="1" y="57"/>
                  <a:pt x="0" y="57"/>
                  <a:pt x="0" y="57"/>
                </a:cubicBezTo>
                <a:cubicBezTo>
                  <a:pt x="0" y="58"/>
                  <a:pt x="0" y="58"/>
                  <a:pt x="0" y="59"/>
                </a:cubicBezTo>
                <a:cubicBezTo>
                  <a:pt x="0" y="59"/>
                  <a:pt x="0" y="59"/>
                  <a:pt x="0" y="59"/>
                </a:cubicBezTo>
                <a:cubicBezTo>
                  <a:pt x="0" y="60"/>
                  <a:pt x="0" y="60"/>
                  <a:pt x="0" y="60"/>
                </a:cubicBezTo>
                <a:cubicBezTo>
                  <a:pt x="0" y="60"/>
                  <a:pt x="1" y="60"/>
                  <a:pt x="1" y="60"/>
                </a:cubicBezTo>
                <a:cubicBezTo>
                  <a:pt x="1" y="59"/>
                  <a:pt x="1" y="59"/>
                  <a:pt x="1" y="58"/>
                </a:cubicBezTo>
                <a:cubicBezTo>
                  <a:pt x="2" y="58"/>
                  <a:pt x="3" y="59"/>
                  <a:pt x="3" y="59"/>
                </a:cubicBezTo>
                <a:cubicBezTo>
                  <a:pt x="3" y="59"/>
                  <a:pt x="3" y="59"/>
                  <a:pt x="3" y="59"/>
                </a:cubicBezTo>
                <a:cubicBezTo>
                  <a:pt x="4" y="60"/>
                  <a:pt x="4" y="60"/>
                  <a:pt x="4" y="60"/>
                </a:cubicBezTo>
                <a:cubicBezTo>
                  <a:pt x="4" y="60"/>
                  <a:pt x="4" y="60"/>
                  <a:pt x="4" y="60"/>
                </a:cubicBezTo>
                <a:cubicBezTo>
                  <a:pt x="4" y="60"/>
                  <a:pt x="4" y="60"/>
                  <a:pt x="4" y="60"/>
                </a:cubicBezTo>
                <a:cubicBezTo>
                  <a:pt x="4" y="60"/>
                  <a:pt x="4" y="60"/>
                  <a:pt x="4" y="60"/>
                </a:cubicBezTo>
                <a:cubicBezTo>
                  <a:pt x="5" y="61"/>
                  <a:pt x="9" y="60"/>
                  <a:pt x="9" y="60"/>
                </a:cubicBezTo>
                <a:cubicBezTo>
                  <a:pt x="9" y="60"/>
                  <a:pt x="9" y="60"/>
                  <a:pt x="9" y="60"/>
                </a:cubicBezTo>
                <a:cubicBezTo>
                  <a:pt x="8" y="60"/>
                  <a:pt x="8" y="60"/>
                  <a:pt x="8" y="60"/>
                </a:cubicBezTo>
                <a:cubicBezTo>
                  <a:pt x="8" y="59"/>
                  <a:pt x="8" y="59"/>
                  <a:pt x="8" y="59"/>
                </a:cubicBezTo>
                <a:cubicBezTo>
                  <a:pt x="8" y="59"/>
                  <a:pt x="7" y="59"/>
                  <a:pt x="7" y="59"/>
                </a:cubicBezTo>
                <a:cubicBezTo>
                  <a:pt x="7" y="59"/>
                  <a:pt x="7" y="59"/>
                  <a:pt x="7" y="59"/>
                </a:cubicBezTo>
                <a:cubicBezTo>
                  <a:pt x="6" y="59"/>
                  <a:pt x="6" y="59"/>
                  <a:pt x="6" y="59"/>
                </a:cubicBezTo>
                <a:cubicBezTo>
                  <a:pt x="6" y="58"/>
                  <a:pt x="6" y="58"/>
                  <a:pt x="5" y="57"/>
                </a:cubicBezTo>
                <a:cubicBezTo>
                  <a:pt x="5" y="57"/>
                  <a:pt x="5" y="57"/>
                  <a:pt x="5" y="56"/>
                </a:cubicBezTo>
                <a:cubicBezTo>
                  <a:pt x="5" y="54"/>
                  <a:pt x="6" y="53"/>
                  <a:pt x="6" y="52"/>
                </a:cubicBezTo>
                <a:cubicBezTo>
                  <a:pt x="7" y="52"/>
                  <a:pt x="7" y="52"/>
                  <a:pt x="7" y="52"/>
                </a:cubicBezTo>
                <a:cubicBezTo>
                  <a:pt x="7" y="52"/>
                  <a:pt x="7" y="52"/>
                  <a:pt x="7" y="52"/>
                </a:cubicBezTo>
                <a:cubicBezTo>
                  <a:pt x="8" y="52"/>
                  <a:pt x="8" y="52"/>
                  <a:pt x="8" y="52"/>
                </a:cubicBezTo>
                <a:cubicBezTo>
                  <a:pt x="8" y="51"/>
                  <a:pt x="8" y="51"/>
                  <a:pt x="8" y="51"/>
                </a:cubicBezTo>
                <a:cubicBezTo>
                  <a:pt x="8" y="54"/>
                  <a:pt x="8" y="56"/>
                  <a:pt x="9" y="58"/>
                </a:cubicBezTo>
                <a:moveTo>
                  <a:pt x="8" y="22"/>
                </a:moveTo>
                <a:cubicBezTo>
                  <a:pt x="8" y="21"/>
                  <a:pt x="8" y="21"/>
                  <a:pt x="8" y="21"/>
                </a:cubicBezTo>
                <a:cubicBezTo>
                  <a:pt x="8" y="22"/>
                  <a:pt x="8" y="22"/>
                  <a:pt x="8" y="22"/>
                </a:cubicBezTo>
                <a:moveTo>
                  <a:pt x="8" y="7"/>
                </a:moveTo>
                <a:cubicBezTo>
                  <a:pt x="9" y="6"/>
                  <a:pt x="9" y="6"/>
                  <a:pt x="9" y="6"/>
                </a:cubicBezTo>
                <a:cubicBezTo>
                  <a:pt x="8" y="7"/>
                  <a:pt x="8" y="7"/>
                  <a:pt x="8" y="7"/>
                </a:cubicBezTo>
                <a:moveTo>
                  <a:pt x="9" y="7"/>
                </a:moveTo>
                <a:cubicBezTo>
                  <a:pt x="9" y="6"/>
                  <a:pt x="9" y="6"/>
                  <a:pt x="9" y="6"/>
                </a:cubicBezTo>
                <a:cubicBezTo>
                  <a:pt x="9" y="6"/>
                  <a:pt x="9" y="6"/>
                  <a:pt x="9" y="6"/>
                </a:cubicBezTo>
                <a:cubicBezTo>
                  <a:pt x="9" y="7"/>
                  <a:pt x="9" y="7"/>
                  <a:pt x="9" y="7"/>
                </a:cubicBezTo>
                <a:moveTo>
                  <a:pt x="9" y="6"/>
                </a:moveTo>
                <a:cubicBezTo>
                  <a:pt x="9" y="6"/>
                  <a:pt x="9" y="6"/>
                  <a:pt x="9" y="6"/>
                </a:cubicBezTo>
                <a:cubicBezTo>
                  <a:pt x="9" y="6"/>
                  <a:pt x="9" y="6"/>
                  <a:pt x="9" y="6"/>
                </a:cubicBezTo>
                <a:cubicBezTo>
                  <a:pt x="9" y="6"/>
                  <a:pt x="9" y="6"/>
                  <a:pt x="9" y="6"/>
                </a:cubicBezTo>
                <a:moveTo>
                  <a:pt x="9" y="4"/>
                </a:moveTo>
                <a:cubicBezTo>
                  <a:pt x="9" y="5"/>
                  <a:pt x="9" y="5"/>
                  <a:pt x="9" y="5"/>
                </a:cubicBezTo>
                <a:cubicBezTo>
                  <a:pt x="9" y="4"/>
                  <a:pt x="9" y="4"/>
                  <a:pt x="9" y="4"/>
                </a:cubicBezTo>
                <a:moveTo>
                  <a:pt x="18" y="2"/>
                </a:moveTo>
                <a:cubicBezTo>
                  <a:pt x="18" y="1"/>
                  <a:pt x="18" y="1"/>
                  <a:pt x="18" y="1"/>
                </a:cubicBezTo>
                <a:cubicBezTo>
                  <a:pt x="18" y="2"/>
                  <a:pt x="18" y="2"/>
                  <a:pt x="18" y="2"/>
                </a:cubicBezTo>
                <a:moveTo>
                  <a:pt x="18" y="2"/>
                </a:moveTo>
                <a:cubicBezTo>
                  <a:pt x="18" y="2"/>
                  <a:pt x="18" y="2"/>
                  <a:pt x="18" y="2"/>
                </a:cubicBezTo>
                <a:cubicBezTo>
                  <a:pt x="18" y="2"/>
                  <a:pt x="18" y="2"/>
                  <a:pt x="18" y="2"/>
                </a:cubicBezTo>
                <a:moveTo>
                  <a:pt x="17" y="3"/>
                </a:moveTo>
                <a:cubicBezTo>
                  <a:pt x="18" y="3"/>
                  <a:pt x="18" y="3"/>
                  <a:pt x="18" y="3"/>
                </a:cubicBezTo>
                <a:cubicBezTo>
                  <a:pt x="17" y="3"/>
                  <a:pt x="17" y="3"/>
                  <a:pt x="17" y="3"/>
                </a:cubicBezTo>
                <a:moveTo>
                  <a:pt x="15" y="0"/>
                </a:moveTo>
                <a:cubicBezTo>
                  <a:pt x="15" y="0"/>
                  <a:pt x="15" y="0"/>
                  <a:pt x="15" y="0"/>
                </a:cubicBezTo>
                <a:cubicBezTo>
                  <a:pt x="15" y="0"/>
                  <a:pt x="15" y="0"/>
                  <a:pt x="15" y="0"/>
                </a:cubicBezTo>
                <a:moveTo>
                  <a:pt x="18" y="24"/>
                </a:moveTo>
                <a:cubicBezTo>
                  <a:pt x="18" y="25"/>
                  <a:pt x="18" y="25"/>
                  <a:pt x="18" y="25"/>
                </a:cubicBezTo>
                <a:cubicBezTo>
                  <a:pt x="18" y="24"/>
                  <a:pt x="18" y="24"/>
                  <a:pt x="18" y="24"/>
                </a:cubicBezTo>
                <a:moveTo>
                  <a:pt x="17" y="28"/>
                </a:moveTo>
                <a:cubicBezTo>
                  <a:pt x="17" y="28"/>
                  <a:pt x="17" y="28"/>
                  <a:pt x="17" y="28"/>
                </a:cubicBezTo>
                <a:cubicBezTo>
                  <a:pt x="17" y="28"/>
                  <a:pt x="17" y="28"/>
                  <a:pt x="17" y="28"/>
                </a:cubicBezTo>
                <a:cubicBezTo>
                  <a:pt x="17" y="28"/>
                  <a:pt x="17" y="28"/>
                  <a:pt x="17" y="28"/>
                </a:cubicBezTo>
                <a:moveTo>
                  <a:pt x="17" y="24"/>
                </a:moveTo>
                <a:cubicBezTo>
                  <a:pt x="17" y="24"/>
                  <a:pt x="17" y="24"/>
                  <a:pt x="17" y="24"/>
                </a:cubicBezTo>
                <a:cubicBezTo>
                  <a:pt x="17" y="24"/>
                  <a:pt x="17" y="24"/>
                  <a:pt x="17" y="24"/>
                </a:cubicBezTo>
                <a:moveTo>
                  <a:pt x="17" y="22"/>
                </a:moveTo>
                <a:cubicBezTo>
                  <a:pt x="17" y="22"/>
                  <a:pt x="17" y="22"/>
                  <a:pt x="17" y="22"/>
                </a:cubicBezTo>
                <a:cubicBezTo>
                  <a:pt x="17" y="22"/>
                  <a:pt x="17" y="22"/>
                  <a:pt x="17" y="22"/>
                </a:cubicBezTo>
                <a:cubicBezTo>
                  <a:pt x="17" y="22"/>
                  <a:pt x="17" y="22"/>
                  <a:pt x="17" y="22"/>
                </a:cubicBezTo>
                <a:moveTo>
                  <a:pt x="16" y="29"/>
                </a:moveTo>
                <a:cubicBezTo>
                  <a:pt x="16" y="29"/>
                  <a:pt x="16" y="29"/>
                  <a:pt x="16" y="29"/>
                </a:cubicBezTo>
                <a:cubicBezTo>
                  <a:pt x="16" y="29"/>
                  <a:pt x="16" y="29"/>
                  <a:pt x="16" y="29"/>
                </a:cubicBezTo>
                <a:cubicBezTo>
                  <a:pt x="16" y="29"/>
                  <a:pt x="16" y="29"/>
                  <a:pt x="16" y="29"/>
                </a:cubicBezTo>
                <a:moveTo>
                  <a:pt x="16" y="28"/>
                </a:moveTo>
                <a:cubicBezTo>
                  <a:pt x="16" y="29"/>
                  <a:pt x="16" y="29"/>
                  <a:pt x="16" y="29"/>
                </a:cubicBezTo>
                <a:cubicBezTo>
                  <a:pt x="16" y="28"/>
                  <a:pt x="16" y="28"/>
                  <a:pt x="16" y="28"/>
                </a:cubicBezTo>
                <a:cubicBezTo>
                  <a:pt x="16" y="28"/>
                  <a:pt x="16" y="28"/>
                  <a:pt x="16" y="28"/>
                </a:cubicBezTo>
                <a:moveTo>
                  <a:pt x="14" y="0"/>
                </a:moveTo>
                <a:cubicBezTo>
                  <a:pt x="15" y="0"/>
                  <a:pt x="15" y="0"/>
                  <a:pt x="15" y="0"/>
                </a:cubicBezTo>
                <a:cubicBezTo>
                  <a:pt x="14" y="0"/>
                  <a:pt x="14" y="0"/>
                  <a:pt x="14" y="0"/>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6" name="Freeform 82"/>
          <p:cNvSpPr>
            <a:spLocks noEditPoints="1"/>
          </p:cNvSpPr>
          <p:nvPr userDrawn="1"/>
        </p:nvSpPr>
        <p:spPr bwMode="auto">
          <a:xfrm>
            <a:off x="1357312" y="-7181577"/>
            <a:ext cx="161925" cy="217488"/>
          </a:xfrm>
          <a:custGeom>
            <a:avLst/>
            <a:gdLst>
              <a:gd name="T0" fmla="*/ 35 w 51"/>
              <a:gd name="T1" fmla="*/ 68 h 68"/>
              <a:gd name="T2" fmla="*/ 30 w 51"/>
              <a:gd name="T3" fmla="*/ 65 h 68"/>
              <a:gd name="T4" fmla="*/ 29 w 51"/>
              <a:gd name="T5" fmla="*/ 45 h 68"/>
              <a:gd name="T6" fmla="*/ 28 w 51"/>
              <a:gd name="T7" fmla="*/ 33 h 68"/>
              <a:gd name="T8" fmla="*/ 27 w 51"/>
              <a:gd name="T9" fmla="*/ 33 h 68"/>
              <a:gd name="T10" fmla="*/ 27 w 51"/>
              <a:gd name="T11" fmla="*/ 38 h 68"/>
              <a:gd name="T12" fmla="*/ 20 w 51"/>
              <a:gd name="T13" fmla="*/ 40 h 68"/>
              <a:gd name="T14" fmla="*/ 16 w 51"/>
              <a:gd name="T15" fmla="*/ 51 h 68"/>
              <a:gd name="T16" fmla="*/ 15 w 51"/>
              <a:gd name="T17" fmla="*/ 66 h 68"/>
              <a:gd name="T18" fmla="*/ 12 w 51"/>
              <a:gd name="T19" fmla="*/ 68 h 68"/>
              <a:gd name="T20" fmla="*/ 10 w 51"/>
              <a:gd name="T21" fmla="*/ 66 h 68"/>
              <a:gd name="T22" fmla="*/ 7 w 51"/>
              <a:gd name="T23" fmla="*/ 64 h 68"/>
              <a:gd name="T24" fmla="*/ 2 w 51"/>
              <a:gd name="T25" fmla="*/ 67 h 68"/>
              <a:gd name="T26" fmla="*/ 3 w 51"/>
              <a:gd name="T27" fmla="*/ 52 h 68"/>
              <a:gd name="T28" fmla="*/ 4 w 51"/>
              <a:gd name="T29" fmla="*/ 45 h 68"/>
              <a:gd name="T30" fmla="*/ 6 w 51"/>
              <a:gd name="T31" fmla="*/ 36 h 68"/>
              <a:gd name="T32" fmla="*/ 9 w 51"/>
              <a:gd name="T33" fmla="*/ 28 h 68"/>
              <a:gd name="T34" fmla="*/ 9 w 51"/>
              <a:gd name="T35" fmla="*/ 27 h 68"/>
              <a:gd name="T36" fmla="*/ 11 w 51"/>
              <a:gd name="T37" fmla="*/ 22 h 68"/>
              <a:gd name="T38" fmla="*/ 17 w 51"/>
              <a:gd name="T39" fmla="*/ 23 h 68"/>
              <a:gd name="T40" fmla="*/ 16 w 51"/>
              <a:gd name="T41" fmla="*/ 27 h 68"/>
              <a:gd name="T42" fmla="*/ 16 w 51"/>
              <a:gd name="T43" fmla="*/ 30 h 68"/>
              <a:gd name="T44" fmla="*/ 19 w 51"/>
              <a:gd name="T45" fmla="*/ 35 h 68"/>
              <a:gd name="T46" fmla="*/ 24 w 51"/>
              <a:gd name="T47" fmla="*/ 37 h 68"/>
              <a:gd name="T48" fmla="*/ 24 w 51"/>
              <a:gd name="T49" fmla="*/ 29 h 68"/>
              <a:gd name="T50" fmla="*/ 25 w 51"/>
              <a:gd name="T51" fmla="*/ 17 h 68"/>
              <a:gd name="T52" fmla="*/ 29 w 51"/>
              <a:gd name="T53" fmla="*/ 11 h 68"/>
              <a:gd name="T54" fmla="*/ 30 w 51"/>
              <a:gd name="T55" fmla="*/ 8 h 68"/>
              <a:gd name="T56" fmla="*/ 29 w 51"/>
              <a:gd name="T57" fmla="*/ 1 h 68"/>
              <a:gd name="T58" fmla="*/ 35 w 51"/>
              <a:gd name="T59" fmla="*/ 1 h 68"/>
              <a:gd name="T60" fmla="*/ 36 w 51"/>
              <a:gd name="T61" fmla="*/ 5 h 68"/>
              <a:gd name="T62" fmla="*/ 39 w 51"/>
              <a:gd name="T63" fmla="*/ 10 h 68"/>
              <a:gd name="T64" fmla="*/ 43 w 51"/>
              <a:gd name="T65" fmla="*/ 13 h 68"/>
              <a:gd name="T66" fmla="*/ 47 w 51"/>
              <a:gd name="T67" fmla="*/ 32 h 68"/>
              <a:gd name="T68" fmla="*/ 48 w 51"/>
              <a:gd name="T69" fmla="*/ 39 h 68"/>
              <a:gd name="T70" fmla="*/ 51 w 51"/>
              <a:gd name="T71" fmla="*/ 52 h 68"/>
              <a:gd name="T72" fmla="*/ 44 w 51"/>
              <a:gd name="T73" fmla="*/ 56 h 68"/>
              <a:gd name="T74" fmla="*/ 42 w 51"/>
              <a:gd name="T75" fmla="*/ 52 h 68"/>
              <a:gd name="T76" fmla="*/ 44 w 51"/>
              <a:gd name="T77" fmla="*/ 39 h 68"/>
              <a:gd name="T78" fmla="*/ 44 w 51"/>
              <a:gd name="T79" fmla="*/ 36 h 68"/>
              <a:gd name="T80" fmla="*/ 41 w 51"/>
              <a:gd name="T81" fmla="*/ 39 h 68"/>
              <a:gd name="T82" fmla="*/ 40 w 51"/>
              <a:gd name="T83" fmla="*/ 53 h 68"/>
              <a:gd name="T84" fmla="*/ 38 w 51"/>
              <a:gd name="T85" fmla="*/ 63 h 68"/>
              <a:gd name="T86" fmla="*/ 28 w 51"/>
              <a:gd name="T87" fmla="*/ 26 h 68"/>
              <a:gd name="T88" fmla="*/ 49 w 51"/>
              <a:gd name="T89" fmla="*/ 45 h 68"/>
              <a:gd name="T90" fmla="*/ 47 w 51"/>
              <a:gd name="T91" fmla="*/ 39 h 68"/>
              <a:gd name="T92" fmla="*/ 45 w 51"/>
              <a:gd name="T93" fmla="*/ 43 h 68"/>
              <a:gd name="T94" fmla="*/ 45 w 51"/>
              <a:gd name="T95" fmla="*/ 39 h 68"/>
              <a:gd name="T96" fmla="*/ 5 w 51"/>
              <a:gd name="T97" fmla="*/ 47 h 68"/>
              <a:gd name="T98" fmla="*/ 8 w 51"/>
              <a:gd name="T99" fmla="*/ 52 h 68"/>
              <a:gd name="T100" fmla="*/ 5 w 51"/>
              <a:gd name="T101" fmla="*/ 47 h 68"/>
              <a:gd name="T102" fmla="*/ 4 w 51"/>
              <a:gd name="T103" fmla="*/ 48 h 68"/>
              <a:gd name="T104" fmla="*/ 5 w 51"/>
              <a:gd name="T105" fmla="*/ 50 h 68"/>
              <a:gd name="T106" fmla="*/ 35 w 51"/>
              <a:gd name="T107" fmla="*/ 48 h 68"/>
              <a:gd name="T108" fmla="*/ 35 w 51"/>
              <a:gd name="T109" fmla="*/ 62 h 68"/>
              <a:gd name="T110" fmla="*/ 35 w 51"/>
              <a:gd name="T111" fmla="*/ 53 h 68"/>
              <a:gd name="T112" fmla="*/ 11 w 51"/>
              <a:gd name="T113" fmla="*/ 59 h 68"/>
              <a:gd name="T114" fmla="*/ 12 w 51"/>
              <a:gd name="T115" fmla="*/ 56 h 68"/>
              <a:gd name="T116" fmla="*/ 12 w 51"/>
              <a:gd name="T117" fmla="*/ 62 h 68"/>
              <a:gd name="T118" fmla="*/ 12 w 51"/>
              <a:gd name="T119" fmla="*/ 62 h 68"/>
              <a:gd name="T120" fmla="*/ 35 w 51"/>
              <a:gd name="T121"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68">
                <a:moveTo>
                  <a:pt x="39" y="68"/>
                </a:moveTo>
                <a:cubicBezTo>
                  <a:pt x="38" y="68"/>
                  <a:pt x="37" y="68"/>
                  <a:pt x="36" y="68"/>
                </a:cubicBezTo>
                <a:cubicBezTo>
                  <a:pt x="36" y="68"/>
                  <a:pt x="36" y="68"/>
                  <a:pt x="36" y="68"/>
                </a:cubicBezTo>
                <a:cubicBezTo>
                  <a:pt x="36" y="68"/>
                  <a:pt x="36" y="68"/>
                  <a:pt x="36" y="68"/>
                </a:cubicBezTo>
                <a:cubicBezTo>
                  <a:pt x="36" y="68"/>
                  <a:pt x="36" y="68"/>
                  <a:pt x="36" y="68"/>
                </a:cubicBezTo>
                <a:cubicBezTo>
                  <a:pt x="35" y="68"/>
                  <a:pt x="35" y="68"/>
                  <a:pt x="35" y="68"/>
                </a:cubicBezTo>
                <a:cubicBezTo>
                  <a:pt x="34" y="68"/>
                  <a:pt x="34" y="68"/>
                  <a:pt x="34" y="68"/>
                </a:cubicBezTo>
                <a:cubicBezTo>
                  <a:pt x="34" y="68"/>
                  <a:pt x="33" y="68"/>
                  <a:pt x="32" y="68"/>
                </a:cubicBezTo>
                <a:cubicBezTo>
                  <a:pt x="32" y="68"/>
                  <a:pt x="32" y="68"/>
                  <a:pt x="31" y="68"/>
                </a:cubicBezTo>
                <a:cubicBezTo>
                  <a:pt x="31" y="68"/>
                  <a:pt x="31" y="68"/>
                  <a:pt x="31" y="68"/>
                </a:cubicBezTo>
                <a:cubicBezTo>
                  <a:pt x="31" y="67"/>
                  <a:pt x="31" y="67"/>
                  <a:pt x="31" y="66"/>
                </a:cubicBezTo>
                <a:cubicBezTo>
                  <a:pt x="31" y="66"/>
                  <a:pt x="30" y="65"/>
                  <a:pt x="30" y="65"/>
                </a:cubicBezTo>
                <a:cubicBezTo>
                  <a:pt x="30" y="64"/>
                  <a:pt x="30" y="64"/>
                  <a:pt x="30" y="64"/>
                </a:cubicBezTo>
                <a:cubicBezTo>
                  <a:pt x="30" y="63"/>
                  <a:pt x="31" y="62"/>
                  <a:pt x="30" y="62"/>
                </a:cubicBezTo>
                <a:cubicBezTo>
                  <a:pt x="30" y="61"/>
                  <a:pt x="30" y="59"/>
                  <a:pt x="30" y="58"/>
                </a:cubicBezTo>
                <a:cubicBezTo>
                  <a:pt x="29" y="57"/>
                  <a:pt x="29" y="56"/>
                  <a:pt x="29" y="55"/>
                </a:cubicBezTo>
                <a:cubicBezTo>
                  <a:pt x="29" y="53"/>
                  <a:pt x="29" y="50"/>
                  <a:pt x="29" y="48"/>
                </a:cubicBezTo>
                <a:cubicBezTo>
                  <a:pt x="29" y="47"/>
                  <a:pt x="29" y="46"/>
                  <a:pt x="29" y="45"/>
                </a:cubicBezTo>
                <a:cubicBezTo>
                  <a:pt x="29" y="43"/>
                  <a:pt x="29" y="42"/>
                  <a:pt x="29" y="40"/>
                </a:cubicBezTo>
                <a:cubicBezTo>
                  <a:pt x="29" y="40"/>
                  <a:pt x="29" y="39"/>
                  <a:pt x="29" y="38"/>
                </a:cubicBezTo>
                <a:cubicBezTo>
                  <a:pt x="29" y="38"/>
                  <a:pt x="28" y="37"/>
                  <a:pt x="28" y="37"/>
                </a:cubicBezTo>
                <a:cubicBezTo>
                  <a:pt x="28" y="36"/>
                  <a:pt x="28" y="36"/>
                  <a:pt x="28" y="35"/>
                </a:cubicBezTo>
                <a:cubicBezTo>
                  <a:pt x="28" y="34"/>
                  <a:pt x="28" y="34"/>
                  <a:pt x="28" y="34"/>
                </a:cubicBezTo>
                <a:cubicBezTo>
                  <a:pt x="28" y="33"/>
                  <a:pt x="28" y="33"/>
                  <a:pt x="28" y="33"/>
                </a:cubicBezTo>
                <a:cubicBezTo>
                  <a:pt x="28" y="33"/>
                  <a:pt x="28" y="32"/>
                  <a:pt x="28" y="32"/>
                </a:cubicBezTo>
                <a:cubicBezTo>
                  <a:pt x="28" y="31"/>
                  <a:pt x="28" y="31"/>
                  <a:pt x="28" y="30"/>
                </a:cubicBezTo>
                <a:cubicBezTo>
                  <a:pt x="28" y="29"/>
                  <a:pt x="28" y="29"/>
                  <a:pt x="28" y="28"/>
                </a:cubicBezTo>
                <a:cubicBezTo>
                  <a:pt x="28" y="26"/>
                  <a:pt x="28" y="26"/>
                  <a:pt x="28" y="26"/>
                </a:cubicBezTo>
                <a:cubicBezTo>
                  <a:pt x="28" y="28"/>
                  <a:pt x="27" y="29"/>
                  <a:pt x="27" y="30"/>
                </a:cubicBezTo>
                <a:cubicBezTo>
                  <a:pt x="27" y="31"/>
                  <a:pt x="27" y="32"/>
                  <a:pt x="27" y="33"/>
                </a:cubicBezTo>
                <a:cubicBezTo>
                  <a:pt x="27" y="34"/>
                  <a:pt x="27" y="34"/>
                  <a:pt x="27" y="34"/>
                </a:cubicBezTo>
                <a:cubicBezTo>
                  <a:pt x="27" y="34"/>
                  <a:pt x="27" y="35"/>
                  <a:pt x="27" y="35"/>
                </a:cubicBezTo>
                <a:cubicBezTo>
                  <a:pt x="27" y="36"/>
                  <a:pt x="27" y="36"/>
                  <a:pt x="27" y="37"/>
                </a:cubicBezTo>
                <a:cubicBezTo>
                  <a:pt x="27" y="37"/>
                  <a:pt x="27" y="38"/>
                  <a:pt x="27" y="38"/>
                </a:cubicBezTo>
                <a:cubicBezTo>
                  <a:pt x="27" y="39"/>
                  <a:pt x="27" y="39"/>
                  <a:pt x="27" y="39"/>
                </a:cubicBezTo>
                <a:cubicBezTo>
                  <a:pt x="27" y="38"/>
                  <a:pt x="27" y="38"/>
                  <a:pt x="27" y="38"/>
                </a:cubicBezTo>
                <a:cubicBezTo>
                  <a:pt x="26" y="39"/>
                  <a:pt x="26" y="39"/>
                  <a:pt x="26" y="39"/>
                </a:cubicBezTo>
                <a:cubicBezTo>
                  <a:pt x="25" y="39"/>
                  <a:pt x="25" y="39"/>
                  <a:pt x="25" y="39"/>
                </a:cubicBezTo>
                <a:cubicBezTo>
                  <a:pt x="25" y="40"/>
                  <a:pt x="25" y="40"/>
                  <a:pt x="25" y="40"/>
                </a:cubicBezTo>
                <a:cubicBezTo>
                  <a:pt x="24" y="40"/>
                  <a:pt x="24" y="40"/>
                  <a:pt x="23" y="40"/>
                </a:cubicBezTo>
                <a:cubicBezTo>
                  <a:pt x="22" y="40"/>
                  <a:pt x="22" y="40"/>
                  <a:pt x="22" y="40"/>
                </a:cubicBezTo>
                <a:cubicBezTo>
                  <a:pt x="21" y="40"/>
                  <a:pt x="21" y="40"/>
                  <a:pt x="20" y="40"/>
                </a:cubicBezTo>
                <a:cubicBezTo>
                  <a:pt x="20" y="40"/>
                  <a:pt x="19" y="40"/>
                  <a:pt x="19" y="39"/>
                </a:cubicBezTo>
                <a:cubicBezTo>
                  <a:pt x="18" y="39"/>
                  <a:pt x="18" y="39"/>
                  <a:pt x="18" y="39"/>
                </a:cubicBezTo>
                <a:cubicBezTo>
                  <a:pt x="18" y="39"/>
                  <a:pt x="18" y="39"/>
                  <a:pt x="18" y="39"/>
                </a:cubicBezTo>
                <a:cubicBezTo>
                  <a:pt x="17" y="40"/>
                  <a:pt x="17" y="42"/>
                  <a:pt x="17" y="43"/>
                </a:cubicBezTo>
                <a:cubicBezTo>
                  <a:pt x="17" y="44"/>
                  <a:pt x="17" y="46"/>
                  <a:pt x="16" y="47"/>
                </a:cubicBezTo>
                <a:cubicBezTo>
                  <a:pt x="16" y="48"/>
                  <a:pt x="16" y="49"/>
                  <a:pt x="16" y="51"/>
                </a:cubicBezTo>
                <a:cubicBezTo>
                  <a:pt x="16" y="52"/>
                  <a:pt x="16" y="53"/>
                  <a:pt x="16" y="53"/>
                </a:cubicBezTo>
                <a:cubicBezTo>
                  <a:pt x="16" y="55"/>
                  <a:pt x="15" y="57"/>
                  <a:pt x="15" y="59"/>
                </a:cubicBezTo>
                <a:cubicBezTo>
                  <a:pt x="15" y="60"/>
                  <a:pt x="15" y="61"/>
                  <a:pt x="15" y="62"/>
                </a:cubicBezTo>
                <a:cubicBezTo>
                  <a:pt x="15" y="63"/>
                  <a:pt x="14" y="64"/>
                  <a:pt x="15" y="65"/>
                </a:cubicBezTo>
                <a:cubicBezTo>
                  <a:pt x="15" y="66"/>
                  <a:pt x="15" y="66"/>
                  <a:pt x="15" y="66"/>
                </a:cubicBezTo>
                <a:cubicBezTo>
                  <a:pt x="15" y="66"/>
                  <a:pt x="15" y="66"/>
                  <a:pt x="15" y="66"/>
                </a:cubicBezTo>
                <a:cubicBezTo>
                  <a:pt x="15" y="67"/>
                  <a:pt x="15" y="67"/>
                  <a:pt x="15" y="67"/>
                </a:cubicBezTo>
                <a:cubicBezTo>
                  <a:pt x="15" y="67"/>
                  <a:pt x="15" y="67"/>
                  <a:pt x="15" y="68"/>
                </a:cubicBezTo>
                <a:cubicBezTo>
                  <a:pt x="15" y="68"/>
                  <a:pt x="15" y="68"/>
                  <a:pt x="15" y="68"/>
                </a:cubicBezTo>
                <a:cubicBezTo>
                  <a:pt x="15" y="68"/>
                  <a:pt x="15" y="68"/>
                  <a:pt x="15" y="68"/>
                </a:cubicBezTo>
                <a:cubicBezTo>
                  <a:pt x="15" y="68"/>
                  <a:pt x="14" y="68"/>
                  <a:pt x="14" y="68"/>
                </a:cubicBezTo>
                <a:cubicBezTo>
                  <a:pt x="13" y="68"/>
                  <a:pt x="13" y="68"/>
                  <a:pt x="12" y="68"/>
                </a:cubicBezTo>
                <a:cubicBezTo>
                  <a:pt x="12" y="68"/>
                  <a:pt x="12" y="68"/>
                  <a:pt x="12" y="68"/>
                </a:cubicBezTo>
                <a:cubicBezTo>
                  <a:pt x="12" y="68"/>
                  <a:pt x="12" y="67"/>
                  <a:pt x="12" y="67"/>
                </a:cubicBezTo>
                <a:cubicBezTo>
                  <a:pt x="11" y="67"/>
                  <a:pt x="11" y="67"/>
                  <a:pt x="10" y="67"/>
                </a:cubicBezTo>
                <a:cubicBezTo>
                  <a:pt x="10" y="67"/>
                  <a:pt x="10" y="67"/>
                  <a:pt x="10" y="67"/>
                </a:cubicBezTo>
                <a:cubicBezTo>
                  <a:pt x="10" y="67"/>
                  <a:pt x="10" y="67"/>
                  <a:pt x="10" y="67"/>
                </a:cubicBezTo>
                <a:cubicBezTo>
                  <a:pt x="10" y="66"/>
                  <a:pt x="10" y="66"/>
                  <a:pt x="10" y="66"/>
                </a:cubicBezTo>
                <a:cubicBezTo>
                  <a:pt x="9" y="66"/>
                  <a:pt x="9" y="66"/>
                  <a:pt x="9" y="66"/>
                </a:cubicBezTo>
                <a:cubicBezTo>
                  <a:pt x="9" y="65"/>
                  <a:pt x="9" y="65"/>
                  <a:pt x="9" y="65"/>
                </a:cubicBezTo>
                <a:cubicBezTo>
                  <a:pt x="9" y="65"/>
                  <a:pt x="9" y="64"/>
                  <a:pt x="9" y="64"/>
                </a:cubicBezTo>
                <a:cubicBezTo>
                  <a:pt x="9" y="63"/>
                  <a:pt x="9" y="62"/>
                  <a:pt x="8" y="62"/>
                </a:cubicBezTo>
                <a:cubicBezTo>
                  <a:pt x="8" y="62"/>
                  <a:pt x="7" y="63"/>
                  <a:pt x="7" y="63"/>
                </a:cubicBezTo>
                <a:cubicBezTo>
                  <a:pt x="7" y="63"/>
                  <a:pt x="7" y="64"/>
                  <a:pt x="7" y="64"/>
                </a:cubicBezTo>
                <a:cubicBezTo>
                  <a:pt x="6" y="65"/>
                  <a:pt x="6" y="65"/>
                  <a:pt x="6" y="65"/>
                </a:cubicBezTo>
                <a:cubicBezTo>
                  <a:pt x="5" y="66"/>
                  <a:pt x="5" y="66"/>
                  <a:pt x="5" y="66"/>
                </a:cubicBezTo>
                <a:cubicBezTo>
                  <a:pt x="5" y="66"/>
                  <a:pt x="5" y="66"/>
                  <a:pt x="5" y="67"/>
                </a:cubicBezTo>
                <a:cubicBezTo>
                  <a:pt x="4" y="67"/>
                  <a:pt x="4" y="67"/>
                  <a:pt x="4" y="67"/>
                </a:cubicBezTo>
                <a:cubicBezTo>
                  <a:pt x="4" y="67"/>
                  <a:pt x="3" y="67"/>
                  <a:pt x="3" y="67"/>
                </a:cubicBezTo>
                <a:cubicBezTo>
                  <a:pt x="2" y="67"/>
                  <a:pt x="2" y="67"/>
                  <a:pt x="2" y="67"/>
                </a:cubicBezTo>
                <a:cubicBezTo>
                  <a:pt x="1" y="66"/>
                  <a:pt x="1" y="66"/>
                  <a:pt x="1" y="65"/>
                </a:cubicBezTo>
                <a:cubicBezTo>
                  <a:pt x="0" y="64"/>
                  <a:pt x="0" y="63"/>
                  <a:pt x="0" y="62"/>
                </a:cubicBezTo>
                <a:cubicBezTo>
                  <a:pt x="0" y="61"/>
                  <a:pt x="0" y="61"/>
                  <a:pt x="0" y="61"/>
                </a:cubicBezTo>
                <a:cubicBezTo>
                  <a:pt x="0" y="61"/>
                  <a:pt x="0" y="60"/>
                  <a:pt x="1" y="59"/>
                </a:cubicBezTo>
                <a:cubicBezTo>
                  <a:pt x="1" y="58"/>
                  <a:pt x="1" y="57"/>
                  <a:pt x="1" y="57"/>
                </a:cubicBezTo>
                <a:cubicBezTo>
                  <a:pt x="2" y="55"/>
                  <a:pt x="2" y="54"/>
                  <a:pt x="3" y="52"/>
                </a:cubicBezTo>
                <a:cubicBezTo>
                  <a:pt x="3" y="51"/>
                  <a:pt x="3" y="51"/>
                  <a:pt x="3" y="50"/>
                </a:cubicBezTo>
                <a:cubicBezTo>
                  <a:pt x="3" y="49"/>
                  <a:pt x="4" y="48"/>
                  <a:pt x="4" y="48"/>
                </a:cubicBezTo>
                <a:cubicBezTo>
                  <a:pt x="4" y="47"/>
                  <a:pt x="4" y="47"/>
                  <a:pt x="4" y="47"/>
                </a:cubicBezTo>
                <a:cubicBezTo>
                  <a:pt x="3" y="46"/>
                  <a:pt x="3" y="46"/>
                  <a:pt x="3" y="46"/>
                </a:cubicBezTo>
                <a:cubicBezTo>
                  <a:pt x="3" y="45"/>
                  <a:pt x="3" y="45"/>
                  <a:pt x="3" y="45"/>
                </a:cubicBezTo>
                <a:cubicBezTo>
                  <a:pt x="4" y="45"/>
                  <a:pt x="4" y="45"/>
                  <a:pt x="4" y="45"/>
                </a:cubicBezTo>
                <a:cubicBezTo>
                  <a:pt x="4" y="44"/>
                  <a:pt x="4" y="44"/>
                  <a:pt x="4" y="43"/>
                </a:cubicBezTo>
                <a:cubicBezTo>
                  <a:pt x="4" y="42"/>
                  <a:pt x="4" y="42"/>
                  <a:pt x="4" y="42"/>
                </a:cubicBezTo>
                <a:cubicBezTo>
                  <a:pt x="4" y="41"/>
                  <a:pt x="5" y="41"/>
                  <a:pt x="5" y="40"/>
                </a:cubicBezTo>
                <a:cubicBezTo>
                  <a:pt x="5" y="39"/>
                  <a:pt x="5" y="38"/>
                  <a:pt x="6" y="38"/>
                </a:cubicBezTo>
                <a:cubicBezTo>
                  <a:pt x="6" y="37"/>
                  <a:pt x="6" y="36"/>
                  <a:pt x="6" y="36"/>
                </a:cubicBezTo>
                <a:cubicBezTo>
                  <a:pt x="6" y="36"/>
                  <a:pt x="6" y="36"/>
                  <a:pt x="6" y="36"/>
                </a:cubicBezTo>
                <a:cubicBezTo>
                  <a:pt x="6" y="36"/>
                  <a:pt x="6" y="36"/>
                  <a:pt x="6" y="36"/>
                </a:cubicBezTo>
                <a:cubicBezTo>
                  <a:pt x="7" y="35"/>
                  <a:pt x="7" y="33"/>
                  <a:pt x="8" y="32"/>
                </a:cubicBezTo>
                <a:cubicBezTo>
                  <a:pt x="8" y="31"/>
                  <a:pt x="8" y="31"/>
                  <a:pt x="8" y="31"/>
                </a:cubicBezTo>
                <a:cubicBezTo>
                  <a:pt x="8" y="31"/>
                  <a:pt x="8" y="30"/>
                  <a:pt x="8" y="30"/>
                </a:cubicBezTo>
                <a:cubicBezTo>
                  <a:pt x="9" y="29"/>
                  <a:pt x="9" y="29"/>
                  <a:pt x="9" y="28"/>
                </a:cubicBezTo>
                <a:cubicBezTo>
                  <a:pt x="9" y="28"/>
                  <a:pt x="9" y="28"/>
                  <a:pt x="9" y="28"/>
                </a:cubicBezTo>
                <a:cubicBezTo>
                  <a:pt x="9" y="29"/>
                  <a:pt x="9" y="29"/>
                  <a:pt x="9" y="29"/>
                </a:cubicBezTo>
                <a:cubicBezTo>
                  <a:pt x="9" y="28"/>
                  <a:pt x="9" y="28"/>
                  <a:pt x="9" y="28"/>
                </a:cubicBezTo>
                <a:cubicBezTo>
                  <a:pt x="10" y="28"/>
                  <a:pt x="10" y="28"/>
                  <a:pt x="10" y="28"/>
                </a:cubicBezTo>
                <a:cubicBezTo>
                  <a:pt x="10" y="28"/>
                  <a:pt x="10" y="28"/>
                  <a:pt x="10" y="28"/>
                </a:cubicBezTo>
                <a:cubicBezTo>
                  <a:pt x="9" y="27"/>
                  <a:pt x="9" y="27"/>
                  <a:pt x="9" y="27"/>
                </a:cubicBezTo>
                <a:cubicBezTo>
                  <a:pt x="9" y="27"/>
                  <a:pt x="9" y="27"/>
                  <a:pt x="9" y="27"/>
                </a:cubicBezTo>
                <a:cubicBezTo>
                  <a:pt x="9" y="26"/>
                  <a:pt x="9" y="26"/>
                  <a:pt x="9" y="26"/>
                </a:cubicBezTo>
                <a:cubicBezTo>
                  <a:pt x="9" y="26"/>
                  <a:pt x="9" y="26"/>
                  <a:pt x="9" y="26"/>
                </a:cubicBezTo>
                <a:cubicBezTo>
                  <a:pt x="9" y="25"/>
                  <a:pt x="9" y="25"/>
                  <a:pt x="9" y="25"/>
                </a:cubicBezTo>
                <a:cubicBezTo>
                  <a:pt x="9" y="24"/>
                  <a:pt x="9" y="24"/>
                  <a:pt x="9" y="24"/>
                </a:cubicBezTo>
                <a:cubicBezTo>
                  <a:pt x="9" y="24"/>
                  <a:pt x="10" y="23"/>
                  <a:pt x="11" y="23"/>
                </a:cubicBezTo>
                <a:cubicBezTo>
                  <a:pt x="11" y="22"/>
                  <a:pt x="11" y="22"/>
                  <a:pt x="11" y="22"/>
                </a:cubicBezTo>
                <a:cubicBezTo>
                  <a:pt x="12" y="22"/>
                  <a:pt x="12" y="22"/>
                  <a:pt x="12" y="22"/>
                </a:cubicBezTo>
                <a:cubicBezTo>
                  <a:pt x="12" y="22"/>
                  <a:pt x="12" y="22"/>
                  <a:pt x="12" y="22"/>
                </a:cubicBezTo>
                <a:cubicBezTo>
                  <a:pt x="13" y="22"/>
                  <a:pt x="13" y="22"/>
                  <a:pt x="13" y="23"/>
                </a:cubicBezTo>
                <a:cubicBezTo>
                  <a:pt x="14" y="23"/>
                  <a:pt x="14" y="23"/>
                  <a:pt x="15" y="23"/>
                </a:cubicBezTo>
                <a:cubicBezTo>
                  <a:pt x="15" y="23"/>
                  <a:pt x="15" y="23"/>
                  <a:pt x="16" y="23"/>
                </a:cubicBezTo>
                <a:cubicBezTo>
                  <a:pt x="17" y="23"/>
                  <a:pt x="17" y="23"/>
                  <a:pt x="17" y="23"/>
                </a:cubicBezTo>
                <a:cubicBezTo>
                  <a:pt x="17" y="23"/>
                  <a:pt x="17" y="23"/>
                  <a:pt x="17" y="23"/>
                </a:cubicBezTo>
                <a:cubicBezTo>
                  <a:pt x="17" y="23"/>
                  <a:pt x="17" y="23"/>
                  <a:pt x="17" y="23"/>
                </a:cubicBezTo>
                <a:cubicBezTo>
                  <a:pt x="17" y="24"/>
                  <a:pt x="17" y="25"/>
                  <a:pt x="16" y="25"/>
                </a:cubicBezTo>
                <a:cubicBezTo>
                  <a:pt x="16" y="25"/>
                  <a:pt x="15" y="25"/>
                  <a:pt x="16" y="26"/>
                </a:cubicBezTo>
                <a:cubicBezTo>
                  <a:pt x="16" y="26"/>
                  <a:pt x="16" y="26"/>
                  <a:pt x="16" y="26"/>
                </a:cubicBezTo>
                <a:cubicBezTo>
                  <a:pt x="16" y="27"/>
                  <a:pt x="16" y="27"/>
                  <a:pt x="16" y="27"/>
                </a:cubicBezTo>
                <a:cubicBezTo>
                  <a:pt x="16" y="28"/>
                  <a:pt x="16" y="28"/>
                  <a:pt x="16" y="28"/>
                </a:cubicBezTo>
                <a:cubicBezTo>
                  <a:pt x="16" y="28"/>
                  <a:pt x="16" y="28"/>
                  <a:pt x="16" y="28"/>
                </a:cubicBezTo>
                <a:cubicBezTo>
                  <a:pt x="16" y="29"/>
                  <a:pt x="16" y="29"/>
                  <a:pt x="16" y="29"/>
                </a:cubicBezTo>
                <a:cubicBezTo>
                  <a:pt x="16" y="29"/>
                  <a:pt x="16" y="29"/>
                  <a:pt x="16" y="29"/>
                </a:cubicBezTo>
                <a:cubicBezTo>
                  <a:pt x="16" y="29"/>
                  <a:pt x="16" y="29"/>
                  <a:pt x="16" y="29"/>
                </a:cubicBezTo>
                <a:cubicBezTo>
                  <a:pt x="16" y="30"/>
                  <a:pt x="16" y="30"/>
                  <a:pt x="16" y="30"/>
                </a:cubicBezTo>
                <a:cubicBezTo>
                  <a:pt x="16" y="31"/>
                  <a:pt x="16" y="31"/>
                  <a:pt x="16" y="31"/>
                </a:cubicBezTo>
                <a:cubicBezTo>
                  <a:pt x="17" y="32"/>
                  <a:pt x="17" y="32"/>
                  <a:pt x="17" y="32"/>
                </a:cubicBezTo>
                <a:cubicBezTo>
                  <a:pt x="18" y="32"/>
                  <a:pt x="18" y="32"/>
                  <a:pt x="18" y="32"/>
                </a:cubicBezTo>
                <a:cubicBezTo>
                  <a:pt x="18" y="33"/>
                  <a:pt x="18" y="33"/>
                  <a:pt x="18" y="33"/>
                </a:cubicBezTo>
                <a:cubicBezTo>
                  <a:pt x="19" y="33"/>
                  <a:pt x="19" y="33"/>
                  <a:pt x="19" y="33"/>
                </a:cubicBezTo>
                <a:cubicBezTo>
                  <a:pt x="19" y="34"/>
                  <a:pt x="19" y="34"/>
                  <a:pt x="19" y="35"/>
                </a:cubicBezTo>
                <a:cubicBezTo>
                  <a:pt x="19" y="35"/>
                  <a:pt x="19" y="35"/>
                  <a:pt x="19" y="35"/>
                </a:cubicBezTo>
                <a:cubicBezTo>
                  <a:pt x="20" y="36"/>
                  <a:pt x="20" y="36"/>
                  <a:pt x="20" y="36"/>
                </a:cubicBezTo>
                <a:cubicBezTo>
                  <a:pt x="21" y="36"/>
                  <a:pt x="21" y="36"/>
                  <a:pt x="21" y="36"/>
                </a:cubicBezTo>
                <a:cubicBezTo>
                  <a:pt x="21" y="37"/>
                  <a:pt x="21" y="37"/>
                  <a:pt x="21" y="37"/>
                </a:cubicBezTo>
                <a:cubicBezTo>
                  <a:pt x="22" y="37"/>
                  <a:pt x="22" y="37"/>
                  <a:pt x="22" y="37"/>
                </a:cubicBezTo>
                <a:cubicBezTo>
                  <a:pt x="22" y="37"/>
                  <a:pt x="23" y="37"/>
                  <a:pt x="24" y="37"/>
                </a:cubicBezTo>
                <a:cubicBezTo>
                  <a:pt x="24" y="37"/>
                  <a:pt x="24" y="36"/>
                  <a:pt x="24" y="36"/>
                </a:cubicBezTo>
                <a:cubicBezTo>
                  <a:pt x="24" y="35"/>
                  <a:pt x="24" y="35"/>
                  <a:pt x="24" y="35"/>
                </a:cubicBezTo>
                <a:cubicBezTo>
                  <a:pt x="24" y="34"/>
                  <a:pt x="24" y="33"/>
                  <a:pt x="24" y="33"/>
                </a:cubicBezTo>
                <a:cubicBezTo>
                  <a:pt x="24" y="32"/>
                  <a:pt x="24" y="32"/>
                  <a:pt x="24" y="32"/>
                </a:cubicBezTo>
                <a:cubicBezTo>
                  <a:pt x="24" y="31"/>
                  <a:pt x="24" y="31"/>
                  <a:pt x="24" y="30"/>
                </a:cubicBezTo>
                <a:cubicBezTo>
                  <a:pt x="24" y="30"/>
                  <a:pt x="24" y="30"/>
                  <a:pt x="24" y="29"/>
                </a:cubicBezTo>
                <a:cubicBezTo>
                  <a:pt x="24" y="29"/>
                  <a:pt x="24" y="28"/>
                  <a:pt x="24" y="28"/>
                </a:cubicBezTo>
                <a:cubicBezTo>
                  <a:pt x="24" y="27"/>
                  <a:pt x="24" y="27"/>
                  <a:pt x="24" y="26"/>
                </a:cubicBezTo>
                <a:cubicBezTo>
                  <a:pt x="24" y="25"/>
                  <a:pt x="24" y="24"/>
                  <a:pt x="24" y="24"/>
                </a:cubicBezTo>
                <a:cubicBezTo>
                  <a:pt x="24" y="23"/>
                  <a:pt x="24" y="22"/>
                  <a:pt x="24" y="21"/>
                </a:cubicBezTo>
                <a:cubicBezTo>
                  <a:pt x="24" y="20"/>
                  <a:pt x="25" y="19"/>
                  <a:pt x="25" y="18"/>
                </a:cubicBezTo>
                <a:cubicBezTo>
                  <a:pt x="25" y="18"/>
                  <a:pt x="25" y="18"/>
                  <a:pt x="25" y="17"/>
                </a:cubicBezTo>
                <a:cubicBezTo>
                  <a:pt x="25" y="17"/>
                  <a:pt x="25" y="16"/>
                  <a:pt x="25" y="16"/>
                </a:cubicBezTo>
                <a:cubicBezTo>
                  <a:pt x="26" y="15"/>
                  <a:pt x="26" y="15"/>
                  <a:pt x="26" y="14"/>
                </a:cubicBezTo>
                <a:cubicBezTo>
                  <a:pt x="26" y="14"/>
                  <a:pt x="26" y="14"/>
                  <a:pt x="26" y="13"/>
                </a:cubicBezTo>
                <a:cubicBezTo>
                  <a:pt x="27" y="12"/>
                  <a:pt x="27" y="12"/>
                  <a:pt x="27" y="12"/>
                </a:cubicBezTo>
                <a:cubicBezTo>
                  <a:pt x="28" y="12"/>
                  <a:pt x="28" y="12"/>
                  <a:pt x="28" y="12"/>
                </a:cubicBezTo>
                <a:cubicBezTo>
                  <a:pt x="28" y="11"/>
                  <a:pt x="29" y="11"/>
                  <a:pt x="29" y="11"/>
                </a:cubicBezTo>
                <a:cubicBezTo>
                  <a:pt x="29" y="11"/>
                  <a:pt x="29" y="11"/>
                  <a:pt x="29" y="11"/>
                </a:cubicBezTo>
                <a:cubicBezTo>
                  <a:pt x="30" y="10"/>
                  <a:pt x="30" y="10"/>
                  <a:pt x="30" y="10"/>
                </a:cubicBezTo>
                <a:cubicBezTo>
                  <a:pt x="31" y="9"/>
                  <a:pt x="31" y="9"/>
                  <a:pt x="31" y="9"/>
                </a:cubicBezTo>
                <a:cubicBezTo>
                  <a:pt x="30" y="8"/>
                  <a:pt x="30" y="8"/>
                  <a:pt x="30" y="8"/>
                </a:cubicBezTo>
                <a:cubicBezTo>
                  <a:pt x="30" y="8"/>
                  <a:pt x="30" y="8"/>
                  <a:pt x="30" y="8"/>
                </a:cubicBezTo>
                <a:cubicBezTo>
                  <a:pt x="30" y="8"/>
                  <a:pt x="30" y="8"/>
                  <a:pt x="30" y="8"/>
                </a:cubicBezTo>
                <a:cubicBezTo>
                  <a:pt x="30" y="7"/>
                  <a:pt x="30" y="7"/>
                  <a:pt x="30" y="7"/>
                </a:cubicBezTo>
                <a:cubicBezTo>
                  <a:pt x="29" y="6"/>
                  <a:pt x="29" y="6"/>
                  <a:pt x="29" y="6"/>
                </a:cubicBezTo>
                <a:cubicBezTo>
                  <a:pt x="29" y="5"/>
                  <a:pt x="29" y="5"/>
                  <a:pt x="29" y="5"/>
                </a:cubicBezTo>
                <a:cubicBezTo>
                  <a:pt x="29" y="5"/>
                  <a:pt x="29" y="4"/>
                  <a:pt x="29" y="4"/>
                </a:cubicBezTo>
                <a:cubicBezTo>
                  <a:pt x="29" y="3"/>
                  <a:pt x="29" y="3"/>
                  <a:pt x="29" y="2"/>
                </a:cubicBezTo>
                <a:cubicBezTo>
                  <a:pt x="29" y="1"/>
                  <a:pt x="29" y="1"/>
                  <a:pt x="29" y="1"/>
                </a:cubicBezTo>
                <a:cubicBezTo>
                  <a:pt x="30" y="1"/>
                  <a:pt x="30" y="1"/>
                  <a:pt x="30" y="1"/>
                </a:cubicBezTo>
                <a:cubicBezTo>
                  <a:pt x="30" y="1"/>
                  <a:pt x="30" y="1"/>
                  <a:pt x="30" y="1"/>
                </a:cubicBezTo>
                <a:cubicBezTo>
                  <a:pt x="31" y="1"/>
                  <a:pt x="31" y="1"/>
                  <a:pt x="31" y="1"/>
                </a:cubicBezTo>
                <a:cubicBezTo>
                  <a:pt x="32" y="0"/>
                  <a:pt x="33" y="0"/>
                  <a:pt x="34" y="0"/>
                </a:cubicBezTo>
                <a:cubicBezTo>
                  <a:pt x="35" y="0"/>
                  <a:pt x="35" y="0"/>
                  <a:pt x="35" y="0"/>
                </a:cubicBezTo>
                <a:cubicBezTo>
                  <a:pt x="35" y="1"/>
                  <a:pt x="35" y="1"/>
                  <a:pt x="35" y="1"/>
                </a:cubicBezTo>
                <a:cubicBezTo>
                  <a:pt x="36" y="1"/>
                  <a:pt x="36" y="1"/>
                  <a:pt x="36" y="1"/>
                </a:cubicBezTo>
                <a:cubicBezTo>
                  <a:pt x="36" y="1"/>
                  <a:pt x="36" y="2"/>
                  <a:pt x="36" y="2"/>
                </a:cubicBezTo>
                <a:cubicBezTo>
                  <a:pt x="37" y="3"/>
                  <a:pt x="37" y="3"/>
                  <a:pt x="37" y="3"/>
                </a:cubicBezTo>
                <a:cubicBezTo>
                  <a:pt x="37" y="3"/>
                  <a:pt x="37" y="3"/>
                  <a:pt x="37" y="3"/>
                </a:cubicBezTo>
                <a:cubicBezTo>
                  <a:pt x="37" y="4"/>
                  <a:pt x="37" y="4"/>
                  <a:pt x="37" y="4"/>
                </a:cubicBezTo>
                <a:cubicBezTo>
                  <a:pt x="37" y="4"/>
                  <a:pt x="37" y="5"/>
                  <a:pt x="36" y="5"/>
                </a:cubicBezTo>
                <a:cubicBezTo>
                  <a:pt x="36" y="5"/>
                  <a:pt x="36" y="5"/>
                  <a:pt x="36" y="5"/>
                </a:cubicBezTo>
                <a:cubicBezTo>
                  <a:pt x="36" y="6"/>
                  <a:pt x="36" y="6"/>
                  <a:pt x="36" y="7"/>
                </a:cubicBezTo>
                <a:cubicBezTo>
                  <a:pt x="36" y="7"/>
                  <a:pt x="37" y="8"/>
                  <a:pt x="38" y="8"/>
                </a:cubicBezTo>
                <a:cubicBezTo>
                  <a:pt x="38" y="8"/>
                  <a:pt x="38" y="8"/>
                  <a:pt x="38" y="8"/>
                </a:cubicBezTo>
                <a:cubicBezTo>
                  <a:pt x="39" y="9"/>
                  <a:pt x="39" y="9"/>
                  <a:pt x="39" y="9"/>
                </a:cubicBezTo>
                <a:cubicBezTo>
                  <a:pt x="39" y="10"/>
                  <a:pt x="39" y="10"/>
                  <a:pt x="39" y="10"/>
                </a:cubicBezTo>
                <a:cubicBezTo>
                  <a:pt x="40" y="10"/>
                  <a:pt x="40" y="10"/>
                  <a:pt x="40" y="10"/>
                </a:cubicBezTo>
                <a:cubicBezTo>
                  <a:pt x="40" y="10"/>
                  <a:pt x="41" y="10"/>
                  <a:pt x="41" y="10"/>
                </a:cubicBezTo>
                <a:cubicBezTo>
                  <a:pt x="41" y="11"/>
                  <a:pt x="41" y="11"/>
                  <a:pt x="41" y="11"/>
                </a:cubicBezTo>
                <a:cubicBezTo>
                  <a:pt x="42" y="11"/>
                  <a:pt x="42" y="11"/>
                  <a:pt x="42" y="11"/>
                </a:cubicBezTo>
                <a:cubicBezTo>
                  <a:pt x="42" y="12"/>
                  <a:pt x="43" y="12"/>
                  <a:pt x="43" y="12"/>
                </a:cubicBezTo>
                <a:cubicBezTo>
                  <a:pt x="43" y="13"/>
                  <a:pt x="43" y="13"/>
                  <a:pt x="43" y="13"/>
                </a:cubicBezTo>
                <a:cubicBezTo>
                  <a:pt x="44" y="15"/>
                  <a:pt x="44" y="17"/>
                  <a:pt x="45" y="20"/>
                </a:cubicBezTo>
                <a:cubicBezTo>
                  <a:pt x="45" y="20"/>
                  <a:pt x="45" y="21"/>
                  <a:pt x="45" y="21"/>
                </a:cubicBezTo>
                <a:cubicBezTo>
                  <a:pt x="45" y="23"/>
                  <a:pt x="45" y="24"/>
                  <a:pt x="45" y="25"/>
                </a:cubicBezTo>
                <a:cubicBezTo>
                  <a:pt x="45" y="25"/>
                  <a:pt x="45" y="26"/>
                  <a:pt x="45" y="26"/>
                </a:cubicBezTo>
                <a:cubicBezTo>
                  <a:pt x="46" y="28"/>
                  <a:pt x="46" y="29"/>
                  <a:pt x="46" y="30"/>
                </a:cubicBezTo>
                <a:cubicBezTo>
                  <a:pt x="46" y="31"/>
                  <a:pt x="46" y="31"/>
                  <a:pt x="47" y="32"/>
                </a:cubicBezTo>
                <a:cubicBezTo>
                  <a:pt x="47" y="32"/>
                  <a:pt x="46" y="33"/>
                  <a:pt x="46" y="33"/>
                </a:cubicBezTo>
                <a:cubicBezTo>
                  <a:pt x="46" y="34"/>
                  <a:pt x="47" y="34"/>
                  <a:pt x="47" y="34"/>
                </a:cubicBezTo>
                <a:cubicBezTo>
                  <a:pt x="47" y="35"/>
                  <a:pt x="47" y="35"/>
                  <a:pt x="47" y="36"/>
                </a:cubicBezTo>
                <a:cubicBezTo>
                  <a:pt x="47" y="37"/>
                  <a:pt x="47" y="37"/>
                  <a:pt x="47" y="37"/>
                </a:cubicBezTo>
                <a:cubicBezTo>
                  <a:pt x="48" y="38"/>
                  <a:pt x="48" y="38"/>
                  <a:pt x="48" y="38"/>
                </a:cubicBezTo>
                <a:cubicBezTo>
                  <a:pt x="48" y="38"/>
                  <a:pt x="48" y="39"/>
                  <a:pt x="48" y="39"/>
                </a:cubicBezTo>
                <a:cubicBezTo>
                  <a:pt x="48" y="39"/>
                  <a:pt x="48" y="39"/>
                  <a:pt x="48" y="39"/>
                </a:cubicBezTo>
                <a:cubicBezTo>
                  <a:pt x="48" y="40"/>
                  <a:pt x="48" y="40"/>
                  <a:pt x="48" y="41"/>
                </a:cubicBezTo>
                <a:cubicBezTo>
                  <a:pt x="49" y="42"/>
                  <a:pt x="49" y="42"/>
                  <a:pt x="49" y="43"/>
                </a:cubicBezTo>
                <a:cubicBezTo>
                  <a:pt x="50" y="43"/>
                  <a:pt x="50" y="44"/>
                  <a:pt x="50" y="45"/>
                </a:cubicBezTo>
                <a:cubicBezTo>
                  <a:pt x="50" y="45"/>
                  <a:pt x="50" y="46"/>
                  <a:pt x="51" y="46"/>
                </a:cubicBezTo>
                <a:cubicBezTo>
                  <a:pt x="51" y="52"/>
                  <a:pt x="51" y="52"/>
                  <a:pt x="51" y="52"/>
                </a:cubicBezTo>
                <a:cubicBezTo>
                  <a:pt x="51" y="53"/>
                  <a:pt x="51" y="54"/>
                  <a:pt x="51" y="55"/>
                </a:cubicBezTo>
                <a:cubicBezTo>
                  <a:pt x="50" y="56"/>
                  <a:pt x="50" y="56"/>
                  <a:pt x="49" y="56"/>
                </a:cubicBezTo>
                <a:cubicBezTo>
                  <a:pt x="49" y="56"/>
                  <a:pt x="48" y="56"/>
                  <a:pt x="48" y="56"/>
                </a:cubicBezTo>
                <a:cubicBezTo>
                  <a:pt x="47" y="56"/>
                  <a:pt x="47" y="56"/>
                  <a:pt x="46" y="56"/>
                </a:cubicBezTo>
                <a:cubicBezTo>
                  <a:pt x="46" y="56"/>
                  <a:pt x="46" y="56"/>
                  <a:pt x="45" y="56"/>
                </a:cubicBezTo>
                <a:cubicBezTo>
                  <a:pt x="44" y="56"/>
                  <a:pt x="44" y="56"/>
                  <a:pt x="44" y="56"/>
                </a:cubicBezTo>
                <a:cubicBezTo>
                  <a:pt x="44" y="56"/>
                  <a:pt x="43" y="56"/>
                  <a:pt x="43" y="56"/>
                </a:cubicBezTo>
                <a:cubicBezTo>
                  <a:pt x="42" y="55"/>
                  <a:pt x="42" y="55"/>
                  <a:pt x="42" y="55"/>
                </a:cubicBezTo>
                <a:cubicBezTo>
                  <a:pt x="42" y="55"/>
                  <a:pt x="42" y="55"/>
                  <a:pt x="42" y="55"/>
                </a:cubicBezTo>
                <a:cubicBezTo>
                  <a:pt x="42" y="54"/>
                  <a:pt x="42" y="54"/>
                  <a:pt x="42" y="54"/>
                </a:cubicBezTo>
                <a:cubicBezTo>
                  <a:pt x="42" y="54"/>
                  <a:pt x="42" y="54"/>
                  <a:pt x="42" y="54"/>
                </a:cubicBezTo>
                <a:cubicBezTo>
                  <a:pt x="42" y="53"/>
                  <a:pt x="42" y="53"/>
                  <a:pt x="42" y="52"/>
                </a:cubicBezTo>
                <a:cubicBezTo>
                  <a:pt x="42" y="51"/>
                  <a:pt x="42" y="51"/>
                  <a:pt x="42" y="51"/>
                </a:cubicBezTo>
                <a:cubicBezTo>
                  <a:pt x="42" y="51"/>
                  <a:pt x="42" y="51"/>
                  <a:pt x="42" y="50"/>
                </a:cubicBezTo>
                <a:cubicBezTo>
                  <a:pt x="42" y="49"/>
                  <a:pt x="42" y="48"/>
                  <a:pt x="42" y="46"/>
                </a:cubicBezTo>
                <a:cubicBezTo>
                  <a:pt x="43" y="45"/>
                  <a:pt x="43" y="44"/>
                  <a:pt x="43" y="42"/>
                </a:cubicBezTo>
                <a:cubicBezTo>
                  <a:pt x="44" y="42"/>
                  <a:pt x="44" y="41"/>
                  <a:pt x="44" y="40"/>
                </a:cubicBezTo>
                <a:cubicBezTo>
                  <a:pt x="44" y="40"/>
                  <a:pt x="44" y="39"/>
                  <a:pt x="44" y="39"/>
                </a:cubicBezTo>
                <a:cubicBezTo>
                  <a:pt x="44" y="38"/>
                  <a:pt x="44" y="38"/>
                  <a:pt x="44" y="38"/>
                </a:cubicBezTo>
                <a:cubicBezTo>
                  <a:pt x="45" y="37"/>
                  <a:pt x="45" y="37"/>
                  <a:pt x="45" y="37"/>
                </a:cubicBezTo>
                <a:cubicBezTo>
                  <a:pt x="45" y="37"/>
                  <a:pt x="45" y="37"/>
                  <a:pt x="45" y="37"/>
                </a:cubicBezTo>
                <a:cubicBezTo>
                  <a:pt x="45" y="37"/>
                  <a:pt x="45" y="37"/>
                  <a:pt x="45" y="37"/>
                </a:cubicBezTo>
                <a:cubicBezTo>
                  <a:pt x="45" y="36"/>
                  <a:pt x="45" y="36"/>
                  <a:pt x="45" y="36"/>
                </a:cubicBezTo>
                <a:cubicBezTo>
                  <a:pt x="44" y="36"/>
                  <a:pt x="44" y="36"/>
                  <a:pt x="44" y="36"/>
                </a:cubicBezTo>
                <a:cubicBezTo>
                  <a:pt x="44" y="36"/>
                  <a:pt x="44" y="35"/>
                  <a:pt x="44" y="35"/>
                </a:cubicBezTo>
                <a:cubicBezTo>
                  <a:pt x="43" y="34"/>
                  <a:pt x="43" y="34"/>
                  <a:pt x="43" y="34"/>
                </a:cubicBezTo>
                <a:cubicBezTo>
                  <a:pt x="43" y="34"/>
                  <a:pt x="43" y="34"/>
                  <a:pt x="43" y="34"/>
                </a:cubicBezTo>
                <a:cubicBezTo>
                  <a:pt x="43" y="34"/>
                  <a:pt x="43" y="34"/>
                  <a:pt x="43" y="34"/>
                </a:cubicBezTo>
                <a:cubicBezTo>
                  <a:pt x="42" y="34"/>
                  <a:pt x="42" y="35"/>
                  <a:pt x="42" y="36"/>
                </a:cubicBezTo>
                <a:cubicBezTo>
                  <a:pt x="42" y="37"/>
                  <a:pt x="41" y="38"/>
                  <a:pt x="41" y="39"/>
                </a:cubicBezTo>
                <a:cubicBezTo>
                  <a:pt x="41" y="40"/>
                  <a:pt x="41" y="40"/>
                  <a:pt x="41" y="40"/>
                </a:cubicBezTo>
                <a:cubicBezTo>
                  <a:pt x="41" y="41"/>
                  <a:pt x="41" y="42"/>
                  <a:pt x="41" y="43"/>
                </a:cubicBezTo>
                <a:cubicBezTo>
                  <a:pt x="41" y="44"/>
                  <a:pt x="41" y="44"/>
                  <a:pt x="41" y="44"/>
                </a:cubicBezTo>
                <a:cubicBezTo>
                  <a:pt x="41" y="44"/>
                  <a:pt x="41" y="45"/>
                  <a:pt x="41" y="46"/>
                </a:cubicBezTo>
                <a:cubicBezTo>
                  <a:pt x="40" y="47"/>
                  <a:pt x="40" y="49"/>
                  <a:pt x="40" y="50"/>
                </a:cubicBezTo>
                <a:cubicBezTo>
                  <a:pt x="40" y="51"/>
                  <a:pt x="40" y="52"/>
                  <a:pt x="40" y="53"/>
                </a:cubicBezTo>
                <a:cubicBezTo>
                  <a:pt x="40" y="54"/>
                  <a:pt x="40" y="54"/>
                  <a:pt x="40" y="55"/>
                </a:cubicBezTo>
                <a:cubicBezTo>
                  <a:pt x="39" y="55"/>
                  <a:pt x="39" y="55"/>
                  <a:pt x="39" y="55"/>
                </a:cubicBezTo>
                <a:cubicBezTo>
                  <a:pt x="39" y="56"/>
                  <a:pt x="39" y="57"/>
                  <a:pt x="39" y="58"/>
                </a:cubicBezTo>
                <a:cubicBezTo>
                  <a:pt x="39" y="59"/>
                  <a:pt x="39" y="59"/>
                  <a:pt x="38" y="60"/>
                </a:cubicBezTo>
                <a:cubicBezTo>
                  <a:pt x="38" y="61"/>
                  <a:pt x="38" y="61"/>
                  <a:pt x="38" y="61"/>
                </a:cubicBezTo>
                <a:cubicBezTo>
                  <a:pt x="38" y="62"/>
                  <a:pt x="38" y="62"/>
                  <a:pt x="38" y="63"/>
                </a:cubicBezTo>
                <a:cubicBezTo>
                  <a:pt x="38" y="64"/>
                  <a:pt x="38" y="65"/>
                  <a:pt x="38" y="65"/>
                </a:cubicBezTo>
                <a:cubicBezTo>
                  <a:pt x="38" y="66"/>
                  <a:pt x="38" y="66"/>
                  <a:pt x="38" y="66"/>
                </a:cubicBezTo>
                <a:cubicBezTo>
                  <a:pt x="39" y="67"/>
                  <a:pt x="39" y="67"/>
                  <a:pt x="39" y="67"/>
                </a:cubicBezTo>
                <a:cubicBezTo>
                  <a:pt x="39" y="68"/>
                  <a:pt x="39" y="68"/>
                  <a:pt x="39" y="68"/>
                </a:cubicBezTo>
                <a:moveTo>
                  <a:pt x="28" y="26"/>
                </a:moveTo>
                <a:cubicBezTo>
                  <a:pt x="28" y="26"/>
                  <a:pt x="28" y="26"/>
                  <a:pt x="28" y="26"/>
                </a:cubicBezTo>
                <a:close/>
                <a:moveTo>
                  <a:pt x="47" y="39"/>
                </a:moveTo>
                <a:cubicBezTo>
                  <a:pt x="47" y="41"/>
                  <a:pt x="47" y="41"/>
                  <a:pt x="47" y="41"/>
                </a:cubicBezTo>
                <a:cubicBezTo>
                  <a:pt x="47" y="41"/>
                  <a:pt x="47" y="41"/>
                  <a:pt x="47" y="42"/>
                </a:cubicBezTo>
                <a:cubicBezTo>
                  <a:pt x="47" y="42"/>
                  <a:pt x="47" y="42"/>
                  <a:pt x="47" y="42"/>
                </a:cubicBezTo>
                <a:cubicBezTo>
                  <a:pt x="48" y="43"/>
                  <a:pt x="48" y="43"/>
                  <a:pt x="48" y="44"/>
                </a:cubicBezTo>
                <a:cubicBezTo>
                  <a:pt x="49" y="45"/>
                  <a:pt x="49" y="45"/>
                  <a:pt x="49" y="45"/>
                </a:cubicBezTo>
                <a:cubicBezTo>
                  <a:pt x="49" y="45"/>
                  <a:pt x="49" y="45"/>
                  <a:pt x="49" y="45"/>
                </a:cubicBezTo>
                <a:cubicBezTo>
                  <a:pt x="49" y="44"/>
                  <a:pt x="49" y="44"/>
                  <a:pt x="49" y="44"/>
                </a:cubicBezTo>
                <a:cubicBezTo>
                  <a:pt x="49" y="43"/>
                  <a:pt x="49" y="43"/>
                  <a:pt x="49" y="43"/>
                </a:cubicBezTo>
                <a:cubicBezTo>
                  <a:pt x="48" y="42"/>
                  <a:pt x="48" y="42"/>
                  <a:pt x="48" y="42"/>
                </a:cubicBezTo>
                <a:cubicBezTo>
                  <a:pt x="48" y="42"/>
                  <a:pt x="48" y="41"/>
                  <a:pt x="48" y="40"/>
                </a:cubicBezTo>
                <a:cubicBezTo>
                  <a:pt x="47" y="40"/>
                  <a:pt x="47" y="40"/>
                  <a:pt x="47" y="39"/>
                </a:cubicBezTo>
                <a:moveTo>
                  <a:pt x="45" y="39"/>
                </a:moveTo>
                <a:cubicBezTo>
                  <a:pt x="45" y="40"/>
                  <a:pt x="45" y="40"/>
                  <a:pt x="45" y="40"/>
                </a:cubicBezTo>
                <a:cubicBezTo>
                  <a:pt x="45" y="42"/>
                  <a:pt x="44" y="43"/>
                  <a:pt x="44" y="44"/>
                </a:cubicBezTo>
                <a:cubicBezTo>
                  <a:pt x="44" y="44"/>
                  <a:pt x="44" y="44"/>
                  <a:pt x="44" y="44"/>
                </a:cubicBezTo>
                <a:cubicBezTo>
                  <a:pt x="45" y="44"/>
                  <a:pt x="45" y="44"/>
                  <a:pt x="45" y="44"/>
                </a:cubicBezTo>
                <a:cubicBezTo>
                  <a:pt x="45" y="43"/>
                  <a:pt x="45" y="43"/>
                  <a:pt x="45" y="43"/>
                </a:cubicBezTo>
                <a:cubicBezTo>
                  <a:pt x="45" y="43"/>
                  <a:pt x="45" y="43"/>
                  <a:pt x="45" y="43"/>
                </a:cubicBezTo>
                <a:cubicBezTo>
                  <a:pt x="45" y="42"/>
                  <a:pt x="45" y="42"/>
                  <a:pt x="46" y="42"/>
                </a:cubicBezTo>
                <a:cubicBezTo>
                  <a:pt x="46" y="41"/>
                  <a:pt x="46" y="41"/>
                  <a:pt x="46" y="41"/>
                </a:cubicBezTo>
                <a:cubicBezTo>
                  <a:pt x="46" y="40"/>
                  <a:pt x="46" y="40"/>
                  <a:pt x="46" y="40"/>
                </a:cubicBezTo>
                <a:cubicBezTo>
                  <a:pt x="45" y="39"/>
                  <a:pt x="45" y="39"/>
                  <a:pt x="45" y="39"/>
                </a:cubicBezTo>
                <a:cubicBezTo>
                  <a:pt x="45" y="39"/>
                  <a:pt x="45" y="39"/>
                  <a:pt x="45" y="39"/>
                </a:cubicBezTo>
                <a:moveTo>
                  <a:pt x="7" y="42"/>
                </a:moveTo>
                <a:cubicBezTo>
                  <a:pt x="7" y="43"/>
                  <a:pt x="7" y="43"/>
                  <a:pt x="7" y="43"/>
                </a:cubicBezTo>
                <a:cubicBezTo>
                  <a:pt x="7" y="44"/>
                  <a:pt x="7" y="44"/>
                  <a:pt x="7" y="45"/>
                </a:cubicBezTo>
                <a:cubicBezTo>
                  <a:pt x="6" y="45"/>
                  <a:pt x="6" y="46"/>
                  <a:pt x="5" y="46"/>
                </a:cubicBezTo>
                <a:cubicBezTo>
                  <a:pt x="5" y="47"/>
                  <a:pt x="5" y="47"/>
                  <a:pt x="5" y="47"/>
                </a:cubicBezTo>
                <a:cubicBezTo>
                  <a:pt x="5" y="47"/>
                  <a:pt x="5" y="47"/>
                  <a:pt x="5" y="47"/>
                </a:cubicBezTo>
                <a:cubicBezTo>
                  <a:pt x="6" y="48"/>
                  <a:pt x="6" y="48"/>
                  <a:pt x="6" y="49"/>
                </a:cubicBezTo>
                <a:cubicBezTo>
                  <a:pt x="6" y="51"/>
                  <a:pt x="7" y="53"/>
                  <a:pt x="7" y="55"/>
                </a:cubicBezTo>
                <a:cubicBezTo>
                  <a:pt x="7" y="56"/>
                  <a:pt x="7" y="58"/>
                  <a:pt x="8" y="60"/>
                </a:cubicBezTo>
                <a:cubicBezTo>
                  <a:pt x="8" y="59"/>
                  <a:pt x="8" y="58"/>
                  <a:pt x="8" y="57"/>
                </a:cubicBezTo>
                <a:cubicBezTo>
                  <a:pt x="8" y="56"/>
                  <a:pt x="8" y="56"/>
                  <a:pt x="8" y="55"/>
                </a:cubicBezTo>
                <a:cubicBezTo>
                  <a:pt x="8" y="54"/>
                  <a:pt x="8" y="53"/>
                  <a:pt x="8" y="52"/>
                </a:cubicBezTo>
                <a:cubicBezTo>
                  <a:pt x="8" y="52"/>
                  <a:pt x="8" y="51"/>
                  <a:pt x="8" y="51"/>
                </a:cubicBezTo>
                <a:cubicBezTo>
                  <a:pt x="8" y="51"/>
                  <a:pt x="8" y="50"/>
                  <a:pt x="8" y="50"/>
                </a:cubicBezTo>
                <a:cubicBezTo>
                  <a:pt x="8" y="49"/>
                  <a:pt x="8" y="49"/>
                  <a:pt x="8" y="48"/>
                </a:cubicBezTo>
                <a:cubicBezTo>
                  <a:pt x="7" y="47"/>
                  <a:pt x="7" y="47"/>
                  <a:pt x="7" y="46"/>
                </a:cubicBezTo>
                <a:cubicBezTo>
                  <a:pt x="7" y="45"/>
                  <a:pt x="7" y="43"/>
                  <a:pt x="7" y="42"/>
                </a:cubicBezTo>
                <a:moveTo>
                  <a:pt x="5" y="47"/>
                </a:moveTo>
                <a:cubicBezTo>
                  <a:pt x="5" y="48"/>
                  <a:pt x="5" y="49"/>
                  <a:pt x="5" y="50"/>
                </a:cubicBezTo>
                <a:cubicBezTo>
                  <a:pt x="6" y="50"/>
                  <a:pt x="6" y="50"/>
                  <a:pt x="6" y="50"/>
                </a:cubicBezTo>
                <a:cubicBezTo>
                  <a:pt x="6" y="49"/>
                  <a:pt x="5" y="48"/>
                  <a:pt x="5" y="47"/>
                </a:cubicBezTo>
                <a:moveTo>
                  <a:pt x="5" y="48"/>
                </a:moveTo>
                <a:cubicBezTo>
                  <a:pt x="4" y="48"/>
                  <a:pt x="4" y="48"/>
                  <a:pt x="4" y="48"/>
                </a:cubicBezTo>
                <a:cubicBezTo>
                  <a:pt x="4" y="48"/>
                  <a:pt x="4" y="48"/>
                  <a:pt x="4" y="48"/>
                </a:cubicBezTo>
                <a:cubicBezTo>
                  <a:pt x="4" y="48"/>
                  <a:pt x="4" y="48"/>
                  <a:pt x="4" y="48"/>
                </a:cubicBezTo>
                <a:cubicBezTo>
                  <a:pt x="4" y="48"/>
                  <a:pt x="4" y="48"/>
                  <a:pt x="4" y="48"/>
                </a:cubicBezTo>
                <a:cubicBezTo>
                  <a:pt x="4" y="49"/>
                  <a:pt x="4" y="50"/>
                  <a:pt x="4" y="50"/>
                </a:cubicBezTo>
                <a:cubicBezTo>
                  <a:pt x="4" y="50"/>
                  <a:pt x="4" y="50"/>
                  <a:pt x="4" y="50"/>
                </a:cubicBezTo>
                <a:cubicBezTo>
                  <a:pt x="5" y="50"/>
                  <a:pt x="5" y="50"/>
                  <a:pt x="5" y="50"/>
                </a:cubicBezTo>
                <a:cubicBezTo>
                  <a:pt x="5" y="50"/>
                  <a:pt x="5" y="50"/>
                  <a:pt x="5" y="50"/>
                </a:cubicBezTo>
                <a:cubicBezTo>
                  <a:pt x="5" y="50"/>
                  <a:pt x="5" y="49"/>
                  <a:pt x="5" y="48"/>
                </a:cubicBezTo>
                <a:moveTo>
                  <a:pt x="35" y="48"/>
                </a:moveTo>
                <a:cubicBezTo>
                  <a:pt x="35" y="48"/>
                  <a:pt x="35" y="48"/>
                  <a:pt x="35" y="48"/>
                </a:cubicBezTo>
                <a:cubicBezTo>
                  <a:pt x="35" y="48"/>
                  <a:pt x="35" y="48"/>
                  <a:pt x="35" y="48"/>
                </a:cubicBezTo>
                <a:cubicBezTo>
                  <a:pt x="35" y="48"/>
                  <a:pt x="35" y="48"/>
                  <a:pt x="35" y="48"/>
                </a:cubicBezTo>
                <a:cubicBezTo>
                  <a:pt x="35" y="48"/>
                  <a:pt x="35" y="48"/>
                  <a:pt x="35" y="48"/>
                </a:cubicBezTo>
                <a:moveTo>
                  <a:pt x="35" y="48"/>
                </a:moveTo>
                <a:cubicBezTo>
                  <a:pt x="35" y="50"/>
                  <a:pt x="34" y="51"/>
                  <a:pt x="34" y="52"/>
                </a:cubicBezTo>
                <a:cubicBezTo>
                  <a:pt x="34" y="53"/>
                  <a:pt x="34" y="53"/>
                  <a:pt x="34" y="54"/>
                </a:cubicBezTo>
                <a:cubicBezTo>
                  <a:pt x="34" y="55"/>
                  <a:pt x="34" y="55"/>
                  <a:pt x="34" y="56"/>
                </a:cubicBezTo>
                <a:cubicBezTo>
                  <a:pt x="34" y="57"/>
                  <a:pt x="34" y="58"/>
                  <a:pt x="34" y="59"/>
                </a:cubicBezTo>
                <a:cubicBezTo>
                  <a:pt x="34" y="60"/>
                  <a:pt x="35" y="61"/>
                  <a:pt x="35" y="62"/>
                </a:cubicBezTo>
                <a:cubicBezTo>
                  <a:pt x="35" y="62"/>
                  <a:pt x="35" y="62"/>
                  <a:pt x="35" y="62"/>
                </a:cubicBezTo>
                <a:cubicBezTo>
                  <a:pt x="35" y="62"/>
                  <a:pt x="35" y="62"/>
                  <a:pt x="35" y="62"/>
                </a:cubicBezTo>
                <a:cubicBezTo>
                  <a:pt x="35" y="60"/>
                  <a:pt x="35" y="58"/>
                  <a:pt x="35" y="56"/>
                </a:cubicBezTo>
                <a:cubicBezTo>
                  <a:pt x="35" y="55"/>
                  <a:pt x="35" y="55"/>
                  <a:pt x="35" y="55"/>
                </a:cubicBezTo>
                <a:cubicBezTo>
                  <a:pt x="35" y="54"/>
                  <a:pt x="35" y="54"/>
                  <a:pt x="35" y="54"/>
                </a:cubicBezTo>
                <a:cubicBezTo>
                  <a:pt x="35" y="53"/>
                  <a:pt x="35" y="53"/>
                  <a:pt x="35" y="53"/>
                </a:cubicBezTo>
                <a:cubicBezTo>
                  <a:pt x="35" y="52"/>
                  <a:pt x="35" y="52"/>
                  <a:pt x="35" y="52"/>
                </a:cubicBezTo>
                <a:cubicBezTo>
                  <a:pt x="35" y="51"/>
                  <a:pt x="35" y="49"/>
                  <a:pt x="35" y="48"/>
                </a:cubicBezTo>
                <a:moveTo>
                  <a:pt x="12" y="56"/>
                </a:moveTo>
                <a:cubicBezTo>
                  <a:pt x="11" y="57"/>
                  <a:pt x="11" y="57"/>
                  <a:pt x="11" y="57"/>
                </a:cubicBezTo>
                <a:cubicBezTo>
                  <a:pt x="11" y="58"/>
                  <a:pt x="11" y="58"/>
                  <a:pt x="11" y="58"/>
                </a:cubicBezTo>
                <a:cubicBezTo>
                  <a:pt x="11" y="59"/>
                  <a:pt x="11" y="59"/>
                  <a:pt x="11" y="59"/>
                </a:cubicBezTo>
                <a:cubicBezTo>
                  <a:pt x="11" y="59"/>
                  <a:pt x="11" y="59"/>
                  <a:pt x="11" y="60"/>
                </a:cubicBezTo>
                <a:cubicBezTo>
                  <a:pt x="12" y="60"/>
                  <a:pt x="12" y="60"/>
                  <a:pt x="12" y="60"/>
                </a:cubicBezTo>
                <a:cubicBezTo>
                  <a:pt x="12" y="60"/>
                  <a:pt x="12" y="60"/>
                  <a:pt x="12" y="60"/>
                </a:cubicBezTo>
                <a:cubicBezTo>
                  <a:pt x="12" y="59"/>
                  <a:pt x="12" y="59"/>
                  <a:pt x="12" y="58"/>
                </a:cubicBezTo>
                <a:cubicBezTo>
                  <a:pt x="12" y="58"/>
                  <a:pt x="12" y="58"/>
                  <a:pt x="12" y="58"/>
                </a:cubicBezTo>
                <a:cubicBezTo>
                  <a:pt x="12" y="57"/>
                  <a:pt x="12" y="57"/>
                  <a:pt x="12" y="56"/>
                </a:cubicBezTo>
                <a:moveTo>
                  <a:pt x="11" y="62"/>
                </a:moveTo>
                <a:cubicBezTo>
                  <a:pt x="11" y="62"/>
                  <a:pt x="11" y="62"/>
                  <a:pt x="11" y="62"/>
                </a:cubicBezTo>
                <a:cubicBezTo>
                  <a:pt x="11" y="62"/>
                  <a:pt x="11" y="62"/>
                  <a:pt x="11" y="62"/>
                </a:cubicBezTo>
                <a:cubicBezTo>
                  <a:pt x="11" y="62"/>
                  <a:pt x="11" y="62"/>
                  <a:pt x="11" y="62"/>
                </a:cubicBezTo>
                <a:moveTo>
                  <a:pt x="12" y="62"/>
                </a:moveTo>
                <a:cubicBezTo>
                  <a:pt x="12" y="62"/>
                  <a:pt x="12" y="62"/>
                  <a:pt x="12" y="62"/>
                </a:cubicBezTo>
                <a:cubicBezTo>
                  <a:pt x="12" y="62"/>
                  <a:pt x="12" y="62"/>
                  <a:pt x="12" y="62"/>
                </a:cubicBezTo>
                <a:cubicBezTo>
                  <a:pt x="12" y="62"/>
                  <a:pt x="12" y="62"/>
                  <a:pt x="12" y="62"/>
                </a:cubicBezTo>
                <a:moveTo>
                  <a:pt x="12" y="62"/>
                </a:moveTo>
                <a:cubicBezTo>
                  <a:pt x="12" y="63"/>
                  <a:pt x="12" y="63"/>
                  <a:pt x="12" y="63"/>
                </a:cubicBezTo>
                <a:cubicBezTo>
                  <a:pt x="12" y="64"/>
                  <a:pt x="12" y="64"/>
                  <a:pt x="12" y="64"/>
                </a:cubicBezTo>
                <a:cubicBezTo>
                  <a:pt x="12" y="63"/>
                  <a:pt x="12" y="62"/>
                  <a:pt x="12" y="62"/>
                </a:cubicBezTo>
                <a:moveTo>
                  <a:pt x="34" y="65"/>
                </a:moveTo>
                <a:cubicBezTo>
                  <a:pt x="35" y="66"/>
                  <a:pt x="35" y="66"/>
                  <a:pt x="35" y="66"/>
                </a:cubicBezTo>
                <a:cubicBezTo>
                  <a:pt x="35" y="66"/>
                  <a:pt x="35" y="66"/>
                  <a:pt x="35" y="66"/>
                </a:cubicBezTo>
                <a:cubicBezTo>
                  <a:pt x="35" y="66"/>
                  <a:pt x="35" y="66"/>
                  <a:pt x="35" y="66"/>
                </a:cubicBezTo>
                <a:cubicBezTo>
                  <a:pt x="35" y="66"/>
                  <a:pt x="35" y="66"/>
                  <a:pt x="35" y="66"/>
                </a:cubicBezTo>
                <a:cubicBezTo>
                  <a:pt x="35" y="66"/>
                  <a:pt x="35" y="66"/>
                  <a:pt x="35" y="66"/>
                </a:cubicBezTo>
                <a:cubicBezTo>
                  <a:pt x="35" y="65"/>
                  <a:pt x="35" y="65"/>
                  <a:pt x="35" y="65"/>
                </a:cubicBezTo>
                <a:cubicBezTo>
                  <a:pt x="35" y="65"/>
                  <a:pt x="35" y="65"/>
                  <a:pt x="35" y="65"/>
                </a:cubicBezTo>
                <a:cubicBezTo>
                  <a:pt x="34" y="65"/>
                  <a:pt x="34" y="65"/>
                  <a:pt x="34" y="65"/>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7" name="Rectangle 83"/>
          <p:cNvSpPr>
            <a:spLocks noChangeArrowheads="1"/>
          </p:cNvSpPr>
          <p:nvPr userDrawn="1"/>
        </p:nvSpPr>
        <p:spPr bwMode="auto">
          <a:xfrm>
            <a:off x="1579562" y="-7267302"/>
            <a:ext cx="276225" cy="3127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8" name="Freeform 84"/>
          <p:cNvSpPr>
            <a:spLocks/>
          </p:cNvSpPr>
          <p:nvPr userDrawn="1"/>
        </p:nvSpPr>
        <p:spPr bwMode="auto">
          <a:xfrm>
            <a:off x="1550987" y="-7422877"/>
            <a:ext cx="333375" cy="146050"/>
          </a:xfrm>
          <a:custGeom>
            <a:avLst/>
            <a:gdLst>
              <a:gd name="T0" fmla="*/ 0 w 210"/>
              <a:gd name="T1" fmla="*/ 92 h 92"/>
              <a:gd name="T2" fmla="*/ 104 w 210"/>
              <a:gd name="T3" fmla="*/ 0 h 92"/>
              <a:gd name="T4" fmla="*/ 158 w 210"/>
              <a:gd name="T5" fmla="*/ 48 h 92"/>
              <a:gd name="T6" fmla="*/ 158 w 210"/>
              <a:gd name="T7" fmla="*/ 38 h 92"/>
              <a:gd name="T8" fmla="*/ 154 w 210"/>
              <a:gd name="T9" fmla="*/ 38 h 92"/>
              <a:gd name="T10" fmla="*/ 154 w 210"/>
              <a:gd name="T11" fmla="*/ 28 h 92"/>
              <a:gd name="T12" fmla="*/ 182 w 210"/>
              <a:gd name="T13" fmla="*/ 28 h 92"/>
              <a:gd name="T14" fmla="*/ 182 w 210"/>
              <a:gd name="T15" fmla="*/ 38 h 92"/>
              <a:gd name="T16" fmla="*/ 176 w 210"/>
              <a:gd name="T17" fmla="*/ 38 h 92"/>
              <a:gd name="T18" fmla="*/ 176 w 210"/>
              <a:gd name="T19" fmla="*/ 64 h 92"/>
              <a:gd name="T20" fmla="*/ 210 w 210"/>
              <a:gd name="T21" fmla="*/ 92 h 92"/>
              <a:gd name="T22" fmla="*/ 0 w 210"/>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92">
                <a:moveTo>
                  <a:pt x="0" y="92"/>
                </a:moveTo>
                <a:lnTo>
                  <a:pt x="104" y="0"/>
                </a:lnTo>
                <a:lnTo>
                  <a:pt x="158" y="48"/>
                </a:lnTo>
                <a:lnTo>
                  <a:pt x="158" y="38"/>
                </a:lnTo>
                <a:lnTo>
                  <a:pt x="154" y="38"/>
                </a:lnTo>
                <a:lnTo>
                  <a:pt x="154" y="28"/>
                </a:lnTo>
                <a:lnTo>
                  <a:pt x="182" y="28"/>
                </a:lnTo>
                <a:lnTo>
                  <a:pt x="182" y="38"/>
                </a:lnTo>
                <a:lnTo>
                  <a:pt x="176" y="38"/>
                </a:lnTo>
                <a:lnTo>
                  <a:pt x="176" y="64"/>
                </a:lnTo>
                <a:lnTo>
                  <a:pt x="210" y="92"/>
                </a:lnTo>
                <a:lnTo>
                  <a:pt x="0" y="9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9" name="Rectangle 85"/>
          <p:cNvSpPr>
            <a:spLocks noChangeArrowheads="1"/>
          </p:cNvSpPr>
          <p:nvPr userDrawn="1"/>
        </p:nvSpPr>
        <p:spPr bwMode="auto">
          <a:xfrm>
            <a:off x="1684337" y="-7060927"/>
            <a:ext cx="50800"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0" name="Rectangle 86"/>
          <p:cNvSpPr>
            <a:spLocks noChangeArrowheads="1"/>
          </p:cNvSpPr>
          <p:nvPr userDrawn="1"/>
        </p:nvSpPr>
        <p:spPr bwMode="auto">
          <a:xfrm>
            <a:off x="1687512"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1" name="Rectangle 87"/>
          <p:cNvSpPr>
            <a:spLocks noChangeArrowheads="1"/>
          </p:cNvSpPr>
          <p:nvPr userDrawn="1"/>
        </p:nvSpPr>
        <p:spPr bwMode="auto">
          <a:xfrm>
            <a:off x="1722437"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2" name="Rectangle 88"/>
          <p:cNvSpPr>
            <a:spLocks noChangeArrowheads="1"/>
          </p:cNvSpPr>
          <p:nvPr userDrawn="1"/>
        </p:nvSpPr>
        <p:spPr bwMode="auto">
          <a:xfrm>
            <a:off x="1722437"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3" name="Rectangle 89"/>
          <p:cNvSpPr>
            <a:spLocks noChangeArrowheads="1"/>
          </p:cNvSpPr>
          <p:nvPr userDrawn="1"/>
        </p:nvSpPr>
        <p:spPr bwMode="auto">
          <a:xfrm>
            <a:off x="1687512"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4" name="Rectangle 90"/>
          <p:cNvSpPr>
            <a:spLocks noChangeArrowheads="1"/>
          </p:cNvSpPr>
          <p:nvPr userDrawn="1"/>
        </p:nvSpPr>
        <p:spPr bwMode="auto">
          <a:xfrm>
            <a:off x="1766887"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5" name="Rectangle 91"/>
          <p:cNvSpPr>
            <a:spLocks noChangeArrowheads="1"/>
          </p:cNvSpPr>
          <p:nvPr userDrawn="1"/>
        </p:nvSpPr>
        <p:spPr bwMode="auto">
          <a:xfrm>
            <a:off x="177323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6" name="Rectangle 92"/>
          <p:cNvSpPr>
            <a:spLocks noChangeArrowheads="1"/>
          </p:cNvSpPr>
          <p:nvPr userDrawn="1"/>
        </p:nvSpPr>
        <p:spPr bwMode="auto">
          <a:xfrm>
            <a:off x="180498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7" name="Rectangle 93"/>
          <p:cNvSpPr>
            <a:spLocks noChangeArrowheads="1"/>
          </p:cNvSpPr>
          <p:nvPr userDrawn="1"/>
        </p:nvSpPr>
        <p:spPr bwMode="auto">
          <a:xfrm>
            <a:off x="177323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8" name="Rectangle 94"/>
          <p:cNvSpPr>
            <a:spLocks noChangeArrowheads="1"/>
          </p:cNvSpPr>
          <p:nvPr userDrawn="1"/>
        </p:nvSpPr>
        <p:spPr bwMode="auto">
          <a:xfrm>
            <a:off x="180498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9" name="Rectangle 95"/>
          <p:cNvSpPr>
            <a:spLocks noChangeArrowheads="1"/>
          </p:cNvSpPr>
          <p:nvPr userDrawn="1"/>
        </p:nvSpPr>
        <p:spPr bwMode="auto">
          <a:xfrm>
            <a:off x="1604962"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0" name="Rectangle 96"/>
          <p:cNvSpPr>
            <a:spLocks noChangeArrowheads="1"/>
          </p:cNvSpPr>
          <p:nvPr userDrawn="1"/>
        </p:nvSpPr>
        <p:spPr bwMode="auto">
          <a:xfrm>
            <a:off x="1611312" y="-72323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1" name="Rectangle 97"/>
          <p:cNvSpPr>
            <a:spLocks noChangeArrowheads="1"/>
          </p:cNvSpPr>
          <p:nvPr userDrawn="1"/>
        </p:nvSpPr>
        <p:spPr bwMode="auto">
          <a:xfrm>
            <a:off x="163988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2" name="Rectangle 98"/>
          <p:cNvSpPr>
            <a:spLocks noChangeArrowheads="1"/>
          </p:cNvSpPr>
          <p:nvPr userDrawn="1"/>
        </p:nvSpPr>
        <p:spPr bwMode="auto">
          <a:xfrm>
            <a:off x="1611312" y="-72006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3" name="Rectangle 99"/>
          <p:cNvSpPr>
            <a:spLocks noChangeArrowheads="1"/>
          </p:cNvSpPr>
          <p:nvPr userDrawn="1"/>
        </p:nvSpPr>
        <p:spPr bwMode="auto">
          <a:xfrm>
            <a:off x="163988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4" name="Rectangle 100"/>
          <p:cNvSpPr>
            <a:spLocks noChangeArrowheads="1"/>
          </p:cNvSpPr>
          <p:nvPr userDrawn="1"/>
        </p:nvSpPr>
        <p:spPr bwMode="auto">
          <a:xfrm>
            <a:off x="1766887"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5" name="Rectangle 101"/>
          <p:cNvSpPr>
            <a:spLocks noChangeArrowheads="1"/>
          </p:cNvSpPr>
          <p:nvPr userDrawn="1"/>
        </p:nvSpPr>
        <p:spPr bwMode="auto">
          <a:xfrm>
            <a:off x="177323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6" name="Rectangle 102"/>
          <p:cNvSpPr>
            <a:spLocks noChangeArrowheads="1"/>
          </p:cNvSpPr>
          <p:nvPr userDrawn="1"/>
        </p:nvSpPr>
        <p:spPr bwMode="auto">
          <a:xfrm>
            <a:off x="180498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7" name="Rectangle 103"/>
          <p:cNvSpPr>
            <a:spLocks noChangeArrowheads="1"/>
          </p:cNvSpPr>
          <p:nvPr userDrawn="1"/>
        </p:nvSpPr>
        <p:spPr bwMode="auto">
          <a:xfrm>
            <a:off x="177323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8" name="Rectangle 104"/>
          <p:cNvSpPr>
            <a:spLocks noChangeArrowheads="1"/>
          </p:cNvSpPr>
          <p:nvPr userDrawn="1"/>
        </p:nvSpPr>
        <p:spPr bwMode="auto">
          <a:xfrm>
            <a:off x="180498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9" name="Rectangle 105"/>
          <p:cNvSpPr>
            <a:spLocks noChangeArrowheads="1"/>
          </p:cNvSpPr>
          <p:nvPr userDrawn="1"/>
        </p:nvSpPr>
        <p:spPr bwMode="auto">
          <a:xfrm>
            <a:off x="1604962"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0" name="Rectangle 106"/>
          <p:cNvSpPr>
            <a:spLocks noChangeArrowheads="1"/>
          </p:cNvSpPr>
          <p:nvPr userDrawn="1"/>
        </p:nvSpPr>
        <p:spPr bwMode="auto">
          <a:xfrm>
            <a:off x="1611312" y="-71307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1" name="Rectangle 107"/>
          <p:cNvSpPr>
            <a:spLocks noChangeArrowheads="1"/>
          </p:cNvSpPr>
          <p:nvPr userDrawn="1"/>
        </p:nvSpPr>
        <p:spPr bwMode="auto">
          <a:xfrm>
            <a:off x="163988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2" name="Rectangle 108"/>
          <p:cNvSpPr>
            <a:spLocks noChangeArrowheads="1"/>
          </p:cNvSpPr>
          <p:nvPr userDrawn="1"/>
        </p:nvSpPr>
        <p:spPr bwMode="auto">
          <a:xfrm>
            <a:off x="1611312" y="-70990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3" name="Rectangle 109"/>
          <p:cNvSpPr>
            <a:spLocks noChangeArrowheads="1"/>
          </p:cNvSpPr>
          <p:nvPr userDrawn="1"/>
        </p:nvSpPr>
        <p:spPr bwMode="auto">
          <a:xfrm>
            <a:off x="163988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4" name="Rectangle 110"/>
          <p:cNvSpPr>
            <a:spLocks noChangeArrowheads="1"/>
          </p:cNvSpPr>
          <p:nvPr userDrawn="1"/>
        </p:nvSpPr>
        <p:spPr bwMode="auto">
          <a:xfrm>
            <a:off x="6397625" y="-7267302"/>
            <a:ext cx="276225" cy="3127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5" name="Freeform 111"/>
          <p:cNvSpPr>
            <a:spLocks/>
          </p:cNvSpPr>
          <p:nvPr userDrawn="1"/>
        </p:nvSpPr>
        <p:spPr bwMode="auto">
          <a:xfrm>
            <a:off x="6369050" y="-7422877"/>
            <a:ext cx="333375" cy="146050"/>
          </a:xfrm>
          <a:custGeom>
            <a:avLst/>
            <a:gdLst>
              <a:gd name="T0" fmla="*/ 0 w 210"/>
              <a:gd name="T1" fmla="*/ 92 h 92"/>
              <a:gd name="T2" fmla="*/ 104 w 210"/>
              <a:gd name="T3" fmla="*/ 0 h 92"/>
              <a:gd name="T4" fmla="*/ 158 w 210"/>
              <a:gd name="T5" fmla="*/ 48 h 92"/>
              <a:gd name="T6" fmla="*/ 158 w 210"/>
              <a:gd name="T7" fmla="*/ 38 h 92"/>
              <a:gd name="T8" fmla="*/ 154 w 210"/>
              <a:gd name="T9" fmla="*/ 38 h 92"/>
              <a:gd name="T10" fmla="*/ 154 w 210"/>
              <a:gd name="T11" fmla="*/ 28 h 92"/>
              <a:gd name="T12" fmla="*/ 182 w 210"/>
              <a:gd name="T13" fmla="*/ 28 h 92"/>
              <a:gd name="T14" fmla="*/ 182 w 210"/>
              <a:gd name="T15" fmla="*/ 38 h 92"/>
              <a:gd name="T16" fmla="*/ 176 w 210"/>
              <a:gd name="T17" fmla="*/ 38 h 92"/>
              <a:gd name="T18" fmla="*/ 176 w 210"/>
              <a:gd name="T19" fmla="*/ 64 h 92"/>
              <a:gd name="T20" fmla="*/ 210 w 210"/>
              <a:gd name="T21" fmla="*/ 92 h 92"/>
              <a:gd name="T22" fmla="*/ 0 w 210"/>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92">
                <a:moveTo>
                  <a:pt x="0" y="92"/>
                </a:moveTo>
                <a:lnTo>
                  <a:pt x="104" y="0"/>
                </a:lnTo>
                <a:lnTo>
                  <a:pt x="158" y="48"/>
                </a:lnTo>
                <a:lnTo>
                  <a:pt x="158" y="38"/>
                </a:lnTo>
                <a:lnTo>
                  <a:pt x="154" y="38"/>
                </a:lnTo>
                <a:lnTo>
                  <a:pt x="154" y="28"/>
                </a:lnTo>
                <a:lnTo>
                  <a:pt x="182" y="28"/>
                </a:lnTo>
                <a:lnTo>
                  <a:pt x="182" y="38"/>
                </a:lnTo>
                <a:lnTo>
                  <a:pt x="176" y="38"/>
                </a:lnTo>
                <a:lnTo>
                  <a:pt x="176" y="64"/>
                </a:lnTo>
                <a:lnTo>
                  <a:pt x="210" y="92"/>
                </a:lnTo>
                <a:lnTo>
                  <a:pt x="0" y="9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6" name="Rectangle 112"/>
          <p:cNvSpPr>
            <a:spLocks noChangeArrowheads="1"/>
          </p:cNvSpPr>
          <p:nvPr userDrawn="1"/>
        </p:nvSpPr>
        <p:spPr bwMode="auto">
          <a:xfrm>
            <a:off x="6505575" y="-7060927"/>
            <a:ext cx="47625"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7" name="Rectangle 113"/>
          <p:cNvSpPr>
            <a:spLocks noChangeArrowheads="1"/>
          </p:cNvSpPr>
          <p:nvPr userDrawn="1"/>
        </p:nvSpPr>
        <p:spPr bwMode="auto">
          <a:xfrm>
            <a:off x="6505575"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8" name="Rectangle 114"/>
          <p:cNvSpPr>
            <a:spLocks noChangeArrowheads="1"/>
          </p:cNvSpPr>
          <p:nvPr userDrawn="1"/>
        </p:nvSpPr>
        <p:spPr bwMode="auto">
          <a:xfrm>
            <a:off x="6540500"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9" name="Rectangle 115"/>
          <p:cNvSpPr>
            <a:spLocks noChangeArrowheads="1"/>
          </p:cNvSpPr>
          <p:nvPr userDrawn="1"/>
        </p:nvSpPr>
        <p:spPr bwMode="auto">
          <a:xfrm>
            <a:off x="6540500"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0" name="Rectangle 116"/>
          <p:cNvSpPr>
            <a:spLocks noChangeArrowheads="1"/>
          </p:cNvSpPr>
          <p:nvPr userDrawn="1"/>
        </p:nvSpPr>
        <p:spPr bwMode="auto">
          <a:xfrm>
            <a:off x="6505575"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1" name="Rectangle 117"/>
          <p:cNvSpPr>
            <a:spLocks noChangeArrowheads="1"/>
          </p:cNvSpPr>
          <p:nvPr userDrawn="1"/>
        </p:nvSpPr>
        <p:spPr bwMode="auto">
          <a:xfrm>
            <a:off x="6584950"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2" name="Rectangle 118"/>
          <p:cNvSpPr>
            <a:spLocks noChangeArrowheads="1"/>
          </p:cNvSpPr>
          <p:nvPr userDrawn="1"/>
        </p:nvSpPr>
        <p:spPr bwMode="auto">
          <a:xfrm>
            <a:off x="6591300"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3" name="Rectangle 119"/>
          <p:cNvSpPr>
            <a:spLocks noChangeArrowheads="1"/>
          </p:cNvSpPr>
          <p:nvPr userDrawn="1"/>
        </p:nvSpPr>
        <p:spPr bwMode="auto">
          <a:xfrm>
            <a:off x="6623050"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4" name="Rectangle 120"/>
          <p:cNvSpPr>
            <a:spLocks noChangeArrowheads="1"/>
          </p:cNvSpPr>
          <p:nvPr userDrawn="1"/>
        </p:nvSpPr>
        <p:spPr bwMode="auto">
          <a:xfrm>
            <a:off x="6591300"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5" name="Rectangle 121"/>
          <p:cNvSpPr>
            <a:spLocks noChangeArrowheads="1"/>
          </p:cNvSpPr>
          <p:nvPr userDrawn="1"/>
        </p:nvSpPr>
        <p:spPr bwMode="auto">
          <a:xfrm>
            <a:off x="6623050"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6" name="Rectangle 122"/>
          <p:cNvSpPr>
            <a:spLocks noChangeArrowheads="1"/>
          </p:cNvSpPr>
          <p:nvPr userDrawn="1"/>
        </p:nvSpPr>
        <p:spPr bwMode="auto">
          <a:xfrm>
            <a:off x="6423025"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7" name="Rectangle 123"/>
          <p:cNvSpPr>
            <a:spLocks noChangeArrowheads="1"/>
          </p:cNvSpPr>
          <p:nvPr userDrawn="1"/>
        </p:nvSpPr>
        <p:spPr bwMode="auto">
          <a:xfrm>
            <a:off x="6429375"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8" name="Rectangle 124"/>
          <p:cNvSpPr>
            <a:spLocks noChangeArrowheads="1"/>
          </p:cNvSpPr>
          <p:nvPr userDrawn="1"/>
        </p:nvSpPr>
        <p:spPr bwMode="auto">
          <a:xfrm>
            <a:off x="6461125" y="-72323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9" name="Rectangle 125"/>
          <p:cNvSpPr>
            <a:spLocks noChangeArrowheads="1"/>
          </p:cNvSpPr>
          <p:nvPr userDrawn="1"/>
        </p:nvSpPr>
        <p:spPr bwMode="auto">
          <a:xfrm>
            <a:off x="6429375"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0" name="Rectangle 126"/>
          <p:cNvSpPr>
            <a:spLocks noChangeArrowheads="1"/>
          </p:cNvSpPr>
          <p:nvPr userDrawn="1"/>
        </p:nvSpPr>
        <p:spPr bwMode="auto">
          <a:xfrm>
            <a:off x="6461125" y="-72006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1" name="Rectangle 127"/>
          <p:cNvSpPr>
            <a:spLocks noChangeArrowheads="1"/>
          </p:cNvSpPr>
          <p:nvPr userDrawn="1"/>
        </p:nvSpPr>
        <p:spPr bwMode="auto">
          <a:xfrm>
            <a:off x="6584950"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2" name="Rectangle 128"/>
          <p:cNvSpPr>
            <a:spLocks noChangeArrowheads="1"/>
          </p:cNvSpPr>
          <p:nvPr userDrawn="1"/>
        </p:nvSpPr>
        <p:spPr bwMode="auto">
          <a:xfrm>
            <a:off x="6591300"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3" name="Rectangle 129"/>
          <p:cNvSpPr>
            <a:spLocks noChangeArrowheads="1"/>
          </p:cNvSpPr>
          <p:nvPr userDrawn="1"/>
        </p:nvSpPr>
        <p:spPr bwMode="auto">
          <a:xfrm>
            <a:off x="6623050"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4" name="Rectangle 130"/>
          <p:cNvSpPr>
            <a:spLocks noChangeArrowheads="1"/>
          </p:cNvSpPr>
          <p:nvPr userDrawn="1"/>
        </p:nvSpPr>
        <p:spPr bwMode="auto">
          <a:xfrm>
            <a:off x="6591300"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5" name="Rectangle 131"/>
          <p:cNvSpPr>
            <a:spLocks noChangeArrowheads="1"/>
          </p:cNvSpPr>
          <p:nvPr userDrawn="1"/>
        </p:nvSpPr>
        <p:spPr bwMode="auto">
          <a:xfrm>
            <a:off x="6623050"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6" name="Rectangle 132"/>
          <p:cNvSpPr>
            <a:spLocks noChangeArrowheads="1"/>
          </p:cNvSpPr>
          <p:nvPr userDrawn="1"/>
        </p:nvSpPr>
        <p:spPr bwMode="auto">
          <a:xfrm>
            <a:off x="6423025"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7" name="Rectangle 133"/>
          <p:cNvSpPr>
            <a:spLocks noChangeArrowheads="1"/>
          </p:cNvSpPr>
          <p:nvPr userDrawn="1"/>
        </p:nvSpPr>
        <p:spPr bwMode="auto">
          <a:xfrm>
            <a:off x="6429375"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8" name="Rectangle 134"/>
          <p:cNvSpPr>
            <a:spLocks noChangeArrowheads="1"/>
          </p:cNvSpPr>
          <p:nvPr userDrawn="1"/>
        </p:nvSpPr>
        <p:spPr bwMode="auto">
          <a:xfrm>
            <a:off x="6461125" y="-71307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9" name="Rectangle 135"/>
          <p:cNvSpPr>
            <a:spLocks noChangeArrowheads="1"/>
          </p:cNvSpPr>
          <p:nvPr userDrawn="1"/>
        </p:nvSpPr>
        <p:spPr bwMode="auto">
          <a:xfrm>
            <a:off x="6429375"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0" name="Rectangle 136"/>
          <p:cNvSpPr>
            <a:spLocks noChangeArrowheads="1"/>
          </p:cNvSpPr>
          <p:nvPr userDrawn="1"/>
        </p:nvSpPr>
        <p:spPr bwMode="auto">
          <a:xfrm>
            <a:off x="6461125" y="-70990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1" name="Freeform 137"/>
          <p:cNvSpPr>
            <a:spLocks/>
          </p:cNvSpPr>
          <p:nvPr userDrawn="1"/>
        </p:nvSpPr>
        <p:spPr bwMode="auto">
          <a:xfrm>
            <a:off x="1930400" y="-7257777"/>
            <a:ext cx="98425" cy="293688"/>
          </a:xfrm>
          <a:custGeom>
            <a:avLst/>
            <a:gdLst>
              <a:gd name="T0" fmla="*/ 31 w 31"/>
              <a:gd name="T1" fmla="*/ 41 h 92"/>
              <a:gd name="T2" fmla="*/ 15 w 31"/>
              <a:gd name="T3" fmla="*/ 0 h 92"/>
              <a:gd name="T4" fmla="*/ 0 w 31"/>
              <a:gd name="T5" fmla="*/ 41 h 92"/>
              <a:gd name="T6" fmla="*/ 13 w 31"/>
              <a:gd name="T7" fmla="*/ 73 h 92"/>
              <a:gd name="T8" fmla="*/ 12 w 31"/>
              <a:gd name="T9" fmla="*/ 92 h 92"/>
              <a:gd name="T10" fmla="*/ 18 w 31"/>
              <a:gd name="T11" fmla="*/ 92 h 92"/>
              <a:gd name="T12" fmla="*/ 17 w 31"/>
              <a:gd name="T13" fmla="*/ 73 h 92"/>
              <a:gd name="T14" fmla="*/ 31 w 31"/>
              <a:gd name="T15" fmla="*/ 4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2">
                <a:moveTo>
                  <a:pt x="31" y="41"/>
                </a:moveTo>
                <a:cubicBezTo>
                  <a:pt x="31" y="23"/>
                  <a:pt x="24" y="0"/>
                  <a:pt x="15" y="0"/>
                </a:cubicBezTo>
                <a:cubicBezTo>
                  <a:pt x="7" y="0"/>
                  <a:pt x="0" y="23"/>
                  <a:pt x="0" y="41"/>
                </a:cubicBezTo>
                <a:cubicBezTo>
                  <a:pt x="0" y="57"/>
                  <a:pt x="5" y="71"/>
                  <a:pt x="13" y="73"/>
                </a:cubicBezTo>
                <a:cubicBezTo>
                  <a:pt x="12" y="92"/>
                  <a:pt x="12" y="92"/>
                  <a:pt x="12" y="92"/>
                </a:cubicBezTo>
                <a:cubicBezTo>
                  <a:pt x="18" y="92"/>
                  <a:pt x="18" y="92"/>
                  <a:pt x="18" y="92"/>
                </a:cubicBezTo>
                <a:cubicBezTo>
                  <a:pt x="17" y="73"/>
                  <a:pt x="17" y="73"/>
                  <a:pt x="17" y="73"/>
                </a:cubicBezTo>
                <a:cubicBezTo>
                  <a:pt x="25" y="71"/>
                  <a:pt x="31" y="58"/>
                  <a:pt x="31" y="41"/>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2" name="Freeform 138"/>
          <p:cNvSpPr>
            <a:spLocks/>
          </p:cNvSpPr>
          <p:nvPr userDrawn="1"/>
        </p:nvSpPr>
        <p:spPr bwMode="auto">
          <a:xfrm>
            <a:off x="1871662" y="-7241902"/>
            <a:ext cx="77788" cy="274638"/>
          </a:xfrm>
          <a:custGeom>
            <a:avLst/>
            <a:gdLst>
              <a:gd name="T0" fmla="*/ 24 w 24"/>
              <a:gd name="T1" fmla="*/ 42 h 86"/>
              <a:gd name="T2" fmla="*/ 12 w 24"/>
              <a:gd name="T3" fmla="*/ 0 h 86"/>
              <a:gd name="T4" fmla="*/ 0 w 24"/>
              <a:gd name="T5" fmla="*/ 42 h 86"/>
              <a:gd name="T6" fmla="*/ 10 w 24"/>
              <a:gd name="T7" fmla="*/ 72 h 86"/>
              <a:gd name="T8" fmla="*/ 10 w 24"/>
              <a:gd name="T9" fmla="*/ 86 h 86"/>
              <a:gd name="T10" fmla="*/ 14 w 24"/>
              <a:gd name="T11" fmla="*/ 86 h 86"/>
              <a:gd name="T12" fmla="*/ 14 w 24"/>
              <a:gd name="T13" fmla="*/ 72 h 86"/>
              <a:gd name="T14" fmla="*/ 24 w 24"/>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6">
                <a:moveTo>
                  <a:pt x="24" y="42"/>
                </a:moveTo>
                <a:cubicBezTo>
                  <a:pt x="24" y="20"/>
                  <a:pt x="12" y="0"/>
                  <a:pt x="12" y="0"/>
                </a:cubicBezTo>
                <a:cubicBezTo>
                  <a:pt x="12" y="0"/>
                  <a:pt x="0" y="20"/>
                  <a:pt x="0" y="42"/>
                </a:cubicBezTo>
                <a:cubicBezTo>
                  <a:pt x="0" y="57"/>
                  <a:pt x="4" y="69"/>
                  <a:pt x="10" y="72"/>
                </a:cubicBezTo>
                <a:cubicBezTo>
                  <a:pt x="10" y="86"/>
                  <a:pt x="10" y="86"/>
                  <a:pt x="10" y="86"/>
                </a:cubicBezTo>
                <a:cubicBezTo>
                  <a:pt x="14" y="86"/>
                  <a:pt x="14" y="86"/>
                  <a:pt x="14" y="86"/>
                </a:cubicBezTo>
                <a:cubicBezTo>
                  <a:pt x="14" y="72"/>
                  <a:pt x="14" y="72"/>
                  <a:pt x="14" y="72"/>
                </a:cubicBezTo>
                <a:cubicBezTo>
                  <a:pt x="20" y="69"/>
                  <a:pt x="24" y="57"/>
                  <a:pt x="24" y="4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3" name="Freeform 139"/>
          <p:cNvSpPr>
            <a:spLocks/>
          </p:cNvSpPr>
          <p:nvPr userDrawn="1"/>
        </p:nvSpPr>
        <p:spPr bwMode="auto">
          <a:xfrm>
            <a:off x="7058025" y="-7257777"/>
            <a:ext cx="100013" cy="293688"/>
          </a:xfrm>
          <a:custGeom>
            <a:avLst/>
            <a:gdLst>
              <a:gd name="T0" fmla="*/ 31 w 31"/>
              <a:gd name="T1" fmla="*/ 41 h 92"/>
              <a:gd name="T2" fmla="*/ 15 w 31"/>
              <a:gd name="T3" fmla="*/ 0 h 92"/>
              <a:gd name="T4" fmla="*/ 0 w 31"/>
              <a:gd name="T5" fmla="*/ 41 h 92"/>
              <a:gd name="T6" fmla="*/ 13 w 31"/>
              <a:gd name="T7" fmla="*/ 73 h 92"/>
              <a:gd name="T8" fmla="*/ 13 w 31"/>
              <a:gd name="T9" fmla="*/ 92 h 92"/>
              <a:gd name="T10" fmla="*/ 18 w 31"/>
              <a:gd name="T11" fmla="*/ 92 h 92"/>
              <a:gd name="T12" fmla="*/ 18 w 31"/>
              <a:gd name="T13" fmla="*/ 73 h 92"/>
              <a:gd name="T14" fmla="*/ 31 w 31"/>
              <a:gd name="T15" fmla="*/ 4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2">
                <a:moveTo>
                  <a:pt x="31" y="41"/>
                </a:moveTo>
                <a:cubicBezTo>
                  <a:pt x="31" y="23"/>
                  <a:pt x="24" y="0"/>
                  <a:pt x="15" y="0"/>
                </a:cubicBezTo>
                <a:cubicBezTo>
                  <a:pt x="7" y="0"/>
                  <a:pt x="0" y="23"/>
                  <a:pt x="0" y="41"/>
                </a:cubicBezTo>
                <a:cubicBezTo>
                  <a:pt x="0" y="57"/>
                  <a:pt x="6" y="71"/>
                  <a:pt x="13" y="73"/>
                </a:cubicBezTo>
                <a:cubicBezTo>
                  <a:pt x="13" y="92"/>
                  <a:pt x="13" y="92"/>
                  <a:pt x="13" y="92"/>
                </a:cubicBezTo>
                <a:cubicBezTo>
                  <a:pt x="18" y="92"/>
                  <a:pt x="18" y="92"/>
                  <a:pt x="18" y="92"/>
                </a:cubicBezTo>
                <a:cubicBezTo>
                  <a:pt x="18" y="73"/>
                  <a:pt x="18" y="73"/>
                  <a:pt x="18" y="73"/>
                </a:cubicBezTo>
                <a:cubicBezTo>
                  <a:pt x="25" y="71"/>
                  <a:pt x="31" y="58"/>
                  <a:pt x="31" y="41"/>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4" name="Freeform 140"/>
          <p:cNvSpPr>
            <a:spLocks/>
          </p:cNvSpPr>
          <p:nvPr userDrawn="1"/>
        </p:nvSpPr>
        <p:spPr bwMode="auto">
          <a:xfrm>
            <a:off x="7004050" y="-7241902"/>
            <a:ext cx="73025" cy="274638"/>
          </a:xfrm>
          <a:custGeom>
            <a:avLst/>
            <a:gdLst>
              <a:gd name="T0" fmla="*/ 23 w 23"/>
              <a:gd name="T1" fmla="*/ 42 h 86"/>
              <a:gd name="T2" fmla="*/ 11 w 23"/>
              <a:gd name="T3" fmla="*/ 0 h 86"/>
              <a:gd name="T4" fmla="*/ 0 w 23"/>
              <a:gd name="T5" fmla="*/ 42 h 86"/>
              <a:gd name="T6" fmla="*/ 9 w 23"/>
              <a:gd name="T7" fmla="*/ 72 h 86"/>
              <a:gd name="T8" fmla="*/ 9 w 23"/>
              <a:gd name="T9" fmla="*/ 86 h 86"/>
              <a:gd name="T10" fmla="*/ 13 w 23"/>
              <a:gd name="T11" fmla="*/ 86 h 86"/>
              <a:gd name="T12" fmla="*/ 13 w 23"/>
              <a:gd name="T13" fmla="*/ 72 h 86"/>
              <a:gd name="T14" fmla="*/ 23 w 23"/>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6">
                <a:moveTo>
                  <a:pt x="23" y="42"/>
                </a:moveTo>
                <a:cubicBezTo>
                  <a:pt x="23" y="20"/>
                  <a:pt x="11" y="0"/>
                  <a:pt x="11" y="0"/>
                </a:cubicBezTo>
                <a:cubicBezTo>
                  <a:pt x="11" y="0"/>
                  <a:pt x="0" y="20"/>
                  <a:pt x="0" y="42"/>
                </a:cubicBezTo>
                <a:cubicBezTo>
                  <a:pt x="0" y="57"/>
                  <a:pt x="4" y="69"/>
                  <a:pt x="9" y="72"/>
                </a:cubicBezTo>
                <a:cubicBezTo>
                  <a:pt x="9" y="86"/>
                  <a:pt x="9" y="86"/>
                  <a:pt x="9" y="86"/>
                </a:cubicBezTo>
                <a:cubicBezTo>
                  <a:pt x="13" y="86"/>
                  <a:pt x="13" y="86"/>
                  <a:pt x="13" y="86"/>
                </a:cubicBezTo>
                <a:cubicBezTo>
                  <a:pt x="13" y="72"/>
                  <a:pt x="13" y="72"/>
                  <a:pt x="13" y="72"/>
                </a:cubicBezTo>
                <a:cubicBezTo>
                  <a:pt x="19" y="69"/>
                  <a:pt x="23" y="57"/>
                  <a:pt x="23" y="4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5" name="Freeform 141"/>
          <p:cNvSpPr>
            <a:spLocks/>
          </p:cNvSpPr>
          <p:nvPr userDrawn="1"/>
        </p:nvSpPr>
        <p:spPr bwMode="auto">
          <a:xfrm>
            <a:off x="5341937" y="-7241902"/>
            <a:ext cx="87313" cy="277813"/>
          </a:xfrm>
          <a:custGeom>
            <a:avLst/>
            <a:gdLst>
              <a:gd name="T0" fmla="*/ 27 w 27"/>
              <a:gd name="T1" fmla="*/ 43 h 87"/>
              <a:gd name="T2" fmla="*/ 13 w 27"/>
              <a:gd name="T3" fmla="*/ 0 h 87"/>
              <a:gd name="T4" fmla="*/ 0 w 27"/>
              <a:gd name="T5" fmla="*/ 43 h 87"/>
              <a:gd name="T6" fmla="*/ 11 w 27"/>
              <a:gd name="T7" fmla="*/ 73 h 87"/>
              <a:gd name="T8" fmla="*/ 11 w 27"/>
              <a:gd name="T9" fmla="*/ 87 h 87"/>
              <a:gd name="T10" fmla="*/ 16 w 27"/>
              <a:gd name="T11" fmla="*/ 87 h 87"/>
              <a:gd name="T12" fmla="*/ 16 w 27"/>
              <a:gd name="T13" fmla="*/ 73 h 87"/>
              <a:gd name="T14" fmla="*/ 27 w 27"/>
              <a:gd name="T15" fmla="*/ 43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87">
                <a:moveTo>
                  <a:pt x="27" y="43"/>
                </a:moveTo>
                <a:cubicBezTo>
                  <a:pt x="27" y="21"/>
                  <a:pt x="13" y="0"/>
                  <a:pt x="13" y="0"/>
                </a:cubicBezTo>
                <a:cubicBezTo>
                  <a:pt x="13" y="0"/>
                  <a:pt x="0" y="21"/>
                  <a:pt x="0" y="43"/>
                </a:cubicBezTo>
                <a:cubicBezTo>
                  <a:pt x="0" y="58"/>
                  <a:pt x="5" y="70"/>
                  <a:pt x="11" y="73"/>
                </a:cubicBezTo>
                <a:cubicBezTo>
                  <a:pt x="11" y="87"/>
                  <a:pt x="11" y="87"/>
                  <a:pt x="11" y="87"/>
                </a:cubicBezTo>
                <a:cubicBezTo>
                  <a:pt x="16" y="87"/>
                  <a:pt x="16" y="87"/>
                  <a:pt x="16" y="87"/>
                </a:cubicBezTo>
                <a:cubicBezTo>
                  <a:pt x="16" y="73"/>
                  <a:pt x="16" y="73"/>
                  <a:pt x="16" y="73"/>
                </a:cubicBezTo>
                <a:cubicBezTo>
                  <a:pt x="22" y="70"/>
                  <a:pt x="27" y="58"/>
                  <a:pt x="27" y="43"/>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6" name="Rectangle 142"/>
          <p:cNvSpPr>
            <a:spLocks noChangeArrowheads="1"/>
          </p:cNvSpPr>
          <p:nvPr userDrawn="1"/>
        </p:nvSpPr>
        <p:spPr bwMode="auto">
          <a:xfrm>
            <a:off x="2066925" y="-7156177"/>
            <a:ext cx="346075"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7" name="Freeform 143"/>
          <p:cNvSpPr>
            <a:spLocks/>
          </p:cNvSpPr>
          <p:nvPr userDrawn="1"/>
        </p:nvSpPr>
        <p:spPr bwMode="auto">
          <a:xfrm>
            <a:off x="2047875" y="-7292702"/>
            <a:ext cx="377825" cy="127000"/>
          </a:xfrm>
          <a:custGeom>
            <a:avLst/>
            <a:gdLst>
              <a:gd name="T0" fmla="*/ 30 w 238"/>
              <a:gd name="T1" fmla="*/ 0 h 80"/>
              <a:gd name="T2" fmla="*/ 214 w 238"/>
              <a:gd name="T3" fmla="*/ 0 h 80"/>
              <a:gd name="T4" fmla="*/ 238 w 238"/>
              <a:gd name="T5" fmla="*/ 80 h 80"/>
              <a:gd name="T6" fmla="*/ 0 w 238"/>
              <a:gd name="T7" fmla="*/ 80 h 80"/>
              <a:gd name="T8" fmla="*/ 30 w 238"/>
              <a:gd name="T9" fmla="*/ 0 h 80"/>
            </a:gdLst>
            <a:ahLst/>
            <a:cxnLst>
              <a:cxn ang="0">
                <a:pos x="T0" y="T1"/>
              </a:cxn>
              <a:cxn ang="0">
                <a:pos x="T2" y="T3"/>
              </a:cxn>
              <a:cxn ang="0">
                <a:pos x="T4" y="T5"/>
              </a:cxn>
              <a:cxn ang="0">
                <a:pos x="T6" y="T7"/>
              </a:cxn>
              <a:cxn ang="0">
                <a:pos x="T8" y="T9"/>
              </a:cxn>
            </a:cxnLst>
            <a:rect l="0" t="0" r="r" b="b"/>
            <a:pathLst>
              <a:path w="238" h="80">
                <a:moveTo>
                  <a:pt x="30" y="0"/>
                </a:moveTo>
                <a:lnTo>
                  <a:pt x="214" y="0"/>
                </a:lnTo>
                <a:lnTo>
                  <a:pt x="238" y="80"/>
                </a:lnTo>
                <a:lnTo>
                  <a:pt x="0" y="80"/>
                </a:lnTo>
                <a:lnTo>
                  <a:pt x="3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8" name="Rectangle 144"/>
          <p:cNvSpPr>
            <a:spLocks noChangeArrowheads="1"/>
          </p:cNvSpPr>
          <p:nvPr userDrawn="1"/>
        </p:nvSpPr>
        <p:spPr bwMode="auto">
          <a:xfrm>
            <a:off x="2098675" y="-7114902"/>
            <a:ext cx="92075"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9" name="Rectangle 145"/>
          <p:cNvSpPr>
            <a:spLocks noChangeArrowheads="1"/>
          </p:cNvSpPr>
          <p:nvPr userDrawn="1"/>
        </p:nvSpPr>
        <p:spPr bwMode="auto">
          <a:xfrm>
            <a:off x="2108200" y="-7108552"/>
            <a:ext cx="28575" cy="25400"/>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0" name="Rectangle 146"/>
          <p:cNvSpPr>
            <a:spLocks noChangeArrowheads="1"/>
          </p:cNvSpPr>
          <p:nvPr userDrawn="1"/>
        </p:nvSpPr>
        <p:spPr bwMode="auto">
          <a:xfrm>
            <a:off x="2155825" y="-7108552"/>
            <a:ext cx="25400" cy="25400"/>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1" name="Rectangle 147"/>
          <p:cNvSpPr>
            <a:spLocks noChangeArrowheads="1"/>
          </p:cNvSpPr>
          <p:nvPr userDrawn="1"/>
        </p:nvSpPr>
        <p:spPr bwMode="auto">
          <a:xfrm>
            <a:off x="2108200" y="-7070452"/>
            <a:ext cx="28575" cy="2857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2" name="Rectangle 148"/>
          <p:cNvSpPr>
            <a:spLocks noChangeArrowheads="1"/>
          </p:cNvSpPr>
          <p:nvPr userDrawn="1"/>
        </p:nvSpPr>
        <p:spPr bwMode="auto">
          <a:xfrm>
            <a:off x="2155825" y="-7070452"/>
            <a:ext cx="25400" cy="2857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3" name="Freeform 149"/>
          <p:cNvSpPr>
            <a:spLocks/>
          </p:cNvSpPr>
          <p:nvPr userDrawn="1"/>
        </p:nvSpPr>
        <p:spPr bwMode="auto">
          <a:xfrm>
            <a:off x="2333625" y="-7337152"/>
            <a:ext cx="31750" cy="44450"/>
          </a:xfrm>
          <a:custGeom>
            <a:avLst/>
            <a:gdLst>
              <a:gd name="T0" fmla="*/ 20 w 20"/>
              <a:gd name="T1" fmla="*/ 12 h 28"/>
              <a:gd name="T2" fmla="*/ 16 w 20"/>
              <a:gd name="T3" fmla="*/ 12 h 28"/>
              <a:gd name="T4" fmla="*/ 16 w 20"/>
              <a:gd name="T5" fmla="*/ 28 h 28"/>
              <a:gd name="T6" fmla="*/ 2 w 20"/>
              <a:gd name="T7" fmla="*/ 28 h 28"/>
              <a:gd name="T8" fmla="*/ 2 w 20"/>
              <a:gd name="T9" fmla="*/ 12 h 28"/>
              <a:gd name="T10" fmla="*/ 0 w 20"/>
              <a:gd name="T11" fmla="*/ 12 h 28"/>
              <a:gd name="T12" fmla="*/ 4 w 20"/>
              <a:gd name="T13" fmla="*/ 6 h 28"/>
              <a:gd name="T14" fmla="*/ 10 w 20"/>
              <a:gd name="T15" fmla="*/ 0 h 28"/>
              <a:gd name="T16" fmla="*/ 20 w 20"/>
              <a:gd name="T17"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20" y="12"/>
                </a:moveTo>
                <a:lnTo>
                  <a:pt x="16" y="12"/>
                </a:lnTo>
                <a:lnTo>
                  <a:pt x="16" y="28"/>
                </a:lnTo>
                <a:lnTo>
                  <a:pt x="2" y="28"/>
                </a:lnTo>
                <a:lnTo>
                  <a:pt x="2" y="12"/>
                </a:lnTo>
                <a:lnTo>
                  <a:pt x="0" y="12"/>
                </a:lnTo>
                <a:lnTo>
                  <a:pt x="4" y="6"/>
                </a:lnTo>
                <a:lnTo>
                  <a:pt x="10" y="0"/>
                </a:lnTo>
                <a:lnTo>
                  <a:pt x="20" y="1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4" name="Freeform 150"/>
          <p:cNvSpPr>
            <a:spLocks/>
          </p:cNvSpPr>
          <p:nvPr userDrawn="1"/>
        </p:nvSpPr>
        <p:spPr bwMode="auto">
          <a:xfrm>
            <a:off x="2333625" y="-7337152"/>
            <a:ext cx="31750" cy="44450"/>
          </a:xfrm>
          <a:custGeom>
            <a:avLst/>
            <a:gdLst>
              <a:gd name="T0" fmla="*/ 20 w 20"/>
              <a:gd name="T1" fmla="*/ 12 h 28"/>
              <a:gd name="T2" fmla="*/ 16 w 20"/>
              <a:gd name="T3" fmla="*/ 12 h 28"/>
              <a:gd name="T4" fmla="*/ 16 w 20"/>
              <a:gd name="T5" fmla="*/ 28 h 28"/>
              <a:gd name="T6" fmla="*/ 2 w 20"/>
              <a:gd name="T7" fmla="*/ 28 h 28"/>
              <a:gd name="T8" fmla="*/ 2 w 20"/>
              <a:gd name="T9" fmla="*/ 12 h 28"/>
              <a:gd name="T10" fmla="*/ 0 w 20"/>
              <a:gd name="T11" fmla="*/ 12 h 28"/>
              <a:gd name="T12" fmla="*/ 4 w 20"/>
              <a:gd name="T13" fmla="*/ 6 h 28"/>
              <a:gd name="T14" fmla="*/ 10 w 2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20" y="12"/>
                </a:moveTo>
                <a:lnTo>
                  <a:pt x="16" y="12"/>
                </a:lnTo>
                <a:lnTo>
                  <a:pt x="16" y="28"/>
                </a:lnTo>
                <a:lnTo>
                  <a:pt x="2" y="28"/>
                </a:lnTo>
                <a:lnTo>
                  <a:pt x="2" y="12"/>
                </a:lnTo>
                <a:lnTo>
                  <a:pt x="0" y="12"/>
                </a:lnTo>
                <a:lnTo>
                  <a:pt x="4" y="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5" name="Rectangle 151"/>
          <p:cNvSpPr>
            <a:spLocks noChangeArrowheads="1"/>
          </p:cNvSpPr>
          <p:nvPr userDrawn="1"/>
        </p:nvSpPr>
        <p:spPr bwMode="auto">
          <a:xfrm>
            <a:off x="2308225" y="-7111727"/>
            <a:ext cx="60325" cy="153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6" name="Rectangle 152"/>
          <p:cNvSpPr>
            <a:spLocks noChangeArrowheads="1"/>
          </p:cNvSpPr>
          <p:nvPr userDrawn="1"/>
        </p:nvSpPr>
        <p:spPr bwMode="auto">
          <a:xfrm>
            <a:off x="5489575" y="-7159352"/>
            <a:ext cx="330200"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7" name="Freeform 153"/>
          <p:cNvSpPr>
            <a:spLocks/>
          </p:cNvSpPr>
          <p:nvPr userDrawn="1"/>
        </p:nvSpPr>
        <p:spPr bwMode="auto">
          <a:xfrm>
            <a:off x="5461000" y="-7245077"/>
            <a:ext cx="387350" cy="79375"/>
          </a:xfrm>
          <a:custGeom>
            <a:avLst/>
            <a:gdLst>
              <a:gd name="T0" fmla="*/ 24 w 244"/>
              <a:gd name="T1" fmla="*/ 0 h 50"/>
              <a:gd name="T2" fmla="*/ 222 w 244"/>
              <a:gd name="T3" fmla="*/ 0 h 50"/>
              <a:gd name="T4" fmla="*/ 244 w 244"/>
              <a:gd name="T5" fmla="*/ 50 h 50"/>
              <a:gd name="T6" fmla="*/ 0 w 244"/>
              <a:gd name="T7" fmla="*/ 50 h 50"/>
              <a:gd name="T8" fmla="*/ 24 w 244"/>
              <a:gd name="T9" fmla="*/ 0 h 50"/>
            </a:gdLst>
            <a:ahLst/>
            <a:cxnLst>
              <a:cxn ang="0">
                <a:pos x="T0" y="T1"/>
              </a:cxn>
              <a:cxn ang="0">
                <a:pos x="T2" y="T3"/>
              </a:cxn>
              <a:cxn ang="0">
                <a:pos x="T4" y="T5"/>
              </a:cxn>
              <a:cxn ang="0">
                <a:pos x="T6" y="T7"/>
              </a:cxn>
              <a:cxn ang="0">
                <a:pos x="T8" y="T9"/>
              </a:cxn>
            </a:cxnLst>
            <a:rect l="0" t="0" r="r" b="b"/>
            <a:pathLst>
              <a:path w="244" h="50">
                <a:moveTo>
                  <a:pt x="24" y="0"/>
                </a:moveTo>
                <a:lnTo>
                  <a:pt x="222" y="0"/>
                </a:lnTo>
                <a:lnTo>
                  <a:pt x="244" y="50"/>
                </a:lnTo>
                <a:lnTo>
                  <a:pt x="0" y="50"/>
                </a:lnTo>
                <a:lnTo>
                  <a:pt x="2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8" name="Rectangle 154"/>
          <p:cNvSpPr>
            <a:spLocks noChangeArrowheads="1"/>
          </p:cNvSpPr>
          <p:nvPr userDrawn="1"/>
        </p:nvSpPr>
        <p:spPr bwMode="auto">
          <a:xfrm>
            <a:off x="5514975" y="-7083152"/>
            <a:ext cx="19685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9" name="Rectangle 155"/>
          <p:cNvSpPr>
            <a:spLocks noChangeArrowheads="1"/>
          </p:cNvSpPr>
          <p:nvPr userDrawn="1"/>
        </p:nvSpPr>
        <p:spPr bwMode="auto">
          <a:xfrm>
            <a:off x="5743575" y="-7083152"/>
            <a:ext cx="47625" cy="122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0" name="Freeform 156"/>
          <p:cNvSpPr>
            <a:spLocks noEditPoints="1"/>
          </p:cNvSpPr>
          <p:nvPr userDrawn="1"/>
        </p:nvSpPr>
        <p:spPr bwMode="auto">
          <a:xfrm>
            <a:off x="2590800" y="-7226027"/>
            <a:ext cx="247650" cy="265113"/>
          </a:xfrm>
          <a:custGeom>
            <a:avLst/>
            <a:gdLst>
              <a:gd name="T0" fmla="*/ 78 w 156"/>
              <a:gd name="T1" fmla="*/ 0 h 167"/>
              <a:gd name="T2" fmla="*/ 0 w 156"/>
              <a:gd name="T3" fmla="*/ 70 h 167"/>
              <a:gd name="T4" fmla="*/ 0 w 156"/>
              <a:gd name="T5" fmla="*/ 167 h 167"/>
              <a:gd name="T6" fmla="*/ 156 w 156"/>
              <a:gd name="T7" fmla="*/ 167 h 167"/>
              <a:gd name="T8" fmla="*/ 156 w 156"/>
              <a:gd name="T9" fmla="*/ 70 h 167"/>
              <a:gd name="T10" fmla="*/ 78 w 156"/>
              <a:gd name="T11" fmla="*/ 0 h 167"/>
              <a:gd name="T12" fmla="*/ 60 w 156"/>
              <a:gd name="T13" fmla="*/ 94 h 167"/>
              <a:gd name="T14" fmla="*/ 96 w 156"/>
              <a:gd name="T15" fmla="*/ 94 h 167"/>
              <a:gd name="T16" fmla="*/ 96 w 156"/>
              <a:gd name="T17" fmla="*/ 129 h 167"/>
              <a:gd name="T18" fmla="*/ 60 w 156"/>
              <a:gd name="T19" fmla="*/ 129 h 167"/>
              <a:gd name="T20" fmla="*/ 60 w 156"/>
              <a:gd name="T21" fmla="*/ 9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7">
                <a:moveTo>
                  <a:pt x="78" y="0"/>
                </a:moveTo>
                <a:lnTo>
                  <a:pt x="0" y="70"/>
                </a:lnTo>
                <a:lnTo>
                  <a:pt x="0" y="167"/>
                </a:lnTo>
                <a:lnTo>
                  <a:pt x="156" y="167"/>
                </a:lnTo>
                <a:lnTo>
                  <a:pt x="156" y="70"/>
                </a:lnTo>
                <a:lnTo>
                  <a:pt x="78" y="0"/>
                </a:lnTo>
                <a:close/>
                <a:moveTo>
                  <a:pt x="60" y="94"/>
                </a:moveTo>
                <a:lnTo>
                  <a:pt x="96" y="94"/>
                </a:lnTo>
                <a:lnTo>
                  <a:pt x="96" y="129"/>
                </a:lnTo>
                <a:lnTo>
                  <a:pt x="60" y="129"/>
                </a:lnTo>
                <a:lnTo>
                  <a:pt x="60" y="9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1" name="Freeform 157"/>
          <p:cNvSpPr>
            <a:spLocks noEditPoints="1"/>
          </p:cNvSpPr>
          <p:nvPr userDrawn="1"/>
        </p:nvSpPr>
        <p:spPr bwMode="auto">
          <a:xfrm>
            <a:off x="6727825" y="-7226027"/>
            <a:ext cx="244475" cy="265113"/>
          </a:xfrm>
          <a:custGeom>
            <a:avLst/>
            <a:gdLst>
              <a:gd name="T0" fmla="*/ 76 w 154"/>
              <a:gd name="T1" fmla="*/ 0 h 167"/>
              <a:gd name="T2" fmla="*/ 0 w 154"/>
              <a:gd name="T3" fmla="*/ 70 h 167"/>
              <a:gd name="T4" fmla="*/ 0 w 154"/>
              <a:gd name="T5" fmla="*/ 167 h 167"/>
              <a:gd name="T6" fmla="*/ 154 w 154"/>
              <a:gd name="T7" fmla="*/ 167 h 167"/>
              <a:gd name="T8" fmla="*/ 154 w 154"/>
              <a:gd name="T9" fmla="*/ 70 h 167"/>
              <a:gd name="T10" fmla="*/ 76 w 154"/>
              <a:gd name="T11" fmla="*/ 0 h 167"/>
              <a:gd name="T12" fmla="*/ 58 w 154"/>
              <a:gd name="T13" fmla="*/ 94 h 167"/>
              <a:gd name="T14" fmla="*/ 94 w 154"/>
              <a:gd name="T15" fmla="*/ 94 h 167"/>
              <a:gd name="T16" fmla="*/ 94 w 154"/>
              <a:gd name="T17" fmla="*/ 129 h 167"/>
              <a:gd name="T18" fmla="*/ 58 w 154"/>
              <a:gd name="T19" fmla="*/ 129 h 167"/>
              <a:gd name="T20" fmla="*/ 58 w 154"/>
              <a:gd name="T21" fmla="*/ 9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67">
                <a:moveTo>
                  <a:pt x="76" y="0"/>
                </a:moveTo>
                <a:lnTo>
                  <a:pt x="0" y="70"/>
                </a:lnTo>
                <a:lnTo>
                  <a:pt x="0" y="167"/>
                </a:lnTo>
                <a:lnTo>
                  <a:pt x="154" y="167"/>
                </a:lnTo>
                <a:lnTo>
                  <a:pt x="154" y="70"/>
                </a:lnTo>
                <a:lnTo>
                  <a:pt x="76" y="0"/>
                </a:lnTo>
                <a:close/>
                <a:moveTo>
                  <a:pt x="58" y="94"/>
                </a:moveTo>
                <a:lnTo>
                  <a:pt x="94" y="94"/>
                </a:lnTo>
                <a:lnTo>
                  <a:pt x="94" y="129"/>
                </a:lnTo>
                <a:lnTo>
                  <a:pt x="58" y="129"/>
                </a:lnTo>
                <a:lnTo>
                  <a:pt x="58" y="9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2" name="Freeform 158"/>
          <p:cNvSpPr>
            <a:spLocks/>
          </p:cNvSpPr>
          <p:nvPr userDrawn="1"/>
        </p:nvSpPr>
        <p:spPr bwMode="auto">
          <a:xfrm>
            <a:off x="3082925" y="-7359377"/>
            <a:ext cx="633413" cy="92075"/>
          </a:xfrm>
          <a:custGeom>
            <a:avLst/>
            <a:gdLst>
              <a:gd name="T0" fmla="*/ 34 w 399"/>
              <a:gd name="T1" fmla="*/ 0 h 58"/>
              <a:gd name="T2" fmla="*/ 367 w 399"/>
              <a:gd name="T3" fmla="*/ 0 h 58"/>
              <a:gd name="T4" fmla="*/ 399 w 399"/>
              <a:gd name="T5" fmla="*/ 58 h 58"/>
              <a:gd name="T6" fmla="*/ 0 w 399"/>
              <a:gd name="T7" fmla="*/ 58 h 58"/>
              <a:gd name="T8" fmla="*/ 34 w 399"/>
              <a:gd name="T9" fmla="*/ 0 h 58"/>
            </a:gdLst>
            <a:ahLst/>
            <a:cxnLst>
              <a:cxn ang="0">
                <a:pos x="T0" y="T1"/>
              </a:cxn>
              <a:cxn ang="0">
                <a:pos x="T2" y="T3"/>
              </a:cxn>
              <a:cxn ang="0">
                <a:pos x="T4" y="T5"/>
              </a:cxn>
              <a:cxn ang="0">
                <a:pos x="T6" y="T7"/>
              </a:cxn>
              <a:cxn ang="0">
                <a:pos x="T8" y="T9"/>
              </a:cxn>
            </a:cxnLst>
            <a:rect l="0" t="0" r="r" b="b"/>
            <a:pathLst>
              <a:path w="399" h="58">
                <a:moveTo>
                  <a:pt x="34" y="0"/>
                </a:moveTo>
                <a:lnTo>
                  <a:pt x="367" y="0"/>
                </a:lnTo>
                <a:lnTo>
                  <a:pt x="399" y="58"/>
                </a:lnTo>
                <a:lnTo>
                  <a:pt x="0" y="58"/>
                </a:lnTo>
                <a:lnTo>
                  <a:pt x="3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3" name="Rectangle 159"/>
          <p:cNvSpPr>
            <a:spLocks noChangeArrowheads="1"/>
          </p:cNvSpPr>
          <p:nvPr userDrawn="1"/>
        </p:nvSpPr>
        <p:spPr bwMode="auto">
          <a:xfrm>
            <a:off x="3114675" y="-7257777"/>
            <a:ext cx="576263" cy="296863"/>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4" name="Rectangle 160"/>
          <p:cNvSpPr>
            <a:spLocks noChangeArrowheads="1"/>
          </p:cNvSpPr>
          <p:nvPr userDrawn="1"/>
        </p:nvSpPr>
        <p:spPr bwMode="auto">
          <a:xfrm>
            <a:off x="3146425" y="-7219677"/>
            <a:ext cx="10160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5" name="Rectangle 161"/>
          <p:cNvSpPr>
            <a:spLocks noChangeArrowheads="1"/>
          </p:cNvSpPr>
          <p:nvPr userDrawn="1"/>
        </p:nvSpPr>
        <p:spPr bwMode="auto">
          <a:xfrm>
            <a:off x="3282950" y="-7219677"/>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6" name="Rectangle 162"/>
          <p:cNvSpPr>
            <a:spLocks noChangeArrowheads="1"/>
          </p:cNvSpPr>
          <p:nvPr userDrawn="1"/>
        </p:nvSpPr>
        <p:spPr bwMode="auto">
          <a:xfrm>
            <a:off x="3419475" y="-7219677"/>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7" name="Rectangle 163"/>
          <p:cNvSpPr>
            <a:spLocks noChangeArrowheads="1"/>
          </p:cNvSpPr>
          <p:nvPr userDrawn="1"/>
        </p:nvSpPr>
        <p:spPr bwMode="auto">
          <a:xfrm>
            <a:off x="3552825" y="-7219677"/>
            <a:ext cx="1031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8" name="Rectangle 164"/>
          <p:cNvSpPr>
            <a:spLocks noChangeArrowheads="1"/>
          </p:cNvSpPr>
          <p:nvPr userDrawn="1"/>
        </p:nvSpPr>
        <p:spPr bwMode="auto">
          <a:xfrm>
            <a:off x="3146425" y="-7149827"/>
            <a:ext cx="1016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9" name="Rectangle 165"/>
          <p:cNvSpPr>
            <a:spLocks noChangeArrowheads="1"/>
          </p:cNvSpPr>
          <p:nvPr userDrawn="1"/>
        </p:nvSpPr>
        <p:spPr bwMode="auto">
          <a:xfrm>
            <a:off x="3282950" y="-7149827"/>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0" name="Rectangle 166"/>
          <p:cNvSpPr>
            <a:spLocks noChangeArrowheads="1"/>
          </p:cNvSpPr>
          <p:nvPr userDrawn="1"/>
        </p:nvSpPr>
        <p:spPr bwMode="auto">
          <a:xfrm>
            <a:off x="3419475" y="-7149827"/>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1" name="Rectangle 167"/>
          <p:cNvSpPr>
            <a:spLocks noChangeArrowheads="1"/>
          </p:cNvSpPr>
          <p:nvPr userDrawn="1"/>
        </p:nvSpPr>
        <p:spPr bwMode="auto">
          <a:xfrm>
            <a:off x="3552825" y="-7149827"/>
            <a:ext cx="1031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2" name="Rectangle 168"/>
          <p:cNvSpPr>
            <a:spLocks noChangeArrowheads="1"/>
          </p:cNvSpPr>
          <p:nvPr userDrawn="1"/>
        </p:nvSpPr>
        <p:spPr bwMode="auto">
          <a:xfrm>
            <a:off x="3146425" y="-7089502"/>
            <a:ext cx="10160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3" name="Rectangle 169"/>
          <p:cNvSpPr>
            <a:spLocks noChangeArrowheads="1"/>
          </p:cNvSpPr>
          <p:nvPr userDrawn="1"/>
        </p:nvSpPr>
        <p:spPr bwMode="auto">
          <a:xfrm>
            <a:off x="3282950" y="-7089502"/>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4" name="Rectangle 170"/>
          <p:cNvSpPr>
            <a:spLocks noChangeArrowheads="1"/>
          </p:cNvSpPr>
          <p:nvPr userDrawn="1"/>
        </p:nvSpPr>
        <p:spPr bwMode="auto">
          <a:xfrm>
            <a:off x="3419475" y="-7089502"/>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5" name="Rectangle 171"/>
          <p:cNvSpPr>
            <a:spLocks noChangeArrowheads="1"/>
          </p:cNvSpPr>
          <p:nvPr userDrawn="1"/>
        </p:nvSpPr>
        <p:spPr bwMode="auto">
          <a:xfrm>
            <a:off x="3552825" y="-7089502"/>
            <a:ext cx="1031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6" name="Rectangle 172"/>
          <p:cNvSpPr>
            <a:spLocks noChangeArrowheads="1"/>
          </p:cNvSpPr>
          <p:nvPr userDrawn="1"/>
        </p:nvSpPr>
        <p:spPr bwMode="auto">
          <a:xfrm>
            <a:off x="3146425" y="-7021240"/>
            <a:ext cx="1016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7" name="Rectangle 173"/>
          <p:cNvSpPr>
            <a:spLocks noChangeArrowheads="1"/>
          </p:cNvSpPr>
          <p:nvPr userDrawn="1"/>
        </p:nvSpPr>
        <p:spPr bwMode="auto">
          <a:xfrm>
            <a:off x="3282950" y="-7021240"/>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8" name="Rectangle 174"/>
          <p:cNvSpPr>
            <a:spLocks noChangeArrowheads="1"/>
          </p:cNvSpPr>
          <p:nvPr userDrawn="1"/>
        </p:nvSpPr>
        <p:spPr bwMode="auto">
          <a:xfrm>
            <a:off x="3419475" y="-7021240"/>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9" name="Rectangle 175"/>
          <p:cNvSpPr>
            <a:spLocks noChangeArrowheads="1"/>
          </p:cNvSpPr>
          <p:nvPr userDrawn="1"/>
        </p:nvSpPr>
        <p:spPr bwMode="auto">
          <a:xfrm>
            <a:off x="3552825" y="-7021240"/>
            <a:ext cx="1031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0" name="Freeform 176"/>
          <p:cNvSpPr>
            <a:spLocks/>
          </p:cNvSpPr>
          <p:nvPr userDrawn="1"/>
        </p:nvSpPr>
        <p:spPr bwMode="auto">
          <a:xfrm>
            <a:off x="3700462" y="-7153002"/>
            <a:ext cx="82550" cy="195263"/>
          </a:xfrm>
          <a:custGeom>
            <a:avLst/>
            <a:gdLst>
              <a:gd name="T0" fmla="*/ 11 w 26"/>
              <a:gd name="T1" fmla="*/ 0 h 61"/>
              <a:gd name="T2" fmla="*/ 15 w 26"/>
              <a:gd name="T3" fmla="*/ 1 h 61"/>
              <a:gd name="T4" fmla="*/ 16 w 26"/>
              <a:gd name="T5" fmla="*/ 4 h 61"/>
              <a:gd name="T6" fmla="*/ 15 w 26"/>
              <a:gd name="T7" fmla="*/ 6 h 61"/>
              <a:gd name="T8" fmla="*/ 16 w 26"/>
              <a:gd name="T9" fmla="*/ 8 h 61"/>
              <a:gd name="T10" fmla="*/ 20 w 26"/>
              <a:gd name="T11" fmla="*/ 10 h 61"/>
              <a:gd name="T12" fmla="*/ 21 w 26"/>
              <a:gd name="T13" fmla="*/ 12 h 61"/>
              <a:gd name="T14" fmla="*/ 22 w 26"/>
              <a:gd name="T15" fmla="*/ 18 h 61"/>
              <a:gd name="T16" fmla="*/ 23 w 26"/>
              <a:gd name="T17" fmla="*/ 23 h 61"/>
              <a:gd name="T18" fmla="*/ 21 w 26"/>
              <a:gd name="T19" fmla="*/ 28 h 61"/>
              <a:gd name="T20" fmla="*/ 20 w 26"/>
              <a:gd name="T21" fmla="*/ 30 h 61"/>
              <a:gd name="T22" fmla="*/ 20 w 26"/>
              <a:gd name="T23" fmla="*/ 31 h 61"/>
              <a:gd name="T24" fmla="*/ 18 w 26"/>
              <a:gd name="T25" fmla="*/ 37 h 61"/>
              <a:gd name="T26" fmla="*/ 21 w 26"/>
              <a:gd name="T27" fmla="*/ 43 h 61"/>
              <a:gd name="T28" fmla="*/ 24 w 26"/>
              <a:gd name="T29" fmla="*/ 51 h 61"/>
              <a:gd name="T30" fmla="*/ 26 w 26"/>
              <a:gd name="T31" fmla="*/ 57 h 61"/>
              <a:gd name="T32" fmla="*/ 24 w 26"/>
              <a:gd name="T33" fmla="*/ 58 h 61"/>
              <a:gd name="T34" fmla="*/ 20 w 26"/>
              <a:gd name="T35" fmla="*/ 59 h 61"/>
              <a:gd name="T36" fmla="*/ 17 w 26"/>
              <a:gd name="T37" fmla="*/ 58 h 61"/>
              <a:gd name="T38" fmla="*/ 18 w 26"/>
              <a:gd name="T39" fmla="*/ 56 h 61"/>
              <a:gd name="T40" fmla="*/ 17 w 26"/>
              <a:gd name="T41" fmla="*/ 53 h 61"/>
              <a:gd name="T42" fmla="*/ 17 w 26"/>
              <a:gd name="T43" fmla="*/ 48 h 61"/>
              <a:gd name="T44" fmla="*/ 16 w 26"/>
              <a:gd name="T45" fmla="*/ 45 h 61"/>
              <a:gd name="T46" fmla="*/ 15 w 26"/>
              <a:gd name="T47" fmla="*/ 46 h 61"/>
              <a:gd name="T48" fmla="*/ 13 w 26"/>
              <a:gd name="T49" fmla="*/ 50 h 61"/>
              <a:gd name="T50" fmla="*/ 11 w 26"/>
              <a:gd name="T51" fmla="*/ 54 h 61"/>
              <a:gd name="T52" fmla="*/ 7 w 26"/>
              <a:gd name="T53" fmla="*/ 60 h 61"/>
              <a:gd name="T54" fmla="*/ 5 w 26"/>
              <a:gd name="T55" fmla="*/ 60 h 61"/>
              <a:gd name="T56" fmla="*/ 1 w 26"/>
              <a:gd name="T57" fmla="*/ 59 h 61"/>
              <a:gd name="T58" fmla="*/ 0 w 26"/>
              <a:gd name="T59" fmla="*/ 57 h 61"/>
              <a:gd name="T60" fmla="*/ 2 w 26"/>
              <a:gd name="T61" fmla="*/ 56 h 61"/>
              <a:gd name="T62" fmla="*/ 6 w 26"/>
              <a:gd name="T63" fmla="*/ 51 h 61"/>
              <a:gd name="T64" fmla="*/ 9 w 26"/>
              <a:gd name="T65" fmla="*/ 48 h 61"/>
              <a:gd name="T66" fmla="*/ 9 w 26"/>
              <a:gd name="T67" fmla="*/ 44 h 61"/>
              <a:gd name="T68" fmla="*/ 9 w 26"/>
              <a:gd name="T69" fmla="*/ 42 h 61"/>
              <a:gd name="T70" fmla="*/ 10 w 26"/>
              <a:gd name="T71" fmla="*/ 41 h 61"/>
              <a:gd name="T72" fmla="*/ 12 w 26"/>
              <a:gd name="T73" fmla="*/ 36 h 61"/>
              <a:gd name="T74" fmla="*/ 9 w 26"/>
              <a:gd name="T75" fmla="*/ 31 h 61"/>
              <a:gd name="T76" fmla="*/ 8 w 26"/>
              <a:gd name="T77" fmla="*/ 30 h 61"/>
              <a:gd name="T78" fmla="*/ 8 w 26"/>
              <a:gd name="T79" fmla="*/ 27 h 61"/>
              <a:gd name="T80" fmla="*/ 8 w 26"/>
              <a:gd name="T81" fmla="*/ 25 h 61"/>
              <a:gd name="T82" fmla="*/ 8 w 26"/>
              <a:gd name="T83" fmla="*/ 23 h 61"/>
              <a:gd name="T84" fmla="*/ 8 w 26"/>
              <a:gd name="T85" fmla="*/ 21 h 61"/>
              <a:gd name="T86" fmla="*/ 8 w 26"/>
              <a:gd name="T87" fmla="*/ 19 h 61"/>
              <a:gd name="T88" fmla="*/ 8 w 26"/>
              <a:gd name="T89" fmla="*/ 16 h 61"/>
              <a:gd name="T90" fmla="*/ 8 w 26"/>
              <a:gd name="T91" fmla="*/ 12 h 61"/>
              <a:gd name="T92" fmla="*/ 9 w 26"/>
              <a:gd name="T93" fmla="*/ 10 h 61"/>
              <a:gd name="T94" fmla="*/ 10 w 26"/>
              <a:gd name="T95" fmla="*/ 9 h 61"/>
              <a:gd name="T96" fmla="*/ 11 w 26"/>
              <a:gd name="T97" fmla="*/ 8 h 61"/>
              <a:gd name="T98" fmla="*/ 10 w 26"/>
              <a:gd name="T99" fmla="*/ 6 h 61"/>
              <a:gd name="T100" fmla="*/ 9 w 26"/>
              <a:gd name="T101" fmla="*/ 5 h 61"/>
              <a:gd name="T102" fmla="*/ 9 w 26"/>
              <a:gd name="T103"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 h="61">
                <a:moveTo>
                  <a:pt x="10" y="2"/>
                </a:moveTo>
                <a:cubicBezTo>
                  <a:pt x="10" y="1"/>
                  <a:pt x="10" y="1"/>
                  <a:pt x="10" y="1"/>
                </a:cubicBezTo>
                <a:cubicBezTo>
                  <a:pt x="11" y="0"/>
                  <a:pt x="11" y="0"/>
                  <a:pt x="11" y="0"/>
                </a:cubicBezTo>
                <a:cubicBezTo>
                  <a:pt x="12" y="0"/>
                  <a:pt x="12" y="0"/>
                  <a:pt x="12" y="0"/>
                </a:cubicBezTo>
                <a:cubicBezTo>
                  <a:pt x="13" y="0"/>
                  <a:pt x="13" y="0"/>
                  <a:pt x="13" y="0"/>
                </a:cubicBezTo>
                <a:cubicBezTo>
                  <a:pt x="14" y="0"/>
                  <a:pt x="15" y="1"/>
                  <a:pt x="15" y="1"/>
                </a:cubicBezTo>
                <a:cubicBezTo>
                  <a:pt x="15" y="2"/>
                  <a:pt x="15" y="2"/>
                  <a:pt x="15" y="2"/>
                </a:cubicBezTo>
                <a:cubicBezTo>
                  <a:pt x="16" y="3"/>
                  <a:pt x="16" y="3"/>
                  <a:pt x="16" y="3"/>
                </a:cubicBezTo>
                <a:cubicBezTo>
                  <a:pt x="16" y="4"/>
                  <a:pt x="16" y="4"/>
                  <a:pt x="16" y="4"/>
                </a:cubicBezTo>
                <a:cubicBezTo>
                  <a:pt x="16" y="5"/>
                  <a:pt x="16" y="5"/>
                  <a:pt x="16" y="5"/>
                </a:cubicBezTo>
                <a:cubicBezTo>
                  <a:pt x="15" y="5"/>
                  <a:pt x="15" y="5"/>
                  <a:pt x="15" y="5"/>
                </a:cubicBezTo>
                <a:cubicBezTo>
                  <a:pt x="15" y="6"/>
                  <a:pt x="15" y="6"/>
                  <a:pt x="15" y="6"/>
                </a:cubicBezTo>
                <a:cubicBezTo>
                  <a:pt x="16" y="7"/>
                  <a:pt x="16" y="7"/>
                  <a:pt x="16" y="7"/>
                </a:cubicBezTo>
                <a:cubicBezTo>
                  <a:pt x="16" y="7"/>
                  <a:pt x="16" y="7"/>
                  <a:pt x="16" y="7"/>
                </a:cubicBezTo>
                <a:cubicBezTo>
                  <a:pt x="16" y="8"/>
                  <a:pt x="16" y="8"/>
                  <a:pt x="16" y="8"/>
                </a:cubicBezTo>
                <a:cubicBezTo>
                  <a:pt x="16" y="8"/>
                  <a:pt x="16" y="8"/>
                  <a:pt x="17" y="8"/>
                </a:cubicBezTo>
                <a:cubicBezTo>
                  <a:pt x="17" y="9"/>
                  <a:pt x="17" y="9"/>
                  <a:pt x="18" y="9"/>
                </a:cubicBezTo>
                <a:cubicBezTo>
                  <a:pt x="19" y="10"/>
                  <a:pt x="19" y="10"/>
                  <a:pt x="20" y="10"/>
                </a:cubicBezTo>
                <a:cubicBezTo>
                  <a:pt x="20" y="11"/>
                  <a:pt x="20" y="11"/>
                  <a:pt x="20" y="11"/>
                </a:cubicBezTo>
                <a:cubicBezTo>
                  <a:pt x="20" y="11"/>
                  <a:pt x="20" y="11"/>
                  <a:pt x="20" y="11"/>
                </a:cubicBezTo>
                <a:cubicBezTo>
                  <a:pt x="21" y="12"/>
                  <a:pt x="21" y="12"/>
                  <a:pt x="21" y="12"/>
                </a:cubicBezTo>
                <a:cubicBezTo>
                  <a:pt x="21" y="13"/>
                  <a:pt x="21" y="13"/>
                  <a:pt x="21" y="13"/>
                </a:cubicBezTo>
                <a:cubicBezTo>
                  <a:pt x="21" y="13"/>
                  <a:pt x="21" y="15"/>
                  <a:pt x="22" y="16"/>
                </a:cubicBezTo>
                <a:cubicBezTo>
                  <a:pt x="22" y="16"/>
                  <a:pt x="22" y="18"/>
                  <a:pt x="22" y="18"/>
                </a:cubicBezTo>
                <a:cubicBezTo>
                  <a:pt x="22" y="19"/>
                  <a:pt x="22" y="20"/>
                  <a:pt x="23" y="20"/>
                </a:cubicBezTo>
                <a:cubicBezTo>
                  <a:pt x="23" y="20"/>
                  <a:pt x="23" y="22"/>
                  <a:pt x="23" y="22"/>
                </a:cubicBezTo>
                <a:cubicBezTo>
                  <a:pt x="23" y="22"/>
                  <a:pt x="23" y="22"/>
                  <a:pt x="23" y="23"/>
                </a:cubicBezTo>
                <a:cubicBezTo>
                  <a:pt x="23" y="23"/>
                  <a:pt x="23" y="23"/>
                  <a:pt x="23" y="24"/>
                </a:cubicBezTo>
                <a:cubicBezTo>
                  <a:pt x="23" y="24"/>
                  <a:pt x="23" y="25"/>
                  <a:pt x="23" y="26"/>
                </a:cubicBezTo>
                <a:cubicBezTo>
                  <a:pt x="22" y="26"/>
                  <a:pt x="21" y="28"/>
                  <a:pt x="21" y="28"/>
                </a:cubicBezTo>
                <a:cubicBezTo>
                  <a:pt x="21" y="28"/>
                  <a:pt x="21" y="28"/>
                  <a:pt x="21" y="28"/>
                </a:cubicBezTo>
                <a:cubicBezTo>
                  <a:pt x="20" y="29"/>
                  <a:pt x="20" y="29"/>
                  <a:pt x="20" y="29"/>
                </a:cubicBezTo>
                <a:cubicBezTo>
                  <a:pt x="20" y="29"/>
                  <a:pt x="20" y="30"/>
                  <a:pt x="20" y="30"/>
                </a:cubicBezTo>
                <a:cubicBezTo>
                  <a:pt x="20" y="30"/>
                  <a:pt x="21" y="30"/>
                  <a:pt x="21" y="31"/>
                </a:cubicBezTo>
                <a:cubicBezTo>
                  <a:pt x="21" y="31"/>
                  <a:pt x="21" y="31"/>
                  <a:pt x="20" y="31"/>
                </a:cubicBezTo>
                <a:cubicBezTo>
                  <a:pt x="20" y="31"/>
                  <a:pt x="20" y="31"/>
                  <a:pt x="20" y="31"/>
                </a:cubicBezTo>
                <a:cubicBezTo>
                  <a:pt x="19" y="33"/>
                  <a:pt x="19" y="33"/>
                  <a:pt x="19" y="33"/>
                </a:cubicBezTo>
                <a:cubicBezTo>
                  <a:pt x="19" y="33"/>
                  <a:pt x="18" y="35"/>
                  <a:pt x="18" y="35"/>
                </a:cubicBezTo>
                <a:cubicBezTo>
                  <a:pt x="18" y="36"/>
                  <a:pt x="18" y="36"/>
                  <a:pt x="18" y="37"/>
                </a:cubicBezTo>
                <a:cubicBezTo>
                  <a:pt x="18" y="37"/>
                  <a:pt x="18" y="37"/>
                  <a:pt x="18" y="38"/>
                </a:cubicBezTo>
                <a:cubicBezTo>
                  <a:pt x="19" y="38"/>
                  <a:pt x="19" y="39"/>
                  <a:pt x="19" y="39"/>
                </a:cubicBezTo>
                <a:cubicBezTo>
                  <a:pt x="19" y="40"/>
                  <a:pt x="20" y="42"/>
                  <a:pt x="21" y="43"/>
                </a:cubicBezTo>
                <a:cubicBezTo>
                  <a:pt x="21" y="43"/>
                  <a:pt x="21" y="44"/>
                  <a:pt x="22" y="45"/>
                </a:cubicBezTo>
                <a:cubicBezTo>
                  <a:pt x="22" y="45"/>
                  <a:pt x="22" y="46"/>
                  <a:pt x="23" y="47"/>
                </a:cubicBezTo>
                <a:cubicBezTo>
                  <a:pt x="23" y="47"/>
                  <a:pt x="24" y="50"/>
                  <a:pt x="24" y="51"/>
                </a:cubicBezTo>
                <a:cubicBezTo>
                  <a:pt x="24" y="51"/>
                  <a:pt x="24" y="52"/>
                  <a:pt x="25" y="53"/>
                </a:cubicBezTo>
                <a:cubicBezTo>
                  <a:pt x="25" y="53"/>
                  <a:pt x="25" y="55"/>
                  <a:pt x="25" y="56"/>
                </a:cubicBezTo>
                <a:cubicBezTo>
                  <a:pt x="26" y="57"/>
                  <a:pt x="26" y="57"/>
                  <a:pt x="26" y="57"/>
                </a:cubicBezTo>
                <a:cubicBezTo>
                  <a:pt x="25" y="58"/>
                  <a:pt x="25" y="58"/>
                  <a:pt x="25" y="58"/>
                </a:cubicBezTo>
                <a:cubicBezTo>
                  <a:pt x="25" y="58"/>
                  <a:pt x="25" y="58"/>
                  <a:pt x="25" y="58"/>
                </a:cubicBezTo>
                <a:cubicBezTo>
                  <a:pt x="24" y="58"/>
                  <a:pt x="24" y="58"/>
                  <a:pt x="24" y="58"/>
                </a:cubicBezTo>
                <a:cubicBezTo>
                  <a:pt x="23" y="58"/>
                  <a:pt x="23" y="58"/>
                  <a:pt x="23" y="58"/>
                </a:cubicBezTo>
                <a:cubicBezTo>
                  <a:pt x="23" y="58"/>
                  <a:pt x="23" y="58"/>
                  <a:pt x="22" y="59"/>
                </a:cubicBezTo>
                <a:cubicBezTo>
                  <a:pt x="22" y="59"/>
                  <a:pt x="21" y="59"/>
                  <a:pt x="20" y="59"/>
                </a:cubicBezTo>
                <a:cubicBezTo>
                  <a:pt x="20" y="59"/>
                  <a:pt x="19" y="59"/>
                  <a:pt x="18" y="59"/>
                </a:cubicBezTo>
                <a:cubicBezTo>
                  <a:pt x="18" y="59"/>
                  <a:pt x="17" y="59"/>
                  <a:pt x="17" y="59"/>
                </a:cubicBezTo>
                <a:cubicBezTo>
                  <a:pt x="17" y="58"/>
                  <a:pt x="17" y="58"/>
                  <a:pt x="17" y="58"/>
                </a:cubicBezTo>
                <a:cubicBezTo>
                  <a:pt x="17" y="58"/>
                  <a:pt x="17" y="58"/>
                  <a:pt x="17" y="58"/>
                </a:cubicBezTo>
                <a:cubicBezTo>
                  <a:pt x="18" y="57"/>
                  <a:pt x="18" y="57"/>
                  <a:pt x="18" y="57"/>
                </a:cubicBezTo>
                <a:cubicBezTo>
                  <a:pt x="18" y="56"/>
                  <a:pt x="18" y="56"/>
                  <a:pt x="18" y="56"/>
                </a:cubicBezTo>
                <a:cubicBezTo>
                  <a:pt x="18" y="55"/>
                  <a:pt x="18" y="55"/>
                  <a:pt x="18" y="55"/>
                </a:cubicBezTo>
                <a:cubicBezTo>
                  <a:pt x="18" y="54"/>
                  <a:pt x="18" y="54"/>
                  <a:pt x="18" y="54"/>
                </a:cubicBezTo>
                <a:cubicBezTo>
                  <a:pt x="17" y="53"/>
                  <a:pt x="17" y="53"/>
                  <a:pt x="17" y="53"/>
                </a:cubicBezTo>
                <a:cubicBezTo>
                  <a:pt x="17" y="53"/>
                  <a:pt x="17" y="52"/>
                  <a:pt x="17" y="52"/>
                </a:cubicBezTo>
                <a:cubicBezTo>
                  <a:pt x="17" y="51"/>
                  <a:pt x="17" y="50"/>
                  <a:pt x="17" y="50"/>
                </a:cubicBezTo>
                <a:cubicBezTo>
                  <a:pt x="17" y="48"/>
                  <a:pt x="17" y="48"/>
                  <a:pt x="17" y="48"/>
                </a:cubicBezTo>
                <a:cubicBezTo>
                  <a:pt x="16" y="47"/>
                  <a:pt x="16" y="47"/>
                  <a:pt x="16" y="47"/>
                </a:cubicBezTo>
                <a:cubicBezTo>
                  <a:pt x="16" y="46"/>
                  <a:pt x="16" y="46"/>
                  <a:pt x="16" y="46"/>
                </a:cubicBezTo>
                <a:cubicBezTo>
                  <a:pt x="16" y="46"/>
                  <a:pt x="16" y="46"/>
                  <a:pt x="16" y="45"/>
                </a:cubicBezTo>
                <a:cubicBezTo>
                  <a:pt x="16" y="45"/>
                  <a:pt x="16" y="44"/>
                  <a:pt x="16" y="44"/>
                </a:cubicBezTo>
                <a:cubicBezTo>
                  <a:pt x="16" y="43"/>
                  <a:pt x="16" y="43"/>
                  <a:pt x="16" y="43"/>
                </a:cubicBezTo>
                <a:cubicBezTo>
                  <a:pt x="16" y="43"/>
                  <a:pt x="15" y="46"/>
                  <a:pt x="15" y="46"/>
                </a:cubicBezTo>
                <a:cubicBezTo>
                  <a:pt x="15" y="46"/>
                  <a:pt x="15" y="47"/>
                  <a:pt x="14" y="47"/>
                </a:cubicBezTo>
                <a:cubicBezTo>
                  <a:pt x="14" y="47"/>
                  <a:pt x="14" y="48"/>
                  <a:pt x="14" y="48"/>
                </a:cubicBezTo>
                <a:cubicBezTo>
                  <a:pt x="14" y="49"/>
                  <a:pt x="13" y="50"/>
                  <a:pt x="13" y="50"/>
                </a:cubicBezTo>
                <a:cubicBezTo>
                  <a:pt x="13" y="51"/>
                  <a:pt x="13" y="51"/>
                  <a:pt x="12" y="52"/>
                </a:cubicBezTo>
                <a:cubicBezTo>
                  <a:pt x="12" y="52"/>
                  <a:pt x="12" y="53"/>
                  <a:pt x="12" y="53"/>
                </a:cubicBezTo>
                <a:cubicBezTo>
                  <a:pt x="11" y="54"/>
                  <a:pt x="11" y="53"/>
                  <a:pt x="11" y="54"/>
                </a:cubicBezTo>
                <a:cubicBezTo>
                  <a:pt x="10" y="55"/>
                  <a:pt x="9" y="58"/>
                  <a:pt x="9" y="59"/>
                </a:cubicBezTo>
                <a:cubicBezTo>
                  <a:pt x="8" y="59"/>
                  <a:pt x="8" y="60"/>
                  <a:pt x="8" y="60"/>
                </a:cubicBezTo>
                <a:cubicBezTo>
                  <a:pt x="7" y="60"/>
                  <a:pt x="7" y="60"/>
                  <a:pt x="7" y="60"/>
                </a:cubicBezTo>
                <a:cubicBezTo>
                  <a:pt x="7" y="61"/>
                  <a:pt x="7" y="61"/>
                  <a:pt x="7" y="61"/>
                </a:cubicBezTo>
                <a:cubicBezTo>
                  <a:pt x="7" y="61"/>
                  <a:pt x="7" y="61"/>
                  <a:pt x="6" y="61"/>
                </a:cubicBezTo>
                <a:cubicBezTo>
                  <a:pt x="5" y="61"/>
                  <a:pt x="5" y="60"/>
                  <a:pt x="5" y="60"/>
                </a:cubicBezTo>
                <a:cubicBezTo>
                  <a:pt x="4" y="60"/>
                  <a:pt x="4" y="60"/>
                  <a:pt x="4" y="60"/>
                </a:cubicBezTo>
                <a:cubicBezTo>
                  <a:pt x="3" y="60"/>
                  <a:pt x="3" y="60"/>
                  <a:pt x="2" y="59"/>
                </a:cubicBezTo>
                <a:cubicBezTo>
                  <a:pt x="2" y="59"/>
                  <a:pt x="2" y="59"/>
                  <a:pt x="1" y="59"/>
                </a:cubicBezTo>
                <a:cubicBezTo>
                  <a:pt x="0" y="58"/>
                  <a:pt x="0" y="58"/>
                  <a:pt x="0" y="58"/>
                </a:cubicBezTo>
                <a:cubicBezTo>
                  <a:pt x="0" y="57"/>
                  <a:pt x="0" y="57"/>
                  <a:pt x="0" y="57"/>
                </a:cubicBezTo>
                <a:cubicBezTo>
                  <a:pt x="0" y="57"/>
                  <a:pt x="0" y="57"/>
                  <a:pt x="0" y="57"/>
                </a:cubicBezTo>
                <a:cubicBezTo>
                  <a:pt x="1" y="57"/>
                  <a:pt x="1" y="57"/>
                  <a:pt x="1" y="57"/>
                </a:cubicBezTo>
                <a:cubicBezTo>
                  <a:pt x="2" y="57"/>
                  <a:pt x="2" y="57"/>
                  <a:pt x="2" y="57"/>
                </a:cubicBezTo>
                <a:cubicBezTo>
                  <a:pt x="2" y="56"/>
                  <a:pt x="2" y="56"/>
                  <a:pt x="2" y="56"/>
                </a:cubicBezTo>
                <a:cubicBezTo>
                  <a:pt x="2" y="56"/>
                  <a:pt x="2" y="56"/>
                  <a:pt x="3" y="55"/>
                </a:cubicBezTo>
                <a:cubicBezTo>
                  <a:pt x="3" y="55"/>
                  <a:pt x="4" y="54"/>
                  <a:pt x="5" y="53"/>
                </a:cubicBezTo>
                <a:cubicBezTo>
                  <a:pt x="5" y="53"/>
                  <a:pt x="6" y="51"/>
                  <a:pt x="6" y="51"/>
                </a:cubicBezTo>
                <a:cubicBezTo>
                  <a:pt x="8" y="49"/>
                  <a:pt x="8" y="49"/>
                  <a:pt x="8" y="49"/>
                </a:cubicBezTo>
                <a:cubicBezTo>
                  <a:pt x="8" y="49"/>
                  <a:pt x="8" y="49"/>
                  <a:pt x="8" y="49"/>
                </a:cubicBezTo>
                <a:cubicBezTo>
                  <a:pt x="9" y="48"/>
                  <a:pt x="9" y="48"/>
                  <a:pt x="9" y="48"/>
                </a:cubicBezTo>
                <a:cubicBezTo>
                  <a:pt x="9" y="48"/>
                  <a:pt x="9" y="46"/>
                  <a:pt x="9" y="46"/>
                </a:cubicBezTo>
                <a:cubicBezTo>
                  <a:pt x="9" y="45"/>
                  <a:pt x="9" y="45"/>
                  <a:pt x="9" y="45"/>
                </a:cubicBezTo>
                <a:cubicBezTo>
                  <a:pt x="9" y="44"/>
                  <a:pt x="9" y="44"/>
                  <a:pt x="9" y="44"/>
                </a:cubicBezTo>
                <a:cubicBezTo>
                  <a:pt x="9" y="43"/>
                  <a:pt x="9" y="43"/>
                  <a:pt x="9" y="43"/>
                </a:cubicBezTo>
                <a:cubicBezTo>
                  <a:pt x="9" y="43"/>
                  <a:pt x="9" y="43"/>
                  <a:pt x="9" y="43"/>
                </a:cubicBezTo>
                <a:cubicBezTo>
                  <a:pt x="9" y="42"/>
                  <a:pt x="9" y="42"/>
                  <a:pt x="9" y="42"/>
                </a:cubicBezTo>
                <a:cubicBezTo>
                  <a:pt x="9" y="42"/>
                  <a:pt x="9" y="42"/>
                  <a:pt x="9" y="42"/>
                </a:cubicBezTo>
                <a:cubicBezTo>
                  <a:pt x="10" y="41"/>
                  <a:pt x="10" y="41"/>
                  <a:pt x="10" y="41"/>
                </a:cubicBezTo>
                <a:cubicBezTo>
                  <a:pt x="10" y="41"/>
                  <a:pt x="10" y="41"/>
                  <a:pt x="10" y="41"/>
                </a:cubicBezTo>
                <a:cubicBezTo>
                  <a:pt x="10" y="40"/>
                  <a:pt x="10" y="40"/>
                  <a:pt x="10" y="40"/>
                </a:cubicBezTo>
                <a:cubicBezTo>
                  <a:pt x="11" y="38"/>
                  <a:pt x="11" y="38"/>
                  <a:pt x="11" y="38"/>
                </a:cubicBezTo>
                <a:cubicBezTo>
                  <a:pt x="12" y="36"/>
                  <a:pt x="12" y="36"/>
                  <a:pt x="12" y="36"/>
                </a:cubicBezTo>
                <a:cubicBezTo>
                  <a:pt x="11" y="35"/>
                  <a:pt x="11" y="35"/>
                  <a:pt x="11" y="35"/>
                </a:cubicBezTo>
                <a:cubicBezTo>
                  <a:pt x="10" y="34"/>
                  <a:pt x="10" y="34"/>
                  <a:pt x="10" y="34"/>
                </a:cubicBezTo>
                <a:cubicBezTo>
                  <a:pt x="9" y="31"/>
                  <a:pt x="9" y="31"/>
                  <a:pt x="9" y="31"/>
                </a:cubicBezTo>
                <a:cubicBezTo>
                  <a:pt x="8" y="31"/>
                  <a:pt x="8" y="31"/>
                  <a:pt x="8" y="31"/>
                </a:cubicBezTo>
                <a:cubicBezTo>
                  <a:pt x="8" y="31"/>
                  <a:pt x="8" y="31"/>
                  <a:pt x="8" y="31"/>
                </a:cubicBezTo>
                <a:cubicBezTo>
                  <a:pt x="8" y="30"/>
                  <a:pt x="8" y="30"/>
                  <a:pt x="8" y="30"/>
                </a:cubicBezTo>
                <a:cubicBezTo>
                  <a:pt x="8" y="29"/>
                  <a:pt x="8" y="29"/>
                  <a:pt x="8" y="29"/>
                </a:cubicBezTo>
                <a:cubicBezTo>
                  <a:pt x="8" y="28"/>
                  <a:pt x="8" y="28"/>
                  <a:pt x="8" y="28"/>
                </a:cubicBezTo>
                <a:cubicBezTo>
                  <a:pt x="8" y="27"/>
                  <a:pt x="8" y="27"/>
                  <a:pt x="8" y="27"/>
                </a:cubicBezTo>
                <a:cubicBezTo>
                  <a:pt x="8" y="27"/>
                  <a:pt x="8" y="27"/>
                  <a:pt x="8" y="26"/>
                </a:cubicBezTo>
                <a:cubicBezTo>
                  <a:pt x="8" y="26"/>
                  <a:pt x="8" y="26"/>
                  <a:pt x="8" y="25"/>
                </a:cubicBezTo>
                <a:cubicBezTo>
                  <a:pt x="8" y="25"/>
                  <a:pt x="8" y="25"/>
                  <a:pt x="8" y="25"/>
                </a:cubicBezTo>
                <a:cubicBezTo>
                  <a:pt x="8" y="24"/>
                  <a:pt x="8" y="24"/>
                  <a:pt x="8" y="24"/>
                </a:cubicBezTo>
                <a:cubicBezTo>
                  <a:pt x="8" y="24"/>
                  <a:pt x="8" y="24"/>
                  <a:pt x="8" y="24"/>
                </a:cubicBezTo>
                <a:cubicBezTo>
                  <a:pt x="8" y="23"/>
                  <a:pt x="8" y="23"/>
                  <a:pt x="8" y="23"/>
                </a:cubicBezTo>
                <a:cubicBezTo>
                  <a:pt x="9" y="22"/>
                  <a:pt x="9" y="22"/>
                  <a:pt x="9" y="22"/>
                </a:cubicBezTo>
                <a:cubicBezTo>
                  <a:pt x="9" y="22"/>
                  <a:pt x="9" y="22"/>
                  <a:pt x="9" y="22"/>
                </a:cubicBezTo>
                <a:cubicBezTo>
                  <a:pt x="8" y="21"/>
                  <a:pt x="8" y="21"/>
                  <a:pt x="8" y="21"/>
                </a:cubicBezTo>
                <a:cubicBezTo>
                  <a:pt x="9" y="21"/>
                  <a:pt x="9" y="21"/>
                  <a:pt x="9" y="21"/>
                </a:cubicBezTo>
                <a:cubicBezTo>
                  <a:pt x="8" y="20"/>
                  <a:pt x="8" y="20"/>
                  <a:pt x="8" y="20"/>
                </a:cubicBezTo>
                <a:cubicBezTo>
                  <a:pt x="8" y="19"/>
                  <a:pt x="8" y="19"/>
                  <a:pt x="8" y="19"/>
                </a:cubicBezTo>
                <a:cubicBezTo>
                  <a:pt x="8" y="18"/>
                  <a:pt x="8" y="18"/>
                  <a:pt x="8" y="18"/>
                </a:cubicBezTo>
                <a:cubicBezTo>
                  <a:pt x="8" y="17"/>
                  <a:pt x="8" y="17"/>
                  <a:pt x="8" y="17"/>
                </a:cubicBezTo>
                <a:cubicBezTo>
                  <a:pt x="8" y="16"/>
                  <a:pt x="8" y="16"/>
                  <a:pt x="8" y="16"/>
                </a:cubicBezTo>
                <a:cubicBezTo>
                  <a:pt x="8" y="16"/>
                  <a:pt x="8" y="15"/>
                  <a:pt x="8" y="15"/>
                </a:cubicBezTo>
                <a:cubicBezTo>
                  <a:pt x="8" y="14"/>
                  <a:pt x="8" y="13"/>
                  <a:pt x="8" y="13"/>
                </a:cubicBezTo>
                <a:cubicBezTo>
                  <a:pt x="8" y="12"/>
                  <a:pt x="8" y="12"/>
                  <a:pt x="8" y="12"/>
                </a:cubicBezTo>
                <a:cubicBezTo>
                  <a:pt x="8" y="11"/>
                  <a:pt x="8" y="11"/>
                  <a:pt x="8" y="11"/>
                </a:cubicBezTo>
                <a:cubicBezTo>
                  <a:pt x="8" y="11"/>
                  <a:pt x="8" y="10"/>
                  <a:pt x="8" y="10"/>
                </a:cubicBezTo>
                <a:cubicBezTo>
                  <a:pt x="9" y="10"/>
                  <a:pt x="9" y="10"/>
                  <a:pt x="9" y="10"/>
                </a:cubicBezTo>
                <a:cubicBezTo>
                  <a:pt x="9" y="9"/>
                  <a:pt x="9" y="9"/>
                  <a:pt x="9" y="9"/>
                </a:cubicBezTo>
                <a:cubicBezTo>
                  <a:pt x="10" y="9"/>
                  <a:pt x="10" y="9"/>
                  <a:pt x="10" y="9"/>
                </a:cubicBezTo>
                <a:cubicBezTo>
                  <a:pt x="10" y="9"/>
                  <a:pt x="10" y="9"/>
                  <a:pt x="10" y="9"/>
                </a:cubicBezTo>
                <a:cubicBezTo>
                  <a:pt x="11" y="9"/>
                  <a:pt x="11" y="9"/>
                  <a:pt x="11" y="9"/>
                </a:cubicBezTo>
                <a:cubicBezTo>
                  <a:pt x="11" y="8"/>
                  <a:pt x="11" y="8"/>
                  <a:pt x="11" y="8"/>
                </a:cubicBezTo>
                <a:cubicBezTo>
                  <a:pt x="11" y="8"/>
                  <a:pt x="11" y="8"/>
                  <a:pt x="11" y="8"/>
                </a:cubicBezTo>
                <a:cubicBezTo>
                  <a:pt x="10" y="8"/>
                  <a:pt x="10" y="8"/>
                  <a:pt x="10" y="8"/>
                </a:cubicBezTo>
                <a:cubicBezTo>
                  <a:pt x="10" y="7"/>
                  <a:pt x="10" y="7"/>
                  <a:pt x="10" y="7"/>
                </a:cubicBezTo>
                <a:cubicBezTo>
                  <a:pt x="10" y="6"/>
                  <a:pt x="10" y="6"/>
                  <a:pt x="10" y="6"/>
                </a:cubicBezTo>
                <a:cubicBezTo>
                  <a:pt x="9" y="6"/>
                  <a:pt x="9" y="6"/>
                  <a:pt x="9" y="6"/>
                </a:cubicBezTo>
                <a:cubicBezTo>
                  <a:pt x="9" y="5"/>
                  <a:pt x="9" y="5"/>
                  <a:pt x="9" y="5"/>
                </a:cubicBezTo>
                <a:cubicBezTo>
                  <a:pt x="9" y="5"/>
                  <a:pt x="9" y="5"/>
                  <a:pt x="9" y="5"/>
                </a:cubicBezTo>
                <a:cubicBezTo>
                  <a:pt x="9" y="4"/>
                  <a:pt x="9" y="4"/>
                  <a:pt x="9" y="4"/>
                </a:cubicBezTo>
                <a:cubicBezTo>
                  <a:pt x="9" y="3"/>
                  <a:pt x="9" y="3"/>
                  <a:pt x="9" y="3"/>
                </a:cubicBezTo>
                <a:cubicBezTo>
                  <a:pt x="9" y="3"/>
                  <a:pt x="9" y="3"/>
                  <a:pt x="9" y="3"/>
                </a:cubicBezTo>
                <a:cubicBezTo>
                  <a:pt x="9" y="2"/>
                  <a:pt x="9" y="2"/>
                  <a:pt x="9" y="2"/>
                </a:cubicBezTo>
                <a:cubicBezTo>
                  <a:pt x="10" y="2"/>
                  <a:pt x="10" y="2"/>
                  <a:pt x="10" y="2"/>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1" name="Freeform 177"/>
          <p:cNvSpPr>
            <a:spLocks/>
          </p:cNvSpPr>
          <p:nvPr userDrawn="1"/>
        </p:nvSpPr>
        <p:spPr bwMode="auto">
          <a:xfrm>
            <a:off x="3773487" y="-7153002"/>
            <a:ext cx="82550" cy="198438"/>
          </a:xfrm>
          <a:custGeom>
            <a:avLst/>
            <a:gdLst>
              <a:gd name="T0" fmla="*/ 18 w 26"/>
              <a:gd name="T1" fmla="*/ 8 h 62"/>
              <a:gd name="T2" fmla="*/ 21 w 26"/>
              <a:gd name="T3" fmla="*/ 10 h 62"/>
              <a:gd name="T4" fmla="*/ 25 w 26"/>
              <a:gd name="T5" fmla="*/ 12 h 62"/>
              <a:gd name="T6" fmla="*/ 25 w 26"/>
              <a:gd name="T7" fmla="*/ 15 h 62"/>
              <a:gd name="T8" fmla="*/ 26 w 26"/>
              <a:gd name="T9" fmla="*/ 19 h 62"/>
              <a:gd name="T10" fmla="*/ 26 w 26"/>
              <a:gd name="T11" fmla="*/ 22 h 62"/>
              <a:gd name="T12" fmla="*/ 26 w 26"/>
              <a:gd name="T13" fmla="*/ 25 h 62"/>
              <a:gd name="T14" fmla="*/ 25 w 26"/>
              <a:gd name="T15" fmla="*/ 27 h 62"/>
              <a:gd name="T16" fmla="*/ 25 w 26"/>
              <a:gd name="T17" fmla="*/ 29 h 62"/>
              <a:gd name="T18" fmla="*/ 25 w 26"/>
              <a:gd name="T19" fmla="*/ 32 h 62"/>
              <a:gd name="T20" fmla="*/ 21 w 26"/>
              <a:gd name="T21" fmla="*/ 34 h 62"/>
              <a:gd name="T22" fmla="*/ 19 w 26"/>
              <a:gd name="T23" fmla="*/ 41 h 62"/>
              <a:gd name="T24" fmla="*/ 20 w 26"/>
              <a:gd name="T25" fmla="*/ 43 h 62"/>
              <a:gd name="T26" fmla="*/ 23 w 26"/>
              <a:gd name="T27" fmla="*/ 49 h 62"/>
              <a:gd name="T28" fmla="*/ 25 w 26"/>
              <a:gd name="T29" fmla="*/ 57 h 62"/>
              <a:gd name="T30" fmla="*/ 24 w 26"/>
              <a:gd name="T31" fmla="*/ 59 h 62"/>
              <a:gd name="T32" fmla="*/ 19 w 26"/>
              <a:gd name="T33" fmla="*/ 59 h 62"/>
              <a:gd name="T34" fmla="*/ 18 w 26"/>
              <a:gd name="T35" fmla="*/ 58 h 62"/>
              <a:gd name="T36" fmla="*/ 19 w 26"/>
              <a:gd name="T37" fmla="*/ 56 h 62"/>
              <a:gd name="T38" fmla="*/ 18 w 26"/>
              <a:gd name="T39" fmla="*/ 51 h 62"/>
              <a:gd name="T40" fmla="*/ 17 w 26"/>
              <a:gd name="T41" fmla="*/ 48 h 62"/>
              <a:gd name="T42" fmla="*/ 14 w 26"/>
              <a:gd name="T43" fmla="*/ 57 h 62"/>
              <a:gd name="T44" fmla="*/ 11 w 26"/>
              <a:gd name="T45" fmla="*/ 59 h 62"/>
              <a:gd name="T46" fmla="*/ 10 w 26"/>
              <a:gd name="T47" fmla="*/ 62 h 62"/>
              <a:gd name="T48" fmla="*/ 7 w 26"/>
              <a:gd name="T49" fmla="*/ 60 h 62"/>
              <a:gd name="T50" fmla="*/ 5 w 26"/>
              <a:gd name="T51" fmla="*/ 59 h 62"/>
              <a:gd name="T52" fmla="*/ 4 w 26"/>
              <a:gd name="T53" fmla="*/ 57 h 62"/>
              <a:gd name="T54" fmla="*/ 7 w 26"/>
              <a:gd name="T55" fmla="*/ 57 h 62"/>
              <a:gd name="T56" fmla="*/ 9 w 26"/>
              <a:gd name="T57" fmla="*/ 55 h 62"/>
              <a:gd name="T58" fmla="*/ 10 w 26"/>
              <a:gd name="T59" fmla="*/ 51 h 62"/>
              <a:gd name="T60" fmla="*/ 11 w 26"/>
              <a:gd name="T61" fmla="*/ 47 h 62"/>
              <a:gd name="T62" fmla="*/ 13 w 26"/>
              <a:gd name="T63" fmla="*/ 43 h 62"/>
              <a:gd name="T64" fmla="*/ 14 w 26"/>
              <a:gd name="T65" fmla="*/ 40 h 62"/>
              <a:gd name="T66" fmla="*/ 11 w 26"/>
              <a:gd name="T67" fmla="*/ 34 h 62"/>
              <a:gd name="T68" fmla="*/ 10 w 26"/>
              <a:gd name="T69" fmla="*/ 30 h 62"/>
              <a:gd name="T70" fmla="*/ 10 w 26"/>
              <a:gd name="T71" fmla="*/ 25 h 62"/>
              <a:gd name="T72" fmla="*/ 10 w 26"/>
              <a:gd name="T73" fmla="*/ 20 h 62"/>
              <a:gd name="T74" fmla="*/ 7 w 26"/>
              <a:gd name="T75" fmla="*/ 24 h 62"/>
              <a:gd name="T76" fmla="*/ 4 w 26"/>
              <a:gd name="T77" fmla="*/ 28 h 62"/>
              <a:gd name="T78" fmla="*/ 2 w 26"/>
              <a:gd name="T79" fmla="*/ 29 h 62"/>
              <a:gd name="T80" fmla="*/ 0 w 26"/>
              <a:gd name="T81" fmla="*/ 29 h 62"/>
              <a:gd name="T82" fmla="*/ 0 w 26"/>
              <a:gd name="T83" fmla="*/ 27 h 62"/>
              <a:gd name="T84" fmla="*/ 2 w 26"/>
              <a:gd name="T85" fmla="*/ 25 h 62"/>
              <a:gd name="T86" fmla="*/ 4 w 26"/>
              <a:gd name="T87" fmla="*/ 20 h 62"/>
              <a:gd name="T88" fmla="*/ 6 w 26"/>
              <a:gd name="T89" fmla="*/ 16 h 62"/>
              <a:gd name="T90" fmla="*/ 8 w 26"/>
              <a:gd name="T91" fmla="*/ 12 h 62"/>
              <a:gd name="T92" fmla="*/ 10 w 26"/>
              <a:gd name="T93" fmla="*/ 9 h 62"/>
              <a:gd name="T94" fmla="*/ 11 w 26"/>
              <a:gd name="T95" fmla="*/ 8 h 62"/>
              <a:gd name="T96" fmla="*/ 11 w 26"/>
              <a:gd name="T97" fmla="*/ 7 h 62"/>
              <a:gd name="T98" fmla="*/ 10 w 26"/>
              <a:gd name="T99" fmla="*/ 7 h 62"/>
              <a:gd name="T100" fmla="*/ 10 w 26"/>
              <a:gd name="T101" fmla="*/ 5 h 62"/>
              <a:gd name="T102" fmla="*/ 10 w 26"/>
              <a:gd name="T103" fmla="*/ 2 h 62"/>
              <a:gd name="T104" fmla="*/ 13 w 26"/>
              <a:gd name="T105" fmla="*/ 0 h 62"/>
              <a:gd name="T106" fmla="*/ 16 w 26"/>
              <a:gd name="T107" fmla="*/ 2 h 62"/>
              <a:gd name="T108" fmla="*/ 17 w 26"/>
              <a:gd name="T109" fmla="*/ 5 h 62"/>
              <a:gd name="T110" fmla="*/ 18 w 26"/>
              <a:gd name="T11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62">
                <a:moveTo>
                  <a:pt x="18" y="7"/>
                </a:moveTo>
                <a:cubicBezTo>
                  <a:pt x="18" y="8"/>
                  <a:pt x="18" y="8"/>
                  <a:pt x="18" y="8"/>
                </a:cubicBezTo>
                <a:cubicBezTo>
                  <a:pt x="18" y="8"/>
                  <a:pt x="18" y="8"/>
                  <a:pt x="18" y="8"/>
                </a:cubicBezTo>
                <a:cubicBezTo>
                  <a:pt x="19" y="9"/>
                  <a:pt x="19" y="9"/>
                  <a:pt x="19" y="9"/>
                </a:cubicBezTo>
                <a:cubicBezTo>
                  <a:pt x="20" y="9"/>
                  <a:pt x="20" y="9"/>
                  <a:pt x="20" y="9"/>
                </a:cubicBezTo>
                <a:cubicBezTo>
                  <a:pt x="21" y="10"/>
                  <a:pt x="21" y="10"/>
                  <a:pt x="21" y="10"/>
                </a:cubicBezTo>
                <a:cubicBezTo>
                  <a:pt x="23" y="11"/>
                  <a:pt x="23" y="11"/>
                  <a:pt x="23" y="11"/>
                </a:cubicBezTo>
                <a:cubicBezTo>
                  <a:pt x="24" y="11"/>
                  <a:pt x="24" y="11"/>
                  <a:pt x="24" y="11"/>
                </a:cubicBezTo>
                <a:cubicBezTo>
                  <a:pt x="25" y="12"/>
                  <a:pt x="25" y="12"/>
                  <a:pt x="25" y="12"/>
                </a:cubicBezTo>
                <a:cubicBezTo>
                  <a:pt x="25" y="13"/>
                  <a:pt x="25" y="13"/>
                  <a:pt x="25" y="13"/>
                </a:cubicBezTo>
                <a:cubicBezTo>
                  <a:pt x="25" y="14"/>
                  <a:pt x="25" y="14"/>
                  <a:pt x="25" y="14"/>
                </a:cubicBezTo>
                <a:cubicBezTo>
                  <a:pt x="25" y="15"/>
                  <a:pt x="25" y="15"/>
                  <a:pt x="25" y="15"/>
                </a:cubicBezTo>
                <a:cubicBezTo>
                  <a:pt x="25" y="16"/>
                  <a:pt x="25" y="16"/>
                  <a:pt x="25" y="16"/>
                </a:cubicBezTo>
                <a:cubicBezTo>
                  <a:pt x="25" y="16"/>
                  <a:pt x="25" y="17"/>
                  <a:pt x="25" y="17"/>
                </a:cubicBezTo>
                <a:cubicBezTo>
                  <a:pt x="26" y="18"/>
                  <a:pt x="26" y="19"/>
                  <a:pt x="26" y="19"/>
                </a:cubicBezTo>
                <a:cubicBezTo>
                  <a:pt x="26" y="20"/>
                  <a:pt x="26" y="20"/>
                  <a:pt x="26" y="21"/>
                </a:cubicBezTo>
                <a:cubicBezTo>
                  <a:pt x="26" y="21"/>
                  <a:pt x="26" y="21"/>
                  <a:pt x="26" y="21"/>
                </a:cubicBezTo>
                <a:cubicBezTo>
                  <a:pt x="26" y="22"/>
                  <a:pt x="26" y="22"/>
                  <a:pt x="26" y="22"/>
                </a:cubicBezTo>
                <a:cubicBezTo>
                  <a:pt x="26" y="23"/>
                  <a:pt x="26" y="23"/>
                  <a:pt x="26" y="23"/>
                </a:cubicBezTo>
                <a:cubicBezTo>
                  <a:pt x="26" y="24"/>
                  <a:pt x="26" y="24"/>
                  <a:pt x="26" y="24"/>
                </a:cubicBezTo>
                <a:cubicBezTo>
                  <a:pt x="26" y="25"/>
                  <a:pt x="26" y="24"/>
                  <a:pt x="26" y="25"/>
                </a:cubicBezTo>
                <a:cubicBezTo>
                  <a:pt x="26" y="26"/>
                  <a:pt x="26" y="26"/>
                  <a:pt x="26" y="26"/>
                </a:cubicBezTo>
                <a:cubicBezTo>
                  <a:pt x="26" y="27"/>
                  <a:pt x="26" y="27"/>
                  <a:pt x="26" y="27"/>
                </a:cubicBezTo>
                <a:cubicBezTo>
                  <a:pt x="25" y="27"/>
                  <a:pt x="25" y="27"/>
                  <a:pt x="25" y="27"/>
                </a:cubicBezTo>
                <a:cubicBezTo>
                  <a:pt x="25" y="28"/>
                  <a:pt x="25" y="28"/>
                  <a:pt x="25" y="28"/>
                </a:cubicBezTo>
                <a:cubicBezTo>
                  <a:pt x="25" y="28"/>
                  <a:pt x="25" y="28"/>
                  <a:pt x="25" y="28"/>
                </a:cubicBezTo>
                <a:cubicBezTo>
                  <a:pt x="25" y="29"/>
                  <a:pt x="25" y="29"/>
                  <a:pt x="25" y="29"/>
                </a:cubicBezTo>
                <a:cubicBezTo>
                  <a:pt x="25" y="30"/>
                  <a:pt x="25" y="30"/>
                  <a:pt x="25" y="30"/>
                </a:cubicBezTo>
                <a:cubicBezTo>
                  <a:pt x="24" y="31"/>
                  <a:pt x="24" y="31"/>
                  <a:pt x="24" y="31"/>
                </a:cubicBezTo>
                <a:cubicBezTo>
                  <a:pt x="25" y="32"/>
                  <a:pt x="25" y="32"/>
                  <a:pt x="25" y="32"/>
                </a:cubicBezTo>
                <a:cubicBezTo>
                  <a:pt x="22" y="32"/>
                  <a:pt x="22" y="32"/>
                  <a:pt x="22" y="32"/>
                </a:cubicBezTo>
                <a:cubicBezTo>
                  <a:pt x="22" y="33"/>
                  <a:pt x="22" y="33"/>
                  <a:pt x="22" y="33"/>
                </a:cubicBezTo>
                <a:cubicBezTo>
                  <a:pt x="21" y="34"/>
                  <a:pt x="21" y="34"/>
                  <a:pt x="21" y="34"/>
                </a:cubicBezTo>
                <a:cubicBezTo>
                  <a:pt x="21" y="35"/>
                  <a:pt x="21" y="35"/>
                  <a:pt x="21" y="35"/>
                </a:cubicBezTo>
                <a:cubicBezTo>
                  <a:pt x="21" y="36"/>
                  <a:pt x="20" y="37"/>
                  <a:pt x="20" y="38"/>
                </a:cubicBezTo>
                <a:cubicBezTo>
                  <a:pt x="20" y="39"/>
                  <a:pt x="19" y="40"/>
                  <a:pt x="19" y="41"/>
                </a:cubicBezTo>
                <a:cubicBezTo>
                  <a:pt x="19" y="41"/>
                  <a:pt x="19" y="41"/>
                  <a:pt x="19" y="41"/>
                </a:cubicBezTo>
                <a:cubicBezTo>
                  <a:pt x="20" y="42"/>
                  <a:pt x="20" y="42"/>
                  <a:pt x="20" y="42"/>
                </a:cubicBezTo>
                <a:cubicBezTo>
                  <a:pt x="20" y="43"/>
                  <a:pt x="20" y="43"/>
                  <a:pt x="20" y="43"/>
                </a:cubicBezTo>
                <a:cubicBezTo>
                  <a:pt x="21" y="44"/>
                  <a:pt x="21" y="44"/>
                  <a:pt x="21" y="44"/>
                </a:cubicBezTo>
                <a:cubicBezTo>
                  <a:pt x="21" y="45"/>
                  <a:pt x="22" y="46"/>
                  <a:pt x="22" y="47"/>
                </a:cubicBezTo>
                <a:cubicBezTo>
                  <a:pt x="22" y="47"/>
                  <a:pt x="23" y="49"/>
                  <a:pt x="23" y="49"/>
                </a:cubicBezTo>
                <a:cubicBezTo>
                  <a:pt x="23" y="49"/>
                  <a:pt x="24" y="52"/>
                  <a:pt x="24" y="52"/>
                </a:cubicBezTo>
                <a:cubicBezTo>
                  <a:pt x="24" y="52"/>
                  <a:pt x="25" y="55"/>
                  <a:pt x="25" y="56"/>
                </a:cubicBezTo>
                <a:cubicBezTo>
                  <a:pt x="25" y="56"/>
                  <a:pt x="25" y="57"/>
                  <a:pt x="25" y="57"/>
                </a:cubicBezTo>
                <a:cubicBezTo>
                  <a:pt x="26" y="58"/>
                  <a:pt x="26" y="58"/>
                  <a:pt x="26" y="58"/>
                </a:cubicBezTo>
                <a:cubicBezTo>
                  <a:pt x="25" y="59"/>
                  <a:pt x="25" y="59"/>
                  <a:pt x="25" y="59"/>
                </a:cubicBezTo>
                <a:cubicBezTo>
                  <a:pt x="25" y="59"/>
                  <a:pt x="25" y="59"/>
                  <a:pt x="24" y="59"/>
                </a:cubicBezTo>
                <a:cubicBezTo>
                  <a:pt x="23" y="59"/>
                  <a:pt x="23" y="59"/>
                  <a:pt x="22" y="59"/>
                </a:cubicBezTo>
                <a:cubicBezTo>
                  <a:pt x="22" y="59"/>
                  <a:pt x="22" y="59"/>
                  <a:pt x="21" y="59"/>
                </a:cubicBezTo>
                <a:cubicBezTo>
                  <a:pt x="20" y="59"/>
                  <a:pt x="20" y="59"/>
                  <a:pt x="19" y="59"/>
                </a:cubicBezTo>
                <a:cubicBezTo>
                  <a:pt x="19" y="59"/>
                  <a:pt x="18" y="59"/>
                  <a:pt x="17" y="59"/>
                </a:cubicBezTo>
                <a:cubicBezTo>
                  <a:pt x="17" y="59"/>
                  <a:pt x="17" y="59"/>
                  <a:pt x="17" y="59"/>
                </a:cubicBezTo>
                <a:cubicBezTo>
                  <a:pt x="17" y="59"/>
                  <a:pt x="17" y="59"/>
                  <a:pt x="18" y="58"/>
                </a:cubicBezTo>
                <a:cubicBezTo>
                  <a:pt x="18" y="58"/>
                  <a:pt x="18" y="58"/>
                  <a:pt x="19" y="58"/>
                </a:cubicBezTo>
                <a:cubicBezTo>
                  <a:pt x="19" y="58"/>
                  <a:pt x="20" y="58"/>
                  <a:pt x="20" y="57"/>
                </a:cubicBezTo>
                <a:cubicBezTo>
                  <a:pt x="20" y="57"/>
                  <a:pt x="19" y="56"/>
                  <a:pt x="19" y="56"/>
                </a:cubicBezTo>
                <a:cubicBezTo>
                  <a:pt x="19" y="55"/>
                  <a:pt x="19" y="55"/>
                  <a:pt x="19" y="54"/>
                </a:cubicBezTo>
                <a:cubicBezTo>
                  <a:pt x="19" y="54"/>
                  <a:pt x="19" y="52"/>
                  <a:pt x="19" y="52"/>
                </a:cubicBezTo>
                <a:cubicBezTo>
                  <a:pt x="18" y="51"/>
                  <a:pt x="18" y="51"/>
                  <a:pt x="18" y="51"/>
                </a:cubicBezTo>
                <a:cubicBezTo>
                  <a:pt x="18" y="51"/>
                  <a:pt x="18" y="51"/>
                  <a:pt x="18" y="51"/>
                </a:cubicBezTo>
                <a:cubicBezTo>
                  <a:pt x="18" y="50"/>
                  <a:pt x="18" y="50"/>
                  <a:pt x="17" y="49"/>
                </a:cubicBezTo>
                <a:cubicBezTo>
                  <a:pt x="17" y="48"/>
                  <a:pt x="17" y="48"/>
                  <a:pt x="17" y="48"/>
                </a:cubicBezTo>
                <a:cubicBezTo>
                  <a:pt x="16" y="50"/>
                  <a:pt x="16" y="50"/>
                  <a:pt x="16" y="50"/>
                </a:cubicBezTo>
                <a:cubicBezTo>
                  <a:pt x="16" y="50"/>
                  <a:pt x="15" y="53"/>
                  <a:pt x="15" y="53"/>
                </a:cubicBezTo>
                <a:cubicBezTo>
                  <a:pt x="15" y="54"/>
                  <a:pt x="14" y="57"/>
                  <a:pt x="14" y="57"/>
                </a:cubicBezTo>
                <a:cubicBezTo>
                  <a:pt x="13" y="59"/>
                  <a:pt x="13" y="59"/>
                  <a:pt x="13" y="59"/>
                </a:cubicBezTo>
                <a:cubicBezTo>
                  <a:pt x="13" y="59"/>
                  <a:pt x="13" y="59"/>
                  <a:pt x="13" y="59"/>
                </a:cubicBezTo>
                <a:cubicBezTo>
                  <a:pt x="11" y="59"/>
                  <a:pt x="11" y="59"/>
                  <a:pt x="11" y="59"/>
                </a:cubicBezTo>
                <a:cubicBezTo>
                  <a:pt x="11" y="60"/>
                  <a:pt x="11" y="60"/>
                  <a:pt x="11" y="60"/>
                </a:cubicBezTo>
                <a:cubicBezTo>
                  <a:pt x="10" y="61"/>
                  <a:pt x="10" y="61"/>
                  <a:pt x="10" y="61"/>
                </a:cubicBezTo>
                <a:cubicBezTo>
                  <a:pt x="10" y="62"/>
                  <a:pt x="10" y="62"/>
                  <a:pt x="10" y="62"/>
                </a:cubicBezTo>
                <a:cubicBezTo>
                  <a:pt x="9" y="61"/>
                  <a:pt x="9" y="61"/>
                  <a:pt x="9" y="61"/>
                </a:cubicBezTo>
                <a:cubicBezTo>
                  <a:pt x="7" y="61"/>
                  <a:pt x="7" y="61"/>
                  <a:pt x="7" y="61"/>
                </a:cubicBezTo>
                <a:cubicBezTo>
                  <a:pt x="7" y="60"/>
                  <a:pt x="7" y="60"/>
                  <a:pt x="7" y="60"/>
                </a:cubicBezTo>
                <a:cubicBezTo>
                  <a:pt x="7" y="60"/>
                  <a:pt x="7" y="60"/>
                  <a:pt x="7" y="60"/>
                </a:cubicBezTo>
                <a:cubicBezTo>
                  <a:pt x="6" y="59"/>
                  <a:pt x="6" y="59"/>
                  <a:pt x="6" y="59"/>
                </a:cubicBezTo>
                <a:cubicBezTo>
                  <a:pt x="6" y="59"/>
                  <a:pt x="6" y="59"/>
                  <a:pt x="5" y="59"/>
                </a:cubicBezTo>
                <a:cubicBezTo>
                  <a:pt x="5" y="59"/>
                  <a:pt x="5" y="58"/>
                  <a:pt x="5" y="58"/>
                </a:cubicBezTo>
                <a:cubicBezTo>
                  <a:pt x="4" y="57"/>
                  <a:pt x="4" y="57"/>
                  <a:pt x="4" y="57"/>
                </a:cubicBezTo>
                <a:cubicBezTo>
                  <a:pt x="4" y="57"/>
                  <a:pt x="4" y="57"/>
                  <a:pt x="4" y="57"/>
                </a:cubicBezTo>
                <a:cubicBezTo>
                  <a:pt x="5" y="57"/>
                  <a:pt x="5" y="57"/>
                  <a:pt x="5" y="57"/>
                </a:cubicBezTo>
                <a:cubicBezTo>
                  <a:pt x="5" y="56"/>
                  <a:pt x="5" y="57"/>
                  <a:pt x="6" y="57"/>
                </a:cubicBezTo>
                <a:cubicBezTo>
                  <a:pt x="7" y="57"/>
                  <a:pt x="7" y="57"/>
                  <a:pt x="7" y="57"/>
                </a:cubicBezTo>
                <a:cubicBezTo>
                  <a:pt x="7" y="57"/>
                  <a:pt x="7" y="57"/>
                  <a:pt x="7" y="57"/>
                </a:cubicBezTo>
                <a:cubicBezTo>
                  <a:pt x="8" y="56"/>
                  <a:pt x="8" y="56"/>
                  <a:pt x="8" y="56"/>
                </a:cubicBezTo>
                <a:cubicBezTo>
                  <a:pt x="8" y="56"/>
                  <a:pt x="8" y="55"/>
                  <a:pt x="9" y="55"/>
                </a:cubicBezTo>
                <a:cubicBezTo>
                  <a:pt x="9" y="54"/>
                  <a:pt x="9" y="54"/>
                  <a:pt x="9" y="53"/>
                </a:cubicBezTo>
                <a:cubicBezTo>
                  <a:pt x="10" y="53"/>
                  <a:pt x="10" y="52"/>
                  <a:pt x="10" y="52"/>
                </a:cubicBezTo>
                <a:cubicBezTo>
                  <a:pt x="10" y="51"/>
                  <a:pt x="10" y="51"/>
                  <a:pt x="10" y="51"/>
                </a:cubicBezTo>
                <a:cubicBezTo>
                  <a:pt x="10" y="50"/>
                  <a:pt x="10" y="50"/>
                  <a:pt x="10" y="50"/>
                </a:cubicBezTo>
                <a:cubicBezTo>
                  <a:pt x="10" y="49"/>
                  <a:pt x="10" y="49"/>
                  <a:pt x="10" y="48"/>
                </a:cubicBezTo>
                <a:cubicBezTo>
                  <a:pt x="11" y="48"/>
                  <a:pt x="11" y="47"/>
                  <a:pt x="11" y="47"/>
                </a:cubicBezTo>
                <a:cubicBezTo>
                  <a:pt x="12" y="45"/>
                  <a:pt x="12" y="45"/>
                  <a:pt x="12" y="45"/>
                </a:cubicBezTo>
                <a:cubicBezTo>
                  <a:pt x="12" y="44"/>
                  <a:pt x="12" y="44"/>
                  <a:pt x="12" y="44"/>
                </a:cubicBezTo>
                <a:cubicBezTo>
                  <a:pt x="12" y="44"/>
                  <a:pt x="13" y="44"/>
                  <a:pt x="13" y="43"/>
                </a:cubicBezTo>
                <a:cubicBezTo>
                  <a:pt x="13" y="43"/>
                  <a:pt x="13" y="43"/>
                  <a:pt x="13" y="42"/>
                </a:cubicBezTo>
                <a:cubicBezTo>
                  <a:pt x="13" y="42"/>
                  <a:pt x="13" y="41"/>
                  <a:pt x="13" y="41"/>
                </a:cubicBezTo>
                <a:cubicBezTo>
                  <a:pt x="14" y="40"/>
                  <a:pt x="14" y="40"/>
                  <a:pt x="14" y="40"/>
                </a:cubicBezTo>
                <a:cubicBezTo>
                  <a:pt x="12" y="34"/>
                  <a:pt x="12" y="34"/>
                  <a:pt x="12" y="34"/>
                </a:cubicBezTo>
                <a:cubicBezTo>
                  <a:pt x="12" y="34"/>
                  <a:pt x="12" y="34"/>
                  <a:pt x="12" y="34"/>
                </a:cubicBezTo>
                <a:cubicBezTo>
                  <a:pt x="11" y="34"/>
                  <a:pt x="11" y="34"/>
                  <a:pt x="11" y="34"/>
                </a:cubicBezTo>
                <a:cubicBezTo>
                  <a:pt x="11" y="33"/>
                  <a:pt x="11" y="33"/>
                  <a:pt x="11" y="33"/>
                </a:cubicBezTo>
                <a:cubicBezTo>
                  <a:pt x="11" y="31"/>
                  <a:pt x="11" y="31"/>
                  <a:pt x="11" y="31"/>
                </a:cubicBezTo>
                <a:cubicBezTo>
                  <a:pt x="10" y="31"/>
                  <a:pt x="10" y="30"/>
                  <a:pt x="10" y="30"/>
                </a:cubicBezTo>
                <a:cubicBezTo>
                  <a:pt x="10" y="29"/>
                  <a:pt x="10" y="28"/>
                  <a:pt x="10" y="28"/>
                </a:cubicBezTo>
                <a:cubicBezTo>
                  <a:pt x="10" y="28"/>
                  <a:pt x="10" y="27"/>
                  <a:pt x="10" y="26"/>
                </a:cubicBezTo>
                <a:cubicBezTo>
                  <a:pt x="10" y="26"/>
                  <a:pt x="10" y="25"/>
                  <a:pt x="10" y="25"/>
                </a:cubicBezTo>
                <a:cubicBezTo>
                  <a:pt x="11" y="24"/>
                  <a:pt x="11" y="24"/>
                  <a:pt x="11" y="24"/>
                </a:cubicBezTo>
                <a:cubicBezTo>
                  <a:pt x="10" y="22"/>
                  <a:pt x="10" y="22"/>
                  <a:pt x="10" y="22"/>
                </a:cubicBezTo>
                <a:cubicBezTo>
                  <a:pt x="10" y="20"/>
                  <a:pt x="10" y="20"/>
                  <a:pt x="10" y="20"/>
                </a:cubicBezTo>
                <a:cubicBezTo>
                  <a:pt x="10" y="20"/>
                  <a:pt x="9" y="21"/>
                  <a:pt x="9" y="22"/>
                </a:cubicBezTo>
                <a:cubicBezTo>
                  <a:pt x="8" y="23"/>
                  <a:pt x="8" y="23"/>
                  <a:pt x="8" y="23"/>
                </a:cubicBezTo>
                <a:cubicBezTo>
                  <a:pt x="7" y="24"/>
                  <a:pt x="7" y="24"/>
                  <a:pt x="7" y="24"/>
                </a:cubicBezTo>
                <a:cubicBezTo>
                  <a:pt x="6" y="25"/>
                  <a:pt x="6" y="25"/>
                  <a:pt x="6" y="25"/>
                </a:cubicBezTo>
                <a:cubicBezTo>
                  <a:pt x="5" y="26"/>
                  <a:pt x="5" y="26"/>
                  <a:pt x="5" y="26"/>
                </a:cubicBezTo>
                <a:cubicBezTo>
                  <a:pt x="4" y="28"/>
                  <a:pt x="4" y="28"/>
                  <a:pt x="4" y="28"/>
                </a:cubicBezTo>
                <a:cubicBezTo>
                  <a:pt x="4" y="29"/>
                  <a:pt x="4" y="29"/>
                  <a:pt x="4" y="29"/>
                </a:cubicBezTo>
                <a:cubicBezTo>
                  <a:pt x="3" y="29"/>
                  <a:pt x="3" y="29"/>
                  <a:pt x="3" y="29"/>
                </a:cubicBezTo>
                <a:cubicBezTo>
                  <a:pt x="2" y="29"/>
                  <a:pt x="2" y="29"/>
                  <a:pt x="2" y="29"/>
                </a:cubicBezTo>
                <a:cubicBezTo>
                  <a:pt x="2" y="29"/>
                  <a:pt x="2" y="29"/>
                  <a:pt x="2" y="29"/>
                </a:cubicBezTo>
                <a:cubicBezTo>
                  <a:pt x="1" y="29"/>
                  <a:pt x="1" y="29"/>
                  <a:pt x="1" y="29"/>
                </a:cubicBezTo>
                <a:cubicBezTo>
                  <a:pt x="0" y="29"/>
                  <a:pt x="0" y="29"/>
                  <a:pt x="0" y="29"/>
                </a:cubicBezTo>
                <a:cubicBezTo>
                  <a:pt x="0" y="29"/>
                  <a:pt x="0" y="29"/>
                  <a:pt x="0" y="29"/>
                </a:cubicBezTo>
                <a:cubicBezTo>
                  <a:pt x="0" y="28"/>
                  <a:pt x="0" y="28"/>
                  <a:pt x="0" y="28"/>
                </a:cubicBezTo>
                <a:cubicBezTo>
                  <a:pt x="0" y="27"/>
                  <a:pt x="0" y="27"/>
                  <a:pt x="0" y="27"/>
                </a:cubicBezTo>
                <a:cubicBezTo>
                  <a:pt x="1" y="26"/>
                  <a:pt x="1" y="26"/>
                  <a:pt x="1" y="26"/>
                </a:cubicBezTo>
                <a:cubicBezTo>
                  <a:pt x="1" y="26"/>
                  <a:pt x="1" y="26"/>
                  <a:pt x="1" y="26"/>
                </a:cubicBezTo>
                <a:cubicBezTo>
                  <a:pt x="2" y="25"/>
                  <a:pt x="2" y="25"/>
                  <a:pt x="2" y="25"/>
                </a:cubicBezTo>
                <a:cubicBezTo>
                  <a:pt x="2" y="25"/>
                  <a:pt x="2" y="24"/>
                  <a:pt x="2" y="24"/>
                </a:cubicBezTo>
                <a:cubicBezTo>
                  <a:pt x="3" y="23"/>
                  <a:pt x="3" y="22"/>
                  <a:pt x="3" y="22"/>
                </a:cubicBezTo>
                <a:cubicBezTo>
                  <a:pt x="3" y="21"/>
                  <a:pt x="4" y="20"/>
                  <a:pt x="4" y="20"/>
                </a:cubicBezTo>
                <a:cubicBezTo>
                  <a:pt x="4" y="19"/>
                  <a:pt x="5" y="19"/>
                  <a:pt x="5" y="18"/>
                </a:cubicBezTo>
                <a:cubicBezTo>
                  <a:pt x="5" y="18"/>
                  <a:pt x="6" y="18"/>
                  <a:pt x="6" y="17"/>
                </a:cubicBezTo>
                <a:cubicBezTo>
                  <a:pt x="6" y="17"/>
                  <a:pt x="6" y="16"/>
                  <a:pt x="6" y="16"/>
                </a:cubicBezTo>
                <a:cubicBezTo>
                  <a:pt x="7" y="15"/>
                  <a:pt x="7" y="15"/>
                  <a:pt x="7" y="15"/>
                </a:cubicBezTo>
                <a:cubicBezTo>
                  <a:pt x="7" y="14"/>
                  <a:pt x="7" y="14"/>
                  <a:pt x="7" y="13"/>
                </a:cubicBezTo>
                <a:cubicBezTo>
                  <a:pt x="8" y="13"/>
                  <a:pt x="8" y="13"/>
                  <a:pt x="8" y="12"/>
                </a:cubicBezTo>
                <a:cubicBezTo>
                  <a:pt x="8" y="11"/>
                  <a:pt x="8" y="11"/>
                  <a:pt x="8" y="11"/>
                </a:cubicBezTo>
                <a:cubicBezTo>
                  <a:pt x="9" y="10"/>
                  <a:pt x="9" y="10"/>
                  <a:pt x="9" y="10"/>
                </a:cubicBezTo>
                <a:cubicBezTo>
                  <a:pt x="10" y="9"/>
                  <a:pt x="10" y="9"/>
                  <a:pt x="10" y="9"/>
                </a:cubicBezTo>
                <a:cubicBezTo>
                  <a:pt x="12" y="9"/>
                  <a:pt x="12" y="9"/>
                  <a:pt x="12" y="9"/>
                </a:cubicBezTo>
                <a:cubicBezTo>
                  <a:pt x="12" y="8"/>
                  <a:pt x="12" y="8"/>
                  <a:pt x="12" y="8"/>
                </a:cubicBezTo>
                <a:cubicBezTo>
                  <a:pt x="11" y="8"/>
                  <a:pt x="11" y="8"/>
                  <a:pt x="11" y="8"/>
                </a:cubicBezTo>
                <a:cubicBezTo>
                  <a:pt x="11" y="8"/>
                  <a:pt x="11" y="8"/>
                  <a:pt x="11" y="8"/>
                </a:cubicBezTo>
                <a:cubicBezTo>
                  <a:pt x="11" y="8"/>
                  <a:pt x="11" y="8"/>
                  <a:pt x="11" y="8"/>
                </a:cubicBezTo>
                <a:cubicBezTo>
                  <a:pt x="11" y="7"/>
                  <a:pt x="11" y="7"/>
                  <a:pt x="11" y="7"/>
                </a:cubicBezTo>
                <a:cubicBezTo>
                  <a:pt x="11" y="7"/>
                  <a:pt x="11" y="7"/>
                  <a:pt x="11" y="7"/>
                </a:cubicBezTo>
                <a:cubicBezTo>
                  <a:pt x="10" y="7"/>
                  <a:pt x="10" y="7"/>
                  <a:pt x="10" y="7"/>
                </a:cubicBezTo>
                <a:cubicBezTo>
                  <a:pt x="10" y="7"/>
                  <a:pt x="10" y="7"/>
                  <a:pt x="10" y="7"/>
                </a:cubicBezTo>
                <a:cubicBezTo>
                  <a:pt x="10" y="6"/>
                  <a:pt x="10" y="6"/>
                  <a:pt x="10" y="6"/>
                </a:cubicBezTo>
                <a:cubicBezTo>
                  <a:pt x="10" y="6"/>
                  <a:pt x="10" y="6"/>
                  <a:pt x="10" y="6"/>
                </a:cubicBezTo>
                <a:cubicBezTo>
                  <a:pt x="10" y="5"/>
                  <a:pt x="10" y="5"/>
                  <a:pt x="10" y="5"/>
                </a:cubicBezTo>
                <a:cubicBezTo>
                  <a:pt x="10" y="4"/>
                  <a:pt x="10" y="4"/>
                  <a:pt x="10" y="4"/>
                </a:cubicBezTo>
                <a:cubicBezTo>
                  <a:pt x="10" y="3"/>
                  <a:pt x="10" y="3"/>
                  <a:pt x="10" y="3"/>
                </a:cubicBezTo>
                <a:cubicBezTo>
                  <a:pt x="10" y="2"/>
                  <a:pt x="10" y="2"/>
                  <a:pt x="10" y="2"/>
                </a:cubicBezTo>
                <a:cubicBezTo>
                  <a:pt x="11" y="1"/>
                  <a:pt x="11" y="1"/>
                  <a:pt x="11" y="1"/>
                </a:cubicBezTo>
                <a:cubicBezTo>
                  <a:pt x="12" y="1"/>
                  <a:pt x="12" y="1"/>
                  <a:pt x="12" y="1"/>
                </a:cubicBezTo>
                <a:cubicBezTo>
                  <a:pt x="13" y="0"/>
                  <a:pt x="13" y="0"/>
                  <a:pt x="13" y="0"/>
                </a:cubicBezTo>
                <a:cubicBezTo>
                  <a:pt x="14" y="0"/>
                  <a:pt x="14" y="0"/>
                  <a:pt x="14" y="0"/>
                </a:cubicBezTo>
                <a:cubicBezTo>
                  <a:pt x="15" y="1"/>
                  <a:pt x="15" y="1"/>
                  <a:pt x="15" y="1"/>
                </a:cubicBezTo>
                <a:cubicBezTo>
                  <a:pt x="16" y="2"/>
                  <a:pt x="16" y="2"/>
                  <a:pt x="16" y="2"/>
                </a:cubicBezTo>
                <a:cubicBezTo>
                  <a:pt x="17" y="3"/>
                  <a:pt x="17" y="3"/>
                  <a:pt x="17" y="3"/>
                </a:cubicBezTo>
                <a:cubicBezTo>
                  <a:pt x="17" y="5"/>
                  <a:pt x="17" y="5"/>
                  <a:pt x="17" y="5"/>
                </a:cubicBezTo>
                <a:cubicBezTo>
                  <a:pt x="17" y="5"/>
                  <a:pt x="17" y="5"/>
                  <a:pt x="17" y="5"/>
                </a:cubicBezTo>
                <a:cubicBezTo>
                  <a:pt x="17" y="6"/>
                  <a:pt x="17" y="6"/>
                  <a:pt x="17" y="6"/>
                </a:cubicBezTo>
                <a:cubicBezTo>
                  <a:pt x="17" y="7"/>
                  <a:pt x="17" y="7"/>
                  <a:pt x="17" y="7"/>
                </a:cubicBezTo>
                <a:cubicBezTo>
                  <a:pt x="18" y="7"/>
                  <a:pt x="18" y="7"/>
                  <a:pt x="18" y="7"/>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2" name="Freeform 178"/>
          <p:cNvSpPr>
            <a:spLocks noEditPoints="1"/>
          </p:cNvSpPr>
          <p:nvPr userDrawn="1"/>
        </p:nvSpPr>
        <p:spPr bwMode="auto">
          <a:xfrm>
            <a:off x="4767262" y="-7587977"/>
            <a:ext cx="250825" cy="620713"/>
          </a:xfrm>
          <a:custGeom>
            <a:avLst/>
            <a:gdLst>
              <a:gd name="T0" fmla="*/ 78 w 158"/>
              <a:gd name="T1" fmla="*/ 0 h 391"/>
              <a:gd name="T2" fmla="*/ 0 w 158"/>
              <a:gd name="T3" fmla="*/ 391 h 391"/>
              <a:gd name="T4" fmla="*/ 158 w 158"/>
              <a:gd name="T5" fmla="*/ 88 h 391"/>
              <a:gd name="T6" fmla="*/ 32 w 158"/>
              <a:gd name="T7" fmla="*/ 310 h 391"/>
              <a:gd name="T8" fmla="*/ 16 w 158"/>
              <a:gd name="T9" fmla="*/ 361 h 391"/>
              <a:gd name="T10" fmla="*/ 16 w 158"/>
              <a:gd name="T11" fmla="*/ 244 h 391"/>
              <a:gd name="T12" fmla="*/ 32 w 158"/>
              <a:gd name="T13" fmla="*/ 294 h 391"/>
              <a:gd name="T14" fmla="*/ 16 w 158"/>
              <a:gd name="T15" fmla="*/ 244 h 391"/>
              <a:gd name="T16" fmla="*/ 32 w 158"/>
              <a:gd name="T17" fmla="*/ 180 h 391"/>
              <a:gd name="T18" fmla="*/ 16 w 158"/>
              <a:gd name="T19" fmla="*/ 230 h 391"/>
              <a:gd name="T20" fmla="*/ 16 w 158"/>
              <a:gd name="T21" fmla="*/ 114 h 391"/>
              <a:gd name="T22" fmla="*/ 32 w 158"/>
              <a:gd name="T23" fmla="*/ 166 h 391"/>
              <a:gd name="T24" fmla="*/ 16 w 158"/>
              <a:gd name="T25" fmla="*/ 114 h 391"/>
              <a:gd name="T26" fmla="*/ 60 w 158"/>
              <a:gd name="T27" fmla="*/ 310 h 391"/>
              <a:gd name="T28" fmla="*/ 44 w 158"/>
              <a:gd name="T29" fmla="*/ 361 h 391"/>
              <a:gd name="T30" fmla="*/ 44 w 158"/>
              <a:gd name="T31" fmla="*/ 244 h 391"/>
              <a:gd name="T32" fmla="*/ 60 w 158"/>
              <a:gd name="T33" fmla="*/ 294 h 391"/>
              <a:gd name="T34" fmla="*/ 44 w 158"/>
              <a:gd name="T35" fmla="*/ 244 h 391"/>
              <a:gd name="T36" fmla="*/ 60 w 158"/>
              <a:gd name="T37" fmla="*/ 180 h 391"/>
              <a:gd name="T38" fmla="*/ 44 w 158"/>
              <a:gd name="T39" fmla="*/ 230 h 391"/>
              <a:gd name="T40" fmla="*/ 44 w 158"/>
              <a:gd name="T41" fmla="*/ 114 h 391"/>
              <a:gd name="T42" fmla="*/ 60 w 158"/>
              <a:gd name="T43" fmla="*/ 166 h 391"/>
              <a:gd name="T44" fmla="*/ 44 w 158"/>
              <a:gd name="T45" fmla="*/ 114 h 391"/>
              <a:gd name="T46" fmla="*/ 60 w 158"/>
              <a:gd name="T47" fmla="*/ 50 h 391"/>
              <a:gd name="T48" fmla="*/ 44 w 158"/>
              <a:gd name="T49" fmla="*/ 102 h 391"/>
              <a:gd name="T50" fmla="*/ 70 w 158"/>
              <a:gd name="T51" fmla="*/ 310 h 391"/>
              <a:gd name="T52" fmla="*/ 88 w 158"/>
              <a:gd name="T53" fmla="*/ 361 h 391"/>
              <a:gd name="T54" fmla="*/ 70 w 158"/>
              <a:gd name="T55" fmla="*/ 310 h 391"/>
              <a:gd name="T56" fmla="*/ 88 w 158"/>
              <a:gd name="T57" fmla="*/ 244 h 391"/>
              <a:gd name="T58" fmla="*/ 70 w 158"/>
              <a:gd name="T59" fmla="*/ 294 h 391"/>
              <a:gd name="T60" fmla="*/ 70 w 158"/>
              <a:gd name="T61" fmla="*/ 180 h 391"/>
              <a:gd name="T62" fmla="*/ 88 w 158"/>
              <a:gd name="T63" fmla="*/ 230 h 391"/>
              <a:gd name="T64" fmla="*/ 70 w 158"/>
              <a:gd name="T65" fmla="*/ 180 h 391"/>
              <a:gd name="T66" fmla="*/ 88 w 158"/>
              <a:gd name="T67" fmla="*/ 114 h 391"/>
              <a:gd name="T68" fmla="*/ 70 w 158"/>
              <a:gd name="T69" fmla="*/ 166 h 391"/>
              <a:gd name="T70" fmla="*/ 70 w 158"/>
              <a:gd name="T71" fmla="*/ 50 h 391"/>
              <a:gd name="T72" fmla="*/ 88 w 158"/>
              <a:gd name="T73" fmla="*/ 102 h 391"/>
              <a:gd name="T74" fmla="*/ 70 w 158"/>
              <a:gd name="T75" fmla="*/ 50 h 391"/>
              <a:gd name="T76" fmla="*/ 114 w 158"/>
              <a:gd name="T77" fmla="*/ 310 h 391"/>
              <a:gd name="T78" fmla="*/ 98 w 158"/>
              <a:gd name="T79" fmla="*/ 361 h 391"/>
              <a:gd name="T80" fmla="*/ 98 w 158"/>
              <a:gd name="T81" fmla="*/ 244 h 391"/>
              <a:gd name="T82" fmla="*/ 114 w 158"/>
              <a:gd name="T83" fmla="*/ 294 h 391"/>
              <a:gd name="T84" fmla="*/ 98 w 158"/>
              <a:gd name="T85" fmla="*/ 244 h 391"/>
              <a:gd name="T86" fmla="*/ 114 w 158"/>
              <a:gd name="T87" fmla="*/ 180 h 391"/>
              <a:gd name="T88" fmla="*/ 98 w 158"/>
              <a:gd name="T89" fmla="*/ 230 h 391"/>
              <a:gd name="T90" fmla="*/ 98 w 158"/>
              <a:gd name="T91" fmla="*/ 114 h 391"/>
              <a:gd name="T92" fmla="*/ 114 w 158"/>
              <a:gd name="T93" fmla="*/ 166 h 391"/>
              <a:gd name="T94" fmla="*/ 98 w 158"/>
              <a:gd name="T95" fmla="*/ 114 h 391"/>
              <a:gd name="T96" fmla="*/ 114 w 158"/>
              <a:gd name="T97" fmla="*/ 50 h 391"/>
              <a:gd name="T98" fmla="*/ 98 w 158"/>
              <a:gd name="T99" fmla="*/ 102 h 391"/>
              <a:gd name="T100" fmla="*/ 126 w 158"/>
              <a:gd name="T101" fmla="*/ 310 h 391"/>
              <a:gd name="T102" fmla="*/ 142 w 158"/>
              <a:gd name="T103" fmla="*/ 361 h 391"/>
              <a:gd name="T104" fmla="*/ 126 w 158"/>
              <a:gd name="T105" fmla="*/ 310 h 391"/>
              <a:gd name="T106" fmla="*/ 142 w 158"/>
              <a:gd name="T107" fmla="*/ 244 h 391"/>
              <a:gd name="T108" fmla="*/ 126 w 158"/>
              <a:gd name="T109" fmla="*/ 294 h 391"/>
              <a:gd name="T110" fmla="*/ 126 w 158"/>
              <a:gd name="T111" fmla="*/ 180 h 391"/>
              <a:gd name="T112" fmla="*/ 142 w 158"/>
              <a:gd name="T113" fmla="*/ 230 h 391"/>
              <a:gd name="T114" fmla="*/ 126 w 158"/>
              <a:gd name="T115" fmla="*/ 180 h 391"/>
              <a:gd name="T116" fmla="*/ 142 w 158"/>
              <a:gd name="T117" fmla="*/ 114 h 391"/>
              <a:gd name="T118" fmla="*/ 126 w 158"/>
              <a:gd name="T119" fmla="*/ 1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391">
                <a:moveTo>
                  <a:pt x="158" y="88"/>
                </a:moveTo>
                <a:lnTo>
                  <a:pt x="78" y="0"/>
                </a:lnTo>
                <a:lnTo>
                  <a:pt x="0" y="88"/>
                </a:lnTo>
                <a:lnTo>
                  <a:pt x="0" y="391"/>
                </a:lnTo>
                <a:lnTo>
                  <a:pt x="158" y="391"/>
                </a:lnTo>
                <a:lnTo>
                  <a:pt x="158" y="88"/>
                </a:lnTo>
                <a:close/>
                <a:moveTo>
                  <a:pt x="16" y="310"/>
                </a:moveTo>
                <a:lnTo>
                  <a:pt x="32" y="310"/>
                </a:lnTo>
                <a:lnTo>
                  <a:pt x="32" y="361"/>
                </a:lnTo>
                <a:lnTo>
                  <a:pt x="16" y="361"/>
                </a:lnTo>
                <a:lnTo>
                  <a:pt x="16" y="310"/>
                </a:lnTo>
                <a:close/>
                <a:moveTo>
                  <a:pt x="16" y="244"/>
                </a:moveTo>
                <a:lnTo>
                  <a:pt x="32" y="244"/>
                </a:lnTo>
                <a:lnTo>
                  <a:pt x="32" y="294"/>
                </a:lnTo>
                <a:lnTo>
                  <a:pt x="16" y="294"/>
                </a:lnTo>
                <a:lnTo>
                  <a:pt x="16" y="244"/>
                </a:lnTo>
                <a:close/>
                <a:moveTo>
                  <a:pt x="16" y="180"/>
                </a:moveTo>
                <a:lnTo>
                  <a:pt x="32" y="180"/>
                </a:lnTo>
                <a:lnTo>
                  <a:pt x="32" y="230"/>
                </a:lnTo>
                <a:lnTo>
                  <a:pt x="16" y="230"/>
                </a:lnTo>
                <a:lnTo>
                  <a:pt x="16" y="180"/>
                </a:lnTo>
                <a:close/>
                <a:moveTo>
                  <a:pt x="16" y="114"/>
                </a:moveTo>
                <a:lnTo>
                  <a:pt x="32" y="114"/>
                </a:lnTo>
                <a:lnTo>
                  <a:pt x="32" y="166"/>
                </a:lnTo>
                <a:lnTo>
                  <a:pt x="16" y="166"/>
                </a:lnTo>
                <a:lnTo>
                  <a:pt x="16" y="114"/>
                </a:lnTo>
                <a:close/>
                <a:moveTo>
                  <a:pt x="44" y="310"/>
                </a:moveTo>
                <a:lnTo>
                  <a:pt x="60" y="310"/>
                </a:lnTo>
                <a:lnTo>
                  <a:pt x="60" y="361"/>
                </a:lnTo>
                <a:lnTo>
                  <a:pt x="44" y="361"/>
                </a:lnTo>
                <a:lnTo>
                  <a:pt x="44" y="310"/>
                </a:lnTo>
                <a:close/>
                <a:moveTo>
                  <a:pt x="44" y="244"/>
                </a:moveTo>
                <a:lnTo>
                  <a:pt x="60" y="244"/>
                </a:lnTo>
                <a:lnTo>
                  <a:pt x="60" y="294"/>
                </a:lnTo>
                <a:lnTo>
                  <a:pt x="44" y="294"/>
                </a:lnTo>
                <a:lnTo>
                  <a:pt x="44" y="244"/>
                </a:lnTo>
                <a:close/>
                <a:moveTo>
                  <a:pt x="44" y="180"/>
                </a:moveTo>
                <a:lnTo>
                  <a:pt x="60" y="180"/>
                </a:lnTo>
                <a:lnTo>
                  <a:pt x="60" y="230"/>
                </a:lnTo>
                <a:lnTo>
                  <a:pt x="44" y="230"/>
                </a:lnTo>
                <a:lnTo>
                  <a:pt x="44" y="180"/>
                </a:lnTo>
                <a:close/>
                <a:moveTo>
                  <a:pt x="44" y="114"/>
                </a:moveTo>
                <a:lnTo>
                  <a:pt x="60" y="114"/>
                </a:lnTo>
                <a:lnTo>
                  <a:pt x="60" y="166"/>
                </a:lnTo>
                <a:lnTo>
                  <a:pt x="44" y="166"/>
                </a:lnTo>
                <a:lnTo>
                  <a:pt x="44" y="114"/>
                </a:lnTo>
                <a:close/>
                <a:moveTo>
                  <a:pt x="44" y="50"/>
                </a:moveTo>
                <a:lnTo>
                  <a:pt x="60" y="50"/>
                </a:lnTo>
                <a:lnTo>
                  <a:pt x="60" y="102"/>
                </a:lnTo>
                <a:lnTo>
                  <a:pt x="44" y="102"/>
                </a:lnTo>
                <a:lnTo>
                  <a:pt x="44" y="50"/>
                </a:lnTo>
                <a:close/>
                <a:moveTo>
                  <a:pt x="70" y="310"/>
                </a:moveTo>
                <a:lnTo>
                  <a:pt x="88" y="310"/>
                </a:lnTo>
                <a:lnTo>
                  <a:pt x="88" y="361"/>
                </a:lnTo>
                <a:lnTo>
                  <a:pt x="70" y="361"/>
                </a:lnTo>
                <a:lnTo>
                  <a:pt x="70" y="310"/>
                </a:lnTo>
                <a:close/>
                <a:moveTo>
                  <a:pt x="70" y="244"/>
                </a:moveTo>
                <a:lnTo>
                  <a:pt x="88" y="244"/>
                </a:lnTo>
                <a:lnTo>
                  <a:pt x="88" y="294"/>
                </a:lnTo>
                <a:lnTo>
                  <a:pt x="70" y="294"/>
                </a:lnTo>
                <a:lnTo>
                  <a:pt x="70" y="244"/>
                </a:lnTo>
                <a:close/>
                <a:moveTo>
                  <a:pt x="70" y="180"/>
                </a:moveTo>
                <a:lnTo>
                  <a:pt x="88" y="180"/>
                </a:lnTo>
                <a:lnTo>
                  <a:pt x="88" y="230"/>
                </a:lnTo>
                <a:lnTo>
                  <a:pt x="70" y="230"/>
                </a:lnTo>
                <a:lnTo>
                  <a:pt x="70" y="180"/>
                </a:lnTo>
                <a:close/>
                <a:moveTo>
                  <a:pt x="70" y="114"/>
                </a:moveTo>
                <a:lnTo>
                  <a:pt x="88" y="114"/>
                </a:lnTo>
                <a:lnTo>
                  <a:pt x="88" y="166"/>
                </a:lnTo>
                <a:lnTo>
                  <a:pt x="70" y="166"/>
                </a:lnTo>
                <a:lnTo>
                  <a:pt x="70" y="114"/>
                </a:lnTo>
                <a:close/>
                <a:moveTo>
                  <a:pt x="70" y="50"/>
                </a:moveTo>
                <a:lnTo>
                  <a:pt x="88" y="50"/>
                </a:lnTo>
                <a:lnTo>
                  <a:pt x="88" y="102"/>
                </a:lnTo>
                <a:lnTo>
                  <a:pt x="70" y="102"/>
                </a:lnTo>
                <a:lnTo>
                  <a:pt x="70" y="50"/>
                </a:lnTo>
                <a:close/>
                <a:moveTo>
                  <a:pt x="98" y="310"/>
                </a:moveTo>
                <a:lnTo>
                  <a:pt x="114" y="310"/>
                </a:lnTo>
                <a:lnTo>
                  <a:pt x="114" y="361"/>
                </a:lnTo>
                <a:lnTo>
                  <a:pt x="98" y="361"/>
                </a:lnTo>
                <a:lnTo>
                  <a:pt x="98" y="310"/>
                </a:lnTo>
                <a:close/>
                <a:moveTo>
                  <a:pt x="98" y="244"/>
                </a:moveTo>
                <a:lnTo>
                  <a:pt x="114" y="244"/>
                </a:lnTo>
                <a:lnTo>
                  <a:pt x="114" y="294"/>
                </a:lnTo>
                <a:lnTo>
                  <a:pt x="98" y="294"/>
                </a:lnTo>
                <a:lnTo>
                  <a:pt x="98" y="244"/>
                </a:lnTo>
                <a:close/>
                <a:moveTo>
                  <a:pt x="98" y="180"/>
                </a:moveTo>
                <a:lnTo>
                  <a:pt x="114" y="180"/>
                </a:lnTo>
                <a:lnTo>
                  <a:pt x="114" y="230"/>
                </a:lnTo>
                <a:lnTo>
                  <a:pt x="98" y="230"/>
                </a:lnTo>
                <a:lnTo>
                  <a:pt x="98" y="180"/>
                </a:lnTo>
                <a:close/>
                <a:moveTo>
                  <a:pt x="98" y="114"/>
                </a:moveTo>
                <a:lnTo>
                  <a:pt x="114" y="114"/>
                </a:lnTo>
                <a:lnTo>
                  <a:pt x="114" y="166"/>
                </a:lnTo>
                <a:lnTo>
                  <a:pt x="98" y="166"/>
                </a:lnTo>
                <a:lnTo>
                  <a:pt x="98" y="114"/>
                </a:lnTo>
                <a:close/>
                <a:moveTo>
                  <a:pt x="98" y="50"/>
                </a:moveTo>
                <a:lnTo>
                  <a:pt x="114" y="50"/>
                </a:lnTo>
                <a:lnTo>
                  <a:pt x="114" y="102"/>
                </a:lnTo>
                <a:lnTo>
                  <a:pt x="98" y="102"/>
                </a:lnTo>
                <a:lnTo>
                  <a:pt x="98" y="50"/>
                </a:lnTo>
                <a:close/>
                <a:moveTo>
                  <a:pt x="126" y="310"/>
                </a:moveTo>
                <a:lnTo>
                  <a:pt x="142" y="310"/>
                </a:lnTo>
                <a:lnTo>
                  <a:pt x="142" y="361"/>
                </a:lnTo>
                <a:lnTo>
                  <a:pt x="126" y="361"/>
                </a:lnTo>
                <a:lnTo>
                  <a:pt x="126" y="310"/>
                </a:lnTo>
                <a:close/>
                <a:moveTo>
                  <a:pt x="126" y="244"/>
                </a:moveTo>
                <a:lnTo>
                  <a:pt x="142" y="244"/>
                </a:lnTo>
                <a:lnTo>
                  <a:pt x="142" y="294"/>
                </a:lnTo>
                <a:lnTo>
                  <a:pt x="126" y="294"/>
                </a:lnTo>
                <a:lnTo>
                  <a:pt x="126" y="244"/>
                </a:lnTo>
                <a:close/>
                <a:moveTo>
                  <a:pt x="126" y="180"/>
                </a:moveTo>
                <a:lnTo>
                  <a:pt x="142" y="180"/>
                </a:lnTo>
                <a:lnTo>
                  <a:pt x="142" y="230"/>
                </a:lnTo>
                <a:lnTo>
                  <a:pt x="126" y="230"/>
                </a:lnTo>
                <a:lnTo>
                  <a:pt x="126" y="180"/>
                </a:lnTo>
                <a:close/>
                <a:moveTo>
                  <a:pt x="126" y="114"/>
                </a:moveTo>
                <a:lnTo>
                  <a:pt x="142" y="114"/>
                </a:lnTo>
                <a:lnTo>
                  <a:pt x="142" y="166"/>
                </a:lnTo>
                <a:lnTo>
                  <a:pt x="126" y="166"/>
                </a:lnTo>
                <a:lnTo>
                  <a:pt x="126"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3" name="Freeform 179"/>
          <p:cNvSpPr>
            <a:spLocks noEditPoints="1"/>
          </p:cNvSpPr>
          <p:nvPr userDrawn="1"/>
        </p:nvSpPr>
        <p:spPr bwMode="auto">
          <a:xfrm>
            <a:off x="5059362" y="-7400652"/>
            <a:ext cx="254000" cy="433388"/>
          </a:xfrm>
          <a:custGeom>
            <a:avLst/>
            <a:gdLst>
              <a:gd name="T0" fmla="*/ 160 w 160"/>
              <a:gd name="T1" fmla="*/ 88 h 273"/>
              <a:gd name="T2" fmla="*/ 80 w 160"/>
              <a:gd name="T3" fmla="*/ 0 h 273"/>
              <a:gd name="T4" fmla="*/ 0 w 160"/>
              <a:gd name="T5" fmla="*/ 88 h 273"/>
              <a:gd name="T6" fmla="*/ 0 w 160"/>
              <a:gd name="T7" fmla="*/ 273 h 273"/>
              <a:gd name="T8" fmla="*/ 160 w 160"/>
              <a:gd name="T9" fmla="*/ 273 h 273"/>
              <a:gd name="T10" fmla="*/ 160 w 160"/>
              <a:gd name="T11" fmla="*/ 88 h 273"/>
              <a:gd name="T12" fmla="*/ 16 w 160"/>
              <a:gd name="T13" fmla="*/ 178 h 273"/>
              <a:gd name="T14" fmla="*/ 32 w 160"/>
              <a:gd name="T15" fmla="*/ 178 h 273"/>
              <a:gd name="T16" fmla="*/ 32 w 160"/>
              <a:gd name="T17" fmla="*/ 230 h 273"/>
              <a:gd name="T18" fmla="*/ 16 w 160"/>
              <a:gd name="T19" fmla="*/ 230 h 273"/>
              <a:gd name="T20" fmla="*/ 16 w 160"/>
              <a:gd name="T21" fmla="*/ 178 h 273"/>
              <a:gd name="T22" fmla="*/ 16 w 160"/>
              <a:gd name="T23" fmla="*/ 114 h 273"/>
              <a:gd name="T24" fmla="*/ 32 w 160"/>
              <a:gd name="T25" fmla="*/ 114 h 273"/>
              <a:gd name="T26" fmla="*/ 32 w 160"/>
              <a:gd name="T27" fmla="*/ 166 h 273"/>
              <a:gd name="T28" fmla="*/ 16 w 160"/>
              <a:gd name="T29" fmla="*/ 166 h 273"/>
              <a:gd name="T30" fmla="*/ 16 w 160"/>
              <a:gd name="T31" fmla="*/ 114 h 273"/>
              <a:gd name="T32" fmla="*/ 44 w 160"/>
              <a:gd name="T33" fmla="*/ 178 h 273"/>
              <a:gd name="T34" fmla="*/ 60 w 160"/>
              <a:gd name="T35" fmla="*/ 178 h 273"/>
              <a:gd name="T36" fmla="*/ 60 w 160"/>
              <a:gd name="T37" fmla="*/ 230 h 273"/>
              <a:gd name="T38" fmla="*/ 44 w 160"/>
              <a:gd name="T39" fmla="*/ 230 h 273"/>
              <a:gd name="T40" fmla="*/ 44 w 160"/>
              <a:gd name="T41" fmla="*/ 178 h 273"/>
              <a:gd name="T42" fmla="*/ 44 w 160"/>
              <a:gd name="T43" fmla="*/ 114 h 273"/>
              <a:gd name="T44" fmla="*/ 60 w 160"/>
              <a:gd name="T45" fmla="*/ 114 h 273"/>
              <a:gd name="T46" fmla="*/ 60 w 160"/>
              <a:gd name="T47" fmla="*/ 166 h 273"/>
              <a:gd name="T48" fmla="*/ 44 w 160"/>
              <a:gd name="T49" fmla="*/ 166 h 273"/>
              <a:gd name="T50" fmla="*/ 44 w 160"/>
              <a:gd name="T51" fmla="*/ 114 h 273"/>
              <a:gd name="T52" fmla="*/ 72 w 160"/>
              <a:gd name="T53" fmla="*/ 178 h 273"/>
              <a:gd name="T54" fmla="*/ 88 w 160"/>
              <a:gd name="T55" fmla="*/ 178 h 273"/>
              <a:gd name="T56" fmla="*/ 88 w 160"/>
              <a:gd name="T57" fmla="*/ 230 h 273"/>
              <a:gd name="T58" fmla="*/ 72 w 160"/>
              <a:gd name="T59" fmla="*/ 230 h 273"/>
              <a:gd name="T60" fmla="*/ 72 w 160"/>
              <a:gd name="T61" fmla="*/ 178 h 273"/>
              <a:gd name="T62" fmla="*/ 72 w 160"/>
              <a:gd name="T63" fmla="*/ 114 h 273"/>
              <a:gd name="T64" fmla="*/ 88 w 160"/>
              <a:gd name="T65" fmla="*/ 114 h 273"/>
              <a:gd name="T66" fmla="*/ 88 w 160"/>
              <a:gd name="T67" fmla="*/ 166 h 273"/>
              <a:gd name="T68" fmla="*/ 72 w 160"/>
              <a:gd name="T69" fmla="*/ 166 h 273"/>
              <a:gd name="T70" fmla="*/ 72 w 160"/>
              <a:gd name="T71" fmla="*/ 114 h 273"/>
              <a:gd name="T72" fmla="*/ 100 w 160"/>
              <a:gd name="T73" fmla="*/ 178 h 273"/>
              <a:gd name="T74" fmla="*/ 116 w 160"/>
              <a:gd name="T75" fmla="*/ 178 h 273"/>
              <a:gd name="T76" fmla="*/ 116 w 160"/>
              <a:gd name="T77" fmla="*/ 230 h 273"/>
              <a:gd name="T78" fmla="*/ 100 w 160"/>
              <a:gd name="T79" fmla="*/ 230 h 273"/>
              <a:gd name="T80" fmla="*/ 100 w 160"/>
              <a:gd name="T81" fmla="*/ 178 h 273"/>
              <a:gd name="T82" fmla="*/ 100 w 160"/>
              <a:gd name="T83" fmla="*/ 114 h 273"/>
              <a:gd name="T84" fmla="*/ 116 w 160"/>
              <a:gd name="T85" fmla="*/ 114 h 273"/>
              <a:gd name="T86" fmla="*/ 116 w 160"/>
              <a:gd name="T87" fmla="*/ 166 h 273"/>
              <a:gd name="T88" fmla="*/ 100 w 160"/>
              <a:gd name="T89" fmla="*/ 166 h 273"/>
              <a:gd name="T90" fmla="*/ 100 w 160"/>
              <a:gd name="T91" fmla="*/ 114 h 273"/>
              <a:gd name="T92" fmla="*/ 128 w 160"/>
              <a:gd name="T93" fmla="*/ 178 h 273"/>
              <a:gd name="T94" fmla="*/ 144 w 160"/>
              <a:gd name="T95" fmla="*/ 178 h 273"/>
              <a:gd name="T96" fmla="*/ 144 w 160"/>
              <a:gd name="T97" fmla="*/ 230 h 273"/>
              <a:gd name="T98" fmla="*/ 128 w 160"/>
              <a:gd name="T99" fmla="*/ 230 h 273"/>
              <a:gd name="T100" fmla="*/ 128 w 160"/>
              <a:gd name="T101" fmla="*/ 178 h 273"/>
              <a:gd name="T102" fmla="*/ 128 w 160"/>
              <a:gd name="T103" fmla="*/ 114 h 273"/>
              <a:gd name="T104" fmla="*/ 144 w 160"/>
              <a:gd name="T105" fmla="*/ 114 h 273"/>
              <a:gd name="T106" fmla="*/ 144 w 160"/>
              <a:gd name="T107" fmla="*/ 166 h 273"/>
              <a:gd name="T108" fmla="*/ 128 w 160"/>
              <a:gd name="T109" fmla="*/ 166 h 273"/>
              <a:gd name="T110" fmla="*/ 128 w 160"/>
              <a:gd name="T111" fmla="*/ 11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273">
                <a:moveTo>
                  <a:pt x="160" y="88"/>
                </a:moveTo>
                <a:lnTo>
                  <a:pt x="80" y="0"/>
                </a:lnTo>
                <a:lnTo>
                  <a:pt x="0" y="88"/>
                </a:lnTo>
                <a:lnTo>
                  <a:pt x="0" y="273"/>
                </a:lnTo>
                <a:lnTo>
                  <a:pt x="160" y="273"/>
                </a:lnTo>
                <a:lnTo>
                  <a:pt x="160" y="88"/>
                </a:lnTo>
                <a:close/>
                <a:moveTo>
                  <a:pt x="16" y="178"/>
                </a:moveTo>
                <a:lnTo>
                  <a:pt x="32" y="178"/>
                </a:lnTo>
                <a:lnTo>
                  <a:pt x="32" y="230"/>
                </a:lnTo>
                <a:lnTo>
                  <a:pt x="16" y="230"/>
                </a:lnTo>
                <a:lnTo>
                  <a:pt x="16" y="178"/>
                </a:lnTo>
                <a:close/>
                <a:moveTo>
                  <a:pt x="16" y="114"/>
                </a:moveTo>
                <a:lnTo>
                  <a:pt x="32" y="114"/>
                </a:lnTo>
                <a:lnTo>
                  <a:pt x="32" y="166"/>
                </a:lnTo>
                <a:lnTo>
                  <a:pt x="16" y="166"/>
                </a:lnTo>
                <a:lnTo>
                  <a:pt x="16" y="114"/>
                </a:lnTo>
                <a:close/>
                <a:moveTo>
                  <a:pt x="44" y="178"/>
                </a:moveTo>
                <a:lnTo>
                  <a:pt x="60" y="178"/>
                </a:lnTo>
                <a:lnTo>
                  <a:pt x="60" y="230"/>
                </a:lnTo>
                <a:lnTo>
                  <a:pt x="44" y="230"/>
                </a:lnTo>
                <a:lnTo>
                  <a:pt x="44" y="178"/>
                </a:lnTo>
                <a:close/>
                <a:moveTo>
                  <a:pt x="44" y="114"/>
                </a:moveTo>
                <a:lnTo>
                  <a:pt x="60" y="114"/>
                </a:lnTo>
                <a:lnTo>
                  <a:pt x="60" y="166"/>
                </a:lnTo>
                <a:lnTo>
                  <a:pt x="44" y="166"/>
                </a:lnTo>
                <a:lnTo>
                  <a:pt x="44" y="114"/>
                </a:lnTo>
                <a:close/>
                <a:moveTo>
                  <a:pt x="72" y="178"/>
                </a:moveTo>
                <a:lnTo>
                  <a:pt x="88" y="178"/>
                </a:lnTo>
                <a:lnTo>
                  <a:pt x="88" y="230"/>
                </a:lnTo>
                <a:lnTo>
                  <a:pt x="72" y="230"/>
                </a:lnTo>
                <a:lnTo>
                  <a:pt x="72" y="178"/>
                </a:lnTo>
                <a:close/>
                <a:moveTo>
                  <a:pt x="72" y="114"/>
                </a:moveTo>
                <a:lnTo>
                  <a:pt x="88" y="114"/>
                </a:lnTo>
                <a:lnTo>
                  <a:pt x="88" y="166"/>
                </a:lnTo>
                <a:lnTo>
                  <a:pt x="72" y="166"/>
                </a:lnTo>
                <a:lnTo>
                  <a:pt x="72" y="114"/>
                </a:lnTo>
                <a:close/>
                <a:moveTo>
                  <a:pt x="100" y="178"/>
                </a:moveTo>
                <a:lnTo>
                  <a:pt x="116" y="178"/>
                </a:lnTo>
                <a:lnTo>
                  <a:pt x="116" y="230"/>
                </a:lnTo>
                <a:lnTo>
                  <a:pt x="100" y="230"/>
                </a:lnTo>
                <a:lnTo>
                  <a:pt x="100" y="178"/>
                </a:lnTo>
                <a:close/>
                <a:moveTo>
                  <a:pt x="100" y="114"/>
                </a:moveTo>
                <a:lnTo>
                  <a:pt x="116" y="114"/>
                </a:lnTo>
                <a:lnTo>
                  <a:pt x="116" y="166"/>
                </a:lnTo>
                <a:lnTo>
                  <a:pt x="100" y="166"/>
                </a:lnTo>
                <a:lnTo>
                  <a:pt x="100" y="114"/>
                </a:lnTo>
                <a:close/>
                <a:moveTo>
                  <a:pt x="128" y="178"/>
                </a:moveTo>
                <a:lnTo>
                  <a:pt x="144" y="178"/>
                </a:lnTo>
                <a:lnTo>
                  <a:pt x="144" y="230"/>
                </a:lnTo>
                <a:lnTo>
                  <a:pt x="128" y="230"/>
                </a:lnTo>
                <a:lnTo>
                  <a:pt x="128" y="178"/>
                </a:lnTo>
                <a:close/>
                <a:moveTo>
                  <a:pt x="128" y="114"/>
                </a:moveTo>
                <a:lnTo>
                  <a:pt x="144" y="114"/>
                </a:lnTo>
                <a:lnTo>
                  <a:pt x="144" y="166"/>
                </a:lnTo>
                <a:lnTo>
                  <a:pt x="128" y="166"/>
                </a:lnTo>
                <a:lnTo>
                  <a:pt x="128"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4" name="Rectangle 180"/>
          <p:cNvSpPr>
            <a:spLocks noChangeArrowheads="1"/>
          </p:cNvSpPr>
          <p:nvPr userDrawn="1"/>
        </p:nvSpPr>
        <p:spPr bwMode="auto">
          <a:xfrm>
            <a:off x="5537200" y="-7018065"/>
            <a:ext cx="85725" cy="57150"/>
          </a:xfrm>
          <a:prstGeom prst="rect">
            <a:avLst/>
          </a:prstGeom>
          <a:solidFill>
            <a:srgbClr val="B3B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0" name="Freeform 186"/>
          <p:cNvSpPr>
            <a:spLocks/>
          </p:cNvSpPr>
          <p:nvPr userDrawn="1"/>
        </p:nvSpPr>
        <p:spPr bwMode="auto">
          <a:xfrm>
            <a:off x="3910012" y="-7441927"/>
            <a:ext cx="63500" cy="41275"/>
          </a:xfrm>
          <a:custGeom>
            <a:avLst/>
            <a:gdLst>
              <a:gd name="T0" fmla="*/ 1 w 20"/>
              <a:gd name="T1" fmla="*/ 11 h 13"/>
              <a:gd name="T2" fmla="*/ 6 w 20"/>
              <a:gd name="T3" fmla="*/ 13 h 13"/>
              <a:gd name="T4" fmla="*/ 12 w 20"/>
              <a:gd name="T5" fmla="*/ 12 h 13"/>
              <a:gd name="T6" fmla="*/ 15 w 20"/>
              <a:gd name="T7" fmla="*/ 10 h 13"/>
              <a:gd name="T8" fmla="*/ 17 w 20"/>
              <a:gd name="T9" fmla="*/ 6 h 13"/>
              <a:gd name="T10" fmla="*/ 19 w 20"/>
              <a:gd name="T11" fmla="*/ 2 h 13"/>
              <a:gd name="T12" fmla="*/ 17 w 20"/>
              <a:gd name="T13" fmla="*/ 4 h 13"/>
              <a:gd name="T14" fmla="*/ 12 w 20"/>
              <a:gd name="T15" fmla="*/ 8 h 13"/>
              <a:gd name="T16" fmla="*/ 5 w 20"/>
              <a:gd name="T17" fmla="*/ 10 h 13"/>
              <a:gd name="T18" fmla="*/ 1 w 20"/>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3">
                <a:moveTo>
                  <a:pt x="1" y="11"/>
                </a:moveTo>
                <a:cubicBezTo>
                  <a:pt x="2" y="12"/>
                  <a:pt x="6" y="13"/>
                  <a:pt x="6" y="13"/>
                </a:cubicBezTo>
                <a:cubicBezTo>
                  <a:pt x="8" y="13"/>
                  <a:pt x="10" y="13"/>
                  <a:pt x="12" y="12"/>
                </a:cubicBezTo>
                <a:cubicBezTo>
                  <a:pt x="14" y="12"/>
                  <a:pt x="14" y="11"/>
                  <a:pt x="15" y="10"/>
                </a:cubicBezTo>
                <a:cubicBezTo>
                  <a:pt x="15" y="8"/>
                  <a:pt x="16" y="7"/>
                  <a:pt x="17" y="6"/>
                </a:cubicBezTo>
                <a:cubicBezTo>
                  <a:pt x="18" y="5"/>
                  <a:pt x="19" y="3"/>
                  <a:pt x="19" y="2"/>
                </a:cubicBezTo>
                <a:cubicBezTo>
                  <a:pt x="20" y="0"/>
                  <a:pt x="17" y="3"/>
                  <a:pt x="17" y="4"/>
                </a:cubicBezTo>
                <a:cubicBezTo>
                  <a:pt x="15" y="6"/>
                  <a:pt x="14" y="7"/>
                  <a:pt x="12" y="8"/>
                </a:cubicBezTo>
                <a:cubicBezTo>
                  <a:pt x="10" y="10"/>
                  <a:pt x="8" y="10"/>
                  <a:pt x="5" y="10"/>
                </a:cubicBezTo>
                <a:cubicBezTo>
                  <a:pt x="4" y="10"/>
                  <a:pt x="0" y="11"/>
                  <a:pt x="1" y="11"/>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1" name="Freeform 187"/>
          <p:cNvSpPr>
            <a:spLocks/>
          </p:cNvSpPr>
          <p:nvPr userDrawn="1"/>
        </p:nvSpPr>
        <p:spPr bwMode="auto">
          <a:xfrm>
            <a:off x="4106862" y="-6592615"/>
            <a:ext cx="66675" cy="47625"/>
          </a:xfrm>
          <a:custGeom>
            <a:avLst/>
            <a:gdLst>
              <a:gd name="T0" fmla="*/ 10 w 21"/>
              <a:gd name="T1" fmla="*/ 0 h 15"/>
              <a:gd name="T2" fmla="*/ 0 w 21"/>
              <a:gd name="T3" fmla="*/ 7 h 15"/>
              <a:gd name="T4" fmla="*/ 11 w 21"/>
              <a:gd name="T5" fmla="*/ 15 h 15"/>
              <a:gd name="T6" fmla="*/ 21 w 21"/>
              <a:gd name="T7" fmla="*/ 8 h 15"/>
              <a:gd name="T8" fmla="*/ 21 w 21"/>
              <a:gd name="T9" fmla="*/ 8 h 15"/>
              <a:gd name="T10" fmla="*/ 21 w 21"/>
              <a:gd name="T11" fmla="*/ 8 h 15"/>
              <a:gd name="T12" fmla="*/ 1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10" y="0"/>
                </a:moveTo>
                <a:cubicBezTo>
                  <a:pt x="5" y="0"/>
                  <a:pt x="0" y="2"/>
                  <a:pt x="0" y="7"/>
                </a:cubicBezTo>
                <a:cubicBezTo>
                  <a:pt x="1" y="12"/>
                  <a:pt x="6" y="15"/>
                  <a:pt x="11" y="15"/>
                </a:cubicBezTo>
                <a:cubicBezTo>
                  <a:pt x="16" y="15"/>
                  <a:pt x="21" y="13"/>
                  <a:pt x="21" y="8"/>
                </a:cubicBezTo>
                <a:cubicBezTo>
                  <a:pt x="21" y="8"/>
                  <a:pt x="21" y="8"/>
                  <a:pt x="21" y="8"/>
                </a:cubicBezTo>
                <a:cubicBezTo>
                  <a:pt x="21" y="8"/>
                  <a:pt x="21" y="8"/>
                  <a:pt x="21" y="8"/>
                </a:cubicBezTo>
                <a:cubicBezTo>
                  <a:pt x="20" y="4"/>
                  <a:pt x="15" y="0"/>
                  <a:pt x="10"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2" name="Freeform 188"/>
          <p:cNvSpPr>
            <a:spLocks/>
          </p:cNvSpPr>
          <p:nvPr userDrawn="1"/>
        </p:nvSpPr>
        <p:spPr bwMode="auto">
          <a:xfrm>
            <a:off x="2324100" y="-6373540"/>
            <a:ext cx="60325" cy="60325"/>
          </a:xfrm>
          <a:custGeom>
            <a:avLst/>
            <a:gdLst>
              <a:gd name="T0" fmla="*/ 10 w 19"/>
              <a:gd name="T1" fmla="*/ 0 h 19"/>
              <a:gd name="T2" fmla="*/ 10 w 19"/>
              <a:gd name="T3" fmla="*/ 0 h 19"/>
              <a:gd name="T4" fmla="*/ 0 w 19"/>
              <a:gd name="T5" fmla="*/ 10 h 19"/>
              <a:gd name="T6" fmla="*/ 10 w 19"/>
              <a:gd name="T7" fmla="*/ 19 h 19"/>
              <a:gd name="T8" fmla="*/ 10 w 19"/>
              <a:gd name="T9" fmla="*/ 19 h 19"/>
              <a:gd name="T10" fmla="*/ 19 w 19"/>
              <a:gd name="T11" fmla="*/ 10 h 19"/>
              <a:gd name="T12" fmla="*/ 19 w 19"/>
              <a:gd name="T13" fmla="*/ 10 h 19"/>
              <a:gd name="T14" fmla="*/ 10 w 1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0" y="0"/>
                </a:moveTo>
                <a:cubicBezTo>
                  <a:pt x="10" y="0"/>
                  <a:pt x="10" y="0"/>
                  <a:pt x="10" y="0"/>
                </a:cubicBezTo>
                <a:cubicBezTo>
                  <a:pt x="5" y="0"/>
                  <a:pt x="0" y="5"/>
                  <a:pt x="0" y="10"/>
                </a:cubicBezTo>
                <a:cubicBezTo>
                  <a:pt x="0" y="15"/>
                  <a:pt x="4" y="19"/>
                  <a:pt x="10" y="19"/>
                </a:cubicBezTo>
                <a:cubicBezTo>
                  <a:pt x="10" y="19"/>
                  <a:pt x="10" y="19"/>
                  <a:pt x="10" y="19"/>
                </a:cubicBezTo>
                <a:cubicBezTo>
                  <a:pt x="15" y="19"/>
                  <a:pt x="19" y="15"/>
                  <a:pt x="19" y="10"/>
                </a:cubicBezTo>
                <a:cubicBezTo>
                  <a:pt x="19" y="10"/>
                  <a:pt x="19" y="10"/>
                  <a:pt x="19" y="10"/>
                </a:cubicBezTo>
                <a:cubicBezTo>
                  <a:pt x="19" y="5"/>
                  <a:pt x="15" y="0"/>
                  <a:pt x="10"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3" name="Freeform 189"/>
          <p:cNvSpPr>
            <a:spLocks/>
          </p:cNvSpPr>
          <p:nvPr userDrawn="1"/>
        </p:nvSpPr>
        <p:spPr bwMode="auto">
          <a:xfrm>
            <a:off x="5489575" y="-6722790"/>
            <a:ext cx="41275" cy="57150"/>
          </a:xfrm>
          <a:custGeom>
            <a:avLst/>
            <a:gdLst>
              <a:gd name="T0" fmla="*/ 6 w 13"/>
              <a:gd name="T1" fmla="*/ 0 h 18"/>
              <a:gd name="T2" fmla="*/ 6 w 13"/>
              <a:gd name="T3" fmla="*/ 0 h 18"/>
              <a:gd name="T4" fmla="*/ 0 w 13"/>
              <a:gd name="T5" fmla="*/ 8 h 18"/>
              <a:gd name="T6" fmla="*/ 0 w 13"/>
              <a:gd name="T7" fmla="*/ 8 h 18"/>
              <a:gd name="T8" fmla="*/ 0 w 13"/>
              <a:gd name="T9" fmla="*/ 9 h 18"/>
              <a:gd name="T10" fmla="*/ 1 w 13"/>
              <a:gd name="T11" fmla="*/ 14 h 18"/>
              <a:gd name="T12" fmla="*/ 6 w 13"/>
              <a:gd name="T13" fmla="*/ 18 h 18"/>
              <a:gd name="T14" fmla="*/ 6 w 13"/>
              <a:gd name="T15" fmla="*/ 18 h 18"/>
              <a:gd name="T16" fmla="*/ 6 w 13"/>
              <a:gd name="T17" fmla="*/ 18 h 18"/>
              <a:gd name="T18" fmla="*/ 11 w 13"/>
              <a:gd name="T19" fmla="*/ 14 h 18"/>
              <a:gd name="T20" fmla="*/ 13 w 13"/>
              <a:gd name="T21" fmla="*/ 9 h 18"/>
              <a:gd name="T22" fmla="*/ 7 w 13"/>
              <a:gd name="T23" fmla="*/ 0 h 18"/>
              <a:gd name="T24" fmla="*/ 6 w 13"/>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8">
                <a:moveTo>
                  <a:pt x="6" y="0"/>
                </a:moveTo>
                <a:cubicBezTo>
                  <a:pt x="6" y="0"/>
                  <a:pt x="6" y="0"/>
                  <a:pt x="6" y="0"/>
                </a:cubicBezTo>
                <a:cubicBezTo>
                  <a:pt x="1" y="0"/>
                  <a:pt x="0" y="6"/>
                  <a:pt x="0" y="8"/>
                </a:cubicBezTo>
                <a:cubicBezTo>
                  <a:pt x="0" y="8"/>
                  <a:pt x="0" y="8"/>
                  <a:pt x="0" y="8"/>
                </a:cubicBezTo>
                <a:cubicBezTo>
                  <a:pt x="0" y="9"/>
                  <a:pt x="0" y="9"/>
                  <a:pt x="0" y="9"/>
                </a:cubicBezTo>
                <a:cubicBezTo>
                  <a:pt x="0" y="10"/>
                  <a:pt x="1" y="13"/>
                  <a:pt x="1" y="14"/>
                </a:cubicBezTo>
                <a:cubicBezTo>
                  <a:pt x="2" y="17"/>
                  <a:pt x="4" y="18"/>
                  <a:pt x="6" y="18"/>
                </a:cubicBezTo>
                <a:cubicBezTo>
                  <a:pt x="6" y="18"/>
                  <a:pt x="6" y="18"/>
                  <a:pt x="6" y="18"/>
                </a:cubicBezTo>
                <a:cubicBezTo>
                  <a:pt x="6" y="18"/>
                  <a:pt x="6" y="18"/>
                  <a:pt x="6" y="18"/>
                </a:cubicBezTo>
                <a:cubicBezTo>
                  <a:pt x="8" y="18"/>
                  <a:pt x="10" y="15"/>
                  <a:pt x="11" y="14"/>
                </a:cubicBezTo>
                <a:cubicBezTo>
                  <a:pt x="11" y="13"/>
                  <a:pt x="13" y="11"/>
                  <a:pt x="13" y="9"/>
                </a:cubicBezTo>
                <a:cubicBezTo>
                  <a:pt x="13" y="6"/>
                  <a:pt x="12" y="0"/>
                  <a:pt x="7" y="0"/>
                </a:cubicBezTo>
                <a:cubicBezTo>
                  <a:pt x="7" y="0"/>
                  <a:pt x="7"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4" name="Freeform 190"/>
          <p:cNvSpPr>
            <a:spLocks/>
          </p:cNvSpPr>
          <p:nvPr userDrawn="1"/>
        </p:nvSpPr>
        <p:spPr bwMode="auto">
          <a:xfrm>
            <a:off x="4757737" y="-6754540"/>
            <a:ext cx="34925" cy="34925"/>
          </a:xfrm>
          <a:custGeom>
            <a:avLst/>
            <a:gdLst>
              <a:gd name="T0" fmla="*/ 6 w 11"/>
              <a:gd name="T1" fmla="*/ 0 h 11"/>
              <a:gd name="T2" fmla="*/ 0 w 11"/>
              <a:gd name="T3" fmla="*/ 5 h 11"/>
              <a:gd name="T4" fmla="*/ 0 w 11"/>
              <a:gd name="T5" fmla="*/ 6 h 11"/>
              <a:gd name="T6" fmla="*/ 6 w 11"/>
              <a:gd name="T7" fmla="*/ 11 h 11"/>
              <a:gd name="T8" fmla="*/ 11 w 11"/>
              <a:gd name="T9" fmla="*/ 6 h 11"/>
              <a:gd name="T10" fmla="*/ 11 w 11"/>
              <a:gd name="T11" fmla="*/ 6 h 11"/>
              <a:gd name="T12" fmla="*/ 6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0"/>
                </a:moveTo>
                <a:cubicBezTo>
                  <a:pt x="3" y="0"/>
                  <a:pt x="0" y="3"/>
                  <a:pt x="0" y="5"/>
                </a:cubicBezTo>
                <a:cubicBezTo>
                  <a:pt x="0" y="6"/>
                  <a:pt x="0" y="6"/>
                  <a:pt x="0" y="6"/>
                </a:cubicBezTo>
                <a:cubicBezTo>
                  <a:pt x="0" y="9"/>
                  <a:pt x="3" y="11"/>
                  <a:pt x="6" y="11"/>
                </a:cubicBezTo>
                <a:cubicBezTo>
                  <a:pt x="9" y="11"/>
                  <a:pt x="11" y="9"/>
                  <a:pt x="11" y="6"/>
                </a:cubicBezTo>
                <a:cubicBezTo>
                  <a:pt x="11" y="6"/>
                  <a:pt x="11" y="6"/>
                  <a:pt x="11" y="6"/>
                </a:cubicBezTo>
                <a:cubicBezTo>
                  <a:pt x="11" y="3"/>
                  <a:pt x="9"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5" name="Freeform 191"/>
          <p:cNvSpPr>
            <a:spLocks/>
          </p:cNvSpPr>
          <p:nvPr userDrawn="1"/>
        </p:nvSpPr>
        <p:spPr bwMode="auto">
          <a:xfrm>
            <a:off x="3117850" y="-6640240"/>
            <a:ext cx="31750" cy="31750"/>
          </a:xfrm>
          <a:custGeom>
            <a:avLst/>
            <a:gdLst>
              <a:gd name="T0" fmla="*/ 5 w 10"/>
              <a:gd name="T1" fmla="*/ 0 h 10"/>
              <a:gd name="T2" fmla="*/ 5 w 10"/>
              <a:gd name="T3" fmla="*/ 0 h 10"/>
              <a:gd name="T4" fmla="*/ 0 w 10"/>
              <a:gd name="T5" fmla="*/ 5 h 10"/>
              <a:gd name="T6" fmla="*/ 0 w 10"/>
              <a:gd name="T7" fmla="*/ 5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5"/>
                  <a:pt x="0" y="5"/>
                  <a:pt x="0" y="5"/>
                </a:cubicBezTo>
                <a:cubicBezTo>
                  <a:pt x="0" y="8"/>
                  <a:pt x="2" y="10"/>
                  <a:pt x="5" y="10"/>
                </a:cubicBezTo>
                <a:cubicBezTo>
                  <a:pt x="7" y="10"/>
                  <a:pt x="10" y="8"/>
                  <a:pt x="10" y="5"/>
                </a:cubicBezTo>
                <a:cubicBezTo>
                  <a:pt x="10" y="5"/>
                  <a:pt x="10" y="5"/>
                  <a:pt x="10" y="5"/>
                </a:cubicBezTo>
                <a:cubicBezTo>
                  <a:pt x="10" y="3"/>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6" name="Freeform 192"/>
          <p:cNvSpPr>
            <a:spLocks/>
          </p:cNvSpPr>
          <p:nvPr userDrawn="1"/>
        </p:nvSpPr>
        <p:spPr bwMode="auto">
          <a:xfrm>
            <a:off x="5457825" y="-6659290"/>
            <a:ext cx="31750" cy="31750"/>
          </a:xfrm>
          <a:custGeom>
            <a:avLst/>
            <a:gdLst>
              <a:gd name="T0" fmla="*/ 5 w 10"/>
              <a:gd name="T1" fmla="*/ 0 h 10"/>
              <a:gd name="T2" fmla="*/ 5 w 10"/>
              <a:gd name="T3" fmla="*/ 0 h 10"/>
              <a:gd name="T4" fmla="*/ 0 w 10"/>
              <a:gd name="T5" fmla="*/ 5 h 10"/>
              <a:gd name="T6" fmla="*/ 5 w 10"/>
              <a:gd name="T7" fmla="*/ 10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8"/>
                  <a:pt x="2" y="10"/>
                  <a:pt x="5" y="10"/>
                </a:cubicBezTo>
                <a:cubicBezTo>
                  <a:pt x="5" y="10"/>
                  <a:pt x="5" y="10"/>
                  <a:pt x="5" y="10"/>
                </a:cubicBezTo>
                <a:cubicBezTo>
                  <a:pt x="7" y="10"/>
                  <a:pt x="10" y="8"/>
                  <a:pt x="10" y="5"/>
                </a:cubicBezTo>
                <a:cubicBezTo>
                  <a:pt x="10" y="5"/>
                  <a:pt x="10" y="5"/>
                  <a:pt x="10" y="5"/>
                </a:cubicBezTo>
                <a:cubicBezTo>
                  <a:pt x="10"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7" name="Freeform 193"/>
          <p:cNvSpPr>
            <a:spLocks/>
          </p:cNvSpPr>
          <p:nvPr userDrawn="1"/>
        </p:nvSpPr>
        <p:spPr bwMode="auto">
          <a:xfrm>
            <a:off x="5553075" y="-6687865"/>
            <a:ext cx="28575" cy="28575"/>
          </a:xfrm>
          <a:custGeom>
            <a:avLst/>
            <a:gdLst>
              <a:gd name="T0" fmla="*/ 5 w 9"/>
              <a:gd name="T1" fmla="*/ 0 h 9"/>
              <a:gd name="T2" fmla="*/ 5 w 9"/>
              <a:gd name="T3" fmla="*/ 0 h 9"/>
              <a:gd name="T4" fmla="*/ 0 w 9"/>
              <a:gd name="T5" fmla="*/ 4 h 9"/>
              <a:gd name="T6" fmla="*/ 0 w 9"/>
              <a:gd name="T7" fmla="*/ 5 h 9"/>
              <a:gd name="T8" fmla="*/ 5 w 9"/>
              <a:gd name="T9" fmla="*/ 9 h 9"/>
              <a:gd name="T10" fmla="*/ 9 w 9"/>
              <a:gd name="T11" fmla="*/ 5 h 9"/>
              <a:gd name="T12" fmla="*/ 9 w 9"/>
              <a:gd name="T13" fmla="*/ 5 h 9"/>
              <a:gd name="T14" fmla="*/ 5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0"/>
                </a:moveTo>
                <a:cubicBezTo>
                  <a:pt x="5" y="0"/>
                  <a:pt x="5" y="0"/>
                  <a:pt x="5" y="0"/>
                </a:cubicBezTo>
                <a:cubicBezTo>
                  <a:pt x="2" y="0"/>
                  <a:pt x="0" y="2"/>
                  <a:pt x="0" y="4"/>
                </a:cubicBezTo>
                <a:cubicBezTo>
                  <a:pt x="0" y="5"/>
                  <a:pt x="0" y="5"/>
                  <a:pt x="0" y="5"/>
                </a:cubicBezTo>
                <a:cubicBezTo>
                  <a:pt x="0" y="7"/>
                  <a:pt x="2" y="9"/>
                  <a:pt x="5" y="9"/>
                </a:cubicBezTo>
                <a:cubicBezTo>
                  <a:pt x="7" y="9"/>
                  <a:pt x="9" y="7"/>
                  <a:pt x="9" y="5"/>
                </a:cubicBezTo>
                <a:cubicBezTo>
                  <a:pt x="9" y="5"/>
                  <a:pt x="9" y="5"/>
                  <a:pt x="9" y="5"/>
                </a:cubicBezTo>
                <a:cubicBezTo>
                  <a:pt x="9"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8" name="Freeform 194"/>
          <p:cNvSpPr>
            <a:spLocks/>
          </p:cNvSpPr>
          <p:nvPr userDrawn="1"/>
        </p:nvSpPr>
        <p:spPr bwMode="auto">
          <a:xfrm>
            <a:off x="5549900" y="-6725965"/>
            <a:ext cx="25400" cy="25400"/>
          </a:xfrm>
          <a:custGeom>
            <a:avLst/>
            <a:gdLst>
              <a:gd name="T0" fmla="*/ 5 w 8"/>
              <a:gd name="T1" fmla="*/ 0 h 8"/>
              <a:gd name="T2" fmla="*/ 4 w 8"/>
              <a:gd name="T3" fmla="*/ 0 h 8"/>
              <a:gd name="T4" fmla="*/ 0 w 8"/>
              <a:gd name="T5" fmla="*/ 3 h 8"/>
              <a:gd name="T6" fmla="*/ 0 w 8"/>
              <a:gd name="T7" fmla="*/ 4 h 8"/>
              <a:gd name="T8" fmla="*/ 4 w 8"/>
              <a:gd name="T9" fmla="*/ 8 h 8"/>
              <a:gd name="T10" fmla="*/ 5 w 8"/>
              <a:gd name="T11" fmla="*/ 8 h 8"/>
              <a:gd name="T12" fmla="*/ 8 w 8"/>
              <a:gd name="T13" fmla="*/ 4 h 8"/>
              <a:gd name="T14" fmla="*/ 8 w 8"/>
              <a:gd name="T15" fmla="*/ 4 h 8"/>
              <a:gd name="T16" fmla="*/ 5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5" y="0"/>
                </a:moveTo>
                <a:cubicBezTo>
                  <a:pt x="4" y="0"/>
                  <a:pt x="4" y="0"/>
                  <a:pt x="4" y="0"/>
                </a:cubicBezTo>
                <a:cubicBezTo>
                  <a:pt x="2" y="0"/>
                  <a:pt x="0" y="1"/>
                  <a:pt x="0" y="3"/>
                </a:cubicBezTo>
                <a:cubicBezTo>
                  <a:pt x="0" y="4"/>
                  <a:pt x="0" y="4"/>
                  <a:pt x="0" y="4"/>
                </a:cubicBezTo>
                <a:cubicBezTo>
                  <a:pt x="0" y="6"/>
                  <a:pt x="2" y="8"/>
                  <a:pt x="4" y="8"/>
                </a:cubicBezTo>
                <a:cubicBezTo>
                  <a:pt x="5" y="8"/>
                  <a:pt x="5" y="8"/>
                  <a:pt x="5" y="8"/>
                </a:cubicBezTo>
                <a:cubicBezTo>
                  <a:pt x="7" y="8"/>
                  <a:pt x="8" y="6"/>
                  <a:pt x="8" y="4"/>
                </a:cubicBezTo>
                <a:cubicBezTo>
                  <a:pt x="8" y="4"/>
                  <a:pt x="8" y="4"/>
                  <a:pt x="8" y="4"/>
                </a:cubicBezTo>
                <a:cubicBezTo>
                  <a:pt x="8" y="1"/>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9" name="Freeform 195"/>
          <p:cNvSpPr>
            <a:spLocks/>
          </p:cNvSpPr>
          <p:nvPr userDrawn="1"/>
        </p:nvSpPr>
        <p:spPr bwMode="auto">
          <a:xfrm>
            <a:off x="3146425" y="-6668815"/>
            <a:ext cx="19050" cy="22225"/>
          </a:xfrm>
          <a:custGeom>
            <a:avLst/>
            <a:gdLst>
              <a:gd name="T0" fmla="*/ 3 w 6"/>
              <a:gd name="T1" fmla="*/ 0 h 7"/>
              <a:gd name="T2" fmla="*/ 3 w 6"/>
              <a:gd name="T3" fmla="*/ 0 h 7"/>
              <a:gd name="T4" fmla="*/ 0 w 6"/>
              <a:gd name="T5" fmla="*/ 3 h 7"/>
              <a:gd name="T6" fmla="*/ 0 w 6"/>
              <a:gd name="T7" fmla="*/ 3 h 7"/>
              <a:gd name="T8" fmla="*/ 3 w 6"/>
              <a:gd name="T9" fmla="*/ 7 h 7"/>
              <a:gd name="T10" fmla="*/ 6 w 6"/>
              <a:gd name="T11" fmla="*/ 3 h 7"/>
              <a:gd name="T12" fmla="*/ 6 w 6"/>
              <a:gd name="T13" fmla="*/ 3 h 7"/>
              <a:gd name="T14" fmla="*/ 3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3" y="0"/>
                </a:moveTo>
                <a:cubicBezTo>
                  <a:pt x="3" y="0"/>
                  <a:pt x="3" y="0"/>
                  <a:pt x="3" y="0"/>
                </a:cubicBezTo>
                <a:cubicBezTo>
                  <a:pt x="1" y="0"/>
                  <a:pt x="0" y="1"/>
                  <a:pt x="0" y="3"/>
                </a:cubicBezTo>
                <a:cubicBezTo>
                  <a:pt x="0" y="3"/>
                  <a:pt x="0" y="3"/>
                  <a:pt x="0" y="3"/>
                </a:cubicBezTo>
                <a:cubicBezTo>
                  <a:pt x="0" y="5"/>
                  <a:pt x="1" y="7"/>
                  <a:pt x="3" y="7"/>
                </a:cubicBezTo>
                <a:cubicBezTo>
                  <a:pt x="5" y="7"/>
                  <a:pt x="6" y="5"/>
                  <a:pt x="6" y="3"/>
                </a:cubicBezTo>
                <a:cubicBezTo>
                  <a:pt x="6" y="3"/>
                  <a:pt x="6" y="3"/>
                  <a:pt x="6" y="3"/>
                </a:cubicBezTo>
                <a:cubicBezTo>
                  <a:pt x="6" y="1"/>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0" name="Freeform 196"/>
          <p:cNvSpPr>
            <a:spLocks/>
          </p:cNvSpPr>
          <p:nvPr userDrawn="1"/>
        </p:nvSpPr>
        <p:spPr bwMode="auto">
          <a:xfrm>
            <a:off x="5591175" y="-6716440"/>
            <a:ext cx="22225" cy="22225"/>
          </a:xfrm>
          <a:custGeom>
            <a:avLst/>
            <a:gdLst>
              <a:gd name="T0" fmla="*/ 4 w 7"/>
              <a:gd name="T1" fmla="*/ 0 h 7"/>
              <a:gd name="T2" fmla="*/ 4 w 7"/>
              <a:gd name="T3" fmla="*/ 0 h 7"/>
              <a:gd name="T4" fmla="*/ 0 w 7"/>
              <a:gd name="T5" fmla="*/ 3 h 7"/>
              <a:gd name="T6" fmla="*/ 0 w 7"/>
              <a:gd name="T7" fmla="*/ 4 h 7"/>
              <a:gd name="T8" fmla="*/ 4 w 7"/>
              <a:gd name="T9" fmla="*/ 7 h 7"/>
              <a:gd name="T10" fmla="*/ 7 w 7"/>
              <a:gd name="T11" fmla="*/ 4 h 7"/>
              <a:gd name="T12" fmla="*/ 4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4" y="0"/>
                </a:moveTo>
                <a:cubicBezTo>
                  <a:pt x="4" y="0"/>
                  <a:pt x="4" y="0"/>
                  <a:pt x="4" y="0"/>
                </a:cubicBezTo>
                <a:cubicBezTo>
                  <a:pt x="2" y="0"/>
                  <a:pt x="1" y="1"/>
                  <a:pt x="0" y="3"/>
                </a:cubicBezTo>
                <a:cubicBezTo>
                  <a:pt x="0" y="4"/>
                  <a:pt x="0" y="4"/>
                  <a:pt x="0" y="4"/>
                </a:cubicBezTo>
                <a:cubicBezTo>
                  <a:pt x="1" y="6"/>
                  <a:pt x="2" y="7"/>
                  <a:pt x="4" y="7"/>
                </a:cubicBezTo>
                <a:cubicBezTo>
                  <a:pt x="6" y="7"/>
                  <a:pt x="7" y="6"/>
                  <a:pt x="7" y="4"/>
                </a:cubicBezTo>
                <a:cubicBezTo>
                  <a:pt x="7" y="2"/>
                  <a:pt x="6" y="0"/>
                  <a:pt x="4"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1" name="Freeform 197"/>
          <p:cNvSpPr>
            <a:spLocks/>
          </p:cNvSpPr>
          <p:nvPr userDrawn="1"/>
        </p:nvSpPr>
        <p:spPr bwMode="auto">
          <a:xfrm>
            <a:off x="2206625" y="-6656115"/>
            <a:ext cx="31750" cy="28575"/>
          </a:xfrm>
          <a:custGeom>
            <a:avLst/>
            <a:gdLst>
              <a:gd name="T0" fmla="*/ 5 w 10"/>
              <a:gd name="T1" fmla="*/ 0 h 9"/>
              <a:gd name="T2" fmla="*/ 5 w 10"/>
              <a:gd name="T3" fmla="*/ 0 h 9"/>
              <a:gd name="T4" fmla="*/ 0 w 10"/>
              <a:gd name="T5" fmla="*/ 4 h 9"/>
              <a:gd name="T6" fmla="*/ 5 w 10"/>
              <a:gd name="T7" fmla="*/ 9 h 9"/>
              <a:gd name="T8" fmla="*/ 10 w 10"/>
              <a:gd name="T9" fmla="*/ 5 h 9"/>
              <a:gd name="T10" fmla="*/ 10 w 10"/>
              <a:gd name="T11" fmla="*/ 4 h 9"/>
              <a:gd name="T12" fmla="*/ 5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5" y="0"/>
                </a:moveTo>
                <a:cubicBezTo>
                  <a:pt x="5" y="0"/>
                  <a:pt x="5" y="0"/>
                  <a:pt x="5" y="0"/>
                </a:cubicBezTo>
                <a:cubicBezTo>
                  <a:pt x="2" y="0"/>
                  <a:pt x="0" y="2"/>
                  <a:pt x="0" y="4"/>
                </a:cubicBezTo>
                <a:cubicBezTo>
                  <a:pt x="0" y="7"/>
                  <a:pt x="2" y="9"/>
                  <a:pt x="5" y="9"/>
                </a:cubicBezTo>
                <a:cubicBezTo>
                  <a:pt x="7" y="9"/>
                  <a:pt x="10" y="7"/>
                  <a:pt x="10" y="5"/>
                </a:cubicBezTo>
                <a:cubicBezTo>
                  <a:pt x="10" y="4"/>
                  <a:pt x="10" y="4"/>
                  <a:pt x="10" y="4"/>
                </a:cubicBezTo>
                <a:cubicBezTo>
                  <a:pt x="10" y="2"/>
                  <a:pt x="8"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2" name="Freeform 198"/>
          <p:cNvSpPr>
            <a:spLocks/>
          </p:cNvSpPr>
          <p:nvPr userDrawn="1"/>
        </p:nvSpPr>
        <p:spPr bwMode="auto">
          <a:xfrm>
            <a:off x="2257425" y="-6627540"/>
            <a:ext cx="22225" cy="22225"/>
          </a:xfrm>
          <a:custGeom>
            <a:avLst/>
            <a:gdLst>
              <a:gd name="T0" fmla="*/ 3 w 7"/>
              <a:gd name="T1" fmla="*/ 0 h 7"/>
              <a:gd name="T2" fmla="*/ 3 w 7"/>
              <a:gd name="T3" fmla="*/ 0 h 7"/>
              <a:gd name="T4" fmla="*/ 0 w 7"/>
              <a:gd name="T5" fmla="*/ 3 h 7"/>
              <a:gd name="T6" fmla="*/ 3 w 7"/>
              <a:gd name="T7" fmla="*/ 7 h 7"/>
              <a:gd name="T8" fmla="*/ 7 w 7"/>
              <a:gd name="T9" fmla="*/ 3 h 7"/>
              <a:gd name="T10" fmla="*/ 7 w 7"/>
              <a:gd name="T11" fmla="*/ 3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cubicBezTo>
                  <a:pt x="3" y="0"/>
                  <a:pt x="3" y="0"/>
                  <a:pt x="3" y="0"/>
                </a:cubicBezTo>
                <a:cubicBezTo>
                  <a:pt x="1" y="0"/>
                  <a:pt x="0" y="1"/>
                  <a:pt x="0" y="3"/>
                </a:cubicBezTo>
                <a:cubicBezTo>
                  <a:pt x="0" y="5"/>
                  <a:pt x="2" y="7"/>
                  <a:pt x="3" y="7"/>
                </a:cubicBezTo>
                <a:cubicBezTo>
                  <a:pt x="5" y="7"/>
                  <a:pt x="7" y="5"/>
                  <a:pt x="7" y="3"/>
                </a:cubicBezTo>
                <a:cubicBezTo>
                  <a:pt x="7" y="3"/>
                  <a:pt x="7" y="3"/>
                  <a:pt x="7" y="3"/>
                </a:cubicBezTo>
                <a:cubicBezTo>
                  <a:pt x="7" y="1"/>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3" name="Freeform 199"/>
          <p:cNvSpPr>
            <a:spLocks/>
          </p:cNvSpPr>
          <p:nvPr userDrawn="1"/>
        </p:nvSpPr>
        <p:spPr bwMode="auto">
          <a:xfrm>
            <a:off x="2193925" y="-6611665"/>
            <a:ext cx="47625" cy="44450"/>
          </a:xfrm>
          <a:custGeom>
            <a:avLst/>
            <a:gdLst>
              <a:gd name="T0" fmla="*/ 8 w 15"/>
              <a:gd name="T1" fmla="*/ 0 h 14"/>
              <a:gd name="T2" fmla="*/ 7 w 15"/>
              <a:gd name="T3" fmla="*/ 0 h 14"/>
              <a:gd name="T4" fmla="*/ 0 w 15"/>
              <a:gd name="T5" fmla="*/ 7 h 14"/>
              <a:gd name="T6" fmla="*/ 7 w 15"/>
              <a:gd name="T7" fmla="*/ 14 h 14"/>
              <a:gd name="T8" fmla="*/ 8 w 15"/>
              <a:gd name="T9" fmla="*/ 14 h 14"/>
              <a:gd name="T10" fmla="*/ 15 w 15"/>
              <a:gd name="T11" fmla="*/ 7 h 14"/>
              <a:gd name="T12" fmla="*/ 15 w 15"/>
              <a:gd name="T13" fmla="*/ 7 h 14"/>
              <a:gd name="T14" fmla="*/ 8 w 15"/>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8" y="0"/>
                </a:moveTo>
                <a:cubicBezTo>
                  <a:pt x="7" y="0"/>
                  <a:pt x="7" y="0"/>
                  <a:pt x="7" y="0"/>
                </a:cubicBezTo>
                <a:cubicBezTo>
                  <a:pt x="3" y="0"/>
                  <a:pt x="0" y="3"/>
                  <a:pt x="0" y="7"/>
                </a:cubicBezTo>
                <a:cubicBezTo>
                  <a:pt x="0" y="11"/>
                  <a:pt x="3" y="14"/>
                  <a:pt x="7" y="14"/>
                </a:cubicBezTo>
                <a:cubicBezTo>
                  <a:pt x="8" y="14"/>
                  <a:pt x="8" y="14"/>
                  <a:pt x="8" y="14"/>
                </a:cubicBezTo>
                <a:cubicBezTo>
                  <a:pt x="12" y="14"/>
                  <a:pt x="15" y="11"/>
                  <a:pt x="15" y="7"/>
                </a:cubicBezTo>
                <a:cubicBezTo>
                  <a:pt x="15" y="7"/>
                  <a:pt x="15" y="7"/>
                  <a:pt x="15" y="7"/>
                </a:cubicBezTo>
                <a:cubicBezTo>
                  <a:pt x="15" y="3"/>
                  <a:pt x="12" y="0"/>
                  <a:pt x="8"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4" name="Freeform 200"/>
          <p:cNvSpPr>
            <a:spLocks/>
          </p:cNvSpPr>
          <p:nvPr userDrawn="1"/>
        </p:nvSpPr>
        <p:spPr bwMode="auto">
          <a:xfrm>
            <a:off x="4202112" y="-6694215"/>
            <a:ext cx="25400" cy="28575"/>
          </a:xfrm>
          <a:custGeom>
            <a:avLst/>
            <a:gdLst>
              <a:gd name="T0" fmla="*/ 4 w 8"/>
              <a:gd name="T1" fmla="*/ 0 h 9"/>
              <a:gd name="T2" fmla="*/ 4 w 8"/>
              <a:gd name="T3" fmla="*/ 0 h 9"/>
              <a:gd name="T4" fmla="*/ 0 w 8"/>
              <a:gd name="T5" fmla="*/ 4 h 9"/>
              <a:gd name="T6" fmla="*/ 4 w 8"/>
              <a:gd name="T7" fmla="*/ 9 h 9"/>
              <a:gd name="T8" fmla="*/ 8 w 8"/>
              <a:gd name="T9" fmla="*/ 5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4" y="0"/>
                  <a:pt x="4" y="0"/>
                  <a:pt x="4" y="0"/>
                </a:cubicBezTo>
                <a:cubicBezTo>
                  <a:pt x="2" y="0"/>
                  <a:pt x="0" y="2"/>
                  <a:pt x="0" y="4"/>
                </a:cubicBezTo>
                <a:cubicBezTo>
                  <a:pt x="0" y="7"/>
                  <a:pt x="2" y="9"/>
                  <a:pt x="4" y="9"/>
                </a:cubicBezTo>
                <a:cubicBezTo>
                  <a:pt x="6" y="9"/>
                  <a:pt x="8" y="7"/>
                  <a:pt x="8" y="5"/>
                </a:cubicBezTo>
                <a:cubicBezTo>
                  <a:pt x="8" y="4"/>
                  <a:pt x="8" y="4"/>
                  <a:pt x="8" y="4"/>
                </a:cubicBezTo>
                <a:cubicBezTo>
                  <a:pt x="8" y="2"/>
                  <a:pt x="6" y="0"/>
                  <a:pt x="4"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5" name="Freeform 201"/>
          <p:cNvSpPr>
            <a:spLocks/>
          </p:cNvSpPr>
          <p:nvPr userDrawn="1"/>
        </p:nvSpPr>
        <p:spPr bwMode="auto">
          <a:xfrm>
            <a:off x="4370387" y="-6697390"/>
            <a:ext cx="28575" cy="28575"/>
          </a:xfrm>
          <a:custGeom>
            <a:avLst/>
            <a:gdLst>
              <a:gd name="T0" fmla="*/ 5 w 9"/>
              <a:gd name="T1" fmla="*/ 0 h 9"/>
              <a:gd name="T2" fmla="*/ 4 w 9"/>
              <a:gd name="T3" fmla="*/ 0 h 9"/>
              <a:gd name="T4" fmla="*/ 0 w 9"/>
              <a:gd name="T5" fmla="*/ 5 h 9"/>
              <a:gd name="T6" fmla="*/ 0 w 9"/>
              <a:gd name="T7" fmla="*/ 5 h 9"/>
              <a:gd name="T8" fmla="*/ 4 w 9"/>
              <a:gd name="T9" fmla="*/ 9 h 9"/>
              <a:gd name="T10" fmla="*/ 5 w 9"/>
              <a:gd name="T11" fmla="*/ 9 h 9"/>
              <a:gd name="T12" fmla="*/ 9 w 9"/>
              <a:gd name="T13" fmla="*/ 5 h 9"/>
              <a:gd name="T14" fmla="*/ 5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0"/>
                </a:moveTo>
                <a:cubicBezTo>
                  <a:pt x="4" y="0"/>
                  <a:pt x="4" y="0"/>
                  <a:pt x="4" y="0"/>
                </a:cubicBezTo>
                <a:cubicBezTo>
                  <a:pt x="2" y="1"/>
                  <a:pt x="0" y="2"/>
                  <a:pt x="0" y="5"/>
                </a:cubicBezTo>
                <a:cubicBezTo>
                  <a:pt x="0" y="5"/>
                  <a:pt x="0" y="5"/>
                  <a:pt x="0" y="5"/>
                </a:cubicBezTo>
                <a:cubicBezTo>
                  <a:pt x="0" y="7"/>
                  <a:pt x="2" y="9"/>
                  <a:pt x="4" y="9"/>
                </a:cubicBezTo>
                <a:cubicBezTo>
                  <a:pt x="5" y="9"/>
                  <a:pt x="5" y="9"/>
                  <a:pt x="5" y="9"/>
                </a:cubicBezTo>
                <a:cubicBezTo>
                  <a:pt x="7" y="9"/>
                  <a:pt x="9" y="7"/>
                  <a:pt x="9" y="5"/>
                </a:cubicBezTo>
                <a:cubicBezTo>
                  <a:pt x="9" y="2"/>
                  <a:pt x="7" y="1"/>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6" name="Freeform 202"/>
          <p:cNvSpPr>
            <a:spLocks/>
          </p:cNvSpPr>
          <p:nvPr userDrawn="1"/>
        </p:nvSpPr>
        <p:spPr bwMode="auto">
          <a:xfrm>
            <a:off x="4738687" y="-6735490"/>
            <a:ext cx="15875" cy="19050"/>
          </a:xfrm>
          <a:custGeom>
            <a:avLst/>
            <a:gdLst>
              <a:gd name="T0" fmla="*/ 3 w 5"/>
              <a:gd name="T1" fmla="*/ 0 h 6"/>
              <a:gd name="T2" fmla="*/ 3 w 5"/>
              <a:gd name="T3" fmla="*/ 0 h 6"/>
              <a:gd name="T4" fmla="*/ 0 w 5"/>
              <a:gd name="T5" fmla="*/ 3 h 6"/>
              <a:gd name="T6" fmla="*/ 3 w 5"/>
              <a:gd name="T7" fmla="*/ 6 h 6"/>
              <a:gd name="T8" fmla="*/ 3 w 5"/>
              <a:gd name="T9" fmla="*/ 6 h 6"/>
              <a:gd name="T10" fmla="*/ 5 w 5"/>
              <a:gd name="T11" fmla="*/ 3 h 6"/>
              <a:gd name="T12" fmla="*/ 5 w 5"/>
              <a:gd name="T13" fmla="*/ 3 h 6"/>
              <a:gd name="T14" fmla="*/ 3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3" y="0"/>
                </a:moveTo>
                <a:cubicBezTo>
                  <a:pt x="3" y="0"/>
                  <a:pt x="3" y="0"/>
                  <a:pt x="3" y="0"/>
                </a:cubicBezTo>
                <a:cubicBezTo>
                  <a:pt x="1" y="0"/>
                  <a:pt x="0" y="2"/>
                  <a:pt x="0" y="3"/>
                </a:cubicBezTo>
                <a:cubicBezTo>
                  <a:pt x="0" y="4"/>
                  <a:pt x="1" y="6"/>
                  <a:pt x="3" y="6"/>
                </a:cubicBezTo>
                <a:cubicBezTo>
                  <a:pt x="3" y="6"/>
                  <a:pt x="3" y="6"/>
                  <a:pt x="3" y="6"/>
                </a:cubicBezTo>
                <a:cubicBezTo>
                  <a:pt x="4" y="6"/>
                  <a:pt x="5" y="4"/>
                  <a:pt x="5" y="3"/>
                </a:cubicBezTo>
                <a:cubicBezTo>
                  <a:pt x="5" y="3"/>
                  <a:pt x="5" y="3"/>
                  <a:pt x="5" y="3"/>
                </a:cubicBezTo>
                <a:cubicBezTo>
                  <a:pt x="5"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7" name="Freeform 203"/>
          <p:cNvSpPr>
            <a:spLocks/>
          </p:cNvSpPr>
          <p:nvPr userDrawn="1"/>
        </p:nvSpPr>
        <p:spPr bwMode="auto">
          <a:xfrm>
            <a:off x="2428875" y="-6440215"/>
            <a:ext cx="34925" cy="34925"/>
          </a:xfrm>
          <a:custGeom>
            <a:avLst/>
            <a:gdLst>
              <a:gd name="T0" fmla="*/ 6 w 11"/>
              <a:gd name="T1" fmla="*/ 0 h 11"/>
              <a:gd name="T2" fmla="*/ 6 w 11"/>
              <a:gd name="T3" fmla="*/ 0 h 11"/>
              <a:gd name="T4" fmla="*/ 0 w 11"/>
              <a:gd name="T5" fmla="*/ 5 h 11"/>
              <a:gd name="T6" fmla="*/ 6 w 11"/>
              <a:gd name="T7" fmla="*/ 11 h 11"/>
              <a:gd name="T8" fmla="*/ 11 w 11"/>
              <a:gd name="T9" fmla="*/ 5 h 11"/>
              <a:gd name="T10" fmla="*/ 11 w 11"/>
              <a:gd name="T11" fmla="*/ 5 h 11"/>
              <a:gd name="T12" fmla="*/ 6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0"/>
                </a:moveTo>
                <a:cubicBezTo>
                  <a:pt x="6" y="0"/>
                  <a:pt x="6" y="0"/>
                  <a:pt x="6" y="0"/>
                </a:cubicBezTo>
                <a:cubicBezTo>
                  <a:pt x="2" y="0"/>
                  <a:pt x="0" y="2"/>
                  <a:pt x="0" y="5"/>
                </a:cubicBezTo>
                <a:cubicBezTo>
                  <a:pt x="0" y="8"/>
                  <a:pt x="2" y="11"/>
                  <a:pt x="6" y="11"/>
                </a:cubicBezTo>
                <a:cubicBezTo>
                  <a:pt x="9" y="11"/>
                  <a:pt x="11" y="8"/>
                  <a:pt x="11" y="5"/>
                </a:cubicBezTo>
                <a:cubicBezTo>
                  <a:pt x="11" y="5"/>
                  <a:pt x="11" y="5"/>
                  <a:pt x="11" y="5"/>
                </a:cubicBezTo>
                <a:cubicBezTo>
                  <a:pt x="11" y="2"/>
                  <a:pt x="9"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8" name="Freeform 204"/>
          <p:cNvSpPr>
            <a:spLocks/>
          </p:cNvSpPr>
          <p:nvPr userDrawn="1"/>
        </p:nvSpPr>
        <p:spPr bwMode="auto">
          <a:xfrm>
            <a:off x="2409825" y="-6421165"/>
            <a:ext cx="15875" cy="15875"/>
          </a:xfrm>
          <a:custGeom>
            <a:avLst/>
            <a:gdLst>
              <a:gd name="T0" fmla="*/ 3 w 5"/>
              <a:gd name="T1" fmla="*/ 0 h 5"/>
              <a:gd name="T2" fmla="*/ 2 w 5"/>
              <a:gd name="T3" fmla="*/ 0 h 5"/>
              <a:gd name="T4" fmla="*/ 0 w 5"/>
              <a:gd name="T5" fmla="*/ 3 h 5"/>
              <a:gd name="T6" fmla="*/ 0 w 5"/>
              <a:gd name="T7" fmla="*/ 3 h 5"/>
              <a:gd name="T8" fmla="*/ 2 w 5"/>
              <a:gd name="T9" fmla="*/ 5 h 5"/>
              <a:gd name="T10" fmla="*/ 5 w 5"/>
              <a:gd name="T11" fmla="*/ 3 h 5"/>
              <a:gd name="T12" fmla="*/ 5 w 5"/>
              <a:gd name="T13" fmla="*/ 3 h 5"/>
              <a:gd name="T14" fmla="*/ 3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0"/>
                </a:moveTo>
                <a:cubicBezTo>
                  <a:pt x="2" y="0"/>
                  <a:pt x="2" y="0"/>
                  <a:pt x="2" y="0"/>
                </a:cubicBezTo>
                <a:cubicBezTo>
                  <a:pt x="1" y="0"/>
                  <a:pt x="0" y="1"/>
                  <a:pt x="0" y="3"/>
                </a:cubicBezTo>
                <a:cubicBezTo>
                  <a:pt x="0" y="3"/>
                  <a:pt x="0" y="3"/>
                  <a:pt x="0" y="3"/>
                </a:cubicBezTo>
                <a:cubicBezTo>
                  <a:pt x="0" y="4"/>
                  <a:pt x="1" y="5"/>
                  <a:pt x="2" y="5"/>
                </a:cubicBezTo>
                <a:cubicBezTo>
                  <a:pt x="4" y="5"/>
                  <a:pt x="5" y="4"/>
                  <a:pt x="5" y="3"/>
                </a:cubicBezTo>
                <a:cubicBezTo>
                  <a:pt x="5" y="3"/>
                  <a:pt x="5" y="3"/>
                  <a:pt x="5" y="3"/>
                </a:cubicBezTo>
                <a:cubicBezTo>
                  <a:pt x="5" y="1"/>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9" name="Freeform 205"/>
          <p:cNvSpPr>
            <a:spLocks/>
          </p:cNvSpPr>
          <p:nvPr userDrawn="1"/>
        </p:nvSpPr>
        <p:spPr bwMode="auto">
          <a:xfrm>
            <a:off x="3082925" y="-6579915"/>
            <a:ext cx="19050" cy="22225"/>
          </a:xfrm>
          <a:custGeom>
            <a:avLst/>
            <a:gdLst>
              <a:gd name="T0" fmla="*/ 3 w 6"/>
              <a:gd name="T1" fmla="*/ 0 h 7"/>
              <a:gd name="T2" fmla="*/ 3 w 6"/>
              <a:gd name="T3" fmla="*/ 0 h 7"/>
              <a:gd name="T4" fmla="*/ 0 w 6"/>
              <a:gd name="T5" fmla="*/ 3 h 7"/>
              <a:gd name="T6" fmla="*/ 0 w 6"/>
              <a:gd name="T7" fmla="*/ 4 h 7"/>
              <a:gd name="T8" fmla="*/ 3 w 6"/>
              <a:gd name="T9" fmla="*/ 7 h 7"/>
              <a:gd name="T10" fmla="*/ 6 w 6"/>
              <a:gd name="T11" fmla="*/ 4 h 7"/>
              <a:gd name="T12" fmla="*/ 3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0"/>
                </a:moveTo>
                <a:cubicBezTo>
                  <a:pt x="3" y="0"/>
                  <a:pt x="3" y="0"/>
                  <a:pt x="3" y="0"/>
                </a:cubicBezTo>
                <a:cubicBezTo>
                  <a:pt x="2" y="0"/>
                  <a:pt x="0" y="2"/>
                  <a:pt x="0" y="3"/>
                </a:cubicBezTo>
                <a:cubicBezTo>
                  <a:pt x="0" y="4"/>
                  <a:pt x="0" y="4"/>
                  <a:pt x="0" y="4"/>
                </a:cubicBezTo>
                <a:cubicBezTo>
                  <a:pt x="0" y="5"/>
                  <a:pt x="2" y="7"/>
                  <a:pt x="3" y="7"/>
                </a:cubicBezTo>
                <a:cubicBezTo>
                  <a:pt x="4" y="7"/>
                  <a:pt x="6" y="5"/>
                  <a:pt x="6" y="4"/>
                </a:cubicBezTo>
                <a:cubicBezTo>
                  <a:pt x="6"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 name="Freeform 207"/>
          <p:cNvSpPr>
            <a:spLocks/>
          </p:cNvSpPr>
          <p:nvPr userDrawn="1"/>
        </p:nvSpPr>
        <p:spPr bwMode="auto">
          <a:xfrm>
            <a:off x="3098800" y="-6627540"/>
            <a:ext cx="15875" cy="22225"/>
          </a:xfrm>
          <a:custGeom>
            <a:avLst/>
            <a:gdLst>
              <a:gd name="T0" fmla="*/ 3 w 5"/>
              <a:gd name="T1" fmla="*/ 0 h 7"/>
              <a:gd name="T2" fmla="*/ 3 w 5"/>
              <a:gd name="T3" fmla="*/ 0 h 7"/>
              <a:gd name="T4" fmla="*/ 0 w 5"/>
              <a:gd name="T5" fmla="*/ 4 h 7"/>
              <a:gd name="T6" fmla="*/ 3 w 5"/>
              <a:gd name="T7" fmla="*/ 7 h 7"/>
              <a:gd name="T8" fmla="*/ 5 w 5"/>
              <a:gd name="T9" fmla="*/ 4 h 7"/>
              <a:gd name="T10" fmla="*/ 5 w 5"/>
              <a:gd name="T11" fmla="*/ 4 h 7"/>
              <a:gd name="T12" fmla="*/ 3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0"/>
                </a:moveTo>
                <a:cubicBezTo>
                  <a:pt x="3" y="0"/>
                  <a:pt x="3" y="0"/>
                  <a:pt x="3" y="0"/>
                </a:cubicBezTo>
                <a:cubicBezTo>
                  <a:pt x="1" y="0"/>
                  <a:pt x="0" y="2"/>
                  <a:pt x="0" y="4"/>
                </a:cubicBezTo>
                <a:cubicBezTo>
                  <a:pt x="0" y="5"/>
                  <a:pt x="1" y="7"/>
                  <a:pt x="3" y="7"/>
                </a:cubicBezTo>
                <a:cubicBezTo>
                  <a:pt x="4" y="7"/>
                  <a:pt x="5" y="5"/>
                  <a:pt x="5" y="4"/>
                </a:cubicBezTo>
                <a:cubicBezTo>
                  <a:pt x="5" y="4"/>
                  <a:pt x="5" y="4"/>
                  <a:pt x="5" y="4"/>
                </a:cubicBezTo>
                <a:cubicBezTo>
                  <a:pt x="5"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4" name="Freeform 208"/>
          <p:cNvSpPr>
            <a:spLocks/>
          </p:cNvSpPr>
          <p:nvPr userDrawn="1"/>
        </p:nvSpPr>
        <p:spPr bwMode="auto">
          <a:xfrm>
            <a:off x="-885825" y="-6849790"/>
            <a:ext cx="7534275" cy="50800"/>
          </a:xfrm>
          <a:custGeom>
            <a:avLst/>
            <a:gdLst>
              <a:gd name="T0" fmla="*/ 4746 w 4746"/>
              <a:gd name="T1" fmla="*/ 32 h 32"/>
              <a:gd name="T2" fmla="*/ 0 w 4746"/>
              <a:gd name="T3" fmla="*/ 32 h 32"/>
              <a:gd name="T4" fmla="*/ 2 w 4746"/>
              <a:gd name="T5" fmla="*/ 0 h 32"/>
              <a:gd name="T6" fmla="*/ 4746 w 4746"/>
              <a:gd name="T7" fmla="*/ 0 h 32"/>
              <a:gd name="T8" fmla="*/ 4746 w 4746"/>
              <a:gd name="T9" fmla="*/ 32 h 32"/>
            </a:gdLst>
            <a:ahLst/>
            <a:cxnLst>
              <a:cxn ang="0">
                <a:pos x="T0" y="T1"/>
              </a:cxn>
              <a:cxn ang="0">
                <a:pos x="T2" y="T3"/>
              </a:cxn>
              <a:cxn ang="0">
                <a:pos x="T4" y="T5"/>
              </a:cxn>
              <a:cxn ang="0">
                <a:pos x="T6" y="T7"/>
              </a:cxn>
              <a:cxn ang="0">
                <a:pos x="T8" y="T9"/>
              </a:cxn>
            </a:cxnLst>
            <a:rect l="0" t="0" r="r" b="b"/>
            <a:pathLst>
              <a:path w="4746" h="32">
                <a:moveTo>
                  <a:pt x="4746" y="32"/>
                </a:moveTo>
                <a:lnTo>
                  <a:pt x="0" y="32"/>
                </a:lnTo>
                <a:lnTo>
                  <a:pt x="2" y="0"/>
                </a:lnTo>
                <a:lnTo>
                  <a:pt x="4746" y="0"/>
                </a:lnTo>
                <a:lnTo>
                  <a:pt x="4746" y="3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5" name="Freeform 209"/>
          <p:cNvSpPr>
            <a:spLocks/>
          </p:cNvSpPr>
          <p:nvPr userDrawn="1"/>
        </p:nvSpPr>
        <p:spPr bwMode="auto">
          <a:xfrm>
            <a:off x="3549650" y="-6687865"/>
            <a:ext cx="106363" cy="107950"/>
          </a:xfrm>
          <a:custGeom>
            <a:avLst/>
            <a:gdLst>
              <a:gd name="T0" fmla="*/ 33 w 33"/>
              <a:gd name="T1" fmla="*/ 34 h 34"/>
              <a:gd name="T2" fmla="*/ 18 w 33"/>
              <a:gd name="T3" fmla="*/ 34 h 34"/>
              <a:gd name="T4" fmla="*/ 18 w 33"/>
              <a:gd name="T5" fmla="*/ 21 h 34"/>
              <a:gd name="T6" fmla="*/ 12 w 33"/>
              <a:gd name="T7" fmla="*/ 16 h 34"/>
              <a:gd name="T8" fmla="*/ 0 w 33"/>
              <a:gd name="T9" fmla="*/ 16 h 34"/>
              <a:gd name="T10" fmla="*/ 0 w 33"/>
              <a:gd name="T11" fmla="*/ 0 h 34"/>
              <a:gd name="T12" fmla="*/ 12 w 33"/>
              <a:gd name="T13" fmla="*/ 0 h 34"/>
              <a:gd name="T14" fmla="*/ 33 w 33"/>
              <a:gd name="T15" fmla="*/ 21 h 34"/>
              <a:gd name="T16" fmla="*/ 33 w 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33" y="34"/>
                </a:moveTo>
                <a:cubicBezTo>
                  <a:pt x="18" y="34"/>
                  <a:pt x="18" y="34"/>
                  <a:pt x="18" y="34"/>
                </a:cubicBezTo>
                <a:cubicBezTo>
                  <a:pt x="18" y="21"/>
                  <a:pt x="18" y="21"/>
                  <a:pt x="18" y="21"/>
                </a:cubicBezTo>
                <a:cubicBezTo>
                  <a:pt x="18" y="18"/>
                  <a:pt x="15" y="16"/>
                  <a:pt x="12" y="16"/>
                </a:cubicBezTo>
                <a:cubicBezTo>
                  <a:pt x="0" y="16"/>
                  <a:pt x="0" y="16"/>
                  <a:pt x="0" y="16"/>
                </a:cubicBezTo>
                <a:cubicBezTo>
                  <a:pt x="0" y="0"/>
                  <a:pt x="0" y="0"/>
                  <a:pt x="0" y="0"/>
                </a:cubicBezTo>
                <a:cubicBezTo>
                  <a:pt x="12" y="0"/>
                  <a:pt x="12" y="0"/>
                  <a:pt x="12" y="0"/>
                </a:cubicBezTo>
                <a:cubicBezTo>
                  <a:pt x="24" y="0"/>
                  <a:pt x="33" y="10"/>
                  <a:pt x="33" y="21"/>
                </a:cubicBezTo>
                <a:lnTo>
                  <a:pt x="33"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6" name="Freeform 210"/>
          <p:cNvSpPr>
            <a:spLocks/>
          </p:cNvSpPr>
          <p:nvPr userDrawn="1"/>
        </p:nvSpPr>
        <p:spPr bwMode="auto">
          <a:xfrm>
            <a:off x="3311525" y="-6741840"/>
            <a:ext cx="196850" cy="104775"/>
          </a:xfrm>
          <a:custGeom>
            <a:avLst/>
            <a:gdLst>
              <a:gd name="T0" fmla="*/ 62 w 62"/>
              <a:gd name="T1" fmla="*/ 33 h 33"/>
              <a:gd name="T2" fmla="*/ 21 w 62"/>
              <a:gd name="T3" fmla="*/ 33 h 33"/>
              <a:gd name="T4" fmla="*/ 0 w 62"/>
              <a:gd name="T5" fmla="*/ 12 h 33"/>
              <a:gd name="T6" fmla="*/ 0 w 62"/>
              <a:gd name="T7" fmla="*/ 0 h 33"/>
              <a:gd name="T8" fmla="*/ 15 w 62"/>
              <a:gd name="T9" fmla="*/ 0 h 33"/>
              <a:gd name="T10" fmla="*/ 15 w 62"/>
              <a:gd name="T11" fmla="*/ 12 h 33"/>
              <a:gd name="T12" fmla="*/ 21 w 62"/>
              <a:gd name="T13" fmla="*/ 17 h 33"/>
              <a:gd name="T14" fmla="*/ 62 w 62"/>
              <a:gd name="T15" fmla="*/ 17 h 33"/>
              <a:gd name="T16" fmla="*/ 62 w 62"/>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3">
                <a:moveTo>
                  <a:pt x="62" y="33"/>
                </a:moveTo>
                <a:cubicBezTo>
                  <a:pt x="21" y="33"/>
                  <a:pt x="21" y="33"/>
                  <a:pt x="21" y="33"/>
                </a:cubicBezTo>
                <a:cubicBezTo>
                  <a:pt x="9" y="33"/>
                  <a:pt x="0" y="24"/>
                  <a:pt x="0" y="12"/>
                </a:cubicBezTo>
                <a:cubicBezTo>
                  <a:pt x="0" y="0"/>
                  <a:pt x="0" y="0"/>
                  <a:pt x="0" y="0"/>
                </a:cubicBezTo>
                <a:cubicBezTo>
                  <a:pt x="15" y="0"/>
                  <a:pt x="15" y="0"/>
                  <a:pt x="15" y="0"/>
                </a:cubicBezTo>
                <a:cubicBezTo>
                  <a:pt x="15" y="12"/>
                  <a:pt x="15" y="12"/>
                  <a:pt x="15" y="12"/>
                </a:cubicBezTo>
                <a:cubicBezTo>
                  <a:pt x="15" y="15"/>
                  <a:pt x="18" y="17"/>
                  <a:pt x="21" y="17"/>
                </a:cubicBezTo>
                <a:cubicBezTo>
                  <a:pt x="62" y="17"/>
                  <a:pt x="62" y="17"/>
                  <a:pt x="62" y="17"/>
                </a:cubicBezTo>
                <a:lnTo>
                  <a:pt x="62" y="3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7" name="Freeform 211"/>
          <p:cNvSpPr>
            <a:spLocks noEditPoints="1"/>
          </p:cNvSpPr>
          <p:nvPr userDrawn="1"/>
        </p:nvSpPr>
        <p:spPr bwMode="auto">
          <a:xfrm>
            <a:off x="5167313" y="-6773590"/>
            <a:ext cx="271463" cy="1025525"/>
          </a:xfrm>
          <a:custGeom>
            <a:avLst/>
            <a:gdLst>
              <a:gd name="T0" fmla="*/ 40 w 85"/>
              <a:gd name="T1" fmla="*/ 67 h 323"/>
              <a:gd name="T2" fmla="*/ 40 w 85"/>
              <a:gd name="T3" fmla="*/ 301 h 323"/>
              <a:gd name="T4" fmla="*/ 63 w 85"/>
              <a:gd name="T5" fmla="*/ 323 h 323"/>
              <a:gd name="T6" fmla="*/ 63 w 85"/>
              <a:gd name="T7" fmla="*/ 323 h 323"/>
              <a:gd name="T8" fmla="*/ 85 w 85"/>
              <a:gd name="T9" fmla="*/ 323 h 323"/>
              <a:gd name="T10" fmla="*/ 85 w 85"/>
              <a:gd name="T11" fmla="*/ 309 h 323"/>
              <a:gd name="T12" fmla="*/ 63 w 85"/>
              <a:gd name="T13" fmla="*/ 309 h 323"/>
              <a:gd name="T14" fmla="*/ 55 w 85"/>
              <a:gd name="T15" fmla="*/ 301 h 323"/>
              <a:gd name="T16" fmla="*/ 55 w 85"/>
              <a:gd name="T17" fmla="*/ 67 h 323"/>
              <a:gd name="T18" fmla="*/ 55 w 85"/>
              <a:gd name="T19" fmla="*/ 72 h 323"/>
              <a:gd name="T20" fmla="*/ 55 w 85"/>
              <a:gd name="T21" fmla="*/ 50 h 323"/>
              <a:gd name="T22" fmla="*/ 32 w 85"/>
              <a:gd name="T23" fmla="*/ 27 h 323"/>
              <a:gd name="T24" fmla="*/ 32 w 85"/>
              <a:gd name="T25" fmla="*/ 27 h 323"/>
              <a:gd name="T26" fmla="*/ 23 w 85"/>
              <a:gd name="T27" fmla="*/ 27 h 323"/>
              <a:gd name="T28" fmla="*/ 14 w 85"/>
              <a:gd name="T29" fmla="*/ 19 h 323"/>
              <a:gd name="T30" fmla="*/ 14 w 85"/>
              <a:gd name="T31" fmla="*/ 0 h 323"/>
              <a:gd name="T32" fmla="*/ 0 w 85"/>
              <a:gd name="T33" fmla="*/ 0 h 323"/>
              <a:gd name="T34" fmla="*/ 0 w 85"/>
              <a:gd name="T35" fmla="*/ 19 h 323"/>
              <a:gd name="T36" fmla="*/ 22 w 85"/>
              <a:gd name="T37" fmla="*/ 41 h 323"/>
              <a:gd name="T38" fmla="*/ 22 w 85"/>
              <a:gd name="T39" fmla="*/ 41 h 323"/>
              <a:gd name="T40" fmla="*/ 32 w 85"/>
              <a:gd name="T41" fmla="*/ 41 h 323"/>
              <a:gd name="T42" fmla="*/ 40 w 85"/>
              <a:gd name="T43" fmla="*/ 50 h 323"/>
              <a:gd name="T44" fmla="*/ 40 w 85"/>
              <a:gd name="T45" fmla="*/ 7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323">
                <a:moveTo>
                  <a:pt x="40" y="67"/>
                </a:moveTo>
                <a:cubicBezTo>
                  <a:pt x="40" y="301"/>
                  <a:pt x="40" y="301"/>
                  <a:pt x="40" y="301"/>
                </a:cubicBezTo>
                <a:cubicBezTo>
                  <a:pt x="40" y="313"/>
                  <a:pt x="51" y="323"/>
                  <a:pt x="63" y="323"/>
                </a:cubicBezTo>
                <a:cubicBezTo>
                  <a:pt x="63" y="323"/>
                  <a:pt x="63" y="323"/>
                  <a:pt x="63" y="323"/>
                </a:cubicBezTo>
                <a:cubicBezTo>
                  <a:pt x="85" y="323"/>
                  <a:pt x="85" y="323"/>
                  <a:pt x="85" y="323"/>
                </a:cubicBezTo>
                <a:cubicBezTo>
                  <a:pt x="85" y="309"/>
                  <a:pt x="85" y="309"/>
                  <a:pt x="85" y="309"/>
                </a:cubicBezTo>
                <a:cubicBezTo>
                  <a:pt x="63" y="309"/>
                  <a:pt x="63" y="309"/>
                  <a:pt x="63" y="309"/>
                </a:cubicBezTo>
                <a:cubicBezTo>
                  <a:pt x="59" y="309"/>
                  <a:pt x="55" y="305"/>
                  <a:pt x="55" y="301"/>
                </a:cubicBezTo>
                <a:cubicBezTo>
                  <a:pt x="55" y="67"/>
                  <a:pt x="55" y="67"/>
                  <a:pt x="55" y="67"/>
                </a:cubicBezTo>
                <a:moveTo>
                  <a:pt x="55" y="72"/>
                </a:moveTo>
                <a:cubicBezTo>
                  <a:pt x="55" y="50"/>
                  <a:pt x="55" y="50"/>
                  <a:pt x="55" y="50"/>
                </a:cubicBezTo>
                <a:cubicBezTo>
                  <a:pt x="55" y="37"/>
                  <a:pt x="45" y="27"/>
                  <a:pt x="32" y="27"/>
                </a:cubicBezTo>
                <a:cubicBezTo>
                  <a:pt x="32" y="27"/>
                  <a:pt x="32" y="27"/>
                  <a:pt x="32" y="27"/>
                </a:cubicBezTo>
                <a:cubicBezTo>
                  <a:pt x="23" y="27"/>
                  <a:pt x="23" y="27"/>
                  <a:pt x="23" y="27"/>
                </a:cubicBezTo>
                <a:cubicBezTo>
                  <a:pt x="18" y="27"/>
                  <a:pt x="14" y="23"/>
                  <a:pt x="14" y="19"/>
                </a:cubicBezTo>
                <a:cubicBezTo>
                  <a:pt x="14" y="0"/>
                  <a:pt x="14" y="0"/>
                  <a:pt x="14" y="0"/>
                </a:cubicBezTo>
                <a:cubicBezTo>
                  <a:pt x="0" y="0"/>
                  <a:pt x="0" y="0"/>
                  <a:pt x="0" y="0"/>
                </a:cubicBezTo>
                <a:cubicBezTo>
                  <a:pt x="0" y="19"/>
                  <a:pt x="0" y="19"/>
                  <a:pt x="0" y="19"/>
                </a:cubicBezTo>
                <a:cubicBezTo>
                  <a:pt x="0" y="31"/>
                  <a:pt x="10" y="41"/>
                  <a:pt x="22" y="41"/>
                </a:cubicBezTo>
                <a:cubicBezTo>
                  <a:pt x="22" y="41"/>
                  <a:pt x="22" y="41"/>
                  <a:pt x="22" y="41"/>
                </a:cubicBezTo>
                <a:cubicBezTo>
                  <a:pt x="32" y="41"/>
                  <a:pt x="32" y="41"/>
                  <a:pt x="32" y="41"/>
                </a:cubicBezTo>
                <a:cubicBezTo>
                  <a:pt x="37" y="41"/>
                  <a:pt x="40" y="45"/>
                  <a:pt x="40" y="50"/>
                </a:cubicBezTo>
                <a:cubicBezTo>
                  <a:pt x="40" y="72"/>
                  <a:pt x="40" y="72"/>
                  <a:pt x="40"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8" name="Rectangle 212"/>
          <p:cNvSpPr>
            <a:spLocks noChangeArrowheads="1"/>
          </p:cNvSpPr>
          <p:nvPr userDrawn="1"/>
        </p:nvSpPr>
        <p:spPr bwMode="auto">
          <a:xfrm>
            <a:off x="26670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9" name="Freeform 213"/>
          <p:cNvSpPr>
            <a:spLocks noEditPoints="1"/>
          </p:cNvSpPr>
          <p:nvPr userDrawn="1"/>
        </p:nvSpPr>
        <p:spPr bwMode="auto">
          <a:xfrm>
            <a:off x="26606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0" name="Freeform 214"/>
          <p:cNvSpPr>
            <a:spLocks/>
          </p:cNvSpPr>
          <p:nvPr userDrawn="1"/>
        </p:nvSpPr>
        <p:spPr bwMode="auto">
          <a:xfrm>
            <a:off x="2146300" y="-6808515"/>
            <a:ext cx="209550" cy="355600"/>
          </a:xfrm>
          <a:custGeom>
            <a:avLst/>
            <a:gdLst>
              <a:gd name="T0" fmla="*/ 0 w 66"/>
              <a:gd name="T1" fmla="*/ 112 h 112"/>
              <a:gd name="T2" fmla="*/ 45 w 66"/>
              <a:gd name="T3" fmla="*/ 112 h 112"/>
              <a:gd name="T4" fmla="*/ 60 w 66"/>
              <a:gd name="T5" fmla="*/ 105 h 112"/>
              <a:gd name="T6" fmla="*/ 65 w 66"/>
              <a:gd name="T7" fmla="*/ 91 h 112"/>
              <a:gd name="T8" fmla="*/ 65 w 66"/>
              <a:gd name="T9" fmla="*/ 0 h 112"/>
              <a:gd name="T10" fmla="*/ 50 w 66"/>
              <a:gd name="T11" fmla="*/ 0 h 112"/>
              <a:gd name="T12" fmla="*/ 50 w 66"/>
              <a:gd name="T13" fmla="*/ 92 h 112"/>
              <a:gd name="T14" fmla="*/ 49 w 66"/>
              <a:gd name="T15" fmla="*/ 95 h 112"/>
              <a:gd name="T16" fmla="*/ 45 w 66"/>
              <a:gd name="T17" fmla="*/ 97 h 112"/>
              <a:gd name="T18" fmla="*/ 0 w 66"/>
              <a:gd name="T19" fmla="*/ 97 h 112"/>
              <a:gd name="T20" fmla="*/ 0 w 66"/>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2">
                <a:moveTo>
                  <a:pt x="0" y="112"/>
                </a:moveTo>
                <a:cubicBezTo>
                  <a:pt x="45" y="112"/>
                  <a:pt x="45" y="112"/>
                  <a:pt x="45" y="112"/>
                </a:cubicBezTo>
                <a:cubicBezTo>
                  <a:pt x="51" y="112"/>
                  <a:pt x="56" y="110"/>
                  <a:pt x="60" y="105"/>
                </a:cubicBezTo>
                <a:cubicBezTo>
                  <a:pt x="64" y="102"/>
                  <a:pt x="66" y="96"/>
                  <a:pt x="65" y="91"/>
                </a:cubicBezTo>
                <a:cubicBezTo>
                  <a:pt x="65" y="0"/>
                  <a:pt x="65" y="0"/>
                  <a:pt x="65" y="0"/>
                </a:cubicBezTo>
                <a:cubicBezTo>
                  <a:pt x="50" y="0"/>
                  <a:pt x="50" y="0"/>
                  <a:pt x="50" y="0"/>
                </a:cubicBezTo>
                <a:cubicBezTo>
                  <a:pt x="50" y="92"/>
                  <a:pt x="50" y="92"/>
                  <a:pt x="50" y="92"/>
                </a:cubicBezTo>
                <a:cubicBezTo>
                  <a:pt x="50" y="93"/>
                  <a:pt x="49" y="94"/>
                  <a:pt x="49" y="95"/>
                </a:cubicBezTo>
                <a:cubicBezTo>
                  <a:pt x="48" y="96"/>
                  <a:pt x="46" y="97"/>
                  <a:pt x="45" y="97"/>
                </a:cubicBezTo>
                <a:cubicBezTo>
                  <a:pt x="0" y="97"/>
                  <a:pt x="0" y="97"/>
                  <a:pt x="0" y="97"/>
                </a:cubicBezTo>
                <a:lnTo>
                  <a:pt x="0" y="1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1" name="Freeform 215"/>
          <p:cNvSpPr>
            <a:spLocks/>
          </p:cNvSpPr>
          <p:nvPr userDrawn="1"/>
        </p:nvSpPr>
        <p:spPr bwMode="auto">
          <a:xfrm>
            <a:off x="2051050" y="-6500540"/>
            <a:ext cx="209550" cy="593725"/>
          </a:xfrm>
          <a:custGeom>
            <a:avLst/>
            <a:gdLst>
              <a:gd name="T0" fmla="*/ 66 w 66"/>
              <a:gd name="T1" fmla="*/ 0 h 187"/>
              <a:gd name="T2" fmla="*/ 21 w 66"/>
              <a:gd name="T3" fmla="*/ 0 h 187"/>
              <a:gd name="T4" fmla="*/ 6 w 66"/>
              <a:gd name="T5" fmla="*/ 6 h 187"/>
              <a:gd name="T6" fmla="*/ 0 w 66"/>
              <a:gd name="T7" fmla="*/ 21 h 187"/>
              <a:gd name="T8" fmla="*/ 0 w 66"/>
              <a:gd name="T9" fmla="*/ 187 h 187"/>
              <a:gd name="T10" fmla="*/ 16 w 66"/>
              <a:gd name="T11" fmla="*/ 187 h 187"/>
              <a:gd name="T12" fmla="*/ 16 w 66"/>
              <a:gd name="T13" fmla="*/ 20 h 187"/>
              <a:gd name="T14" fmla="*/ 17 w 66"/>
              <a:gd name="T15" fmla="*/ 17 h 187"/>
              <a:gd name="T16" fmla="*/ 21 w 66"/>
              <a:gd name="T17" fmla="*/ 15 h 187"/>
              <a:gd name="T18" fmla="*/ 66 w 66"/>
              <a:gd name="T19" fmla="*/ 15 h 187"/>
              <a:gd name="T20" fmla="*/ 66 w 66"/>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87">
                <a:moveTo>
                  <a:pt x="66" y="0"/>
                </a:moveTo>
                <a:cubicBezTo>
                  <a:pt x="21" y="0"/>
                  <a:pt x="21" y="0"/>
                  <a:pt x="21" y="0"/>
                </a:cubicBezTo>
                <a:cubicBezTo>
                  <a:pt x="15" y="0"/>
                  <a:pt x="9" y="2"/>
                  <a:pt x="6" y="6"/>
                </a:cubicBezTo>
                <a:cubicBezTo>
                  <a:pt x="2" y="10"/>
                  <a:pt x="0" y="15"/>
                  <a:pt x="0" y="21"/>
                </a:cubicBezTo>
                <a:cubicBezTo>
                  <a:pt x="0" y="187"/>
                  <a:pt x="0" y="187"/>
                  <a:pt x="0" y="187"/>
                </a:cubicBezTo>
                <a:cubicBezTo>
                  <a:pt x="16" y="187"/>
                  <a:pt x="16" y="187"/>
                  <a:pt x="16" y="187"/>
                </a:cubicBezTo>
                <a:cubicBezTo>
                  <a:pt x="16" y="20"/>
                  <a:pt x="16" y="20"/>
                  <a:pt x="16" y="20"/>
                </a:cubicBezTo>
                <a:cubicBezTo>
                  <a:pt x="15" y="18"/>
                  <a:pt x="16" y="17"/>
                  <a:pt x="17" y="17"/>
                </a:cubicBezTo>
                <a:cubicBezTo>
                  <a:pt x="18" y="16"/>
                  <a:pt x="19"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2" name="Freeform 216"/>
          <p:cNvSpPr>
            <a:spLocks/>
          </p:cNvSpPr>
          <p:nvPr userDrawn="1"/>
        </p:nvSpPr>
        <p:spPr bwMode="auto">
          <a:xfrm>
            <a:off x="4437063" y="-6741840"/>
            <a:ext cx="206375" cy="355600"/>
          </a:xfrm>
          <a:custGeom>
            <a:avLst/>
            <a:gdLst>
              <a:gd name="T0" fmla="*/ 0 w 65"/>
              <a:gd name="T1" fmla="*/ 112 h 112"/>
              <a:gd name="T2" fmla="*/ 45 w 65"/>
              <a:gd name="T3" fmla="*/ 112 h 112"/>
              <a:gd name="T4" fmla="*/ 60 w 65"/>
              <a:gd name="T5" fmla="*/ 106 h 112"/>
              <a:gd name="T6" fmla="*/ 65 w 65"/>
              <a:gd name="T7" fmla="*/ 91 h 112"/>
              <a:gd name="T8" fmla="*/ 65 w 65"/>
              <a:gd name="T9" fmla="*/ 0 h 112"/>
              <a:gd name="T10" fmla="*/ 50 w 65"/>
              <a:gd name="T11" fmla="*/ 0 h 112"/>
              <a:gd name="T12" fmla="*/ 50 w 65"/>
              <a:gd name="T13" fmla="*/ 92 h 112"/>
              <a:gd name="T14" fmla="*/ 49 w 65"/>
              <a:gd name="T15" fmla="*/ 95 h 112"/>
              <a:gd name="T16" fmla="*/ 45 w 65"/>
              <a:gd name="T17" fmla="*/ 97 h 112"/>
              <a:gd name="T18" fmla="*/ 0 w 65"/>
              <a:gd name="T19" fmla="*/ 97 h 112"/>
              <a:gd name="T20" fmla="*/ 0 w 65"/>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2">
                <a:moveTo>
                  <a:pt x="0" y="112"/>
                </a:moveTo>
                <a:cubicBezTo>
                  <a:pt x="45" y="112"/>
                  <a:pt x="45" y="112"/>
                  <a:pt x="45" y="112"/>
                </a:cubicBezTo>
                <a:cubicBezTo>
                  <a:pt x="51" y="112"/>
                  <a:pt x="56" y="110"/>
                  <a:pt x="60" y="106"/>
                </a:cubicBezTo>
                <a:cubicBezTo>
                  <a:pt x="64" y="102"/>
                  <a:pt x="65" y="97"/>
                  <a:pt x="65" y="91"/>
                </a:cubicBezTo>
                <a:cubicBezTo>
                  <a:pt x="65" y="0"/>
                  <a:pt x="65" y="0"/>
                  <a:pt x="65" y="0"/>
                </a:cubicBezTo>
                <a:cubicBezTo>
                  <a:pt x="50" y="0"/>
                  <a:pt x="50" y="0"/>
                  <a:pt x="50" y="0"/>
                </a:cubicBezTo>
                <a:cubicBezTo>
                  <a:pt x="50" y="92"/>
                  <a:pt x="50" y="92"/>
                  <a:pt x="50" y="92"/>
                </a:cubicBezTo>
                <a:cubicBezTo>
                  <a:pt x="50" y="93"/>
                  <a:pt x="49" y="95"/>
                  <a:pt x="49" y="95"/>
                </a:cubicBezTo>
                <a:cubicBezTo>
                  <a:pt x="48" y="96"/>
                  <a:pt x="46" y="97"/>
                  <a:pt x="45" y="97"/>
                </a:cubicBezTo>
                <a:cubicBezTo>
                  <a:pt x="0" y="97"/>
                  <a:pt x="0" y="97"/>
                  <a:pt x="0" y="97"/>
                </a:cubicBezTo>
                <a:lnTo>
                  <a:pt x="0" y="1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3" name="Freeform 217"/>
          <p:cNvSpPr>
            <a:spLocks/>
          </p:cNvSpPr>
          <p:nvPr userDrawn="1"/>
        </p:nvSpPr>
        <p:spPr bwMode="auto">
          <a:xfrm>
            <a:off x="4341813" y="-6433865"/>
            <a:ext cx="206375" cy="593725"/>
          </a:xfrm>
          <a:custGeom>
            <a:avLst/>
            <a:gdLst>
              <a:gd name="T0" fmla="*/ 65 w 65"/>
              <a:gd name="T1" fmla="*/ 0 h 187"/>
              <a:gd name="T2" fmla="*/ 20 w 65"/>
              <a:gd name="T3" fmla="*/ 0 h 187"/>
              <a:gd name="T4" fmla="*/ 6 w 65"/>
              <a:gd name="T5" fmla="*/ 6 h 187"/>
              <a:gd name="T6" fmla="*/ 0 w 65"/>
              <a:gd name="T7" fmla="*/ 21 h 187"/>
              <a:gd name="T8" fmla="*/ 0 w 65"/>
              <a:gd name="T9" fmla="*/ 187 h 187"/>
              <a:gd name="T10" fmla="*/ 16 w 65"/>
              <a:gd name="T11" fmla="*/ 187 h 187"/>
              <a:gd name="T12" fmla="*/ 15 w 65"/>
              <a:gd name="T13" fmla="*/ 20 h 187"/>
              <a:gd name="T14" fmla="*/ 17 w 65"/>
              <a:gd name="T15" fmla="*/ 17 h 187"/>
              <a:gd name="T16" fmla="*/ 20 w 65"/>
              <a:gd name="T17" fmla="*/ 15 h 187"/>
              <a:gd name="T18" fmla="*/ 65 w 65"/>
              <a:gd name="T19" fmla="*/ 15 h 187"/>
              <a:gd name="T20" fmla="*/ 65 w 65"/>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87">
                <a:moveTo>
                  <a:pt x="65" y="0"/>
                </a:moveTo>
                <a:cubicBezTo>
                  <a:pt x="20" y="0"/>
                  <a:pt x="20" y="0"/>
                  <a:pt x="20" y="0"/>
                </a:cubicBezTo>
                <a:cubicBezTo>
                  <a:pt x="15" y="0"/>
                  <a:pt x="9" y="2"/>
                  <a:pt x="6" y="6"/>
                </a:cubicBezTo>
                <a:cubicBezTo>
                  <a:pt x="2" y="10"/>
                  <a:pt x="0" y="15"/>
                  <a:pt x="0" y="21"/>
                </a:cubicBezTo>
                <a:cubicBezTo>
                  <a:pt x="0" y="187"/>
                  <a:pt x="0" y="187"/>
                  <a:pt x="0" y="187"/>
                </a:cubicBezTo>
                <a:cubicBezTo>
                  <a:pt x="16" y="187"/>
                  <a:pt x="16" y="187"/>
                  <a:pt x="16" y="187"/>
                </a:cubicBezTo>
                <a:cubicBezTo>
                  <a:pt x="15" y="20"/>
                  <a:pt x="15" y="20"/>
                  <a:pt x="15" y="20"/>
                </a:cubicBezTo>
                <a:cubicBezTo>
                  <a:pt x="15" y="18"/>
                  <a:pt x="16" y="17"/>
                  <a:pt x="17" y="17"/>
                </a:cubicBezTo>
                <a:cubicBezTo>
                  <a:pt x="18" y="16"/>
                  <a:pt x="19" y="15"/>
                  <a:pt x="20" y="15"/>
                </a:cubicBezTo>
                <a:cubicBezTo>
                  <a:pt x="65" y="15"/>
                  <a:pt x="65" y="15"/>
                  <a:pt x="65" y="15"/>
                </a:cubicBezTo>
                <a:lnTo>
                  <a:pt x="65"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4" name="Freeform 218"/>
          <p:cNvSpPr>
            <a:spLocks/>
          </p:cNvSpPr>
          <p:nvPr userDrawn="1"/>
        </p:nvSpPr>
        <p:spPr bwMode="auto">
          <a:xfrm>
            <a:off x="6346825" y="-6849790"/>
            <a:ext cx="209550" cy="209550"/>
          </a:xfrm>
          <a:custGeom>
            <a:avLst/>
            <a:gdLst>
              <a:gd name="T0" fmla="*/ 0 w 66"/>
              <a:gd name="T1" fmla="*/ 66 h 66"/>
              <a:gd name="T2" fmla="*/ 45 w 66"/>
              <a:gd name="T3" fmla="*/ 66 h 66"/>
              <a:gd name="T4" fmla="*/ 60 w 66"/>
              <a:gd name="T5" fmla="*/ 60 h 66"/>
              <a:gd name="T6" fmla="*/ 66 w 66"/>
              <a:gd name="T7" fmla="*/ 45 h 66"/>
              <a:gd name="T8" fmla="*/ 66 w 66"/>
              <a:gd name="T9" fmla="*/ 0 h 66"/>
              <a:gd name="T10" fmla="*/ 50 w 66"/>
              <a:gd name="T11" fmla="*/ 0 h 66"/>
              <a:gd name="T12" fmla="*/ 50 w 66"/>
              <a:gd name="T13" fmla="*/ 46 h 66"/>
              <a:gd name="T14" fmla="*/ 49 w 66"/>
              <a:gd name="T15" fmla="*/ 49 h 66"/>
              <a:gd name="T16" fmla="*/ 45 w 66"/>
              <a:gd name="T17" fmla="*/ 51 h 66"/>
              <a:gd name="T18" fmla="*/ 0 w 66"/>
              <a:gd name="T19" fmla="*/ 51 h 66"/>
              <a:gd name="T20" fmla="*/ 0 w 66"/>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0" y="66"/>
                </a:moveTo>
                <a:cubicBezTo>
                  <a:pt x="45" y="66"/>
                  <a:pt x="45" y="66"/>
                  <a:pt x="45" y="66"/>
                </a:cubicBezTo>
                <a:cubicBezTo>
                  <a:pt x="51" y="66"/>
                  <a:pt x="56" y="64"/>
                  <a:pt x="60" y="60"/>
                </a:cubicBezTo>
                <a:cubicBezTo>
                  <a:pt x="64" y="56"/>
                  <a:pt x="66" y="51"/>
                  <a:pt x="66" y="45"/>
                </a:cubicBezTo>
                <a:cubicBezTo>
                  <a:pt x="66" y="0"/>
                  <a:pt x="66" y="0"/>
                  <a:pt x="66" y="0"/>
                </a:cubicBezTo>
                <a:cubicBezTo>
                  <a:pt x="50" y="0"/>
                  <a:pt x="50" y="0"/>
                  <a:pt x="50" y="0"/>
                </a:cubicBezTo>
                <a:cubicBezTo>
                  <a:pt x="50" y="46"/>
                  <a:pt x="50" y="46"/>
                  <a:pt x="50" y="46"/>
                </a:cubicBezTo>
                <a:cubicBezTo>
                  <a:pt x="50" y="48"/>
                  <a:pt x="50" y="49"/>
                  <a:pt x="49" y="49"/>
                </a:cubicBezTo>
                <a:cubicBezTo>
                  <a:pt x="48" y="50"/>
                  <a:pt x="47" y="51"/>
                  <a:pt x="45" y="51"/>
                </a:cubicBezTo>
                <a:cubicBezTo>
                  <a:pt x="0" y="51"/>
                  <a:pt x="0" y="51"/>
                  <a:pt x="0" y="51"/>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5" name="Freeform 219"/>
          <p:cNvSpPr>
            <a:spLocks/>
          </p:cNvSpPr>
          <p:nvPr userDrawn="1"/>
        </p:nvSpPr>
        <p:spPr bwMode="auto">
          <a:xfrm>
            <a:off x="6251575" y="-6687865"/>
            <a:ext cx="209550" cy="1019175"/>
          </a:xfrm>
          <a:custGeom>
            <a:avLst/>
            <a:gdLst>
              <a:gd name="T0" fmla="*/ 66 w 66"/>
              <a:gd name="T1" fmla="*/ 0 h 321"/>
              <a:gd name="T2" fmla="*/ 21 w 66"/>
              <a:gd name="T3" fmla="*/ 0 h 321"/>
              <a:gd name="T4" fmla="*/ 6 w 66"/>
              <a:gd name="T5" fmla="*/ 6 h 321"/>
              <a:gd name="T6" fmla="*/ 1 w 66"/>
              <a:gd name="T7" fmla="*/ 21 h 321"/>
              <a:gd name="T8" fmla="*/ 1 w 66"/>
              <a:gd name="T9" fmla="*/ 321 h 321"/>
              <a:gd name="T10" fmla="*/ 16 w 66"/>
              <a:gd name="T11" fmla="*/ 321 h 321"/>
              <a:gd name="T12" fmla="*/ 16 w 66"/>
              <a:gd name="T13" fmla="*/ 20 h 321"/>
              <a:gd name="T14" fmla="*/ 17 w 66"/>
              <a:gd name="T15" fmla="*/ 17 h 321"/>
              <a:gd name="T16" fmla="*/ 21 w 66"/>
              <a:gd name="T17" fmla="*/ 15 h 321"/>
              <a:gd name="T18" fmla="*/ 66 w 66"/>
              <a:gd name="T19" fmla="*/ 15 h 321"/>
              <a:gd name="T20" fmla="*/ 66 w 66"/>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321">
                <a:moveTo>
                  <a:pt x="66" y="0"/>
                </a:moveTo>
                <a:cubicBezTo>
                  <a:pt x="21" y="0"/>
                  <a:pt x="21" y="0"/>
                  <a:pt x="21" y="0"/>
                </a:cubicBezTo>
                <a:cubicBezTo>
                  <a:pt x="15" y="0"/>
                  <a:pt x="10" y="2"/>
                  <a:pt x="6" y="6"/>
                </a:cubicBezTo>
                <a:cubicBezTo>
                  <a:pt x="2" y="10"/>
                  <a:pt x="0" y="16"/>
                  <a:pt x="1" y="21"/>
                </a:cubicBezTo>
                <a:cubicBezTo>
                  <a:pt x="1" y="321"/>
                  <a:pt x="1" y="321"/>
                  <a:pt x="1" y="321"/>
                </a:cubicBezTo>
                <a:cubicBezTo>
                  <a:pt x="16" y="321"/>
                  <a:pt x="16" y="321"/>
                  <a:pt x="16" y="321"/>
                </a:cubicBezTo>
                <a:cubicBezTo>
                  <a:pt x="16" y="20"/>
                  <a:pt x="16" y="20"/>
                  <a:pt x="16" y="20"/>
                </a:cubicBezTo>
                <a:cubicBezTo>
                  <a:pt x="16" y="19"/>
                  <a:pt x="17" y="18"/>
                  <a:pt x="17" y="17"/>
                </a:cubicBezTo>
                <a:cubicBezTo>
                  <a:pt x="18" y="16"/>
                  <a:pt x="20"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6" name="Freeform 220"/>
          <p:cNvSpPr>
            <a:spLocks/>
          </p:cNvSpPr>
          <p:nvPr userDrawn="1"/>
        </p:nvSpPr>
        <p:spPr bwMode="auto">
          <a:xfrm>
            <a:off x="493713" y="-6735490"/>
            <a:ext cx="209550" cy="209550"/>
          </a:xfrm>
          <a:custGeom>
            <a:avLst/>
            <a:gdLst>
              <a:gd name="T0" fmla="*/ 0 w 66"/>
              <a:gd name="T1" fmla="*/ 66 h 66"/>
              <a:gd name="T2" fmla="*/ 45 w 66"/>
              <a:gd name="T3" fmla="*/ 66 h 66"/>
              <a:gd name="T4" fmla="*/ 60 w 66"/>
              <a:gd name="T5" fmla="*/ 60 h 66"/>
              <a:gd name="T6" fmla="*/ 65 w 66"/>
              <a:gd name="T7" fmla="*/ 45 h 66"/>
              <a:gd name="T8" fmla="*/ 65 w 66"/>
              <a:gd name="T9" fmla="*/ 0 h 66"/>
              <a:gd name="T10" fmla="*/ 50 w 66"/>
              <a:gd name="T11" fmla="*/ 0 h 66"/>
              <a:gd name="T12" fmla="*/ 50 w 66"/>
              <a:gd name="T13" fmla="*/ 46 h 66"/>
              <a:gd name="T14" fmla="*/ 49 w 66"/>
              <a:gd name="T15" fmla="*/ 49 h 66"/>
              <a:gd name="T16" fmla="*/ 45 w 66"/>
              <a:gd name="T17" fmla="*/ 51 h 66"/>
              <a:gd name="T18" fmla="*/ 0 w 66"/>
              <a:gd name="T19" fmla="*/ 51 h 66"/>
              <a:gd name="T20" fmla="*/ 0 w 66"/>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0" y="66"/>
                </a:moveTo>
                <a:cubicBezTo>
                  <a:pt x="45" y="66"/>
                  <a:pt x="45" y="66"/>
                  <a:pt x="45" y="66"/>
                </a:cubicBezTo>
                <a:cubicBezTo>
                  <a:pt x="51" y="66"/>
                  <a:pt x="56" y="64"/>
                  <a:pt x="60" y="60"/>
                </a:cubicBezTo>
                <a:cubicBezTo>
                  <a:pt x="64" y="56"/>
                  <a:pt x="66" y="51"/>
                  <a:pt x="65" y="45"/>
                </a:cubicBezTo>
                <a:cubicBezTo>
                  <a:pt x="65" y="0"/>
                  <a:pt x="65" y="0"/>
                  <a:pt x="65" y="0"/>
                </a:cubicBezTo>
                <a:cubicBezTo>
                  <a:pt x="50" y="0"/>
                  <a:pt x="50" y="0"/>
                  <a:pt x="50" y="0"/>
                </a:cubicBezTo>
                <a:cubicBezTo>
                  <a:pt x="50" y="46"/>
                  <a:pt x="50" y="46"/>
                  <a:pt x="50" y="46"/>
                </a:cubicBezTo>
                <a:cubicBezTo>
                  <a:pt x="50" y="48"/>
                  <a:pt x="49" y="49"/>
                  <a:pt x="49" y="49"/>
                </a:cubicBezTo>
                <a:cubicBezTo>
                  <a:pt x="48" y="50"/>
                  <a:pt x="46" y="51"/>
                  <a:pt x="45" y="51"/>
                </a:cubicBezTo>
                <a:cubicBezTo>
                  <a:pt x="0" y="51"/>
                  <a:pt x="0" y="51"/>
                  <a:pt x="0" y="51"/>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7" name="Freeform 221"/>
          <p:cNvSpPr>
            <a:spLocks/>
          </p:cNvSpPr>
          <p:nvPr userDrawn="1"/>
        </p:nvSpPr>
        <p:spPr bwMode="auto">
          <a:xfrm>
            <a:off x="398463" y="-6573565"/>
            <a:ext cx="209550" cy="1019175"/>
          </a:xfrm>
          <a:custGeom>
            <a:avLst/>
            <a:gdLst>
              <a:gd name="T0" fmla="*/ 66 w 66"/>
              <a:gd name="T1" fmla="*/ 0 h 321"/>
              <a:gd name="T2" fmla="*/ 21 w 66"/>
              <a:gd name="T3" fmla="*/ 0 h 321"/>
              <a:gd name="T4" fmla="*/ 6 w 66"/>
              <a:gd name="T5" fmla="*/ 6 h 321"/>
              <a:gd name="T6" fmla="*/ 0 w 66"/>
              <a:gd name="T7" fmla="*/ 21 h 321"/>
              <a:gd name="T8" fmla="*/ 0 w 66"/>
              <a:gd name="T9" fmla="*/ 321 h 321"/>
              <a:gd name="T10" fmla="*/ 16 w 66"/>
              <a:gd name="T11" fmla="*/ 321 h 321"/>
              <a:gd name="T12" fmla="*/ 16 w 66"/>
              <a:gd name="T13" fmla="*/ 20 h 321"/>
              <a:gd name="T14" fmla="*/ 17 w 66"/>
              <a:gd name="T15" fmla="*/ 17 h 321"/>
              <a:gd name="T16" fmla="*/ 21 w 66"/>
              <a:gd name="T17" fmla="*/ 15 h 321"/>
              <a:gd name="T18" fmla="*/ 66 w 66"/>
              <a:gd name="T19" fmla="*/ 15 h 321"/>
              <a:gd name="T20" fmla="*/ 66 w 66"/>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321">
                <a:moveTo>
                  <a:pt x="66" y="0"/>
                </a:moveTo>
                <a:cubicBezTo>
                  <a:pt x="21" y="0"/>
                  <a:pt x="21" y="0"/>
                  <a:pt x="21" y="0"/>
                </a:cubicBezTo>
                <a:cubicBezTo>
                  <a:pt x="15" y="0"/>
                  <a:pt x="9" y="2"/>
                  <a:pt x="6" y="6"/>
                </a:cubicBezTo>
                <a:cubicBezTo>
                  <a:pt x="2" y="10"/>
                  <a:pt x="0" y="16"/>
                  <a:pt x="0" y="21"/>
                </a:cubicBezTo>
                <a:cubicBezTo>
                  <a:pt x="0" y="321"/>
                  <a:pt x="0" y="321"/>
                  <a:pt x="0" y="321"/>
                </a:cubicBezTo>
                <a:cubicBezTo>
                  <a:pt x="16" y="321"/>
                  <a:pt x="16" y="321"/>
                  <a:pt x="16" y="321"/>
                </a:cubicBezTo>
                <a:cubicBezTo>
                  <a:pt x="16" y="20"/>
                  <a:pt x="16" y="20"/>
                  <a:pt x="16" y="20"/>
                </a:cubicBezTo>
                <a:cubicBezTo>
                  <a:pt x="15" y="19"/>
                  <a:pt x="16" y="18"/>
                  <a:pt x="17" y="17"/>
                </a:cubicBezTo>
                <a:cubicBezTo>
                  <a:pt x="18" y="16"/>
                  <a:pt x="19"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8" name="Freeform 222"/>
          <p:cNvSpPr>
            <a:spLocks/>
          </p:cNvSpPr>
          <p:nvPr userDrawn="1"/>
        </p:nvSpPr>
        <p:spPr bwMode="auto">
          <a:xfrm>
            <a:off x="6594475" y="-7011715"/>
            <a:ext cx="279400" cy="209550"/>
          </a:xfrm>
          <a:custGeom>
            <a:avLst/>
            <a:gdLst>
              <a:gd name="T0" fmla="*/ 0 w 88"/>
              <a:gd name="T1" fmla="*/ 66 h 66"/>
              <a:gd name="T2" fmla="*/ 0 w 88"/>
              <a:gd name="T3" fmla="*/ 50 h 66"/>
              <a:gd name="T4" fmla="*/ 67 w 88"/>
              <a:gd name="T5" fmla="*/ 50 h 66"/>
              <a:gd name="T6" fmla="*/ 71 w 88"/>
              <a:gd name="T7" fmla="*/ 49 h 66"/>
              <a:gd name="T8" fmla="*/ 72 w 88"/>
              <a:gd name="T9" fmla="*/ 45 h 66"/>
              <a:gd name="T10" fmla="*/ 72 w 88"/>
              <a:gd name="T11" fmla="*/ 0 h 66"/>
              <a:gd name="T12" fmla="*/ 88 w 88"/>
              <a:gd name="T13" fmla="*/ 0 h 66"/>
              <a:gd name="T14" fmla="*/ 88 w 88"/>
              <a:gd name="T15" fmla="*/ 45 h 66"/>
              <a:gd name="T16" fmla="*/ 81 w 88"/>
              <a:gd name="T17" fmla="*/ 60 h 66"/>
              <a:gd name="T18" fmla="*/ 67 w 88"/>
              <a:gd name="T19" fmla="*/ 66 h 66"/>
              <a:gd name="T20" fmla="*/ 0 w 88"/>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66">
                <a:moveTo>
                  <a:pt x="0" y="66"/>
                </a:moveTo>
                <a:cubicBezTo>
                  <a:pt x="0" y="50"/>
                  <a:pt x="0" y="50"/>
                  <a:pt x="0" y="50"/>
                </a:cubicBezTo>
                <a:cubicBezTo>
                  <a:pt x="67" y="50"/>
                  <a:pt x="67" y="50"/>
                  <a:pt x="67" y="50"/>
                </a:cubicBezTo>
                <a:cubicBezTo>
                  <a:pt x="69" y="50"/>
                  <a:pt x="70" y="50"/>
                  <a:pt x="71" y="49"/>
                </a:cubicBezTo>
                <a:cubicBezTo>
                  <a:pt x="72" y="48"/>
                  <a:pt x="72" y="47"/>
                  <a:pt x="72" y="45"/>
                </a:cubicBezTo>
                <a:cubicBezTo>
                  <a:pt x="72" y="0"/>
                  <a:pt x="72" y="0"/>
                  <a:pt x="72" y="0"/>
                </a:cubicBezTo>
                <a:cubicBezTo>
                  <a:pt x="88" y="0"/>
                  <a:pt x="88" y="0"/>
                  <a:pt x="88" y="0"/>
                </a:cubicBezTo>
                <a:cubicBezTo>
                  <a:pt x="88" y="45"/>
                  <a:pt x="88" y="45"/>
                  <a:pt x="88" y="45"/>
                </a:cubicBezTo>
                <a:cubicBezTo>
                  <a:pt x="88" y="51"/>
                  <a:pt x="85" y="56"/>
                  <a:pt x="81" y="60"/>
                </a:cubicBezTo>
                <a:cubicBezTo>
                  <a:pt x="77" y="64"/>
                  <a:pt x="72" y="66"/>
                  <a:pt x="67" y="66"/>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9" name="Rectangle 223"/>
          <p:cNvSpPr>
            <a:spLocks noChangeArrowheads="1"/>
          </p:cNvSpPr>
          <p:nvPr userDrawn="1"/>
        </p:nvSpPr>
        <p:spPr bwMode="auto">
          <a:xfrm>
            <a:off x="4564063"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30" name="Freeform 224"/>
          <p:cNvSpPr>
            <a:spLocks noEditPoints="1"/>
          </p:cNvSpPr>
          <p:nvPr userDrawn="1"/>
        </p:nvSpPr>
        <p:spPr bwMode="auto">
          <a:xfrm>
            <a:off x="4557713" y="-6868840"/>
            <a:ext cx="117475" cy="92075"/>
          </a:xfrm>
          <a:custGeom>
            <a:avLst/>
            <a:gdLst>
              <a:gd name="T0" fmla="*/ 68 w 74"/>
              <a:gd name="T1" fmla="*/ 54 h 58"/>
              <a:gd name="T2" fmla="*/ 4 w 74"/>
              <a:gd name="T3" fmla="*/ 54 h 58"/>
              <a:gd name="T4" fmla="*/ 4 w 74"/>
              <a:gd name="T5" fmla="*/ 4 h 58"/>
              <a:gd name="T6" fmla="*/ 68 w 74"/>
              <a:gd name="T7" fmla="*/ 4 h 58"/>
              <a:gd name="T8" fmla="*/ 68 w 74"/>
              <a:gd name="T9" fmla="*/ 54 h 58"/>
              <a:gd name="T10" fmla="*/ 74 w 74"/>
              <a:gd name="T11" fmla="*/ 0 h 58"/>
              <a:gd name="T12" fmla="*/ 68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68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68" y="54"/>
                </a:moveTo>
                <a:lnTo>
                  <a:pt x="4" y="54"/>
                </a:lnTo>
                <a:lnTo>
                  <a:pt x="4" y="4"/>
                </a:lnTo>
                <a:lnTo>
                  <a:pt x="68" y="4"/>
                </a:lnTo>
                <a:lnTo>
                  <a:pt x="68" y="54"/>
                </a:lnTo>
                <a:close/>
                <a:moveTo>
                  <a:pt x="74" y="0"/>
                </a:moveTo>
                <a:lnTo>
                  <a:pt x="68" y="0"/>
                </a:lnTo>
                <a:lnTo>
                  <a:pt x="4" y="0"/>
                </a:lnTo>
                <a:lnTo>
                  <a:pt x="0" y="0"/>
                </a:lnTo>
                <a:lnTo>
                  <a:pt x="0" y="4"/>
                </a:lnTo>
                <a:lnTo>
                  <a:pt x="0" y="54"/>
                </a:lnTo>
                <a:lnTo>
                  <a:pt x="0" y="58"/>
                </a:lnTo>
                <a:lnTo>
                  <a:pt x="4" y="58"/>
                </a:lnTo>
                <a:lnTo>
                  <a:pt x="68"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31" name="Rectangle 225"/>
          <p:cNvSpPr>
            <a:spLocks noChangeArrowheads="1"/>
          </p:cNvSpPr>
          <p:nvPr userDrawn="1"/>
        </p:nvSpPr>
        <p:spPr bwMode="auto">
          <a:xfrm>
            <a:off x="2282825"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24" name="Freeform 226"/>
          <p:cNvSpPr>
            <a:spLocks noEditPoints="1"/>
          </p:cNvSpPr>
          <p:nvPr userDrawn="1"/>
        </p:nvSpPr>
        <p:spPr bwMode="auto">
          <a:xfrm>
            <a:off x="2276475"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25" name="Rectangle 227"/>
          <p:cNvSpPr>
            <a:spLocks noChangeArrowheads="1"/>
          </p:cNvSpPr>
          <p:nvPr userDrawn="1"/>
        </p:nvSpPr>
        <p:spPr bwMode="auto">
          <a:xfrm>
            <a:off x="1655763"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27" name="Freeform 228"/>
          <p:cNvSpPr>
            <a:spLocks noEditPoints="1"/>
          </p:cNvSpPr>
          <p:nvPr userDrawn="1"/>
        </p:nvSpPr>
        <p:spPr bwMode="auto">
          <a:xfrm>
            <a:off x="1649413"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28" name="Rectangle 229"/>
          <p:cNvSpPr>
            <a:spLocks noChangeArrowheads="1"/>
          </p:cNvSpPr>
          <p:nvPr userDrawn="1"/>
        </p:nvSpPr>
        <p:spPr bwMode="auto">
          <a:xfrm>
            <a:off x="32766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29" name="Freeform 230"/>
          <p:cNvSpPr>
            <a:spLocks noEditPoints="1"/>
          </p:cNvSpPr>
          <p:nvPr userDrawn="1"/>
        </p:nvSpPr>
        <p:spPr bwMode="auto">
          <a:xfrm>
            <a:off x="32702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0" name="Rectangle 231"/>
          <p:cNvSpPr>
            <a:spLocks noChangeArrowheads="1"/>
          </p:cNvSpPr>
          <p:nvPr userDrawn="1"/>
        </p:nvSpPr>
        <p:spPr bwMode="auto">
          <a:xfrm>
            <a:off x="4830763"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1" name="Freeform 232"/>
          <p:cNvSpPr>
            <a:spLocks noEditPoints="1"/>
          </p:cNvSpPr>
          <p:nvPr userDrawn="1"/>
        </p:nvSpPr>
        <p:spPr bwMode="auto">
          <a:xfrm>
            <a:off x="4824413"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2" name="Rectangle 233"/>
          <p:cNvSpPr>
            <a:spLocks noChangeArrowheads="1"/>
          </p:cNvSpPr>
          <p:nvPr userDrawn="1"/>
        </p:nvSpPr>
        <p:spPr bwMode="auto">
          <a:xfrm>
            <a:off x="6480175"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3" name="Freeform 234"/>
          <p:cNvSpPr>
            <a:spLocks noEditPoints="1"/>
          </p:cNvSpPr>
          <p:nvPr userDrawn="1"/>
        </p:nvSpPr>
        <p:spPr bwMode="auto">
          <a:xfrm>
            <a:off x="6470650"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4" name="Freeform 235"/>
          <p:cNvSpPr>
            <a:spLocks/>
          </p:cNvSpPr>
          <p:nvPr userDrawn="1"/>
        </p:nvSpPr>
        <p:spPr bwMode="auto">
          <a:xfrm>
            <a:off x="5746750"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5" name="Freeform 236"/>
          <p:cNvSpPr>
            <a:spLocks/>
          </p:cNvSpPr>
          <p:nvPr userDrawn="1"/>
        </p:nvSpPr>
        <p:spPr bwMode="auto">
          <a:xfrm>
            <a:off x="5746750"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6" name="Rectangle 237"/>
          <p:cNvSpPr>
            <a:spLocks noChangeArrowheads="1"/>
          </p:cNvSpPr>
          <p:nvPr userDrawn="1"/>
        </p:nvSpPr>
        <p:spPr bwMode="auto">
          <a:xfrm>
            <a:off x="57150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7" name="Freeform 238"/>
          <p:cNvSpPr>
            <a:spLocks noEditPoints="1"/>
          </p:cNvSpPr>
          <p:nvPr userDrawn="1"/>
        </p:nvSpPr>
        <p:spPr bwMode="auto">
          <a:xfrm>
            <a:off x="57086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8" name="Rectangle 239"/>
          <p:cNvSpPr>
            <a:spLocks noChangeArrowheads="1"/>
          </p:cNvSpPr>
          <p:nvPr userDrawn="1"/>
        </p:nvSpPr>
        <p:spPr bwMode="auto">
          <a:xfrm>
            <a:off x="5138738"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9" name="Freeform 240"/>
          <p:cNvSpPr>
            <a:spLocks noEditPoints="1"/>
          </p:cNvSpPr>
          <p:nvPr userDrawn="1"/>
        </p:nvSpPr>
        <p:spPr bwMode="auto">
          <a:xfrm>
            <a:off x="5129213"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0" name="Rectangle 241"/>
          <p:cNvSpPr>
            <a:spLocks noChangeArrowheads="1"/>
          </p:cNvSpPr>
          <p:nvPr userDrawn="1"/>
        </p:nvSpPr>
        <p:spPr bwMode="auto">
          <a:xfrm>
            <a:off x="3302000" y="-6770415"/>
            <a:ext cx="69850"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1" name="Rectangle 242"/>
          <p:cNvSpPr>
            <a:spLocks noChangeArrowheads="1"/>
          </p:cNvSpPr>
          <p:nvPr userDrawn="1"/>
        </p:nvSpPr>
        <p:spPr bwMode="auto">
          <a:xfrm>
            <a:off x="3521075" y="-6697390"/>
            <a:ext cx="19050" cy="698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2" name="Rectangle 243"/>
          <p:cNvSpPr>
            <a:spLocks noChangeArrowheads="1"/>
          </p:cNvSpPr>
          <p:nvPr userDrawn="1"/>
        </p:nvSpPr>
        <p:spPr bwMode="auto">
          <a:xfrm>
            <a:off x="3594100" y="-6564040"/>
            <a:ext cx="71438"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3" name="Rectangle 244"/>
          <p:cNvSpPr>
            <a:spLocks noChangeArrowheads="1"/>
          </p:cNvSpPr>
          <p:nvPr userDrawn="1"/>
        </p:nvSpPr>
        <p:spPr bwMode="auto">
          <a:xfrm>
            <a:off x="3606800" y="-6535465"/>
            <a:ext cx="49213" cy="10699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4" name="Freeform 245"/>
          <p:cNvSpPr>
            <a:spLocks/>
          </p:cNvSpPr>
          <p:nvPr userDrawn="1"/>
        </p:nvSpPr>
        <p:spPr bwMode="auto">
          <a:xfrm>
            <a:off x="5988050" y="-6684690"/>
            <a:ext cx="101600" cy="107950"/>
          </a:xfrm>
          <a:custGeom>
            <a:avLst/>
            <a:gdLst>
              <a:gd name="T0" fmla="*/ 32 w 32"/>
              <a:gd name="T1" fmla="*/ 34 h 34"/>
              <a:gd name="T2" fmla="*/ 17 w 32"/>
              <a:gd name="T3" fmla="*/ 34 h 34"/>
              <a:gd name="T4" fmla="*/ 17 w 32"/>
              <a:gd name="T5" fmla="*/ 21 h 34"/>
              <a:gd name="T6" fmla="*/ 11 w 32"/>
              <a:gd name="T7" fmla="*/ 15 h 34"/>
              <a:gd name="T8" fmla="*/ 0 w 32"/>
              <a:gd name="T9" fmla="*/ 15 h 34"/>
              <a:gd name="T10" fmla="*/ 0 w 32"/>
              <a:gd name="T11" fmla="*/ 0 h 34"/>
              <a:gd name="T12" fmla="*/ 11 w 32"/>
              <a:gd name="T13" fmla="*/ 0 h 34"/>
              <a:gd name="T14" fmla="*/ 32 w 32"/>
              <a:gd name="T15" fmla="*/ 21 h 34"/>
              <a:gd name="T16" fmla="*/ 32 w 32"/>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32" y="34"/>
                </a:moveTo>
                <a:cubicBezTo>
                  <a:pt x="17" y="34"/>
                  <a:pt x="17" y="34"/>
                  <a:pt x="17" y="34"/>
                </a:cubicBezTo>
                <a:cubicBezTo>
                  <a:pt x="17" y="21"/>
                  <a:pt x="17" y="21"/>
                  <a:pt x="17" y="21"/>
                </a:cubicBezTo>
                <a:cubicBezTo>
                  <a:pt x="17" y="18"/>
                  <a:pt x="14" y="15"/>
                  <a:pt x="11" y="15"/>
                </a:cubicBezTo>
                <a:cubicBezTo>
                  <a:pt x="0" y="15"/>
                  <a:pt x="0" y="15"/>
                  <a:pt x="0" y="15"/>
                </a:cubicBezTo>
                <a:cubicBezTo>
                  <a:pt x="0" y="0"/>
                  <a:pt x="0" y="0"/>
                  <a:pt x="0" y="0"/>
                </a:cubicBezTo>
                <a:cubicBezTo>
                  <a:pt x="11" y="0"/>
                  <a:pt x="11" y="0"/>
                  <a:pt x="11" y="0"/>
                </a:cubicBezTo>
                <a:cubicBezTo>
                  <a:pt x="23" y="0"/>
                  <a:pt x="32" y="9"/>
                  <a:pt x="32" y="21"/>
                </a:cubicBezTo>
                <a:lnTo>
                  <a:pt x="32"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5" name="Freeform 246"/>
          <p:cNvSpPr>
            <a:spLocks/>
          </p:cNvSpPr>
          <p:nvPr userDrawn="1"/>
        </p:nvSpPr>
        <p:spPr bwMode="auto">
          <a:xfrm>
            <a:off x="5746750" y="-6738665"/>
            <a:ext cx="196850" cy="104775"/>
          </a:xfrm>
          <a:custGeom>
            <a:avLst/>
            <a:gdLst>
              <a:gd name="T0" fmla="*/ 62 w 62"/>
              <a:gd name="T1" fmla="*/ 33 h 33"/>
              <a:gd name="T2" fmla="*/ 21 w 62"/>
              <a:gd name="T3" fmla="*/ 33 h 33"/>
              <a:gd name="T4" fmla="*/ 0 w 62"/>
              <a:gd name="T5" fmla="*/ 12 h 33"/>
              <a:gd name="T6" fmla="*/ 0 w 62"/>
              <a:gd name="T7" fmla="*/ 0 h 33"/>
              <a:gd name="T8" fmla="*/ 16 w 62"/>
              <a:gd name="T9" fmla="*/ 0 h 33"/>
              <a:gd name="T10" fmla="*/ 16 w 62"/>
              <a:gd name="T11" fmla="*/ 12 h 33"/>
              <a:gd name="T12" fmla="*/ 21 w 62"/>
              <a:gd name="T13" fmla="*/ 17 h 33"/>
              <a:gd name="T14" fmla="*/ 62 w 62"/>
              <a:gd name="T15" fmla="*/ 17 h 33"/>
              <a:gd name="T16" fmla="*/ 62 w 62"/>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3">
                <a:moveTo>
                  <a:pt x="62" y="33"/>
                </a:moveTo>
                <a:cubicBezTo>
                  <a:pt x="21" y="33"/>
                  <a:pt x="21" y="33"/>
                  <a:pt x="21" y="33"/>
                </a:cubicBezTo>
                <a:cubicBezTo>
                  <a:pt x="10" y="33"/>
                  <a:pt x="0" y="23"/>
                  <a:pt x="0" y="12"/>
                </a:cubicBezTo>
                <a:cubicBezTo>
                  <a:pt x="0" y="0"/>
                  <a:pt x="0" y="0"/>
                  <a:pt x="0" y="0"/>
                </a:cubicBezTo>
                <a:cubicBezTo>
                  <a:pt x="16" y="0"/>
                  <a:pt x="16" y="0"/>
                  <a:pt x="16" y="0"/>
                </a:cubicBezTo>
                <a:cubicBezTo>
                  <a:pt x="16" y="12"/>
                  <a:pt x="16" y="12"/>
                  <a:pt x="16" y="12"/>
                </a:cubicBezTo>
                <a:cubicBezTo>
                  <a:pt x="16" y="15"/>
                  <a:pt x="18" y="17"/>
                  <a:pt x="21" y="17"/>
                </a:cubicBezTo>
                <a:cubicBezTo>
                  <a:pt x="62" y="17"/>
                  <a:pt x="62" y="17"/>
                  <a:pt x="62" y="17"/>
                </a:cubicBezTo>
                <a:lnTo>
                  <a:pt x="62" y="3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6" name="Rectangle 247"/>
          <p:cNvSpPr>
            <a:spLocks noChangeArrowheads="1"/>
          </p:cNvSpPr>
          <p:nvPr userDrawn="1"/>
        </p:nvSpPr>
        <p:spPr bwMode="auto">
          <a:xfrm>
            <a:off x="5737225" y="-676724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7" name="Rectangle 248"/>
          <p:cNvSpPr>
            <a:spLocks noChangeArrowheads="1"/>
          </p:cNvSpPr>
          <p:nvPr userDrawn="1"/>
        </p:nvSpPr>
        <p:spPr bwMode="auto">
          <a:xfrm>
            <a:off x="5956300" y="-6694215"/>
            <a:ext cx="19050" cy="698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8" name="Rectangle 249"/>
          <p:cNvSpPr>
            <a:spLocks noChangeArrowheads="1"/>
          </p:cNvSpPr>
          <p:nvPr userDrawn="1"/>
        </p:nvSpPr>
        <p:spPr bwMode="auto">
          <a:xfrm>
            <a:off x="6032500" y="-6564040"/>
            <a:ext cx="66675"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9" name="Rectangle 250"/>
          <p:cNvSpPr>
            <a:spLocks noChangeArrowheads="1"/>
          </p:cNvSpPr>
          <p:nvPr userDrawn="1"/>
        </p:nvSpPr>
        <p:spPr bwMode="auto">
          <a:xfrm>
            <a:off x="6042025" y="-6532290"/>
            <a:ext cx="47625" cy="10699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0" name="Rectangle 251"/>
          <p:cNvSpPr>
            <a:spLocks noChangeArrowheads="1"/>
          </p:cNvSpPr>
          <p:nvPr userDrawn="1"/>
        </p:nvSpPr>
        <p:spPr bwMode="auto">
          <a:xfrm>
            <a:off x="392113" y="-7159353"/>
            <a:ext cx="330200"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1" name="Freeform 252"/>
          <p:cNvSpPr>
            <a:spLocks/>
          </p:cNvSpPr>
          <p:nvPr userDrawn="1"/>
        </p:nvSpPr>
        <p:spPr bwMode="auto">
          <a:xfrm>
            <a:off x="363538" y="-7245078"/>
            <a:ext cx="387350" cy="79375"/>
          </a:xfrm>
          <a:custGeom>
            <a:avLst/>
            <a:gdLst>
              <a:gd name="T0" fmla="*/ 24 w 244"/>
              <a:gd name="T1" fmla="*/ 0 h 50"/>
              <a:gd name="T2" fmla="*/ 222 w 244"/>
              <a:gd name="T3" fmla="*/ 0 h 50"/>
              <a:gd name="T4" fmla="*/ 244 w 244"/>
              <a:gd name="T5" fmla="*/ 50 h 50"/>
              <a:gd name="T6" fmla="*/ 0 w 244"/>
              <a:gd name="T7" fmla="*/ 50 h 50"/>
              <a:gd name="T8" fmla="*/ 24 w 244"/>
              <a:gd name="T9" fmla="*/ 0 h 50"/>
            </a:gdLst>
            <a:ahLst/>
            <a:cxnLst>
              <a:cxn ang="0">
                <a:pos x="T0" y="T1"/>
              </a:cxn>
              <a:cxn ang="0">
                <a:pos x="T2" y="T3"/>
              </a:cxn>
              <a:cxn ang="0">
                <a:pos x="T4" y="T5"/>
              </a:cxn>
              <a:cxn ang="0">
                <a:pos x="T6" y="T7"/>
              </a:cxn>
              <a:cxn ang="0">
                <a:pos x="T8" y="T9"/>
              </a:cxn>
            </a:cxnLst>
            <a:rect l="0" t="0" r="r" b="b"/>
            <a:pathLst>
              <a:path w="244" h="50">
                <a:moveTo>
                  <a:pt x="24" y="0"/>
                </a:moveTo>
                <a:lnTo>
                  <a:pt x="222" y="0"/>
                </a:lnTo>
                <a:lnTo>
                  <a:pt x="244" y="50"/>
                </a:lnTo>
                <a:lnTo>
                  <a:pt x="0" y="50"/>
                </a:lnTo>
                <a:lnTo>
                  <a:pt x="2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2" name="Rectangle 253"/>
          <p:cNvSpPr>
            <a:spLocks noChangeArrowheads="1"/>
          </p:cNvSpPr>
          <p:nvPr userDrawn="1"/>
        </p:nvSpPr>
        <p:spPr bwMode="auto">
          <a:xfrm>
            <a:off x="417513" y="-7083153"/>
            <a:ext cx="19685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3" name="Rectangle 254"/>
          <p:cNvSpPr>
            <a:spLocks noChangeArrowheads="1"/>
          </p:cNvSpPr>
          <p:nvPr userDrawn="1"/>
        </p:nvSpPr>
        <p:spPr bwMode="auto">
          <a:xfrm>
            <a:off x="646113" y="-7083153"/>
            <a:ext cx="47625" cy="122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4" name="Rectangle 255"/>
          <p:cNvSpPr>
            <a:spLocks noChangeArrowheads="1"/>
          </p:cNvSpPr>
          <p:nvPr userDrawn="1"/>
        </p:nvSpPr>
        <p:spPr bwMode="auto">
          <a:xfrm>
            <a:off x="439738" y="-7018065"/>
            <a:ext cx="85725" cy="57150"/>
          </a:xfrm>
          <a:prstGeom prst="rect">
            <a:avLst/>
          </a:prstGeom>
          <a:solidFill>
            <a:srgbClr val="B3B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5" name="Freeform 256"/>
          <p:cNvSpPr>
            <a:spLocks/>
          </p:cNvSpPr>
          <p:nvPr userDrawn="1"/>
        </p:nvSpPr>
        <p:spPr bwMode="auto">
          <a:xfrm>
            <a:off x="392113" y="-6722790"/>
            <a:ext cx="41275" cy="57150"/>
          </a:xfrm>
          <a:custGeom>
            <a:avLst/>
            <a:gdLst>
              <a:gd name="T0" fmla="*/ 7 w 13"/>
              <a:gd name="T1" fmla="*/ 0 h 18"/>
              <a:gd name="T2" fmla="*/ 6 w 13"/>
              <a:gd name="T3" fmla="*/ 0 h 18"/>
              <a:gd name="T4" fmla="*/ 0 w 13"/>
              <a:gd name="T5" fmla="*/ 8 h 18"/>
              <a:gd name="T6" fmla="*/ 1 w 13"/>
              <a:gd name="T7" fmla="*/ 14 h 18"/>
              <a:gd name="T8" fmla="*/ 6 w 13"/>
              <a:gd name="T9" fmla="*/ 18 h 18"/>
              <a:gd name="T10" fmla="*/ 6 w 13"/>
              <a:gd name="T11" fmla="*/ 18 h 18"/>
              <a:gd name="T12" fmla="*/ 6 w 13"/>
              <a:gd name="T13" fmla="*/ 18 h 18"/>
              <a:gd name="T14" fmla="*/ 11 w 13"/>
              <a:gd name="T15" fmla="*/ 14 h 18"/>
              <a:gd name="T16" fmla="*/ 13 w 13"/>
              <a:gd name="T17" fmla="*/ 9 h 18"/>
              <a:gd name="T18" fmla="*/ 13 w 13"/>
              <a:gd name="T19" fmla="*/ 9 h 18"/>
              <a:gd name="T20" fmla="*/ 13 w 13"/>
              <a:gd name="T21" fmla="*/ 8 h 18"/>
              <a:gd name="T22" fmla="*/ 7 w 13"/>
              <a:gd name="T23" fmla="*/ 0 h 18"/>
              <a:gd name="T24" fmla="*/ 7 w 13"/>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8">
                <a:moveTo>
                  <a:pt x="7" y="0"/>
                </a:moveTo>
                <a:cubicBezTo>
                  <a:pt x="6" y="0"/>
                  <a:pt x="6" y="0"/>
                  <a:pt x="6" y="0"/>
                </a:cubicBezTo>
                <a:cubicBezTo>
                  <a:pt x="1" y="0"/>
                  <a:pt x="0" y="6"/>
                  <a:pt x="0" y="8"/>
                </a:cubicBezTo>
                <a:cubicBezTo>
                  <a:pt x="0" y="10"/>
                  <a:pt x="1" y="13"/>
                  <a:pt x="1" y="14"/>
                </a:cubicBezTo>
                <a:cubicBezTo>
                  <a:pt x="2" y="17"/>
                  <a:pt x="4" y="18"/>
                  <a:pt x="6" y="18"/>
                </a:cubicBezTo>
                <a:cubicBezTo>
                  <a:pt x="6" y="18"/>
                  <a:pt x="6" y="18"/>
                  <a:pt x="6" y="18"/>
                </a:cubicBezTo>
                <a:cubicBezTo>
                  <a:pt x="6" y="18"/>
                  <a:pt x="6" y="18"/>
                  <a:pt x="6" y="18"/>
                </a:cubicBezTo>
                <a:cubicBezTo>
                  <a:pt x="8" y="18"/>
                  <a:pt x="10" y="15"/>
                  <a:pt x="11" y="14"/>
                </a:cubicBezTo>
                <a:cubicBezTo>
                  <a:pt x="11" y="13"/>
                  <a:pt x="13" y="11"/>
                  <a:pt x="13" y="9"/>
                </a:cubicBezTo>
                <a:cubicBezTo>
                  <a:pt x="13" y="9"/>
                  <a:pt x="13" y="9"/>
                  <a:pt x="13" y="9"/>
                </a:cubicBezTo>
                <a:cubicBezTo>
                  <a:pt x="13" y="8"/>
                  <a:pt x="13" y="8"/>
                  <a:pt x="13" y="8"/>
                </a:cubicBezTo>
                <a:cubicBezTo>
                  <a:pt x="13" y="5"/>
                  <a:pt x="12" y="0"/>
                  <a:pt x="7" y="0"/>
                </a:cubicBezTo>
                <a:cubicBezTo>
                  <a:pt x="7" y="0"/>
                  <a:pt x="7" y="0"/>
                  <a:pt x="7"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6" name="Freeform 257"/>
          <p:cNvSpPr>
            <a:spLocks/>
          </p:cNvSpPr>
          <p:nvPr userDrawn="1"/>
        </p:nvSpPr>
        <p:spPr bwMode="auto">
          <a:xfrm>
            <a:off x="360363" y="-6659290"/>
            <a:ext cx="31750" cy="31750"/>
          </a:xfrm>
          <a:custGeom>
            <a:avLst/>
            <a:gdLst>
              <a:gd name="T0" fmla="*/ 5 w 10"/>
              <a:gd name="T1" fmla="*/ 0 h 10"/>
              <a:gd name="T2" fmla="*/ 5 w 10"/>
              <a:gd name="T3" fmla="*/ 0 h 10"/>
              <a:gd name="T4" fmla="*/ 0 w 10"/>
              <a:gd name="T5" fmla="*/ 5 h 10"/>
              <a:gd name="T6" fmla="*/ 5 w 10"/>
              <a:gd name="T7" fmla="*/ 10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8"/>
                  <a:pt x="10" y="5"/>
                </a:cubicBezTo>
                <a:cubicBezTo>
                  <a:pt x="10" y="5"/>
                  <a:pt x="10" y="5"/>
                  <a:pt x="10" y="5"/>
                </a:cubicBezTo>
                <a:cubicBezTo>
                  <a:pt x="10" y="2"/>
                  <a:pt x="8"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7" name="Freeform 258"/>
          <p:cNvSpPr>
            <a:spLocks/>
          </p:cNvSpPr>
          <p:nvPr userDrawn="1"/>
        </p:nvSpPr>
        <p:spPr bwMode="auto">
          <a:xfrm>
            <a:off x="455613" y="-6687865"/>
            <a:ext cx="31750" cy="28575"/>
          </a:xfrm>
          <a:custGeom>
            <a:avLst/>
            <a:gdLst>
              <a:gd name="T0" fmla="*/ 5 w 10"/>
              <a:gd name="T1" fmla="*/ 0 h 9"/>
              <a:gd name="T2" fmla="*/ 5 w 10"/>
              <a:gd name="T3" fmla="*/ 0 h 9"/>
              <a:gd name="T4" fmla="*/ 0 w 10"/>
              <a:gd name="T5" fmla="*/ 4 h 9"/>
              <a:gd name="T6" fmla="*/ 0 w 10"/>
              <a:gd name="T7" fmla="*/ 5 h 9"/>
              <a:gd name="T8" fmla="*/ 5 w 10"/>
              <a:gd name="T9" fmla="*/ 9 h 9"/>
              <a:gd name="T10" fmla="*/ 10 w 10"/>
              <a:gd name="T11" fmla="*/ 5 h 9"/>
              <a:gd name="T12" fmla="*/ 10 w 10"/>
              <a:gd name="T13" fmla="*/ 5 h 9"/>
              <a:gd name="T14" fmla="*/ 5 w 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5" y="0"/>
                </a:moveTo>
                <a:cubicBezTo>
                  <a:pt x="5" y="0"/>
                  <a:pt x="5" y="0"/>
                  <a:pt x="5" y="0"/>
                </a:cubicBezTo>
                <a:cubicBezTo>
                  <a:pt x="2" y="0"/>
                  <a:pt x="0" y="2"/>
                  <a:pt x="0" y="4"/>
                </a:cubicBezTo>
                <a:cubicBezTo>
                  <a:pt x="0" y="5"/>
                  <a:pt x="0" y="5"/>
                  <a:pt x="0" y="5"/>
                </a:cubicBezTo>
                <a:cubicBezTo>
                  <a:pt x="0" y="7"/>
                  <a:pt x="2" y="9"/>
                  <a:pt x="5" y="9"/>
                </a:cubicBezTo>
                <a:cubicBezTo>
                  <a:pt x="7" y="9"/>
                  <a:pt x="10" y="7"/>
                  <a:pt x="10" y="5"/>
                </a:cubicBezTo>
                <a:cubicBezTo>
                  <a:pt x="10" y="5"/>
                  <a:pt x="10" y="5"/>
                  <a:pt x="10" y="5"/>
                </a:cubicBezTo>
                <a:cubicBezTo>
                  <a:pt x="10"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8" name="Freeform 259"/>
          <p:cNvSpPr>
            <a:spLocks/>
          </p:cNvSpPr>
          <p:nvPr userDrawn="1"/>
        </p:nvSpPr>
        <p:spPr bwMode="auto">
          <a:xfrm>
            <a:off x="452438" y="-6725965"/>
            <a:ext cx="28575" cy="25400"/>
          </a:xfrm>
          <a:custGeom>
            <a:avLst/>
            <a:gdLst>
              <a:gd name="T0" fmla="*/ 5 w 9"/>
              <a:gd name="T1" fmla="*/ 0 h 8"/>
              <a:gd name="T2" fmla="*/ 4 w 9"/>
              <a:gd name="T3" fmla="*/ 0 h 8"/>
              <a:gd name="T4" fmla="*/ 0 w 9"/>
              <a:gd name="T5" fmla="*/ 4 h 8"/>
              <a:gd name="T6" fmla="*/ 0 w 9"/>
              <a:gd name="T7" fmla="*/ 4 h 8"/>
              <a:gd name="T8" fmla="*/ 4 w 9"/>
              <a:gd name="T9" fmla="*/ 8 h 8"/>
              <a:gd name="T10" fmla="*/ 5 w 9"/>
              <a:gd name="T11" fmla="*/ 8 h 8"/>
              <a:gd name="T12" fmla="*/ 9 w 9"/>
              <a:gd name="T13" fmla="*/ 4 h 8"/>
              <a:gd name="T14" fmla="*/ 9 w 9"/>
              <a:gd name="T15" fmla="*/ 4 h 8"/>
              <a:gd name="T16" fmla="*/ 5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5" y="0"/>
                </a:moveTo>
                <a:cubicBezTo>
                  <a:pt x="4" y="0"/>
                  <a:pt x="4" y="0"/>
                  <a:pt x="4" y="0"/>
                </a:cubicBezTo>
                <a:cubicBezTo>
                  <a:pt x="2" y="0"/>
                  <a:pt x="0" y="1"/>
                  <a:pt x="0" y="4"/>
                </a:cubicBezTo>
                <a:cubicBezTo>
                  <a:pt x="0" y="4"/>
                  <a:pt x="0" y="4"/>
                  <a:pt x="0" y="4"/>
                </a:cubicBezTo>
                <a:cubicBezTo>
                  <a:pt x="0" y="6"/>
                  <a:pt x="2" y="8"/>
                  <a:pt x="4" y="8"/>
                </a:cubicBezTo>
                <a:cubicBezTo>
                  <a:pt x="5" y="8"/>
                  <a:pt x="5" y="8"/>
                  <a:pt x="5" y="8"/>
                </a:cubicBezTo>
                <a:cubicBezTo>
                  <a:pt x="7" y="8"/>
                  <a:pt x="8" y="6"/>
                  <a:pt x="9" y="4"/>
                </a:cubicBezTo>
                <a:cubicBezTo>
                  <a:pt x="9" y="4"/>
                  <a:pt x="9" y="4"/>
                  <a:pt x="9" y="4"/>
                </a:cubicBezTo>
                <a:cubicBezTo>
                  <a:pt x="8" y="1"/>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9" name="Freeform 260"/>
          <p:cNvSpPr>
            <a:spLocks/>
          </p:cNvSpPr>
          <p:nvPr userDrawn="1"/>
        </p:nvSpPr>
        <p:spPr bwMode="auto">
          <a:xfrm>
            <a:off x="496888" y="-6716440"/>
            <a:ext cx="19050" cy="22225"/>
          </a:xfrm>
          <a:custGeom>
            <a:avLst/>
            <a:gdLst>
              <a:gd name="T0" fmla="*/ 3 w 6"/>
              <a:gd name="T1" fmla="*/ 0 h 7"/>
              <a:gd name="T2" fmla="*/ 3 w 6"/>
              <a:gd name="T3" fmla="*/ 0 h 7"/>
              <a:gd name="T4" fmla="*/ 0 w 6"/>
              <a:gd name="T5" fmla="*/ 3 h 7"/>
              <a:gd name="T6" fmla="*/ 0 w 6"/>
              <a:gd name="T7" fmla="*/ 4 h 7"/>
              <a:gd name="T8" fmla="*/ 3 w 6"/>
              <a:gd name="T9" fmla="*/ 7 h 7"/>
              <a:gd name="T10" fmla="*/ 6 w 6"/>
              <a:gd name="T11" fmla="*/ 4 h 7"/>
              <a:gd name="T12" fmla="*/ 3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0"/>
                </a:moveTo>
                <a:cubicBezTo>
                  <a:pt x="3" y="0"/>
                  <a:pt x="3" y="0"/>
                  <a:pt x="3" y="0"/>
                </a:cubicBezTo>
                <a:cubicBezTo>
                  <a:pt x="1" y="0"/>
                  <a:pt x="0" y="1"/>
                  <a:pt x="0" y="3"/>
                </a:cubicBezTo>
                <a:cubicBezTo>
                  <a:pt x="0" y="4"/>
                  <a:pt x="0" y="4"/>
                  <a:pt x="0" y="4"/>
                </a:cubicBezTo>
                <a:cubicBezTo>
                  <a:pt x="0" y="6"/>
                  <a:pt x="1" y="7"/>
                  <a:pt x="3" y="7"/>
                </a:cubicBezTo>
                <a:cubicBezTo>
                  <a:pt x="5" y="7"/>
                  <a:pt x="6" y="6"/>
                  <a:pt x="6" y="4"/>
                </a:cubicBezTo>
                <a:cubicBezTo>
                  <a:pt x="6" y="2"/>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0" name="Freeform 261"/>
          <p:cNvSpPr>
            <a:spLocks/>
          </p:cNvSpPr>
          <p:nvPr userDrawn="1"/>
        </p:nvSpPr>
        <p:spPr bwMode="auto">
          <a:xfrm>
            <a:off x="649288"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1" name="Freeform 262"/>
          <p:cNvSpPr>
            <a:spLocks/>
          </p:cNvSpPr>
          <p:nvPr userDrawn="1"/>
        </p:nvSpPr>
        <p:spPr bwMode="auto">
          <a:xfrm>
            <a:off x="649288"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2" name="Rectangle 263"/>
          <p:cNvSpPr>
            <a:spLocks noChangeArrowheads="1"/>
          </p:cNvSpPr>
          <p:nvPr userDrawn="1"/>
        </p:nvSpPr>
        <p:spPr bwMode="auto">
          <a:xfrm>
            <a:off x="617538"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3" name="Freeform 264"/>
          <p:cNvSpPr>
            <a:spLocks noEditPoints="1"/>
          </p:cNvSpPr>
          <p:nvPr userDrawn="1"/>
        </p:nvSpPr>
        <p:spPr bwMode="auto">
          <a:xfrm>
            <a:off x="611188"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4" name="Rectangle 265"/>
          <p:cNvSpPr>
            <a:spLocks noChangeArrowheads="1"/>
          </p:cNvSpPr>
          <p:nvPr userDrawn="1"/>
        </p:nvSpPr>
        <p:spPr bwMode="auto">
          <a:xfrm>
            <a:off x="639763" y="-676724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5" name="Freeform 266"/>
          <p:cNvSpPr>
            <a:spLocks/>
          </p:cNvSpPr>
          <p:nvPr userDrawn="1"/>
        </p:nvSpPr>
        <p:spPr bwMode="auto">
          <a:xfrm>
            <a:off x="3035300" y="-6443390"/>
            <a:ext cx="206375" cy="952500"/>
          </a:xfrm>
          <a:custGeom>
            <a:avLst/>
            <a:gdLst>
              <a:gd name="T0" fmla="*/ 65 w 65"/>
              <a:gd name="T1" fmla="*/ 300 h 300"/>
              <a:gd name="T2" fmla="*/ 50 w 65"/>
              <a:gd name="T3" fmla="*/ 300 h 300"/>
              <a:gd name="T4" fmla="*/ 50 w 65"/>
              <a:gd name="T5" fmla="*/ 21 h 300"/>
              <a:gd name="T6" fmla="*/ 49 w 65"/>
              <a:gd name="T7" fmla="*/ 17 h 300"/>
              <a:gd name="T8" fmla="*/ 45 w 65"/>
              <a:gd name="T9" fmla="*/ 16 h 300"/>
              <a:gd name="T10" fmla="*/ 0 w 65"/>
              <a:gd name="T11" fmla="*/ 16 h 300"/>
              <a:gd name="T12" fmla="*/ 0 w 65"/>
              <a:gd name="T13" fmla="*/ 0 h 300"/>
              <a:gd name="T14" fmla="*/ 45 w 65"/>
              <a:gd name="T15" fmla="*/ 0 h 300"/>
              <a:gd name="T16" fmla="*/ 60 w 65"/>
              <a:gd name="T17" fmla="*/ 7 h 300"/>
              <a:gd name="T18" fmla="*/ 65 w 65"/>
              <a:gd name="T19" fmla="*/ 21 h 300"/>
              <a:gd name="T20" fmla="*/ 65 w 65"/>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300">
                <a:moveTo>
                  <a:pt x="65" y="300"/>
                </a:moveTo>
                <a:cubicBezTo>
                  <a:pt x="50" y="300"/>
                  <a:pt x="50" y="300"/>
                  <a:pt x="50" y="300"/>
                </a:cubicBezTo>
                <a:cubicBezTo>
                  <a:pt x="50" y="21"/>
                  <a:pt x="50" y="21"/>
                  <a:pt x="50" y="21"/>
                </a:cubicBezTo>
                <a:cubicBezTo>
                  <a:pt x="50" y="19"/>
                  <a:pt x="49" y="18"/>
                  <a:pt x="49" y="17"/>
                </a:cubicBezTo>
                <a:cubicBezTo>
                  <a:pt x="48" y="16"/>
                  <a:pt x="46" y="16"/>
                  <a:pt x="45" y="16"/>
                </a:cubicBezTo>
                <a:cubicBezTo>
                  <a:pt x="0" y="16"/>
                  <a:pt x="0" y="16"/>
                  <a:pt x="0" y="16"/>
                </a:cubicBezTo>
                <a:cubicBezTo>
                  <a:pt x="0" y="0"/>
                  <a:pt x="0" y="0"/>
                  <a:pt x="0" y="0"/>
                </a:cubicBezTo>
                <a:cubicBezTo>
                  <a:pt x="45" y="0"/>
                  <a:pt x="45" y="0"/>
                  <a:pt x="45" y="0"/>
                </a:cubicBezTo>
                <a:cubicBezTo>
                  <a:pt x="50" y="0"/>
                  <a:pt x="56" y="3"/>
                  <a:pt x="60" y="7"/>
                </a:cubicBezTo>
                <a:cubicBezTo>
                  <a:pt x="64" y="11"/>
                  <a:pt x="65" y="16"/>
                  <a:pt x="65" y="21"/>
                </a:cubicBezTo>
                <a:lnTo>
                  <a:pt x="65" y="30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6" name="Freeform 267"/>
          <p:cNvSpPr>
            <a:spLocks/>
          </p:cNvSpPr>
          <p:nvPr userDrawn="1"/>
        </p:nvSpPr>
        <p:spPr bwMode="auto">
          <a:xfrm>
            <a:off x="2886075" y="-6516415"/>
            <a:ext cx="200025" cy="200025"/>
          </a:xfrm>
          <a:custGeom>
            <a:avLst/>
            <a:gdLst>
              <a:gd name="T0" fmla="*/ 60 w 63"/>
              <a:gd name="T1" fmla="*/ 28 h 63"/>
              <a:gd name="T2" fmla="*/ 28 w 63"/>
              <a:gd name="T3" fmla="*/ 60 h 63"/>
              <a:gd name="T4" fmla="*/ 3 w 63"/>
              <a:gd name="T5" fmla="*/ 35 h 63"/>
              <a:gd name="T6" fmla="*/ 35 w 63"/>
              <a:gd name="T7" fmla="*/ 3 h 63"/>
              <a:gd name="T8" fmla="*/ 60 w 63"/>
              <a:gd name="T9" fmla="*/ 28 h 63"/>
            </a:gdLst>
            <a:ahLst/>
            <a:cxnLst>
              <a:cxn ang="0">
                <a:pos x="T0" y="T1"/>
              </a:cxn>
              <a:cxn ang="0">
                <a:pos x="T2" y="T3"/>
              </a:cxn>
              <a:cxn ang="0">
                <a:pos x="T4" y="T5"/>
              </a:cxn>
              <a:cxn ang="0">
                <a:pos x="T6" y="T7"/>
              </a:cxn>
              <a:cxn ang="0">
                <a:pos x="T8" y="T9"/>
              </a:cxn>
            </a:cxnLst>
            <a:rect l="0" t="0" r="r" b="b"/>
            <a:pathLst>
              <a:path w="63" h="63">
                <a:moveTo>
                  <a:pt x="60" y="28"/>
                </a:moveTo>
                <a:cubicBezTo>
                  <a:pt x="63" y="47"/>
                  <a:pt x="47" y="63"/>
                  <a:pt x="28" y="60"/>
                </a:cubicBezTo>
                <a:cubicBezTo>
                  <a:pt x="15" y="59"/>
                  <a:pt x="4" y="48"/>
                  <a:pt x="3" y="35"/>
                </a:cubicBezTo>
                <a:cubicBezTo>
                  <a:pt x="0" y="16"/>
                  <a:pt x="16" y="0"/>
                  <a:pt x="35" y="3"/>
                </a:cubicBezTo>
                <a:cubicBezTo>
                  <a:pt x="48" y="4"/>
                  <a:pt x="59" y="15"/>
                  <a:pt x="60" y="28"/>
                </a:cubicBezTo>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7" name="Freeform 268"/>
          <p:cNvSpPr>
            <a:spLocks noEditPoints="1"/>
          </p:cNvSpPr>
          <p:nvPr userDrawn="1"/>
        </p:nvSpPr>
        <p:spPr bwMode="auto">
          <a:xfrm>
            <a:off x="2901950" y="-6500540"/>
            <a:ext cx="168275" cy="165100"/>
          </a:xfrm>
          <a:custGeom>
            <a:avLst/>
            <a:gdLst>
              <a:gd name="T0" fmla="*/ 10 w 53"/>
              <a:gd name="T1" fmla="*/ 10 h 52"/>
              <a:gd name="T2" fmla="*/ 10 w 53"/>
              <a:gd name="T3" fmla="*/ 44 h 52"/>
              <a:gd name="T4" fmla="*/ 43 w 53"/>
              <a:gd name="T5" fmla="*/ 44 h 52"/>
              <a:gd name="T6" fmla="*/ 43 w 53"/>
              <a:gd name="T7" fmla="*/ 10 h 52"/>
              <a:gd name="T8" fmla="*/ 10 w 53"/>
              <a:gd name="T9" fmla="*/ 10 h 52"/>
              <a:gd name="T10" fmla="*/ 13 w 53"/>
              <a:gd name="T11" fmla="*/ 40 h 52"/>
              <a:gd name="T12" fmla="*/ 11 w 53"/>
              <a:gd name="T13" fmla="*/ 16 h 52"/>
              <a:gd name="T14" fmla="*/ 18 w 53"/>
              <a:gd name="T15" fmla="*/ 22 h 52"/>
              <a:gd name="T16" fmla="*/ 20 w 53"/>
              <a:gd name="T17" fmla="*/ 33 h 52"/>
              <a:gd name="T18" fmla="*/ 25 w 53"/>
              <a:gd name="T19" fmla="*/ 36 h 52"/>
              <a:gd name="T20" fmla="*/ 25 w 53"/>
              <a:gd name="T21" fmla="*/ 45 h 52"/>
              <a:gd name="T22" fmla="*/ 13 w 53"/>
              <a:gd name="T23" fmla="*/ 40 h 52"/>
              <a:gd name="T24" fmla="*/ 40 w 53"/>
              <a:gd name="T25" fmla="*/ 40 h 52"/>
              <a:gd name="T26" fmla="*/ 30 w 53"/>
              <a:gd name="T27" fmla="*/ 45 h 52"/>
              <a:gd name="T28" fmla="*/ 30 w 53"/>
              <a:gd name="T29" fmla="*/ 36 h 52"/>
              <a:gd name="T30" fmla="*/ 33 w 53"/>
              <a:gd name="T31" fmla="*/ 33 h 52"/>
              <a:gd name="T32" fmla="*/ 35 w 53"/>
              <a:gd name="T33" fmla="*/ 31 h 52"/>
              <a:gd name="T34" fmla="*/ 44 w 53"/>
              <a:gd name="T35" fmla="*/ 31 h 52"/>
              <a:gd name="T36" fmla="*/ 40 w 53"/>
              <a:gd name="T37" fmla="*/ 40 h 52"/>
              <a:gd name="T38" fmla="*/ 45 w 53"/>
              <a:gd name="T39" fmla="*/ 26 h 52"/>
              <a:gd name="T40" fmla="*/ 36 w 53"/>
              <a:gd name="T41" fmla="*/ 26 h 52"/>
              <a:gd name="T42" fmla="*/ 33 w 53"/>
              <a:gd name="T43" fmla="*/ 20 h 52"/>
              <a:gd name="T44" fmla="*/ 21 w 53"/>
              <a:gd name="T45" fmla="*/ 18 h 52"/>
              <a:gd name="T46" fmla="*/ 15 w 53"/>
              <a:gd name="T47" fmla="*/ 12 h 52"/>
              <a:gd name="T48" fmla="*/ 40 w 53"/>
              <a:gd name="T49" fmla="*/ 13 h 52"/>
              <a:gd name="T50" fmla="*/ 45 w 53"/>
              <a:gd name="T5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52">
                <a:moveTo>
                  <a:pt x="10" y="10"/>
                </a:moveTo>
                <a:cubicBezTo>
                  <a:pt x="0" y="19"/>
                  <a:pt x="0" y="35"/>
                  <a:pt x="10" y="44"/>
                </a:cubicBezTo>
                <a:cubicBezTo>
                  <a:pt x="19" y="52"/>
                  <a:pt x="34" y="52"/>
                  <a:pt x="43" y="44"/>
                </a:cubicBezTo>
                <a:cubicBezTo>
                  <a:pt x="53" y="35"/>
                  <a:pt x="53" y="19"/>
                  <a:pt x="43" y="10"/>
                </a:cubicBezTo>
                <a:cubicBezTo>
                  <a:pt x="34" y="0"/>
                  <a:pt x="19" y="0"/>
                  <a:pt x="10" y="10"/>
                </a:cubicBezTo>
                <a:moveTo>
                  <a:pt x="13" y="40"/>
                </a:moveTo>
                <a:cubicBezTo>
                  <a:pt x="7" y="33"/>
                  <a:pt x="6" y="23"/>
                  <a:pt x="11" y="16"/>
                </a:cubicBezTo>
                <a:cubicBezTo>
                  <a:pt x="18" y="22"/>
                  <a:pt x="18" y="22"/>
                  <a:pt x="18" y="22"/>
                </a:cubicBezTo>
                <a:cubicBezTo>
                  <a:pt x="16" y="26"/>
                  <a:pt x="17" y="30"/>
                  <a:pt x="20" y="33"/>
                </a:cubicBezTo>
                <a:cubicBezTo>
                  <a:pt x="21" y="35"/>
                  <a:pt x="23" y="36"/>
                  <a:pt x="25" y="36"/>
                </a:cubicBezTo>
                <a:cubicBezTo>
                  <a:pt x="25" y="45"/>
                  <a:pt x="25" y="45"/>
                  <a:pt x="25" y="45"/>
                </a:cubicBezTo>
                <a:cubicBezTo>
                  <a:pt x="21" y="45"/>
                  <a:pt x="17" y="43"/>
                  <a:pt x="13" y="40"/>
                </a:cubicBezTo>
                <a:moveTo>
                  <a:pt x="40" y="40"/>
                </a:moveTo>
                <a:cubicBezTo>
                  <a:pt x="37" y="42"/>
                  <a:pt x="34" y="44"/>
                  <a:pt x="30" y="45"/>
                </a:cubicBezTo>
                <a:cubicBezTo>
                  <a:pt x="30" y="36"/>
                  <a:pt x="30" y="36"/>
                  <a:pt x="30" y="36"/>
                </a:cubicBezTo>
                <a:cubicBezTo>
                  <a:pt x="32" y="35"/>
                  <a:pt x="33" y="34"/>
                  <a:pt x="33" y="33"/>
                </a:cubicBezTo>
                <a:cubicBezTo>
                  <a:pt x="34" y="33"/>
                  <a:pt x="35" y="32"/>
                  <a:pt x="35" y="31"/>
                </a:cubicBezTo>
                <a:cubicBezTo>
                  <a:pt x="44" y="31"/>
                  <a:pt x="44" y="31"/>
                  <a:pt x="44" y="31"/>
                </a:cubicBezTo>
                <a:cubicBezTo>
                  <a:pt x="44" y="34"/>
                  <a:pt x="42" y="37"/>
                  <a:pt x="40" y="40"/>
                </a:cubicBezTo>
                <a:moveTo>
                  <a:pt x="45" y="26"/>
                </a:moveTo>
                <a:cubicBezTo>
                  <a:pt x="36" y="26"/>
                  <a:pt x="36" y="26"/>
                  <a:pt x="36" y="26"/>
                </a:cubicBezTo>
                <a:cubicBezTo>
                  <a:pt x="36" y="24"/>
                  <a:pt x="35" y="21"/>
                  <a:pt x="33" y="20"/>
                </a:cubicBezTo>
                <a:cubicBezTo>
                  <a:pt x="30" y="16"/>
                  <a:pt x="25" y="16"/>
                  <a:pt x="21" y="18"/>
                </a:cubicBezTo>
                <a:cubicBezTo>
                  <a:pt x="15" y="12"/>
                  <a:pt x="15" y="12"/>
                  <a:pt x="15" y="12"/>
                </a:cubicBezTo>
                <a:cubicBezTo>
                  <a:pt x="22" y="6"/>
                  <a:pt x="33" y="7"/>
                  <a:pt x="40" y="13"/>
                </a:cubicBezTo>
                <a:cubicBezTo>
                  <a:pt x="43" y="17"/>
                  <a:pt x="45" y="21"/>
                  <a:pt x="45" y="26"/>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8" name="Rectangle 269"/>
          <p:cNvSpPr>
            <a:spLocks noChangeArrowheads="1"/>
          </p:cNvSpPr>
          <p:nvPr userDrawn="1"/>
        </p:nvSpPr>
        <p:spPr bwMode="auto">
          <a:xfrm>
            <a:off x="2679700" y="-65195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9" name="Freeform 270"/>
          <p:cNvSpPr>
            <a:spLocks noEditPoints="1"/>
          </p:cNvSpPr>
          <p:nvPr userDrawn="1"/>
        </p:nvSpPr>
        <p:spPr bwMode="auto">
          <a:xfrm>
            <a:off x="2673350" y="-6525940"/>
            <a:ext cx="95250" cy="31750"/>
          </a:xfrm>
          <a:custGeom>
            <a:avLst/>
            <a:gdLst>
              <a:gd name="T0" fmla="*/ 54 w 60"/>
              <a:gd name="T1" fmla="*/ 16 h 20"/>
              <a:gd name="T2" fmla="*/ 4 w 60"/>
              <a:gd name="T3" fmla="*/ 16 h 20"/>
              <a:gd name="T4" fmla="*/ 4 w 60"/>
              <a:gd name="T5" fmla="*/ 4 h 20"/>
              <a:gd name="T6" fmla="*/ 54 w 60"/>
              <a:gd name="T7" fmla="*/ 4 h 20"/>
              <a:gd name="T8" fmla="*/ 54 w 60"/>
              <a:gd name="T9" fmla="*/ 16 h 20"/>
              <a:gd name="T10" fmla="*/ 60 w 60"/>
              <a:gd name="T11" fmla="*/ 0 h 20"/>
              <a:gd name="T12" fmla="*/ 54 w 60"/>
              <a:gd name="T13" fmla="*/ 0 h 20"/>
              <a:gd name="T14" fmla="*/ 4 w 60"/>
              <a:gd name="T15" fmla="*/ 0 h 20"/>
              <a:gd name="T16" fmla="*/ 0 w 60"/>
              <a:gd name="T17" fmla="*/ 0 h 20"/>
              <a:gd name="T18" fmla="*/ 0 w 60"/>
              <a:gd name="T19" fmla="*/ 4 h 20"/>
              <a:gd name="T20" fmla="*/ 0 w 60"/>
              <a:gd name="T21" fmla="*/ 16 h 20"/>
              <a:gd name="T22" fmla="*/ 0 w 60"/>
              <a:gd name="T23" fmla="*/ 20 h 20"/>
              <a:gd name="T24" fmla="*/ 4 w 60"/>
              <a:gd name="T25" fmla="*/ 20 h 20"/>
              <a:gd name="T26" fmla="*/ 54 w 60"/>
              <a:gd name="T27" fmla="*/ 20 h 20"/>
              <a:gd name="T28" fmla="*/ 60 w 60"/>
              <a:gd name="T29" fmla="*/ 20 h 20"/>
              <a:gd name="T30" fmla="*/ 60 w 60"/>
              <a:gd name="T31" fmla="*/ 16 h 20"/>
              <a:gd name="T32" fmla="*/ 60 w 60"/>
              <a:gd name="T33" fmla="*/ 4 h 20"/>
              <a:gd name="T34" fmla="*/ 60 w 60"/>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0">
                <a:moveTo>
                  <a:pt x="54" y="16"/>
                </a:moveTo>
                <a:lnTo>
                  <a:pt x="4" y="16"/>
                </a:lnTo>
                <a:lnTo>
                  <a:pt x="4" y="4"/>
                </a:lnTo>
                <a:lnTo>
                  <a:pt x="54" y="4"/>
                </a:lnTo>
                <a:lnTo>
                  <a:pt x="54" y="16"/>
                </a:lnTo>
                <a:close/>
                <a:moveTo>
                  <a:pt x="60" y="0"/>
                </a:moveTo>
                <a:lnTo>
                  <a:pt x="54" y="0"/>
                </a:lnTo>
                <a:lnTo>
                  <a:pt x="4" y="0"/>
                </a:lnTo>
                <a:lnTo>
                  <a:pt x="0" y="0"/>
                </a:lnTo>
                <a:lnTo>
                  <a:pt x="0" y="4"/>
                </a:lnTo>
                <a:lnTo>
                  <a:pt x="0" y="16"/>
                </a:lnTo>
                <a:lnTo>
                  <a:pt x="0" y="20"/>
                </a:lnTo>
                <a:lnTo>
                  <a:pt x="4" y="20"/>
                </a:lnTo>
                <a:lnTo>
                  <a:pt x="54" y="20"/>
                </a:lnTo>
                <a:lnTo>
                  <a:pt x="60" y="20"/>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0" name="Rectangle 271"/>
          <p:cNvSpPr>
            <a:spLocks noChangeArrowheads="1"/>
          </p:cNvSpPr>
          <p:nvPr userDrawn="1"/>
        </p:nvSpPr>
        <p:spPr bwMode="auto">
          <a:xfrm>
            <a:off x="2790825" y="-6456090"/>
            <a:ext cx="1905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1" name="Freeform 272"/>
          <p:cNvSpPr>
            <a:spLocks noEditPoints="1"/>
          </p:cNvSpPr>
          <p:nvPr userDrawn="1"/>
        </p:nvSpPr>
        <p:spPr bwMode="auto">
          <a:xfrm>
            <a:off x="2781300" y="-6462440"/>
            <a:ext cx="34925" cy="92075"/>
          </a:xfrm>
          <a:custGeom>
            <a:avLst/>
            <a:gdLst>
              <a:gd name="T0" fmla="*/ 18 w 22"/>
              <a:gd name="T1" fmla="*/ 54 h 58"/>
              <a:gd name="T2" fmla="*/ 6 w 22"/>
              <a:gd name="T3" fmla="*/ 54 h 58"/>
              <a:gd name="T4" fmla="*/ 6 w 22"/>
              <a:gd name="T5" fmla="*/ 4 h 58"/>
              <a:gd name="T6" fmla="*/ 18 w 22"/>
              <a:gd name="T7" fmla="*/ 4 h 58"/>
              <a:gd name="T8" fmla="*/ 18 w 22"/>
              <a:gd name="T9" fmla="*/ 54 h 58"/>
              <a:gd name="T10" fmla="*/ 22 w 22"/>
              <a:gd name="T11" fmla="*/ 0 h 58"/>
              <a:gd name="T12" fmla="*/ 18 w 22"/>
              <a:gd name="T13" fmla="*/ 0 h 58"/>
              <a:gd name="T14" fmla="*/ 6 w 22"/>
              <a:gd name="T15" fmla="*/ 0 h 58"/>
              <a:gd name="T16" fmla="*/ 0 w 22"/>
              <a:gd name="T17" fmla="*/ 0 h 58"/>
              <a:gd name="T18" fmla="*/ 0 w 22"/>
              <a:gd name="T19" fmla="*/ 4 h 58"/>
              <a:gd name="T20" fmla="*/ 0 w 22"/>
              <a:gd name="T21" fmla="*/ 54 h 58"/>
              <a:gd name="T22" fmla="*/ 0 w 22"/>
              <a:gd name="T23" fmla="*/ 58 h 58"/>
              <a:gd name="T24" fmla="*/ 6 w 22"/>
              <a:gd name="T25" fmla="*/ 58 h 58"/>
              <a:gd name="T26" fmla="*/ 18 w 22"/>
              <a:gd name="T27" fmla="*/ 58 h 58"/>
              <a:gd name="T28" fmla="*/ 22 w 22"/>
              <a:gd name="T29" fmla="*/ 58 h 58"/>
              <a:gd name="T30" fmla="*/ 22 w 22"/>
              <a:gd name="T31" fmla="*/ 54 h 58"/>
              <a:gd name="T32" fmla="*/ 22 w 22"/>
              <a:gd name="T33" fmla="*/ 4 h 58"/>
              <a:gd name="T34" fmla="*/ 22 w 22"/>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58">
                <a:moveTo>
                  <a:pt x="18" y="54"/>
                </a:moveTo>
                <a:lnTo>
                  <a:pt x="6" y="54"/>
                </a:lnTo>
                <a:lnTo>
                  <a:pt x="6" y="4"/>
                </a:lnTo>
                <a:lnTo>
                  <a:pt x="18" y="4"/>
                </a:lnTo>
                <a:lnTo>
                  <a:pt x="18" y="54"/>
                </a:lnTo>
                <a:close/>
                <a:moveTo>
                  <a:pt x="22" y="0"/>
                </a:moveTo>
                <a:lnTo>
                  <a:pt x="18" y="0"/>
                </a:lnTo>
                <a:lnTo>
                  <a:pt x="6" y="0"/>
                </a:lnTo>
                <a:lnTo>
                  <a:pt x="0" y="0"/>
                </a:lnTo>
                <a:lnTo>
                  <a:pt x="0" y="4"/>
                </a:lnTo>
                <a:lnTo>
                  <a:pt x="0" y="54"/>
                </a:lnTo>
                <a:lnTo>
                  <a:pt x="0" y="58"/>
                </a:lnTo>
                <a:lnTo>
                  <a:pt x="6" y="58"/>
                </a:lnTo>
                <a:lnTo>
                  <a:pt x="18" y="58"/>
                </a:lnTo>
                <a:lnTo>
                  <a:pt x="22" y="58"/>
                </a:lnTo>
                <a:lnTo>
                  <a:pt x="22" y="54"/>
                </a:lnTo>
                <a:lnTo>
                  <a:pt x="22" y="4"/>
                </a:lnTo>
                <a:lnTo>
                  <a:pt x="22"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2" name="Rectangle 273"/>
          <p:cNvSpPr>
            <a:spLocks noChangeArrowheads="1"/>
          </p:cNvSpPr>
          <p:nvPr userDrawn="1"/>
        </p:nvSpPr>
        <p:spPr bwMode="auto">
          <a:xfrm>
            <a:off x="5148263" y="-6745015"/>
            <a:ext cx="825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3" name="Freeform 274"/>
          <p:cNvSpPr>
            <a:spLocks noEditPoints="1"/>
          </p:cNvSpPr>
          <p:nvPr userDrawn="1"/>
        </p:nvSpPr>
        <p:spPr bwMode="auto">
          <a:xfrm>
            <a:off x="5141913" y="-6754540"/>
            <a:ext cx="95250" cy="34925"/>
          </a:xfrm>
          <a:custGeom>
            <a:avLst/>
            <a:gdLst>
              <a:gd name="T0" fmla="*/ 56 w 60"/>
              <a:gd name="T1" fmla="*/ 18 h 22"/>
              <a:gd name="T2" fmla="*/ 4 w 60"/>
              <a:gd name="T3" fmla="*/ 18 h 22"/>
              <a:gd name="T4" fmla="*/ 4 w 60"/>
              <a:gd name="T5" fmla="*/ 6 h 22"/>
              <a:gd name="T6" fmla="*/ 56 w 60"/>
              <a:gd name="T7" fmla="*/ 6 h 22"/>
              <a:gd name="T8" fmla="*/ 56 w 60"/>
              <a:gd name="T9" fmla="*/ 18 h 22"/>
              <a:gd name="T10" fmla="*/ 60 w 60"/>
              <a:gd name="T11" fmla="*/ 0 h 22"/>
              <a:gd name="T12" fmla="*/ 56 w 60"/>
              <a:gd name="T13" fmla="*/ 0 h 22"/>
              <a:gd name="T14" fmla="*/ 4 w 60"/>
              <a:gd name="T15" fmla="*/ 0 h 22"/>
              <a:gd name="T16" fmla="*/ 0 w 60"/>
              <a:gd name="T17" fmla="*/ 0 h 22"/>
              <a:gd name="T18" fmla="*/ 0 w 60"/>
              <a:gd name="T19" fmla="*/ 6 h 22"/>
              <a:gd name="T20" fmla="*/ 0 w 60"/>
              <a:gd name="T21" fmla="*/ 18 h 22"/>
              <a:gd name="T22" fmla="*/ 0 w 60"/>
              <a:gd name="T23" fmla="*/ 22 h 22"/>
              <a:gd name="T24" fmla="*/ 4 w 60"/>
              <a:gd name="T25" fmla="*/ 22 h 22"/>
              <a:gd name="T26" fmla="*/ 56 w 60"/>
              <a:gd name="T27" fmla="*/ 22 h 22"/>
              <a:gd name="T28" fmla="*/ 60 w 60"/>
              <a:gd name="T29" fmla="*/ 22 h 22"/>
              <a:gd name="T30" fmla="*/ 60 w 60"/>
              <a:gd name="T31" fmla="*/ 18 h 22"/>
              <a:gd name="T32" fmla="*/ 60 w 60"/>
              <a:gd name="T33" fmla="*/ 6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8"/>
                </a:moveTo>
                <a:lnTo>
                  <a:pt x="4" y="18"/>
                </a:lnTo>
                <a:lnTo>
                  <a:pt x="4" y="6"/>
                </a:lnTo>
                <a:lnTo>
                  <a:pt x="56" y="6"/>
                </a:lnTo>
                <a:lnTo>
                  <a:pt x="56" y="18"/>
                </a:lnTo>
                <a:close/>
                <a:moveTo>
                  <a:pt x="60" y="0"/>
                </a:moveTo>
                <a:lnTo>
                  <a:pt x="56" y="0"/>
                </a:lnTo>
                <a:lnTo>
                  <a:pt x="4" y="0"/>
                </a:lnTo>
                <a:lnTo>
                  <a:pt x="0" y="0"/>
                </a:lnTo>
                <a:lnTo>
                  <a:pt x="0" y="6"/>
                </a:lnTo>
                <a:lnTo>
                  <a:pt x="0" y="18"/>
                </a:lnTo>
                <a:lnTo>
                  <a:pt x="0" y="22"/>
                </a:lnTo>
                <a:lnTo>
                  <a:pt x="4" y="22"/>
                </a:lnTo>
                <a:lnTo>
                  <a:pt x="56" y="22"/>
                </a:lnTo>
                <a:lnTo>
                  <a:pt x="60" y="22"/>
                </a:lnTo>
                <a:lnTo>
                  <a:pt x="60" y="18"/>
                </a:lnTo>
                <a:lnTo>
                  <a:pt x="60" y="6"/>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4" name="Rectangle 275"/>
          <p:cNvSpPr>
            <a:spLocks noChangeArrowheads="1"/>
          </p:cNvSpPr>
          <p:nvPr userDrawn="1"/>
        </p:nvSpPr>
        <p:spPr bwMode="auto">
          <a:xfrm>
            <a:off x="5281613" y="-65957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5" name="Freeform 276"/>
          <p:cNvSpPr>
            <a:spLocks noEditPoints="1"/>
          </p:cNvSpPr>
          <p:nvPr userDrawn="1"/>
        </p:nvSpPr>
        <p:spPr bwMode="auto">
          <a:xfrm>
            <a:off x="5272088" y="-6602140"/>
            <a:ext cx="95250" cy="34925"/>
          </a:xfrm>
          <a:custGeom>
            <a:avLst/>
            <a:gdLst>
              <a:gd name="T0" fmla="*/ 56 w 60"/>
              <a:gd name="T1" fmla="*/ 16 h 22"/>
              <a:gd name="T2" fmla="*/ 6 w 60"/>
              <a:gd name="T3" fmla="*/ 16 h 22"/>
              <a:gd name="T4" fmla="*/ 6 w 60"/>
              <a:gd name="T5" fmla="*/ 4 h 22"/>
              <a:gd name="T6" fmla="*/ 56 w 60"/>
              <a:gd name="T7" fmla="*/ 4 h 22"/>
              <a:gd name="T8" fmla="*/ 56 w 60"/>
              <a:gd name="T9" fmla="*/ 16 h 22"/>
              <a:gd name="T10" fmla="*/ 60 w 60"/>
              <a:gd name="T11" fmla="*/ 0 h 22"/>
              <a:gd name="T12" fmla="*/ 56 w 60"/>
              <a:gd name="T13" fmla="*/ 0 h 22"/>
              <a:gd name="T14" fmla="*/ 6 w 60"/>
              <a:gd name="T15" fmla="*/ 0 h 22"/>
              <a:gd name="T16" fmla="*/ 0 w 60"/>
              <a:gd name="T17" fmla="*/ 0 h 22"/>
              <a:gd name="T18" fmla="*/ 0 w 60"/>
              <a:gd name="T19" fmla="*/ 4 h 22"/>
              <a:gd name="T20" fmla="*/ 0 w 60"/>
              <a:gd name="T21" fmla="*/ 16 h 22"/>
              <a:gd name="T22" fmla="*/ 0 w 60"/>
              <a:gd name="T23" fmla="*/ 22 h 22"/>
              <a:gd name="T24" fmla="*/ 6 w 60"/>
              <a:gd name="T25" fmla="*/ 22 h 22"/>
              <a:gd name="T26" fmla="*/ 56 w 60"/>
              <a:gd name="T27" fmla="*/ 22 h 22"/>
              <a:gd name="T28" fmla="*/ 60 w 60"/>
              <a:gd name="T29" fmla="*/ 22 h 22"/>
              <a:gd name="T30" fmla="*/ 60 w 60"/>
              <a:gd name="T31" fmla="*/ 16 h 22"/>
              <a:gd name="T32" fmla="*/ 60 w 60"/>
              <a:gd name="T33" fmla="*/ 4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6"/>
                </a:moveTo>
                <a:lnTo>
                  <a:pt x="6" y="16"/>
                </a:lnTo>
                <a:lnTo>
                  <a:pt x="6" y="4"/>
                </a:lnTo>
                <a:lnTo>
                  <a:pt x="56" y="4"/>
                </a:lnTo>
                <a:lnTo>
                  <a:pt x="56" y="16"/>
                </a:lnTo>
                <a:close/>
                <a:moveTo>
                  <a:pt x="60" y="0"/>
                </a:moveTo>
                <a:lnTo>
                  <a:pt x="56" y="0"/>
                </a:lnTo>
                <a:lnTo>
                  <a:pt x="6" y="0"/>
                </a:lnTo>
                <a:lnTo>
                  <a:pt x="0" y="0"/>
                </a:lnTo>
                <a:lnTo>
                  <a:pt x="0" y="4"/>
                </a:lnTo>
                <a:lnTo>
                  <a:pt x="0" y="16"/>
                </a:lnTo>
                <a:lnTo>
                  <a:pt x="0" y="22"/>
                </a:lnTo>
                <a:lnTo>
                  <a:pt x="6" y="22"/>
                </a:lnTo>
                <a:lnTo>
                  <a:pt x="56" y="22"/>
                </a:lnTo>
                <a:lnTo>
                  <a:pt x="60" y="22"/>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6" name="Freeform 277"/>
          <p:cNvSpPr>
            <a:spLocks/>
          </p:cNvSpPr>
          <p:nvPr userDrawn="1"/>
        </p:nvSpPr>
        <p:spPr bwMode="auto">
          <a:xfrm>
            <a:off x="1004888"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7" name="Freeform 278"/>
          <p:cNvSpPr>
            <a:spLocks/>
          </p:cNvSpPr>
          <p:nvPr userDrawn="1"/>
        </p:nvSpPr>
        <p:spPr bwMode="auto">
          <a:xfrm>
            <a:off x="1004888"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8" name="Freeform 279"/>
          <p:cNvSpPr>
            <a:spLocks/>
          </p:cNvSpPr>
          <p:nvPr userDrawn="1"/>
        </p:nvSpPr>
        <p:spPr bwMode="auto">
          <a:xfrm>
            <a:off x="1182688" y="-7241903"/>
            <a:ext cx="85725" cy="277813"/>
          </a:xfrm>
          <a:custGeom>
            <a:avLst/>
            <a:gdLst>
              <a:gd name="T0" fmla="*/ 27 w 27"/>
              <a:gd name="T1" fmla="*/ 43 h 87"/>
              <a:gd name="T2" fmla="*/ 13 w 27"/>
              <a:gd name="T3" fmla="*/ 0 h 87"/>
              <a:gd name="T4" fmla="*/ 0 w 27"/>
              <a:gd name="T5" fmla="*/ 43 h 87"/>
              <a:gd name="T6" fmla="*/ 11 w 27"/>
              <a:gd name="T7" fmla="*/ 73 h 87"/>
              <a:gd name="T8" fmla="*/ 11 w 27"/>
              <a:gd name="T9" fmla="*/ 87 h 87"/>
              <a:gd name="T10" fmla="*/ 16 w 27"/>
              <a:gd name="T11" fmla="*/ 87 h 87"/>
              <a:gd name="T12" fmla="*/ 16 w 27"/>
              <a:gd name="T13" fmla="*/ 73 h 87"/>
              <a:gd name="T14" fmla="*/ 27 w 27"/>
              <a:gd name="T15" fmla="*/ 43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87">
                <a:moveTo>
                  <a:pt x="27" y="43"/>
                </a:moveTo>
                <a:cubicBezTo>
                  <a:pt x="27" y="21"/>
                  <a:pt x="13" y="0"/>
                  <a:pt x="13" y="0"/>
                </a:cubicBezTo>
                <a:cubicBezTo>
                  <a:pt x="13" y="0"/>
                  <a:pt x="0" y="21"/>
                  <a:pt x="0" y="43"/>
                </a:cubicBezTo>
                <a:cubicBezTo>
                  <a:pt x="0" y="58"/>
                  <a:pt x="5" y="70"/>
                  <a:pt x="11" y="73"/>
                </a:cubicBezTo>
                <a:cubicBezTo>
                  <a:pt x="11" y="87"/>
                  <a:pt x="11" y="87"/>
                  <a:pt x="11" y="87"/>
                </a:cubicBezTo>
                <a:cubicBezTo>
                  <a:pt x="16" y="87"/>
                  <a:pt x="16" y="87"/>
                  <a:pt x="16" y="87"/>
                </a:cubicBezTo>
                <a:cubicBezTo>
                  <a:pt x="16" y="73"/>
                  <a:pt x="16" y="73"/>
                  <a:pt x="16" y="73"/>
                </a:cubicBezTo>
                <a:cubicBezTo>
                  <a:pt x="22" y="70"/>
                  <a:pt x="27" y="58"/>
                  <a:pt x="27" y="43"/>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9" name="Freeform 280"/>
          <p:cNvSpPr>
            <a:spLocks noEditPoints="1"/>
          </p:cNvSpPr>
          <p:nvPr userDrawn="1"/>
        </p:nvSpPr>
        <p:spPr bwMode="auto">
          <a:xfrm>
            <a:off x="900113" y="-7400653"/>
            <a:ext cx="254000" cy="433388"/>
          </a:xfrm>
          <a:custGeom>
            <a:avLst/>
            <a:gdLst>
              <a:gd name="T0" fmla="*/ 160 w 160"/>
              <a:gd name="T1" fmla="*/ 88 h 273"/>
              <a:gd name="T2" fmla="*/ 80 w 160"/>
              <a:gd name="T3" fmla="*/ 0 h 273"/>
              <a:gd name="T4" fmla="*/ 0 w 160"/>
              <a:gd name="T5" fmla="*/ 88 h 273"/>
              <a:gd name="T6" fmla="*/ 0 w 160"/>
              <a:gd name="T7" fmla="*/ 273 h 273"/>
              <a:gd name="T8" fmla="*/ 160 w 160"/>
              <a:gd name="T9" fmla="*/ 273 h 273"/>
              <a:gd name="T10" fmla="*/ 160 w 160"/>
              <a:gd name="T11" fmla="*/ 88 h 273"/>
              <a:gd name="T12" fmla="*/ 16 w 160"/>
              <a:gd name="T13" fmla="*/ 178 h 273"/>
              <a:gd name="T14" fmla="*/ 32 w 160"/>
              <a:gd name="T15" fmla="*/ 178 h 273"/>
              <a:gd name="T16" fmla="*/ 32 w 160"/>
              <a:gd name="T17" fmla="*/ 230 h 273"/>
              <a:gd name="T18" fmla="*/ 16 w 160"/>
              <a:gd name="T19" fmla="*/ 230 h 273"/>
              <a:gd name="T20" fmla="*/ 16 w 160"/>
              <a:gd name="T21" fmla="*/ 178 h 273"/>
              <a:gd name="T22" fmla="*/ 16 w 160"/>
              <a:gd name="T23" fmla="*/ 114 h 273"/>
              <a:gd name="T24" fmla="*/ 32 w 160"/>
              <a:gd name="T25" fmla="*/ 114 h 273"/>
              <a:gd name="T26" fmla="*/ 32 w 160"/>
              <a:gd name="T27" fmla="*/ 166 h 273"/>
              <a:gd name="T28" fmla="*/ 16 w 160"/>
              <a:gd name="T29" fmla="*/ 166 h 273"/>
              <a:gd name="T30" fmla="*/ 16 w 160"/>
              <a:gd name="T31" fmla="*/ 114 h 273"/>
              <a:gd name="T32" fmla="*/ 44 w 160"/>
              <a:gd name="T33" fmla="*/ 178 h 273"/>
              <a:gd name="T34" fmla="*/ 60 w 160"/>
              <a:gd name="T35" fmla="*/ 178 h 273"/>
              <a:gd name="T36" fmla="*/ 60 w 160"/>
              <a:gd name="T37" fmla="*/ 230 h 273"/>
              <a:gd name="T38" fmla="*/ 44 w 160"/>
              <a:gd name="T39" fmla="*/ 230 h 273"/>
              <a:gd name="T40" fmla="*/ 44 w 160"/>
              <a:gd name="T41" fmla="*/ 178 h 273"/>
              <a:gd name="T42" fmla="*/ 44 w 160"/>
              <a:gd name="T43" fmla="*/ 114 h 273"/>
              <a:gd name="T44" fmla="*/ 60 w 160"/>
              <a:gd name="T45" fmla="*/ 114 h 273"/>
              <a:gd name="T46" fmla="*/ 60 w 160"/>
              <a:gd name="T47" fmla="*/ 166 h 273"/>
              <a:gd name="T48" fmla="*/ 44 w 160"/>
              <a:gd name="T49" fmla="*/ 166 h 273"/>
              <a:gd name="T50" fmla="*/ 44 w 160"/>
              <a:gd name="T51" fmla="*/ 114 h 273"/>
              <a:gd name="T52" fmla="*/ 72 w 160"/>
              <a:gd name="T53" fmla="*/ 178 h 273"/>
              <a:gd name="T54" fmla="*/ 88 w 160"/>
              <a:gd name="T55" fmla="*/ 178 h 273"/>
              <a:gd name="T56" fmla="*/ 88 w 160"/>
              <a:gd name="T57" fmla="*/ 230 h 273"/>
              <a:gd name="T58" fmla="*/ 72 w 160"/>
              <a:gd name="T59" fmla="*/ 230 h 273"/>
              <a:gd name="T60" fmla="*/ 72 w 160"/>
              <a:gd name="T61" fmla="*/ 178 h 273"/>
              <a:gd name="T62" fmla="*/ 72 w 160"/>
              <a:gd name="T63" fmla="*/ 114 h 273"/>
              <a:gd name="T64" fmla="*/ 88 w 160"/>
              <a:gd name="T65" fmla="*/ 114 h 273"/>
              <a:gd name="T66" fmla="*/ 88 w 160"/>
              <a:gd name="T67" fmla="*/ 166 h 273"/>
              <a:gd name="T68" fmla="*/ 72 w 160"/>
              <a:gd name="T69" fmla="*/ 166 h 273"/>
              <a:gd name="T70" fmla="*/ 72 w 160"/>
              <a:gd name="T71" fmla="*/ 114 h 273"/>
              <a:gd name="T72" fmla="*/ 100 w 160"/>
              <a:gd name="T73" fmla="*/ 178 h 273"/>
              <a:gd name="T74" fmla="*/ 116 w 160"/>
              <a:gd name="T75" fmla="*/ 178 h 273"/>
              <a:gd name="T76" fmla="*/ 116 w 160"/>
              <a:gd name="T77" fmla="*/ 230 h 273"/>
              <a:gd name="T78" fmla="*/ 100 w 160"/>
              <a:gd name="T79" fmla="*/ 230 h 273"/>
              <a:gd name="T80" fmla="*/ 100 w 160"/>
              <a:gd name="T81" fmla="*/ 178 h 273"/>
              <a:gd name="T82" fmla="*/ 100 w 160"/>
              <a:gd name="T83" fmla="*/ 114 h 273"/>
              <a:gd name="T84" fmla="*/ 116 w 160"/>
              <a:gd name="T85" fmla="*/ 114 h 273"/>
              <a:gd name="T86" fmla="*/ 116 w 160"/>
              <a:gd name="T87" fmla="*/ 166 h 273"/>
              <a:gd name="T88" fmla="*/ 100 w 160"/>
              <a:gd name="T89" fmla="*/ 166 h 273"/>
              <a:gd name="T90" fmla="*/ 100 w 160"/>
              <a:gd name="T91" fmla="*/ 114 h 273"/>
              <a:gd name="T92" fmla="*/ 128 w 160"/>
              <a:gd name="T93" fmla="*/ 178 h 273"/>
              <a:gd name="T94" fmla="*/ 144 w 160"/>
              <a:gd name="T95" fmla="*/ 178 h 273"/>
              <a:gd name="T96" fmla="*/ 144 w 160"/>
              <a:gd name="T97" fmla="*/ 230 h 273"/>
              <a:gd name="T98" fmla="*/ 128 w 160"/>
              <a:gd name="T99" fmla="*/ 230 h 273"/>
              <a:gd name="T100" fmla="*/ 128 w 160"/>
              <a:gd name="T101" fmla="*/ 178 h 273"/>
              <a:gd name="T102" fmla="*/ 128 w 160"/>
              <a:gd name="T103" fmla="*/ 114 h 273"/>
              <a:gd name="T104" fmla="*/ 144 w 160"/>
              <a:gd name="T105" fmla="*/ 114 h 273"/>
              <a:gd name="T106" fmla="*/ 144 w 160"/>
              <a:gd name="T107" fmla="*/ 166 h 273"/>
              <a:gd name="T108" fmla="*/ 128 w 160"/>
              <a:gd name="T109" fmla="*/ 166 h 273"/>
              <a:gd name="T110" fmla="*/ 128 w 160"/>
              <a:gd name="T111" fmla="*/ 11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273">
                <a:moveTo>
                  <a:pt x="160" y="88"/>
                </a:moveTo>
                <a:lnTo>
                  <a:pt x="80" y="0"/>
                </a:lnTo>
                <a:lnTo>
                  <a:pt x="0" y="88"/>
                </a:lnTo>
                <a:lnTo>
                  <a:pt x="0" y="273"/>
                </a:lnTo>
                <a:lnTo>
                  <a:pt x="160" y="273"/>
                </a:lnTo>
                <a:lnTo>
                  <a:pt x="160" y="88"/>
                </a:lnTo>
                <a:close/>
                <a:moveTo>
                  <a:pt x="16" y="178"/>
                </a:moveTo>
                <a:lnTo>
                  <a:pt x="32" y="178"/>
                </a:lnTo>
                <a:lnTo>
                  <a:pt x="32" y="230"/>
                </a:lnTo>
                <a:lnTo>
                  <a:pt x="16" y="230"/>
                </a:lnTo>
                <a:lnTo>
                  <a:pt x="16" y="178"/>
                </a:lnTo>
                <a:close/>
                <a:moveTo>
                  <a:pt x="16" y="114"/>
                </a:moveTo>
                <a:lnTo>
                  <a:pt x="32" y="114"/>
                </a:lnTo>
                <a:lnTo>
                  <a:pt x="32" y="166"/>
                </a:lnTo>
                <a:lnTo>
                  <a:pt x="16" y="166"/>
                </a:lnTo>
                <a:lnTo>
                  <a:pt x="16" y="114"/>
                </a:lnTo>
                <a:close/>
                <a:moveTo>
                  <a:pt x="44" y="178"/>
                </a:moveTo>
                <a:lnTo>
                  <a:pt x="60" y="178"/>
                </a:lnTo>
                <a:lnTo>
                  <a:pt x="60" y="230"/>
                </a:lnTo>
                <a:lnTo>
                  <a:pt x="44" y="230"/>
                </a:lnTo>
                <a:lnTo>
                  <a:pt x="44" y="178"/>
                </a:lnTo>
                <a:close/>
                <a:moveTo>
                  <a:pt x="44" y="114"/>
                </a:moveTo>
                <a:lnTo>
                  <a:pt x="60" y="114"/>
                </a:lnTo>
                <a:lnTo>
                  <a:pt x="60" y="166"/>
                </a:lnTo>
                <a:lnTo>
                  <a:pt x="44" y="166"/>
                </a:lnTo>
                <a:lnTo>
                  <a:pt x="44" y="114"/>
                </a:lnTo>
                <a:close/>
                <a:moveTo>
                  <a:pt x="72" y="178"/>
                </a:moveTo>
                <a:lnTo>
                  <a:pt x="88" y="178"/>
                </a:lnTo>
                <a:lnTo>
                  <a:pt x="88" y="230"/>
                </a:lnTo>
                <a:lnTo>
                  <a:pt x="72" y="230"/>
                </a:lnTo>
                <a:lnTo>
                  <a:pt x="72" y="178"/>
                </a:lnTo>
                <a:close/>
                <a:moveTo>
                  <a:pt x="72" y="114"/>
                </a:moveTo>
                <a:lnTo>
                  <a:pt x="88" y="114"/>
                </a:lnTo>
                <a:lnTo>
                  <a:pt x="88" y="166"/>
                </a:lnTo>
                <a:lnTo>
                  <a:pt x="72" y="166"/>
                </a:lnTo>
                <a:lnTo>
                  <a:pt x="72" y="114"/>
                </a:lnTo>
                <a:close/>
                <a:moveTo>
                  <a:pt x="100" y="178"/>
                </a:moveTo>
                <a:lnTo>
                  <a:pt x="116" y="178"/>
                </a:lnTo>
                <a:lnTo>
                  <a:pt x="116" y="230"/>
                </a:lnTo>
                <a:lnTo>
                  <a:pt x="100" y="230"/>
                </a:lnTo>
                <a:lnTo>
                  <a:pt x="100" y="178"/>
                </a:lnTo>
                <a:close/>
                <a:moveTo>
                  <a:pt x="100" y="114"/>
                </a:moveTo>
                <a:lnTo>
                  <a:pt x="116" y="114"/>
                </a:lnTo>
                <a:lnTo>
                  <a:pt x="116" y="166"/>
                </a:lnTo>
                <a:lnTo>
                  <a:pt x="100" y="166"/>
                </a:lnTo>
                <a:lnTo>
                  <a:pt x="100" y="114"/>
                </a:lnTo>
                <a:close/>
                <a:moveTo>
                  <a:pt x="128" y="178"/>
                </a:moveTo>
                <a:lnTo>
                  <a:pt x="144" y="178"/>
                </a:lnTo>
                <a:lnTo>
                  <a:pt x="144" y="230"/>
                </a:lnTo>
                <a:lnTo>
                  <a:pt x="128" y="230"/>
                </a:lnTo>
                <a:lnTo>
                  <a:pt x="128" y="178"/>
                </a:lnTo>
                <a:close/>
                <a:moveTo>
                  <a:pt x="128" y="114"/>
                </a:moveTo>
                <a:lnTo>
                  <a:pt x="144" y="114"/>
                </a:lnTo>
                <a:lnTo>
                  <a:pt x="144" y="166"/>
                </a:lnTo>
                <a:lnTo>
                  <a:pt x="128" y="166"/>
                </a:lnTo>
                <a:lnTo>
                  <a:pt x="128"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0" name="Freeform 281"/>
          <p:cNvSpPr>
            <a:spLocks noEditPoints="1"/>
          </p:cNvSpPr>
          <p:nvPr userDrawn="1"/>
        </p:nvSpPr>
        <p:spPr bwMode="auto">
          <a:xfrm>
            <a:off x="1008063" y="-6773590"/>
            <a:ext cx="269875" cy="1025525"/>
          </a:xfrm>
          <a:custGeom>
            <a:avLst/>
            <a:gdLst>
              <a:gd name="T0" fmla="*/ 40 w 85"/>
              <a:gd name="T1" fmla="*/ 67 h 323"/>
              <a:gd name="T2" fmla="*/ 40 w 85"/>
              <a:gd name="T3" fmla="*/ 301 h 323"/>
              <a:gd name="T4" fmla="*/ 63 w 85"/>
              <a:gd name="T5" fmla="*/ 323 h 323"/>
              <a:gd name="T6" fmla="*/ 63 w 85"/>
              <a:gd name="T7" fmla="*/ 323 h 323"/>
              <a:gd name="T8" fmla="*/ 85 w 85"/>
              <a:gd name="T9" fmla="*/ 323 h 323"/>
              <a:gd name="T10" fmla="*/ 85 w 85"/>
              <a:gd name="T11" fmla="*/ 309 h 323"/>
              <a:gd name="T12" fmla="*/ 63 w 85"/>
              <a:gd name="T13" fmla="*/ 309 h 323"/>
              <a:gd name="T14" fmla="*/ 55 w 85"/>
              <a:gd name="T15" fmla="*/ 301 h 323"/>
              <a:gd name="T16" fmla="*/ 55 w 85"/>
              <a:gd name="T17" fmla="*/ 67 h 323"/>
              <a:gd name="T18" fmla="*/ 55 w 85"/>
              <a:gd name="T19" fmla="*/ 72 h 323"/>
              <a:gd name="T20" fmla="*/ 55 w 85"/>
              <a:gd name="T21" fmla="*/ 50 h 323"/>
              <a:gd name="T22" fmla="*/ 32 w 85"/>
              <a:gd name="T23" fmla="*/ 27 h 323"/>
              <a:gd name="T24" fmla="*/ 32 w 85"/>
              <a:gd name="T25" fmla="*/ 27 h 323"/>
              <a:gd name="T26" fmla="*/ 22 w 85"/>
              <a:gd name="T27" fmla="*/ 27 h 323"/>
              <a:gd name="T28" fmla="*/ 14 w 85"/>
              <a:gd name="T29" fmla="*/ 19 h 323"/>
              <a:gd name="T30" fmla="*/ 14 w 85"/>
              <a:gd name="T31" fmla="*/ 0 h 323"/>
              <a:gd name="T32" fmla="*/ 0 w 85"/>
              <a:gd name="T33" fmla="*/ 0 h 323"/>
              <a:gd name="T34" fmla="*/ 0 w 85"/>
              <a:gd name="T35" fmla="*/ 19 h 323"/>
              <a:gd name="T36" fmla="*/ 22 w 85"/>
              <a:gd name="T37" fmla="*/ 41 h 323"/>
              <a:gd name="T38" fmla="*/ 22 w 85"/>
              <a:gd name="T39" fmla="*/ 41 h 323"/>
              <a:gd name="T40" fmla="*/ 32 w 85"/>
              <a:gd name="T41" fmla="*/ 41 h 323"/>
              <a:gd name="T42" fmla="*/ 40 w 85"/>
              <a:gd name="T43" fmla="*/ 50 h 323"/>
              <a:gd name="T44" fmla="*/ 40 w 85"/>
              <a:gd name="T45" fmla="*/ 7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323">
                <a:moveTo>
                  <a:pt x="40" y="67"/>
                </a:moveTo>
                <a:cubicBezTo>
                  <a:pt x="40" y="301"/>
                  <a:pt x="40" y="301"/>
                  <a:pt x="40" y="301"/>
                </a:cubicBezTo>
                <a:cubicBezTo>
                  <a:pt x="40" y="313"/>
                  <a:pt x="50" y="323"/>
                  <a:pt x="63" y="323"/>
                </a:cubicBezTo>
                <a:cubicBezTo>
                  <a:pt x="63" y="323"/>
                  <a:pt x="63" y="323"/>
                  <a:pt x="63" y="323"/>
                </a:cubicBezTo>
                <a:cubicBezTo>
                  <a:pt x="85" y="323"/>
                  <a:pt x="85" y="323"/>
                  <a:pt x="85" y="323"/>
                </a:cubicBezTo>
                <a:cubicBezTo>
                  <a:pt x="85" y="309"/>
                  <a:pt x="85" y="309"/>
                  <a:pt x="85" y="309"/>
                </a:cubicBezTo>
                <a:cubicBezTo>
                  <a:pt x="63" y="309"/>
                  <a:pt x="63" y="309"/>
                  <a:pt x="63" y="309"/>
                </a:cubicBezTo>
                <a:cubicBezTo>
                  <a:pt x="58" y="309"/>
                  <a:pt x="55" y="305"/>
                  <a:pt x="55" y="301"/>
                </a:cubicBezTo>
                <a:cubicBezTo>
                  <a:pt x="55" y="67"/>
                  <a:pt x="55" y="67"/>
                  <a:pt x="55" y="67"/>
                </a:cubicBezTo>
                <a:moveTo>
                  <a:pt x="55" y="72"/>
                </a:moveTo>
                <a:cubicBezTo>
                  <a:pt x="55" y="50"/>
                  <a:pt x="55" y="50"/>
                  <a:pt x="55" y="50"/>
                </a:cubicBezTo>
                <a:cubicBezTo>
                  <a:pt x="55" y="37"/>
                  <a:pt x="44" y="27"/>
                  <a:pt x="32" y="27"/>
                </a:cubicBezTo>
                <a:cubicBezTo>
                  <a:pt x="32" y="27"/>
                  <a:pt x="32" y="27"/>
                  <a:pt x="32" y="27"/>
                </a:cubicBezTo>
                <a:cubicBezTo>
                  <a:pt x="22" y="27"/>
                  <a:pt x="22" y="27"/>
                  <a:pt x="22" y="27"/>
                </a:cubicBezTo>
                <a:cubicBezTo>
                  <a:pt x="18" y="27"/>
                  <a:pt x="14" y="23"/>
                  <a:pt x="14" y="19"/>
                </a:cubicBezTo>
                <a:cubicBezTo>
                  <a:pt x="14" y="0"/>
                  <a:pt x="14" y="0"/>
                  <a:pt x="14" y="0"/>
                </a:cubicBezTo>
                <a:cubicBezTo>
                  <a:pt x="0" y="0"/>
                  <a:pt x="0" y="0"/>
                  <a:pt x="0" y="0"/>
                </a:cubicBezTo>
                <a:cubicBezTo>
                  <a:pt x="0" y="19"/>
                  <a:pt x="0" y="19"/>
                  <a:pt x="0" y="19"/>
                </a:cubicBezTo>
                <a:cubicBezTo>
                  <a:pt x="0" y="31"/>
                  <a:pt x="10" y="41"/>
                  <a:pt x="22" y="41"/>
                </a:cubicBezTo>
                <a:cubicBezTo>
                  <a:pt x="22" y="41"/>
                  <a:pt x="22" y="41"/>
                  <a:pt x="22" y="41"/>
                </a:cubicBezTo>
                <a:cubicBezTo>
                  <a:pt x="32" y="41"/>
                  <a:pt x="32" y="41"/>
                  <a:pt x="32" y="41"/>
                </a:cubicBezTo>
                <a:cubicBezTo>
                  <a:pt x="36" y="41"/>
                  <a:pt x="40" y="45"/>
                  <a:pt x="40" y="50"/>
                </a:cubicBezTo>
                <a:cubicBezTo>
                  <a:pt x="40" y="72"/>
                  <a:pt x="40" y="72"/>
                  <a:pt x="40"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1" name="Rectangle 282"/>
          <p:cNvSpPr>
            <a:spLocks noChangeArrowheads="1"/>
          </p:cNvSpPr>
          <p:nvPr userDrawn="1"/>
        </p:nvSpPr>
        <p:spPr bwMode="auto">
          <a:xfrm>
            <a:off x="979488"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2" name="Freeform 283"/>
          <p:cNvSpPr>
            <a:spLocks noEditPoints="1"/>
          </p:cNvSpPr>
          <p:nvPr userDrawn="1"/>
        </p:nvSpPr>
        <p:spPr bwMode="auto">
          <a:xfrm>
            <a:off x="969963"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3" name="Rectangle 284"/>
          <p:cNvSpPr>
            <a:spLocks noChangeArrowheads="1"/>
          </p:cNvSpPr>
          <p:nvPr userDrawn="1"/>
        </p:nvSpPr>
        <p:spPr bwMode="auto">
          <a:xfrm>
            <a:off x="989013" y="-6745015"/>
            <a:ext cx="825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4" name="Freeform 285"/>
          <p:cNvSpPr>
            <a:spLocks noEditPoints="1"/>
          </p:cNvSpPr>
          <p:nvPr userDrawn="1"/>
        </p:nvSpPr>
        <p:spPr bwMode="auto">
          <a:xfrm>
            <a:off x="982663" y="-6754540"/>
            <a:ext cx="95250" cy="34925"/>
          </a:xfrm>
          <a:custGeom>
            <a:avLst/>
            <a:gdLst>
              <a:gd name="T0" fmla="*/ 56 w 60"/>
              <a:gd name="T1" fmla="*/ 18 h 22"/>
              <a:gd name="T2" fmla="*/ 4 w 60"/>
              <a:gd name="T3" fmla="*/ 18 h 22"/>
              <a:gd name="T4" fmla="*/ 4 w 60"/>
              <a:gd name="T5" fmla="*/ 6 h 22"/>
              <a:gd name="T6" fmla="*/ 56 w 60"/>
              <a:gd name="T7" fmla="*/ 6 h 22"/>
              <a:gd name="T8" fmla="*/ 56 w 60"/>
              <a:gd name="T9" fmla="*/ 18 h 22"/>
              <a:gd name="T10" fmla="*/ 60 w 60"/>
              <a:gd name="T11" fmla="*/ 0 h 22"/>
              <a:gd name="T12" fmla="*/ 56 w 60"/>
              <a:gd name="T13" fmla="*/ 0 h 22"/>
              <a:gd name="T14" fmla="*/ 4 w 60"/>
              <a:gd name="T15" fmla="*/ 0 h 22"/>
              <a:gd name="T16" fmla="*/ 0 w 60"/>
              <a:gd name="T17" fmla="*/ 0 h 22"/>
              <a:gd name="T18" fmla="*/ 0 w 60"/>
              <a:gd name="T19" fmla="*/ 6 h 22"/>
              <a:gd name="T20" fmla="*/ 0 w 60"/>
              <a:gd name="T21" fmla="*/ 18 h 22"/>
              <a:gd name="T22" fmla="*/ 0 w 60"/>
              <a:gd name="T23" fmla="*/ 22 h 22"/>
              <a:gd name="T24" fmla="*/ 4 w 60"/>
              <a:gd name="T25" fmla="*/ 22 h 22"/>
              <a:gd name="T26" fmla="*/ 56 w 60"/>
              <a:gd name="T27" fmla="*/ 22 h 22"/>
              <a:gd name="T28" fmla="*/ 60 w 60"/>
              <a:gd name="T29" fmla="*/ 22 h 22"/>
              <a:gd name="T30" fmla="*/ 60 w 60"/>
              <a:gd name="T31" fmla="*/ 18 h 22"/>
              <a:gd name="T32" fmla="*/ 60 w 60"/>
              <a:gd name="T33" fmla="*/ 6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8"/>
                </a:moveTo>
                <a:lnTo>
                  <a:pt x="4" y="18"/>
                </a:lnTo>
                <a:lnTo>
                  <a:pt x="4" y="6"/>
                </a:lnTo>
                <a:lnTo>
                  <a:pt x="56" y="6"/>
                </a:lnTo>
                <a:lnTo>
                  <a:pt x="56" y="18"/>
                </a:lnTo>
                <a:close/>
                <a:moveTo>
                  <a:pt x="60" y="0"/>
                </a:moveTo>
                <a:lnTo>
                  <a:pt x="56" y="0"/>
                </a:lnTo>
                <a:lnTo>
                  <a:pt x="4" y="0"/>
                </a:lnTo>
                <a:lnTo>
                  <a:pt x="0" y="0"/>
                </a:lnTo>
                <a:lnTo>
                  <a:pt x="0" y="6"/>
                </a:lnTo>
                <a:lnTo>
                  <a:pt x="0" y="18"/>
                </a:lnTo>
                <a:lnTo>
                  <a:pt x="0" y="22"/>
                </a:lnTo>
                <a:lnTo>
                  <a:pt x="4" y="22"/>
                </a:lnTo>
                <a:lnTo>
                  <a:pt x="56" y="22"/>
                </a:lnTo>
                <a:lnTo>
                  <a:pt x="60" y="22"/>
                </a:lnTo>
                <a:lnTo>
                  <a:pt x="60" y="18"/>
                </a:lnTo>
                <a:lnTo>
                  <a:pt x="60" y="6"/>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5" name="Rectangle 286"/>
          <p:cNvSpPr>
            <a:spLocks noChangeArrowheads="1"/>
          </p:cNvSpPr>
          <p:nvPr userDrawn="1"/>
        </p:nvSpPr>
        <p:spPr bwMode="auto">
          <a:xfrm>
            <a:off x="1122363" y="-65957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6" name="Freeform 287"/>
          <p:cNvSpPr>
            <a:spLocks noEditPoints="1"/>
          </p:cNvSpPr>
          <p:nvPr userDrawn="1"/>
        </p:nvSpPr>
        <p:spPr bwMode="auto">
          <a:xfrm>
            <a:off x="1112838" y="-6602140"/>
            <a:ext cx="95250" cy="34925"/>
          </a:xfrm>
          <a:custGeom>
            <a:avLst/>
            <a:gdLst>
              <a:gd name="T0" fmla="*/ 56 w 60"/>
              <a:gd name="T1" fmla="*/ 16 h 22"/>
              <a:gd name="T2" fmla="*/ 6 w 60"/>
              <a:gd name="T3" fmla="*/ 16 h 22"/>
              <a:gd name="T4" fmla="*/ 6 w 60"/>
              <a:gd name="T5" fmla="*/ 4 h 22"/>
              <a:gd name="T6" fmla="*/ 56 w 60"/>
              <a:gd name="T7" fmla="*/ 4 h 22"/>
              <a:gd name="T8" fmla="*/ 56 w 60"/>
              <a:gd name="T9" fmla="*/ 16 h 22"/>
              <a:gd name="T10" fmla="*/ 60 w 60"/>
              <a:gd name="T11" fmla="*/ 0 h 22"/>
              <a:gd name="T12" fmla="*/ 56 w 60"/>
              <a:gd name="T13" fmla="*/ 0 h 22"/>
              <a:gd name="T14" fmla="*/ 6 w 60"/>
              <a:gd name="T15" fmla="*/ 0 h 22"/>
              <a:gd name="T16" fmla="*/ 0 w 60"/>
              <a:gd name="T17" fmla="*/ 0 h 22"/>
              <a:gd name="T18" fmla="*/ 0 w 60"/>
              <a:gd name="T19" fmla="*/ 4 h 22"/>
              <a:gd name="T20" fmla="*/ 0 w 60"/>
              <a:gd name="T21" fmla="*/ 16 h 22"/>
              <a:gd name="T22" fmla="*/ 0 w 60"/>
              <a:gd name="T23" fmla="*/ 22 h 22"/>
              <a:gd name="T24" fmla="*/ 6 w 60"/>
              <a:gd name="T25" fmla="*/ 22 h 22"/>
              <a:gd name="T26" fmla="*/ 56 w 60"/>
              <a:gd name="T27" fmla="*/ 22 h 22"/>
              <a:gd name="T28" fmla="*/ 60 w 60"/>
              <a:gd name="T29" fmla="*/ 22 h 22"/>
              <a:gd name="T30" fmla="*/ 60 w 60"/>
              <a:gd name="T31" fmla="*/ 16 h 22"/>
              <a:gd name="T32" fmla="*/ 60 w 60"/>
              <a:gd name="T33" fmla="*/ 4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6"/>
                </a:moveTo>
                <a:lnTo>
                  <a:pt x="6" y="16"/>
                </a:lnTo>
                <a:lnTo>
                  <a:pt x="6" y="4"/>
                </a:lnTo>
                <a:lnTo>
                  <a:pt x="56" y="4"/>
                </a:lnTo>
                <a:lnTo>
                  <a:pt x="56" y="16"/>
                </a:lnTo>
                <a:close/>
                <a:moveTo>
                  <a:pt x="60" y="0"/>
                </a:moveTo>
                <a:lnTo>
                  <a:pt x="56" y="0"/>
                </a:lnTo>
                <a:lnTo>
                  <a:pt x="6" y="0"/>
                </a:lnTo>
                <a:lnTo>
                  <a:pt x="0" y="0"/>
                </a:lnTo>
                <a:lnTo>
                  <a:pt x="0" y="4"/>
                </a:lnTo>
                <a:lnTo>
                  <a:pt x="0" y="16"/>
                </a:lnTo>
                <a:lnTo>
                  <a:pt x="0" y="22"/>
                </a:lnTo>
                <a:lnTo>
                  <a:pt x="6" y="22"/>
                </a:lnTo>
                <a:lnTo>
                  <a:pt x="56" y="22"/>
                </a:lnTo>
                <a:lnTo>
                  <a:pt x="60" y="22"/>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7" name="Rectangle 288"/>
          <p:cNvSpPr>
            <a:spLocks noChangeArrowheads="1"/>
          </p:cNvSpPr>
          <p:nvPr userDrawn="1"/>
        </p:nvSpPr>
        <p:spPr bwMode="auto">
          <a:xfrm>
            <a:off x="2689225" y="-677359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8" name="Rectangle 289"/>
          <p:cNvSpPr>
            <a:spLocks noChangeArrowheads="1"/>
          </p:cNvSpPr>
          <p:nvPr userDrawn="1"/>
        </p:nvSpPr>
        <p:spPr bwMode="auto">
          <a:xfrm>
            <a:off x="4583113" y="-6770415"/>
            <a:ext cx="69850"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9" name="Freeform 290"/>
          <p:cNvSpPr>
            <a:spLocks/>
          </p:cNvSpPr>
          <p:nvPr userDrawn="1"/>
        </p:nvSpPr>
        <p:spPr bwMode="auto">
          <a:xfrm>
            <a:off x="7745413" y="-6691040"/>
            <a:ext cx="136525" cy="111125"/>
          </a:xfrm>
          <a:custGeom>
            <a:avLst/>
            <a:gdLst>
              <a:gd name="T0" fmla="*/ 68 w 86"/>
              <a:gd name="T1" fmla="*/ 70 h 70"/>
              <a:gd name="T2" fmla="*/ 56 w 86"/>
              <a:gd name="T3" fmla="*/ 70 h 70"/>
              <a:gd name="T4" fmla="*/ 44 w 86"/>
              <a:gd name="T5" fmla="*/ 28 h 70"/>
              <a:gd name="T6" fmla="*/ 30 w 86"/>
              <a:gd name="T7" fmla="*/ 70 h 70"/>
              <a:gd name="T8" fmla="*/ 18 w 86"/>
              <a:gd name="T9" fmla="*/ 70 h 70"/>
              <a:gd name="T10" fmla="*/ 0 w 86"/>
              <a:gd name="T11" fmla="*/ 0 h 70"/>
              <a:gd name="T12" fmla="*/ 14 w 86"/>
              <a:gd name="T13" fmla="*/ 0 h 70"/>
              <a:gd name="T14" fmla="*/ 26 w 86"/>
              <a:gd name="T15" fmla="*/ 44 h 70"/>
              <a:gd name="T16" fmla="*/ 38 w 86"/>
              <a:gd name="T17" fmla="*/ 0 h 70"/>
              <a:gd name="T18" fmla="*/ 48 w 86"/>
              <a:gd name="T19" fmla="*/ 0 h 70"/>
              <a:gd name="T20" fmla="*/ 62 w 86"/>
              <a:gd name="T21" fmla="*/ 44 h 70"/>
              <a:gd name="T22" fmla="*/ 72 w 86"/>
              <a:gd name="T23" fmla="*/ 0 h 70"/>
              <a:gd name="T24" fmla="*/ 86 w 86"/>
              <a:gd name="T25" fmla="*/ 0 h 70"/>
              <a:gd name="T26" fmla="*/ 68 w 86"/>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70">
                <a:moveTo>
                  <a:pt x="68" y="70"/>
                </a:moveTo>
                <a:lnTo>
                  <a:pt x="56" y="70"/>
                </a:lnTo>
                <a:lnTo>
                  <a:pt x="44" y="28"/>
                </a:lnTo>
                <a:lnTo>
                  <a:pt x="30" y="70"/>
                </a:lnTo>
                <a:lnTo>
                  <a:pt x="18" y="70"/>
                </a:lnTo>
                <a:lnTo>
                  <a:pt x="0" y="0"/>
                </a:lnTo>
                <a:lnTo>
                  <a:pt x="14" y="0"/>
                </a:lnTo>
                <a:lnTo>
                  <a:pt x="26" y="44"/>
                </a:lnTo>
                <a:lnTo>
                  <a:pt x="38" y="0"/>
                </a:lnTo>
                <a:lnTo>
                  <a:pt x="48" y="0"/>
                </a:lnTo>
                <a:lnTo>
                  <a:pt x="62" y="44"/>
                </a:lnTo>
                <a:lnTo>
                  <a:pt x="72" y="0"/>
                </a:lnTo>
                <a:lnTo>
                  <a:pt x="86" y="0"/>
                </a:lnTo>
                <a:lnTo>
                  <a:pt x="6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0" name="Freeform 291"/>
          <p:cNvSpPr>
            <a:spLocks noEditPoints="1"/>
          </p:cNvSpPr>
          <p:nvPr userDrawn="1"/>
        </p:nvSpPr>
        <p:spPr bwMode="auto">
          <a:xfrm>
            <a:off x="7875588" y="-6691040"/>
            <a:ext cx="98425" cy="111125"/>
          </a:xfrm>
          <a:custGeom>
            <a:avLst/>
            <a:gdLst>
              <a:gd name="T0" fmla="*/ 32 w 62"/>
              <a:gd name="T1" fmla="*/ 20 h 70"/>
              <a:gd name="T2" fmla="*/ 22 w 62"/>
              <a:gd name="T3" fmla="*/ 46 h 70"/>
              <a:gd name="T4" fmla="*/ 40 w 62"/>
              <a:gd name="T5" fmla="*/ 46 h 70"/>
              <a:gd name="T6" fmla="*/ 32 w 62"/>
              <a:gd name="T7" fmla="*/ 20 h 70"/>
              <a:gd name="T8" fmla="*/ 48 w 62"/>
              <a:gd name="T9" fmla="*/ 70 h 70"/>
              <a:gd name="T10" fmla="*/ 44 w 62"/>
              <a:gd name="T11" fmla="*/ 58 h 70"/>
              <a:gd name="T12" fmla="*/ 18 w 62"/>
              <a:gd name="T13" fmla="*/ 58 h 70"/>
              <a:gd name="T14" fmla="*/ 14 w 62"/>
              <a:gd name="T15" fmla="*/ 70 h 70"/>
              <a:gd name="T16" fmla="*/ 0 w 62"/>
              <a:gd name="T17" fmla="*/ 70 h 70"/>
              <a:gd name="T18" fmla="*/ 26 w 62"/>
              <a:gd name="T19" fmla="*/ 0 h 70"/>
              <a:gd name="T20" fmla="*/ 36 w 62"/>
              <a:gd name="T21" fmla="*/ 0 h 70"/>
              <a:gd name="T22" fmla="*/ 62 w 62"/>
              <a:gd name="T23" fmla="*/ 70 h 70"/>
              <a:gd name="T24" fmla="*/ 48 w 62"/>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0">
                <a:moveTo>
                  <a:pt x="32" y="20"/>
                </a:moveTo>
                <a:lnTo>
                  <a:pt x="22" y="46"/>
                </a:lnTo>
                <a:lnTo>
                  <a:pt x="40" y="46"/>
                </a:lnTo>
                <a:lnTo>
                  <a:pt x="32" y="20"/>
                </a:lnTo>
                <a:close/>
                <a:moveTo>
                  <a:pt x="48" y="70"/>
                </a:moveTo>
                <a:lnTo>
                  <a:pt x="44" y="58"/>
                </a:lnTo>
                <a:lnTo>
                  <a:pt x="18" y="58"/>
                </a:lnTo>
                <a:lnTo>
                  <a:pt x="14" y="70"/>
                </a:lnTo>
                <a:lnTo>
                  <a:pt x="0" y="70"/>
                </a:lnTo>
                <a:lnTo>
                  <a:pt x="26" y="0"/>
                </a:lnTo>
                <a:lnTo>
                  <a:pt x="36" y="0"/>
                </a:lnTo>
                <a:lnTo>
                  <a:pt x="62" y="70"/>
                </a:lnTo>
                <a:lnTo>
                  <a:pt x="4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1" name="Freeform 292"/>
          <p:cNvSpPr>
            <a:spLocks/>
          </p:cNvSpPr>
          <p:nvPr userDrawn="1"/>
        </p:nvSpPr>
        <p:spPr bwMode="auto">
          <a:xfrm>
            <a:off x="7989888" y="-6691040"/>
            <a:ext cx="73025" cy="111125"/>
          </a:xfrm>
          <a:custGeom>
            <a:avLst/>
            <a:gdLst>
              <a:gd name="T0" fmla="*/ 0 w 46"/>
              <a:gd name="T1" fmla="*/ 70 h 70"/>
              <a:gd name="T2" fmla="*/ 0 w 46"/>
              <a:gd name="T3" fmla="*/ 0 h 70"/>
              <a:gd name="T4" fmla="*/ 14 w 46"/>
              <a:gd name="T5" fmla="*/ 0 h 70"/>
              <a:gd name="T6" fmla="*/ 14 w 46"/>
              <a:gd name="T7" fmla="*/ 58 h 70"/>
              <a:gd name="T8" fmla="*/ 46 w 46"/>
              <a:gd name="T9" fmla="*/ 58 h 70"/>
              <a:gd name="T10" fmla="*/ 46 w 46"/>
              <a:gd name="T11" fmla="*/ 70 h 70"/>
              <a:gd name="T12" fmla="*/ 0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0" y="70"/>
                </a:moveTo>
                <a:lnTo>
                  <a:pt x="0" y="0"/>
                </a:lnTo>
                <a:lnTo>
                  <a:pt x="14" y="0"/>
                </a:lnTo>
                <a:lnTo>
                  <a:pt x="14" y="58"/>
                </a:lnTo>
                <a:lnTo>
                  <a:pt x="46" y="58"/>
                </a:lnTo>
                <a:lnTo>
                  <a:pt x="46"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2" name="Freeform 293"/>
          <p:cNvSpPr>
            <a:spLocks/>
          </p:cNvSpPr>
          <p:nvPr userDrawn="1"/>
        </p:nvSpPr>
        <p:spPr bwMode="auto">
          <a:xfrm>
            <a:off x="8078788" y="-6691040"/>
            <a:ext cx="76200" cy="111125"/>
          </a:xfrm>
          <a:custGeom>
            <a:avLst/>
            <a:gdLst>
              <a:gd name="T0" fmla="*/ 0 w 48"/>
              <a:gd name="T1" fmla="*/ 70 h 70"/>
              <a:gd name="T2" fmla="*/ 0 w 48"/>
              <a:gd name="T3" fmla="*/ 0 h 70"/>
              <a:gd name="T4" fmla="*/ 48 w 48"/>
              <a:gd name="T5" fmla="*/ 0 h 70"/>
              <a:gd name="T6" fmla="*/ 48 w 48"/>
              <a:gd name="T7" fmla="*/ 12 h 70"/>
              <a:gd name="T8" fmla="*/ 14 w 48"/>
              <a:gd name="T9" fmla="*/ 12 h 70"/>
              <a:gd name="T10" fmla="*/ 14 w 48"/>
              <a:gd name="T11" fmla="*/ 28 h 70"/>
              <a:gd name="T12" fmla="*/ 42 w 48"/>
              <a:gd name="T13" fmla="*/ 28 h 70"/>
              <a:gd name="T14" fmla="*/ 42 w 48"/>
              <a:gd name="T15" fmla="*/ 42 h 70"/>
              <a:gd name="T16" fmla="*/ 14 w 48"/>
              <a:gd name="T17" fmla="*/ 42 h 70"/>
              <a:gd name="T18" fmla="*/ 14 w 48"/>
              <a:gd name="T19" fmla="*/ 58 h 70"/>
              <a:gd name="T20" fmla="*/ 48 w 48"/>
              <a:gd name="T21" fmla="*/ 58 h 70"/>
              <a:gd name="T22" fmla="*/ 48 w 48"/>
              <a:gd name="T23" fmla="*/ 70 h 70"/>
              <a:gd name="T24" fmla="*/ 0 w 48"/>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0">
                <a:moveTo>
                  <a:pt x="0" y="70"/>
                </a:moveTo>
                <a:lnTo>
                  <a:pt x="0" y="0"/>
                </a:lnTo>
                <a:lnTo>
                  <a:pt x="48" y="0"/>
                </a:lnTo>
                <a:lnTo>
                  <a:pt x="48" y="12"/>
                </a:lnTo>
                <a:lnTo>
                  <a:pt x="14" y="12"/>
                </a:lnTo>
                <a:lnTo>
                  <a:pt x="14" y="28"/>
                </a:lnTo>
                <a:lnTo>
                  <a:pt x="42" y="28"/>
                </a:lnTo>
                <a:lnTo>
                  <a:pt x="42" y="42"/>
                </a:lnTo>
                <a:lnTo>
                  <a:pt x="14" y="42"/>
                </a:lnTo>
                <a:lnTo>
                  <a:pt x="14" y="58"/>
                </a:lnTo>
                <a:lnTo>
                  <a:pt x="48" y="58"/>
                </a:lnTo>
                <a:lnTo>
                  <a:pt x="48"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3" name="Freeform 294"/>
          <p:cNvSpPr>
            <a:spLocks/>
          </p:cNvSpPr>
          <p:nvPr userDrawn="1"/>
        </p:nvSpPr>
        <p:spPr bwMode="auto">
          <a:xfrm>
            <a:off x="8164513" y="-6691040"/>
            <a:ext cx="82550" cy="114300"/>
          </a:xfrm>
          <a:custGeom>
            <a:avLst/>
            <a:gdLst>
              <a:gd name="T0" fmla="*/ 13 w 26"/>
              <a:gd name="T1" fmla="*/ 36 h 36"/>
              <a:gd name="T2" fmla="*/ 0 w 26"/>
              <a:gd name="T3" fmla="*/ 31 h 36"/>
              <a:gd name="T4" fmla="*/ 5 w 26"/>
              <a:gd name="T5" fmla="*/ 27 h 36"/>
              <a:gd name="T6" fmla="*/ 13 w 26"/>
              <a:gd name="T7" fmla="*/ 30 h 36"/>
              <a:gd name="T8" fmla="*/ 19 w 26"/>
              <a:gd name="T9" fmla="*/ 25 h 36"/>
              <a:gd name="T10" fmla="*/ 18 w 26"/>
              <a:gd name="T11" fmla="*/ 22 h 36"/>
              <a:gd name="T12" fmla="*/ 15 w 26"/>
              <a:gd name="T13" fmla="*/ 21 h 36"/>
              <a:gd name="T14" fmla="*/ 11 w 26"/>
              <a:gd name="T15" fmla="*/ 20 h 36"/>
              <a:gd name="T16" fmla="*/ 4 w 26"/>
              <a:gd name="T17" fmla="*/ 17 h 36"/>
              <a:gd name="T18" fmla="*/ 2 w 26"/>
              <a:gd name="T19" fmla="*/ 10 h 36"/>
              <a:gd name="T20" fmla="*/ 14 w 26"/>
              <a:gd name="T21" fmla="*/ 0 h 36"/>
              <a:gd name="T22" fmla="*/ 25 w 26"/>
              <a:gd name="T23" fmla="*/ 4 h 36"/>
              <a:gd name="T24" fmla="*/ 21 w 26"/>
              <a:gd name="T25" fmla="*/ 8 h 36"/>
              <a:gd name="T26" fmla="*/ 14 w 26"/>
              <a:gd name="T27" fmla="*/ 6 h 36"/>
              <a:gd name="T28" fmla="*/ 8 w 26"/>
              <a:gd name="T29" fmla="*/ 10 h 36"/>
              <a:gd name="T30" fmla="*/ 9 w 26"/>
              <a:gd name="T31" fmla="*/ 13 h 36"/>
              <a:gd name="T32" fmla="*/ 12 w 26"/>
              <a:gd name="T33" fmla="*/ 14 h 36"/>
              <a:gd name="T34" fmla="*/ 17 w 26"/>
              <a:gd name="T35" fmla="*/ 15 h 36"/>
              <a:gd name="T36" fmla="*/ 23 w 26"/>
              <a:gd name="T37" fmla="*/ 17 h 36"/>
              <a:gd name="T38" fmla="*/ 26 w 26"/>
              <a:gd name="T39" fmla="*/ 25 h 36"/>
              <a:gd name="T40" fmla="*/ 13 w 26"/>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6">
                <a:moveTo>
                  <a:pt x="13" y="36"/>
                </a:moveTo>
                <a:cubicBezTo>
                  <a:pt x="8" y="36"/>
                  <a:pt x="4" y="35"/>
                  <a:pt x="0" y="31"/>
                </a:cubicBezTo>
                <a:cubicBezTo>
                  <a:pt x="5" y="27"/>
                  <a:pt x="5" y="27"/>
                  <a:pt x="5" y="27"/>
                </a:cubicBezTo>
                <a:cubicBezTo>
                  <a:pt x="7" y="29"/>
                  <a:pt x="10" y="30"/>
                  <a:pt x="13" y="30"/>
                </a:cubicBezTo>
                <a:cubicBezTo>
                  <a:pt x="17" y="30"/>
                  <a:pt x="19" y="28"/>
                  <a:pt x="19" y="25"/>
                </a:cubicBezTo>
                <a:cubicBezTo>
                  <a:pt x="19" y="24"/>
                  <a:pt x="19" y="23"/>
                  <a:pt x="18" y="22"/>
                </a:cubicBezTo>
                <a:cubicBezTo>
                  <a:pt x="18" y="22"/>
                  <a:pt x="17" y="21"/>
                  <a:pt x="15" y="21"/>
                </a:cubicBezTo>
                <a:cubicBezTo>
                  <a:pt x="11" y="20"/>
                  <a:pt x="11" y="20"/>
                  <a:pt x="11" y="20"/>
                </a:cubicBezTo>
                <a:cubicBezTo>
                  <a:pt x="8" y="20"/>
                  <a:pt x="6" y="19"/>
                  <a:pt x="4" y="17"/>
                </a:cubicBezTo>
                <a:cubicBezTo>
                  <a:pt x="2" y="16"/>
                  <a:pt x="2" y="13"/>
                  <a:pt x="2" y="10"/>
                </a:cubicBezTo>
                <a:cubicBezTo>
                  <a:pt x="2" y="4"/>
                  <a:pt x="6" y="0"/>
                  <a:pt x="14" y="0"/>
                </a:cubicBezTo>
                <a:cubicBezTo>
                  <a:pt x="19" y="0"/>
                  <a:pt x="22" y="1"/>
                  <a:pt x="25" y="4"/>
                </a:cubicBezTo>
                <a:cubicBezTo>
                  <a:pt x="21" y="8"/>
                  <a:pt x="21" y="8"/>
                  <a:pt x="21" y="8"/>
                </a:cubicBezTo>
                <a:cubicBezTo>
                  <a:pt x="19" y="6"/>
                  <a:pt x="16" y="6"/>
                  <a:pt x="14" y="6"/>
                </a:cubicBezTo>
                <a:cubicBezTo>
                  <a:pt x="10" y="6"/>
                  <a:pt x="8" y="8"/>
                  <a:pt x="8" y="10"/>
                </a:cubicBezTo>
                <a:cubicBezTo>
                  <a:pt x="8" y="11"/>
                  <a:pt x="8" y="12"/>
                  <a:pt x="9" y="13"/>
                </a:cubicBezTo>
                <a:cubicBezTo>
                  <a:pt x="10" y="13"/>
                  <a:pt x="11" y="14"/>
                  <a:pt x="12" y="14"/>
                </a:cubicBezTo>
                <a:cubicBezTo>
                  <a:pt x="17" y="15"/>
                  <a:pt x="17" y="15"/>
                  <a:pt x="17" y="15"/>
                </a:cubicBezTo>
                <a:cubicBezTo>
                  <a:pt x="20" y="15"/>
                  <a:pt x="22" y="16"/>
                  <a:pt x="23" y="17"/>
                </a:cubicBezTo>
                <a:cubicBezTo>
                  <a:pt x="25" y="19"/>
                  <a:pt x="26" y="22"/>
                  <a:pt x="26" y="25"/>
                </a:cubicBezTo>
                <a:cubicBezTo>
                  <a:pt x="26" y="32"/>
                  <a:pt x="20" y="36"/>
                  <a:pt x="13"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4" name="Freeform 295"/>
          <p:cNvSpPr>
            <a:spLocks noEditPoints="1"/>
          </p:cNvSpPr>
          <p:nvPr userDrawn="1"/>
        </p:nvSpPr>
        <p:spPr bwMode="auto">
          <a:xfrm>
            <a:off x="8266113" y="-6691040"/>
            <a:ext cx="98425" cy="114300"/>
          </a:xfrm>
          <a:custGeom>
            <a:avLst/>
            <a:gdLst>
              <a:gd name="T0" fmla="*/ 12 w 31"/>
              <a:gd name="T1" fmla="*/ 4 h 36"/>
              <a:gd name="T2" fmla="*/ 8 w 31"/>
              <a:gd name="T3" fmla="*/ 8 h 36"/>
              <a:gd name="T4" fmla="*/ 11 w 31"/>
              <a:gd name="T5" fmla="*/ 12 h 36"/>
              <a:gd name="T6" fmla="*/ 13 w 31"/>
              <a:gd name="T7" fmla="*/ 11 h 36"/>
              <a:gd name="T8" fmla="*/ 15 w 31"/>
              <a:gd name="T9" fmla="*/ 8 h 36"/>
              <a:gd name="T10" fmla="*/ 12 w 31"/>
              <a:gd name="T11" fmla="*/ 4 h 36"/>
              <a:gd name="T12" fmla="*/ 10 w 31"/>
              <a:gd name="T13" fmla="*/ 18 h 36"/>
              <a:gd name="T14" fmla="*/ 5 w 31"/>
              <a:gd name="T15" fmla="*/ 25 h 36"/>
              <a:gd name="T16" fmla="*/ 11 w 31"/>
              <a:gd name="T17" fmla="*/ 31 h 36"/>
              <a:gd name="T18" fmla="*/ 18 w 31"/>
              <a:gd name="T19" fmla="*/ 28 h 36"/>
              <a:gd name="T20" fmla="*/ 10 w 31"/>
              <a:gd name="T21" fmla="*/ 18 h 36"/>
              <a:gd name="T22" fmla="*/ 24 w 31"/>
              <a:gd name="T23" fmla="*/ 35 h 36"/>
              <a:gd name="T24" fmla="*/ 21 w 31"/>
              <a:gd name="T25" fmla="*/ 32 h 36"/>
              <a:gd name="T26" fmla="*/ 11 w 31"/>
              <a:gd name="T27" fmla="*/ 36 h 36"/>
              <a:gd name="T28" fmla="*/ 0 w 31"/>
              <a:gd name="T29" fmla="*/ 25 h 36"/>
              <a:gd name="T30" fmla="*/ 7 w 31"/>
              <a:gd name="T31" fmla="*/ 15 h 36"/>
              <a:gd name="T32" fmla="*/ 3 w 31"/>
              <a:gd name="T33" fmla="*/ 8 h 36"/>
              <a:gd name="T34" fmla="*/ 12 w 31"/>
              <a:gd name="T35" fmla="*/ 0 h 36"/>
              <a:gd name="T36" fmla="*/ 20 w 31"/>
              <a:gd name="T37" fmla="*/ 8 h 36"/>
              <a:gd name="T38" fmla="*/ 17 w 31"/>
              <a:gd name="T39" fmla="*/ 14 h 36"/>
              <a:gd name="T40" fmla="*/ 14 w 31"/>
              <a:gd name="T41" fmla="*/ 16 h 36"/>
              <a:gd name="T42" fmla="*/ 21 w 31"/>
              <a:gd name="T43" fmla="*/ 25 h 36"/>
              <a:gd name="T44" fmla="*/ 23 w 31"/>
              <a:gd name="T45" fmla="*/ 17 h 36"/>
              <a:gd name="T46" fmla="*/ 28 w 31"/>
              <a:gd name="T47" fmla="*/ 17 h 36"/>
              <a:gd name="T48" fmla="*/ 25 w 31"/>
              <a:gd name="T49" fmla="*/ 28 h 36"/>
              <a:gd name="T50" fmla="*/ 31 w 31"/>
              <a:gd name="T51" fmla="*/ 35 h 36"/>
              <a:gd name="T52" fmla="*/ 24 w 31"/>
              <a:gd name="T5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36">
                <a:moveTo>
                  <a:pt x="12" y="4"/>
                </a:moveTo>
                <a:cubicBezTo>
                  <a:pt x="10" y="4"/>
                  <a:pt x="8" y="6"/>
                  <a:pt x="8" y="8"/>
                </a:cubicBezTo>
                <a:cubicBezTo>
                  <a:pt x="8" y="9"/>
                  <a:pt x="9" y="10"/>
                  <a:pt x="11" y="12"/>
                </a:cubicBezTo>
                <a:cubicBezTo>
                  <a:pt x="12" y="12"/>
                  <a:pt x="13" y="11"/>
                  <a:pt x="13" y="11"/>
                </a:cubicBezTo>
                <a:cubicBezTo>
                  <a:pt x="14" y="10"/>
                  <a:pt x="15" y="9"/>
                  <a:pt x="15" y="8"/>
                </a:cubicBezTo>
                <a:cubicBezTo>
                  <a:pt x="15" y="6"/>
                  <a:pt x="14" y="4"/>
                  <a:pt x="12" y="4"/>
                </a:cubicBezTo>
                <a:moveTo>
                  <a:pt x="10" y="18"/>
                </a:moveTo>
                <a:cubicBezTo>
                  <a:pt x="7" y="20"/>
                  <a:pt x="5" y="22"/>
                  <a:pt x="5" y="25"/>
                </a:cubicBezTo>
                <a:cubicBezTo>
                  <a:pt x="5" y="29"/>
                  <a:pt x="8" y="31"/>
                  <a:pt x="11" y="31"/>
                </a:cubicBezTo>
                <a:cubicBezTo>
                  <a:pt x="14" y="31"/>
                  <a:pt x="16" y="30"/>
                  <a:pt x="18" y="28"/>
                </a:cubicBezTo>
                <a:lnTo>
                  <a:pt x="10" y="18"/>
                </a:lnTo>
                <a:close/>
                <a:moveTo>
                  <a:pt x="24" y="35"/>
                </a:moveTo>
                <a:cubicBezTo>
                  <a:pt x="21" y="32"/>
                  <a:pt x="21" y="32"/>
                  <a:pt x="21" y="32"/>
                </a:cubicBezTo>
                <a:cubicBezTo>
                  <a:pt x="20" y="33"/>
                  <a:pt x="17" y="36"/>
                  <a:pt x="11" y="36"/>
                </a:cubicBezTo>
                <a:cubicBezTo>
                  <a:pt x="4" y="36"/>
                  <a:pt x="0" y="32"/>
                  <a:pt x="0" y="25"/>
                </a:cubicBezTo>
                <a:cubicBezTo>
                  <a:pt x="0" y="20"/>
                  <a:pt x="3" y="17"/>
                  <a:pt x="7" y="15"/>
                </a:cubicBezTo>
                <a:cubicBezTo>
                  <a:pt x="5" y="13"/>
                  <a:pt x="3" y="11"/>
                  <a:pt x="3" y="8"/>
                </a:cubicBezTo>
                <a:cubicBezTo>
                  <a:pt x="3" y="3"/>
                  <a:pt x="7" y="0"/>
                  <a:pt x="12" y="0"/>
                </a:cubicBezTo>
                <a:cubicBezTo>
                  <a:pt x="17" y="0"/>
                  <a:pt x="20" y="3"/>
                  <a:pt x="20" y="8"/>
                </a:cubicBezTo>
                <a:cubicBezTo>
                  <a:pt x="20" y="10"/>
                  <a:pt x="19" y="12"/>
                  <a:pt x="17" y="14"/>
                </a:cubicBezTo>
                <a:cubicBezTo>
                  <a:pt x="17" y="14"/>
                  <a:pt x="15" y="15"/>
                  <a:pt x="14" y="16"/>
                </a:cubicBezTo>
                <a:cubicBezTo>
                  <a:pt x="21" y="25"/>
                  <a:pt x="21" y="25"/>
                  <a:pt x="21" y="25"/>
                </a:cubicBezTo>
                <a:cubicBezTo>
                  <a:pt x="23" y="23"/>
                  <a:pt x="23" y="21"/>
                  <a:pt x="23" y="17"/>
                </a:cubicBezTo>
                <a:cubicBezTo>
                  <a:pt x="28" y="17"/>
                  <a:pt x="28" y="17"/>
                  <a:pt x="28" y="17"/>
                </a:cubicBezTo>
                <a:cubicBezTo>
                  <a:pt x="28" y="22"/>
                  <a:pt x="27" y="26"/>
                  <a:pt x="25" y="28"/>
                </a:cubicBezTo>
                <a:cubicBezTo>
                  <a:pt x="31" y="35"/>
                  <a:pt x="31" y="35"/>
                  <a:pt x="31" y="35"/>
                </a:cubicBezTo>
                <a:lnTo>
                  <a:pt x="2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5" name="Freeform 296"/>
          <p:cNvSpPr>
            <a:spLocks/>
          </p:cNvSpPr>
          <p:nvPr userDrawn="1"/>
        </p:nvSpPr>
        <p:spPr bwMode="auto">
          <a:xfrm>
            <a:off x="8358188" y="-6691040"/>
            <a:ext cx="139700" cy="111125"/>
          </a:xfrm>
          <a:custGeom>
            <a:avLst/>
            <a:gdLst>
              <a:gd name="T0" fmla="*/ 68 w 88"/>
              <a:gd name="T1" fmla="*/ 70 h 70"/>
              <a:gd name="T2" fmla="*/ 58 w 88"/>
              <a:gd name="T3" fmla="*/ 70 h 70"/>
              <a:gd name="T4" fmla="*/ 44 w 88"/>
              <a:gd name="T5" fmla="*/ 28 h 70"/>
              <a:gd name="T6" fmla="*/ 32 w 88"/>
              <a:gd name="T7" fmla="*/ 70 h 70"/>
              <a:gd name="T8" fmla="*/ 20 w 88"/>
              <a:gd name="T9" fmla="*/ 70 h 70"/>
              <a:gd name="T10" fmla="*/ 0 w 88"/>
              <a:gd name="T11" fmla="*/ 0 h 70"/>
              <a:gd name="T12" fmla="*/ 16 w 88"/>
              <a:gd name="T13" fmla="*/ 0 h 70"/>
              <a:gd name="T14" fmla="*/ 26 w 88"/>
              <a:gd name="T15" fmla="*/ 44 h 70"/>
              <a:gd name="T16" fmla="*/ 40 w 88"/>
              <a:gd name="T17" fmla="*/ 0 h 70"/>
              <a:gd name="T18" fmla="*/ 50 w 88"/>
              <a:gd name="T19" fmla="*/ 0 h 70"/>
              <a:gd name="T20" fmla="*/ 62 w 88"/>
              <a:gd name="T21" fmla="*/ 44 h 70"/>
              <a:gd name="T22" fmla="*/ 74 w 88"/>
              <a:gd name="T23" fmla="*/ 0 h 70"/>
              <a:gd name="T24" fmla="*/ 88 w 88"/>
              <a:gd name="T25" fmla="*/ 0 h 70"/>
              <a:gd name="T26" fmla="*/ 68 w 88"/>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70">
                <a:moveTo>
                  <a:pt x="68" y="70"/>
                </a:moveTo>
                <a:lnTo>
                  <a:pt x="58" y="70"/>
                </a:lnTo>
                <a:lnTo>
                  <a:pt x="44" y="28"/>
                </a:lnTo>
                <a:lnTo>
                  <a:pt x="32" y="70"/>
                </a:lnTo>
                <a:lnTo>
                  <a:pt x="20" y="70"/>
                </a:lnTo>
                <a:lnTo>
                  <a:pt x="0" y="0"/>
                </a:lnTo>
                <a:lnTo>
                  <a:pt x="16" y="0"/>
                </a:lnTo>
                <a:lnTo>
                  <a:pt x="26" y="44"/>
                </a:lnTo>
                <a:lnTo>
                  <a:pt x="40" y="0"/>
                </a:lnTo>
                <a:lnTo>
                  <a:pt x="50" y="0"/>
                </a:lnTo>
                <a:lnTo>
                  <a:pt x="62" y="44"/>
                </a:lnTo>
                <a:lnTo>
                  <a:pt x="74" y="0"/>
                </a:lnTo>
                <a:lnTo>
                  <a:pt x="88" y="0"/>
                </a:lnTo>
                <a:lnTo>
                  <a:pt x="6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6" name="Freeform 297"/>
          <p:cNvSpPr>
            <a:spLocks/>
          </p:cNvSpPr>
          <p:nvPr userDrawn="1"/>
        </p:nvSpPr>
        <p:spPr bwMode="auto">
          <a:xfrm>
            <a:off x="8510588" y="-6691040"/>
            <a:ext cx="76200" cy="111125"/>
          </a:xfrm>
          <a:custGeom>
            <a:avLst/>
            <a:gdLst>
              <a:gd name="T0" fmla="*/ 0 w 48"/>
              <a:gd name="T1" fmla="*/ 70 h 70"/>
              <a:gd name="T2" fmla="*/ 0 w 48"/>
              <a:gd name="T3" fmla="*/ 0 h 70"/>
              <a:gd name="T4" fmla="*/ 48 w 48"/>
              <a:gd name="T5" fmla="*/ 0 h 70"/>
              <a:gd name="T6" fmla="*/ 48 w 48"/>
              <a:gd name="T7" fmla="*/ 12 h 70"/>
              <a:gd name="T8" fmla="*/ 14 w 48"/>
              <a:gd name="T9" fmla="*/ 12 h 70"/>
              <a:gd name="T10" fmla="*/ 14 w 48"/>
              <a:gd name="T11" fmla="*/ 28 h 70"/>
              <a:gd name="T12" fmla="*/ 42 w 48"/>
              <a:gd name="T13" fmla="*/ 28 h 70"/>
              <a:gd name="T14" fmla="*/ 42 w 48"/>
              <a:gd name="T15" fmla="*/ 42 h 70"/>
              <a:gd name="T16" fmla="*/ 14 w 48"/>
              <a:gd name="T17" fmla="*/ 42 h 70"/>
              <a:gd name="T18" fmla="*/ 14 w 48"/>
              <a:gd name="T19" fmla="*/ 58 h 70"/>
              <a:gd name="T20" fmla="*/ 48 w 48"/>
              <a:gd name="T21" fmla="*/ 58 h 70"/>
              <a:gd name="T22" fmla="*/ 48 w 48"/>
              <a:gd name="T23" fmla="*/ 70 h 70"/>
              <a:gd name="T24" fmla="*/ 0 w 48"/>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0">
                <a:moveTo>
                  <a:pt x="0" y="70"/>
                </a:moveTo>
                <a:lnTo>
                  <a:pt x="0" y="0"/>
                </a:lnTo>
                <a:lnTo>
                  <a:pt x="48" y="0"/>
                </a:lnTo>
                <a:lnTo>
                  <a:pt x="48" y="12"/>
                </a:lnTo>
                <a:lnTo>
                  <a:pt x="14" y="12"/>
                </a:lnTo>
                <a:lnTo>
                  <a:pt x="14" y="28"/>
                </a:lnTo>
                <a:lnTo>
                  <a:pt x="42" y="28"/>
                </a:lnTo>
                <a:lnTo>
                  <a:pt x="42" y="42"/>
                </a:lnTo>
                <a:lnTo>
                  <a:pt x="14" y="42"/>
                </a:lnTo>
                <a:lnTo>
                  <a:pt x="14" y="58"/>
                </a:lnTo>
                <a:lnTo>
                  <a:pt x="48" y="58"/>
                </a:lnTo>
                <a:lnTo>
                  <a:pt x="48"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7" name="Freeform 298"/>
          <p:cNvSpPr>
            <a:spLocks/>
          </p:cNvSpPr>
          <p:nvPr userDrawn="1"/>
        </p:nvSpPr>
        <p:spPr bwMode="auto">
          <a:xfrm>
            <a:off x="8596313" y="-6691040"/>
            <a:ext cx="82550" cy="114300"/>
          </a:xfrm>
          <a:custGeom>
            <a:avLst/>
            <a:gdLst>
              <a:gd name="T0" fmla="*/ 13 w 26"/>
              <a:gd name="T1" fmla="*/ 36 h 36"/>
              <a:gd name="T2" fmla="*/ 0 w 26"/>
              <a:gd name="T3" fmla="*/ 31 h 36"/>
              <a:gd name="T4" fmla="*/ 5 w 26"/>
              <a:gd name="T5" fmla="*/ 27 h 36"/>
              <a:gd name="T6" fmla="*/ 13 w 26"/>
              <a:gd name="T7" fmla="*/ 30 h 36"/>
              <a:gd name="T8" fmla="*/ 19 w 26"/>
              <a:gd name="T9" fmla="*/ 25 h 36"/>
              <a:gd name="T10" fmla="*/ 18 w 26"/>
              <a:gd name="T11" fmla="*/ 22 h 36"/>
              <a:gd name="T12" fmla="*/ 15 w 26"/>
              <a:gd name="T13" fmla="*/ 21 h 36"/>
              <a:gd name="T14" fmla="*/ 11 w 26"/>
              <a:gd name="T15" fmla="*/ 20 h 36"/>
              <a:gd name="T16" fmla="*/ 4 w 26"/>
              <a:gd name="T17" fmla="*/ 17 h 36"/>
              <a:gd name="T18" fmla="*/ 2 w 26"/>
              <a:gd name="T19" fmla="*/ 10 h 36"/>
              <a:gd name="T20" fmla="*/ 14 w 26"/>
              <a:gd name="T21" fmla="*/ 0 h 36"/>
              <a:gd name="T22" fmla="*/ 25 w 26"/>
              <a:gd name="T23" fmla="*/ 4 h 36"/>
              <a:gd name="T24" fmla="*/ 21 w 26"/>
              <a:gd name="T25" fmla="*/ 8 h 36"/>
              <a:gd name="T26" fmla="*/ 14 w 26"/>
              <a:gd name="T27" fmla="*/ 6 h 36"/>
              <a:gd name="T28" fmla="*/ 8 w 26"/>
              <a:gd name="T29" fmla="*/ 10 h 36"/>
              <a:gd name="T30" fmla="*/ 9 w 26"/>
              <a:gd name="T31" fmla="*/ 13 h 36"/>
              <a:gd name="T32" fmla="*/ 13 w 26"/>
              <a:gd name="T33" fmla="*/ 14 h 36"/>
              <a:gd name="T34" fmla="*/ 17 w 26"/>
              <a:gd name="T35" fmla="*/ 15 h 36"/>
              <a:gd name="T36" fmla="*/ 24 w 26"/>
              <a:gd name="T37" fmla="*/ 17 h 36"/>
              <a:gd name="T38" fmla="*/ 26 w 26"/>
              <a:gd name="T39" fmla="*/ 25 h 36"/>
              <a:gd name="T40" fmla="*/ 13 w 26"/>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6">
                <a:moveTo>
                  <a:pt x="13" y="36"/>
                </a:moveTo>
                <a:cubicBezTo>
                  <a:pt x="8" y="36"/>
                  <a:pt x="4" y="35"/>
                  <a:pt x="0" y="31"/>
                </a:cubicBezTo>
                <a:cubicBezTo>
                  <a:pt x="5" y="27"/>
                  <a:pt x="5" y="27"/>
                  <a:pt x="5" y="27"/>
                </a:cubicBezTo>
                <a:cubicBezTo>
                  <a:pt x="7" y="29"/>
                  <a:pt x="10" y="30"/>
                  <a:pt x="13" y="30"/>
                </a:cubicBezTo>
                <a:cubicBezTo>
                  <a:pt x="17" y="30"/>
                  <a:pt x="19" y="28"/>
                  <a:pt x="19" y="25"/>
                </a:cubicBezTo>
                <a:cubicBezTo>
                  <a:pt x="19" y="24"/>
                  <a:pt x="19" y="23"/>
                  <a:pt x="18" y="22"/>
                </a:cubicBezTo>
                <a:cubicBezTo>
                  <a:pt x="18" y="22"/>
                  <a:pt x="17" y="21"/>
                  <a:pt x="15" y="21"/>
                </a:cubicBezTo>
                <a:cubicBezTo>
                  <a:pt x="11" y="20"/>
                  <a:pt x="11" y="20"/>
                  <a:pt x="11" y="20"/>
                </a:cubicBezTo>
                <a:cubicBezTo>
                  <a:pt x="8" y="20"/>
                  <a:pt x="6" y="19"/>
                  <a:pt x="4" y="17"/>
                </a:cubicBezTo>
                <a:cubicBezTo>
                  <a:pt x="2" y="16"/>
                  <a:pt x="2" y="13"/>
                  <a:pt x="2" y="10"/>
                </a:cubicBezTo>
                <a:cubicBezTo>
                  <a:pt x="2" y="4"/>
                  <a:pt x="6" y="0"/>
                  <a:pt x="14" y="0"/>
                </a:cubicBezTo>
                <a:cubicBezTo>
                  <a:pt x="19" y="0"/>
                  <a:pt x="22" y="1"/>
                  <a:pt x="25" y="4"/>
                </a:cubicBezTo>
                <a:cubicBezTo>
                  <a:pt x="21" y="8"/>
                  <a:pt x="21" y="8"/>
                  <a:pt x="21" y="8"/>
                </a:cubicBezTo>
                <a:cubicBezTo>
                  <a:pt x="19" y="6"/>
                  <a:pt x="16" y="6"/>
                  <a:pt x="14" y="6"/>
                </a:cubicBezTo>
                <a:cubicBezTo>
                  <a:pt x="10" y="6"/>
                  <a:pt x="8" y="8"/>
                  <a:pt x="8" y="10"/>
                </a:cubicBezTo>
                <a:cubicBezTo>
                  <a:pt x="8" y="11"/>
                  <a:pt x="9" y="12"/>
                  <a:pt x="9" y="13"/>
                </a:cubicBezTo>
                <a:cubicBezTo>
                  <a:pt x="10" y="13"/>
                  <a:pt x="11" y="14"/>
                  <a:pt x="13" y="14"/>
                </a:cubicBezTo>
                <a:cubicBezTo>
                  <a:pt x="17" y="15"/>
                  <a:pt x="17" y="15"/>
                  <a:pt x="17" y="15"/>
                </a:cubicBezTo>
                <a:cubicBezTo>
                  <a:pt x="20" y="15"/>
                  <a:pt x="22" y="16"/>
                  <a:pt x="24" y="17"/>
                </a:cubicBezTo>
                <a:cubicBezTo>
                  <a:pt x="25" y="19"/>
                  <a:pt x="26" y="22"/>
                  <a:pt x="26" y="25"/>
                </a:cubicBezTo>
                <a:cubicBezTo>
                  <a:pt x="26" y="32"/>
                  <a:pt x="21" y="36"/>
                  <a:pt x="13"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8" name="Freeform 299"/>
          <p:cNvSpPr>
            <a:spLocks/>
          </p:cNvSpPr>
          <p:nvPr userDrawn="1"/>
        </p:nvSpPr>
        <p:spPr bwMode="auto">
          <a:xfrm>
            <a:off x="8688388" y="-6691040"/>
            <a:ext cx="79375" cy="111125"/>
          </a:xfrm>
          <a:custGeom>
            <a:avLst/>
            <a:gdLst>
              <a:gd name="T0" fmla="*/ 32 w 50"/>
              <a:gd name="T1" fmla="*/ 12 h 70"/>
              <a:gd name="T2" fmla="*/ 32 w 50"/>
              <a:gd name="T3" fmla="*/ 70 h 70"/>
              <a:gd name="T4" fmla="*/ 18 w 50"/>
              <a:gd name="T5" fmla="*/ 70 h 70"/>
              <a:gd name="T6" fmla="*/ 18 w 50"/>
              <a:gd name="T7" fmla="*/ 12 h 70"/>
              <a:gd name="T8" fmla="*/ 0 w 50"/>
              <a:gd name="T9" fmla="*/ 12 h 70"/>
              <a:gd name="T10" fmla="*/ 0 w 50"/>
              <a:gd name="T11" fmla="*/ 0 h 70"/>
              <a:gd name="T12" fmla="*/ 50 w 50"/>
              <a:gd name="T13" fmla="*/ 0 h 70"/>
              <a:gd name="T14" fmla="*/ 50 w 50"/>
              <a:gd name="T15" fmla="*/ 12 h 70"/>
              <a:gd name="T16" fmla="*/ 32 w 50"/>
              <a:gd name="T17"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70">
                <a:moveTo>
                  <a:pt x="32" y="12"/>
                </a:moveTo>
                <a:lnTo>
                  <a:pt x="32" y="70"/>
                </a:lnTo>
                <a:lnTo>
                  <a:pt x="18" y="70"/>
                </a:lnTo>
                <a:lnTo>
                  <a:pt x="18" y="12"/>
                </a:lnTo>
                <a:lnTo>
                  <a:pt x="0" y="12"/>
                </a:lnTo>
                <a:lnTo>
                  <a:pt x="0" y="0"/>
                </a:lnTo>
                <a:lnTo>
                  <a:pt x="50" y="0"/>
                </a:lnTo>
                <a:lnTo>
                  <a:pt x="50" y="12"/>
                </a:lnTo>
                <a:lnTo>
                  <a:pt x="3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9" name="Freeform 300"/>
          <p:cNvSpPr>
            <a:spLocks/>
          </p:cNvSpPr>
          <p:nvPr userDrawn="1"/>
        </p:nvSpPr>
        <p:spPr bwMode="auto">
          <a:xfrm>
            <a:off x="7764463" y="-6548165"/>
            <a:ext cx="53975" cy="76200"/>
          </a:xfrm>
          <a:custGeom>
            <a:avLst/>
            <a:gdLst>
              <a:gd name="T0" fmla="*/ 9 w 17"/>
              <a:gd name="T1" fmla="*/ 24 h 24"/>
              <a:gd name="T2" fmla="*/ 0 w 17"/>
              <a:gd name="T3" fmla="*/ 16 h 24"/>
              <a:gd name="T4" fmla="*/ 0 w 17"/>
              <a:gd name="T5" fmla="*/ 0 h 24"/>
              <a:gd name="T6" fmla="*/ 4 w 17"/>
              <a:gd name="T7" fmla="*/ 0 h 24"/>
              <a:gd name="T8" fmla="*/ 4 w 17"/>
              <a:gd name="T9" fmla="*/ 15 h 24"/>
              <a:gd name="T10" fmla="*/ 9 w 17"/>
              <a:gd name="T11" fmla="*/ 21 h 24"/>
              <a:gd name="T12" fmla="*/ 14 w 17"/>
              <a:gd name="T13" fmla="*/ 15 h 24"/>
              <a:gd name="T14" fmla="*/ 14 w 17"/>
              <a:gd name="T15" fmla="*/ 0 h 24"/>
              <a:gd name="T16" fmla="*/ 17 w 17"/>
              <a:gd name="T17" fmla="*/ 0 h 24"/>
              <a:gd name="T18" fmla="*/ 17 w 17"/>
              <a:gd name="T19" fmla="*/ 16 h 24"/>
              <a:gd name="T20" fmla="*/ 9 w 17"/>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4">
                <a:moveTo>
                  <a:pt x="9" y="24"/>
                </a:moveTo>
                <a:cubicBezTo>
                  <a:pt x="4" y="24"/>
                  <a:pt x="0" y="20"/>
                  <a:pt x="0" y="16"/>
                </a:cubicBezTo>
                <a:cubicBezTo>
                  <a:pt x="0" y="0"/>
                  <a:pt x="0" y="0"/>
                  <a:pt x="0" y="0"/>
                </a:cubicBezTo>
                <a:cubicBezTo>
                  <a:pt x="4" y="0"/>
                  <a:pt x="4" y="0"/>
                  <a:pt x="4" y="0"/>
                </a:cubicBezTo>
                <a:cubicBezTo>
                  <a:pt x="4" y="15"/>
                  <a:pt x="4" y="15"/>
                  <a:pt x="4" y="15"/>
                </a:cubicBezTo>
                <a:cubicBezTo>
                  <a:pt x="4" y="19"/>
                  <a:pt x="6" y="21"/>
                  <a:pt x="9" y="21"/>
                </a:cubicBezTo>
                <a:cubicBezTo>
                  <a:pt x="12" y="21"/>
                  <a:pt x="14" y="19"/>
                  <a:pt x="14" y="15"/>
                </a:cubicBezTo>
                <a:cubicBezTo>
                  <a:pt x="14" y="0"/>
                  <a:pt x="14" y="0"/>
                  <a:pt x="14" y="0"/>
                </a:cubicBezTo>
                <a:cubicBezTo>
                  <a:pt x="17" y="0"/>
                  <a:pt x="17" y="0"/>
                  <a:pt x="17" y="0"/>
                </a:cubicBezTo>
                <a:cubicBezTo>
                  <a:pt x="17" y="16"/>
                  <a:pt x="17" y="16"/>
                  <a:pt x="17" y="16"/>
                </a:cubicBezTo>
                <a:cubicBezTo>
                  <a:pt x="17" y="20"/>
                  <a:pt x="13" y="24"/>
                  <a:pt x="9"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0" name="Freeform 301"/>
          <p:cNvSpPr>
            <a:spLocks/>
          </p:cNvSpPr>
          <p:nvPr userDrawn="1"/>
        </p:nvSpPr>
        <p:spPr bwMode="auto">
          <a:xfrm>
            <a:off x="7831138" y="-6548165"/>
            <a:ext cx="50800" cy="76200"/>
          </a:xfrm>
          <a:custGeom>
            <a:avLst/>
            <a:gdLst>
              <a:gd name="T0" fmla="*/ 20 w 32"/>
              <a:gd name="T1" fmla="*/ 6 h 48"/>
              <a:gd name="T2" fmla="*/ 20 w 32"/>
              <a:gd name="T3" fmla="*/ 48 h 48"/>
              <a:gd name="T4" fmla="*/ 12 w 32"/>
              <a:gd name="T5" fmla="*/ 48 h 48"/>
              <a:gd name="T6" fmla="*/ 12 w 32"/>
              <a:gd name="T7" fmla="*/ 6 h 48"/>
              <a:gd name="T8" fmla="*/ 0 w 32"/>
              <a:gd name="T9" fmla="*/ 6 h 48"/>
              <a:gd name="T10" fmla="*/ 0 w 32"/>
              <a:gd name="T11" fmla="*/ 0 h 48"/>
              <a:gd name="T12" fmla="*/ 32 w 32"/>
              <a:gd name="T13" fmla="*/ 0 h 48"/>
              <a:gd name="T14" fmla="*/ 32 w 32"/>
              <a:gd name="T15" fmla="*/ 6 h 48"/>
              <a:gd name="T16" fmla="*/ 20 w 32"/>
              <a:gd name="T1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8">
                <a:moveTo>
                  <a:pt x="20" y="6"/>
                </a:moveTo>
                <a:lnTo>
                  <a:pt x="20" y="48"/>
                </a:lnTo>
                <a:lnTo>
                  <a:pt x="12" y="48"/>
                </a:lnTo>
                <a:lnTo>
                  <a:pt x="12" y="6"/>
                </a:lnTo>
                <a:lnTo>
                  <a:pt x="0" y="6"/>
                </a:lnTo>
                <a:lnTo>
                  <a:pt x="0" y="0"/>
                </a:lnTo>
                <a:lnTo>
                  <a:pt x="32" y="0"/>
                </a:lnTo>
                <a:lnTo>
                  <a:pt x="32" y="6"/>
                </a:ln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1" name="Rectangle 302"/>
          <p:cNvSpPr>
            <a:spLocks noChangeArrowheads="1"/>
          </p:cNvSpPr>
          <p:nvPr userDrawn="1"/>
        </p:nvSpPr>
        <p:spPr bwMode="auto">
          <a:xfrm>
            <a:off x="7894638"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2" name="Freeform 303"/>
          <p:cNvSpPr>
            <a:spLocks/>
          </p:cNvSpPr>
          <p:nvPr userDrawn="1"/>
        </p:nvSpPr>
        <p:spPr bwMode="auto">
          <a:xfrm>
            <a:off x="7926388" y="-6548165"/>
            <a:ext cx="47625" cy="76200"/>
          </a:xfrm>
          <a:custGeom>
            <a:avLst/>
            <a:gdLst>
              <a:gd name="T0" fmla="*/ 0 w 30"/>
              <a:gd name="T1" fmla="*/ 48 h 48"/>
              <a:gd name="T2" fmla="*/ 0 w 30"/>
              <a:gd name="T3" fmla="*/ 0 h 48"/>
              <a:gd name="T4" fmla="*/ 8 w 30"/>
              <a:gd name="T5" fmla="*/ 0 h 48"/>
              <a:gd name="T6" fmla="*/ 8 w 30"/>
              <a:gd name="T7" fmla="*/ 40 h 48"/>
              <a:gd name="T8" fmla="*/ 30 w 30"/>
              <a:gd name="T9" fmla="*/ 40 h 48"/>
              <a:gd name="T10" fmla="*/ 30 w 30"/>
              <a:gd name="T11" fmla="*/ 48 h 48"/>
              <a:gd name="T12" fmla="*/ 0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0" y="48"/>
                </a:moveTo>
                <a:lnTo>
                  <a:pt x="0" y="0"/>
                </a:lnTo>
                <a:lnTo>
                  <a:pt x="8" y="0"/>
                </a:lnTo>
                <a:lnTo>
                  <a:pt x="8" y="40"/>
                </a:lnTo>
                <a:lnTo>
                  <a:pt x="30" y="40"/>
                </a:lnTo>
                <a:lnTo>
                  <a:pt x="3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3" name="Rectangle 304"/>
          <p:cNvSpPr>
            <a:spLocks noChangeArrowheads="1"/>
          </p:cNvSpPr>
          <p:nvPr userDrawn="1"/>
        </p:nvSpPr>
        <p:spPr bwMode="auto">
          <a:xfrm>
            <a:off x="7986713"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4" name="Freeform 305"/>
          <p:cNvSpPr>
            <a:spLocks/>
          </p:cNvSpPr>
          <p:nvPr userDrawn="1"/>
        </p:nvSpPr>
        <p:spPr bwMode="auto">
          <a:xfrm>
            <a:off x="8012113" y="-6548165"/>
            <a:ext cx="50800" cy="76200"/>
          </a:xfrm>
          <a:custGeom>
            <a:avLst/>
            <a:gdLst>
              <a:gd name="T0" fmla="*/ 20 w 32"/>
              <a:gd name="T1" fmla="*/ 6 h 48"/>
              <a:gd name="T2" fmla="*/ 20 w 32"/>
              <a:gd name="T3" fmla="*/ 48 h 48"/>
              <a:gd name="T4" fmla="*/ 12 w 32"/>
              <a:gd name="T5" fmla="*/ 48 h 48"/>
              <a:gd name="T6" fmla="*/ 12 w 32"/>
              <a:gd name="T7" fmla="*/ 6 h 48"/>
              <a:gd name="T8" fmla="*/ 0 w 32"/>
              <a:gd name="T9" fmla="*/ 6 h 48"/>
              <a:gd name="T10" fmla="*/ 0 w 32"/>
              <a:gd name="T11" fmla="*/ 0 h 48"/>
              <a:gd name="T12" fmla="*/ 32 w 32"/>
              <a:gd name="T13" fmla="*/ 0 h 48"/>
              <a:gd name="T14" fmla="*/ 32 w 32"/>
              <a:gd name="T15" fmla="*/ 6 h 48"/>
              <a:gd name="T16" fmla="*/ 20 w 32"/>
              <a:gd name="T1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8">
                <a:moveTo>
                  <a:pt x="20" y="6"/>
                </a:moveTo>
                <a:lnTo>
                  <a:pt x="20" y="48"/>
                </a:lnTo>
                <a:lnTo>
                  <a:pt x="12" y="48"/>
                </a:lnTo>
                <a:lnTo>
                  <a:pt x="12" y="6"/>
                </a:lnTo>
                <a:lnTo>
                  <a:pt x="0" y="6"/>
                </a:lnTo>
                <a:lnTo>
                  <a:pt x="0" y="0"/>
                </a:lnTo>
                <a:lnTo>
                  <a:pt x="32" y="0"/>
                </a:lnTo>
                <a:lnTo>
                  <a:pt x="32" y="6"/>
                </a:ln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5" name="Rectangle 306"/>
          <p:cNvSpPr>
            <a:spLocks noChangeArrowheads="1"/>
          </p:cNvSpPr>
          <p:nvPr userDrawn="1"/>
        </p:nvSpPr>
        <p:spPr bwMode="auto">
          <a:xfrm>
            <a:off x="8075613"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6" name="Freeform 307"/>
          <p:cNvSpPr>
            <a:spLocks/>
          </p:cNvSpPr>
          <p:nvPr userDrawn="1"/>
        </p:nvSpPr>
        <p:spPr bwMode="auto">
          <a:xfrm>
            <a:off x="8107363" y="-6548165"/>
            <a:ext cx="47625" cy="76200"/>
          </a:xfrm>
          <a:custGeom>
            <a:avLst/>
            <a:gdLst>
              <a:gd name="T0" fmla="*/ 0 w 30"/>
              <a:gd name="T1" fmla="*/ 48 h 48"/>
              <a:gd name="T2" fmla="*/ 0 w 30"/>
              <a:gd name="T3" fmla="*/ 0 h 48"/>
              <a:gd name="T4" fmla="*/ 30 w 30"/>
              <a:gd name="T5" fmla="*/ 0 h 48"/>
              <a:gd name="T6" fmla="*/ 30 w 30"/>
              <a:gd name="T7" fmla="*/ 6 h 48"/>
              <a:gd name="T8" fmla="*/ 8 w 30"/>
              <a:gd name="T9" fmla="*/ 6 h 48"/>
              <a:gd name="T10" fmla="*/ 8 w 30"/>
              <a:gd name="T11" fmla="*/ 20 h 48"/>
              <a:gd name="T12" fmla="*/ 26 w 30"/>
              <a:gd name="T13" fmla="*/ 20 h 48"/>
              <a:gd name="T14" fmla="*/ 26 w 30"/>
              <a:gd name="T15" fmla="*/ 26 h 48"/>
              <a:gd name="T16" fmla="*/ 8 w 30"/>
              <a:gd name="T17" fmla="*/ 26 h 48"/>
              <a:gd name="T18" fmla="*/ 8 w 30"/>
              <a:gd name="T19" fmla="*/ 40 h 48"/>
              <a:gd name="T20" fmla="*/ 30 w 30"/>
              <a:gd name="T21" fmla="*/ 40 h 48"/>
              <a:gd name="T22" fmla="*/ 30 w 30"/>
              <a:gd name="T23" fmla="*/ 48 h 48"/>
              <a:gd name="T24" fmla="*/ 0 w 30"/>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8">
                <a:moveTo>
                  <a:pt x="0" y="48"/>
                </a:moveTo>
                <a:lnTo>
                  <a:pt x="0" y="0"/>
                </a:lnTo>
                <a:lnTo>
                  <a:pt x="30" y="0"/>
                </a:lnTo>
                <a:lnTo>
                  <a:pt x="30" y="6"/>
                </a:lnTo>
                <a:lnTo>
                  <a:pt x="8" y="6"/>
                </a:lnTo>
                <a:lnTo>
                  <a:pt x="8" y="20"/>
                </a:lnTo>
                <a:lnTo>
                  <a:pt x="26" y="20"/>
                </a:lnTo>
                <a:lnTo>
                  <a:pt x="26" y="26"/>
                </a:lnTo>
                <a:lnTo>
                  <a:pt x="8" y="26"/>
                </a:lnTo>
                <a:lnTo>
                  <a:pt x="8" y="40"/>
                </a:lnTo>
                <a:lnTo>
                  <a:pt x="30" y="40"/>
                </a:lnTo>
                <a:lnTo>
                  <a:pt x="3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7" name="Freeform 308"/>
          <p:cNvSpPr>
            <a:spLocks/>
          </p:cNvSpPr>
          <p:nvPr userDrawn="1"/>
        </p:nvSpPr>
        <p:spPr bwMode="auto">
          <a:xfrm>
            <a:off x="8164513" y="-6548165"/>
            <a:ext cx="53975" cy="76200"/>
          </a:xfrm>
          <a:custGeom>
            <a:avLst/>
            <a:gdLst>
              <a:gd name="T0" fmla="*/ 8 w 17"/>
              <a:gd name="T1" fmla="*/ 24 h 24"/>
              <a:gd name="T2" fmla="*/ 0 w 17"/>
              <a:gd name="T3" fmla="*/ 21 h 24"/>
              <a:gd name="T4" fmla="*/ 2 w 17"/>
              <a:gd name="T5" fmla="*/ 18 h 24"/>
              <a:gd name="T6" fmla="*/ 8 w 17"/>
              <a:gd name="T7" fmla="*/ 21 h 24"/>
              <a:gd name="T8" fmla="*/ 13 w 17"/>
              <a:gd name="T9" fmla="*/ 17 h 24"/>
              <a:gd name="T10" fmla="*/ 12 w 17"/>
              <a:gd name="T11" fmla="*/ 14 h 24"/>
              <a:gd name="T12" fmla="*/ 10 w 17"/>
              <a:gd name="T13" fmla="*/ 13 h 24"/>
              <a:gd name="T14" fmla="*/ 7 w 17"/>
              <a:gd name="T15" fmla="*/ 13 h 24"/>
              <a:gd name="T16" fmla="*/ 2 w 17"/>
              <a:gd name="T17" fmla="*/ 11 h 24"/>
              <a:gd name="T18" fmla="*/ 1 w 17"/>
              <a:gd name="T19" fmla="*/ 7 h 24"/>
              <a:gd name="T20" fmla="*/ 8 w 17"/>
              <a:gd name="T21" fmla="*/ 0 h 24"/>
              <a:gd name="T22" fmla="*/ 16 w 17"/>
              <a:gd name="T23" fmla="*/ 2 h 24"/>
              <a:gd name="T24" fmla="*/ 13 w 17"/>
              <a:gd name="T25" fmla="*/ 5 h 24"/>
              <a:gd name="T26" fmla="*/ 8 w 17"/>
              <a:gd name="T27" fmla="*/ 3 h 24"/>
              <a:gd name="T28" fmla="*/ 4 w 17"/>
              <a:gd name="T29" fmla="*/ 7 h 24"/>
              <a:gd name="T30" fmla="*/ 5 w 17"/>
              <a:gd name="T31" fmla="*/ 9 h 24"/>
              <a:gd name="T32" fmla="*/ 8 w 17"/>
              <a:gd name="T33" fmla="*/ 10 h 24"/>
              <a:gd name="T34" fmla="*/ 10 w 17"/>
              <a:gd name="T35" fmla="*/ 10 h 24"/>
              <a:gd name="T36" fmla="*/ 15 w 17"/>
              <a:gd name="T37" fmla="*/ 12 h 24"/>
              <a:gd name="T38" fmla="*/ 17 w 17"/>
              <a:gd name="T39" fmla="*/ 17 h 24"/>
              <a:gd name="T40" fmla="*/ 8 w 17"/>
              <a:gd name="T4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24">
                <a:moveTo>
                  <a:pt x="8" y="24"/>
                </a:moveTo>
                <a:cubicBezTo>
                  <a:pt x="5" y="24"/>
                  <a:pt x="2" y="23"/>
                  <a:pt x="0" y="21"/>
                </a:cubicBezTo>
                <a:cubicBezTo>
                  <a:pt x="2" y="18"/>
                  <a:pt x="2" y="18"/>
                  <a:pt x="2" y="18"/>
                </a:cubicBezTo>
                <a:cubicBezTo>
                  <a:pt x="4" y="20"/>
                  <a:pt x="6" y="21"/>
                  <a:pt x="8" y="21"/>
                </a:cubicBezTo>
                <a:cubicBezTo>
                  <a:pt x="11" y="21"/>
                  <a:pt x="13" y="19"/>
                  <a:pt x="13" y="17"/>
                </a:cubicBezTo>
                <a:cubicBezTo>
                  <a:pt x="13" y="16"/>
                  <a:pt x="13" y="15"/>
                  <a:pt x="12" y="14"/>
                </a:cubicBezTo>
                <a:cubicBezTo>
                  <a:pt x="12" y="14"/>
                  <a:pt x="11" y="14"/>
                  <a:pt x="10" y="13"/>
                </a:cubicBezTo>
                <a:cubicBezTo>
                  <a:pt x="7" y="13"/>
                  <a:pt x="7" y="13"/>
                  <a:pt x="7" y="13"/>
                </a:cubicBezTo>
                <a:cubicBezTo>
                  <a:pt x="5" y="13"/>
                  <a:pt x="3" y="12"/>
                  <a:pt x="2" y="11"/>
                </a:cubicBezTo>
                <a:cubicBezTo>
                  <a:pt x="1" y="10"/>
                  <a:pt x="1" y="9"/>
                  <a:pt x="1" y="7"/>
                </a:cubicBezTo>
                <a:cubicBezTo>
                  <a:pt x="1" y="3"/>
                  <a:pt x="4" y="0"/>
                  <a:pt x="8" y="0"/>
                </a:cubicBezTo>
                <a:cubicBezTo>
                  <a:pt x="12" y="0"/>
                  <a:pt x="14" y="1"/>
                  <a:pt x="16" y="2"/>
                </a:cubicBezTo>
                <a:cubicBezTo>
                  <a:pt x="13" y="5"/>
                  <a:pt x="13" y="5"/>
                  <a:pt x="13" y="5"/>
                </a:cubicBezTo>
                <a:cubicBezTo>
                  <a:pt x="12" y="3"/>
                  <a:pt x="10" y="3"/>
                  <a:pt x="8" y="3"/>
                </a:cubicBezTo>
                <a:cubicBezTo>
                  <a:pt x="6" y="3"/>
                  <a:pt x="4" y="5"/>
                  <a:pt x="4" y="7"/>
                </a:cubicBezTo>
                <a:cubicBezTo>
                  <a:pt x="4" y="7"/>
                  <a:pt x="4" y="8"/>
                  <a:pt x="5" y="9"/>
                </a:cubicBezTo>
                <a:cubicBezTo>
                  <a:pt x="6" y="9"/>
                  <a:pt x="7" y="10"/>
                  <a:pt x="8" y="10"/>
                </a:cubicBezTo>
                <a:cubicBezTo>
                  <a:pt x="10" y="10"/>
                  <a:pt x="10" y="10"/>
                  <a:pt x="10" y="10"/>
                </a:cubicBezTo>
                <a:cubicBezTo>
                  <a:pt x="12" y="11"/>
                  <a:pt x="14" y="11"/>
                  <a:pt x="15" y="12"/>
                </a:cubicBezTo>
                <a:cubicBezTo>
                  <a:pt x="16" y="13"/>
                  <a:pt x="17" y="15"/>
                  <a:pt x="17" y="17"/>
                </a:cubicBezTo>
                <a:cubicBezTo>
                  <a:pt x="17" y="21"/>
                  <a:pt x="13" y="24"/>
                  <a:pt x="8"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8" name="Freeform 309"/>
          <p:cNvSpPr>
            <a:spLocks/>
          </p:cNvSpPr>
          <p:nvPr userDrawn="1"/>
        </p:nvSpPr>
        <p:spPr bwMode="auto">
          <a:xfrm>
            <a:off x="7221538" y="-6856140"/>
            <a:ext cx="263525" cy="184150"/>
          </a:xfrm>
          <a:custGeom>
            <a:avLst/>
            <a:gdLst>
              <a:gd name="T0" fmla="*/ 36 w 83"/>
              <a:gd name="T1" fmla="*/ 9 h 58"/>
              <a:gd name="T2" fmla="*/ 83 w 83"/>
              <a:gd name="T3" fmla="*/ 2 h 58"/>
              <a:gd name="T4" fmla="*/ 78 w 83"/>
              <a:gd name="T5" fmla="*/ 35 h 58"/>
              <a:gd name="T6" fmla="*/ 50 w 83"/>
              <a:gd name="T7" fmla="*/ 39 h 58"/>
              <a:gd name="T8" fmla="*/ 29 w 83"/>
              <a:gd name="T9" fmla="*/ 58 h 58"/>
              <a:gd name="T10" fmla="*/ 0 w 83"/>
              <a:gd name="T11" fmla="*/ 41 h 58"/>
              <a:gd name="T12" fmla="*/ 36 w 83"/>
              <a:gd name="T13" fmla="*/ 9 h 58"/>
            </a:gdLst>
            <a:ahLst/>
            <a:cxnLst>
              <a:cxn ang="0">
                <a:pos x="T0" y="T1"/>
              </a:cxn>
              <a:cxn ang="0">
                <a:pos x="T2" y="T3"/>
              </a:cxn>
              <a:cxn ang="0">
                <a:pos x="T4" y="T5"/>
              </a:cxn>
              <a:cxn ang="0">
                <a:pos x="T6" y="T7"/>
              </a:cxn>
              <a:cxn ang="0">
                <a:pos x="T8" y="T9"/>
              </a:cxn>
              <a:cxn ang="0">
                <a:pos x="T10" y="T11"/>
              </a:cxn>
              <a:cxn ang="0">
                <a:pos x="T12" y="T13"/>
              </a:cxn>
            </a:cxnLst>
            <a:rect l="0" t="0" r="r" b="b"/>
            <a:pathLst>
              <a:path w="83" h="58">
                <a:moveTo>
                  <a:pt x="36" y="9"/>
                </a:moveTo>
                <a:cubicBezTo>
                  <a:pt x="51" y="2"/>
                  <a:pt x="67" y="0"/>
                  <a:pt x="83" y="2"/>
                </a:cubicBezTo>
                <a:cubicBezTo>
                  <a:pt x="82" y="8"/>
                  <a:pt x="78" y="30"/>
                  <a:pt x="78" y="35"/>
                </a:cubicBezTo>
                <a:cubicBezTo>
                  <a:pt x="68" y="34"/>
                  <a:pt x="59" y="35"/>
                  <a:pt x="50" y="39"/>
                </a:cubicBezTo>
                <a:cubicBezTo>
                  <a:pt x="41" y="43"/>
                  <a:pt x="34" y="50"/>
                  <a:pt x="29" y="58"/>
                </a:cubicBezTo>
                <a:cubicBezTo>
                  <a:pt x="25" y="55"/>
                  <a:pt x="5" y="44"/>
                  <a:pt x="0" y="41"/>
                </a:cubicBezTo>
                <a:cubicBezTo>
                  <a:pt x="9" y="27"/>
                  <a:pt x="21" y="16"/>
                  <a:pt x="36"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9" name="Freeform 310"/>
          <p:cNvSpPr>
            <a:spLocks/>
          </p:cNvSpPr>
          <p:nvPr userDrawn="1"/>
        </p:nvSpPr>
        <p:spPr bwMode="auto">
          <a:xfrm>
            <a:off x="7208838" y="-6808515"/>
            <a:ext cx="488950" cy="488950"/>
          </a:xfrm>
          <a:custGeom>
            <a:avLst/>
            <a:gdLst>
              <a:gd name="T0" fmla="*/ 94 w 154"/>
              <a:gd name="T1" fmla="*/ 0 h 154"/>
              <a:gd name="T2" fmla="*/ 147 w 154"/>
              <a:gd name="T3" fmla="*/ 42 h 154"/>
              <a:gd name="T4" fmla="*/ 154 w 154"/>
              <a:gd name="T5" fmla="*/ 75 h 154"/>
              <a:gd name="T6" fmla="*/ 150 w 154"/>
              <a:gd name="T7" fmla="*/ 101 h 154"/>
              <a:gd name="T8" fmla="*/ 110 w 154"/>
              <a:gd name="T9" fmla="*/ 145 h 154"/>
              <a:gd name="T10" fmla="*/ 51 w 154"/>
              <a:gd name="T11" fmla="*/ 147 h 154"/>
              <a:gd name="T12" fmla="*/ 7 w 154"/>
              <a:gd name="T13" fmla="*/ 108 h 154"/>
              <a:gd name="T14" fmla="*/ 0 w 154"/>
              <a:gd name="T15" fmla="*/ 75 h 154"/>
              <a:gd name="T16" fmla="*/ 9 w 154"/>
              <a:gd name="T17" fmla="*/ 39 h 154"/>
              <a:gd name="T18" fmla="*/ 35 w 154"/>
              <a:gd name="T19" fmla="*/ 54 h 154"/>
              <a:gd name="T20" fmla="*/ 30 w 154"/>
              <a:gd name="T21" fmla="*/ 75 h 154"/>
              <a:gd name="T22" fmla="*/ 34 w 154"/>
              <a:gd name="T23" fmla="*/ 95 h 154"/>
              <a:gd name="T24" fmla="*/ 61 w 154"/>
              <a:gd name="T25" fmla="*/ 119 h 154"/>
              <a:gd name="T26" fmla="*/ 97 w 154"/>
              <a:gd name="T27" fmla="*/ 118 h 154"/>
              <a:gd name="T28" fmla="*/ 122 w 154"/>
              <a:gd name="T29" fmla="*/ 91 h 154"/>
              <a:gd name="T30" fmla="*/ 125 w 154"/>
              <a:gd name="T31" fmla="*/ 75 h 154"/>
              <a:gd name="T32" fmla="*/ 120 w 154"/>
              <a:gd name="T33" fmla="*/ 55 h 154"/>
              <a:gd name="T34" fmla="*/ 88 w 154"/>
              <a:gd name="T35" fmla="*/ 29 h 154"/>
              <a:gd name="T36" fmla="*/ 94 w 154"/>
              <a:gd name="T3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154">
                <a:moveTo>
                  <a:pt x="94" y="0"/>
                </a:moveTo>
                <a:cubicBezTo>
                  <a:pt x="117" y="5"/>
                  <a:pt x="137" y="21"/>
                  <a:pt x="147" y="42"/>
                </a:cubicBezTo>
                <a:cubicBezTo>
                  <a:pt x="152" y="53"/>
                  <a:pt x="154" y="64"/>
                  <a:pt x="154" y="75"/>
                </a:cubicBezTo>
                <a:cubicBezTo>
                  <a:pt x="154" y="84"/>
                  <a:pt x="153" y="93"/>
                  <a:pt x="150" y="101"/>
                </a:cubicBezTo>
                <a:cubicBezTo>
                  <a:pt x="143" y="121"/>
                  <a:pt x="129" y="136"/>
                  <a:pt x="110" y="145"/>
                </a:cubicBezTo>
                <a:cubicBezTo>
                  <a:pt x="91" y="154"/>
                  <a:pt x="70" y="154"/>
                  <a:pt x="51" y="147"/>
                </a:cubicBezTo>
                <a:cubicBezTo>
                  <a:pt x="32" y="140"/>
                  <a:pt x="16" y="126"/>
                  <a:pt x="7" y="108"/>
                </a:cubicBezTo>
                <a:cubicBezTo>
                  <a:pt x="3" y="97"/>
                  <a:pt x="0" y="86"/>
                  <a:pt x="0" y="75"/>
                </a:cubicBezTo>
                <a:cubicBezTo>
                  <a:pt x="0" y="63"/>
                  <a:pt x="3" y="50"/>
                  <a:pt x="9" y="39"/>
                </a:cubicBezTo>
                <a:cubicBezTo>
                  <a:pt x="13" y="42"/>
                  <a:pt x="31" y="52"/>
                  <a:pt x="35" y="54"/>
                </a:cubicBezTo>
                <a:cubicBezTo>
                  <a:pt x="32" y="61"/>
                  <a:pt x="30" y="68"/>
                  <a:pt x="30" y="75"/>
                </a:cubicBezTo>
                <a:cubicBezTo>
                  <a:pt x="30" y="82"/>
                  <a:pt x="32" y="89"/>
                  <a:pt x="34" y="95"/>
                </a:cubicBezTo>
                <a:cubicBezTo>
                  <a:pt x="40" y="106"/>
                  <a:pt x="49" y="115"/>
                  <a:pt x="61" y="119"/>
                </a:cubicBezTo>
                <a:cubicBezTo>
                  <a:pt x="73" y="124"/>
                  <a:pt x="86" y="123"/>
                  <a:pt x="97" y="118"/>
                </a:cubicBezTo>
                <a:cubicBezTo>
                  <a:pt x="109" y="112"/>
                  <a:pt x="117" y="103"/>
                  <a:pt x="122" y="91"/>
                </a:cubicBezTo>
                <a:cubicBezTo>
                  <a:pt x="124" y="86"/>
                  <a:pt x="125" y="80"/>
                  <a:pt x="125" y="75"/>
                </a:cubicBezTo>
                <a:cubicBezTo>
                  <a:pt x="125" y="68"/>
                  <a:pt x="123" y="61"/>
                  <a:pt x="120" y="55"/>
                </a:cubicBezTo>
                <a:cubicBezTo>
                  <a:pt x="114" y="42"/>
                  <a:pt x="102" y="33"/>
                  <a:pt x="88" y="29"/>
                </a:cubicBezTo>
                <a:cubicBezTo>
                  <a:pt x="89" y="25"/>
                  <a:pt x="93" y="5"/>
                  <a:pt x="9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Tree>
    <p:extLst>
      <p:ext uri="{BB962C8B-B14F-4D97-AF65-F5344CB8AC3E}">
        <p14:creationId xmlns:p14="http://schemas.microsoft.com/office/powerpoint/2010/main" val="148211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BCC9EE-9FEE-5240-B714-83D961C6B91D}" type="datetime1">
              <a:rPr lang="en-GB" smtClean="0">
                <a:solidFill>
                  <a:prstClr val="black">
                    <a:tint val="75000"/>
                  </a:prstClr>
                </a:solidFill>
              </a:rPr>
              <a:pPr/>
              <a:t>17/05/2019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188934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B45D20-9C7D-3C4D-AD09-4522603522E0}"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234795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F82CB0-22F2-8241-8BFB-527AA7BC9705}"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405143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10" name="Freeform 6"/>
          <p:cNvSpPr>
            <a:spLocks/>
          </p:cNvSpPr>
          <p:nvPr userDrawn="1"/>
        </p:nvSpPr>
        <p:spPr bwMode="auto">
          <a:xfrm>
            <a:off x="328612" y="199702"/>
            <a:ext cx="8432800" cy="6311900"/>
          </a:xfrm>
          <a:custGeom>
            <a:avLst/>
            <a:gdLst>
              <a:gd name="T0" fmla="*/ 57 w 2654"/>
              <a:gd name="T1" fmla="*/ 0 h 1986"/>
              <a:gd name="T2" fmla="*/ 0 w 2654"/>
              <a:gd name="T3" fmla="*/ 57 h 1986"/>
              <a:gd name="T4" fmla="*/ 0 w 2654"/>
              <a:gd name="T5" fmla="*/ 1929 h 1986"/>
              <a:gd name="T6" fmla="*/ 57 w 2654"/>
              <a:gd name="T7" fmla="*/ 1986 h 1986"/>
              <a:gd name="T8" fmla="*/ 2598 w 2654"/>
              <a:gd name="T9" fmla="*/ 1986 h 1986"/>
              <a:gd name="T10" fmla="*/ 2654 w 2654"/>
              <a:gd name="T11" fmla="*/ 1929 h 1986"/>
              <a:gd name="T12" fmla="*/ 2654 w 2654"/>
              <a:gd name="T13" fmla="*/ 57 h 1986"/>
              <a:gd name="T14" fmla="*/ 2598 w 2654"/>
              <a:gd name="T15" fmla="*/ 0 h 1986"/>
              <a:gd name="T16" fmla="*/ 57 w 2654"/>
              <a:gd name="T17" fmla="*/ 0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4" h="1986">
                <a:moveTo>
                  <a:pt x="57" y="0"/>
                </a:moveTo>
                <a:cubicBezTo>
                  <a:pt x="57" y="0"/>
                  <a:pt x="0" y="0"/>
                  <a:pt x="0" y="57"/>
                </a:cubicBezTo>
                <a:cubicBezTo>
                  <a:pt x="0" y="1929"/>
                  <a:pt x="0" y="1929"/>
                  <a:pt x="0" y="1929"/>
                </a:cubicBezTo>
                <a:cubicBezTo>
                  <a:pt x="0" y="1929"/>
                  <a:pt x="0" y="1986"/>
                  <a:pt x="57" y="1986"/>
                </a:cubicBezTo>
                <a:cubicBezTo>
                  <a:pt x="2598" y="1986"/>
                  <a:pt x="2598" y="1986"/>
                  <a:pt x="2598" y="1986"/>
                </a:cubicBezTo>
                <a:cubicBezTo>
                  <a:pt x="2598" y="1986"/>
                  <a:pt x="2654" y="1986"/>
                  <a:pt x="2654" y="1929"/>
                </a:cubicBezTo>
                <a:cubicBezTo>
                  <a:pt x="2654" y="57"/>
                  <a:pt x="2654" y="57"/>
                  <a:pt x="2654" y="57"/>
                </a:cubicBezTo>
                <a:cubicBezTo>
                  <a:pt x="2654" y="57"/>
                  <a:pt x="2654" y="0"/>
                  <a:pt x="2598" y="0"/>
                </a:cubicBezTo>
                <a:cubicBezTo>
                  <a:pt x="57" y="0"/>
                  <a:pt x="57" y="0"/>
                  <a:pt x="57" y="0"/>
                </a:cubicBezTo>
              </a:path>
            </a:pathLst>
          </a:custGeom>
          <a:solidFill>
            <a:srgbClr val="2BB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pic>
        <p:nvPicPr>
          <p:cNvPr id="1335" name="Picture 3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1735" r="2528" b="20812"/>
          <a:stretch/>
        </p:blipFill>
        <p:spPr bwMode="auto">
          <a:xfrm>
            <a:off x="0" y="4228776"/>
            <a:ext cx="9153500" cy="26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9" name="Freeform 318"/>
          <p:cNvSpPr/>
          <p:nvPr userDrawn="1"/>
        </p:nvSpPr>
        <p:spPr>
          <a:xfrm>
            <a:off x="107504" y="980728"/>
            <a:ext cx="9036496" cy="3720827"/>
          </a:xfrm>
          <a:custGeom>
            <a:avLst/>
            <a:gdLst/>
            <a:ahLst/>
            <a:cxnLst/>
            <a:rect l="l" t="t" r="r" b="b"/>
            <a:pathLst>
              <a:path w="9036496" h="2352675">
                <a:moveTo>
                  <a:pt x="56366" y="0"/>
                </a:moveTo>
                <a:lnTo>
                  <a:pt x="9036496" y="454309"/>
                </a:lnTo>
                <a:lnTo>
                  <a:pt x="9036496" y="1642790"/>
                </a:lnTo>
                <a:lnTo>
                  <a:pt x="0" y="2352675"/>
                </a:lnTo>
                <a:lnTo>
                  <a:pt x="704570" y="1047750"/>
                </a:lnTo>
                <a:close/>
              </a:path>
            </a:pathLst>
          </a:custGeom>
          <a:solidFill>
            <a:schemeClr val="accent2"/>
          </a:solidFill>
          <a:ln>
            <a:noFill/>
          </a:ln>
          <a:effectLst>
            <a:outerShdw blurRad="177800" dist="1016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a:endParaRPr>
          </a:p>
        </p:txBody>
      </p:sp>
      <p:sp>
        <p:nvSpPr>
          <p:cNvPr id="1114" name="Freeform 10"/>
          <p:cNvSpPr>
            <a:spLocks/>
          </p:cNvSpPr>
          <p:nvPr userDrawn="1"/>
        </p:nvSpPr>
        <p:spPr bwMode="auto">
          <a:xfrm>
            <a:off x="1484312" y="4171627"/>
            <a:ext cx="528638" cy="233363"/>
          </a:xfrm>
          <a:custGeom>
            <a:avLst/>
            <a:gdLst>
              <a:gd name="T0" fmla="*/ 166 w 166"/>
              <a:gd name="T1" fmla="*/ 0 h 73"/>
              <a:gd name="T2" fmla="*/ 101 w 166"/>
              <a:gd name="T3" fmla="*/ 73 h 73"/>
              <a:gd name="T4" fmla="*/ 0 w 166"/>
              <a:gd name="T5" fmla="*/ 59 h 73"/>
              <a:gd name="T6" fmla="*/ 32 w 166"/>
              <a:gd name="T7" fmla="*/ 44 h 73"/>
              <a:gd name="T8" fmla="*/ 93 w 166"/>
              <a:gd name="T9" fmla="*/ 45 h 73"/>
              <a:gd name="T10" fmla="*/ 166 w 166"/>
              <a:gd name="T11" fmla="*/ 0 h 73"/>
            </a:gdLst>
            <a:ahLst/>
            <a:cxnLst>
              <a:cxn ang="0">
                <a:pos x="T0" y="T1"/>
              </a:cxn>
              <a:cxn ang="0">
                <a:pos x="T2" y="T3"/>
              </a:cxn>
              <a:cxn ang="0">
                <a:pos x="T4" y="T5"/>
              </a:cxn>
              <a:cxn ang="0">
                <a:pos x="T6" y="T7"/>
              </a:cxn>
              <a:cxn ang="0">
                <a:pos x="T8" y="T9"/>
              </a:cxn>
              <a:cxn ang="0">
                <a:pos x="T10" y="T11"/>
              </a:cxn>
            </a:cxnLst>
            <a:rect l="0" t="0" r="r" b="b"/>
            <a:pathLst>
              <a:path w="166" h="73">
                <a:moveTo>
                  <a:pt x="166" y="0"/>
                </a:moveTo>
                <a:cubicBezTo>
                  <a:pt x="166" y="0"/>
                  <a:pt x="109" y="50"/>
                  <a:pt x="101" y="73"/>
                </a:cubicBezTo>
                <a:cubicBezTo>
                  <a:pt x="101" y="73"/>
                  <a:pt x="42" y="53"/>
                  <a:pt x="0" y="59"/>
                </a:cubicBezTo>
                <a:cubicBezTo>
                  <a:pt x="0" y="59"/>
                  <a:pt x="13" y="46"/>
                  <a:pt x="32" y="44"/>
                </a:cubicBezTo>
                <a:cubicBezTo>
                  <a:pt x="32" y="44"/>
                  <a:pt x="67" y="38"/>
                  <a:pt x="93" y="45"/>
                </a:cubicBezTo>
                <a:cubicBezTo>
                  <a:pt x="93" y="45"/>
                  <a:pt x="143" y="8"/>
                  <a:pt x="166" y="0"/>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15" name="Freeform 11"/>
          <p:cNvSpPr>
            <a:spLocks/>
          </p:cNvSpPr>
          <p:nvPr userDrawn="1"/>
        </p:nvSpPr>
        <p:spPr bwMode="auto">
          <a:xfrm>
            <a:off x="2330450" y="4503415"/>
            <a:ext cx="558800" cy="225425"/>
          </a:xfrm>
          <a:custGeom>
            <a:avLst/>
            <a:gdLst>
              <a:gd name="T0" fmla="*/ 7 w 176"/>
              <a:gd name="T1" fmla="*/ 71 h 71"/>
              <a:gd name="T2" fmla="*/ 103 w 176"/>
              <a:gd name="T3" fmla="*/ 66 h 71"/>
              <a:gd name="T4" fmla="*/ 158 w 176"/>
              <a:gd name="T5" fmla="*/ 18 h 71"/>
              <a:gd name="T6" fmla="*/ 167 w 176"/>
              <a:gd name="T7" fmla="*/ 1 h 71"/>
              <a:gd name="T8" fmla="*/ 141 w 176"/>
              <a:gd name="T9" fmla="*/ 4 h 71"/>
              <a:gd name="T10" fmla="*/ 89 w 176"/>
              <a:gd name="T11" fmla="*/ 43 h 71"/>
              <a:gd name="T12" fmla="*/ 5 w 176"/>
              <a:gd name="T13" fmla="*/ 60 h 71"/>
              <a:gd name="T14" fmla="*/ 7 w 176"/>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71">
                <a:moveTo>
                  <a:pt x="7" y="71"/>
                </a:moveTo>
                <a:cubicBezTo>
                  <a:pt x="7" y="71"/>
                  <a:pt x="45" y="38"/>
                  <a:pt x="103" y="66"/>
                </a:cubicBezTo>
                <a:cubicBezTo>
                  <a:pt x="103" y="66"/>
                  <a:pt x="111" y="27"/>
                  <a:pt x="158" y="18"/>
                </a:cubicBezTo>
                <a:cubicBezTo>
                  <a:pt x="158" y="18"/>
                  <a:pt x="176" y="15"/>
                  <a:pt x="167" y="1"/>
                </a:cubicBezTo>
                <a:cubicBezTo>
                  <a:pt x="167" y="1"/>
                  <a:pt x="154" y="0"/>
                  <a:pt x="141" y="4"/>
                </a:cubicBezTo>
                <a:cubicBezTo>
                  <a:pt x="127" y="9"/>
                  <a:pt x="110" y="19"/>
                  <a:pt x="89" y="43"/>
                </a:cubicBezTo>
                <a:cubicBezTo>
                  <a:pt x="89" y="43"/>
                  <a:pt x="34" y="32"/>
                  <a:pt x="5" y="60"/>
                </a:cubicBezTo>
                <a:cubicBezTo>
                  <a:pt x="5" y="60"/>
                  <a:pt x="0" y="67"/>
                  <a:pt x="7" y="71"/>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16" name="Freeform 12"/>
          <p:cNvSpPr>
            <a:spLocks/>
          </p:cNvSpPr>
          <p:nvPr userDrawn="1"/>
        </p:nvSpPr>
        <p:spPr bwMode="auto">
          <a:xfrm>
            <a:off x="2032000" y="4957440"/>
            <a:ext cx="333375" cy="136525"/>
          </a:xfrm>
          <a:custGeom>
            <a:avLst/>
            <a:gdLst>
              <a:gd name="T0" fmla="*/ 4 w 105"/>
              <a:gd name="T1" fmla="*/ 43 h 43"/>
              <a:gd name="T2" fmla="*/ 61 w 105"/>
              <a:gd name="T3" fmla="*/ 39 h 43"/>
              <a:gd name="T4" fmla="*/ 95 w 105"/>
              <a:gd name="T5" fmla="*/ 11 h 43"/>
              <a:gd name="T6" fmla="*/ 99 w 105"/>
              <a:gd name="T7" fmla="*/ 1 h 43"/>
              <a:gd name="T8" fmla="*/ 84 w 105"/>
              <a:gd name="T9" fmla="*/ 3 h 43"/>
              <a:gd name="T10" fmla="*/ 53 w 105"/>
              <a:gd name="T11" fmla="*/ 26 h 43"/>
              <a:gd name="T12" fmla="*/ 3 w 105"/>
              <a:gd name="T13" fmla="*/ 36 h 43"/>
              <a:gd name="T14" fmla="*/ 4 w 105"/>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43">
                <a:moveTo>
                  <a:pt x="4" y="43"/>
                </a:moveTo>
                <a:cubicBezTo>
                  <a:pt x="4" y="43"/>
                  <a:pt x="27" y="23"/>
                  <a:pt x="61" y="39"/>
                </a:cubicBezTo>
                <a:cubicBezTo>
                  <a:pt x="61" y="39"/>
                  <a:pt x="66" y="16"/>
                  <a:pt x="95" y="11"/>
                </a:cubicBezTo>
                <a:cubicBezTo>
                  <a:pt x="95" y="11"/>
                  <a:pt x="105" y="9"/>
                  <a:pt x="99" y="1"/>
                </a:cubicBezTo>
                <a:cubicBezTo>
                  <a:pt x="99" y="1"/>
                  <a:pt x="92" y="0"/>
                  <a:pt x="84" y="3"/>
                </a:cubicBezTo>
                <a:cubicBezTo>
                  <a:pt x="76" y="6"/>
                  <a:pt x="65" y="12"/>
                  <a:pt x="53" y="26"/>
                </a:cubicBezTo>
                <a:cubicBezTo>
                  <a:pt x="53" y="26"/>
                  <a:pt x="20" y="19"/>
                  <a:pt x="3" y="36"/>
                </a:cubicBezTo>
                <a:cubicBezTo>
                  <a:pt x="3" y="36"/>
                  <a:pt x="0" y="40"/>
                  <a:pt x="4" y="4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17" name="Freeform 13"/>
          <p:cNvSpPr>
            <a:spLocks/>
          </p:cNvSpPr>
          <p:nvPr userDrawn="1"/>
        </p:nvSpPr>
        <p:spPr bwMode="auto">
          <a:xfrm>
            <a:off x="3073400" y="4605015"/>
            <a:ext cx="333375" cy="136525"/>
          </a:xfrm>
          <a:custGeom>
            <a:avLst/>
            <a:gdLst>
              <a:gd name="T0" fmla="*/ 4 w 105"/>
              <a:gd name="T1" fmla="*/ 43 h 43"/>
              <a:gd name="T2" fmla="*/ 61 w 105"/>
              <a:gd name="T3" fmla="*/ 40 h 43"/>
              <a:gd name="T4" fmla="*/ 94 w 105"/>
              <a:gd name="T5" fmla="*/ 11 h 43"/>
              <a:gd name="T6" fmla="*/ 99 w 105"/>
              <a:gd name="T7" fmla="*/ 1 h 43"/>
              <a:gd name="T8" fmla="*/ 84 w 105"/>
              <a:gd name="T9" fmla="*/ 3 h 43"/>
              <a:gd name="T10" fmla="*/ 53 w 105"/>
              <a:gd name="T11" fmla="*/ 26 h 43"/>
              <a:gd name="T12" fmla="*/ 3 w 105"/>
              <a:gd name="T13" fmla="*/ 36 h 43"/>
              <a:gd name="T14" fmla="*/ 4 w 105"/>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43">
                <a:moveTo>
                  <a:pt x="4" y="43"/>
                </a:moveTo>
                <a:cubicBezTo>
                  <a:pt x="4" y="43"/>
                  <a:pt x="27" y="23"/>
                  <a:pt x="61" y="40"/>
                </a:cubicBezTo>
                <a:cubicBezTo>
                  <a:pt x="61" y="40"/>
                  <a:pt x="66" y="17"/>
                  <a:pt x="94" y="11"/>
                </a:cubicBezTo>
                <a:cubicBezTo>
                  <a:pt x="94" y="11"/>
                  <a:pt x="105" y="10"/>
                  <a:pt x="99" y="1"/>
                </a:cubicBezTo>
                <a:cubicBezTo>
                  <a:pt x="99" y="1"/>
                  <a:pt x="92" y="0"/>
                  <a:pt x="84" y="3"/>
                </a:cubicBezTo>
                <a:cubicBezTo>
                  <a:pt x="76" y="6"/>
                  <a:pt x="65" y="12"/>
                  <a:pt x="53" y="26"/>
                </a:cubicBezTo>
                <a:cubicBezTo>
                  <a:pt x="53" y="26"/>
                  <a:pt x="20" y="19"/>
                  <a:pt x="3" y="36"/>
                </a:cubicBezTo>
                <a:cubicBezTo>
                  <a:pt x="3" y="36"/>
                  <a:pt x="0" y="40"/>
                  <a:pt x="4" y="4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18" name="Freeform 14"/>
          <p:cNvSpPr>
            <a:spLocks/>
          </p:cNvSpPr>
          <p:nvPr userDrawn="1"/>
        </p:nvSpPr>
        <p:spPr bwMode="auto">
          <a:xfrm>
            <a:off x="2686050" y="4897115"/>
            <a:ext cx="358775" cy="241300"/>
          </a:xfrm>
          <a:custGeom>
            <a:avLst/>
            <a:gdLst>
              <a:gd name="T0" fmla="*/ 4 w 113"/>
              <a:gd name="T1" fmla="*/ 66 h 76"/>
              <a:gd name="T2" fmla="*/ 35 w 113"/>
              <a:gd name="T3" fmla="*/ 74 h 76"/>
              <a:gd name="T4" fmla="*/ 69 w 113"/>
              <a:gd name="T5" fmla="*/ 73 h 76"/>
              <a:gd name="T6" fmla="*/ 86 w 113"/>
              <a:gd name="T7" fmla="*/ 57 h 76"/>
              <a:gd name="T8" fmla="*/ 97 w 113"/>
              <a:gd name="T9" fmla="*/ 34 h 76"/>
              <a:gd name="T10" fmla="*/ 111 w 113"/>
              <a:gd name="T11" fmla="*/ 10 h 76"/>
              <a:gd name="T12" fmla="*/ 96 w 113"/>
              <a:gd name="T13" fmla="*/ 20 h 76"/>
              <a:gd name="T14" fmla="*/ 71 w 113"/>
              <a:gd name="T15" fmla="*/ 47 h 76"/>
              <a:gd name="T16" fmla="*/ 27 w 113"/>
              <a:gd name="T17" fmla="*/ 61 h 76"/>
              <a:gd name="T18" fmla="*/ 4 w 113"/>
              <a:gd name="T19"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6">
                <a:moveTo>
                  <a:pt x="4" y="66"/>
                </a:moveTo>
                <a:cubicBezTo>
                  <a:pt x="10" y="70"/>
                  <a:pt x="33" y="74"/>
                  <a:pt x="35" y="74"/>
                </a:cubicBezTo>
                <a:cubicBezTo>
                  <a:pt x="47" y="74"/>
                  <a:pt x="58" y="76"/>
                  <a:pt x="69" y="73"/>
                </a:cubicBezTo>
                <a:cubicBezTo>
                  <a:pt x="78" y="70"/>
                  <a:pt x="82" y="65"/>
                  <a:pt x="86" y="57"/>
                </a:cubicBezTo>
                <a:cubicBezTo>
                  <a:pt x="89" y="49"/>
                  <a:pt x="92" y="41"/>
                  <a:pt x="97" y="34"/>
                </a:cubicBezTo>
                <a:cubicBezTo>
                  <a:pt x="101" y="26"/>
                  <a:pt x="110" y="19"/>
                  <a:pt x="111" y="10"/>
                </a:cubicBezTo>
                <a:cubicBezTo>
                  <a:pt x="113" y="0"/>
                  <a:pt x="97" y="18"/>
                  <a:pt x="96" y="20"/>
                </a:cubicBezTo>
                <a:cubicBezTo>
                  <a:pt x="84" y="35"/>
                  <a:pt x="79" y="41"/>
                  <a:pt x="71" y="47"/>
                </a:cubicBezTo>
                <a:cubicBezTo>
                  <a:pt x="59" y="58"/>
                  <a:pt x="42" y="60"/>
                  <a:pt x="27" y="61"/>
                </a:cubicBezTo>
                <a:cubicBezTo>
                  <a:pt x="21" y="61"/>
                  <a:pt x="0" y="64"/>
                  <a:pt x="4" y="66"/>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19" name="Freeform 15"/>
          <p:cNvSpPr>
            <a:spLocks/>
          </p:cNvSpPr>
          <p:nvPr userDrawn="1"/>
        </p:nvSpPr>
        <p:spPr bwMode="auto">
          <a:xfrm>
            <a:off x="3070225" y="5236840"/>
            <a:ext cx="282575" cy="190500"/>
          </a:xfrm>
          <a:custGeom>
            <a:avLst/>
            <a:gdLst>
              <a:gd name="T0" fmla="*/ 3 w 89"/>
              <a:gd name="T1" fmla="*/ 53 h 60"/>
              <a:gd name="T2" fmla="*/ 28 w 89"/>
              <a:gd name="T3" fmla="*/ 59 h 60"/>
              <a:gd name="T4" fmla="*/ 55 w 89"/>
              <a:gd name="T5" fmla="*/ 58 h 60"/>
              <a:gd name="T6" fmla="*/ 68 w 89"/>
              <a:gd name="T7" fmla="*/ 46 h 60"/>
              <a:gd name="T8" fmla="*/ 76 w 89"/>
              <a:gd name="T9" fmla="*/ 28 h 60"/>
              <a:gd name="T10" fmla="*/ 88 w 89"/>
              <a:gd name="T11" fmla="*/ 9 h 60"/>
              <a:gd name="T12" fmla="*/ 76 w 89"/>
              <a:gd name="T13" fmla="*/ 17 h 60"/>
              <a:gd name="T14" fmla="*/ 56 w 89"/>
              <a:gd name="T15" fmla="*/ 38 h 60"/>
              <a:gd name="T16" fmla="*/ 21 w 89"/>
              <a:gd name="T17" fmla="*/ 49 h 60"/>
              <a:gd name="T18" fmla="*/ 3 w 89"/>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0">
                <a:moveTo>
                  <a:pt x="3" y="53"/>
                </a:moveTo>
                <a:cubicBezTo>
                  <a:pt x="8" y="56"/>
                  <a:pt x="26" y="59"/>
                  <a:pt x="28" y="59"/>
                </a:cubicBezTo>
                <a:cubicBezTo>
                  <a:pt x="37" y="59"/>
                  <a:pt x="46" y="60"/>
                  <a:pt x="55" y="58"/>
                </a:cubicBezTo>
                <a:cubicBezTo>
                  <a:pt x="62" y="56"/>
                  <a:pt x="65" y="52"/>
                  <a:pt x="68" y="46"/>
                </a:cubicBezTo>
                <a:cubicBezTo>
                  <a:pt x="70" y="39"/>
                  <a:pt x="73" y="33"/>
                  <a:pt x="76" y="28"/>
                </a:cubicBezTo>
                <a:cubicBezTo>
                  <a:pt x="80" y="22"/>
                  <a:pt x="87" y="16"/>
                  <a:pt x="88" y="9"/>
                </a:cubicBezTo>
                <a:cubicBezTo>
                  <a:pt x="89" y="0"/>
                  <a:pt x="77" y="15"/>
                  <a:pt x="76" y="17"/>
                </a:cubicBezTo>
                <a:cubicBezTo>
                  <a:pt x="66" y="29"/>
                  <a:pt x="63" y="33"/>
                  <a:pt x="56" y="38"/>
                </a:cubicBezTo>
                <a:cubicBezTo>
                  <a:pt x="46" y="46"/>
                  <a:pt x="34" y="48"/>
                  <a:pt x="21" y="49"/>
                </a:cubicBezTo>
                <a:cubicBezTo>
                  <a:pt x="17" y="49"/>
                  <a:pt x="0" y="51"/>
                  <a:pt x="3" y="5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5" name="Freeform 181"/>
          <p:cNvSpPr>
            <a:spLocks/>
          </p:cNvSpPr>
          <p:nvPr userDrawn="1"/>
        </p:nvSpPr>
        <p:spPr bwMode="auto">
          <a:xfrm>
            <a:off x="3565525" y="5376540"/>
            <a:ext cx="115888" cy="50800"/>
          </a:xfrm>
          <a:custGeom>
            <a:avLst/>
            <a:gdLst>
              <a:gd name="T0" fmla="*/ 36 w 36"/>
              <a:gd name="T1" fmla="*/ 0 h 16"/>
              <a:gd name="T2" fmla="*/ 22 w 36"/>
              <a:gd name="T3" fmla="*/ 16 h 16"/>
              <a:gd name="T4" fmla="*/ 0 w 36"/>
              <a:gd name="T5" fmla="*/ 13 h 16"/>
              <a:gd name="T6" fmla="*/ 7 w 36"/>
              <a:gd name="T7" fmla="*/ 10 h 16"/>
              <a:gd name="T8" fmla="*/ 20 w 36"/>
              <a:gd name="T9" fmla="*/ 10 h 16"/>
              <a:gd name="T10" fmla="*/ 36 w 36"/>
              <a:gd name="T11" fmla="*/ 0 h 16"/>
            </a:gdLst>
            <a:ahLst/>
            <a:cxnLst>
              <a:cxn ang="0">
                <a:pos x="T0" y="T1"/>
              </a:cxn>
              <a:cxn ang="0">
                <a:pos x="T2" y="T3"/>
              </a:cxn>
              <a:cxn ang="0">
                <a:pos x="T4" y="T5"/>
              </a:cxn>
              <a:cxn ang="0">
                <a:pos x="T6" y="T7"/>
              </a:cxn>
              <a:cxn ang="0">
                <a:pos x="T8" y="T9"/>
              </a:cxn>
              <a:cxn ang="0">
                <a:pos x="T10" y="T11"/>
              </a:cxn>
            </a:cxnLst>
            <a:rect l="0" t="0" r="r" b="b"/>
            <a:pathLst>
              <a:path w="36" h="16">
                <a:moveTo>
                  <a:pt x="36" y="0"/>
                </a:moveTo>
                <a:cubicBezTo>
                  <a:pt x="36" y="0"/>
                  <a:pt x="24" y="11"/>
                  <a:pt x="22" y="16"/>
                </a:cubicBezTo>
                <a:cubicBezTo>
                  <a:pt x="22" y="16"/>
                  <a:pt x="9" y="12"/>
                  <a:pt x="0" y="13"/>
                </a:cubicBezTo>
                <a:cubicBezTo>
                  <a:pt x="0" y="13"/>
                  <a:pt x="3" y="10"/>
                  <a:pt x="7" y="10"/>
                </a:cubicBezTo>
                <a:cubicBezTo>
                  <a:pt x="7" y="10"/>
                  <a:pt x="15" y="8"/>
                  <a:pt x="20" y="10"/>
                </a:cubicBezTo>
                <a:cubicBezTo>
                  <a:pt x="20" y="10"/>
                  <a:pt x="31" y="2"/>
                  <a:pt x="36" y="0"/>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6" name="Freeform 182"/>
          <p:cNvSpPr>
            <a:spLocks/>
          </p:cNvSpPr>
          <p:nvPr userDrawn="1"/>
        </p:nvSpPr>
        <p:spPr bwMode="auto">
          <a:xfrm>
            <a:off x="3751262" y="5449565"/>
            <a:ext cx="120650" cy="47625"/>
          </a:xfrm>
          <a:custGeom>
            <a:avLst/>
            <a:gdLst>
              <a:gd name="T0" fmla="*/ 1 w 38"/>
              <a:gd name="T1" fmla="*/ 15 h 15"/>
              <a:gd name="T2" fmla="*/ 22 w 38"/>
              <a:gd name="T3" fmla="*/ 14 h 15"/>
              <a:gd name="T4" fmla="*/ 34 w 38"/>
              <a:gd name="T5" fmla="*/ 4 h 15"/>
              <a:gd name="T6" fmla="*/ 36 w 38"/>
              <a:gd name="T7" fmla="*/ 0 h 15"/>
              <a:gd name="T8" fmla="*/ 30 w 38"/>
              <a:gd name="T9" fmla="*/ 1 h 15"/>
              <a:gd name="T10" fmla="*/ 19 w 38"/>
              <a:gd name="T11" fmla="*/ 9 h 15"/>
              <a:gd name="T12" fmla="*/ 1 w 38"/>
              <a:gd name="T13" fmla="*/ 13 h 15"/>
              <a:gd name="T14" fmla="*/ 1 w 3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5">
                <a:moveTo>
                  <a:pt x="1" y="15"/>
                </a:moveTo>
                <a:cubicBezTo>
                  <a:pt x="1" y="15"/>
                  <a:pt x="9" y="8"/>
                  <a:pt x="22" y="14"/>
                </a:cubicBezTo>
                <a:cubicBezTo>
                  <a:pt x="22" y="14"/>
                  <a:pt x="24" y="6"/>
                  <a:pt x="34" y="4"/>
                </a:cubicBezTo>
                <a:cubicBezTo>
                  <a:pt x="34" y="4"/>
                  <a:pt x="38" y="3"/>
                  <a:pt x="36" y="0"/>
                </a:cubicBezTo>
                <a:cubicBezTo>
                  <a:pt x="36" y="0"/>
                  <a:pt x="33" y="0"/>
                  <a:pt x="30" y="1"/>
                </a:cubicBezTo>
                <a:cubicBezTo>
                  <a:pt x="27" y="2"/>
                  <a:pt x="23" y="4"/>
                  <a:pt x="19" y="9"/>
                </a:cubicBezTo>
                <a:cubicBezTo>
                  <a:pt x="19" y="9"/>
                  <a:pt x="7" y="7"/>
                  <a:pt x="1" y="13"/>
                </a:cubicBezTo>
                <a:cubicBezTo>
                  <a:pt x="1" y="13"/>
                  <a:pt x="0" y="14"/>
                  <a:pt x="1" y="15"/>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7" name="Freeform 183"/>
          <p:cNvSpPr>
            <a:spLocks/>
          </p:cNvSpPr>
          <p:nvPr userDrawn="1"/>
        </p:nvSpPr>
        <p:spPr bwMode="auto">
          <a:xfrm>
            <a:off x="3684587" y="5547990"/>
            <a:ext cx="73025" cy="28575"/>
          </a:xfrm>
          <a:custGeom>
            <a:avLst/>
            <a:gdLst>
              <a:gd name="T0" fmla="*/ 1 w 23"/>
              <a:gd name="T1" fmla="*/ 9 h 9"/>
              <a:gd name="T2" fmla="*/ 14 w 23"/>
              <a:gd name="T3" fmla="*/ 8 h 9"/>
              <a:gd name="T4" fmla="*/ 21 w 23"/>
              <a:gd name="T5" fmla="*/ 2 h 9"/>
              <a:gd name="T6" fmla="*/ 22 w 23"/>
              <a:gd name="T7" fmla="*/ 0 h 9"/>
              <a:gd name="T8" fmla="*/ 18 w 23"/>
              <a:gd name="T9" fmla="*/ 0 h 9"/>
              <a:gd name="T10" fmla="*/ 12 w 23"/>
              <a:gd name="T11" fmla="*/ 5 h 9"/>
              <a:gd name="T12" fmla="*/ 1 w 23"/>
              <a:gd name="T13" fmla="*/ 8 h 9"/>
              <a:gd name="T14" fmla="*/ 1 w 2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1" y="9"/>
                </a:moveTo>
                <a:cubicBezTo>
                  <a:pt x="1" y="9"/>
                  <a:pt x="6" y="5"/>
                  <a:pt x="14" y="8"/>
                </a:cubicBezTo>
                <a:cubicBezTo>
                  <a:pt x="14" y="8"/>
                  <a:pt x="15" y="3"/>
                  <a:pt x="21" y="2"/>
                </a:cubicBezTo>
                <a:cubicBezTo>
                  <a:pt x="21" y="2"/>
                  <a:pt x="23" y="2"/>
                  <a:pt x="22" y="0"/>
                </a:cubicBezTo>
                <a:cubicBezTo>
                  <a:pt x="22" y="0"/>
                  <a:pt x="20" y="0"/>
                  <a:pt x="18" y="0"/>
                </a:cubicBezTo>
                <a:cubicBezTo>
                  <a:pt x="17" y="1"/>
                  <a:pt x="14" y="2"/>
                  <a:pt x="12" y="5"/>
                </a:cubicBezTo>
                <a:cubicBezTo>
                  <a:pt x="12" y="5"/>
                  <a:pt x="5" y="4"/>
                  <a:pt x="1" y="8"/>
                </a:cubicBezTo>
                <a:cubicBezTo>
                  <a:pt x="1" y="8"/>
                  <a:pt x="0" y="8"/>
                  <a:pt x="1" y="9"/>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8" name="Freeform 184"/>
          <p:cNvSpPr>
            <a:spLocks/>
          </p:cNvSpPr>
          <p:nvPr userDrawn="1"/>
        </p:nvSpPr>
        <p:spPr bwMode="auto">
          <a:xfrm>
            <a:off x="3910012" y="5471790"/>
            <a:ext cx="73025" cy="28575"/>
          </a:xfrm>
          <a:custGeom>
            <a:avLst/>
            <a:gdLst>
              <a:gd name="T0" fmla="*/ 1 w 23"/>
              <a:gd name="T1" fmla="*/ 9 h 9"/>
              <a:gd name="T2" fmla="*/ 14 w 23"/>
              <a:gd name="T3" fmla="*/ 8 h 9"/>
              <a:gd name="T4" fmla="*/ 21 w 23"/>
              <a:gd name="T5" fmla="*/ 2 h 9"/>
              <a:gd name="T6" fmla="*/ 22 w 23"/>
              <a:gd name="T7" fmla="*/ 0 h 9"/>
              <a:gd name="T8" fmla="*/ 19 w 23"/>
              <a:gd name="T9" fmla="*/ 0 h 9"/>
              <a:gd name="T10" fmla="*/ 12 w 23"/>
              <a:gd name="T11" fmla="*/ 5 h 9"/>
              <a:gd name="T12" fmla="*/ 1 w 23"/>
              <a:gd name="T13" fmla="*/ 8 h 9"/>
              <a:gd name="T14" fmla="*/ 1 w 2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1" y="9"/>
                </a:moveTo>
                <a:cubicBezTo>
                  <a:pt x="1" y="9"/>
                  <a:pt x="6" y="5"/>
                  <a:pt x="14" y="8"/>
                </a:cubicBezTo>
                <a:cubicBezTo>
                  <a:pt x="14" y="8"/>
                  <a:pt x="15" y="3"/>
                  <a:pt x="21" y="2"/>
                </a:cubicBezTo>
                <a:cubicBezTo>
                  <a:pt x="21" y="2"/>
                  <a:pt x="23" y="2"/>
                  <a:pt x="22" y="0"/>
                </a:cubicBezTo>
                <a:cubicBezTo>
                  <a:pt x="22" y="0"/>
                  <a:pt x="20" y="0"/>
                  <a:pt x="19" y="0"/>
                </a:cubicBezTo>
                <a:cubicBezTo>
                  <a:pt x="17" y="1"/>
                  <a:pt x="15" y="2"/>
                  <a:pt x="12" y="5"/>
                </a:cubicBezTo>
                <a:cubicBezTo>
                  <a:pt x="12" y="5"/>
                  <a:pt x="5" y="4"/>
                  <a:pt x="1" y="8"/>
                </a:cubicBezTo>
                <a:cubicBezTo>
                  <a:pt x="1" y="8"/>
                  <a:pt x="0" y="8"/>
                  <a:pt x="1" y="9"/>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9" name="Freeform 185"/>
          <p:cNvSpPr>
            <a:spLocks/>
          </p:cNvSpPr>
          <p:nvPr userDrawn="1"/>
        </p:nvSpPr>
        <p:spPr bwMode="auto">
          <a:xfrm>
            <a:off x="3827462" y="5535290"/>
            <a:ext cx="76200" cy="50800"/>
          </a:xfrm>
          <a:custGeom>
            <a:avLst/>
            <a:gdLst>
              <a:gd name="T0" fmla="*/ 1 w 24"/>
              <a:gd name="T1" fmla="*/ 14 h 16"/>
              <a:gd name="T2" fmla="*/ 8 w 24"/>
              <a:gd name="T3" fmla="*/ 16 h 16"/>
              <a:gd name="T4" fmla="*/ 15 w 24"/>
              <a:gd name="T5" fmla="*/ 15 h 16"/>
              <a:gd name="T6" fmla="*/ 19 w 24"/>
              <a:gd name="T7" fmla="*/ 12 h 16"/>
              <a:gd name="T8" fmla="*/ 21 w 24"/>
              <a:gd name="T9" fmla="*/ 7 h 16"/>
              <a:gd name="T10" fmla="*/ 24 w 24"/>
              <a:gd name="T11" fmla="*/ 2 h 16"/>
              <a:gd name="T12" fmla="*/ 21 w 24"/>
              <a:gd name="T13" fmla="*/ 4 h 16"/>
              <a:gd name="T14" fmla="*/ 15 w 24"/>
              <a:gd name="T15" fmla="*/ 10 h 16"/>
              <a:gd name="T16" fmla="*/ 6 w 24"/>
              <a:gd name="T17" fmla="*/ 13 h 16"/>
              <a:gd name="T18" fmla="*/ 1 w 24"/>
              <a:gd name="T1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6">
                <a:moveTo>
                  <a:pt x="1" y="14"/>
                </a:moveTo>
                <a:cubicBezTo>
                  <a:pt x="2" y="15"/>
                  <a:pt x="7" y="16"/>
                  <a:pt x="8" y="16"/>
                </a:cubicBezTo>
                <a:cubicBezTo>
                  <a:pt x="10" y="16"/>
                  <a:pt x="13" y="16"/>
                  <a:pt x="15" y="15"/>
                </a:cubicBezTo>
                <a:cubicBezTo>
                  <a:pt x="17" y="15"/>
                  <a:pt x="18" y="14"/>
                  <a:pt x="19" y="12"/>
                </a:cubicBezTo>
                <a:cubicBezTo>
                  <a:pt x="19" y="10"/>
                  <a:pt x="20" y="9"/>
                  <a:pt x="21" y="7"/>
                </a:cubicBezTo>
                <a:cubicBezTo>
                  <a:pt x="22" y="5"/>
                  <a:pt x="24" y="4"/>
                  <a:pt x="24" y="2"/>
                </a:cubicBezTo>
                <a:cubicBezTo>
                  <a:pt x="24" y="0"/>
                  <a:pt x="21" y="4"/>
                  <a:pt x="21" y="4"/>
                </a:cubicBezTo>
                <a:cubicBezTo>
                  <a:pt x="18" y="7"/>
                  <a:pt x="17" y="8"/>
                  <a:pt x="15" y="10"/>
                </a:cubicBezTo>
                <a:cubicBezTo>
                  <a:pt x="13" y="12"/>
                  <a:pt x="9" y="13"/>
                  <a:pt x="6" y="13"/>
                </a:cubicBezTo>
                <a:cubicBezTo>
                  <a:pt x="5" y="13"/>
                  <a:pt x="0" y="14"/>
                  <a:pt x="1" y="14"/>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pic>
        <p:nvPicPr>
          <p:cNvPr id="8" name="Picture 310"/>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ctrTitle"/>
          </p:nvPr>
        </p:nvSpPr>
        <p:spPr>
          <a:xfrm>
            <a:off x="1187623" y="1196752"/>
            <a:ext cx="6799089" cy="3049339"/>
          </a:xfrm>
        </p:spPr>
        <p:txBody>
          <a:bodyPr>
            <a:normAutofit/>
          </a:bodyPr>
          <a:lstStyle>
            <a:lvl1pPr>
              <a:lnSpc>
                <a:spcPts val="6000"/>
              </a:lnSpc>
              <a:defRPr sz="5400"/>
            </a:lvl1pPr>
          </a:lstStyle>
          <a:p>
            <a:r>
              <a:rPr lang="en-US" dirty="0"/>
              <a:t>Click to edit Master title style</a:t>
            </a:r>
            <a:endParaRPr lang="en-GB" dirty="0"/>
          </a:p>
        </p:txBody>
      </p:sp>
      <p:sp>
        <p:nvSpPr>
          <p:cNvPr id="3" name="Subtitle 2"/>
          <p:cNvSpPr>
            <a:spLocks noGrp="1"/>
          </p:cNvSpPr>
          <p:nvPr userDrawn="1">
            <p:ph type="subTitle" idx="1"/>
          </p:nvPr>
        </p:nvSpPr>
        <p:spPr>
          <a:xfrm>
            <a:off x="4305139" y="3933056"/>
            <a:ext cx="4248472" cy="1343000"/>
          </a:xfrm>
        </p:spPr>
        <p:txBody>
          <a:bodyPr anchor="ctr">
            <a:normAutofit/>
          </a:bodyPr>
          <a:lstStyle>
            <a:lvl1pPr marL="0" indent="0" algn="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userDrawn="1">
            <p:ph type="dt" sz="half" idx="10"/>
          </p:nvPr>
        </p:nvSpPr>
        <p:spPr/>
        <p:txBody>
          <a:bodyPr/>
          <a:lstStyle/>
          <a:p>
            <a:fld id="{9BB0DD92-A699-DB4A-9ADA-66770611FE36}"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GB">
              <a:solidFill>
                <a:prstClr val="white"/>
              </a:solidFill>
            </a:endParaRPr>
          </a:p>
        </p:txBody>
      </p:sp>
      <p:sp>
        <p:nvSpPr>
          <p:cNvPr id="10" name="Rectangle 9"/>
          <p:cNvSpPr/>
          <p:nvPr userDrawn="1"/>
        </p:nvSpPr>
        <p:spPr>
          <a:xfrm>
            <a:off x="8789997" y="5445224"/>
            <a:ext cx="35400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a:endParaRPr>
          </a:p>
        </p:txBody>
      </p:sp>
      <p:sp>
        <p:nvSpPr>
          <p:cNvPr id="6" name="Slide Number Placeholder 5"/>
          <p:cNvSpPr>
            <a:spLocks noGrp="1"/>
          </p:cNvSpPr>
          <p:nvPr userDrawn="1">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
        <p:nvSpPr>
          <p:cNvPr id="11" name="AutoShape 4"/>
          <p:cNvSpPr>
            <a:spLocks noChangeAspect="1" noChangeArrowheads="1" noTextEdit="1"/>
          </p:cNvSpPr>
          <p:nvPr userDrawn="1"/>
        </p:nvSpPr>
        <p:spPr bwMode="auto">
          <a:xfrm>
            <a:off x="-638175" y="-12853715"/>
            <a:ext cx="10213975"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12" name="Line 8"/>
          <p:cNvSpPr>
            <a:spLocks noChangeShapeType="1"/>
          </p:cNvSpPr>
          <p:nvPr userDrawn="1"/>
        </p:nvSpPr>
        <p:spPr bwMode="auto">
          <a:xfrm>
            <a:off x="7275512" y="-111757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13" name="Line 9"/>
          <p:cNvSpPr>
            <a:spLocks noChangeShapeType="1"/>
          </p:cNvSpPr>
          <p:nvPr userDrawn="1"/>
        </p:nvSpPr>
        <p:spPr bwMode="auto">
          <a:xfrm>
            <a:off x="7275512" y="-111757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0" name="Rectangle 16"/>
          <p:cNvSpPr>
            <a:spLocks noChangeArrowheads="1"/>
          </p:cNvSpPr>
          <p:nvPr userDrawn="1"/>
        </p:nvSpPr>
        <p:spPr bwMode="auto">
          <a:xfrm>
            <a:off x="-28575" y="-6967265"/>
            <a:ext cx="9153525" cy="787400"/>
          </a:xfrm>
          <a:prstGeom prst="rect">
            <a:avLst/>
          </a:prstGeom>
          <a:solidFill>
            <a:srgbClr val="4C5D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1" name="Rectangle 17"/>
          <p:cNvSpPr>
            <a:spLocks noChangeArrowheads="1"/>
          </p:cNvSpPr>
          <p:nvPr userDrawn="1"/>
        </p:nvSpPr>
        <p:spPr bwMode="auto">
          <a:xfrm>
            <a:off x="-28575" y="-6967265"/>
            <a:ext cx="91535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2" name="Rectangle 18"/>
          <p:cNvSpPr>
            <a:spLocks noChangeArrowheads="1"/>
          </p:cNvSpPr>
          <p:nvPr userDrawn="1"/>
        </p:nvSpPr>
        <p:spPr bwMode="auto">
          <a:xfrm>
            <a:off x="1684337" y="-6786290"/>
            <a:ext cx="47625" cy="6064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3" name="Rectangle 19"/>
          <p:cNvSpPr>
            <a:spLocks noChangeArrowheads="1"/>
          </p:cNvSpPr>
          <p:nvPr userDrawn="1"/>
        </p:nvSpPr>
        <p:spPr bwMode="auto">
          <a:xfrm>
            <a:off x="4865687" y="-6795815"/>
            <a:ext cx="47625" cy="6159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4" name="Freeform 20"/>
          <p:cNvSpPr>
            <a:spLocks/>
          </p:cNvSpPr>
          <p:nvPr userDrawn="1"/>
        </p:nvSpPr>
        <p:spPr bwMode="auto">
          <a:xfrm>
            <a:off x="2695575" y="-6745015"/>
            <a:ext cx="206375" cy="352425"/>
          </a:xfrm>
          <a:custGeom>
            <a:avLst/>
            <a:gdLst>
              <a:gd name="T0" fmla="*/ 65 w 65"/>
              <a:gd name="T1" fmla="*/ 111 h 111"/>
              <a:gd name="T2" fmla="*/ 20 w 65"/>
              <a:gd name="T3" fmla="*/ 111 h 111"/>
              <a:gd name="T4" fmla="*/ 5 w 65"/>
              <a:gd name="T5" fmla="*/ 105 h 111"/>
              <a:gd name="T6" fmla="*/ 0 w 65"/>
              <a:gd name="T7" fmla="*/ 90 h 111"/>
              <a:gd name="T8" fmla="*/ 0 w 65"/>
              <a:gd name="T9" fmla="*/ 0 h 111"/>
              <a:gd name="T10" fmla="*/ 15 w 65"/>
              <a:gd name="T11" fmla="*/ 0 h 111"/>
              <a:gd name="T12" fmla="*/ 15 w 65"/>
              <a:gd name="T13" fmla="*/ 91 h 111"/>
              <a:gd name="T14" fmla="*/ 17 w 65"/>
              <a:gd name="T15" fmla="*/ 94 h 111"/>
              <a:gd name="T16" fmla="*/ 20 w 65"/>
              <a:gd name="T17" fmla="*/ 96 h 111"/>
              <a:gd name="T18" fmla="*/ 65 w 65"/>
              <a:gd name="T19" fmla="*/ 96 h 111"/>
              <a:gd name="T20" fmla="*/ 65 w 65"/>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1">
                <a:moveTo>
                  <a:pt x="65" y="111"/>
                </a:moveTo>
                <a:cubicBezTo>
                  <a:pt x="20" y="111"/>
                  <a:pt x="20" y="111"/>
                  <a:pt x="20" y="111"/>
                </a:cubicBezTo>
                <a:cubicBezTo>
                  <a:pt x="15" y="111"/>
                  <a:pt x="9" y="109"/>
                  <a:pt x="5" y="105"/>
                </a:cubicBezTo>
                <a:cubicBezTo>
                  <a:pt x="2" y="101"/>
                  <a:pt x="0" y="95"/>
                  <a:pt x="0" y="90"/>
                </a:cubicBezTo>
                <a:cubicBezTo>
                  <a:pt x="0" y="0"/>
                  <a:pt x="0" y="0"/>
                  <a:pt x="0" y="0"/>
                </a:cubicBezTo>
                <a:cubicBezTo>
                  <a:pt x="15" y="0"/>
                  <a:pt x="15" y="0"/>
                  <a:pt x="15" y="0"/>
                </a:cubicBezTo>
                <a:cubicBezTo>
                  <a:pt x="15" y="91"/>
                  <a:pt x="15" y="91"/>
                  <a:pt x="15" y="91"/>
                </a:cubicBezTo>
                <a:cubicBezTo>
                  <a:pt x="15" y="92"/>
                  <a:pt x="16" y="93"/>
                  <a:pt x="17" y="94"/>
                </a:cubicBezTo>
                <a:cubicBezTo>
                  <a:pt x="18" y="95"/>
                  <a:pt x="19" y="96"/>
                  <a:pt x="20" y="96"/>
                </a:cubicBezTo>
                <a:cubicBezTo>
                  <a:pt x="65" y="96"/>
                  <a:pt x="65" y="96"/>
                  <a:pt x="65" y="96"/>
                </a:cubicBezTo>
                <a:lnTo>
                  <a:pt x="65" y="111"/>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5" name="Freeform 21"/>
          <p:cNvSpPr>
            <a:spLocks/>
          </p:cNvSpPr>
          <p:nvPr userDrawn="1"/>
        </p:nvSpPr>
        <p:spPr bwMode="auto">
          <a:xfrm>
            <a:off x="1690687" y="-6973615"/>
            <a:ext cx="44450" cy="155575"/>
          </a:xfrm>
          <a:custGeom>
            <a:avLst/>
            <a:gdLst>
              <a:gd name="T0" fmla="*/ 0 w 28"/>
              <a:gd name="T1" fmla="*/ 98 h 98"/>
              <a:gd name="T2" fmla="*/ 0 w 28"/>
              <a:gd name="T3" fmla="*/ 0 h 98"/>
              <a:gd name="T4" fmla="*/ 26 w 28"/>
              <a:gd name="T5" fmla="*/ 0 h 98"/>
              <a:gd name="T6" fmla="*/ 28 w 28"/>
              <a:gd name="T7" fmla="*/ 98 h 98"/>
              <a:gd name="T8" fmla="*/ 26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6" y="0"/>
                </a:lnTo>
                <a:lnTo>
                  <a:pt x="28"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6" name="Freeform 22"/>
          <p:cNvSpPr>
            <a:spLocks/>
          </p:cNvSpPr>
          <p:nvPr userDrawn="1"/>
        </p:nvSpPr>
        <p:spPr bwMode="auto">
          <a:xfrm>
            <a:off x="1690687" y="-6973615"/>
            <a:ext cx="44450" cy="155575"/>
          </a:xfrm>
          <a:custGeom>
            <a:avLst/>
            <a:gdLst>
              <a:gd name="T0" fmla="*/ 0 w 28"/>
              <a:gd name="T1" fmla="*/ 98 h 98"/>
              <a:gd name="T2" fmla="*/ 0 w 28"/>
              <a:gd name="T3" fmla="*/ 0 h 98"/>
              <a:gd name="T4" fmla="*/ 26 w 28"/>
              <a:gd name="T5" fmla="*/ 0 h 98"/>
              <a:gd name="T6" fmla="*/ 28 w 28"/>
              <a:gd name="T7" fmla="*/ 98 h 98"/>
              <a:gd name="T8" fmla="*/ 26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6" y="0"/>
                </a:lnTo>
                <a:lnTo>
                  <a:pt x="28"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7" name="Freeform 23"/>
          <p:cNvSpPr>
            <a:spLocks/>
          </p:cNvSpPr>
          <p:nvPr userDrawn="1"/>
        </p:nvSpPr>
        <p:spPr bwMode="auto">
          <a:xfrm>
            <a:off x="33083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8" name="Freeform 24"/>
          <p:cNvSpPr>
            <a:spLocks/>
          </p:cNvSpPr>
          <p:nvPr userDrawn="1"/>
        </p:nvSpPr>
        <p:spPr bwMode="auto">
          <a:xfrm>
            <a:off x="33083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29" name="Freeform 25"/>
          <p:cNvSpPr>
            <a:spLocks/>
          </p:cNvSpPr>
          <p:nvPr userDrawn="1"/>
        </p:nvSpPr>
        <p:spPr bwMode="auto">
          <a:xfrm>
            <a:off x="269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0" name="Freeform 26"/>
          <p:cNvSpPr>
            <a:spLocks/>
          </p:cNvSpPr>
          <p:nvPr userDrawn="1"/>
        </p:nvSpPr>
        <p:spPr bwMode="auto">
          <a:xfrm>
            <a:off x="269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1" name="Freeform 27"/>
          <p:cNvSpPr>
            <a:spLocks/>
          </p:cNvSpPr>
          <p:nvPr userDrawn="1"/>
        </p:nvSpPr>
        <p:spPr bwMode="auto">
          <a:xfrm>
            <a:off x="2314575"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2" name="Freeform 28"/>
          <p:cNvSpPr>
            <a:spLocks/>
          </p:cNvSpPr>
          <p:nvPr userDrawn="1"/>
        </p:nvSpPr>
        <p:spPr bwMode="auto">
          <a:xfrm>
            <a:off x="2314575"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3" name="Freeform 29"/>
          <p:cNvSpPr>
            <a:spLocks/>
          </p:cNvSpPr>
          <p:nvPr userDrawn="1"/>
        </p:nvSpPr>
        <p:spPr bwMode="auto">
          <a:xfrm>
            <a:off x="4592637"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4" name="Freeform 30"/>
          <p:cNvSpPr>
            <a:spLocks/>
          </p:cNvSpPr>
          <p:nvPr userDrawn="1"/>
        </p:nvSpPr>
        <p:spPr bwMode="auto">
          <a:xfrm>
            <a:off x="4592637"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5" name="Freeform 31"/>
          <p:cNvSpPr>
            <a:spLocks/>
          </p:cNvSpPr>
          <p:nvPr userDrawn="1"/>
        </p:nvSpPr>
        <p:spPr bwMode="auto">
          <a:xfrm>
            <a:off x="486568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6" name="Freeform 32"/>
          <p:cNvSpPr>
            <a:spLocks/>
          </p:cNvSpPr>
          <p:nvPr userDrawn="1"/>
        </p:nvSpPr>
        <p:spPr bwMode="auto">
          <a:xfrm>
            <a:off x="486568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7" name="Freeform 33"/>
          <p:cNvSpPr>
            <a:spLocks/>
          </p:cNvSpPr>
          <p:nvPr userDrawn="1"/>
        </p:nvSpPr>
        <p:spPr bwMode="auto">
          <a:xfrm>
            <a:off x="516413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8" name="Freeform 34"/>
          <p:cNvSpPr>
            <a:spLocks/>
          </p:cNvSpPr>
          <p:nvPr userDrawn="1"/>
        </p:nvSpPr>
        <p:spPr bwMode="auto">
          <a:xfrm>
            <a:off x="516413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39" name="Freeform 35"/>
          <p:cNvSpPr>
            <a:spLocks/>
          </p:cNvSpPr>
          <p:nvPr userDrawn="1"/>
        </p:nvSpPr>
        <p:spPr bwMode="auto">
          <a:xfrm>
            <a:off x="650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0" name="Freeform 36"/>
          <p:cNvSpPr>
            <a:spLocks/>
          </p:cNvSpPr>
          <p:nvPr userDrawn="1"/>
        </p:nvSpPr>
        <p:spPr bwMode="auto">
          <a:xfrm>
            <a:off x="650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1" name="Freeform 37"/>
          <p:cNvSpPr>
            <a:spLocks noEditPoints="1"/>
          </p:cNvSpPr>
          <p:nvPr userDrawn="1"/>
        </p:nvSpPr>
        <p:spPr bwMode="auto">
          <a:xfrm>
            <a:off x="3929062" y="-7527652"/>
            <a:ext cx="781050" cy="566738"/>
          </a:xfrm>
          <a:custGeom>
            <a:avLst/>
            <a:gdLst>
              <a:gd name="T0" fmla="*/ 460 w 492"/>
              <a:gd name="T1" fmla="*/ 16 h 357"/>
              <a:gd name="T2" fmla="*/ 410 w 492"/>
              <a:gd name="T3" fmla="*/ 16 h 357"/>
              <a:gd name="T4" fmla="*/ 472 w 492"/>
              <a:gd name="T5" fmla="*/ 180 h 357"/>
              <a:gd name="T6" fmla="*/ 492 w 492"/>
              <a:gd name="T7" fmla="*/ 357 h 357"/>
              <a:gd name="T8" fmla="*/ 478 w 492"/>
              <a:gd name="T9" fmla="*/ 190 h 357"/>
              <a:gd name="T10" fmla="*/ 382 w 492"/>
              <a:gd name="T11" fmla="*/ 204 h 357"/>
              <a:gd name="T12" fmla="*/ 356 w 492"/>
              <a:gd name="T13" fmla="*/ 90 h 357"/>
              <a:gd name="T14" fmla="*/ 198 w 492"/>
              <a:gd name="T15" fmla="*/ 136 h 357"/>
              <a:gd name="T16" fmla="*/ 106 w 492"/>
              <a:gd name="T17" fmla="*/ 86 h 357"/>
              <a:gd name="T18" fmla="*/ 304 w 492"/>
              <a:gd name="T19" fmla="*/ 296 h 357"/>
              <a:gd name="T20" fmla="*/ 304 w 492"/>
              <a:gd name="T21" fmla="*/ 329 h 357"/>
              <a:gd name="T22" fmla="*/ 344 w 492"/>
              <a:gd name="T23" fmla="*/ 256 h 357"/>
              <a:gd name="T24" fmla="*/ 304 w 492"/>
              <a:gd name="T25" fmla="*/ 256 h 357"/>
              <a:gd name="T26" fmla="*/ 344 w 492"/>
              <a:gd name="T27" fmla="*/ 246 h 357"/>
              <a:gd name="T28" fmla="*/ 304 w 492"/>
              <a:gd name="T29" fmla="*/ 172 h 357"/>
              <a:gd name="T30" fmla="*/ 304 w 492"/>
              <a:gd name="T31" fmla="*/ 204 h 357"/>
              <a:gd name="T32" fmla="*/ 294 w 492"/>
              <a:gd name="T33" fmla="*/ 296 h 357"/>
              <a:gd name="T34" fmla="*/ 264 w 492"/>
              <a:gd name="T35" fmla="*/ 296 h 357"/>
              <a:gd name="T36" fmla="*/ 294 w 492"/>
              <a:gd name="T37" fmla="*/ 286 h 357"/>
              <a:gd name="T38" fmla="*/ 264 w 492"/>
              <a:gd name="T39" fmla="*/ 214 h 357"/>
              <a:gd name="T40" fmla="*/ 264 w 492"/>
              <a:gd name="T41" fmla="*/ 246 h 357"/>
              <a:gd name="T42" fmla="*/ 294 w 492"/>
              <a:gd name="T43" fmla="*/ 172 h 357"/>
              <a:gd name="T44" fmla="*/ 264 w 492"/>
              <a:gd name="T45" fmla="*/ 172 h 357"/>
              <a:gd name="T46" fmla="*/ 252 w 492"/>
              <a:gd name="T47" fmla="*/ 329 h 357"/>
              <a:gd name="T48" fmla="*/ 222 w 492"/>
              <a:gd name="T49" fmla="*/ 256 h 357"/>
              <a:gd name="T50" fmla="*/ 222 w 492"/>
              <a:gd name="T51" fmla="*/ 286 h 357"/>
              <a:gd name="T52" fmla="*/ 252 w 492"/>
              <a:gd name="T53" fmla="*/ 214 h 357"/>
              <a:gd name="T54" fmla="*/ 222 w 492"/>
              <a:gd name="T55" fmla="*/ 214 h 357"/>
              <a:gd name="T56" fmla="*/ 252 w 492"/>
              <a:gd name="T57" fmla="*/ 204 h 357"/>
              <a:gd name="T58" fmla="*/ 180 w 492"/>
              <a:gd name="T59" fmla="*/ 296 h 357"/>
              <a:gd name="T60" fmla="*/ 180 w 492"/>
              <a:gd name="T61" fmla="*/ 329 h 357"/>
              <a:gd name="T62" fmla="*/ 212 w 492"/>
              <a:gd name="T63" fmla="*/ 256 h 357"/>
              <a:gd name="T64" fmla="*/ 180 w 492"/>
              <a:gd name="T65" fmla="*/ 256 h 357"/>
              <a:gd name="T66" fmla="*/ 212 w 492"/>
              <a:gd name="T67" fmla="*/ 246 h 357"/>
              <a:gd name="T68" fmla="*/ 180 w 492"/>
              <a:gd name="T69" fmla="*/ 172 h 357"/>
              <a:gd name="T70" fmla="*/ 180 w 492"/>
              <a:gd name="T71" fmla="*/ 204 h 357"/>
              <a:gd name="T72" fmla="*/ 170 w 492"/>
              <a:gd name="T73" fmla="*/ 296 h 357"/>
              <a:gd name="T74" fmla="*/ 138 w 492"/>
              <a:gd name="T75" fmla="*/ 296 h 357"/>
              <a:gd name="T76" fmla="*/ 170 w 492"/>
              <a:gd name="T77" fmla="*/ 286 h 357"/>
              <a:gd name="T78" fmla="*/ 138 w 492"/>
              <a:gd name="T79" fmla="*/ 214 h 357"/>
              <a:gd name="T80" fmla="*/ 138 w 492"/>
              <a:gd name="T81" fmla="*/ 246 h 357"/>
              <a:gd name="T82" fmla="*/ 170 w 492"/>
              <a:gd name="T83" fmla="*/ 172 h 357"/>
              <a:gd name="T84" fmla="*/ 138 w 492"/>
              <a:gd name="T85" fmla="*/ 172 h 357"/>
              <a:gd name="T86" fmla="*/ 128 w 492"/>
              <a:gd name="T87" fmla="*/ 329 h 357"/>
              <a:gd name="T88" fmla="*/ 96 w 492"/>
              <a:gd name="T89" fmla="*/ 256 h 357"/>
              <a:gd name="T90" fmla="*/ 96 w 492"/>
              <a:gd name="T91" fmla="*/ 286 h 357"/>
              <a:gd name="T92" fmla="*/ 128 w 492"/>
              <a:gd name="T93" fmla="*/ 214 h 357"/>
              <a:gd name="T94" fmla="*/ 96 w 492"/>
              <a:gd name="T95" fmla="*/ 214 h 357"/>
              <a:gd name="T96" fmla="*/ 128 w 492"/>
              <a:gd name="T97" fmla="*/ 204 h 357"/>
              <a:gd name="T98" fmla="*/ 50 w 492"/>
              <a:gd name="T99" fmla="*/ 296 h 357"/>
              <a:gd name="T100" fmla="*/ 50 w 492"/>
              <a:gd name="T101" fmla="*/ 329 h 357"/>
              <a:gd name="T102" fmla="*/ 86 w 492"/>
              <a:gd name="T103" fmla="*/ 256 h 357"/>
              <a:gd name="T104" fmla="*/ 50 w 492"/>
              <a:gd name="T105" fmla="*/ 256 h 357"/>
              <a:gd name="T106" fmla="*/ 86 w 492"/>
              <a:gd name="T107" fmla="*/ 246 h 357"/>
              <a:gd name="T108" fmla="*/ 50 w 492"/>
              <a:gd name="T109" fmla="*/ 172 h 357"/>
              <a:gd name="T110" fmla="*/ 50 w 492"/>
              <a:gd name="T111" fmla="*/ 20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 h="357">
                <a:moveTo>
                  <a:pt x="472" y="180"/>
                </a:moveTo>
                <a:lnTo>
                  <a:pt x="456" y="16"/>
                </a:lnTo>
                <a:lnTo>
                  <a:pt x="460" y="16"/>
                </a:lnTo>
                <a:lnTo>
                  <a:pt x="460" y="0"/>
                </a:lnTo>
                <a:lnTo>
                  <a:pt x="410" y="0"/>
                </a:lnTo>
                <a:lnTo>
                  <a:pt x="410" y="16"/>
                </a:lnTo>
                <a:lnTo>
                  <a:pt x="414" y="16"/>
                </a:lnTo>
                <a:lnTo>
                  <a:pt x="400" y="180"/>
                </a:lnTo>
                <a:lnTo>
                  <a:pt x="472" y="180"/>
                </a:lnTo>
                <a:close/>
                <a:moveTo>
                  <a:pt x="0" y="138"/>
                </a:moveTo>
                <a:lnTo>
                  <a:pt x="0" y="357"/>
                </a:lnTo>
                <a:lnTo>
                  <a:pt x="492" y="357"/>
                </a:lnTo>
                <a:lnTo>
                  <a:pt x="492" y="204"/>
                </a:lnTo>
                <a:lnTo>
                  <a:pt x="478" y="204"/>
                </a:lnTo>
                <a:lnTo>
                  <a:pt x="478" y="190"/>
                </a:lnTo>
                <a:lnTo>
                  <a:pt x="394" y="190"/>
                </a:lnTo>
                <a:lnTo>
                  <a:pt x="394" y="204"/>
                </a:lnTo>
                <a:lnTo>
                  <a:pt x="382" y="204"/>
                </a:lnTo>
                <a:lnTo>
                  <a:pt x="382" y="144"/>
                </a:lnTo>
                <a:lnTo>
                  <a:pt x="364" y="144"/>
                </a:lnTo>
                <a:lnTo>
                  <a:pt x="356" y="90"/>
                </a:lnTo>
                <a:lnTo>
                  <a:pt x="280" y="138"/>
                </a:lnTo>
                <a:lnTo>
                  <a:pt x="272" y="88"/>
                </a:lnTo>
                <a:lnTo>
                  <a:pt x="198" y="136"/>
                </a:lnTo>
                <a:lnTo>
                  <a:pt x="190" y="88"/>
                </a:lnTo>
                <a:lnTo>
                  <a:pt x="114" y="136"/>
                </a:lnTo>
                <a:lnTo>
                  <a:pt x="106" y="86"/>
                </a:lnTo>
                <a:lnTo>
                  <a:pt x="18" y="138"/>
                </a:lnTo>
                <a:lnTo>
                  <a:pt x="0" y="138"/>
                </a:lnTo>
                <a:close/>
                <a:moveTo>
                  <a:pt x="304" y="296"/>
                </a:moveTo>
                <a:lnTo>
                  <a:pt x="344" y="296"/>
                </a:lnTo>
                <a:lnTo>
                  <a:pt x="344" y="329"/>
                </a:lnTo>
                <a:lnTo>
                  <a:pt x="304" y="329"/>
                </a:lnTo>
                <a:lnTo>
                  <a:pt x="304" y="296"/>
                </a:lnTo>
                <a:close/>
                <a:moveTo>
                  <a:pt x="304" y="256"/>
                </a:moveTo>
                <a:lnTo>
                  <a:pt x="344" y="256"/>
                </a:lnTo>
                <a:lnTo>
                  <a:pt x="344" y="286"/>
                </a:lnTo>
                <a:lnTo>
                  <a:pt x="304" y="286"/>
                </a:lnTo>
                <a:lnTo>
                  <a:pt x="304" y="256"/>
                </a:lnTo>
                <a:close/>
                <a:moveTo>
                  <a:pt x="304" y="214"/>
                </a:moveTo>
                <a:lnTo>
                  <a:pt x="344" y="214"/>
                </a:lnTo>
                <a:lnTo>
                  <a:pt x="344" y="246"/>
                </a:lnTo>
                <a:lnTo>
                  <a:pt x="304" y="246"/>
                </a:lnTo>
                <a:lnTo>
                  <a:pt x="304" y="214"/>
                </a:lnTo>
                <a:close/>
                <a:moveTo>
                  <a:pt x="304" y="172"/>
                </a:moveTo>
                <a:lnTo>
                  <a:pt x="344" y="172"/>
                </a:lnTo>
                <a:lnTo>
                  <a:pt x="344" y="204"/>
                </a:lnTo>
                <a:lnTo>
                  <a:pt x="304" y="204"/>
                </a:lnTo>
                <a:lnTo>
                  <a:pt x="304" y="172"/>
                </a:lnTo>
                <a:close/>
                <a:moveTo>
                  <a:pt x="264" y="296"/>
                </a:moveTo>
                <a:lnTo>
                  <a:pt x="294" y="296"/>
                </a:lnTo>
                <a:lnTo>
                  <a:pt x="294" y="329"/>
                </a:lnTo>
                <a:lnTo>
                  <a:pt x="264" y="329"/>
                </a:lnTo>
                <a:lnTo>
                  <a:pt x="264" y="296"/>
                </a:lnTo>
                <a:close/>
                <a:moveTo>
                  <a:pt x="264" y="256"/>
                </a:moveTo>
                <a:lnTo>
                  <a:pt x="294" y="256"/>
                </a:lnTo>
                <a:lnTo>
                  <a:pt x="294" y="286"/>
                </a:lnTo>
                <a:lnTo>
                  <a:pt x="264" y="286"/>
                </a:lnTo>
                <a:lnTo>
                  <a:pt x="264" y="256"/>
                </a:lnTo>
                <a:close/>
                <a:moveTo>
                  <a:pt x="264" y="214"/>
                </a:moveTo>
                <a:lnTo>
                  <a:pt x="294" y="214"/>
                </a:lnTo>
                <a:lnTo>
                  <a:pt x="294" y="246"/>
                </a:lnTo>
                <a:lnTo>
                  <a:pt x="264" y="246"/>
                </a:lnTo>
                <a:lnTo>
                  <a:pt x="264" y="214"/>
                </a:lnTo>
                <a:close/>
                <a:moveTo>
                  <a:pt x="264" y="172"/>
                </a:moveTo>
                <a:lnTo>
                  <a:pt x="294" y="172"/>
                </a:lnTo>
                <a:lnTo>
                  <a:pt x="294" y="204"/>
                </a:lnTo>
                <a:lnTo>
                  <a:pt x="264" y="204"/>
                </a:lnTo>
                <a:lnTo>
                  <a:pt x="264" y="172"/>
                </a:lnTo>
                <a:close/>
                <a:moveTo>
                  <a:pt x="222" y="296"/>
                </a:moveTo>
                <a:lnTo>
                  <a:pt x="252" y="296"/>
                </a:lnTo>
                <a:lnTo>
                  <a:pt x="252" y="329"/>
                </a:lnTo>
                <a:lnTo>
                  <a:pt x="222" y="329"/>
                </a:lnTo>
                <a:lnTo>
                  <a:pt x="222" y="296"/>
                </a:lnTo>
                <a:close/>
                <a:moveTo>
                  <a:pt x="222" y="256"/>
                </a:moveTo>
                <a:lnTo>
                  <a:pt x="252" y="256"/>
                </a:lnTo>
                <a:lnTo>
                  <a:pt x="252" y="286"/>
                </a:lnTo>
                <a:lnTo>
                  <a:pt x="222" y="286"/>
                </a:lnTo>
                <a:lnTo>
                  <a:pt x="222" y="256"/>
                </a:lnTo>
                <a:close/>
                <a:moveTo>
                  <a:pt x="222" y="214"/>
                </a:moveTo>
                <a:lnTo>
                  <a:pt x="252" y="214"/>
                </a:lnTo>
                <a:lnTo>
                  <a:pt x="252" y="246"/>
                </a:lnTo>
                <a:lnTo>
                  <a:pt x="222" y="246"/>
                </a:lnTo>
                <a:lnTo>
                  <a:pt x="222" y="214"/>
                </a:lnTo>
                <a:close/>
                <a:moveTo>
                  <a:pt x="222" y="172"/>
                </a:moveTo>
                <a:lnTo>
                  <a:pt x="252" y="172"/>
                </a:lnTo>
                <a:lnTo>
                  <a:pt x="252" y="204"/>
                </a:lnTo>
                <a:lnTo>
                  <a:pt x="222" y="204"/>
                </a:lnTo>
                <a:lnTo>
                  <a:pt x="222" y="172"/>
                </a:lnTo>
                <a:close/>
                <a:moveTo>
                  <a:pt x="180" y="296"/>
                </a:moveTo>
                <a:lnTo>
                  <a:pt x="212" y="296"/>
                </a:lnTo>
                <a:lnTo>
                  <a:pt x="212" y="329"/>
                </a:lnTo>
                <a:lnTo>
                  <a:pt x="180" y="329"/>
                </a:lnTo>
                <a:lnTo>
                  <a:pt x="180" y="296"/>
                </a:lnTo>
                <a:close/>
                <a:moveTo>
                  <a:pt x="180" y="256"/>
                </a:moveTo>
                <a:lnTo>
                  <a:pt x="212" y="256"/>
                </a:lnTo>
                <a:lnTo>
                  <a:pt x="212" y="286"/>
                </a:lnTo>
                <a:lnTo>
                  <a:pt x="180" y="286"/>
                </a:lnTo>
                <a:lnTo>
                  <a:pt x="180" y="256"/>
                </a:lnTo>
                <a:close/>
                <a:moveTo>
                  <a:pt x="180" y="214"/>
                </a:moveTo>
                <a:lnTo>
                  <a:pt x="212" y="214"/>
                </a:lnTo>
                <a:lnTo>
                  <a:pt x="212" y="246"/>
                </a:lnTo>
                <a:lnTo>
                  <a:pt x="180" y="246"/>
                </a:lnTo>
                <a:lnTo>
                  <a:pt x="180" y="214"/>
                </a:lnTo>
                <a:close/>
                <a:moveTo>
                  <a:pt x="180" y="172"/>
                </a:moveTo>
                <a:lnTo>
                  <a:pt x="212" y="172"/>
                </a:lnTo>
                <a:lnTo>
                  <a:pt x="212" y="204"/>
                </a:lnTo>
                <a:lnTo>
                  <a:pt x="180" y="204"/>
                </a:lnTo>
                <a:lnTo>
                  <a:pt x="180" y="172"/>
                </a:lnTo>
                <a:close/>
                <a:moveTo>
                  <a:pt x="138" y="296"/>
                </a:moveTo>
                <a:lnTo>
                  <a:pt x="170" y="296"/>
                </a:lnTo>
                <a:lnTo>
                  <a:pt x="170" y="329"/>
                </a:lnTo>
                <a:lnTo>
                  <a:pt x="138" y="329"/>
                </a:lnTo>
                <a:lnTo>
                  <a:pt x="138" y="296"/>
                </a:lnTo>
                <a:close/>
                <a:moveTo>
                  <a:pt x="138" y="256"/>
                </a:moveTo>
                <a:lnTo>
                  <a:pt x="170" y="256"/>
                </a:lnTo>
                <a:lnTo>
                  <a:pt x="170" y="286"/>
                </a:lnTo>
                <a:lnTo>
                  <a:pt x="138" y="286"/>
                </a:lnTo>
                <a:lnTo>
                  <a:pt x="138" y="256"/>
                </a:lnTo>
                <a:close/>
                <a:moveTo>
                  <a:pt x="138" y="214"/>
                </a:moveTo>
                <a:lnTo>
                  <a:pt x="170" y="214"/>
                </a:lnTo>
                <a:lnTo>
                  <a:pt x="170" y="246"/>
                </a:lnTo>
                <a:lnTo>
                  <a:pt x="138" y="246"/>
                </a:lnTo>
                <a:lnTo>
                  <a:pt x="138" y="214"/>
                </a:lnTo>
                <a:close/>
                <a:moveTo>
                  <a:pt x="138" y="172"/>
                </a:moveTo>
                <a:lnTo>
                  <a:pt x="170" y="172"/>
                </a:lnTo>
                <a:lnTo>
                  <a:pt x="170" y="204"/>
                </a:lnTo>
                <a:lnTo>
                  <a:pt x="138" y="204"/>
                </a:lnTo>
                <a:lnTo>
                  <a:pt x="138" y="172"/>
                </a:lnTo>
                <a:close/>
                <a:moveTo>
                  <a:pt x="96" y="296"/>
                </a:moveTo>
                <a:lnTo>
                  <a:pt x="128" y="296"/>
                </a:lnTo>
                <a:lnTo>
                  <a:pt x="128" y="329"/>
                </a:lnTo>
                <a:lnTo>
                  <a:pt x="96" y="329"/>
                </a:lnTo>
                <a:lnTo>
                  <a:pt x="96" y="296"/>
                </a:lnTo>
                <a:close/>
                <a:moveTo>
                  <a:pt x="96" y="256"/>
                </a:moveTo>
                <a:lnTo>
                  <a:pt x="128" y="256"/>
                </a:lnTo>
                <a:lnTo>
                  <a:pt x="128" y="286"/>
                </a:lnTo>
                <a:lnTo>
                  <a:pt x="96" y="286"/>
                </a:lnTo>
                <a:lnTo>
                  <a:pt x="96" y="256"/>
                </a:lnTo>
                <a:close/>
                <a:moveTo>
                  <a:pt x="96" y="214"/>
                </a:moveTo>
                <a:lnTo>
                  <a:pt x="128" y="214"/>
                </a:lnTo>
                <a:lnTo>
                  <a:pt x="128" y="246"/>
                </a:lnTo>
                <a:lnTo>
                  <a:pt x="96" y="246"/>
                </a:lnTo>
                <a:lnTo>
                  <a:pt x="96" y="214"/>
                </a:lnTo>
                <a:close/>
                <a:moveTo>
                  <a:pt x="96" y="172"/>
                </a:moveTo>
                <a:lnTo>
                  <a:pt x="128" y="172"/>
                </a:lnTo>
                <a:lnTo>
                  <a:pt x="128" y="204"/>
                </a:lnTo>
                <a:lnTo>
                  <a:pt x="96" y="204"/>
                </a:lnTo>
                <a:lnTo>
                  <a:pt x="96" y="172"/>
                </a:lnTo>
                <a:close/>
                <a:moveTo>
                  <a:pt x="50" y="296"/>
                </a:moveTo>
                <a:lnTo>
                  <a:pt x="86" y="296"/>
                </a:lnTo>
                <a:lnTo>
                  <a:pt x="86" y="329"/>
                </a:lnTo>
                <a:lnTo>
                  <a:pt x="50" y="329"/>
                </a:lnTo>
                <a:lnTo>
                  <a:pt x="50" y="296"/>
                </a:lnTo>
                <a:close/>
                <a:moveTo>
                  <a:pt x="50" y="256"/>
                </a:moveTo>
                <a:lnTo>
                  <a:pt x="86" y="256"/>
                </a:lnTo>
                <a:lnTo>
                  <a:pt x="86" y="286"/>
                </a:lnTo>
                <a:lnTo>
                  <a:pt x="50" y="286"/>
                </a:lnTo>
                <a:lnTo>
                  <a:pt x="50" y="256"/>
                </a:lnTo>
                <a:close/>
                <a:moveTo>
                  <a:pt x="50" y="214"/>
                </a:moveTo>
                <a:lnTo>
                  <a:pt x="86" y="214"/>
                </a:lnTo>
                <a:lnTo>
                  <a:pt x="86" y="246"/>
                </a:lnTo>
                <a:lnTo>
                  <a:pt x="50" y="246"/>
                </a:lnTo>
                <a:lnTo>
                  <a:pt x="50" y="214"/>
                </a:lnTo>
                <a:close/>
                <a:moveTo>
                  <a:pt x="50" y="172"/>
                </a:moveTo>
                <a:lnTo>
                  <a:pt x="86" y="172"/>
                </a:lnTo>
                <a:lnTo>
                  <a:pt x="86" y="204"/>
                </a:lnTo>
                <a:lnTo>
                  <a:pt x="50" y="204"/>
                </a:lnTo>
                <a:lnTo>
                  <a:pt x="50" y="17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2" name="Freeform 38"/>
          <p:cNvSpPr>
            <a:spLocks/>
          </p:cNvSpPr>
          <p:nvPr userDrawn="1"/>
        </p:nvSpPr>
        <p:spPr bwMode="auto">
          <a:xfrm>
            <a:off x="2847975" y="-7194277"/>
            <a:ext cx="247650" cy="230188"/>
          </a:xfrm>
          <a:custGeom>
            <a:avLst/>
            <a:gdLst>
              <a:gd name="T0" fmla="*/ 34 w 78"/>
              <a:gd name="T1" fmla="*/ 47 h 72"/>
              <a:gd name="T2" fmla="*/ 28 w 78"/>
              <a:gd name="T3" fmla="*/ 48 h 72"/>
              <a:gd name="T4" fmla="*/ 27 w 78"/>
              <a:gd name="T5" fmla="*/ 42 h 72"/>
              <a:gd name="T6" fmla="*/ 18 w 78"/>
              <a:gd name="T7" fmla="*/ 41 h 72"/>
              <a:gd name="T8" fmla="*/ 12 w 78"/>
              <a:gd name="T9" fmla="*/ 41 h 72"/>
              <a:gd name="T10" fmla="*/ 9 w 78"/>
              <a:gd name="T11" fmla="*/ 40 h 72"/>
              <a:gd name="T12" fmla="*/ 5 w 78"/>
              <a:gd name="T13" fmla="*/ 36 h 72"/>
              <a:gd name="T14" fmla="*/ 15 w 78"/>
              <a:gd name="T15" fmla="*/ 35 h 72"/>
              <a:gd name="T16" fmla="*/ 18 w 78"/>
              <a:gd name="T17" fmla="*/ 29 h 72"/>
              <a:gd name="T18" fmla="*/ 26 w 78"/>
              <a:gd name="T19" fmla="*/ 37 h 72"/>
              <a:gd name="T20" fmla="*/ 31 w 78"/>
              <a:gd name="T21" fmla="*/ 33 h 72"/>
              <a:gd name="T22" fmla="*/ 30 w 78"/>
              <a:gd name="T23" fmla="*/ 39 h 72"/>
              <a:gd name="T24" fmla="*/ 34 w 78"/>
              <a:gd name="T25" fmla="*/ 43 h 72"/>
              <a:gd name="T26" fmla="*/ 25 w 78"/>
              <a:gd name="T27" fmla="*/ 25 h 72"/>
              <a:gd name="T28" fmla="*/ 21 w 78"/>
              <a:gd name="T29" fmla="*/ 21 h 72"/>
              <a:gd name="T30" fmla="*/ 22 w 78"/>
              <a:gd name="T31" fmla="*/ 18 h 72"/>
              <a:gd name="T32" fmla="*/ 8 w 78"/>
              <a:gd name="T33" fmla="*/ 20 h 72"/>
              <a:gd name="T34" fmla="*/ 20 w 78"/>
              <a:gd name="T35" fmla="*/ 16 h 72"/>
              <a:gd name="T36" fmla="*/ 17 w 78"/>
              <a:gd name="T37" fmla="*/ 3 h 72"/>
              <a:gd name="T38" fmla="*/ 24 w 78"/>
              <a:gd name="T39" fmla="*/ 19 h 72"/>
              <a:gd name="T40" fmla="*/ 26 w 78"/>
              <a:gd name="T41" fmla="*/ 19 h 72"/>
              <a:gd name="T42" fmla="*/ 31 w 78"/>
              <a:gd name="T43" fmla="*/ 24 h 72"/>
              <a:gd name="T44" fmla="*/ 36 w 78"/>
              <a:gd name="T45" fmla="*/ 23 h 72"/>
              <a:gd name="T46" fmla="*/ 32 w 78"/>
              <a:gd name="T47" fmla="*/ 29 h 72"/>
              <a:gd name="T48" fmla="*/ 36 w 78"/>
              <a:gd name="T49" fmla="*/ 30 h 72"/>
              <a:gd name="T50" fmla="*/ 38 w 78"/>
              <a:gd name="T51" fmla="*/ 20 h 72"/>
              <a:gd name="T52" fmla="*/ 27 w 78"/>
              <a:gd name="T53" fmla="*/ 14 h 72"/>
              <a:gd name="T54" fmla="*/ 34 w 78"/>
              <a:gd name="T55" fmla="*/ 13 h 72"/>
              <a:gd name="T56" fmla="*/ 34 w 78"/>
              <a:gd name="T57" fmla="*/ 7 h 72"/>
              <a:gd name="T58" fmla="*/ 40 w 78"/>
              <a:gd name="T59" fmla="*/ 11 h 72"/>
              <a:gd name="T60" fmla="*/ 46 w 78"/>
              <a:gd name="T61" fmla="*/ 8 h 72"/>
              <a:gd name="T62" fmla="*/ 46 w 78"/>
              <a:gd name="T63" fmla="*/ 14 h 72"/>
              <a:gd name="T64" fmla="*/ 40 w 78"/>
              <a:gd name="T65" fmla="*/ 29 h 72"/>
              <a:gd name="T66" fmla="*/ 41 w 78"/>
              <a:gd name="T67" fmla="*/ 32 h 72"/>
              <a:gd name="T68" fmla="*/ 46 w 78"/>
              <a:gd name="T69" fmla="*/ 27 h 72"/>
              <a:gd name="T70" fmla="*/ 44 w 78"/>
              <a:gd name="T71" fmla="*/ 16 h 72"/>
              <a:gd name="T72" fmla="*/ 47 w 78"/>
              <a:gd name="T73" fmla="*/ 27 h 72"/>
              <a:gd name="T74" fmla="*/ 52 w 78"/>
              <a:gd name="T75" fmla="*/ 16 h 72"/>
              <a:gd name="T76" fmla="*/ 58 w 78"/>
              <a:gd name="T77" fmla="*/ 12 h 72"/>
              <a:gd name="T78" fmla="*/ 64 w 78"/>
              <a:gd name="T79" fmla="*/ 10 h 72"/>
              <a:gd name="T80" fmla="*/ 61 w 78"/>
              <a:gd name="T81" fmla="*/ 16 h 72"/>
              <a:gd name="T82" fmla="*/ 64 w 78"/>
              <a:gd name="T83" fmla="*/ 22 h 72"/>
              <a:gd name="T84" fmla="*/ 50 w 78"/>
              <a:gd name="T85" fmla="*/ 25 h 72"/>
              <a:gd name="T86" fmla="*/ 63 w 78"/>
              <a:gd name="T87" fmla="*/ 25 h 72"/>
              <a:gd name="T88" fmla="*/ 47 w 78"/>
              <a:gd name="T89" fmla="*/ 31 h 72"/>
              <a:gd name="T90" fmla="*/ 46 w 78"/>
              <a:gd name="T91" fmla="*/ 39 h 72"/>
              <a:gd name="T92" fmla="*/ 47 w 78"/>
              <a:gd name="T93" fmla="*/ 41 h 72"/>
              <a:gd name="T94" fmla="*/ 52 w 78"/>
              <a:gd name="T95" fmla="*/ 28 h 72"/>
              <a:gd name="T96" fmla="*/ 51 w 78"/>
              <a:gd name="T97" fmla="*/ 39 h 72"/>
              <a:gd name="T98" fmla="*/ 68 w 78"/>
              <a:gd name="T99" fmla="*/ 27 h 72"/>
              <a:gd name="T100" fmla="*/ 61 w 78"/>
              <a:gd name="T101" fmla="*/ 37 h 72"/>
              <a:gd name="T102" fmla="*/ 78 w 78"/>
              <a:gd name="T103" fmla="*/ 43 h 72"/>
              <a:gd name="T104" fmla="*/ 59 w 78"/>
              <a:gd name="T105" fmla="*/ 38 h 72"/>
              <a:gd name="T106" fmla="*/ 66 w 78"/>
              <a:gd name="T107" fmla="*/ 49 h 72"/>
              <a:gd name="T108" fmla="*/ 57 w 78"/>
              <a:gd name="T109" fmla="*/ 39 h 72"/>
              <a:gd name="T110" fmla="*/ 57 w 78"/>
              <a:gd name="T111" fmla="*/ 42 h 72"/>
              <a:gd name="T112" fmla="*/ 51 w 78"/>
              <a:gd name="T113" fmla="*/ 43 h 72"/>
              <a:gd name="T114" fmla="*/ 42 w 78"/>
              <a:gd name="T115"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2">
                <a:moveTo>
                  <a:pt x="36" y="72"/>
                </a:moveTo>
                <a:cubicBezTo>
                  <a:pt x="36" y="69"/>
                  <a:pt x="36" y="56"/>
                  <a:pt x="36" y="54"/>
                </a:cubicBezTo>
                <a:cubicBezTo>
                  <a:pt x="36" y="52"/>
                  <a:pt x="35" y="49"/>
                  <a:pt x="34" y="47"/>
                </a:cubicBezTo>
                <a:cubicBezTo>
                  <a:pt x="33" y="45"/>
                  <a:pt x="31" y="43"/>
                  <a:pt x="30" y="43"/>
                </a:cubicBezTo>
                <a:cubicBezTo>
                  <a:pt x="29" y="43"/>
                  <a:pt x="28" y="43"/>
                  <a:pt x="28" y="43"/>
                </a:cubicBezTo>
                <a:cubicBezTo>
                  <a:pt x="29" y="44"/>
                  <a:pt x="30" y="46"/>
                  <a:pt x="28" y="48"/>
                </a:cubicBezTo>
                <a:cubicBezTo>
                  <a:pt x="26" y="50"/>
                  <a:pt x="24" y="50"/>
                  <a:pt x="22" y="50"/>
                </a:cubicBezTo>
                <a:cubicBezTo>
                  <a:pt x="22" y="48"/>
                  <a:pt x="20" y="44"/>
                  <a:pt x="22" y="42"/>
                </a:cubicBezTo>
                <a:cubicBezTo>
                  <a:pt x="23" y="40"/>
                  <a:pt x="26" y="41"/>
                  <a:pt x="27" y="42"/>
                </a:cubicBezTo>
                <a:cubicBezTo>
                  <a:pt x="27" y="42"/>
                  <a:pt x="28" y="41"/>
                  <a:pt x="29" y="41"/>
                </a:cubicBezTo>
                <a:cubicBezTo>
                  <a:pt x="28" y="41"/>
                  <a:pt x="23" y="39"/>
                  <a:pt x="22" y="39"/>
                </a:cubicBezTo>
                <a:cubicBezTo>
                  <a:pt x="21" y="39"/>
                  <a:pt x="20" y="39"/>
                  <a:pt x="18" y="41"/>
                </a:cubicBezTo>
                <a:cubicBezTo>
                  <a:pt x="20" y="41"/>
                  <a:pt x="20" y="44"/>
                  <a:pt x="19" y="46"/>
                </a:cubicBezTo>
                <a:cubicBezTo>
                  <a:pt x="17" y="48"/>
                  <a:pt x="15" y="48"/>
                  <a:pt x="12" y="49"/>
                </a:cubicBezTo>
                <a:cubicBezTo>
                  <a:pt x="12" y="47"/>
                  <a:pt x="10" y="43"/>
                  <a:pt x="12" y="41"/>
                </a:cubicBezTo>
                <a:cubicBezTo>
                  <a:pt x="13" y="39"/>
                  <a:pt x="15" y="40"/>
                  <a:pt x="17" y="40"/>
                </a:cubicBezTo>
                <a:cubicBezTo>
                  <a:pt x="18" y="39"/>
                  <a:pt x="18" y="39"/>
                  <a:pt x="19" y="38"/>
                </a:cubicBezTo>
                <a:cubicBezTo>
                  <a:pt x="16" y="38"/>
                  <a:pt x="12" y="38"/>
                  <a:pt x="9" y="40"/>
                </a:cubicBezTo>
                <a:cubicBezTo>
                  <a:pt x="10" y="41"/>
                  <a:pt x="10" y="44"/>
                  <a:pt x="7" y="45"/>
                </a:cubicBezTo>
                <a:cubicBezTo>
                  <a:pt x="4" y="45"/>
                  <a:pt x="2" y="43"/>
                  <a:pt x="0" y="43"/>
                </a:cubicBezTo>
                <a:cubicBezTo>
                  <a:pt x="1" y="41"/>
                  <a:pt x="2" y="36"/>
                  <a:pt x="5" y="36"/>
                </a:cubicBezTo>
                <a:cubicBezTo>
                  <a:pt x="7" y="36"/>
                  <a:pt x="8" y="37"/>
                  <a:pt x="9" y="39"/>
                </a:cubicBezTo>
                <a:cubicBezTo>
                  <a:pt x="11" y="37"/>
                  <a:pt x="14" y="37"/>
                  <a:pt x="18" y="37"/>
                </a:cubicBezTo>
                <a:cubicBezTo>
                  <a:pt x="17" y="36"/>
                  <a:pt x="16" y="36"/>
                  <a:pt x="15" y="35"/>
                </a:cubicBezTo>
                <a:cubicBezTo>
                  <a:pt x="14" y="36"/>
                  <a:pt x="11" y="36"/>
                  <a:pt x="10" y="35"/>
                </a:cubicBezTo>
                <a:cubicBezTo>
                  <a:pt x="9" y="33"/>
                  <a:pt x="10" y="30"/>
                  <a:pt x="10" y="27"/>
                </a:cubicBezTo>
                <a:cubicBezTo>
                  <a:pt x="12" y="28"/>
                  <a:pt x="16" y="27"/>
                  <a:pt x="18" y="29"/>
                </a:cubicBezTo>
                <a:cubicBezTo>
                  <a:pt x="20" y="31"/>
                  <a:pt x="18" y="34"/>
                  <a:pt x="16" y="34"/>
                </a:cubicBezTo>
                <a:cubicBezTo>
                  <a:pt x="20" y="38"/>
                  <a:pt x="22" y="36"/>
                  <a:pt x="27" y="39"/>
                </a:cubicBezTo>
                <a:cubicBezTo>
                  <a:pt x="26" y="37"/>
                  <a:pt x="26" y="37"/>
                  <a:pt x="26" y="37"/>
                </a:cubicBezTo>
                <a:cubicBezTo>
                  <a:pt x="24" y="37"/>
                  <a:pt x="23" y="36"/>
                  <a:pt x="23" y="34"/>
                </a:cubicBezTo>
                <a:cubicBezTo>
                  <a:pt x="23" y="31"/>
                  <a:pt x="26" y="30"/>
                  <a:pt x="26" y="28"/>
                </a:cubicBezTo>
                <a:cubicBezTo>
                  <a:pt x="27" y="29"/>
                  <a:pt x="31" y="31"/>
                  <a:pt x="31" y="33"/>
                </a:cubicBezTo>
                <a:cubicBezTo>
                  <a:pt x="31" y="36"/>
                  <a:pt x="30" y="37"/>
                  <a:pt x="28" y="37"/>
                </a:cubicBezTo>
                <a:cubicBezTo>
                  <a:pt x="29" y="39"/>
                  <a:pt x="29" y="40"/>
                  <a:pt x="31" y="41"/>
                </a:cubicBezTo>
                <a:cubicBezTo>
                  <a:pt x="31" y="41"/>
                  <a:pt x="31" y="39"/>
                  <a:pt x="30" y="39"/>
                </a:cubicBezTo>
                <a:cubicBezTo>
                  <a:pt x="31" y="38"/>
                  <a:pt x="31" y="38"/>
                  <a:pt x="31" y="38"/>
                </a:cubicBezTo>
                <a:cubicBezTo>
                  <a:pt x="32" y="39"/>
                  <a:pt x="32" y="39"/>
                  <a:pt x="32" y="39"/>
                </a:cubicBezTo>
                <a:cubicBezTo>
                  <a:pt x="32" y="39"/>
                  <a:pt x="33" y="42"/>
                  <a:pt x="34" y="43"/>
                </a:cubicBezTo>
                <a:cubicBezTo>
                  <a:pt x="36" y="45"/>
                  <a:pt x="36" y="47"/>
                  <a:pt x="37" y="49"/>
                </a:cubicBezTo>
                <a:cubicBezTo>
                  <a:pt x="35" y="41"/>
                  <a:pt x="33" y="35"/>
                  <a:pt x="31" y="31"/>
                </a:cubicBezTo>
                <a:cubicBezTo>
                  <a:pt x="30" y="27"/>
                  <a:pt x="28" y="26"/>
                  <a:pt x="25" y="25"/>
                </a:cubicBezTo>
                <a:cubicBezTo>
                  <a:pt x="25" y="27"/>
                  <a:pt x="24" y="30"/>
                  <a:pt x="21" y="29"/>
                </a:cubicBezTo>
                <a:cubicBezTo>
                  <a:pt x="18" y="29"/>
                  <a:pt x="17" y="26"/>
                  <a:pt x="15" y="26"/>
                </a:cubicBezTo>
                <a:cubicBezTo>
                  <a:pt x="16" y="25"/>
                  <a:pt x="18" y="21"/>
                  <a:pt x="21" y="21"/>
                </a:cubicBezTo>
                <a:cubicBezTo>
                  <a:pt x="24" y="21"/>
                  <a:pt x="24" y="23"/>
                  <a:pt x="24" y="24"/>
                </a:cubicBezTo>
                <a:cubicBezTo>
                  <a:pt x="25" y="24"/>
                  <a:pt x="26" y="24"/>
                  <a:pt x="28" y="25"/>
                </a:cubicBezTo>
                <a:cubicBezTo>
                  <a:pt x="26" y="22"/>
                  <a:pt x="23" y="19"/>
                  <a:pt x="22" y="18"/>
                </a:cubicBezTo>
                <a:cubicBezTo>
                  <a:pt x="20" y="17"/>
                  <a:pt x="20" y="18"/>
                  <a:pt x="18" y="18"/>
                </a:cubicBezTo>
                <a:cubicBezTo>
                  <a:pt x="19" y="21"/>
                  <a:pt x="17" y="22"/>
                  <a:pt x="15" y="22"/>
                </a:cubicBezTo>
                <a:cubicBezTo>
                  <a:pt x="12" y="22"/>
                  <a:pt x="10" y="21"/>
                  <a:pt x="8" y="20"/>
                </a:cubicBezTo>
                <a:cubicBezTo>
                  <a:pt x="9" y="19"/>
                  <a:pt x="11" y="14"/>
                  <a:pt x="13" y="14"/>
                </a:cubicBezTo>
                <a:cubicBezTo>
                  <a:pt x="16" y="13"/>
                  <a:pt x="17" y="15"/>
                  <a:pt x="18" y="16"/>
                </a:cubicBezTo>
                <a:cubicBezTo>
                  <a:pt x="18" y="16"/>
                  <a:pt x="19" y="16"/>
                  <a:pt x="20" y="16"/>
                </a:cubicBezTo>
                <a:cubicBezTo>
                  <a:pt x="19" y="15"/>
                  <a:pt x="19" y="14"/>
                  <a:pt x="19" y="13"/>
                </a:cubicBezTo>
                <a:cubicBezTo>
                  <a:pt x="17" y="13"/>
                  <a:pt x="15" y="13"/>
                  <a:pt x="14" y="10"/>
                </a:cubicBezTo>
                <a:cubicBezTo>
                  <a:pt x="14" y="8"/>
                  <a:pt x="16" y="8"/>
                  <a:pt x="17" y="3"/>
                </a:cubicBezTo>
                <a:cubicBezTo>
                  <a:pt x="18" y="5"/>
                  <a:pt x="23" y="5"/>
                  <a:pt x="23" y="8"/>
                </a:cubicBezTo>
                <a:cubicBezTo>
                  <a:pt x="24" y="11"/>
                  <a:pt x="22" y="12"/>
                  <a:pt x="21" y="13"/>
                </a:cubicBezTo>
                <a:cubicBezTo>
                  <a:pt x="20" y="15"/>
                  <a:pt x="21" y="16"/>
                  <a:pt x="24" y="19"/>
                </a:cubicBezTo>
                <a:cubicBezTo>
                  <a:pt x="24" y="18"/>
                  <a:pt x="24" y="17"/>
                  <a:pt x="25" y="16"/>
                </a:cubicBezTo>
                <a:cubicBezTo>
                  <a:pt x="25" y="16"/>
                  <a:pt x="26" y="16"/>
                  <a:pt x="26" y="16"/>
                </a:cubicBezTo>
                <a:cubicBezTo>
                  <a:pt x="26" y="17"/>
                  <a:pt x="26" y="18"/>
                  <a:pt x="26" y="19"/>
                </a:cubicBezTo>
                <a:cubicBezTo>
                  <a:pt x="26" y="20"/>
                  <a:pt x="26" y="20"/>
                  <a:pt x="26" y="21"/>
                </a:cubicBezTo>
                <a:cubicBezTo>
                  <a:pt x="26" y="21"/>
                  <a:pt x="29" y="25"/>
                  <a:pt x="31" y="27"/>
                </a:cubicBezTo>
                <a:cubicBezTo>
                  <a:pt x="31" y="26"/>
                  <a:pt x="31" y="25"/>
                  <a:pt x="31" y="24"/>
                </a:cubicBezTo>
                <a:cubicBezTo>
                  <a:pt x="29" y="24"/>
                  <a:pt x="28" y="22"/>
                  <a:pt x="29" y="20"/>
                </a:cubicBezTo>
                <a:cubicBezTo>
                  <a:pt x="30" y="18"/>
                  <a:pt x="33" y="17"/>
                  <a:pt x="34" y="16"/>
                </a:cubicBezTo>
                <a:cubicBezTo>
                  <a:pt x="34" y="18"/>
                  <a:pt x="37" y="21"/>
                  <a:pt x="36" y="23"/>
                </a:cubicBezTo>
                <a:cubicBezTo>
                  <a:pt x="36" y="25"/>
                  <a:pt x="34" y="26"/>
                  <a:pt x="32" y="25"/>
                </a:cubicBezTo>
                <a:cubicBezTo>
                  <a:pt x="32" y="26"/>
                  <a:pt x="32" y="27"/>
                  <a:pt x="32" y="27"/>
                </a:cubicBezTo>
                <a:cubicBezTo>
                  <a:pt x="32" y="28"/>
                  <a:pt x="32" y="28"/>
                  <a:pt x="32" y="29"/>
                </a:cubicBezTo>
                <a:cubicBezTo>
                  <a:pt x="33" y="29"/>
                  <a:pt x="36" y="37"/>
                  <a:pt x="38" y="43"/>
                </a:cubicBezTo>
                <a:cubicBezTo>
                  <a:pt x="38" y="39"/>
                  <a:pt x="38" y="33"/>
                  <a:pt x="38" y="32"/>
                </a:cubicBezTo>
                <a:cubicBezTo>
                  <a:pt x="37" y="31"/>
                  <a:pt x="37" y="31"/>
                  <a:pt x="36" y="30"/>
                </a:cubicBezTo>
                <a:cubicBezTo>
                  <a:pt x="36" y="29"/>
                  <a:pt x="36" y="28"/>
                  <a:pt x="36" y="27"/>
                </a:cubicBezTo>
                <a:cubicBezTo>
                  <a:pt x="37" y="28"/>
                  <a:pt x="38" y="29"/>
                  <a:pt x="38" y="29"/>
                </a:cubicBezTo>
                <a:cubicBezTo>
                  <a:pt x="38" y="20"/>
                  <a:pt x="38" y="20"/>
                  <a:pt x="38" y="20"/>
                </a:cubicBezTo>
                <a:cubicBezTo>
                  <a:pt x="38" y="19"/>
                  <a:pt x="37" y="19"/>
                  <a:pt x="37" y="18"/>
                </a:cubicBezTo>
                <a:cubicBezTo>
                  <a:pt x="37" y="18"/>
                  <a:pt x="34" y="15"/>
                  <a:pt x="33" y="14"/>
                </a:cubicBezTo>
                <a:cubicBezTo>
                  <a:pt x="32" y="16"/>
                  <a:pt x="28" y="16"/>
                  <a:pt x="27" y="14"/>
                </a:cubicBezTo>
                <a:cubicBezTo>
                  <a:pt x="26" y="12"/>
                  <a:pt x="26" y="10"/>
                  <a:pt x="26" y="7"/>
                </a:cubicBezTo>
                <a:cubicBezTo>
                  <a:pt x="28" y="7"/>
                  <a:pt x="31" y="7"/>
                  <a:pt x="33" y="8"/>
                </a:cubicBezTo>
                <a:cubicBezTo>
                  <a:pt x="34" y="10"/>
                  <a:pt x="34" y="11"/>
                  <a:pt x="34" y="13"/>
                </a:cubicBezTo>
                <a:cubicBezTo>
                  <a:pt x="35" y="15"/>
                  <a:pt x="37" y="16"/>
                  <a:pt x="38" y="18"/>
                </a:cubicBezTo>
                <a:cubicBezTo>
                  <a:pt x="38" y="11"/>
                  <a:pt x="38" y="11"/>
                  <a:pt x="38" y="11"/>
                </a:cubicBezTo>
                <a:cubicBezTo>
                  <a:pt x="37" y="11"/>
                  <a:pt x="34" y="10"/>
                  <a:pt x="34" y="7"/>
                </a:cubicBezTo>
                <a:cubicBezTo>
                  <a:pt x="35" y="3"/>
                  <a:pt x="38" y="2"/>
                  <a:pt x="39" y="0"/>
                </a:cubicBezTo>
                <a:cubicBezTo>
                  <a:pt x="40" y="2"/>
                  <a:pt x="43" y="3"/>
                  <a:pt x="44" y="7"/>
                </a:cubicBezTo>
                <a:cubicBezTo>
                  <a:pt x="44" y="10"/>
                  <a:pt x="42" y="12"/>
                  <a:pt x="40" y="11"/>
                </a:cubicBezTo>
                <a:cubicBezTo>
                  <a:pt x="40" y="18"/>
                  <a:pt x="40" y="18"/>
                  <a:pt x="40" y="18"/>
                </a:cubicBezTo>
                <a:cubicBezTo>
                  <a:pt x="41" y="15"/>
                  <a:pt x="43" y="14"/>
                  <a:pt x="45" y="13"/>
                </a:cubicBezTo>
                <a:cubicBezTo>
                  <a:pt x="44" y="11"/>
                  <a:pt x="44" y="10"/>
                  <a:pt x="46" y="8"/>
                </a:cubicBezTo>
                <a:cubicBezTo>
                  <a:pt x="47" y="6"/>
                  <a:pt x="52" y="8"/>
                  <a:pt x="54" y="7"/>
                </a:cubicBezTo>
                <a:cubicBezTo>
                  <a:pt x="53" y="9"/>
                  <a:pt x="53" y="12"/>
                  <a:pt x="52" y="14"/>
                </a:cubicBezTo>
                <a:cubicBezTo>
                  <a:pt x="50" y="16"/>
                  <a:pt x="46" y="16"/>
                  <a:pt x="46" y="14"/>
                </a:cubicBezTo>
                <a:cubicBezTo>
                  <a:pt x="43" y="15"/>
                  <a:pt x="42" y="17"/>
                  <a:pt x="41" y="18"/>
                </a:cubicBezTo>
                <a:cubicBezTo>
                  <a:pt x="41" y="18"/>
                  <a:pt x="40" y="19"/>
                  <a:pt x="40" y="20"/>
                </a:cubicBezTo>
                <a:cubicBezTo>
                  <a:pt x="40" y="29"/>
                  <a:pt x="40" y="29"/>
                  <a:pt x="40" y="29"/>
                </a:cubicBezTo>
                <a:cubicBezTo>
                  <a:pt x="41" y="28"/>
                  <a:pt x="42" y="27"/>
                  <a:pt x="42" y="27"/>
                </a:cubicBezTo>
                <a:cubicBezTo>
                  <a:pt x="42" y="27"/>
                  <a:pt x="42" y="29"/>
                  <a:pt x="42" y="30"/>
                </a:cubicBezTo>
                <a:cubicBezTo>
                  <a:pt x="42" y="30"/>
                  <a:pt x="41" y="31"/>
                  <a:pt x="41" y="32"/>
                </a:cubicBezTo>
                <a:cubicBezTo>
                  <a:pt x="41" y="32"/>
                  <a:pt x="41" y="39"/>
                  <a:pt x="41" y="43"/>
                </a:cubicBezTo>
                <a:cubicBezTo>
                  <a:pt x="42" y="37"/>
                  <a:pt x="45" y="29"/>
                  <a:pt x="46" y="29"/>
                </a:cubicBezTo>
                <a:cubicBezTo>
                  <a:pt x="46" y="28"/>
                  <a:pt x="46" y="28"/>
                  <a:pt x="46" y="27"/>
                </a:cubicBezTo>
                <a:cubicBezTo>
                  <a:pt x="46" y="26"/>
                  <a:pt x="46" y="26"/>
                  <a:pt x="46" y="25"/>
                </a:cubicBezTo>
                <a:cubicBezTo>
                  <a:pt x="44" y="25"/>
                  <a:pt x="42" y="25"/>
                  <a:pt x="42" y="23"/>
                </a:cubicBezTo>
                <a:cubicBezTo>
                  <a:pt x="41" y="21"/>
                  <a:pt x="44" y="18"/>
                  <a:pt x="44" y="16"/>
                </a:cubicBezTo>
                <a:cubicBezTo>
                  <a:pt x="46" y="17"/>
                  <a:pt x="48" y="17"/>
                  <a:pt x="49" y="20"/>
                </a:cubicBezTo>
                <a:cubicBezTo>
                  <a:pt x="50" y="22"/>
                  <a:pt x="49" y="23"/>
                  <a:pt x="47" y="24"/>
                </a:cubicBezTo>
                <a:cubicBezTo>
                  <a:pt x="47" y="25"/>
                  <a:pt x="47" y="26"/>
                  <a:pt x="47" y="27"/>
                </a:cubicBezTo>
                <a:cubicBezTo>
                  <a:pt x="49" y="25"/>
                  <a:pt x="52" y="21"/>
                  <a:pt x="52" y="20"/>
                </a:cubicBezTo>
                <a:cubicBezTo>
                  <a:pt x="52" y="20"/>
                  <a:pt x="52" y="20"/>
                  <a:pt x="53" y="19"/>
                </a:cubicBezTo>
                <a:cubicBezTo>
                  <a:pt x="53" y="18"/>
                  <a:pt x="52" y="17"/>
                  <a:pt x="52" y="16"/>
                </a:cubicBezTo>
                <a:cubicBezTo>
                  <a:pt x="52" y="16"/>
                  <a:pt x="53" y="16"/>
                  <a:pt x="54" y="15"/>
                </a:cubicBezTo>
                <a:cubicBezTo>
                  <a:pt x="54" y="16"/>
                  <a:pt x="54" y="18"/>
                  <a:pt x="54" y="19"/>
                </a:cubicBezTo>
                <a:cubicBezTo>
                  <a:pt x="57" y="16"/>
                  <a:pt x="58" y="14"/>
                  <a:pt x="58" y="12"/>
                </a:cubicBezTo>
                <a:cubicBezTo>
                  <a:pt x="56" y="12"/>
                  <a:pt x="54" y="10"/>
                  <a:pt x="55" y="8"/>
                </a:cubicBezTo>
                <a:cubicBezTo>
                  <a:pt x="55" y="5"/>
                  <a:pt x="60" y="4"/>
                  <a:pt x="62" y="3"/>
                </a:cubicBezTo>
                <a:cubicBezTo>
                  <a:pt x="62" y="7"/>
                  <a:pt x="64" y="8"/>
                  <a:pt x="64" y="10"/>
                </a:cubicBezTo>
                <a:cubicBezTo>
                  <a:pt x="63" y="13"/>
                  <a:pt x="61" y="13"/>
                  <a:pt x="59" y="13"/>
                </a:cubicBezTo>
                <a:cubicBezTo>
                  <a:pt x="59" y="14"/>
                  <a:pt x="59" y="15"/>
                  <a:pt x="58" y="16"/>
                </a:cubicBezTo>
                <a:cubicBezTo>
                  <a:pt x="59" y="16"/>
                  <a:pt x="60" y="16"/>
                  <a:pt x="61" y="16"/>
                </a:cubicBezTo>
                <a:cubicBezTo>
                  <a:pt x="61" y="14"/>
                  <a:pt x="62" y="13"/>
                  <a:pt x="65" y="13"/>
                </a:cubicBezTo>
                <a:cubicBezTo>
                  <a:pt x="68" y="14"/>
                  <a:pt x="69" y="19"/>
                  <a:pt x="71" y="20"/>
                </a:cubicBezTo>
                <a:cubicBezTo>
                  <a:pt x="68" y="20"/>
                  <a:pt x="66" y="22"/>
                  <a:pt x="64" y="22"/>
                </a:cubicBezTo>
                <a:cubicBezTo>
                  <a:pt x="61" y="22"/>
                  <a:pt x="60" y="20"/>
                  <a:pt x="60" y="17"/>
                </a:cubicBezTo>
                <a:cubicBezTo>
                  <a:pt x="58" y="18"/>
                  <a:pt x="58" y="17"/>
                  <a:pt x="57" y="18"/>
                </a:cubicBezTo>
                <a:cubicBezTo>
                  <a:pt x="56" y="19"/>
                  <a:pt x="52" y="22"/>
                  <a:pt x="50" y="25"/>
                </a:cubicBezTo>
                <a:cubicBezTo>
                  <a:pt x="52" y="24"/>
                  <a:pt x="53" y="24"/>
                  <a:pt x="54" y="24"/>
                </a:cubicBezTo>
                <a:cubicBezTo>
                  <a:pt x="54" y="22"/>
                  <a:pt x="55" y="21"/>
                  <a:pt x="57" y="21"/>
                </a:cubicBezTo>
                <a:cubicBezTo>
                  <a:pt x="60" y="20"/>
                  <a:pt x="62" y="25"/>
                  <a:pt x="63" y="25"/>
                </a:cubicBezTo>
                <a:cubicBezTo>
                  <a:pt x="61" y="26"/>
                  <a:pt x="60" y="28"/>
                  <a:pt x="57" y="29"/>
                </a:cubicBezTo>
                <a:cubicBezTo>
                  <a:pt x="54" y="30"/>
                  <a:pt x="53" y="27"/>
                  <a:pt x="53" y="25"/>
                </a:cubicBezTo>
                <a:cubicBezTo>
                  <a:pt x="50" y="26"/>
                  <a:pt x="48" y="27"/>
                  <a:pt x="47" y="31"/>
                </a:cubicBezTo>
                <a:cubicBezTo>
                  <a:pt x="45" y="35"/>
                  <a:pt x="43" y="41"/>
                  <a:pt x="41" y="48"/>
                </a:cubicBezTo>
                <a:cubicBezTo>
                  <a:pt x="42" y="47"/>
                  <a:pt x="43" y="45"/>
                  <a:pt x="44" y="43"/>
                </a:cubicBezTo>
                <a:cubicBezTo>
                  <a:pt x="45" y="42"/>
                  <a:pt x="46" y="39"/>
                  <a:pt x="46" y="39"/>
                </a:cubicBezTo>
                <a:cubicBezTo>
                  <a:pt x="48" y="38"/>
                  <a:pt x="48" y="38"/>
                  <a:pt x="48" y="38"/>
                </a:cubicBezTo>
                <a:cubicBezTo>
                  <a:pt x="48" y="39"/>
                  <a:pt x="48" y="39"/>
                  <a:pt x="48" y="39"/>
                </a:cubicBezTo>
                <a:cubicBezTo>
                  <a:pt x="48" y="39"/>
                  <a:pt x="47" y="40"/>
                  <a:pt x="47" y="41"/>
                </a:cubicBezTo>
                <a:cubicBezTo>
                  <a:pt x="49" y="39"/>
                  <a:pt x="50" y="39"/>
                  <a:pt x="50" y="36"/>
                </a:cubicBezTo>
                <a:cubicBezTo>
                  <a:pt x="49" y="36"/>
                  <a:pt x="47" y="36"/>
                  <a:pt x="47" y="33"/>
                </a:cubicBezTo>
                <a:cubicBezTo>
                  <a:pt x="47" y="31"/>
                  <a:pt x="51" y="29"/>
                  <a:pt x="52" y="28"/>
                </a:cubicBezTo>
                <a:cubicBezTo>
                  <a:pt x="53" y="29"/>
                  <a:pt x="56" y="31"/>
                  <a:pt x="56" y="34"/>
                </a:cubicBezTo>
                <a:cubicBezTo>
                  <a:pt x="56" y="36"/>
                  <a:pt x="54" y="37"/>
                  <a:pt x="52" y="37"/>
                </a:cubicBezTo>
                <a:cubicBezTo>
                  <a:pt x="51" y="39"/>
                  <a:pt x="51" y="39"/>
                  <a:pt x="51" y="39"/>
                </a:cubicBezTo>
                <a:cubicBezTo>
                  <a:pt x="56" y="36"/>
                  <a:pt x="58" y="38"/>
                  <a:pt x="62" y="34"/>
                </a:cubicBezTo>
                <a:cubicBezTo>
                  <a:pt x="60" y="33"/>
                  <a:pt x="59" y="31"/>
                  <a:pt x="61" y="29"/>
                </a:cubicBezTo>
                <a:cubicBezTo>
                  <a:pt x="62" y="27"/>
                  <a:pt x="66" y="28"/>
                  <a:pt x="68" y="27"/>
                </a:cubicBezTo>
                <a:cubicBezTo>
                  <a:pt x="68" y="30"/>
                  <a:pt x="69" y="33"/>
                  <a:pt x="68" y="35"/>
                </a:cubicBezTo>
                <a:cubicBezTo>
                  <a:pt x="67" y="36"/>
                  <a:pt x="64" y="36"/>
                  <a:pt x="63" y="35"/>
                </a:cubicBezTo>
                <a:cubicBezTo>
                  <a:pt x="62" y="36"/>
                  <a:pt x="62" y="36"/>
                  <a:pt x="61" y="37"/>
                </a:cubicBezTo>
                <a:cubicBezTo>
                  <a:pt x="64" y="36"/>
                  <a:pt x="67" y="37"/>
                  <a:pt x="70" y="39"/>
                </a:cubicBezTo>
                <a:cubicBezTo>
                  <a:pt x="70" y="37"/>
                  <a:pt x="71" y="36"/>
                  <a:pt x="73" y="36"/>
                </a:cubicBezTo>
                <a:cubicBezTo>
                  <a:pt x="76" y="36"/>
                  <a:pt x="78" y="41"/>
                  <a:pt x="78" y="43"/>
                </a:cubicBezTo>
                <a:cubicBezTo>
                  <a:pt x="76" y="43"/>
                  <a:pt x="74" y="45"/>
                  <a:pt x="71" y="44"/>
                </a:cubicBezTo>
                <a:cubicBezTo>
                  <a:pt x="68" y="44"/>
                  <a:pt x="68" y="41"/>
                  <a:pt x="69" y="40"/>
                </a:cubicBezTo>
                <a:cubicBezTo>
                  <a:pt x="66" y="38"/>
                  <a:pt x="63" y="38"/>
                  <a:pt x="59" y="38"/>
                </a:cubicBezTo>
                <a:cubicBezTo>
                  <a:pt x="60" y="39"/>
                  <a:pt x="61" y="39"/>
                  <a:pt x="62" y="40"/>
                </a:cubicBezTo>
                <a:cubicBezTo>
                  <a:pt x="63" y="39"/>
                  <a:pt x="65" y="39"/>
                  <a:pt x="67" y="41"/>
                </a:cubicBezTo>
                <a:cubicBezTo>
                  <a:pt x="68" y="42"/>
                  <a:pt x="67" y="47"/>
                  <a:pt x="66" y="49"/>
                </a:cubicBezTo>
                <a:cubicBezTo>
                  <a:pt x="63" y="48"/>
                  <a:pt x="61" y="47"/>
                  <a:pt x="60" y="46"/>
                </a:cubicBezTo>
                <a:cubicBezTo>
                  <a:pt x="58" y="44"/>
                  <a:pt x="59" y="41"/>
                  <a:pt x="60" y="40"/>
                </a:cubicBezTo>
                <a:cubicBezTo>
                  <a:pt x="58" y="39"/>
                  <a:pt x="58" y="38"/>
                  <a:pt x="57" y="39"/>
                </a:cubicBezTo>
                <a:cubicBezTo>
                  <a:pt x="55" y="39"/>
                  <a:pt x="51" y="40"/>
                  <a:pt x="49" y="41"/>
                </a:cubicBezTo>
                <a:cubicBezTo>
                  <a:pt x="50" y="41"/>
                  <a:pt x="51" y="42"/>
                  <a:pt x="52" y="42"/>
                </a:cubicBezTo>
                <a:cubicBezTo>
                  <a:pt x="53" y="41"/>
                  <a:pt x="55" y="40"/>
                  <a:pt x="57" y="42"/>
                </a:cubicBezTo>
                <a:cubicBezTo>
                  <a:pt x="58" y="44"/>
                  <a:pt x="57" y="48"/>
                  <a:pt x="57" y="50"/>
                </a:cubicBezTo>
                <a:cubicBezTo>
                  <a:pt x="54" y="49"/>
                  <a:pt x="52" y="50"/>
                  <a:pt x="50" y="48"/>
                </a:cubicBezTo>
                <a:cubicBezTo>
                  <a:pt x="48" y="46"/>
                  <a:pt x="49" y="44"/>
                  <a:pt x="51" y="43"/>
                </a:cubicBezTo>
                <a:cubicBezTo>
                  <a:pt x="51" y="43"/>
                  <a:pt x="49" y="42"/>
                  <a:pt x="48" y="42"/>
                </a:cubicBezTo>
                <a:cubicBezTo>
                  <a:pt x="47" y="43"/>
                  <a:pt x="45" y="45"/>
                  <a:pt x="44" y="47"/>
                </a:cubicBezTo>
                <a:cubicBezTo>
                  <a:pt x="43" y="49"/>
                  <a:pt x="42" y="52"/>
                  <a:pt x="42" y="54"/>
                </a:cubicBezTo>
                <a:cubicBezTo>
                  <a:pt x="42" y="56"/>
                  <a:pt x="42" y="69"/>
                  <a:pt x="43"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3" name="Freeform 39"/>
          <p:cNvSpPr>
            <a:spLocks/>
          </p:cNvSpPr>
          <p:nvPr userDrawn="1"/>
        </p:nvSpPr>
        <p:spPr bwMode="auto">
          <a:xfrm>
            <a:off x="5918200" y="-7318102"/>
            <a:ext cx="298450" cy="354013"/>
          </a:xfrm>
          <a:custGeom>
            <a:avLst/>
            <a:gdLst>
              <a:gd name="T0" fmla="*/ 104 w 188"/>
              <a:gd name="T1" fmla="*/ 172 h 223"/>
              <a:gd name="T2" fmla="*/ 122 w 188"/>
              <a:gd name="T3" fmla="*/ 130 h 223"/>
              <a:gd name="T4" fmla="*/ 146 w 188"/>
              <a:gd name="T5" fmla="*/ 102 h 223"/>
              <a:gd name="T6" fmla="*/ 178 w 188"/>
              <a:gd name="T7" fmla="*/ 94 h 223"/>
              <a:gd name="T8" fmla="*/ 182 w 188"/>
              <a:gd name="T9" fmla="*/ 88 h 223"/>
              <a:gd name="T10" fmla="*/ 158 w 188"/>
              <a:gd name="T11" fmla="*/ 96 h 223"/>
              <a:gd name="T12" fmla="*/ 156 w 188"/>
              <a:gd name="T13" fmla="*/ 76 h 223"/>
              <a:gd name="T14" fmla="*/ 146 w 188"/>
              <a:gd name="T15" fmla="*/ 94 h 223"/>
              <a:gd name="T16" fmla="*/ 124 w 188"/>
              <a:gd name="T17" fmla="*/ 122 h 223"/>
              <a:gd name="T18" fmla="*/ 110 w 188"/>
              <a:gd name="T19" fmla="*/ 130 h 223"/>
              <a:gd name="T20" fmla="*/ 128 w 188"/>
              <a:gd name="T21" fmla="*/ 90 h 223"/>
              <a:gd name="T22" fmla="*/ 138 w 188"/>
              <a:gd name="T23" fmla="*/ 62 h 223"/>
              <a:gd name="T24" fmla="*/ 138 w 188"/>
              <a:gd name="T25" fmla="*/ 58 h 223"/>
              <a:gd name="T26" fmla="*/ 120 w 188"/>
              <a:gd name="T27" fmla="*/ 96 h 223"/>
              <a:gd name="T28" fmla="*/ 114 w 188"/>
              <a:gd name="T29" fmla="*/ 82 h 223"/>
              <a:gd name="T30" fmla="*/ 126 w 188"/>
              <a:gd name="T31" fmla="*/ 50 h 223"/>
              <a:gd name="T32" fmla="*/ 146 w 188"/>
              <a:gd name="T33" fmla="*/ 24 h 223"/>
              <a:gd name="T34" fmla="*/ 144 w 188"/>
              <a:gd name="T35" fmla="*/ 24 h 223"/>
              <a:gd name="T36" fmla="*/ 126 w 188"/>
              <a:gd name="T37" fmla="*/ 42 h 223"/>
              <a:gd name="T38" fmla="*/ 128 w 188"/>
              <a:gd name="T39" fmla="*/ 8 h 223"/>
              <a:gd name="T40" fmla="*/ 122 w 188"/>
              <a:gd name="T41" fmla="*/ 38 h 223"/>
              <a:gd name="T42" fmla="*/ 106 w 188"/>
              <a:gd name="T43" fmla="*/ 94 h 223"/>
              <a:gd name="T44" fmla="*/ 96 w 188"/>
              <a:gd name="T45" fmla="*/ 94 h 223"/>
              <a:gd name="T46" fmla="*/ 106 w 188"/>
              <a:gd name="T47" fmla="*/ 34 h 223"/>
              <a:gd name="T48" fmla="*/ 104 w 188"/>
              <a:gd name="T49" fmla="*/ 14 h 223"/>
              <a:gd name="T50" fmla="*/ 98 w 188"/>
              <a:gd name="T51" fmla="*/ 76 h 223"/>
              <a:gd name="T52" fmla="*/ 86 w 188"/>
              <a:gd name="T53" fmla="*/ 104 h 223"/>
              <a:gd name="T54" fmla="*/ 84 w 188"/>
              <a:gd name="T55" fmla="*/ 64 h 223"/>
              <a:gd name="T56" fmla="*/ 94 w 188"/>
              <a:gd name="T57" fmla="*/ 14 h 223"/>
              <a:gd name="T58" fmla="*/ 88 w 188"/>
              <a:gd name="T59" fmla="*/ 50 h 223"/>
              <a:gd name="T60" fmla="*/ 74 w 188"/>
              <a:gd name="T61" fmla="*/ 76 h 223"/>
              <a:gd name="T62" fmla="*/ 60 w 188"/>
              <a:gd name="T63" fmla="*/ 40 h 223"/>
              <a:gd name="T64" fmla="*/ 74 w 188"/>
              <a:gd name="T65" fmla="*/ 12 h 223"/>
              <a:gd name="T66" fmla="*/ 62 w 188"/>
              <a:gd name="T67" fmla="*/ 28 h 223"/>
              <a:gd name="T68" fmla="*/ 68 w 188"/>
              <a:gd name="T69" fmla="*/ 70 h 223"/>
              <a:gd name="T70" fmla="*/ 72 w 188"/>
              <a:gd name="T71" fmla="*/ 94 h 223"/>
              <a:gd name="T72" fmla="*/ 58 w 188"/>
              <a:gd name="T73" fmla="*/ 72 h 223"/>
              <a:gd name="T74" fmla="*/ 44 w 188"/>
              <a:gd name="T75" fmla="*/ 58 h 223"/>
              <a:gd name="T76" fmla="*/ 32 w 188"/>
              <a:gd name="T77" fmla="*/ 50 h 223"/>
              <a:gd name="T78" fmla="*/ 44 w 188"/>
              <a:gd name="T79" fmla="*/ 66 h 223"/>
              <a:gd name="T80" fmla="*/ 52 w 188"/>
              <a:gd name="T81" fmla="*/ 80 h 223"/>
              <a:gd name="T82" fmla="*/ 30 w 188"/>
              <a:gd name="T83" fmla="*/ 76 h 223"/>
              <a:gd name="T84" fmla="*/ 34 w 188"/>
              <a:gd name="T85" fmla="*/ 82 h 223"/>
              <a:gd name="T86" fmla="*/ 52 w 188"/>
              <a:gd name="T87" fmla="*/ 82 h 223"/>
              <a:gd name="T88" fmla="*/ 62 w 188"/>
              <a:gd name="T89" fmla="*/ 90 h 223"/>
              <a:gd name="T90" fmla="*/ 78 w 188"/>
              <a:gd name="T91" fmla="*/ 106 h 223"/>
              <a:gd name="T92" fmla="*/ 86 w 188"/>
              <a:gd name="T93" fmla="*/ 142 h 223"/>
              <a:gd name="T94" fmla="*/ 68 w 188"/>
              <a:gd name="T95" fmla="*/ 136 h 223"/>
              <a:gd name="T96" fmla="*/ 54 w 188"/>
              <a:gd name="T97" fmla="*/ 118 h 223"/>
              <a:gd name="T98" fmla="*/ 40 w 188"/>
              <a:gd name="T99" fmla="*/ 104 h 223"/>
              <a:gd name="T100" fmla="*/ 22 w 188"/>
              <a:gd name="T101" fmla="*/ 86 h 223"/>
              <a:gd name="T102" fmla="*/ 6 w 188"/>
              <a:gd name="T103" fmla="*/ 68 h 223"/>
              <a:gd name="T104" fmla="*/ 10 w 188"/>
              <a:gd name="T105" fmla="*/ 72 h 223"/>
              <a:gd name="T106" fmla="*/ 22 w 188"/>
              <a:gd name="T107" fmla="*/ 90 h 223"/>
              <a:gd name="T108" fmla="*/ 40 w 188"/>
              <a:gd name="T109" fmla="*/ 110 h 223"/>
              <a:gd name="T110" fmla="*/ 30 w 188"/>
              <a:gd name="T111" fmla="*/ 112 h 223"/>
              <a:gd name="T112" fmla="*/ 14 w 188"/>
              <a:gd name="T113" fmla="*/ 100 h 223"/>
              <a:gd name="T114" fmla="*/ 24 w 188"/>
              <a:gd name="T115" fmla="*/ 112 h 223"/>
              <a:gd name="T116" fmla="*/ 14 w 188"/>
              <a:gd name="T117" fmla="*/ 118 h 223"/>
              <a:gd name="T118" fmla="*/ 24 w 188"/>
              <a:gd name="T119" fmla="*/ 118 h 223"/>
              <a:gd name="T120" fmla="*/ 48 w 188"/>
              <a:gd name="T121" fmla="*/ 120 h 223"/>
              <a:gd name="T122" fmla="*/ 66 w 188"/>
              <a:gd name="T123" fmla="*/ 144 h 223"/>
              <a:gd name="T124" fmla="*/ 80 w 188"/>
              <a:gd name="T125" fmla="*/ 18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23">
                <a:moveTo>
                  <a:pt x="108" y="223"/>
                </a:moveTo>
                <a:lnTo>
                  <a:pt x="106" y="221"/>
                </a:lnTo>
                <a:lnTo>
                  <a:pt x="104" y="219"/>
                </a:lnTo>
                <a:lnTo>
                  <a:pt x="102" y="217"/>
                </a:lnTo>
                <a:lnTo>
                  <a:pt x="100" y="215"/>
                </a:lnTo>
                <a:lnTo>
                  <a:pt x="100" y="213"/>
                </a:lnTo>
                <a:lnTo>
                  <a:pt x="100" y="211"/>
                </a:lnTo>
                <a:lnTo>
                  <a:pt x="100" y="207"/>
                </a:lnTo>
                <a:lnTo>
                  <a:pt x="100" y="201"/>
                </a:lnTo>
                <a:lnTo>
                  <a:pt x="100" y="191"/>
                </a:lnTo>
                <a:lnTo>
                  <a:pt x="102" y="185"/>
                </a:lnTo>
                <a:lnTo>
                  <a:pt x="102" y="181"/>
                </a:lnTo>
                <a:lnTo>
                  <a:pt x="104" y="172"/>
                </a:lnTo>
                <a:lnTo>
                  <a:pt x="104" y="168"/>
                </a:lnTo>
                <a:lnTo>
                  <a:pt x="106" y="164"/>
                </a:lnTo>
                <a:lnTo>
                  <a:pt x="106" y="162"/>
                </a:lnTo>
                <a:lnTo>
                  <a:pt x="106" y="160"/>
                </a:lnTo>
                <a:lnTo>
                  <a:pt x="108" y="156"/>
                </a:lnTo>
                <a:lnTo>
                  <a:pt x="108" y="154"/>
                </a:lnTo>
                <a:lnTo>
                  <a:pt x="110" y="150"/>
                </a:lnTo>
                <a:lnTo>
                  <a:pt x="114" y="146"/>
                </a:lnTo>
                <a:lnTo>
                  <a:pt x="116" y="142"/>
                </a:lnTo>
                <a:lnTo>
                  <a:pt x="118" y="138"/>
                </a:lnTo>
                <a:lnTo>
                  <a:pt x="120" y="134"/>
                </a:lnTo>
                <a:lnTo>
                  <a:pt x="122" y="132"/>
                </a:lnTo>
                <a:lnTo>
                  <a:pt x="122" y="130"/>
                </a:lnTo>
                <a:lnTo>
                  <a:pt x="124" y="128"/>
                </a:lnTo>
                <a:lnTo>
                  <a:pt x="124" y="126"/>
                </a:lnTo>
                <a:lnTo>
                  <a:pt x="126" y="126"/>
                </a:lnTo>
                <a:lnTo>
                  <a:pt x="128" y="124"/>
                </a:lnTo>
                <a:lnTo>
                  <a:pt x="128" y="120"/>
                </a:lnTo>
                <a:lnTo>
                  <a:pt x="130" y="118"/>
                </a:lnTo>
                <a:lnTo>
                  <a:pt x="132" y="116"/>
                </a:lnTo>
                <a:lnTo>
                  <a:pt x="134" y="112"/>
                </a:lnTo>
                <a:lnTo>
                  <a:pt x="136" y="110"/>
                </a:lnTo>
                <a:lnTo>
                  <a:pt x="140" y="108"/>
                </a:lnTo>
                <a:lnTo>
                  <a:pt x="142" y="104"/>
                </a:lnTo>
                <a:lnTo>
                  <a:pt x="144" y="102"/>
                </a:lnTo>
                <a:lnTo>
                  <a:pt x="146" y="102"/>
                </a:lnTo>
                <a:lnTo>
                  <a:pt x="148" y="102"/>
                </a:lnTo>
                <a:lnTo>
                  <a:pt x="150" y="102"/>
                </a:lnTo>
                <a:lnTo>
                  <a:pt x="152" y="102"/>
                </a:lnTo>
                <a:lnTo>
                  <a:pt x="154" y="102"/>
                </a:lnTo>
                <a:lnTo>
                  <a:pt x="156" y="102"/>
                </a:lnTo>
                <a:lnTo>
                  <a:pt x="160" y="100"/>
                </a:lnTo>
                <a:lnTo>
                  <a:pt x="166" y="98"/>
                </a:lnTo>
                <a:lnTo>
                  <a:pt x="168" y="98"/>
                </a:lnTo>
                <a:lnTo>
                  <a:pt x="170" y="96"/>
                </a:lnTo>
                <a:lnTo>
                  <a:pt x="172" y="96"/>
                </a:lnTo>
                <a:lnTo>
                  <a:pt x="174" y="96"/>
                </a:lnTo>
                <a:lnTo>
                  <a:pt x="176" y="94"/>
                </a:lnTo>
                <a:lnTo>
                  <a:pt x="178" y="94"/>
                </a:lnTo>
                <a:lnTo>
                  <a:pt x="180" y="92"/>
                </a:lnTo>
                <a:lnTo>
                  <a:pt x="182" y="92"/>
                </a:lnTo>
                <a:lnTo>
                  <a:pt x="184" y="90"/>
                </a:lnTo>
                <a:lnTo>
                  <a:pt x="186" y="90"/>
                </a:lnTo>
                <a:lnTo>
                  <a:pt x="188" y="88"/>
                </a:lnTo>
                <a:lnTo>
                  <a:pt x="188" y="88"/>
                </a:lnTo>
                <a:lnTo>
                  <a:pt x="188" y="88"/>
                </a:lnTo>
                <a:lnTo>
                  <a:pt x="186" y="88"/>
                </a:lnTo>
                <a:lnTo>
                  <a:pt x="186" y="88"/>
                </a:lnTo>
                <a:lnTo>
                  <a:pt x="184" y="88"/>
                </a:lnTo>
                <a:lnTo>
                  <a:pt x="184" y="88"/>
                </a:lnTo>
                <a:lnTo>
                  <a:pt x="182" y="88"/>
                </a:lnTo>
                <a:lnTo>
                  <a:pt x="182" y="88"/>
                </a:lnTo>
                <a:lnTo>
                  <a:pt x="180" y="88"/>
                </a:lnTo>
                <a:lnTo>
                  <a:pt x="178" y="90"/>
                </a:lnTo>
                <a:lnTo>
                  <a:pt x="178" y="90"/>
                </a:lnTo>
                <a:lnTo>
                  <a:pt x="176" y="92"/>
                </a:lnTo>
                <a:lnTo>
                  <a:pt x="174" y="92"/>
                </a:lnTo>
                <a:lnTo>
                  <a:pt x="172" y="94"/>
                </a:lnTo>
                <a:lnTo>
                  <a:pt x="170" y="94"/>
                </a:lnTo>
                <a:lnTo>
                  <a:pt x="168" y="94"/>
                </a:lnTo>
                <a:lnTo>
                  <a:pt x="166" y="96"/>
                </a:lnTo>
                <a:lnTo>
                  <a:pt x="164" y="96"/>
                </a:lnTo>
                <a:lnTo>
                  <a:pt x="162" y="96"/>
                </a:lnTo>
                <a:lnTo>
                  <a:pt x="160" y="96"/>
                </a:lnTo>
                <a:lnTo>
                  <a:pt x="158" y="96"/>
                </a:lnTo>
                <a:lnTo>
                  <a:pt x="156" y="98"/>
                </a:lnTo>
                <a:lnTo>
                  <a:pt x="154" y="98"/>
                </a:lnTo>
                <a:lnTo>
                  <a:pt x="152" y="98"/>
                </a:lnTo>
                <a:lnTo>
                  <a:pt x="150" y="98"/>
                </a:lnTo>
                <a:lnTo>
                  <a:pt x="150" y="98"/>
                </a:lnTo>
                <a:lnTo>
                  <a:pt x="150" y="100"/>
                </a:lnTo>
                <a:lnTo>
                  <a:pt x="150" y="100"/>
                </a:lnTo>
                <a:lnTo>
                  <a:pt x="150" y="98"/>
                </a:lnTo>
                <a:lnTo>
                  <a:pt x="150" y="94"/>
                </a:lnTo>
                <a:lnTo>
                  <a:pt x="150" y="90"/>
                </a:lnTo>
                <a:lnTo>
                  <a:pt x="152" y="84"/>
                </a:lnTo>
                <a:lnTo>
                  <a:pt x="156" y="80"/>
                </a:lnTo>
                <a:lnTo>
                  <a:pt x="156" y="76"/>
                </a:lnTo>
                <a:lnTo>
                  <a:pt x="158" y="76"/>
                </a:lnTo>
                <a:lnTo>
                  <a:pt x="156" y="72"/>
                </a:lnTo>
                <a:lnTo>
                  <a:pt x="156" y="68"/>
                </a:lnTo>
                <a:lnTo>
                  <a:pt x="156" y="68"/>
                </a:lnTo>
                <a:lnTo>
                  <a:pt x="154" y="70"/>
                </a:lnTo>
                <a:lnTo>
                  <a:pt x="152" y="76"/>
                </a:lnTo>
                <a:lnTo>
                  <a:pt x="152" y="80"/>
                </a:lnTo>
                <a:lnTo>
                  <a:pt x="150" y="84"/>
                </a:lnTo>
                <a:lnTo>
                  <a:pt x="150" y="86"/>
                </a:lnTo>
                <a:lnTo>
                  <a:pt x="150" y="88"/>
                </a:lnTo>
                <a:lnTo>
                  <a:pt x="148" y="90"/>
                </a:lnTo>
                <a:lnTo>
                  <a:pt x="148" y="92"/>
                </a:lnTo>
                <a:lnTo>
                  <a:pt x="146" y="94"/>
                </a:lnTo>
                <a:lnTo>
                  <a:pt x="144" y="96"/>
                </a:lnTo>
                <a:lnTo>
                  <a:pt x="142" y="98"/>
                </a:lnTo>
                <a:lnTo>
                  <a:pt x="140" y="100"/>
                </a:lnTo>
                <a:lnTo>
                  <a:pt x="140" y="102"/>
                </a:lnTo>
                <a:lnTo>
                  <a:pt x="138" y="104"/>
                </a:lnTo>
                <a:lnTo>
                  <a:pt x="136" y="106"/>
                </a:lnTo>
                <a:lnTo>
                  <a:pt x="134" y="108"/>
                </a:lnTo>
                <a:lnTo>
                  <a:pt x="132" y="110"/>
                </a:lnTo>
                <a:lnTo>
                  <a:pt x="130" y="112"/>
                </a:lnTo>
                <a:lnTo>
                  <a:pt x="128" y="114"/>
                </a:lnTo>
                <a:lnTo>
                  <a:pt x="126" y="118"/>
                </a:lnTo>
                <a:lnTo>
                  <a:pt x="126" y="120"/>
                </a:lnTo>
                <a:lnTo>
                  <a:pt x="124" y="122"/>
                </a:lnTo>
                <a:lnTo>
                  <a:pt x="124" y="124"/>
                </a:lnTo>
                <a:lnTo>
                  <a:pt x="122" y="126"/>
                </a:lnTo>
                <a:lnTo>
                  <a:pt x="122" y="128"/>
                </a:lnTo>
                <a:lnTo>
                  <a:pt x="120" y="128"/>
                </a:lnTo>
                <a:lnTo>
                  <a:pt x="118" y="130"/>
                </a:lnTo>
                <a:lnTo>
                  <a:pt x="118" y="132"/>
                </a:lnTo>
                <a:lnTo>
                  <a:pt x="116" y="132"/>
                </a:lnTo>
                <a:lnTo>
                  <a:pt x="116" y="134"/>
                </a:lnTo>
                <a:lnTo>
                  <a:pt x="114" y="134"/>
                </a:lnTo>
                <a:lnTo>
                  <a:pt x="112" y="136"/>
                </a:lnTo>
                <a:lnTo>
                  <a:pt x="112" y="136"/>
                </a:lnTo>
                <a:lnTo>
                  <a:pt x="110" y="138"/>
                </a:lnTo>
                <a:lnTo>
                  <a:pt x="110" y="130"/>
                </a:lnTo>
                <a:lnTo>
                  <a:pt x="110" y="126"/>
                </a:lnTo>
                <a:lnTo>
                  <a:pt x="112" y="122"/>
                </a:lnTo>
                <a:lnTo>
                  <a:pt x="114" y="114"/>
                </a:lnTo>
                <a:lnTo>
                  <a:pt x="116" y="110"/>
                </a:lnTo>
                <a:lnTo>
                  <a:pt x="116" y="110"/>
                </a:lnTo>
                <a:lnTo>
                  <a:pt x="118" y="108"/>
                </a:lnTo>
                <a:lnTo>
                  <a:pt x="118" y="106"/>
                </a:lnTo>
                <a:lnTo>
                  <a:pt x="120" y="104"/>
                </a:lnTo>
                <a:lnTo>
                  <a:pt x="122" y="102"/>
                </a:lnTo>
                <a:lnTo>
                  <a:pt x="124" y="100"/>
                </a:lnTo>
                <a:lnTo>
                  <a:pt x="126" y="96"/>
                </a:lnTo>
                <a:lnTo>
                  <a:pt x="126" y="92"/>
                </a:lnTo>
                <a:lnTo>
                  <a:pt x="128" y="90"/>
                </a:lnTo>
                <a:lnTo>
                  <a:pt x="128" y="88"/>
                </a:lnTo>
                <a:lnTo>
                  <a:pt x="130" y="86"/>
                </a:lnTo>
                <a:lnTo>
                  <a:pt x="130" y="86"/>
                </a:lnTo>
                <a:lnTo>
                  <a:pt x="132" y="84"/>
                </a:lnTo>
                <a:lnTo>
                  <a:pt x="132" y="82"/>
                </a:lnTo>
                <a:lnTo>
                  <a:pt x="134" y="78"/>
                </a:lnTo>
                <a:lnTo>
                  <a:pt x="134" y="76"/>
                </a:lnTo>
                <a:lnTo>
                  <a:pt x="136" y="74"/>
                </a:lnTo>
                <a:lnTo>
                  <a:pt x="136" y="72"/>
                </a:lnTo>
                <a:lnTo>
                  <a:pt x="136" y="70"/>
                </a:lnTo>
                <a:lnTo>
                  <a:pt x="138" y="68"/>
                </a:lnTo>
                <a:lnTo>
                  <a:pt x="138" y="66"/>
                </a:lnTo>
                <a:lnTo>
                  <a:pt x="138" y="62"/>
                </a:lnTo>
                <a:lnTo>
                  <a:pt x="140" y="58"/>
                </a:lnTo>
                <a:lnTo>
                  <a:pt x="142" y="52"/>
                </a:lnTo>
                <a:lnTo>
                  <a:pt x="144" y="48"/>
                </a:lnTo>
                <a:lnTo>
                  <a:pt x="144" y="44"/>
                </a:lnTo>
                <a:lnTo>
                  <a:pt x="146" y="40"/>
                </a:lnTo>
                <a:lnTo>
                  <a:pt x="144" y="38"/>
                </a:lnTo>
                <a:lnTo>
                  <a:pt x="144" y="36"/>
                </a:lnTo>
                <a:lnTo>
                  <a:pt x="144" y="36"/>
                </a:lnTo>
                <a:lnTo>
                  <a:pt x="142" y="40"/>
                </a:lnTo>
                <a:lnTo>
                  <a:pt x="140" y="46"/>
                </a:lnTo>
                <a:lnTo>
                  <a:pt x="140" y="50"/>
                </a:lnTo>
                <a:lnTo>
                  <a:pt x="140" y="54"/>
                </a:lnTo>
                <a:lnTo>
                  <a:pt x="138" y="58"/>
                </a:lnTo>
                <a:lnTo>
                  <a:pt x="136" y="64"/>
                </a:lnTo>
                <a:lnTo>
                  <a:pt x="134" y="68"/>
                </a:lnTo>
                <a:lnTo>
                  <a:pt x="134" y="72"/>
                </a:lnTo>
                <a:lnTo>
                  <a:pt x="132" y="76"/>
                </a:lnTo>
                <a:lnTo>
                  <a:pt x="132" y="78"/>
                </a:lnTo>
                <a:lnTo>
                  <a:pt x="130" y="80"/>
                </a:lnTo>
                <a:lnTo>
                  <a:pt x="130" y="82"/>
                </a:lnTo>
                <a:lnTo>
                  <a:pt x="128" y="84"/>
                </a:lnTo>
                <a:lnTo>
                  <a:pt x="126" y="88"/>
                </a:lnTo>
                <a:lnTo>
                  <a:pt x="124" y="90"/>
                </a:lnTo>
                <a:lnTo>
                  <a:pt x="122" y="92"/>
                </a:lnTo>
                <a:lnTo>
                  <a:pt x="122" y="94"/>
                </a:lnTo>
                <a:lnTo>
                  <a:pt x="120" y="96"/>
                </a:lnTo>
                <a:lnTo>
                  <a:pt x="118" y="98"/>
                </a:lnTo>
                <a:lnTo>
                  <a:pt x="118" y="100"/>
                </a:lnTo>
                <a:lnTo>
                  <a:pt x="116" y="102"/>
                </a:lnTo>
                <a:lnTo>
                  <a:pt x="114" y="104"/>
                </a:lnTo>
                <a:lnTo>
                  <a:pt x="112" y="106"/>
                </a:lnTo>
                <a:lnTo>
                  <a:pt x="110" y="108"/>
                </a:lnTo>
                <a:lnTo>
                  <a:pt x="108" y="110"/>
                </a:lnTo>
                <a:lnTo>
                  <a:pt x="110" y="102"/>
                </a:lnTo>
                <a:lnTo>
                  <a:pt x="110" y="98"/>
                </a:lnTo>
                <a:lnTo>
                  <a:pt x="110" y="94"/>
                </a:lnTo>
                <a:lnTo>
                  <a:pt x="112" y="90"/>
                </a:lnTo>
                <a:lnTo>
                  <a:pt x="114" y="86"/>
                </a:lnTo>
                <a:lnTo>
                  <a:pt x="114" y="82"/>
                </a:lnTo>
                <a:lnTo>
                  <a:pt x="114" y="80"/>
                </a:lnTo>
                <a:lnTo>
                  <a:pt x="116" y="76"/>
                </a:lnTo>
                <a:lnTo>
                  <a:pt x="116" y="74"/>
                </a:lnTo>
                <a:lnTo>
                  <a:pt x="118" y="70"/>
                </a:lnTo>
                <a:lnTo>
                  <a:pt x="118" y="66"/>
                </a:lnTo>
                <a:lnTo>
                  <a:pt x="120" y="62"/>
                </a:lnTo>
                <a:lnTo>
                  <a:pt x="122" y="60"/>
                </a:lnTo>
                <a:lnTo>
                  <a:pt x="122" y="58"/>
                </a:lnTo>
                <a:lnTo>
                  <a:pt x="122" y="56"/>
                </a:lnTo>
                <a:lnTo>
                  <a:pt x="124" y="54"/>
                </a:lnTo>
                <a:lnTo>
                  <a:pt x="124" y="54"/>
                </a:lnTo>
                <a:lnTo>
                  <a:pt x="124" y="52"/>
                </a:lnTo>
                <a:lnTo>
                  <a:pt x="126" y="50"/>
                </a:lnTo>
                <a:lnTo>
                  <a:pt x="128" y="46"/>
                </a:lnTo>
                <a:lnTo>
                  <a:pt x="130" y="42"/>
                </a:lnTo>
                <a:lnTo>
                  <a:pt x="132" y="40"/>
                </a:lnTo>
                <a:lnTo>
                  <a:pt x="134" y="38"/>
                </a:lnTo>
                <a:lnTo>
                  <a:pt x="136" y="36"/>
                </a:lnTo>
                <a:lnTo>
                  <a:pt x="138" y="34"/>
                </a:lnTo>
                <a:lnTo>
                  <a:pt x="138" y="32"/>
                </a:lnTo>
                <a:lnTo>
                  <a:pt x="140" y="32"/>
                </a:lnTo>
                <a:lnTo>
                  <a:pt x="142" y="30"/>
                </a:lnTo>
                <a:lnTo>
                  <a:pt x="144" y="28"/>
                </a:lnTo>
                <a:lnTo>
                  <a:pt x="146" y="28"/>
                </a:lnTo>
                <a:lnTo>
                  <a:pt x="146" y="26"/>
                </a:lnTo>
                <a:lnTo>
                  <a:pt x="146" y="24"/>
                </a:lnTo>
                <a:lnTo>
                  <a:pt x="148" y="24"/>
                </a:lnTo>
                <a:lnTo>
                  <a:pt x="148" y="22"/>
                </a:lnTo>
                <a:lnTo>
                  <a:pt x="148" y="22"/>
                </a:lnTo>
                <a:lnTo>
                  <a:pt x="150" y="20"/>
                </a:lnTo>
                <a:lnTo>
                  <a:pt x="150" y="18"/>
                </a:lnTo>
                <a:lnTo>
                  <a:pt x="150" y="18"/>
                </a:lnTo>
                <a:lnTo>
                  <a:pt x="150" y="18"/>
                </a:lnTo>
                <a:lnTo>
                  <a:pt x="148" y="20"/>
                </a:lnTo>
                <a:lnTo>
                  <a:pt x="146" y="22"/>
                </a:lnTo>
                <a:lnTo>
                  <a:pt x="146" y="22"/>
                </a:lnTo>
                <a:lnTo>
                  <a:pt x="146" y="22"/>
                </a:lnTo>
                <a:lnTo>
                  <a:pt x="144" y="24"/>
                </a:lnTo>
                <a:lnTo>
                  <a:pt x="144" y="24"/>
                </a:lnTo>
                <a:lnTo>
                  <a:pt x="144" y="26"/>
                </a:lnTo>
                <a:lnTo>
                  <a:pt x="142" y="28"/>
                </a:lnTo>
                <a:lnTo>
                  <a:pt x="140" y="28"/>
                </a:lnTo>
                <a:lnTo>
                  <a:pt x="138" y="30"/>
                </a:lnTo>
                <a:lnTo>
                  <a:pt x="136" y="32"/>
                </a:lnTo>
                <a:lnTo>
                  <a:pt x="134" y="34"/>
                </a:lnTo>
                <a:lnTo>
                  <a:pt x="132" y="36"/>
                </a:lnTo>
                <a:lnTo>
                  <a:pt x="130" y="38"/>
                </a:lnTo>
                <a:lnTo>
                  <a:pt x="130" y="38"/>
                </a:lnTo>
                <a:lnTo>
                  <a:pt x="128" y="40"/>
                </a:lnTo>
                <a:lnTo>
                  <a:pt x="128" y="40"/>
                </a:lnTo>
                <a:lnTo>
                  <a:pt x="128" y="40"/>
                </a:lnTo>
                <a:lnTo>
                  <a:pt x="126" y="42"/>
                </a:lnTo>
                <a:lnTo>
                  <a:pt x="126" y="42"/>
                </a:lnTo>
                <a:lnTo>
                  <a:pt x="124" y="40"/>
                </a:lnTo>
                <a:lnTo>
                  <a:pt x="124" y="36"/>
                </a:lnTo>
                <a:lnTo>
                  <a:pt x="126" y="32"/>
                </a:lnTo>
                <a:lnTo>
                  <a:pt x="126" y="30"/>
                </a:lnTo>
                <a:lnTo>
                  <a:pt x="124" y="24"/>
                </a:lnTo>
                <a:lnTo>
                  <a:pt x="124" y="20"/>
                </a:lnTo>
                <a:lnTo>
                  <a:pt x="124" y="18"/>
                </a:lnTo>
                <a:lnTo>
                  <a:pt x="124" y="16"/>
                </a:lnTo>
                <a:lnTo>
                  <a:pt x="124" y="12"/>
                </a:lnTo>
                <a:lnTo>
                  <a:pt x="126" y="8"/>
                </a:lnTo>
                <a:lnTo>
                  <a:pt x="128" y="8"/>
                </a:lnTo>
                <a:lnTo>
                  <a:pt x="128" y="8"/>
                </a:lnTo>
                <a:lnTo>
                  <a:pt x="126" y="6"/>
                </a:lnTo>
                <a:lnTo>
                  <a:pt x="124" y="6"/>
                </a:lnTo>
                <a:lnTo>
                  <a:pt x="124" y="6"/>
                </a:lnTo>
                <a:lnTo>
                  <a:pt x="124" y="6"/>
                </a:lnTo>
                <a:lnTo>
                  <a:pt x="122" y="10"/>
                </a:lnTo>
                <a:lnTo>
                  <a:pt x="122" y="16"/>
                </a:lnTo>
                <a:lnTo>
                  <a:pt x="122" y="18"/>
                </a:lnTo>
                <a:lnTo>
                  <a:pt x="122" y="20"/>
                </a:lnTo>
                <a:lnTo>
                  <a:pt x="122" y="24"/>
                </a:lnTo>
                <a:lnTo>
                  <a:pt x="122" y="28"/>
                </a:lnTo>
                <a:lnTo>
                  <a:pt x="122" y="32"/>
                </a:lnTo>
                <a:lnTo>
                  <a:pt x="122" y="34"/>
                </a:lnTo>
                <a:lnTo>
                  <a:pt x="122" y="38"/>
                </a:lnTo>
                <a:lnTo>
                  <a:pt x="122" y="42"/>
                </a:lnTo>
                <a:lnTo>
                  <a:pt x="122" y="42"/>
                </a:lnTo>
                <a:lnTo>
                  <a:pt x="120" y="44"/>
                </a:lnTo>
                <a:lnTo>
                  <a:pt x="118" y="50"/>
                </a:lnTo>
                <a:lnTo>
                  <a:pt x="118" y="56"/>
                </a:lnTo>
                <a:lnTo>
                  <a:pt x="116" y="62"/>
                </a:lnTo>
                <a:lnTo>
                  <a:pt x="114" y="66"/>
                </a:lnTo>
                <a:lnTo>
                  <a:pt x="114" y="72"/>
                </a:lnTo>
                <a:lnTo>
                  <a:pt x="112" y="76"/>
                </a:lnTo>
                <a:lnTo>
                  <a:pt x="110" y="80"/>
                </a:lnTo>
                <a:lnTo>
                  <a:pt x="110" y="86"/>
                </a:lnTo>
                <a:lnTo>
                  <a:pt x="108" y="90"/>
                </a:lnTo>
                <a:lnTo>
                  <a:pt x="106" y="94"/>
                </a:lnTo>
                <a:lnTo>
                  <a:pt x="106" y="100"/>
                </a:lnTo>
                <a:lnTo>
                  <a:pt x="104" y="104"/>
                </a:lnTo>
                <a:lnTo>
                  <a:pt x="102" y="108"/>
                </a:lnTo>
                <a:lnTo>
                  <a:pt x="102" y="112"/>
                </a:lnTo>
                <a:lnTo>
                  <a:pt x="102" y="116"/>
                </a:lnTo>
                <a:lnTo>
                  <a:pt x="100" y="116"/>
                </a:lnTo>
                <a:lnTo>
                  <a:pt x="98" y="114"/>
                </a:lnTo>
                <a:lnTo>
                  <a:pt x="96" y="112"/>
                </a:lnTo>
                <a:lnTo>
                  <a:pt x="96" y="110"/>
                </a:lnTo>
                <a:lnTo>
                  <a:pt x="96" y="106"/>
                </a:lnTo>
                <a:lnTo>
                  <a:pt x="96" y="102"/>
                </a:lnTo>
                <a:lnTo>
                  <a:pt x="96" y="96"/>
                </a:lnTo>
                <a:lnTo>
                  <a:pt x="96" y="94"/>
                </a:lnTo>
                <a:lnTo>
                  <a:pt x="96" y="90"/>
                </a:lnTo>
                <a:lnTo>
                  <a:pt x="98" y="84"/>
                </a:lnTo>
                <a:lnTo>
                  <a:pt x="100" y="80"/>
                </a:lnTo>
                <a:lnTo>
                  <a:pt x="102" y="78"/>
                </a:lnTo>
                <a:lnTo>
                  <a:pt x="102" y="76"/>
                </a:lnTo>
                <a:lnTo>
                  <a:pt x="104" y="70"/>
                </a:lnTo>
                <a:lnTo>
                  <a:pt x="104" y="62"/>
                </a:lnTo>
                <a:lnTo>
                  <a:pt x="104" y="58"/>
                </a:lnTo>
                <a:lnTo>
                  <a:pt x="104" y="52"/>
                </a:lnTo>
                <a:lnTo>
                  <a:pt x="104" y="46"/>
                </a:lnTo>
                <a:lnTo>
                  <a:pt x="106" y="40"/>
                </a:lnTo>
                <a:lnTo>
                  <a:pt x="106" y="36"/>
                </a:lnTo>
                <a:lnTo>
                  <a:pt x="106" y="34"/>
                </a:lnTo>
                <a:lnTo>
                  <a:pt x="108" y="28"/>
                </a:lnTo>
                <a:lnTo>
                  <a:pt x="108" y="20"/>
                </a:lnTo>
                <a:lnTo>
                  <a:pt x="106" y="16"/>
                </a:lnTo>
                <a:lnTo>
                  <a:pt x="106" y="12"/>
                </a:lnTo>
                <a:lnTo>
                  <a:pt x="104" y="8"/>
                </a:lnTo>
                <a:lnTo>
                  <a:pt x="104" y="2"/>
                </a:lnTo>
                <a:lnTo>
                  <a:pt x="102" y="0"/>
                </a:lnTo>
                <a:lnTo>
                  <a:pt x="102" y="0"/>
                </a:lnTo>
                <a:lnTo>
                  <a:pt x="102" y="2"/>
                </a:lnTo>
                <a:lnTo>
                  <a:pt x="102" y="4"/>
                </a:lnTo>
                <a:lnTo>
                  <a:pt x="102" y="6"/>
                </a:lnTo>
                <a:lnTo>
                  <a:pt x="104" y="8"/>
                </a:lnTo>
                <a:lnTo>
                  <a:pt x="104" y="14"/>
                </a:lnTo>
                <a:lnTo>
                  <a:pt x="104" y="18"/>
                </a:lnTo>
                <a:lnTo>
                  <a:pt x="104" y="22"/>
                </a:lnTo>
                <a:lnTo>
                  <a:pt x="104" y="26"/>
                </a:lnTo>
                <a:lnTo>
                  <a:pt x="104" y="32"/>
                </a:lnTo>
                <a:lnTo>
                  <a:pt x="102" y="40"/>
                </a:lnTo>
                <a:lnTo>
                  <a:pt x="102" y="46"/>
                </a:lnTo>
                <a:lnTo>
                  <a:pt x="102" y="52"/>
                </a:lnTo>
                <a:lnTo>
                  <a:pt x="102" y="60"/>
                </a:lnTo>
                <a:lnTo>
                  <a:pt x="100" y="64"/>
                </a:lnTo>
                <a:lnTo>
                  <a:pt x="100" y="68"/>
                </a:lnTo>
                <a:lnTo>
                  <a:pt x="98" y="70"/>
                </a:lnTo>
                <a:lnTo>
                  <a:pt x="98" y="74"/>
                </a:lnTo>
                <a:lnTo>
                  <a:pt x="98" y="76"/>
                </a:lnTo>
                <a:lnTo>
                  <a:pt x="96" y="78"/>
                </a:lnTo>
                <a:lnTo>
                  <a:pt x="96" y="82"/>
                </a:lnTo>
                <a:lnTo>
                  <a:pt x="94" y="84"/>
                </a:lnTo>
                <a:lnTo>
                  <a:pt x="94" y="88"/>
                </a:lnTo>
                <a:lnTo>
                  <a:pt x="94" y="92"/>
                </a:lnTo>
                <a:lnTo>
                  <a:pt x="94" y="96"/>
                </a:lnTo>
                <a:lnTo>
                  <a:pt x="94" y="100"/>
                </a:lnTo>
                <a:lnTo>
                  <a:pt x="94" y="102"/>
                </a:lnTo>
                <a:lnTo>
                  <a:pt x="92" y="104"/>
                </a:lnTo>
                <a:lnTo>
                  <a:pt x="92" y="106"/>
                </a:lnTo>
                <a:lnTo>
                  <a:pt x="88" y="106"/>
                </a:lnTo>
                <a:lnTo>
                  <a:pt x="86" y="106"/>
                </a:lnTo>
                <a:lnTo>
                  <a:pt x="86" y="104"/>
                </a:lnTo>
                <a:lnTo>
                  <a:pt x="84" y="102"/>
                </a:lnTo>
                <a:lnTo>
                  <a:pt x="84" y="102"/>
                </a:lnTo>
                <a:lnTo>
                  <a:pt x="84" y="98"/>
                </a:lnTo>
                <a:lnTo>
                  <a:pt x="84" y="96"/>
                </a:lnTo>
                <a:lnTo>
                  <a:pt x="82" y="94"/>
                </a:lnTo>
                <a:lnTo>
                  <a:pt x="82" y="90"/>
                </a:lnTo>
                <a:lnTo>
                  <a:pt x="80" y="84"/>
                </a:lnTo>
                <a:lnTo>
                  <a:pt x="80" y="82"/>
                </a:lnTo>
                <a:lnTo>
                  <a:pt x="80" y="78"/>
                </a:lnTo>
                <a:lnTo>
                  <a:pt x="82" y="74"/>
                </a:lnTo>
                <a:lnTo>
                  <a:pt x="84" y="68"/>
                </a:lnTo>
                <a:lnTo>
                  <a:pt x="84" y="66"/>
                </a:lnTo>
                <a:lnTo>
                  <a:pt x="84" y="64"/>
                </a:lnTo>
                <a:lnTo>
                  <a:pt x="86" y="58"/>
                </a:lnTo>
                <a:lnTo>
                  <a:pt x="88" y="56"/>
                </a:lnTo>
                <a:lnTo>
                  <a:pt x="88" y="52"/>
                </a:lnTo>
                <a:lnTo>
                  <a:pt x="90" y="50"/>
                </a:lnTo>
                <a:lnTo>
                  <a:pt x="92" y="48"/>
                </a:lnTo>
                <a:lnTo>
                  <a:pt x="92" y="46"/>
                </a:lnTo>
                <a:lnTo>
                  <a:pt x="92" y="44"/>
                </a:lnTo>
                <a:lnTo>
                  <a:pt x="94" y="40"/>
                </a:lnTo>
                <a:lnTo>
                  <a:pt x="94" y="36"/>
                </a:lnTo>
                <a:lnTo>
                  <a:pt x="94" y="30"/>
                </a:lnTo>
                <a:lnTo>
                  <a:pt x="94" y="24"/>
                </a:lnTo>
                <a:lnTo>
                  <a:pt x="94" y="20"/>
                </a:lnTo>
                <a:lnTo>
                  <a:pt x="94" y="14"/>
                </a:lnTo>
                <a:lnTo>
                  <a:pt x="94" y="10"/>
                </a:lnTo>
                <a:lnTo>
                  <a:pt x="92" y="8"/>
                </a:lnTo>
                <a:lnTo>
                  <a:pt x="92" y="8"/>
                </a:lnTo>
                <a:lnTo>
                  <a:pt x="92" y="12"/>
                </a:lnTo>
                <a:lnTo>
                  <a:pt x="92" y="18"/>
                </a:lnTo>
                <a:lnTo>
                  <a:pt x="92" y="22"/>
                </a:lnTo>
                <a:lnTo>
                  <a:pt x="92" y="26"/>
                </a:lnTo>
                <a:lnTo>
                  <a:pt x="92" y="32"/>
                </a:lnTo>
                <a:lnTo>
                  <a:pt x="92" y="36"/>
                </a:lnTo>
                <a:lnTo>
                  <a:pt x="92" y="40"/>
                </a:lnTo>
                <a:lnTo>
                  <a:pt x="90" y="42"/>
                </a:lnTo>
                <a:lnTo>
                  <a:pt x="88" y="48"/>
                </a:lnTo>
                <a:lnTo>
                  <a:pt x="88" y="50"/>
                </a:lnTo>
                <a:lnTo>
                  <a:pt x="86" y="52"/>
                </a:lnTo>
                <a:lnTo>
                  <a:pt x="86" y="54"/>
                </a:lnTo>
                <a:lnTo>
                  <a:pt x="84" y="56"/>
                </a:lnTo>
                <a:lnTo>
                  <a:pt x="84" y="56"/>
                </a:lnTo>
                <a:lnTo>
                  <a:pt x="82" y="58"/>
                </a:lnTo>
                <a:lnTo>
                  <a:pt x="82" y="62"/>
                </a:lnTo>
                <a:lnTo>
                  <a:pt x="80" y="64"/>
                </a:lnTo>
                <a:lnTo>
                  <a:pt x="80" y="70"/>
                </a:lnTo>
                <a:lnTo>
                  <a:pt x="78" y="76"/>
                </a:lnTo>
                <a:lnTo>
                  <a:pt x="78" y="80"/>
                </a:lnTo>
                <a:lnTo>
                  <a:pt x="78" y="80"/>
                </a:lnTo>
                <a:lnTo>
                  <a:pt x="76" y="78"/>
                </a:lnTo>
                <a:lnTo>
                  <a:pt x="74" y="76"/>
                </a:lnTo>
                <a:lnTo>
                  <a:pt x="74" y="74"/>
                </a:lnTo>
                <a:lnTo>
                  <a:pt x="72" y="72"/>
                </a:lnTo>
                <a:lnTo>
                  <a:pt x="70" y="70"/>
                </a:lnTo>
                <a:lnTo>
                  <a:pt x="70" y="68"/>
                </a:lnTo>
                <a:lnTo>
                  <a:pt x="68" y="66"/>
                </a:lnTo>
                <a:lnTo>
                  <a:pt x="66" y="64"/>
                </a:lnTo>
                <a:lnTo>
                  <a:pt x="64" y="60"/>
                </a:lnTo>
                <a:lnTo>
                  <a:pt x="62" y="56"/>
                </a:lnTo>
                <a:lnTo>
                  <a:pt x="62" y="52"/>
                </a:lnTo>
                <a:lnTo>
                  <a:pt x="62" y="50"/>
                </a:lnTo>
                <a:lnTo>
                  <a:pt x="60" y="46"/>
                </a:lnTo>
                <a:lnTo>
                  <a:pt x="60" y="44"/>
                </a:lnTo>
                <a:lnTo>
                  <a:pt x="60" y="40"/>
                </a:lnTo>
                <a:lnTo>
                  <a:pt x="62" y="36"/>
                </a:lnTo>
                <a:lnTo>
                  <a:pt x="64" y="32"/>
                </a:lnTo>
                <a:lnTo>
                  <a:pt x="66" y="30"/>
                </a:lnTo>
                <a:lnTo>
                  <a:pt x="66" y="28"/>
                </a:lnTo>
                <a:lnTo>
                  <a:pt x="66" y="26"/>
                </a:lnTo>
                <a:lnTo>
                  <a:pt x="68" y="24"/>
                </a:lnTo>
                <a:lnTo>
                  <a:pt x="68" y="24"/>
                </a:lnTo>
                <a:lnTo>
                  <a:pt x="68" y="22"/>
                </a:lnTo>
                <a:lnTo>
                  <a:pt x="70" y="18"/>
                </a:lnTo>
                <a:lnTo>
                  <a:pt x="70" y="16"/>
                </a:lnTo>
                <a:lnTo>
                  <a:pt x="72" y="14"/>
                </a:lnTo>
                <a:lnTo>
                  <a:pt x="74" y="12"/>
                </a:lnTo>
                <a:lnTo>
                  <a:pt x="74" y="12"/>
                </a:lnTo>
                <a:lnTo>
                  <a:pt x="74" y="12"/>
                </a:lnTo>
                <a:lnTo>
                  <a:pt x="74" y="12"/>
                </a:lnTo>
                <a:lnTo>
                  <a:pt x="72" y="12"/>
                </a:lnTo>
                <a:lnTo>
                  <a:pt x="70" y="12"/>
                </a:lnTo>
                <a:lnTo>
                  <a:pt x="70" y="12"/>
                </a:lnTo>
                <a:lnTo>
                  <a:pt x="70" y="14"/>
                </a:lnTo>
                <a:lnTo>
                  <a:pt x="68" y="18"/>
                </a:lnTo>
                <a:lnTo>
                  <a:pt x="66" y="20"/>
                </a:lnTo>
                <a:lnTo>
                  <a:pt x="66" y="22"/>
                </a:lnTo>
                <a:lnTo>
                  <a:pt x="64" y="24"/>
                </a:lnTo>
                <a:lnTo>
                  <a:pt x="64" y="26"/>
                </a:lnTo>
                <a:lnTo>
                  <a:pt x="64" y="28"/>
                </a:lnTo>
                <a:lnTo>
                  <a:pt x="62" y="28"/>
                </a:lnTo>
                <a:lnTo>
                  <a:pt x="62" y="30"/>
                </a:lnTo>
                <a:lnTo>
                  <a:pt x="62" y="32"/>
                </a:lnTo>
                <a:lnTo>
                  <a:pt x="60" y="36"/>
                </a:lnTo>
                <a:lnTo>
                  <a:pt x="58" y="38"/>
                </a:lnTo>
                <a:lnTo>
                  <a:pt x="58" y="42"/>
                </a:lnTo>
                <a:lnTo>
                  <a:pt x="58" y="48"/>
                </a:lnTo>
                <a:lnTo>
                  <a:pt x="60" y="52"/>
                </a:lnTo>
                <a:lnTo>
                  <a:pt x="62" y="56"/>
                </a:lnTo>
                <a:lnTo>
                  <a:pt x="62" y="60"/>
                </a:lnTo>
                <a:lnTo>
                  <a:pt x="64" y="62"/>
                </a:lnTo>
                <a:lnTo>
                  <a:pt x="66" y="66"/>
                </a:lnTo>
                <a:lnTo>
                  <a:pt x="66" y="68"/>
                </a:lnTo>
                <a:lnTo>
                  <a:pt x="68" y="70"/>
                </a:lnTo>
                <a:lnTo>
                  <a:pt x="70" y="74"/>
                </a:lnTo>
                <a:lnTo>
                  <a:pt x="72" y="78"/>
                </a:lnTo>
                <a:lnTo>
                  <a:pt x="72" y="80"/>
                </a:lnTo>
                <a:lnTo>
                  <a:pt x="72" y="82"/>
                </a:lnTo>
                <a:lnTo>
                  <a:pt x="74" y="84"/>
                </a:lnTo>
                <a:lnTo>
                  <a:pt x="76" y="88"/>
                </a:lnTo>
                <a:lnTo>
                  <a:pt x="78" y="92"/>
                </a:lnTo>
                <a:lnTo>
                  <a:pt x="78" y="94"/>
                </a:lnTo>
                <a:lnTo>
                  <a:pt x="76" y="94"/>
                </a:lnTo>
                <a:lnTo>
                  <a:pt x="74" y="94"/>
                </a:lnTo>
                <a:lnTo>
                  <a:pt x="74" y="94"/>
                </a:lnTo>
                <a:lnTo>
                  <a:pt x="74" y="94"/>
                </a:lnTo>
                <a:lnTo>
                  <a:pt x="72" y="94"/>
                </a:lnTo>
                <a:lnTo>
                  <a:pt x="72" y="94"/>
                </a:lnTo>
                <a:lnTo>
                  <a:pt x="70" y="94"/>
                </a:lnTo>
                <a:lnTo>
                  <a:pt x="70" y="92"/>
                </a:lnTo>
                <a:lnTo>
                  <a:pt x="70" y="92"/>
                </a:lnTo>
                <a:lnTo>
                  <a:pt x="68" y="90"/>
                </a:lnTo>
                <a:lnTo>
                  <a:pt x="68" y="88"/>
                </a:lnTo>
                <a:lnTo>
                  <a:pt x="66" y="86"/>
                </a:lnTo>
                <a:lnTo>
                  <a:pt x="64" y="84"/>
                </a:lnTo>
                <a:lnTo>
                  <a:pt x="62" y="80"/>
                </a:lnTo>
                <a:lnTo>
                  <a:pt x="62" y="78"/>
                </a:lnTo>
                <a:lnTo>
                  <a:pt x="60" y="76"/>
                </a:lnTo>
                <a:lnTo>
                  <a:pt x="58" y="74"/>
                </a:lnTo>
                <a:lnTo>
                  <a:pt x="58" y="72"/>
                </a:lnTo>
                <a:lnTo>
                  <a:pt x="56" y="72"/>
                </a:lnTo>
                <a:lnTo>
                  <a:pt x="54" y="70"/>
                </a:lnTo>
                <a:lnTo>
                  <a:pt x="54" y="70"/>
                </a:lnTo>
                <a:lnTo>
                  <a:pt x="52" y="68"/>
                </a:lnTo>
                <a:lnTo>
                  <a:pt x="50" y="68"/>
                </a:lnTo>
                <a:lnTo>
                  <a:pt x="48" y="66"/>
                </a:lnTo>
                <a:lnTo>
                  <a:pt x="48" y="64"/>
                </a:lnTo>
                <a:lnTo>
                  <a:pt x="48" y="62"/>
                </a:lnTo>
                <a:lnTo>
                  <a:pt x="46" y="60"/>
                </a:lnTo>
                <a:lnTo>
                  <a:pt x="46" y="60"/>
                </a:lnTo>
                <a:lnTo>
                  <a:pt x="46" y="60"/>
                </a:lnTo>
                <a:lnTo>
                  <a:pt x="44" y="58"/>
                </a:lnTo>
                <a:lnTo>
                  <a:pt x="44" y="58"/>
                </a:lnTo>
                <a:lnTo>
                  <a:pt x="42" y="56"/>
                </a:lnTo>
                <a:lnTo>
                  <a:pt x="40" y="54"/>
                </a:lnTo>
                <a:lnTo>
                  <a:pt x="40" y="54"/>
                </a:lnTo>
                <a:lnTo>
                  <a:pt x="38" y="52"/>
                </a:lnTo>
                <a:lnTo>
                  <a:pt x="38" y="50"/>
                </a:lnTo>
                <a:lnTo>
                  <a:pt x="38" y="48"/>
                </a:lnTo>
                <a:lnTo>
                  <a:pt x="36" y="48"/>
                </a:lnTo>
                <a:lnTo>
                  <a:pt x="36" y="48"/>
                </a:lnTo>
                <a:lnTo>
                  <a:pt x="34" y="46"/>
                </a:lnTo>
                <a:lnTo>
                  <a:pt x="34" y="46"/>
                </a:lnTo>
                <a:lnTo>
                  <a:pt x="32" y="46"/>
                </a:lnTo>
                <a:lnTo>
                  <a:pt x="32" y="48"/>
                </a:lnTo>
                <a:lnTo>
                  <a:pt x="32" y="50"/>
                </a:lnTo>
                <a:lnTo>
                  <a:pt x="34" y="50"/>
                </a:lnTo>
                <a:lnTo>
                  <a:pt x="34" y="52"/>
                </a:lnTo>
                <a:lnTo>
                  <a:pt x="34" y="52"/>
                </a:lnTo>
                <a:lnTo>
                  <a:pt x="36" y="54"/>
                </a:lnTo>
                <a:lnTo>
                  <a:pt x="38" y="56"/>
                </a:lnTo>
                <a:lnTo>
                  <a:pt x="40" y="58"/>
                </a:lnTo>
                <a:lnTo>
                  <a:pt x="40" y="58"/>
                </a:lnTo>
                <a:lnTo>
                  <a:pt x="40" y="60"/>
                </a:lnTo>
                <a:lnTo>
                  <a:pt x="42" y="62"/>
                </a:lnTo>
                <a:lnTo>
                  <a:pt x="42" y="62"/>
                </a:lnTo>
                <a:lnTo>
                  <a:pt x="42" y="64"/>
                </a:lnTo>
                <a:lnTo>
                  <a:pt x="44" y="66"/>
                </a:lnTo>
                <a:lnTo>
                  <a:pt x="44" y="66"/>
                </a:lnTo>
                <a:lnTo>
                  <a:pt x="46" y="68"/>
                </a:lnTo>
                <a:lnTo>
                  <a:pt x="48" y="68"/>
                </a:lnTo>
                <a:lnTo>
                  <a:pt x="48" y="70"/>
                </a:lnTo>
                <a:lnTo>
                  <a:pt x="50" y="70"/>
                </a:lnTo>
                <a:lnTo>
                  <a:pt x="50" y="72"/>
                </a:lnTo>
                <a:lnTo>
                  <a:pt x="52" y="72"/>
                </a:lnTo>
                <a:lnTo>
                  <a:pt x="52" y="74"/>
                </a:lnTo>
                <a:lnTo>
                  <a:pt x="52" y="74"/>
                </a:lnTo>
                <a:lnTo>
                  <a:pt x="52" y="76"/>
                </a:lnTo>
                <a:lnTo>
                  <a:pt x="52" y="76"/>
                </a:lnTo>
                <a:lnTo>
                  <a:pt x="52" y="78"/>
                </a:lnTo>
                <a:lnTo>
                  <a:pt x="52" y="78"/>
                </a:lnTo>
                <a:lnTo>
                  <a:pt x="52" y="80"/>
                </a:lnTo>
                <a:lnTo>
                  <a:pt x="52" y="80"/>
                </a:lnTo>
                <a:lnTo>
                  <a:pt x="50" y="80"/>
                </a:lnTo>
                <a:lnTo>
                  <a:pt x="48" y="80"/>
                </a:lnTo>
                <a:lnTo>
                  <a:pt x="46" y="80"/>
                </a:lnTo>
                <a:lnTo>
                  <a:pt x="44" y="80"/>
                </a:lnTo>
                <a:lnTo>
                  <a:pt x="42" y="80"/>
                </a:lnTo>
                <a:lnTo>
                  <a:pt x="40" y="80"/>
                </a:lnTo>
                <a:lnTo>
                  <a:pt x="38" y="80"/>
                </a:lnTo>
                <a:lnTo>
                  <a:pt x="38" y="78"/>
                </a:lnTo>
                <a:lnTo>
                  <a:pt x="36" y="78"/>
                </a:lnTo>
                <a:lnTo>
                  <a:pt x="34" y="78"/>
                </a:lnTo>
                <a:lnTo>
                  <a:pt x="32" y="76"/>
                </a:lnTo>
                <a:lnTo>
                  <a:pt x="30" y="76"/>
                </a:lnTo>
                <a:lnTo>
                  <a:pt x="28" y="74"/>
                </a:lnTo>
                <a:lnTo>
                  <a:pt x="28" y="72"/>
                </a:lnTo>
                <a:lnTo>
                  <a:pt x="26" y="72"/>
                </a:lnTo>
                <a:lnTo>
                  <a:pt x="26" y="70"/>
                </a:lnTo>
                <a:lnTo>
                  <a:pt x="26" y="70"/>
                </a:lnTo>
                <a:lnTo>
                  <a:pt x="24" y="70"/>
                </a:lnTo>
                <a:lnTo>
                  <a:pt x="26" y="72"/>
                </a:lnTo>
                <a:lnTo>
                  <a:pt x="26" y="74"/>
                </a:lnTo>
                <a:lnTo>
                  <a:pt x="28" y="76"/>
                </a:lnTo>
                <a:lnTo>
                  <a:pt x="30" y="78"/>
                </a:lnTo>
                <a:lnTo>
                  <a:pt x="32" y="80"/>
                </a:lnTo>
                <a:lnTo>
                  <a:pt x="32" y="80"/>
                </a:lnTo>
                <a:lnTo>
                  <a:pt x="34" y="82"/>
                </a:lnTo>
                <a:lnTo>
                  <a:pt x="34" y="82"/>
                </a:lnTo>
                <a:lnTo>
                  <a:pt x="36" y="82"/>
                </a:lnTo>
                <a:lnTo>
                  <a:pt x="38" y="82"/>
                </a:lnTo>
                <a:lnTo>
                  <a:pt x="38" y="84"/>
                </a:lnTo>
                <a:lnTo>
                  <a:pt x="42" y="84"/>
                </a:lnTo>
                <a:lnTo>
                  <a:pt x="44" y="84"/>
                </a:lnTo>
                <a:lnTo>
                  <a:pt x="44" y="84"/>
                </a:lnTo>
                <a:lnTo>
                  <a:pt x="46" y="84"/>
                </a:lnTo>
                <a:lnTo>
                  <a:pt x="46" y="84"/>
                </a:lnTo>
                <a:lnTo>
                  <a:pt x="48" y="84"/>
                </a:lnTo>
                <a:lnTo>
                  <a:pt x="48" y="84"/>
                </a:lnTo>
                <a:lnTo>
                  <a:pt x="50" y="82"/>
                </a:lnTo>
                <a:lnTo>
                  <a:pt x="52" y="82"/>
                </a:lnTo>
                <a:lnTo>
                  <a:pt x="54" y="82"/>
                </a:lnTo>
                <a:lnTo>
                  <a:pt x="54" y="80"/>
                </a:lnTo>
                <a:lnTo>
                  <a:pt x="56" y="80"/>
                </a:lnTo>
                <a:lnTo>
                  <a:pt x="56" y="78"/>
                </a:lnTo>
                <a:lnTo>
                  <a:pt x="56" y="78"/>
                </a:lnTo>
                <a:lnTo>
                  <a:pt x="58" y="78"/>
                </a:lnTo>
                <a:lnTo>
                  <a:pt x="58" y="80"/>
                </a:lnTo>
                <a:lnTo>
                  <a:pt x="60" y="82"/>
                </a:lnTo>
                <a:lnTo>
                  <a:pt x="62" y="84"/>
                </a:lnTo>
                <a:lnTo>
                  <a:pt x="62" y="86"/>
                </a:lnTo>
                <a:lnTo>
                  <a:pt x="62" y="88"/>
                </a:lnTo>
                <a:lnTo>
                  <a:pt x="62" y="90"/>
                </a:lnTo>
                <a:lnTo>
                  <a:pt x="62" y="90"/>
                </a:lnTo>
                <a:lnTo>
                  <a:pt x="64" y="92"/>
                </a:lnTo>
                <a:lnTo>
                  <a:pt x="64" y="94"/>
                </a:lnTo>
                <a:lnTo>
                  <a:pt x="66" y="96"/>
                </a:lnTo>
                <a:lnTo>
                  <a:pt x="70" y="98"/>
                </a:lnTo>
                <a:lnTo>
                  <a:pt x="70" y="98"/>
                </a:lnTo>
                <a:lnTo>
                  <a:pt x="72" y="100"/>
                </a:lnTo>
                <a:lnTo>
                  <a:pt x="72" y="100"/>
                </a:lnTo>
                <a:lnTo>
                  <a:pt x="72" y="100"/>
                </a:lnTo>
                <a:lnTo>
                  <a:pt x="74" y="102"/>
                </a:lnTo>
                <a:lnTo>
                  <a:pt x="74" y="102"/>
                </a:lnTo>
                <a:lnTo>
                  <a:pt x="76" y="104"/>
                </a:lnTo>
                <a:lnTo>
                  <a:pt x="78" y="106"/>
                </a:lnTo>
                <a:lnTo>
                  <a:pt x="78" y="106"/>
                </a:lnTo>
                <a:lnTo>
                  <a:pt x="80" y="108"/>
                </a:lnTo>
                <a:lnTo>
                  <a:pt x="82" y="108"/>
                </a:lnTo>
                <a:lnTo>
                  <a:pt x="82" y="108"/>
                </a:lnTo>
                <a:lnTo>
                  <a:pt x="82" y="110"/>
                </a:lnTo>
                <a:lnTo>
                  <a:pt x="84" y="112"/>
                </a:lnTo>
                <a:lnTo>
                  <a:pt x="84" y="114"/>
                </a:lnTo>
                <a:lnTo>
                  <a:pt x="86" y="120"/>
                </a:lnTo>
                <a:lnTo>
                  <a:pt x="86" y="120"/>
                </a:lnTo>
                <a:lnTo>
                  <a:pt x="86" y="122"/>
                </a:lnTo>
                <a:lnTo>
                  <a:pt x="86" y="128"/>
                </a:lnTo>
                <a:lnTo>
                  <a:pt x="86" y="134"/>
                </a:lnTo>
                <a:lnTo>
                  <a:pt x="86" y="138"/>
                </a:lnTo>
                <a:lnTo>
                  <a:pt x="86" y="142"/>
                </a:lnTo>
                <a:lnTo>
                  <a:pt x="86" y="146"/>
                </a:lnTo>
                <a:lnTo>
                  <a:pt x="84" y="152"/>
                </a:lnTo>
                <a:lnTo>
                  <a:pt x="84" y="156"/>
                </a:lnTo>
                <a:lnTo>
                  <a:pt x="82" y="156"/>
                </a:lnTo>
                <a:lnTo>
                  <a:pt x="80" y="154"/>
                </a:lnTo>
                <a:lnTo>
                  <a:pt x="78" y="152"/>
                </a:lnTo>
                <a:lnTo>
                  <a:pt x="76" y="150"/>
                </a:lnTo>
                <a:lnTo>
                  <a:pt x="76" y="148"/>
                </a:lnTo>
                <a:lnTo>
                  <a:pt x="74" y="144"/>
                </a:lnTo>
                <a:lnTo>
                  <a:pt x="72" y="140"/>
                </a:lnTo>
                <a:lnTo>
                  <a:pt x="70" y="138"/>
                </a:lnTo>
                <a:lnTo>
                  <a:pt x="70" y="136"/>
                </a:lnTo>
                <a:lnTo>
                  <a:pt x="68" y="136"/>
                </a:lnTo>
                <a:lnTo>
                  <a:pt x="66" y="134"/>
                </a:lnTo>
                <a:lnTo>
                  <a:pt x="66" y="132"/>
                </a:lnTo>
                <a:lnTo>
                  <a:pt x="64" y="130"/>
                </a:lnTo>
                <a:lnTo>
                  <a:pt x="64" y="128"/>
                </a:lnTo>
                <a:lnTo>
                  <a:pt x="62" y="128"/>
                </a:lnTo>
                <a:lnTo>
                  <a:pt x="62" y="126"/>
                </a:lnTo>
                <a:lnTo>
                  <a:pt x="62" y="126"/>
                </a:lnTo>
                <a:lnTo>
                  <a:pt x="62" y="124"/>
                </a:lnTo>
                <a:lnTo>
                  <a:pt x="60" y="124"/>
                </a:lnTo>
                <a:lnTo>
                  <a:pt x="60" y="122"/>
                </a:lnTo>
                <a:lnTo>
                  <a:pt x="58" y="122"/>
                </a:lnTo>
                <a:lnTo>
                  <a:pt x="56" y="120"/>
                </a:lnTo>
                <a:lnTo>
                  <a:pt x="54" y="118"/>
                </a:lnTo>
                <a:lnTo>
                  <a:pt x="52" y="116"/>
                </a:lnTo>
                <a:lnTo>
                  <a:pt x="52" y="116"/>
                </a:lnTo>
                <a:lnTo>
                  <a:pt x="50" y="114"/>
                </a:lnTo>
                <a:lnTo>
                  <a:pt x="50" y="112"/>
                </a:lnTo>
                <a:lnTo>
                  <a:pt x="48" y="110"/>
                </a:lnTo>
                <a:lnTo>
                  <a:pt x="48" y="110"/>
                </a:lnTo>
                <a:lnTo>
                  <a:pt x="46" y="108"/>
                </a:lnTo>
                <a:lnTo>
                  <a:pt x="44" y="106"/>
                </a:lnTo>
                <a:lnTo>
                  <a:pt x="44" y="106"/>
                </a:lnTo>
                <a:lnTo>
                  <a:pt x="42" y="106"/>
                </a:lnTo>
                <a:lnTo>
                  <a:pt x="42" y="104"/>
                </a:lnTo>
                <a:lnTo>
                  <a:pt x="40" y="104"/>
                </a:lnTo>
                <a:lnTo>
                  <a:pt x="40" y="104"/>
                </a:lnTo>
                <a:lnTo>
                  <a:pt x="38" y="102"/>
                </a:lnTo>
                <a:lnTo>
                  <a:pt x="36" y="102"/>
                </a:lnTo>
                <a:lnTo>
                  <a:pt x="36" y="100"/>
                </a:lnTo>
                <a:lnTo>
                  <a:pt x="34" y="98"/>
                </a:lnTo>
                <a:lnTo>
                  <a:pt x="34" y="98"/>
                </a:lnTo>
                <a:lnTo>
                  <a:pt x="32" y="96"/>
                </a:lnTo>
                <a:lnTo>
                  <a:pt x="30" y="96"/>
                </a:lnTo>
                <a:lnTo>
                  <a:pt x="30" y="94"/>
                </a:lnTo>
                <a:lnTo>
                  <a:pt x="28" y="94"/>
                </a:lnTo>
                <a:lnTo>
                  <a:pt x="26" y="92"/>
                </a:lnTo>
                <a:lnTo>
                  <a:pt x="24" y="90"/>
                </a:lnTo>
                <a:lnTo>
                  <a:pt x="24" y="88"/>
                </a:lnTo>
                <a:lnTo>
                  <a:pt x="22" y="86"/>
                </a:lnTo>
                <a:lnTo>
                  <a:pt x="20" y="84"/>
                </a:lnTo>
                <a:lnTo>
                  <a:pt x="20" y="84"/>
                </a:lnTo>
                <a:lnTo>
                  <a:pt x="18" y="82"/>
                </a:lnTo>
                <a:lnTo>
                  <a:pt x="16" y="78"/>
                </a:lnTo>
                <a:lnTo>
                  <a:pt x="16" y="76"/>
                </a:lnTo>
                <a:lnTo>
                  <a:pt x="14" y="76"/>
                </a:lnTo>
                <a:lnTo>
                  <a:pt x="14" y="74"/>
                </a:lnTo>
                <a:lnTo>
                  <a:pt x="12" y="72"/>
                </a:lnTo>
                <a:lnTo>
                  <a:pt x="12" y="72"/>
                </a:lnTo>
                <a:lnTo>
                  <a:pt x="10" y="72"/>
                </a:lnTo>
                <a:lnTo>
                  <a:pt x="10" y="70"/>
                </a:lnTo>
                <a:lnTo>
                  <a:pt x="8" y="70"/>
                </a:lnTo>
                <a:lnTo>
                  <a:pt x="6" y="68"/>
                </a:lnTo>
                <a:lnTo>
                  <a:pt x="4" y="64"/>
                </a:lnTo>
                <a:lnTo>
                  <a:pt x="2" y="60"/>
                </a:lnTo>
                <a:lnTo>
                  <a:pt x="2" y="58"/>
                </a:lnTo>
                <a:lnTo>
                  <a:pt x="0" y="60"/>
                </a:lnTo>
                <a:lnTo>
                  <a:pt x="0" y="62"/>
                </a:lnTo>
                <a:lnTo>
                  <a:pt x="2" y="64"/>
                </a:lnTo>
                <a:lnTo>
                  <a:pt x="2" y="66"/>
                </a:lnTo>
                <a:lnTo>
                  <a:pt x="2" y="68"/>
                </a:lnTo>
                <a:lnTo>
                  <a:pt x="4" y="68"/>
                </a:lnTo>
                <a:lnTo>
                  <a:pt x="6" y="70"/>
                </a:lnTo>
                <a:lnTo>
                  <a:pt x="8" y="70"/>
                </a:lnTo>
                <a:lnTo>
                  <a:pt x="8" y="72"/>
                </a:lnTo>
                <a:lnTo>
                  <a:pt x="10" y="72"/>
                </a:lnTo>
                <a:lnTo>
                  <a:pt x="10" y="72"/>
                </a:lnTo>
                <a:lnTo>
                  <a:pt x="10" y="74"/>
                </a:lnTo>
                <a:lnTo>
                  <a:pt x="10" y="74"/>
                </a:lnTo>
                <a:lnTo>
                  <a:pt x="10" y="76"/>
                </a:lnTo>
                <a:lnTo>
                  <a:pt x="12" y="78"/>
                </a:lnTo>
                <a:lnTo>
                  <a:pt x="16" y="82"/>
                </a:lnTo>
                <a:lnTo>
                  <a:pt x="18" y="84"/>
                </a:lnTo>
                <a:lnTo>
                  <a:pt x="18" y="86"/>
                </a:lnTo>
                <a:lnTo>
                  <a:pt x="18" y="86"/>
                </a:lnTo>
                <a:lnTo>
                  <a:pt x="20" y="88"/>
                </a:lnTo>
                <a:lnTo>
                  <a:pt x="20" y="88"/>
                </a:lnTo>
                <a:lnTo>
                  <a:pt x="20" y="90"/>
                </a:lnTo>
                <a:lnTo>
                  <a:pt x="22" y="90"/>
                </a:lnTo>
                <a:lnTo>
                  <a:pt x="24" y="92"/>
                </a:lnTo>
                <a:lnTo>
                  <a:pt x="26" y="94"/>
                </a:lnTo>
                <a:lnTo>
                  <a:pt x="28" y="96"/>
                </a:lnTo>
                <a:lnTo>
                  <a:pt x="28" y="98"/>
                </a:lnTo>
                <a:lnTo>
                  <a:pt x="30" y="98"/>
                </a:lnTo>
                <a:lnTo>
                  <a:pt x="30" y="100"/>
                </a:lnTo>
                <a:lnTo>
                  <a:pt x="30" y="102"/>
                </a:lnTo>
                <a:lnTo>
                  <a:pt x="32" y="102"/>
                </a:lnTo>
                <a:lnTo>
                  <a:pt x="34" y="104"/>
                </a:lnTo>
                <a:lnTo>
                  <a:pt x="36" y="106"/>
                </a:lnTo>
                <a:lnTo>
                  <a:pt x="38" y="108"/>
                </a:lnTo>
                <a:lnTo>
                  <a:pt x="40" y="110"/>
                </a:lnTo>
                <a:lnTo>
                  <a:pt x="40" y="110"/>
                </a:lnTo>
                <a:lnTo>
                  <a:pt x="42" y="110"/>
                </a:lnTo>
                <a:lnTo>
                  <a:pt x="42" y="112"/>
                </a:lnTo>
                <a:lnTo>
                  <a:pt x="42" y="112"/>
                </a:lnTo>
                <a:lnTo>
                  <a:pt x="42" y="112"/>
                </a:lnTo>
                <a:lnTo>
                  <a:pt x="40" y="112"/>
                </a:lnTo>
                <a:lnTo>
                  <a:pt x="40" y="112"/>
                </a:lnTo>
                <a:lnTo>
                  <a:pt x="40" y="114"/>
                </a:lnTo>
                <a:lnTo>
                  <a:pt x="38" y="114"/>
                </a:lnTo>
                <a:lnTo>
                  <a:pt x="38" y="114"/>
                </a:lnTo>
                <a:lnTo>
                  <a:pt x="36" y="114"/>
                </a:lnTo>
                <a:lnTo>
                  <a:pt x="36" y="112"/>
                </a:lnTo>
                <a:lnTo>
                  <a:pt x="34" y="112"/>
                </a:lnTo>
                <a:lnTo>
                  <a:pt x="30" y="112"/>
                </a:lnTo>
                <a:lnTo>
                  <a:pt x="30" y="110"/>
                </a:lnTo>
                <a:lnTo>
                  <a:pt x="28" y="110"/>
                </a:lnTo>
                <a:lnTo>
                  <a:pt x="26" y="110"/>
                </a:lnTo>
                <a:lnTo>
                  <a:pt x="26" y="110"/>
                </a:lnTo>
                <a:lnTo>
                  <a:pt x="24" y="110"/>
                </a:lnTo>
                <a:lnTo>
                  <a:pt x="24" y="108"/>
                </a:lnTo>
                <a:lnTo>
                  <a:pt x="22" y="106"/>
                </a:lnTo>
                <a:lnTo>
                  <a:pt x="20" y="106"/>
                </a:lnTo>
                <a:lnTo>
                  <a:pt x="18" y="104"/>
                </a:lnTo>
                <a:lnTo>
                  <a:pt x="18" y="102"/>
                </a:lnTo>
                <a:lnTo>
                  <a:pt x="16" y="102"/>
                </a:lnTo>
                <a:lnTo>
                  <a:pt x="16" y="102"/>
                </a:lnTo>
                <a:lnTo>
                  <a:pt x="14" y="100"/>
                </a:lnTo>
                <a:lnTo>
                  <a:pt x="14" y="100"/>
                </a:lnTo>
                <a:lnTo>
                  <a:pt x="12" y="98"/>
                </a:lnTo>
                <a:lnTo>
                  <a:pt x="14" y="100"/>
                </a:lnTo>
                <a:lnTo>
                  <a:pt x="14" y="100"/>
                </a:lnTo>
                <a:lnTo>
                  <a:pt x="14" y="102"/>
                </a:lnTo>
                <a:lnTo>
                  <a:pt x="14" y="102"/>
                </a:lnTo>
                <a:lnTo>
                  <a:pt x="16" y="102"/>
                </a:lnTo>
                <a:lnTo>
                  <a:pt x="16" y="104"/>
                </a:lnTo>
                <a:lnTo>
                  <a:pt x="18" y="106"/>
                </a:lnTo>
                <a:lnTo>
                  <a:pt x="20" y="106"/>
                </a:lnTo>
                <a:lnTo>
                  <a:pt x="22" y="108"/>
                </a:lnTo>
                <a:lnTo>
                  <a:pt x="22" y="110"/>
                </a:lnTo>
                <a:lnTo>
                  <a:pt x="24" y="112"/>
                </a:lnTo>
                <a:lnTo>
                  <a:pt x="26" y="112"/>
                </a:lnTo>
                <a:lnTo>
                  <a:pt x="26" y="112"/>
                </a:lnTo>
                <a:lnTo>
                  <a:pt x="26" y="114"/>
                </a:lnTo>
                <a:lnTo>
                  <a:pt x="28" y="114"/>
                </a:lnTo>
                <a:lnTo>
                  <a:pt x="28" y="114"/>
                </a:lnTo>
                <a:lnTo>
                  <a:pt x="24" y="114"/>
                </a:lnTo>
                <a:lnTo>
                  <a:pt x="22" y="114"/>
                </a:lnTo>
                <a:lnTo>
                  <a:pt x="20" y="116"/>
                </a:lnTo>
                <a:lnTo>
                  <a:pt x="18" y="116"/>
                </a:lnTo>
                <a:lnTo>
                  <a:pt x="16" y="118"/>
                </a:lnTo>
                <a:lnTo>
                  <a:pt x="16" y="118"/>
                </a:lnTo>
                <a:lnTo>
                  <a:pt x="14" y="118"/>
                </a:lnTo>
                <a:lnTo>
                  <a:pt x="14" y="118"/>
                </a:lnTo>
                <a:lnTo>
                  <a:pt x="16" y="118"/>
                </a:lnTo>
                <a:lnTo>
                  <a:pt x="18" y="120"/>
                </a:lnTo>
                <a:lnTo>
                  <a:pt x="18" y="120"/>
                </a:lnTo>
                <a:lnTo>
                  <a:pt x="20" y="120"/>
                </a:lnTo>
                <a:lnTo>
                  <a:pt x="20" y="118"/>
                </a:lnTo>
                <a:lnTo>
                  <a:pt x="22" y="118"/>
                </a:lnTo>
                <a:lnTo>
                  <a:pt x="22" y="118"/>
                </a:lnTo>
                <a:lnTo>
                  <a:pt x="22" y="118"/>
                </a:lnTo>
                <a:lnTo>
                  <a:pt x="22" y="118"/>
                </a:lnTo>
                <a:lnTo>
                  <a:pt x="22" y="118"/>
                </a:lnTo>
                <a:lnTo>
                  <a:pt x="24" y="118"/>
                </a:lnTo>
                <a:lnTo>
                  <a:pt x="24" y="118"/>
                </a:lnTo>
                <a:lnTo>
                  <a:pt x="24" y="118"/>
                </a:lnTo>
                <a:lnTo>
                  <a:pt x="26" y="116"/>
                </a:lnTo>
                <a:lnTo>
                  <a:pt x="28" y="118"/>
                </a:lnTo>
                <a:lnTo>
                  <a:pt x="30" y="118"/>
                </a:lnTo>
                <a:lnTo>
                  <a:pt x="32" y="118"/>
                </a:lnTo>
                <a:lnTo>
                  <a:pt x="34" y="118"/>
                </a:lnTo>
                <a:lnTo>
                  <a:pt x="34" y="118"/>
                </a:lnTo>
                <a:lnTo>
                  <a:pt x="36" y="118"/>
                </a:lnTo>
                <a:lnTo>
                  <a:pt x="38" y="118"/>
                </a:lnTo>
                <a:lnTo>
                  <a:pt x="40" y="118"/>
                </a:lnTo>
                <a:lnTo>
                  <a:pt x="42" y="118"/>
                </a:lnTo>
                <a:lnTo>
                  <a:pt x="44" y="118"/>
                </a:lnTo>
                <a:lnTo>
                  <a:pt x="46" y="120"/>
                </a:lnTo>
                <a:lnTo>
                  <a:pt x="48" y="120"/>
                </a:lnTo>
                <a:lnTo>
                  <a:pt x="48" y="120"/>
                </a:lnTo>
                <a:lnTo>
                  <a:pt x="50" y="122"/>
                </a:lnTo>
                <a:lnTo>
                  <a:pt x="50" y="122"/>
                </a:lnTo>
                <a:lnTo>
                  <a:pt x="50" y="124"/>
                </a:lnTo>
                <a:lnTo>
                  <a:pt x="52" y="124"/>
                </a:lnTo>
                <a:lnTo>
                  <a:pt x="54" y="126"/>
                </a:lnTo>
                <a:lnTo>
                  <a:pt x="56" y="128"/>
                </a:lnTo>
                <a:lnTo>
                  <a:pt x="58" y="130"/>
                </a:lnTo>
                <a:lnTo>
                  <a:pt x="60" y="134"/>
                </a:lnTo>
                <a:lnTo>
                  <a:pt x="62" y="136"/>
                </a:lnTo>
                <a:lnTo>
                  <a:pt x="64" y="138"/>
                </a:lnTo>
                <a:lnTo>
                  <a:pt x="66" y="140"/>
                </a:lnTo>
                <a:lnTo>
                  <a:pt x="66" y="144"/>
                </a:lnTo>
                <a:lnTo>
                  <a:pt x="68" y="146"/>
                </a:lnTo>
                <a:lnTo>
                  <a:pt x="70" y="148"/>
                </a:lnTo>
                <a:lnTo>
                  <a:pt x="70" y="150"/>
                </a:lnTo>
                <a:lnTo>
                  <a:pt x="72" y="152"/>
                </a:lnTo>
                <a:lnTo>
                  <a:pt x="74" y="154"/>
                </a:lnTo>
                <a:lnTo>
                  <a:pt x="76" y="156"/>
                </a:lnTo>
                <a:lnTo>
                  <a:pt x="76" y="158"/>
                </a:lnTo>
                <a:lnTo>
                  <a:pt x="78" y="160"/>
                </a:lnTo>
                <a:lnTo>
                  <a:pt x="78" y="164"/>
                </a:lnTo>
                <a:lnTo>
                  <a:pt x="80" y="170"/>
                </a:lnTo>
                <a:lnTo>
                  <a:pt x="80" y="172"/>
                </a:lnTo>
                <a:lnTo>
                  <a:pt x="80" y="176"/>
                </a:lnTo>
                <a:lnTo>
                  <a:pt x="80" y="187"/>
                </a:lnTo>
                <a:lnTo>
                  <a:pt x="82" y="199"/>
                </a:lnTo>
                <a:lnTo>
                  <a:pt x="82" y="207"/>
                </a:lnTo>
                <a:lnTo>
                  <a:pt x="82" y="213"/>
                </a:lnTo>
                <a:lnTo>
                  <a:pt x="82" y="219"/>
                </a:lnTo>
                <a:lnTo>
                  <a:pt x="80" y="223"/>
                </a:lnTo>
                <a:lnTo>
                  <a:pt x="108" y="22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4" name="Freeform 40"/>
          <p:cNvSpPr>
            <a:spLocks/>
          </p:cNvSpPr>
          <p:nvPr userDrawn="1"/>
        </p:nvSpPr>
        <p:spPr bwMode="auto">
          <a:xfrm>
            <a:off x="5918200" y="-7318102"/>
            <a:ext cx="298450" cy="354013"/>
          </a:xfrm>
          <a:custGeom>
            <a:avLst/>
            <a:gdLst>
              <a:gd name="T0" fmla="*/ 104 w 188"/>
              <a:gd name="T1" fmla="*/ 172 h 223"/>
              <a:gd name="T2" fmla="*/ 122 w 188"/>
              <a:gd name="T3" fmla="*/ 130 h 223"/>
              <a:gd name="T4" fmla="*/ 146 w 188"/>
              <a:gd name="T5" fmla="*/ 102 h 223"/>
              <a:gd name="T6" fmla="*/ 178 w 188"/>
              <a:gd name="T7" fmla="*/ 94 h 223"/>
              <a:gd name="T8" fmla="*/ 182 w 188"/>
              <a:gd name="T9" fmla="*/ 88 h 223"/>
              <a:gd name="T10" fmla="*/ 158 w 188"/>
              <a:gd name="T11" fmla="*/ 96 h 223"/>
              <a:gd name="T12" fmla="*/ 156 w 188"/>
              <a:gd name="T13" fmla="*/ 76 h 223"/>
              <a:gd name="T14" fmla="*/ 146 w 188"/>
              <a:gd name="T15" fmla="*/ 94 h 223"/>
              <a:gd name="T16" fmla="*/ 124 w 188"/>
              <a:gd name="T17" fmla="*/ 122 h 223"/>
              <a:gd name="T18" fmla="*/ 110 w 188"/>
              <a:gd name="T19" fmla="*/ 130 h 223"/>
              <a:gd name="T20" fmla="*/ 128 w 188"/>
              <a:gd name="T21" fmla="*/ 90 h 223"/>
              <a:gd name="T22" fmla="*/ 138 w 188"/>
              <a:gd name="T23" fmla="*/ 62 h 223"/>
              <a:gd name="T24" fmla="*/ 138 w 188"/>
              <a:gd name="T25" fmla="*/ 58 h 223"/>
              <a:gd name="T26" fmla="*/ 120 w 188"/>
              <a:gd name="T27" fmla="*/ 96 h 223"/>
              <a:gd name="T28" fmla="*/ 114 w 188"/>
              <a:gd name="T29" fmla="*/ 82 h 223"/>
              <a:gd name="T30" fmla="*/ 126 w 188"/>
              <a:gd name="T31" fmla="*/ 50 h 223"/>
              <a:gd name="T32" fmla="*/ 146 w 188"/>
              <a:gd name="T33" fmla="*/ 24 h 223"/>
              <a:gd name="T34" fmla="*/ 144 w 188"/>
              <a:gd name="T35" fmla="*/ 24 h 223"/>
              <a:gd name="T36" fmla="*/ 126 w 188"/>
              <a:gd name="T37" fmla="*/ 42 h 223"/>
              <a:gd name="T38" fmla="*/ 128 w 188"/>
              <a:gd name="T39" fmla="*/ 8 h 223"/>
              <a:gd name="T40" fmla="*/ 122 w 188"/>
              <a:gd name="T41" fmla="*/ 38 h 223"/>
              <a:gd name="T42" fmla="*/ 106 w 188"/>
              <a:gd name="T43" fmla="*/ 94 h 223"/>
              <a:gd name="T44" fmla="*/ 96 w 188"/>
              <a:gd name="T45" fmla="*/ 94 h 223"/>
              <a:gd name="T46" fmla="*/ 106 w 188"/>
              <a:gd name="T47" fmla="*/ 34 h 223"/>
              <a:gd name="T48" fmla="*/ 104 w 188"/>
              <a:gd name="T49" fmla="*/ 14 h 223"/>
              <a:gd name="T50" fmla="*/ 98 w 188"/>
              <a:gd name="T51" fmla="*/ 76 h 223"/>
              <a:gd name="T52" fmla="*/ 86 w 188"/>
              <a:gd name="T53" fmla="*/ 104 h 223"/>
              <a:gd name="T54" fmla="*/ 84 w 188"/>
              <a:gd name="T55" fmla="*/ 64 h 223"/>
              <a:gd name="T56" fmla="*/ 94 w 188"/>
              <a:gd name="T57" fmla="*/ 14 h 223"/>
              <a:gd name="T58" fmla="*/ 88 w 188"/>
              <a:gd name="T59" fmla="*/ 50 h 223"/>
              <a:gd name="T60" fmla="*/ 74 w 188"/>
              <a:gd name="T61" fmla="*/ 76 h 223"/>
              <a:gd name="T62" fmla="*/ 60 w 188"/>
              <a:gd name="T63" fmla="*/ 40 h 223"/>
              <a:gd name="T64" fmla="*/ 74 w 188"/>
              <a:gd name="T65" fmla="*/ 12 h 223"/>
              <a:gd name="T66" fmla="*/ 62 w 188"/>
              <a:gd name="T67" fmla="*/ 28 h 223"/>
              <a:gd name="T68" fmla="*/ 68 w 188"/>
              <a:gd name="T69" fmla="*/ 70 h 223"/>
              <a:gd name="T70" fmla="*/ 72 w 188"/>
              <a:gd name="T71" fmla="*/ 94 h 223"/>
              <a:gd name="T72" fmla="*/ 58 w 188"/>
              <a:gd name="T73" fmla="*/ 72 h 223"/>
              <a:gd name="T74" fmla="*/ 44 w 188"/>
              <a:gd name="T75" fmla="*/ 58 h 223"/>
              <a:gd name="T76" fmla="*/ 32 w 188"/>
              <a:gd name="T77" fmla="*/ 50 h 223"/>
              <a:gd name="T78" fmla="*/ 44 w 188"/>
              <a:gd name="T79" fmla="*/ 66 h 223"/>
              <a:gd name="T80" fmla="*/ 52 w 188"/>
              <a:gd name="T81" fmla="*/ 80 h 223"/>
              <a:gd name="T82" fmla="*/ 30 w 188"/>
              <a:gd name="T83" fmla="*/ 76 h 223"/>
              <a:gd name="T84" fmla="*/ 34 w 188"/>
              <a:gd name="T85" fmla="*/ 82 h 223"/>
              <a:gd name="T86" fmla="*/ 52 w 188"/>
              <a:gd name="T87" fmla="*/ 82 h 223"/>
              <a:gd name="T88" fmla="*/ 62 w 188"/>
              <a:gd name="T89" fmla="*/ 90 h 223"/>
              <a:gd name="T90" fmla="*/ 78 w 188"/>
              <a:gd name="T91" fmla="*/ 106 h 223"/>
              <a:gd name="T92" fmla="*/ 86 w 188"/>
              <a:gd name="T93" fmla="*/ 142 h 223"/>
              <a:gd name="T94" fmla="*/ 68 w 188"/>
              <a:gd name="T95" fmla="*/ 136 h 223"/>
              <a:gd name="T96" fmla="*/ 54 w 188"/>
              <a:gd name="T97" fmla="*/ 118 h 223"/>
              <a:gd name="T98" fmla="*/ 40 w 188"/>
              <a:gd name="T99" fmla="*/ 104 h 223"/>
              <a:gd name="T100" fmla="*/ 22 w 188"/>
              <a:gd name="T101" fmla="*/ 86 h 223"/>
              <a:gd name="T102" fmla="*/ 6 w 188"/>
              <a:gd name="T103" fmla="*/ 68 h 223"/>
              <a:gd name="T104" fmla="*/ 10 w 188"/>
              <a:gd name="T105" fmla="*/ 72 h 223"/>
              <a:gd name="T106" fmla="*/ 22 w 188"/>
              <a:gd name="T107" fmla="*/ 90 h 223"/>
              <a:gd name="T108" fmla="*/ 40 w 188"/>
              <a:gd name="T109" fmla="*/ 110 h 223"/>
              <a:gd name="T110" fmla="*/ 30 w 188"/>
              <a:gd name="T111" fmla="*/ 112 h 223"/>
              <a:gd name="T112" fmla="*/ 14 w 188"/>
              <a:gd name="T113" fmla="*/ 100 h 223"/>
              <a:gd name="T114" fmla="*/ 24 w 188"/>
              <a:gd name="T115" fmla="*/ 112 h 223"/>
              <a:gd name="T116" fmla="*/ 14 w 188"/>
              <a:gd name="T117" fmla="*/ 118 h 223"/>
              <a:gd name="T118" fmla="*/ 24 w 188"/>
              <a:gd name="T119" fmla="*/ 118 h 223"/>
              <a:gd name="T120" fmla="*/ 48 w 188"/>
              <a:gd name="T121" fmla="*/ 120 h 223"/>
              <a:gd name="T122" fmla="*/ 66 w 188"/>
              <a:gd name="T123" fmla="*/ 144 h 223"/>
              <a:gd name="T124" fmla="*/ 80 w 188"/>
              <a:gd name="T125" fmla="*/ 18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23">
                <a:moveTo>
                  <a:pt x="108" y="223"/>
                </a:moveTo>
                <a:lnTo>
                  <a:pt x="106" y="221"/>
                </a:lnTo>
                <a:lnTo>
                  <a:pt x="104" y="219"/>
                </a:lnTo>
                <a:lnTo>
                  <a:pt x="102" y="217"/>
                </a:lnTo>
                <a:lnTo>
                  <a:pt x="100" y="215"/>
                </a:lnTo>
                <a:lnTo>
                  <a:pt x="100" y="213"/>
                </a:lnTo>
                <a:lnTo>
                  <a:pt x="100" y="211"/>
                </a:lnTo>
                <a:lnTo>
                  <a:pt x="100" y="207"/>
                </a:lnTo>
                <a:lnTo>
                  <a:pt x="100" y="201"/>
                </a:lnTo>
                <a:lnTo>
                  <a:pt x="100" y="191"/>
                </a:lnTo>
                <a:lnTo>
                  <a:pt x="102" y="185"/>
                </a:lnTo>
                <a:lnTo>
                  <a:pt x="102" y="181"/>
                </a:lnTo>
                <a:lnTo>
                  <a:pt x="104" y="172"/>
                </a:lnTo>
                <a:lnTo>
                  <a:pt x="104" y="168"/>
                </a:lnTo>
                <a:lnTo>
                  <a:pt x="106" y="164"/>
                </a:lnTo>
                <a:lnTo>
                  <a:pt x="106" y="162"/>
                </a:lnTo>
                <a:lnTo>
                  <a:pt x="106" y="160"/>
                </a:lnTo>
                <a:lnTo>
                  <a:pt x="108" y="156"/>
                </a:lnTo>
                <a:lnTo>
                  <a:pt x="108" y="154"/>
                </a:lnTo>
                <a:lnTo>
                  <a:pt x="110" y="150"/>
                </a:lnTo>
                <a:lnTo>
                  <a:pt x="114" y="146"/>
                </a:lnTo>
                <a:lnTo>
                  <a:pt x="116" y="142"/>
                </a:lnTo>
                <a:lnTo>
                  <a:pt x="118" y="138"/>
                </a:lnTo>
                <a:lnTo>
                  <a:pt x="120" y="134"/>
                </a:lnTo>
                <a:lnTo>
                  <a:pt x="122" y="132"/>
                </a:lnTo>
                <a:lnTo>
                  <a:pt x="122" y="130"/>
                </a:lnTo>
                <a:lnTo>
                  <a:pt x="124" y="128"/>
                </a:lnTo>
                <a:lnTo>
                  <a:pt x="124" y="126"/>
                </a:lnTo>
                <a:lnTo>
                  <a:pt x="126" y="126"/>
                </a:lnTo>
                <a:lnTo>
                  <a:pt x="128" y="124"/>
                </a:lnTo>
                <a:lnTo>
                  <a:pt x="128" y="120"/>
                </a:lnTo>
                <a:lnTo>
                  <a:pt x="130" y="118"/>
                </a:lnTo>
                <a:lnTo>
                  <a:pt x="132" y="116"/>
                </a:lnTo>
                <a:lnTo>
                  <a:pt x="134" y="112"/>
                </a:lnTo>
                <a:lnTo>
                  <a:pt x="136" y="110"/>
                </a:lnTo>
                <a:lnTo>
                  <a:pt x="140" y="108"/>
                </a:lnTo>
                <a:lnTo>
                  <a:pt x="142" y="104"/>
                </a:lnTo>
                <a:lnTo>
                  <a:pt x="144" y="102"/>
                </a:lnTo>
                <a:lnTo>
                  <a:pt x="146" y="102"/>
                </a:lnTo>
                <a:lnTo>
                  <a:pt x="148" y="102"/>
                </a:lnTo>
                <a:lnTo>
                  <a:pt x="150" y="102"/>
                </a:lnTo>
                <a:lnTo>
                  <a:pt x="152" y="102"/>
                </a:lnTo>
                <a:lnTo>
                  <a:pt x="154" y="102"/>
                </a:lnTo>
                <a:lnTo>
                  <a:pt x="156" y="102"/>
                </a:lnTo>
                <a:lnTo>
                  <a:pt x="160" y="100"/>
                </a:lnTo>
                <a:lnTo>
                  <a:pt x="166" y="98"/>
                </a:lnTo>
                <a:lnTo>
                  <a:pt x="168" y="98"/>
                </a:lnTo>
                <a:lnTo>
                  <a:pt x="170" y="96"/>
                </a:lnTo>
                <a:lnTo>
                  <a:pt x="172" y="96"/>
                </a:lnTo>
                <a:lnTo>
                  <a:pt x="174" y="96"/>
                </a:lnTo>
                <a:lnTo>
                  <a:pt x="176" y="94"/>
                </a:lnTo>
                <a:lnTo>
                  <a:pt x="178" y="94"/>
                </a:lnTo>
                <a:lnTo>
                  <a:pt x="180" y="92"/>
                </a:lnTo>
                <a:lnTo>
                  <a:pt x="182" y="92"/>
                </a:lnTo>
                <a:lnTo>
                  <a:pt x="184" y="90"/>
                </a:lnTo>
                <a:lnTo>
                  <a:pt x="186" y="90"/>
                </a:lnTo>
                <a:lnTo>
                  <a:pt x="188" y="88"/>
                </a:lnTo>
                <a:lnTo>
                  <a:pt x="188" y="88"/>
                </a:lnTo>
                <a:lnTo>
                  <a:pt x="188" y="88"/>
                </a:lnTo>
                <a:lnTo>
                  <a:pt x="186" y="88"/>
                </a:lnTo>
                <a:lnTo>
                  <a:pt x="186" y="88"/>
                </a:lnTo>
                <a:lnTo>
                  <a:pt x="184" y="88"/>
                </a:lnTo>
                <a:lnTo>
                  <a:pt x="184" y="88"/>
                </a:lnTo>
                <a:lnTo>
                  <a:pt x="182" y="88"/>
                </a:lnTo>
                <a:lnTo>
                  <a:pt x="182" y="88"/>
                </a:lnTo>
                <a:lnTo>
                  <a:pt x="180" y="88"/>
                </a:lnTo>
                <a:lnTo>
                  <a:pt x="178" y="90"/>
                </a:lnTo>
                <a:lnTo>
                  <a:pt x="178" y="90"/>
                </a:lnTo>
                <a:lnTo>
                  <a:pt x="176" y="92"/>
                </a:lnTo>
                <a:lnTo>
                  <a:pt x="174" y="92"/>
                </a:lnTo>
                <a:lnTo>
                  <a:pt x="172" y="94"/>
                </a:lnTo>
                <a:lnTo>
                  <a:pt x="170" y="94"/>
                </a:lnTo>
                <a:lnTo>
                  <a:pt x="168" y="94"/>
                </a:lnTo>
                <a:lnTo>
                  <a:pt x="166" y="96"/>
                </a:lnTo>
                <a:lnTo>
                  <a:pt x="164" y="96"/>
                </a:lnTo>
                <a:lnTo>
                  <a:pt x="162" y="96"/>
                </a:lnTo>
                <a:lnTo>
                  <a:pt x="160" y="96"/>
                </a:lnTo>
                <a:lnTo>
                  <a:pt x="158" y="96"/>
                </a:lnTo>
                <a:lnTo>
                  <a:pt x="156" y="98"/>
                </a:lnTo>
                <a:lnTo>
                  <a:pt x="154" y="98"/>
                </a:lnTo>
                <a:lnTo>
                  <a:pt x="152" y="98"/>
                </a:lnTo>
                <a:lnTo>
                  <a:pt x="150" y="98"/>
                </a:lnTo>
                <a:lnTo>
                  <a:pt x="150" y="98"/>
                </a:lnTo>
                <a:lnTo>
                  <a:pt x="150" y="100"/>
                </a:lnTo>
                <a:lnTo>
                  <a:pt x="150" y="100"/>
                </a:lnTo>
                <a:lnTo>
                  <a:pt x="150" y="98"/>
                </a:lnTo>
                <a:lnTo>
                  <a:pt x="150" y="94"/>
                </a:lnTo>
                <a:lnTo>
                  <a:pt x="150" y="90"/>
                </a:lnTo>
                <a:lnTo>
                  <a:pt x="152" y="84"/>
                </a:lnTo>
                <a:lnTo>
                  <a:pt x="156" y="80"/>
                </a:lnTo>
                <a:lnTo>
                  <a:pt x="156" y="76"/>
                </a:lnTo>
                <a:lnTo>
                  <a:pt x="158" y="76"/>
                </a:lnTo>
                <a:lnTo>
                  <a:pt x="156" y="72"/>
                </a:lnTo>
                <a:lnTo>
                  <a:pt x="156" y="68"/>
                </a:lnTo>
                <a:lnTo>
                  <a:pt x="156" y="68"/>
                </a:lnTo>
                <a:lnTo>
                  <a:pt x="154" y="70"/>
                </a:lnTo>
                <a:lnTo>
                  <a:pt x="152" y="76"/>
                </a:lnTo>
                <a:lnTo>
                  <a:pt x="152" y="80"/>
                </a:lnTo>
                <a:lnTo>
                  <a:pt x="150" y="84"/>
                </a:lnTo>
                <a:lnTo>
                  <a:pt x="150" y="86"/>
                </a:lnTo>
                <a:lnTo>
                  <a:pt x="150" y="88"/>
                </a:lnTo>
                <a:lnTo>
                  <a:pt x="148" y="90"/>
                </a:lnTo>
                <a:lnTo>
                  <a:pt x="148" y="92"/>
                </a:lnTo>
                <a:lnTo>
                  <a:pt x="146" y="94"/>
                </a:lnTo>
                <a:lnTo>
                  <a:pt x="144" y="96"/>
                </a:lnTo>
                <a:lnTo>
                  <a:pt x="142" y="98"/>
                </a:lnTo>
                <a:lnTo>
                  <a:pt x="140" y="100"/>
                </a:lnTo>
                <a:lnTo>
                  <a:pt x="140" y="102"/>
                </a:lnTo>
                <a:lnTo>
                  <a:pt x="138" y="104"/>
                </a:lnTo>
                <a:lnTo>
                  <a:pt x="136" y="106"/>
                </a:lnTo>
                <a:lnTo>
                  <a:pt x="134" y="108"/>
                </a:lnTo>
                <a:lnTo>
                  <a:pt x="132" y="110"/>
                </a:lnTo>
                <a:lnTo>
                  <a:pt x="130" y="112"/>
                </a:lnTo>
                <a:lnTo>
                  <a:pt x="128" y="114"/>
                </a:lnTo>
                <a:lnTo>
                  <a:pt x="126" y="118"/>
                </a:lnTo>
                <a:lnTo>
                  <a:pt x="126" y="120"/>
                </a:lnTo>
                <a:lnTo>
                  <a:pt x="124" y="122"/>
                </a:lnTo>
                <a:lnTo>
                  <a:pt x="124" y="124"/>
                </a:lnTo>
                <a:lnTo>
                  <a:pt x="122" y="126"/>
                </a:lnTo>
                <a:lnTo>
                  <a:pt x="122" y="128"/>
                </a:lnTo>
                <a:lnTo>
                  <a:pt x="120" y="128"/>
                </a:lnTo>
                <a:lnTo>
                  <a:pt x="118" y="130"/>
                </a:lnTo>
                <a:lnTo>
                  <a:pt x="118" y="132"/>
                </a:lnTo>
                <a:lnTo>
                  <a:pt x="116" y="132"/>
                </a:lnTo>
                <a:lnTo>
                  <a:pt x="116" y="134"/>
                </a:lnTo>
                <a:lnTo>
                  <a:pt x="114" y="134"/>
                </a:lnTo>
                <a:lnTo>
                  <a:pt x="112" y="136"/>
                </a:lnTo>
                <a:lnTo>
                  <a:pt x="112" y="136"/>
                </a:lnTo>
                <a:lnTo>
                  <a:pt x="110" y="138"/>
                </a:lnTo>
                <a:lnTo>
                  <a:pt x="110" y="130"/>
                </a:lnTo>
                <a:lnTo>
                  <a:pt x="110" y="126"/>
                </a:lnTo>
                <a:lnTo>
                  <a:pt x="112" y="122"/>
                </a:lnTo>
                <a:lnTo>
                  <a:pt x="114" y="114"/>
                </a:lnTo>
                <a:lnTo>
                  <a:pt x="116" y="110"/>
                </a:lnTo>
                <a:lnTo>
                  <a:pt x="116" y="110"/>
                </a:lnTo>
                <a:lnTo>
                  <a:pt x="118" y="108"/>
                </a:lnTo>
                <a:lnTo>
                  <a:pt x="118" y="106"/>
                </a:lnTo>
                <a:lnTo>
                  <a:pt x="120" y="104"/>
                </a:lnTo>
                <a:lnTo>
                  <a:pt x="122" y="102"/>
                </a:lnTo>
                <a:lnTo>
                  <a:pt x="124" y="100"/>
                </a:lnTo>
                <a:lnTo>
                  <a:pt x="126" y="96"/>
                </a:lnTo>
                <a:lnTo>
                  <a:pt x="126" y="92"/>
                </a:lnTo>
                <a:lnTo>
                  <a:pt x="128" y="90"/>
                </a:lnTo>
                <a:lnTo>
                  <a:pt x="128" y="88"/>
                </a:lnTo>
                <a:lnTo>
                  <a:pt x="130" y="86"/>
                </a:lnTo>
                <a:lnTo>
                  <a:pt x="130" y="86"/>
                </a:lnTo>
                <a:lnTo>
                  <a:pt x="132" y="84"/>
                </a:lnTo>
                <a:lnTo>
                  <a:pt x="132" y="82"/>
                </a:lnTo>
                <a:lnTo>
                  <a:pt x="134" y="78"/>
                </a:lnTo>
                <a:lnTo>
                  <a:pt x="134" y="76"/>
                </a:lnTo>
                <a:lnTo>
                  <a:pt x="136" y="74"/>
                </a:lnTo>
                <a:lnTo>
                  <a:pt x="136" y="72"/>
                </a:lnTo>
                <a:lnTo>
                  <a:pt x="136" y="70"/>
                </a:lnTo>
                <a:lnTo>
                  <a:pt x="138" y="68"/>
                </a:lnTo>
                <a:lnTo>
                  <a:pt x="138" y="66"/>
                </a:lnTo>
                <a:lnTo>
                  <a:pt x="138" y="62"/>
                </a:lnTo>
                <a:lnTo>
                  <a:pt x="140" y="58"/>
                </a:lnTo>
                <a:lnTo>
                  <a:pt x="142" y="52"/>
                </a:lnTo>
                <a:lnTo>
                  <a:pt x="144" y="48"/>
                </a:lnTo>
                <a:lnTo>
                  <a:pt x="144" y="44"/>
                </a:lnTo>
                <a:lnTo>
                  <a:pt x="146" y="40"/>
                </a:lnTo>
                <a:lnTo>
                  <a:pt x="144" y="38"/>
                </a:lnTo>
                <a:lnTo>
                  <a:pt x="144" y="36"/>
                </a:lnTo>
                <a:lnTo>
                  <a:pt x="144" y="36"/>
                </a:lnTo>
                <a:lnTo>
                  <a:pt x="142" y="40"/>
                </a:lnTo>
                <a:lnTo>
                  <a:pt x="140" y="46"/>
                </a:lnTo>
                <a:lnTo>
                  <a:pt x="140" y="50"/>
                </a:lnTo>
                <a:lnTo>
                  <a:pt x="140" y="54"/>
                </a:lnTo>
                <a:lnTo>
                  <a:pt x="138" y="58"/>
                </a:lnTo>
                <a:lnTo>
                  <a:pt x="136" y="64"/>
                </a:lnTo>
                <a:lnTo>
                  <a:pt x="134" y="68"/>
                </a:lnTo>
                <a:lnTo>
                  <a:pt x="134" y="72"/>
                </a:lnTo>
                <a:lnTo>
                  <a:pt x="132" y="76"/>
                </a:lnTo>
                <a:lnTo>
                  <a:pt x="132" y="78"/>
                </a:lnTo>
                <a:lnTo>
                  <a:pt x="130" y="80"/>
                </a:lnTo>
                <a:lnTo>
                  <a:pt x="130" y="82"/>
                </a:lnTo>
                <a:lnTo>
                  <a:pt x="128" y="84"/>
                </a:lnTo>
                <a:lnTo>
                  <a:pt x="126" y="88"/>
                </a:lnTo>
                <a:lnTo>
                  <a:pt x="124" y="90"/>
                </a:lnTo>
                <a:lnTo>
                  <a:pt x="122" y="92"/>
                </a:lnTo>
                <a:lnTo>
                  <a:pt x="122" y="94"/>
                </a:lnTo>
                <a:lnTo>
                  <a:pt x="120" y="96"/>
                </a:lnTo>
                <a:lnTo>
                  <a:pt x="118" y="98"/>
                </a:lnTo>
                <a:lnTo>
                  <a:pt x="118" y="100"/>
                </a:lnTo>
                <a:lnTo>
                  <a:pt x="116" y="102"/>
                </a:lnTo>
                <a:lnTo>
                  <a:pt x="114" y="104"/>
                </a:lnTo>
                <a:lnTo>
                  <a:pt x="112" y="106"/>
                </a:lnTo>
                <a:lnTo>
                  <a:pt x="110" y="108"/>
                </a:lnTo>
                <a:lnTo>
                  <a:pt x="108" y="110"/>
                </a:lnTo>
                <a:lnTo>
                  <a:pt x="110" y="102"/>
                </a:lnTo>
                <a:lnTo>
                  <a:pt x="110" y="98"/>
                </a:lnTo>
                <a:lnTo>
                  <a:pt x="110" y="94"/>
                </a:lnTo>
                <a:lnTo>
                  <a:pt x="112" y="90"/>
                </a:lnTo>
                <a:lnTo>
                  <a:pt x="114" y="86"/>
                </a:lnTo>
                <a:lnTo>
                  <a:pt x="114" y="82"/>
                </a:lnTo>
                <a:lnTo>
                  <a:pt x="114" y="80"/>
                </a:lnTo>
                <a:lnTo>
                  <a:pt x="116" y="76"/>
                </a:lnTo>
                <a:lnTo>
                  <a:pt x="116" y="74"/>
                </a:lnTo>
                <a:lnTo>
                  <a:pt x="118" y="70"/>
                </a:lnTo>
                <a:lnTo>
                  <a:pt x="118" y="66"/>
                </a:lnTo>
                <a:lnTo>
                  <a:pt x="120" y="62"/>
                </a:lnTo>
                <a:lnTo>
                  <a:pt x="122" y="60"/>
                </a:lnTo>
                <a:lnTo>
                  <a:pt x="122" y="58"/>
                </a:lnTo>
                <a:lnTo>
                  <a:pt x="122" y="56"/>
                </a:lnTo>
                <a:lnTo>
                  <a:pt x="124" y="54"/>
                </a:lnTo>
                <a:lnTo>
                  <a:pt x="124" y="54"/>
                </a:lnTo>
                <a:lnTo>
                  <a:pt x="124" y="52"/>
                </a:lnTo>
                <a:lnTo>
                  <a:pt x="126" y="50"/>
                </a:lnTo>
                <a:lnTo>
                  <a:pt x="128" y="46"/>
                </a:lnTo>
                <a:lnTo>
                  <a:pt x="130" y="42"/>
                </a:lnTo>
                <a:lnTo>
                  <a:pt x="132" y="40"/>
                </a:lnTo>
                <a:lnTo>
                  <a:pt x="134" y="38"/>
                </a:lnTo>
                <a:lnTo>
                  <a:pt x="136" y="36"/>
                </a:lnTo>
                <a:lnTo>
                  <a:pt x="138" y="34"/>
                </a:lnTo>
                <a:lnTo>
                  <a:pt x="138" y="32"/>
                </a:lnTo>
                <a:lnTo>
                  <a:pt x="140" y="32"/>
                </a:lnTo>
                <a:lnTo>
                  <a:pt x="142" y="30"/>
                </a:lnTo>
                <a:lnTo>
                  <a:pt x="144" y="28"/>
                </a:lnTo>
                <a:lnTo>
                  <a:pt x="146" y="28"/>
                </a:lnTo>
                <a:lnTo>
                  <a:pt x="146" y="26"/>
                </a:lnTo>
                <a:lnTo>
                  <a:pt x="146" y="24"/>
                </a:lnTo>
                <a:lnTo>
                  <a:pt x="148" y="24"/>
                </a:lnTo>
                <a:lnTo>
                  <a:pt x="148" y="22"/>
                </a:lnTo>
                <a:lnTo>
                  <a:pt x="148" y="22"/>
                </a:lnTo>
                <a:lnTo>
                  <a:pt x="150" y="20"/>
                </a:lnTo>
                <a:lnTo>
                  <a:pt x="150" y="18"/>
                </a:lnTo>
                <a:lnTo>
                  <a:pt x="150" y="18"/>
                </a:lnTo>
                <a:lnTo>
                  <a:pt x="150" y="18"/>
                </a:lnTo>
                <a:lnTo>
                  <a:pt x="148" y="20"/>
                </a:lnTo>
                <a:lnTo>
                  <a:pt x="146" y="22"/>
                </a:lnTo>
                <a:lnTo>
                  <a:pt x="146" y="22"/>
                </a:lnTo>
                <a:lnTo>
                  <a:pt x="146" y="22"/>
                </a:lnTo>
                <a:lnTo>
                  <a:pt x="144" y="24"/>
                </a:lnTo>
                <a:lnTo>
                  <a:pt x="144" y="24"/>
                </a:lnTo>
                <a:lnTo>
                  <a:pt x="144" y="26"/>
                </a:lnTo>
                <a:lnTo>
                  <a:pt x="142" y="28"/>
                </a:lnTo>
                <a:lnTo>
                  <a:pt x="140" y="28"/>
                </a:lnTo>
                <a:lnTo>
                  <a:pt x="138" y="30"/>
                </a:lnTo>
                <a:lnTo>
                  <a:pt x="136" y="32"/>
                </a:lnTo>
                <a:lnTo>
                  <a:pt x="134" y="34"/>
                </a:lnTo>
                <a:lnTo>
                  <a:pt x="132" y="36"/>
                </a:lnTo>
                <a:lnTo>
                  <a:pt x="130" y="38"/>
                </a:lnTo>
                <a:lnTo>
                  <a:pt x="130" y="38"/>
                </a:lnTo>
                <a:lnTo>
                  <a:pt x="128" y="40"/>
                </a:lnTo>
                <a:lnTo>
                  <a:pt x="128" y="40"/>
                </a:lnTo>
                <a:lnTo>
                  <a:pt x="128" y="40"/>
                </a:lnTo>
                <a:lnTo>
                  <a:pt x="126" y="42"/>
                </a:lnTo>
                <a:lnTo>
                  <a:pt x="126" y="42"/>
                </a:lnTo>
                <a:lnTo>
                  <a:pt x="124" y="40"/>
                </a:lnTo>
                <a:lnTo>
                  <a:pt x="124" y="36"/>
                </a:lnTo>
                <a:lnTo>
                  <a:pt x="126" y="32"/>
                </a:lnTo>
                <a:lnTo>
                  <a:pt x="126" y="30"/>
                </a:lnTo>
                <a:lnTo>
                  <a:pt x="124" y="24"/>
                </a:lnTo>
                <a:lnTo>
                  <a:pt x="124" y="20"/>
                </a:lnTo>
                <a:lnTo>
                  <a:pt x="124" y="18"/>
                </a:lnTo>
                <a:lnTo>
                  <a:pt x="124" y="16"/>
                </a:lnTo>
                <a:lnTo>
                  <a:pt x="124" y="12"/>
                </a:lnTo>
                <a:lnTo>
                  <a:pt x="126" y="8"/>
                </a:lnTo>
                <a:lnTo>
                  <a:pt x="128" y="8"/>
                </a:lnTo>
                <a:lnTo>
                  <a:pt x="128" y="8"/>
                </a:lnTo>
                <a:lnTo>
                  <a:pt x="126" y="6"/>
                </a:lnTo>
                <a:lnTo>
                  <a:pt x="124" y="6"/>
                </a:lnTo>
                <a:lnTo>
                  <a:pt x="124" y="6"/>
                </a:lnTo>
                <a:lnTo>
                  <a:pt x="124" y="6"/>
                </a:lnTo>
                <a:lnTo>
                  <a:pt x="122" y="10"/>
                </a:lnTo>
                <a:lnTo>
                  <a:pt x="122" y="16"/>
                </a:lnTo>
                <a:lnTo>
                  <a:pt x="122" y="18"/>
                </a:lnTo>
                <a:lnTo>
                  <a:pt x="122" y="20"/>
                </a:lnTo>
                <a:lnTo>
                  <a:pt x="122" y="24"/>
                </a:lnTo>
                <a:lnTo>
                  <a:pt x="122" y="28"/>
                </a:lnTo>
                <a:lnTo>
                  <a:pt x="122" y="32"/>
                </a:lnTo>
                <a:lnTo>
                  <a:pt x="122" y="34"/>
                </a:lnTo>
                <a:lnTo>
                  <a:pt x="122" y="38"/>
                </a:lnTo>
                <a:lnTo>
                  <a:pt x="122" y="42"/>
                </a:lnTo>
                <a:lnTo>
                  <a:pt x="122" y="42"/>
                </a:lnTo>
                <a:lnTo>
                  <a:pt x="120" y="44"/>
                </a:lnTo>
                <a:lnTo>
                  <a:pt x="118" y="50"/>
                </a:lnTo>
                <a:lnTo>
                  <a:pt x="118" y="56"/>
                </a:lnTo>
                <a:lnTo>
                  <a:pt x="116" y="62"/>
                </a:lnTo>
                <a:lnTo>
                  <a:pt x="114" y="66"/>
                </a:lnTo>
                <a:lnTo>
                  <a:pt x="114" y="72"/>
                </a:lnTo>
                <a:lnTo>
                  <a:pt x="112" y="76"/>
                </a:lnTo>
                <a:lnTo>
                  <a:pt x="110" y="80"/>
                </a:lnTo>
                <a:lnTo>
                  <a:pt x="110" y="86"/>
                </a:lnTo>
                <a:lnTo>
                  <a:pt x="108" y="90"/>
                </a:lnTo>
                <a:lnTo>
                  <a:pt x="106" y="94"/>
                </a:lnTo>
                <a:lnTo>
                  <a:pt x="106" y="100"/>
                </a:lnTo>
                <a:lnTo>
                  <a:pt x="104" y="104"/>
                </a:lnTo>
                <a:lnTo>
                  <a:pt x="102" y="108"/>
                </a:lnTo>
                <a:lnTo>
                  <a:pt x="102" y="112"/>
                </a:lnTo>
                <a:lnTo>
                  <a:pt x="102" y="116"/>
                </a:lnTo>
                <a:lnTo>
                  <a:pt x="100" y="116"/>
                </a:lnTo>
                <a:lnTo>
                  <a:pt x="98" y="114"/>
                </a:lnTo>
                <a:lnTo>
                  <a:pt x="96" y="112"/>
                </a:lnTo>
                <a:lnTo>
                  <a:pt x="96" y="110"/>
                </a:lnTo>
                <a:lnTo>
                  <a:pt x="96" y="106"/>
                </a:lnTo>
                <a:lnTo>
                  <a:pt x="96" y="102"/>
                </a:lnTo>
                <a:lnTo>
                  <a:pt x="96" y="96"/>
                </a:lnTo>
                <a:lnTo>
                  <a:pt x="96" y="94"/>
                </a:lnTo>
                <a:lnTo>
                  <a:pt x="96" y="90"/>
                </a:lnTo>
                <a:lnTo>
                  <a:pt x="98" y="84"/>
                </a:lnTo>
                <a:lnTo>
                  <a:pt x="100" y="80"/>
                </a:lnTo>
                <a:lnTo>
                  <a:pt x="102" y="78"/>
                </a:lnTo>
                <a:lnTo>
                  <a:pt x="102" y="76"/>
                </a:lnTo>
                <a:lnTo>
                  <a:pt x="104" y="70"/>
                </a:lnTo>
                <a:lnTo>
                  <a:pt x="104" y="62"/>
                </a:lnTo>
                <a:lnTo>
                  <a:pt x="104" y="58"/>
                </a:lnTo>
                <a:lnTo>
                  <a:pt x="104" y="52"/>
                </a:lnTo>
                <a:lnTo>
                  <a:pt x="104" y="46"/>
                </a:lnTo>
                <a:lnTo>
                  <a:pt x="106" y="40"/>
                </a:lnTo>
                <a:lnTo>
                  <a:pt x="106" y="36"/>
                </a:lnTo>
                <a:lnTo>
                  <a:pt x="106" y="34"/>
                </a:lnTo>
                <a:lnTo>
                  <a:pt x="108" y="28"/>
                </a:lnTo>
                <a:lnTo>
                  <a:pt x="108" y="20"/>
                </a:lnTo>
                <a:lnTo>
                  <a:pt x="106" y="16"/>
                </a:lnTo>
                <a:lnTo>
                  <a:pt x="106" y="12"/>
                </a:lnTo>
                <a:lnTo>
                  <a:pt x="104" y="8"/>
                </a:lnTo>
                <a:lnTo>
                  <a:pt x="104" y="2"/>
                </a:lnTo>
                <a:lnTo>
                  <a:pt x="102" y="0"/>
                </a:lnTo>
                <a:lnTo>
                  <a:pt x="102" y="0"/>
                </a:lnTo>
                <a:lnTo>
                  <a:pt x="102" y="2"/>
                </a:lnTo>
                <a:lnTo>
                  <a:pt x="102" y="4"/>
                </a:lnTo>
                <a:lnTo>
                  <a:pt x="102" y="6"/>
                </a:lnTo>
                <a:lnTo>
                  <a:pt x="104" y="8"/>
                </a:lnTo>
                <a:lnTo>
                  <a:pt x="104" y="14"/>
                </a:lnTo>
                <a:lnTo>
                  <a:pt x="104" y="18"/>
                </a:lnTo>
                <a:lnTo>
                  <a:pt x="104" y="22"/>
                </a:lnTo>
                <a:lnTo>
                  <a:pt x="104" y="26"/>
                </a:lnTo>
                <a:lnTo>
                  <a:pt x="104" y="32"/>
                </a:lnTo>
                <a:lnTo>
                  <a:pt x="102" y="40"/>
                </a:lnTo>
                <a:lnTo>
                  <a:pt x="102" y="46"/>
                </a:lnTo>
                <a:lnTo>
                  <a:pt x="102" y="52"/>
                </a:lnTo>
                <a:lnTo>
                  <a:pt x="102" y="60"/>
                </a:lnTo>
                <a:lnTo>
                  <a:pt x="100" y="64"/>
                </a:lnTo>
                <a:lnTo>
                  <a:pt x="100" y="68"/>
                </a:lnTo>
                <a:lnTo>
                  <a:pt x="98" y="70"/>
                </a:lnTo>
                <a:lnTo>
                  <a:pt x="98" y="74"/>
                </a:lnTo>
                <a:lnTo>
                  <a:pt x="98" y="76"/>
                </a:lnTo>
                <a:lnTo>
                  <a:pt x="96" y="78"/>
                </a:lnTo>
                <a:lnTo>
                  <a:pt x="96" y="82"/>
                </a:lnTo>
                <a:lnTo>
                  <a:pt x="94" y="84"/>
                </a:lnTo>
                <a:lnTo>
                  <a:pt x="94" y="88"/>
                </a:lnTo>
                <a:lnTo>
                  <a:pt x="94" y="92"/>
                </a:lnTo>
                <a:lnTo>
                  <a:pt x="94" y="96"/>
                </a:lnTo>
                <a:lnTo>
                  <a:pt x="94" y="100"/>
                </a:lnTo>
                <a:lnTo>
                  <a:pt x="94" y="102"/>
                </a:lnTo>
                <a:lnTo>
                  <a:pt x="92" y="104"/>
                </a:lnTo>
                <a:lnTo>
                  <a:pt x="92" y="106"/>
                </a:lnTo>
                <a:lnTo>
                  <a:pt x="88" y="106"/>
                </a:lnTo>
                <a:lnTo>
                  <a:pt x="86" y="106"/>
                </a:lnTo>
                <a:lnTo>
                  <a:pt x="86" y="104"/>
                </a:lnTo>
                <a:lnTo>
                  <a:pt x="84" y="102"/>
                </a:lnTo>
                <a:lnTo>
                  <a:pt x="84" y="102"/>
                </a:lnTo>
                <a:lnTo>
                  <a:pt x="84" y="98"/>
                </a:lnTo>
                <a:lnTo>
                  <a:pt x="84" y="96"/>
                </a:lnTo>
                <a:lnTo>
                  <a:pt x="82" y="94"/>
                </a:lnTo>
                <a:lnTo>
                  <a:pt x="82" y="90"/>
                </a:lnTo>
                <a:lnTo>
                  <a:pt x="80" y="84"/>
                </a:lnTo>
                <a:lnTo>
                  <a:pt x="80" y="82"/>
                </a:lnTo>
                <a:lnTo>
                  <a:pt x="80" y="78"/>
                </a:lnTo>
                <a:lnTo>
                  <a:pt x="82" y="74"/>
                </a:lnTo>
                <a:lnTo>
                  <a:pt x="84" y="68"/>
                </a:lnTo>
                <a:lnTo>
                  <a:pt x="84" y="66"/>
                </a:lnTo>
                <a:lnTo>
                  <a:pt x="84" y="64"/>
                </a:lnTo>
                <a:lnTo>
                  <a:pt x="86" y="58"/>
                </a:lnTo>
                <a:lnTo>
                  <a:pt x="88" y="56"/>
                </a:lnTo>
                <a:lnTo>
                  <a:pt x="88" y="52"/>
                </a:lnTo>
                <a:lnTo>
                  <a:pt x="90" y="50"/>
                </a:lnTo>
                <a:lnTo>
                  <a:pt x="92" y="48"/>
                </a:lnTo>
                <a:lnTo>
                  <a:pt x="92" y="46"/>
                </a:lnTo>
                <a:lnTo>
                  <a:pt x="92" y="44"/>
                </a:lnTo>
                <a:lnTo>
                  <a:pt x="94" y="40"/>
                </a:lnTo>
                <a:lnTo>
                  <a:pt x="94" y="36"/>
                </a:lnTo>
                <a:lnTo>
                  <a:pt x="94" y="30"/>
                </a:lnTo>
                <a:lnTo>
                  <a:pt x="94" y="24"/>
                </a:lnTo>
                <a:lnTo>
                  <a:pt x="94" y="20"/>
                </a:lnTo>
                <a:lnTo>
                  <a:pt x="94" y="14"/>
                </a:lnTo>
                <a:lnTo>
                  <a:pt x="94" y="10"/>
                </a:lnTo>
                <a:lnTo>
                  <a:pt x="92" y="8"/>
                </a:lnTo>
                <a:lnTo>
                  <a:pt x="92" y="8"/>
                </a:lnTo>
                <a:lnTo>
                  <a:pt x="92" y="12"/>
                </a:lnTo>
                <a:lnTo>
                  <a:pt x="92" y="18"/>
                </a:lnTo>
                <a:lnTo>
                  <a:pt x="92" y="22"/>
                </a:lnTo>
                <a:lnTo>
                  <a:pt x="92" y="26"/>
                </a:lnTo>
                <a:lnTo>
                  <a:pt x="92" y="32"/>
                </a:lnTo>
                <a:lnTo>
                  <a:pt x="92" y="36"/>
                </a:lnTo>
                <a:lnTo>
                  <a:pt x="92" y="40"/>
                </a:lnTo>
                <a:lnTo>
                  <a:pt x="90" y="42"/>
                </a:lnTo>
                <a:lnTo>
                  <a:pt x="88" y="48"/>
                </a:lnTo>
                <a:lnTo>
                  <a:pt x="88" y="50"/>
                </a:lnTo>
                <a:lnTo>
                  <a:pt x="86" y="52"/>
                </a:lnTo>
                <a:lnTo>
                  <a:pt x="86" y="54"/>
                </a:lnTo>
                <a:lnTo>
                  <a:pt x="84" y="56"/>
                </a:lnTo>
                <a:lnTo>
                  <a:pt x="84" y="56"/>
                </a:lnTo>
                <a:lnTo>
                  <a:pt x="82" y="58"/>
                </a:lnTo>
                <a:lnTo>
                  <a:pt x="82" y="62"/>
                </a:lnTo>
                <a:lnTo>
                  <a:pt x="80" y="64"/>
                </a:lnTo>
                <a:lnTo>
                  <a:pt x="80" y="70"/>
                </a:lnTo>
                <a:lnTo>
                  <a:pt x="78" y="76"/>
                </a:lnTo>
                <a:lnTo>
                  <a:pt x="78" y="80"/>
                </a:lnTo>
                <a:lnTo>
                  <a:pt x="78" y="80"/>
                </a:lnTo>
                <a:lnTo>
                  <a:pt x="76" y="78"/>
                </a:lnTo>
                <a:lnTo>
                  <a:pt x="74" y="76"/>
                </a:lnTo>
                <a:lnTo>
                  <a:pt x="74" y="74"/>
                </a:lnTo>
                <a:lnTo>
                  <a:pt x="72" y="72"/>
                </a:lnTo>
                <a:lnTo>
                  <a:pt x="70" y="70"/>
                </a:lnTo>
                <a:lnTo>
                  <a:pt x="70" y="68"/>
                </a:lnTo>
                <a:lnTo>
                  <a:pt x="68" y="66"/>
                </a:lnTo>
                <a:lnTo>
                  <a:pt x="66" y="64"/>
                </a:lnTo>
                <a:lnTo>
                  <a:pt x="64" y="60"/>
                </a:lnTo>
                <a:lnTo>
                  <a:pt x="62" y="56"/>
                </a:lnTo>
                <a:lnTo>
                  <a:pt x="62" y="52"/>
                </a:lnTo>
                <a:lnTo>
                  <a:pt x="62" y="50"/>
                </a:lnTo>
                <a:lnTo>
                  <a:pt x="60" y="46"/>
                </a:lnTo>
                <a:lnTo>
                  <a:pt x="60" y="44"/>
                </a:lnTo>
                <a:lnTo>
                  <a:pt x="60" y="40"/>
                </a:lnTo>
                <a:lnTo>
                  <a:pt x="62" y="36"/>
                </a:lnTo>
                <a:lnTo>
                  <a:pt x="64" y="32"/>
                </a:lnTo>
                <a:lnTo>
                  <a:pt x="66" y="30"/>
                </a:lnTo>
                <a:lnTo>
                  <a:pt x="66" y="28"/>
                </a:lnTo>
                <a:lnTo>
                  <a:pt x="66" y="26"/>
                </a:lnTo>
                <a:lnTo>
                  <a:pt x="68" y="24"/>
                </a:lnTo>
                <a:lnTo>
                  <a:pt x="68" y="24"/>
                </a:lnTo>
                <a:lnTo>
                  <a:pt x="68" y="22"/>
                </a:lnTo>
                <a:lnTo>
                  <a:pt x="70" y="18"/>
                </a:lnTo>
                <a:lnTo>
                  <a:pt x="70" y="16"/>
                </a:lnTo>
                <a:lnTo>
                  <a:pt x="72" y="14"/>
                </a:lnTo>
                <a:lnTo>
                  <a:pt x="74" y="12"/>
                </a:lnTo>
                <a:lnTo>
                  <a:pt x="74" y="12"/>
                </a:lnTo>
                <a:lnTo>
                  <a:pt x="74" y="12"/>
                </a:lnTo>
                <a:lnTo>
                  <a:pt x="74" y="12"/>
                </a:lnTo>
                <a:lnTo>
                  <a:pt x="72" y="12"/>
                </a:lnTo>
                <a:lnTo>
                  <a:pt x="70" y="12"/>
                </a:lnTo>
                <a:lnTo>
                  <a:pt x="70" y="12"/>
                </a:lnTo>
                <a:lnTo>
                  <a:pt x="70" y="14"/>
                </a:lnTo>
                <a:lnTo>
                  <a:pt x="68" y="18"/>
                </a:lnTo>
                <a:lnTo>
                  <a:pt x="66" y="20"/>
                </a:lnTo>
                <a:lnTo>
                  <a:pt x="66" y="22"/>
                </a:lnTo>
                <a:lnTo>
                  <a:pt x="64" y="24"/>
                </a:lnTo>
                <a:lnTo>
                  <a:pt x="64" y="26"/>
                </a:lnTo>
                <a:lnTo>
                  <a:pt x="64" y="28"/>
                </a:lnTo>
                <a:lnTo>
                  <a:pt x="62" y="28"/>
                </a:lnTo>
                <a:lnTo>
                  <a:pt x="62" y="30"/>
                </a:lnTo>
                <a:lnTo>
                  <a:pt x="62" y="32"/>
                </a:lnTo>
                <a:lnTo>
                  <a:pt x="60" y="36"/>
                </a:lnTo>
                <a:lnTo>
                  <a:pt x="58" y="38"/>
                </a:lnTo>
                <a:lnTo>
                  <a:pt x="58" y="42"/>
                </a:lnTo>
                <a:lnTo>
                  <a:pt x="58" y="48"/>
                </a:lnTo>
                <a:lnTo>
                  <a:pt x="60" y="52"/>
                </a:lnTo>
                <a:lnTo>
                  <a:pt x="62" y="56"/>
                </a:lnTo>
                <a:lnTo>
                  <a:pt x="62" y="60"/>
                </a:lnTo>
                <a:lnTo>
                  <a:pt x="64" y="62"/>
                </a:lnTo>
                <a:lnTo>
                  <a:pt x="66" y="66"/>
                </a:lnTo>
                <a:lnTo>
                  <a:pt x="66" y="68"/>
                </a:lnTo>
                <a:lnTo>
                  <a:pt x="68" y="70"/>
                </a:lnTo>
                <a:lnTo>
                  <a:pt x="70" y="74"/>
                </a:lnTo>
                <a:lnTo>
                  <a:pt x="72" y="78"/>
                </a:lnTo>
                <a:lnTo>
                  <a:pt x="72" y="80"/>
                </a:lnTo>
                <a:lnTo>
                  <a:pt x="72" y="82"/>
                </a:lnTo>
                <a:lnTo>
                  <a:pt x="74" y="84"/>
                </a:lnTo>
                <a:lnTo>
                  <a:pt x="76" y="88"/>
                </a:lnTo>
                <a:lnTo>
                  <a:pt x="78" y="92"/>
                </a:lnTo>
                <a:lnTo>
                  <a:pt x="78" y="94"/>
                </a:lnTo>
                <a:lnTo>
                  <a:pt x="76" y="94"/>
                </a:lnTo>
                <a:lnTo>
                  <a:pt x="74" y="94"/>
                </a:lnTo>
                <a:lnTo>
                  <a:pt x="74" y="94"/>
                </a:lnTo>
                <a:lnTo>
                  <a:pt x="74" y="94"/>
                </a:lnTo>
                <a:lnTo>
                  <a:pt x="72" y="94"/>
                </a:lnTo>
                <a:lnTo>
                  <a:pt x="72" y="94"/>
                </a:lnTo>
                <a:lnTo>
                  <a:pt x="70" y="94"/>
                </a:lnTo>
                <a:lnTo>
                  <a:pt x="70" y="92"/>
                </a:lnTo>
                <a:lnTo>
                  <a:pt x="70" y="92"/>
                </a:lnTo>
                <a:lnTo>
                  <a:pt x="68" y="90"/>
                </a:lnTo>
                <a:lnTo>
                  <a:pt x="68" y="88"/>
                </a:lnTo>
                <a:lnTo>
                  <a:pt x="66" y="86"/>
                </a:lnTo>
                <a:lnTo>
                  <a:pt x="64" y="84"/>
                </a:lnTo>
                <a:lnTo>
                  <a:pt x="62" y="80"/>
                </a:lnTo>
                <a:lnTo>
                  <a:pt x="62" y="78"/>
                </a:lnTo>
                <a:lnTo>
                  <a:pt x="60" y="76"/>
                </a:lnTo>
                <a:lnTo>
                  <a:pt x="58" y="74"/>
                </a:lnTo>
                <a:lnTo>
                  <a:pt x="58" y="72"/>
                </a:lnTo>
                <a:lnTo>
                  <a:pt x="56" y="72"/>
                </a:lnTo>
                <a:lnTo>
                  <a:pt x="54" y="70"/>
                </a:lnTo>
                <a:lnTo>
                  <a:pt x="54" y="70"/>
                </a:lnTo>
                <a:lnTo>
                  <a:pt x="52" y="68"/>
                </a:lnTo>
                <a:lnTo>
                  <a:pt x="50" y="68"/>
                </a:lnTo>
                <a:lnTo>
                  <a:pt x="48" y="66"/>
                </a:lnTo>
                <a:lnTo>
                  <a:pt x="48" y="64"/>
                </a:lnTo>
                <a:lnTo>
                  <a:pt x="48" y="62"/>
                </a:lnTo>
                <a:lnTo>
                  <a:pt x="46" y="60"/>
                </a:lnTo>
                <a:lnTo>
                  <a:pt x="46" y="60"/>
                </a:lnTo>
                <a:lnTo>
                  <a:pt x="46" y="60"/>
                </a:lnTo>
                <a:lnTo>
                  <a:pt x="44" y="58"/>
                </a:lnTo>
                <a:lnTo>
                  <a:pt x="44" y="58"/>
                </a:lnTo>
                <a:lnTo>
                  <a:pt x="42" y="56"/>
                </a:lnTo>
                <a:lnTo>
                  <a:pt x="40" y="54"/>
                </a:lnTo>
                <a:lnTo>
                  <a:pt x="40" y="54"/>
                </a:lnTo>
                <a:lnTo>
                  <a:pt x="38" y="52"/>
                </a:lnTo>
                <a:lnTo>
                  <a:pt x="38" y="50"/>
                </a:lnTo>
                <a:lnTo>
                  <a:pt x="38" y="48"/>
                </a:lnTo>
                <a:lnTo>
                  <a:pt x="36" y="48"/>
                </a:lnTo>
                <a:lnTo>
                  <a:pt x="36" y="48"/>
                </a:lnTo>
                <a:lnTo>
                  <a:pt x="34" y="46"/>
                </a:lnTo>
                <a:lnTo>
                  <a:pt x="34" y="46"/>
                </a:lnTo>
                <a:lnTo>
                  <a:pt x="32" y="46"/>
                </a:lnTo>
                <a:lnTo>
                  <a:pt x="32" y="48"/>
                </a:lnTo>
                <a:lnTo>
                  <a:pt x="32" y="50"/>
                </a:lnTo>
                <a:lnTo>
                  <a:pt x="34" y="50"/>
                </a:lnTo>
                <a:lnTo>
                  <a:pt x="34" y="52"/>
                </a:lnTo>
                <a:lnTo>
                  <a:pt x="34" y="52"/>
                </a:lnTo>
                <a:lnTo>
                  <a:pt x="36" y="54"/>
                </a:lnTo>
                <a:lnTo>
                  <a:pt x="38" y="56"/>
                </a:lnTo>
                <a:lnTo>
                  <a:pt x="40" y="58"/>
                </a:lnTo>
                <a:lnTo>
                  <a:pt x="40" y="58"/>
                </a:lnTo>
                <a:lnTo>
                  <a:pt x="40" y="60"/>
                </a:lnTo>
                <a:lnTo>
                  <a:pt x="42" y="62"/>
                </a:lnTo>
                <a:lnTo>
                  <a:pt x="42" y="62"/>
                </a:lnTo>
                <a:lnTo>
                  <a:pt x="42" y="64"/>
                </a:lnTo>
                <a:lnTo>
                  <a:pt x="44" y="66"/>
                </a:lnTo>
                <a:lnTo>
                  <a:pt x="44" y="66"/>
                </a:lnTo>
                <a:lnTo>
                  <a:pt x="46" y="68"/>
                </a:lnTo>
                <a:lnTo>
                  <a:pt x="48" y="68"/>
                </a:lnTo>
                <a:lnTo>
                  <a:pt x="48" y="70"/>
                </a:lnTo>
                <a:lnTo>
                  <a:pt x="50" y="70"/>
                </a:lnTo>
                <a:lnTo>
                  <a:pt x="50" y="72"/>
                </a:lnTo>
                <a:lnTo>
                  <a:pt x="52" y="72"/>
                </a:lnTo>
                <a:lnTo>
                  <a:pt x="52" y="74"/>
                </a:lnTo>
                <a:lnTo>
                  <a:pt x="52" y="74"/>
                </a:lnTo>
                <a:lnTo>
                  <a:pt x="52" y="76"/>
                </a:lnTo>
                <a:lnTo>
                  <a:pt x="52" y="76"/>
                </a:lnTo>
                <a:lnTo>
                  <a:pt x="52" y="78"/>
                </a:lnTo>
                <a:lnTo>
                  <a:pt x="52" y="78"/>
                </a:lnTo>
                <a:lnTo>
                  <a:pt x="52" y="80"/>
                </a:lnTo>
                <a:lnTo>
                  <a:pt x="52" y="80"/>
                </a:lnTo>
                <a:lnTo>
                  <a:pt x="50" y="80"/>
                </a:lnTo>
                <a:lnTo>
                  <a:pt x="48" y="80"/>
                </a:lnTo>
                <a:lnTo>
                  <a:pt x="46" y="80"/>
                </a:lnTo>
                <a:lnTo>
                  <a:pt x="44" y="80"/>
                </a:lnTo>
                <a:lnTo>
                  <a:pt x="42" y="80"/>
                </a:lnTo>
                <a:lnTo>
                  <a:pt x="40" y="80"/>
                </a:lnTo>
                <a:lnTo>
                  <a:pt x="38" y="80"/>
                </a:lnTo>
                <a:lnTo>
                  <a:pt x="38" y="78"/>
                </a:lnTo>
                <a:lnTo>
                  <a:pt x="36" y="78"/>
                </a:lnTo>
                <a:lnTo>
                  <a:pt x="34" y="78"/>
                </a:lnTo>
                <a:lnTo>
                  <a:pt x="32" y="76"/>
                </a:lnTo>
                <a:lnTo>
                  <a:pt x="30" y="76"/>
                </a:lnTo>
                <a:lnTo>
                  <a:pt x="28" y="74"/>
                </a:lnTo>
                <a:lnTo>
                  <a:pt x="28" y="72"/>
                </a:lnTo>
                <a:lnTo>
                  <a:pt x="26" y="72"/>
                </a:lnTo>
                <a:lnTo>
                  <a:pt x="26" y="70"/>
                </a:lnTo>
                <a:lnTo>
                  <a:pt x="26" y="70"/>
                </a:lnTo>
                <a:lnTo>
                  <a:pt x="24" y="70"/>
                </a:lnTo>
                <a:lnTo>
                  <a:pt x="26" y="72"/>
                </a:lnTo>
                <a:lnTo>
                  <a:pt x="26" y="74"/>
                </a:lnTo>
                <a:lnTo>
                  <a:pt x="28" y="76"/>
                </a:lnTo>
                <a:lnTo>
                  <a:pt x="30" y="78"/>
                </a:lnTo>
                <a:lnTo>
                  <a:pt x="32" y="80"/>
                </a:lnTo>
                <a:lnTo>
                  <a:pt x="32" y="80"/>
                </a:lnTo>
                <a:lnTo>
                  <a:pt x="34" y="82"/>
                </a:lnTo>
                <a:lnTo>
                  <a:pt x="34" y="82"/>
                </a:lnTo>
                <a:lnTo>
                  <a:pt x="36" y="82"/>
                </a:lnTo>
                <a:lnTo>
                  <a:pt x="38" y="82"/>
                </a:lnTo>
                <a:lnTo>
                  <a:pt x="38" y="84"/>
                </a:lnTo>
                <a:lnTo>
                  <a:pt x="42" y="84"/>
                </a:lnTo>
                <a:lnTo>
                  <a:pt x="44" y="84"/>
                </a:lnTo>
                <a:lnTo>
                  <a:pt x="44" y="84"/>
                </a:lnTo>
                <a:lnTo>
                  <a:pt x="46" y="84"/>
                </a:lnTo>
                <a:lnTo>
                  <a:pt x="46" y="84"/>
                </a:lnTo>
                <a:lnTo>
                  <a:pt x="48" y="84"/>
                </a:lnTo>
                <a:lnTo>
                  <a:pt x="48" y="84"/>
                </a:lnTo>
                <a:lnTo>
                  <a:pt x="50" y="82"/>
                </a:lnTo>
                <a:lnTo>
                  <a:pt x="52" y="82"/>
                </a:lnTo>
                <a:lnTo>
                  <a:pt x="54" y="82"/>
                </a:lnTo>
                <a:lnTo>
                  <a:pt x="54" y="80"/>
                </a:lnTo>
                <a:lnTo>
                  <a:pt x="56" y="80"/>
                </a:lnTo>
                <a:lnTo>
                  <a:pt x="56" y="78"/>
                </a:lnTo>
                <a:lnTo>
                  <a:pt x="56" y="78"/>
                </a:lnTo>
                <a:lnTo>
                  <a:pt x="58" y="78"/>
                </a:lnTo>
                <a:lnTo>
                  <a:pt x="58" y="80"/>
                </a:lnTo>
                <a:lnTo>
                  <a:pt x="60" y="82"/>
                </a:lnTo>
                <a:lnTo>
                  <a:pt x="62" y="84"/>
                </a:lnTo>
                <a:lnTo>
                  <a:pt x="62" y="86"/>
                </a:lnTo>
                <a:lnTo>
                  <a:pt x="62" y="88"/>
                </a:lnTo>
                <a:lnTo>
                  <a:pt x="62" y="90"/>
                </a:lnTo>
                <a:lnTo>
                  <a:pt x="62" y="90"/>
                </a:lnTo>
                <a:lnTo>
                  <a:pt x="64" y="92"/>
                </a:lnTo>
                <a:lnTo>
                  <a:pt x="64" y="94"/>
                </a:lnTo>
                <a:lnTo>
                  <a:pt x="66" y="96"/>
                </a:lnTo>
                <a:lnTo>
                  <a:pt x="70" y="98"/>
                </a:lnTo>
                <a:lnTo>
                  <a:pt x="70" y="98"/>
                </a:lnTo>
                <a:lnTo>
                  <a:pt x="72" y="100"/>
                </a:lnTo>
                <a:lnTo>
                  <a:pt x="72" y="100"/>
                </a:lnTo>
                <a:lnTo>
                  <a:pt x="72" y="100"/>
                </a:lnTo>
                <a:lnTo>
                  <a:pt x="74" y="102"/>
                </a:lnTo>
                <a:lnTo>
                  <a:pt x="74" y="102"/>
                </a:lnTo>
                <a:lnTo>
                  <a:pt x="76" y="104"/>
                </a:lnTo>
                <a:lnTo>
                  <a:pt x="78" y="106"/>
                </a:lnTo>
                <a:lnTo>
                  <a:pt x="78" y="106"/>
                </a:lnTo>
                <a:lnTo>
                  <a:pt x="80" y="108"/>
                </a:lnTo>
                <a:lnTo>
                  <a:pt x="82" y="108"/>
                </a:lnTo>
                <a:lnTo>
                  <a:pt x="82" y="108"/>
                </a:lnTo>
                <a:lnTo>
                  <a:pt x="82" y="110"/>
                </a:lnTo>
                <a:lnTo>
                  <a:pt x="84" y="112"/>
                </a:lnTo>
                <a:lnTo>
                  <a:pt x="84" y="114"/>
                </a:lnTo>
                <a:lnTo>
                  <a:pt x="86" y="120"/>
                </a:lnTo>
                <a:lnTo>
                  <a:pt x="86" y="120"/>
                </a:lnTo>
                <a:lnTo>
                  <a:pt x="86" y="122"/>
                </a:lnTo>
                <a:lnTo>
                  <a:pt x="86" y="128"/>
                </a:lnTo>
                <a:lnTo>
                  <a:pt x="86" y="134"/>
                </a:lnTo>
                <a:lnTo>
                  <a:pt x="86" y="138"/>
                </a:lnTo>
                <a:lnTo>
                  <a:pt x="86" y="142"/>
                </a:lnTo>
                <a:lnTo>
                  <a:pt x="86" y="146"/>
                </a:lnTo>
                <a:lnTo>
                  <a:pt x="84" y="152"/>
                </a:lnTo>
                <a:lnTo>
                  <a:pt x="84" y="156"/>
                </a:lnTo>
                <a:lnTo>
                  <a:pt x="82" y="156"/>
                </a:lnTo>
                <a:lnTo>
                  <a:pt x="80" y="154"/>
                </a:lnTo>
                <a:lnTo>
                  <a:pt x="78" y="152"/>
                </a:lnTo>
                <a:lnTo>
                  <a:pt x="76" y="150"/>
                </a:lnTo>
                <a:lnTo>
                  <a:pt x="76" y="148"/>
                </a:lnTo>
                <a:lnTo>
                  <a:pt x="74" y="144"/>
                </a:lnTo>
                <a:lnTo>
                  <a:pt x="72" y="140"/>
                </a:lnTo>
                <a:lnTo>
                  <a:pt x="70" y="138"/>
                </a:lnTo>
                <a:lnTo>
                  <a:pt x="70" y="136"/>
                </a:lnTo>
                <a:lnTo>
                  <a:pt x="68" y="136"/>
                </a:lnTo>
                <a:lnTo>
                  <a:pt x="66" y="134"/>
                </a:lnTo>
                <a:lnTo>
                  <a:pt x="66" y="132"/>
                </a:lnTo>
                <a:lnTo>
                  <a:pt x="64" y="130"/>
                </a:lnTo>
                <a:lnTo>
                  <a:pt x="64" y="128"/>
                </a:lnTo>
                <a:lnTo>
                  <a:pt x="62" y="128"/>
                </a:lnTo>
                <a:lnTo>
                  <a:pt x="62" y="126"/>
                </a:lnTo>
                <a:lnTo>
                  <a:pt x="62" y="126"/>
                </a:lnTo>
                <a:lnTo>
                  <a:pt x="62" y="124"/>
                </a:lnTo>
                <a:lnTo>
                  <a:pt x="60" y="124"/>
                </a:lnTo>
                <a:lnTo>
                  <a:pt x="60" y="122"/>
                </a:lnTo>
                <a:lnTo>
                  <a:pt x="58" y="122"/>
                </a:lnTo>
                <a:lnTo>
                  <a:pt x="56" y="120"/>
                </a:lnTo>
                <a:lnTo>
                  <a:pt x="54" y="118"/>
                </a:lnTo>
                <a:lnTo>
                  <a:pt x="52" y="116"/>
                </a:lnTo>
                <a:lnTo>
                  <a:pt x="52" y="116"/>
                </a:lnTo>
                <a:lnTo>
                  <a:pt x="50" y="114"/>
                </a:lnTo>
                <a:lnTo>
                  <a:pt x="50" y="112"/>
                </a:lnTo>
                <a:lnTo>
                  <a:pt x="48" y="110"/>
                </a:lnTo>
                <a:lnTo>
                  <a:pt x="48" y="110"/>
                </a:lnTo>
                <a:lnTo>
                  <a:pt x="46" y="108"/>
                </a:lnTo>
                <a:lnTo>
                  <a:pt x="44" y="106"/>
                </a:lnTo>
                <a:lnTo>
                  <a:pt x="44" y="106"/>
                </a:lnTo>
                <a:lnTo>
                  <a:pt x="42" y="106"/>
                </a:lnTo>
                <a:lnTo>
                  <a:pt x="42" y="104"/>
                </a:lnTo>
                <a:lnTo>
                  <a:pt x="40" y="104"/>
                </a:lnTo>
                <a:lnTo>
                  <a:pt x="40" y="104"/>
                </a:lnTo>
                <a:lnTo>
                  <a:pt x="38" y="102"/>
                </a:lnTo>
                <a:lnTo>
                  <a:pt x="36" y="102"/>
                </a:lnTo>
                <a:lnTo>
                  <a:pt x="36" y="100"/>
                </a:lnTo>
                <a:lnTo>
                  <a:pt x="34" y="98"/>
                </a:lnTo>
                <a:lnTo>
                  <a:pt x="34" y="98"/>
                </a:lnTo>
                <a:lnTo>
                  <a:pt x="32" y="96"/>
                </a:lnTo>
                <a:lnTo>
                  <a:pt x="30" y="96"/>
                </a:lnTo>
                <a:lnTo>
                  <a:pt x="30" y="94"/>
                </a:lnTo>
                <a:lnTo>
                  <a:pt x="28" y="94"/>
                </a:lnTo>
                <a:lnTo>
                  <a:pt x="26" y="92"/>
                </a:lnTo>
                <a:lnTo>
                  <a:pt x="24" y="90"/>
                </a:lnTo>
                <a:lnTo>
                  <a:pt x="24" y="88"/>
                </a:lnTo>
                <a:lnTo>
                  <a:pt x="22" y="86"/>
                </a:lnTo>
                <a:lnTo>
                  <a:pt x="20" y="84"/>
                </a:lnTo>
                <a:lnTo>
                  <a:pt x="20" y="84"/>
                </a:lnTo>
                <a:lnTo>
                  <a:pt x="18" y="82"/>
                </a:lnTo>
                <a:lnTo>
                  <a:pt x="16" y="78"/>
                </a:lnTo>
                <a:lnTo>
                  <a:pt x="16" y="76"/>
                </a:lnTo>
                <a:lnTo>
                  <a:pt x="14" y="76"/>
                </a:lnTo>
                <a:lnTo>
                  <a:pt x="14" y="74"/>
                </a:lnTo>
                <a:lnTo>
                  <a:pt x="12" y="72"/>
                </a:lnTo>
                <a:lnTo>
                  <a:pt x="12" y="72"/>
                </a:lnTo>
                <a:lnTo>
                  <a:pt x="10" y="72"/>
                </a:lnTo>
                <a:lnTo>
                  <a:pt x="10" y="70"/>
                </a:lnTo>
                <a:lnTo>
                  <a:pt x="8" y="70"/>
                </a:lnTo>
                <a:lnTo>
                  <a:pt x="6" y="68"/>
                </a:lnTo>
                <a:lnTo>
                  <a:pt x="4" y="64"/>
                </a:lnTo>
                <a:lnTo>
                  <a:pt x="2" y="60"/>
                </a:lnTo>
                <a:lnTo>
                  <a:pt x="2" y="58"/>
                </a:lnTo>
                <a:lnTo>
                  <a:pt x="0" y="60"/>
                </a:lnTo>
                <a:lnTo>
                  <a:pt x="0" y="62"/>
                </a:lnTo>
                <a:lnTo>
                  <a:pt x="2" y="64"/>
                </a:lnTo>
                <a:lnTo>
                  <a:pt x="2" y="66"/>
                </a:lnTo>
                <a:lnTo>
                  <a:pt x="2" y="68"/>
                </a:lnTo>
                <a:lnTo>
                  <a:pt x="4" y="68"/>
                </a:lnTo>
                <a:lnTo>
                  <a:pt x="6" y="70"/>
                </a:lnTo>
                <a:lnTo>
                  <a:pt x="8" y="70"/>
                </a:lnTo>
                <a:lnTo>
                  <a:pt x="8" y="72"/>
                </a:lnTo>
                <a:lnTo>
                  <a:pt x="10" y="72"/>
                </a:lnTo>
                <a:lnTo>
                  <a:pt x="10" y="72"/>
                </a:lnTo>
                <a:lnTo>
                  <a:pt x="10" y="74"/>
                </a:lnTo>
                <a:lnTo>
                  <a:pt x="10" y="74"/>
                </a:lnTo>
                <a:lnTo>
                  <a:pt x="10" y="76"/>
                </a:lnTo>
                <a:lnTo>
                  <a:pt x="12" y="78"/>
                </a:lnTo>
                <a:lnTo>
                  <a:pt x="16" y="82"/>
                </a:lnTo>
                <a:lnTo>
                  <a:pt x="18" y="84"/>
                </a:lnTo>
                <a:lnTo>
                  <a:pt x="18" y="86"/>
                </a:lnTo>
                <a:lnTo>
                  <a:pt x="18" y="86"/>
                </a:lnTo>
                <a:lnTo>
                  <a:pt x="20" y="88"/>
                </a:lnTo>
                <a:lnTo>
                  <a:pt x="20" y="88"/>
                </a:lnTo>
                <a:lnTo>
                  <a:pt x="20" y="90"/>
                </a:lnTo>
                <a:lnTo>
                  <a:pt x="22" y="90"/>
                </a:lnTo>
                <a:lnTo>
                  <a:pt x="24" y="92"/>
                </a:lnTo>
                <a:lnTo>
                  <a:pt x="26" y="94"/>
                </a:lnTo>
                <a:lnTo>
                  <a:pt x="28" y="96"/>
                </a:lnTo>
                <a:lnTo>
                  <a:pt x="28" y="98"/>
                </a:lnTo>
                <a:lnTo>
                  <a:pt x="30" y="98"/>
                </a:lnTo>
                <a:lnTo>
                  <a:pt x="30" y="100"/>
                </a:lnTo>
                <a:lnTo>
                  <a:pt x="30" y="102"/>
                </a:lnTo>
                <a:lnTo>
                  <a:pt x="32" y="102"/>
                </a:lnTo>
                <a:lnTo>
                  <a:pt x="34" y="104"/>
                </a:lnTo>
                <a:lnTo>
                  <a:pt x="36" y="106"/>
                </a:lnTo>
                <a:lnTo>
                  <a:pt x="38" y="108"/>
                </a:lnTo>
                <a:lnTo>
                  <a:pt x="40" y="110"/>
                </a:lnTo>
                <a:lnTo>
                  <a:pt x="40" y="110"/>
                </a:lnTo>
                <a:lnTo>
                  <a:pt x="42" y="110"/>
                </a:lnTo>
                <a:lnTo>
                  <a:pt x="42" y="112"/>
                </a:lnTo>
                <a:lnTo>
                  <a:pt x="42" y="112"/>
                </a:lnTo>
                <a:lnTo>
                  <a:pt x="42" y="112"/>
                </a:lnTo>
                <a:lnTo>
                  <a:pt x="40" y="112"/>
                </a:lnTo>
                <a:lnTo>
                  <a:pt x="40" y="112"/>
                </a:lnTo>
                <a:lnTo>
                  <a:pt x="40" y="114"/>
                </a:lnTo>
                <a:lnTo>
                  <a:pt x="38" y="114"/>
                </a:lnTo>
                <a:lnTo>
                  <a:pt x="38" y="114"/>
                </a:lnTo>
                <a:lnTo>
                  <a:pt x="36" y="114"/>
                </a:lnTo>
                <a:lnTo>
                  <a:pt x="36" y="112"/>
                </a:lnTo>
                <a:lnTo>
                  <a:pt x="34" y="112"/>
                </a:lnTo>
                <a:lnTo>
                  <a:pt x="30" y="112"/>
                </a:lnTo>
                <a:lnTo>
                  <a:pt x="30" y="110"/>
                </a:lnTo>
                <a:lnTo>
                  <a:pt x="28" y="110"/>
                </a:lnTo>
                <a:lnTo>
                  <a:pt x="26" y="110"/>
                </a:lnTo>
                <a:lnTo>
                  <a:pt x="26" y="110"/>
                </a:lnTo>
                <a:lnTo>
                  <a:pt x="24" y="110"/>
                </a:lnTo>
                <a:lnTo>
                  <a:pt x="24" y="108"/>
                </a:lnTo>
                <a:lnTo>
                  <a:pt x="22" y="106"/>
                </a:lnTo>
                <a:lnTo>
                  <a:pt x="20" y="106"/>
                </a:lnTo>
                <a:lnTo>
                  <a:pt x="18" y="104"/>
                </a:lnTo>
                <a:lnTo>
                  <a:pt x="18" y="102"/>
                </a:lnTo>
                <a:lnTo>
                  <a:pt x="16" y="102"/>
                </a:lnTo>
                <a:lnTo>
                  <a:pt x="16" y="102"/>
                </a:lnTo>
                <a:lnTo>
                  <a:pt x="14" y="100"/>
                </a:lnTo>
                <a:lnTo>
                  <a:pt x="14" y="100"/>
                </a:lnTo>
                <a:lnTo>
                  <a:pt x="12" y="98"/>
                </a:lnTo>
                <a:lnTo>
                  <a:pt x="14" y="100"/>
                </a:lnTo>
                <a:lnTo>
                  <a:pt x="14" y="100"/>
                </a:lnTo>
                <a:lnTo>
                  <a:pt x="14" y="102"/>
                </a:lnTo>
                <a:lnTo>
                  <a:pt x="14" y="102"/>
                </a:lnTo>
                <a:lnTo>
                  <a:pt x="16" y="102"/>
                </a:lnTo>
                <a:lnTo>
                  <a:pt x="16" y="104"/>
                </a:lnTo>
                <a:lnTo>
                  <a:pt x="18" y="106"/>
                </a:lnTo>
                <a:lnTo>
                  <a:pt x="20" y="106"/>
                </a:lnTo>
                <a:lnTo>
                  <a:pt x="22" y="108"/>
                </a:lnTo>
                <a:lnTo>
                  <a:pt x="22" y="110"/>
                </a:lnTo>
                <a:lnTo>
                  <a:pt x="24" y="112"/>
                </a:lnTo>
                <a:lnTo>
                  <a:pt x="26" y="112"/>
                </a:lnTo>
                <a:lnTo>
                  <a:pt x="26" y="112"/>
                </a:lnTo>
                <a:lnTo>
                  <a:pt x="26" y="114"/>
                </a:lnTo>
                <a:lnTo>
                  <a:pt x="28" y="114"/>
                </a:lnTo>
                <a:lnTo>
                  <a:pt x="28" y="114"/>
                </a:lnTo>
                <a:lnTo>
                  <a:pt x="24" y="114"/>
                </a:lnTo>
                <a:lnTo>
                  <a:pt x="22" y="114"/>
                </a:lnTo>
                <a:lnTo>
                  <a:pt x="20" y="116"/>
                </a:lnTo>
                <a:lnTo>
                  <a:pt x="18" y="116"/>
                </a:lnTo>
                <a:lnTo>
                  <a:pt x="16" y="118"/>
                </a:lnTo>
                <a:lnTo>
                  <a:pt x="16" y="118"/>
                </a:lnTo>
                <a:lnTo>
                  <a:pt x="14" y="118"/>
                </a:lnTo>
                <a:lnTo>
                  <a:pt x="14" y="118"/>
                </a:lnTo>
                <a:lnTo>
                  <a:pt x="16" y="118"/>
                </a:lnTo>
                <a:lnTo>
                  <a:pt x="18" y="120"/>
                </a:lnTo>
                <a:lnTo>
                  <a:pt x="18" y="120"/>
                </a:lnTo>
                <a:lnTo>
                  <a:pt x="20" y="120"/>
                </a:lnTo>
                <a:lnTo>
                  <a:pt x="20" y="118"/>
                </a:lnTo>
                <a:lnTo>
                  <a:pt x="22" y="118"/>
                </a:lnTo>
                <a:lnTo>
                  <a:pt x="22" y="118"/>
                </a:lnTo>
                <a:lnTo>
                  <a:pt x="22" y="118"/>
                </a:lnTo>
                <a:lnTo>
                  <a:pt x="22" y="118"/>
                </a:lnTo>
                <a:lnTo>
                  <a:pt x="22" y="118"/>
                </a:lnTo>
                <a:lnTo>
                  <a:pt x="24" y="118"/>
                </a:lnTo>
                <a:lnTo>
                  <a:pt x="24" y="118"/>
                </a:lnTo>
                <a:lnTo>
                  <a:pt x="24" y="118"/>
                </a:lnTo>
                <a:lnTo>
                  <a:pt x="26" y="116"/>
                </a:lnTo>
                <a:lnTo>
                  <a:pt x="28" y="118"/>
                </a:lnTo>
                <a:lnTo>
                  <a:pt x="30" y="118"/>
                </a:lnTo>
                <a:lnTo>
                  <a:pt x="32" y="118"/>
                </a:lnTo>
                <a:lnTo>
                  <a:pt x="34" y="118"/>
                </a:lnTo>
                <a:lnTo>
                  <a:pt x="34" y="118"/>
                </a:lnTo>
                <a:lnTo>
                  <a:pt x="36" y="118"/>
                </a:lnTo>
                <a:lnTo>
                  <a:pt x="38" y="118"/>
                </a:lnTo>
                <a:lnTo>
                  <a:pt x="40" y="118"/>
                </a:lnTo>
                <a:lnTo>
                  <a:pt x="42" y="118"/>
                </a:lnTo>
                <a:lnTo>
                  <a:pt x="44" y="118"/>
                </a:lnTo>
                <a:lnTo>
                  <a:pt x="46" y="120"/>
                </a:lnTo>
                <a:lnTo>
                  <a:pt x="48" y="120"/>
                </a:lnTo>
                <a:lnTo>
                  <a:pt x="48" y="120"/>
                </a:lnTo>
                <a:lnTo>
                  <a:pt x="50" y="122"/>
                </a:lnTo>
                <a:lnTo>
                  <a:pt x="50" y="122"/>
                </a:lnTo>
                <a:lnTo>
                  <a:pt x="50" y="124"/>
                </a:lnTo>
                <a:lnTo>
                  <a:pt x="52" y="124"/>
                </a:lnTo>
                <a:lnTo>
                  <a:pt x="54" y="126"/>
                </a:lnTo>
                <a:lnTo>
                  <a:pt x="56" y="128"/>
                </a:lnTo>
                <a:lnTo>
                  <a:pt x="58" y="130"/>
                </a:lnTo>
                <a:lnTo>
                  <a:pt x="60" y="134"/>
                </a:lnTo>
                <a:lnTo>
                  <a:pt x="62" y="136"/>
                </a:lnTo>
                <a:lnTo>
                  <a:pt x="64" y="138"/>
                </a:lnTo>
                <a:lnTo>
                  <a:pt x="66" y="140"/>
                </a:lnTo>
                <a:lnTo>
                  <a:pt x="66" y="144"/>
                </a:lnTo>
                <a:lnTo>
                  <a:pt x="68" y="146"/>
                </a:lnTo>
                <a:lnTo>
                  <a:pt x="70" y="148"/>
                </a:lnTo>
                <a:lnTo>
                  <a:pt x="70" y="150"/>
                </a:lnTo>
                <a:lnTo>
                  <a:pt x="72" y="152"/>
                </a:lnTo>
                <a:lnTo>
                  <a:pt x="74" y="154"/>
                </a:lnTo>
                <a:lnTo>
                  <a:pt x="76" y="156"/>
                </a:lnTo>
                <a:lnTo>
                  <a:pt x="76" y="158"/>
                </a:lnTo>
                <a:lnTo>
                  <a:pt x="78" y="160"/>
                </a:lnTo>
                <a:lnTo>
                  <a:pt x="78" y="164"/>
                </a:lnTo>
                <a:lnTo>
                  <a:pt x="80" y="170"/>
                </a:lnTo>
                <a:lnTo>
                  <a:pt x="80" y="172"/>
                </a:lnTo>
                <a:lnTo>
                  <a:pt x="80" y="176"/>
                </a:lnTo>
                <a:lnTo>
                  <a:pt x="80" y="187"/>
                </a:lnTo>
                <a:lnTo>
                  <a:pt x="82" y="199"/>
                </a:lnTo>
                <a:lnTo>
                  <a:pt x="82" y="207"/>
                </a:lnTo>
                <a:lnTo>
                  <a:pt x="82" y="213"/>
                </a:lnTo>
                <a:lnTo>
                  <a:pt x="82" y="219"/>
                </a:lnTo>
                <a:lnTo>
                  <a:pt x="80" y="2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5" name="Freeform 41"/>
          <p:cNvSpPr>
            <a:spLocks/>
          </p:cNvSpPr>
          <p:nvPr userDrawn="1"/>
        </p:nvSpPr>
        <p:spPr bwMode="auto">
          <a:xfrm>
            <a:off x="6096000" y="-7086327"/>
            <a:ext cx="19050" cy="47625"/>
          </a:xfrm>
          <a:custGeom>
            <a:avLst/>
            <a:gdLst>
              <a:gd name="T0" fmla="*/ 6 w 12"/>
              <a:gd name="T1" fmla="*/ 0 h 30"/>
              <a:gd name="T2" fmla="*/ 8 w 12"/>
              <a:gd name="T3" fmla="*/ 2 h 30"/>
              <a:gd name="T4" fmla="*/ 10 w 12"/>
              <a:gd name="T5" fmla="*/ 6 h 30"/>
              <a:gd name="T6" fmla="*/ 12 w 12"/>
              <a:gd name="T7" fmla="*/ 10 h 30"/>
              <a:gd name="T8" fmla="*/ 12 w 12"/>
              <a:gd name="T9" fmla="*/ 14 h 30"/>
              <a:gd name="T10" fmla="*/ 12 w 12"/>
              <a:gd name="T11" fmla="*/ 18 h 30"/>
              <a:gd name="T12" fmla="*/ 12 w 12"/>
              <a:gd name="T13" fmla="*/ 22 h 30"/>
              <a:gd name="T14" fmla="*/ 10 w 12"/>
              <a:gd name="T15" fmla="*/ 26 h 30"/>
              <a:gd name="T16" fmla="*/ 6 w 12"/>
              <a:gd name="T17" fmla="*/ 30 h 30"/>
              <a:gd name="T18" fmla="*/ 4 w 12"/>
              <a:gd name="T19" fmla="*/ 26 h 30"/>
              <a:gd name="T20" fmla="*/ 2 w 12"/>
              <a:gd name="T21" fmla="*/ 22 h 30"/>
              <a:gd name="T22" fmla="*/ 2 w 12"/>
              <a:gd name="T23" fmla="*/ 18 h 30"/>
              <a:gd name="T24" fmla="*/ 0 w 12"/>
              <a:gd name="T25" fmla="*/ 16 h 30"/>
              <a:gd name="T26" fmla="*/ 0 w 12"/>
              <a:gd name="T27" fmla="*/ 12 h 30"/>
              <a:gd name="T28" fmla="*/ 2 w 12"/>
              <a:gd name="T29" fmla="*/ 8 h 30"/>
              <a:gd name="T30" fmla="*/ 4 w 12"/>
              <a:gd name="T31" fmla="*/ 4 h 30"/>
              <a:gd name="T32" fmla="*/ 6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6" y="0"/>
                </a:moveTo>
                <a:lnTo>
                  <a:pt x="8" y="2"/>
                </a:lnTo>
                <a:lnTo>
                  <a:pt x="10" y="6"/>
                </a:lnTo>
                <a:lnTo>
                  <a:pt x="12" y="10"/>
                </a:lnTo>
                <a:lnTo>
                  <a:pt x="12" y="14"/>
                </a:lnTo>
                <a:lnTo>
                  <a:pt x="12" y="18"/>
                </a:lnTo>
                <a:lnTo>
                  <a:pt x="12" y="22"/>
                </a:lnTo>
                <a:lnTo>
                  <a:pt x="10" y="26"/>
                </a:lnTo>
                <a:lnTo>
                  <a:pt x="6" y="30"/>
                </a:lnTo>
                <a:lnTo>
                  <a:pt x="4" y="26"/>
                </a:lnTo>
                <a:lnTo>
                  <a:pt x="2" y="22"/>
                </a:lnTo>
                <a:lnTo>
                  <a:pt x="2" y="18"/>
                </a:lnTo>
                <a:lnTo>
                  <a:pt x="0" y="16"/>
                </a:lnTo>
                <a:lnTo>
                  <a:pt x="0" y="12"/>
                </a:lnTo>
                <a:lnTo>
                  <a:pt x="2" y="8"/>
                </a:lnTo>
                <a:lnTo>
                  <a:pt x="4" y="4"/>
                </a:lnTo>
                <a:lnTo>
                  <a:pt x="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6" name="Freeform 42"/>
          <p:cNvSpPr>
            <a:spLocks/>
          </p:cNvSpPr>
          <p:nvPr userDrawn="1"/>
        </p:nvSpPr>
        <p:spPr bwMode="auto">
          <a:xfrm>
            <a:off x="6118225" y="-7114902"/>
            <a:ext cx="25400" cy="41275"/>
          </a:xfrm>
          <a:custGeom>
            <a:avLst/>
            <a:gdLst>
              <a:gd name="T0" fmla="*/ 2 w 16"/>
              <a:gd name="T1" fmla="*/ 0 h 26"/>
              <a:gd name="T2" fmla="*/ 4 w 16"/>
              <a:gd name="T3" fmla="*/ 2 h 26"/>
              <a:gd name="T4" fmla="*/ 6 w 16"/>
              <a:gd name="T5" fmla="*/ 4 h 26"/>
              <a:gd name="T6" fmla="*/ 10 w 16"/>
              <a:gd name="T7" fmla="*/ 8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20 h 26"/>
              <a:gd name="T24" fmla="*/ 4 w 16"/>
              <a:gd name="T25" fmla="*/ 16 h 26"/>
              <a:gd name="T26" fmla="*/ 2 w 16"/>
              <a:gd name="T27" fmla="*/ 12 h 26"/>
              <a:gd name="T28" fmla="*/ 0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6" y="4"/>
                </a:lnTo>
                <a:lnTo>
                  <a:pt x="10" y="8"/>
                </a:lnTo>
                <a:lnTo>
                  <a:pt x="12" y="10"/>
                </a:lnTo>
                <a:lnTo>
                  <a:pt x="14" y="14"/>
                </a:lnTo>
                <a:lnTo>
                  <a:pt x="16" y="18"/>
                </a:lnTo>
                <a:lnTo>
                  <a:pt x="16" y="22"/>
                </a:lnTo>
                <a:lnTo>
                  <a:pt x="16" y="26"/>
                </a:lnTo>
                <a:lnTo>
                  <a:pt x="12" y="24"/>
                </a:lnTo>
                <a:lnTo>
                  <a:pt x="10" y="22"/>
                </a:lnTo>
                <a:lnTo>
                  <a:pt x="6" y="20"/>
                </a:lnTo>
                <a:lnTo>
                  <a:pt x="4" y="16"/>
                </a:lnTo>
                <a:lnTo>
                  <a:pt x="2" y="12"/>
                </a:lnTo>
                <a:lnTo>
                  <a:pt x="0"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7" name="Freeform 43"/>
          <p:cNvSpPr>
            <a:spLocks/>
          </p:cNvSpPr>
          <p:nvPr userDrawn="1"/>
        </p:nvSpPr>
        <p:spPr bwMode="auto">
          <a:xfrm>
            <a:off x="5886450" y="-7184752"/>
            <a:ext cx="41275" cy="25400"/>
          </a:xfrm>
          <a:custGeom>
            <a:avLst/>
            <a:gdLst>
              <a:gd name="T0" fmla="*/ 26 w 26"/>
              <a:gd name="T1" fmla="*/ 14 h 16"/>
              <a:gd name="T2" fmla="*/ 24 w 26"/>
              <a:gd name="T3" fmla="*/ 10 h 16"/>
              <a:gd name="T4" fmla="*/ 22 w 26"/>
              <a:gd name="T5" fmla="*/ 8 h 16"/>
              <a:gd name="T6" fmla="*/ 18 w 26"/>
              <a:gd name="T7" fmla="*/ 4 h 16"/>
              <a:gd name="T8" fmla="*/ 14 w 26"/>
              <a:gd name="T9" fmla="*/ 2 h 16"/>
              <a:gd name="T10" fmla="*/ 10 w 26"/>
              <a:gd name="T11" fmla="*/ 2 h 16"/>
              <a:gd name="T12" fmla="*/ 8 w 26"/>
              <a:gd name="T13" fmla="*/ 0 h 16"/>
              <a:gd name="T14" fmla="*/ 4 w 26"/>
              <a:gd name="T15" fmla="*/ 2 h 16"/>
              <a:gd name="T16" fmla="*/ 0 w 26"/>
              <a:gd name="T17" fmla="*/ 2 h 16"/>
              <a:gd name="T18" fmla="*/ 2 w 26"/>
              <a:gd name="T19" fmla="*/ 6 h 16"/>
              <a:gd name="T20" fmla="*/ 4 w 26"/>
              <a:gd name="T21" fmla="*/ 10 h 16"/>
              <a:gd name="T22" fmla="*/ 6 w 26"/>
              <a:gd name="T23" fmla="*/ 12 h 16"/>
              <a:gd name="T24" fmla="*/ 8 w 26"/>
              <a:gd name="T25" fmla="*/ 14 h 16"/>
              <a:gd name="T26" fmla="*/ 12 w 26"/>
              <a:gd name="T27" fmla="*/ 16 h 16"/>
              <a:gd name="T28" fmla="*/ 16 w 26"/>
              <a:gd name="T29" fmla="*/ 16 h 16"/>
              <a:gd name="T30" fmla="*/ 22 w 26"/>
              <a:gd name="T31" fmla="*/ 16 h 16"/>
              <a:gd name="T32" fmla="*/ 26 w 26"/>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4"/>
                </a:moveTo>
                <a:lnTo>
                  <a:pt x="24" y="10"/>
                </a:lnTo>
                <a:lnTo>
                  <a:pt x="22" y="8"/>
                </a:lnTo>
                <a:lnTo>
                  <a:pt x="18" y="4"/>
                </a:lnTo>
                <a:lnTo>
                  <a:pt x="14" y="2"/>
                </a:lnTo>
                <a:lnTo>
                  <a:pt x="10" y="2"/>
                </a:lnTo>
                <a:lnTo>
                  <a:pt x="8" y="0"/>
                </a:lnTo>
                <a:lnTo>
                  <a:pt x="4" y="2"/>
                </a:lnTo>
                <a:lnTo>
                  <a:pt x="0" y="2"/>
                </a:lnTo>
                <a:lnTo>
                  <a:pt x="2" y="6"/>
                </a:lnTo>
                <a:lnTo>
                  <a:pt x="4" y="10"/>
                </a:lnTo>
                <a:lnTo>
                  <a:pt x="6" y="12"/>
                </a:lnTo>
                <a:lnTo>
                  <a:pt x="8" y="14"/>
                </a:lnTo>
                <a:lnTo>
                  <a:pt x="12" y="16"/>
                </a:lnTo>
                <a:lnTo>
                  <a:pt x="16" y="16"/>
                </a:lnTo>
                <a:lnTo>
                  <a:pt x="22" y="16"/>
                </a:lnTo>
                <a:lnTo>
                  <a:pt x="26"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8" name="Freeform 44"/>
          <p:cNvSpPr>
            <a:spLocks/>
          </p:cNvSpPr>
          <p:nvPr userDrawn="1"/>
        </p:nvSpPr>
        <p:spPr bwMode="auto">
          <a:xfrm>
            <a:off x="6105525" y="-7324452"/>
            <a:ext cx="15875" cy="53975"/>
          </a:xfrm>
          <a:custGeom>
            <a:avLst/>
            <a:gdLst>
              <a:gd name="T0" fmla="*/ 10 w 10"/>
              <a:gd name="T1" fmla="*/ 34 h 34"/>
              <a:gd name="T2" fmla="*/ 10 w 10"/>
              <a:gd name="T3" fmla="*/ 28 h 34"/>
              <a:gd name="T4" fmla="*/ 10 w 10"/>
              <a:gd name="T5" fmla="*/ 24 h 34"/>
              <a:gd name="T6" fmla="*/ 10 w 10"/>
              <a:gd name="T7" fmla="*/ 20 h 34"/>
              <a:gd name="T8" fmla="*/ 10 w 10"/>
              <a:gd name="T9" fmla="*/ 14 h 34"/>
              <a:gd name="T10" fmla="*/ 10 w 10"/>
              <a:gd name="T11" fmla="*/ 10 h 34"/>
              <a:gd name="T12" fmla="*/ 8 w 10"/>
              <a:gd name="T13" fmla="*/ 6 h 34"/>
              <a:gd name="T14" fmla="*/ 6 w 10"/>
              <a:gd name="T15" fmla="*/ 4 h 34"/>
              <a:gd name="T16" fmla="*/ 2 w 10"/>
              <a:gd name="T17" fmla="*/ 0 h 34"/>
              <a:gd name="T18" fmla="*/ 0 w 10"/>
              <a:gd name="T19" fmla="*/ 8 h 34"/>
              <a:gd name="T20" fmla="*/ 0 w 10"/>
              <a:gd name="T21" fmla="*/ 14 h 34"/>
              <a:gd name="T22" fmla="*/ 0 w 10"/>
              <a:gd name="T23" fmla="*/ 18 h 34"/>
              <a:gd name="T24" fmla="*/ 0 w 10"/>
              <a:gd name="T25" fmla="*/ 22 h 34"/>
              <a:gd name="T26" fmla="*/ 2 w 10"/>
              <a:gd name="T27" fmla="*/ 26 h 34"/>
              <a:gd name="T28" fmla="*/ 4 w 10"/>
              <a:gd name="T29" fmla="*/ 30 h 34"/>
              <a:gd name="T30" fmla="*/ 6 w 10"/>
              <a:gd name="T31" fmla="*/ 32 h 34"/>
              <a:gd name="T32" fmla="*/ 10 w 10"/>
              <a:gd name="T3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34">
                <a:moveTo>
                  <a:pt x="10" y="34"/>
                </a:moveTo>
                <a:lnTo>
                  <a:pt x="10" y="28"/>
                </a:lnTo>
                <a:lnTo>
                  <a:pt x="10" y="24"/>
                </a:lnTo>
                <a:lnTo>
                  <a:pt x="10" y="20"/>
                </a:lnTo>
                <a:lnTo>
                  <a:pt x="10" y="14"/>
                </a:lnTo>
                <a:lnTo>
                  <a:pt x="10" y="10"/>
                </a:lnTo>
                <a:lnTo>
                  <a:pt x="8" y="6"/>
                </a:lnTo>
                <a:lnTo>
                  <a:pt x="6" y="4"/>
                </a:lnTo>
                <a:lnTo>
                  <a:pt x="2" y="0"/>
                </a:lnTo>
                <a:lnTo>
                  <a:pt x="0" y="8"/>
                </a:lnTo>
                <a:lnTo>
                  <a:pt x="0" y="14"/>
                </a:lnTo>
                <a:lnTo>
                  <a:pt x="0" y="18"/>
                </a:lnTo>
                <a:lnTo>
                  <a:pt x="0" y="22"/>
                </a:lnTo>
                <a:lnTo>
                  <a:pt x="2" y="26"/>
                </a:lnTo>
                <a:lnTo>
                  <a:pt x="4" y="30"/>
                </a:lnTo>
                <a:lnTo>
                  <a:pt x="6" y="32"/>
                </a:lnTo>
                <a:lnTo>
                  <a:pt x="10"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49" name="Freeform 45"/>
          <p:cNvSpPr>
            <a:spLocks/>
          </p:cNvSpPr>
          <p:nvPr userDrawn="1"/>
        </p:nvSpPr>
        <p:spPr bwMode="auto">
          <a:xfrm>
            <a:off x="6127750" y="-7203802"/>
            <a:ext cx="19050" cy="47625"/>
          </a:xfrm>
          <a:custGeom>
            <a:avLst/>
            <a:gdLst>
              <a:gd name="T0" fmla="*/ 4 w 12"/>
              <a:gd name="T1" fmla="*/ 0 h 30"/>
              <a:gd name="T2" fmla="*/ 6 w 12"/>
              <a:gd name="T3" fmla="*/ 2 h 30"/>
              <a:gd name="T4" fmla="*/ 8 w 12"/>
              <a:gd name="T5" fmla="*/ 6 h 30"/>
              <a:gd name="T6" fmla="*/ 10 w 12"/>
              <a:gd name="T7" fmla="*/ 10 h 30"/>
              <a:gd name="T8" fmla="*/ 12 w 12"/>
              <a:gd name="T9" fmla="*/ 14 h 30"/>
              <a:gd name="T10" fmla="*/ 12 w 12"/>
              <a:gd name="T11" fmla="*/ 18 h 30"/>
              <a:gd name="T12" fmla="*/ 10 w 12"/>
              <a:gd name="T13" fmla="*/ 22 h 30"/>
              <a:gd name="T14" fmla="*/ 8 w 12"/>
              <a:gd name="T15" fmla="*/ 26 h 30"/>
              <a:gd name="T16" fmla="*/ 6 w 12"/>
              <a:gd name="T17" fmla="*/ 30 h 30"/>
              <a:gd name="T18" fmla="*/ 2 w 12"/>
              <a:gd name="T19" fmla="*/ 26 h 30"/>
              <a:gd name="T20" fmla="*/ 0 w 12"/>
              <a:gd name="T21" fmla="*/ 24 h 30"/>
              <a:gd name="T22" fmla="*/ 0 w 12"/>
              <a:gd name="T23" fmla="*/ 20 h 30"/>
              <a:gd name="T24" fmla="*/ 0 w 12"/>
              <a:gd name="T25" fmla="*/ 16 h 30"/>
              <a:gd name="T26" fmla="*/ 0 w 12"/>
              <a:gd name="T27" fmla="*/ 12 h 30"/>
              <a:gd name="T28" fmla="*/ 0 w 12"/>
              <a:gd name="T29" fmla="*/ 8 h 30"/>
              <a:gd name="T30" fmla="*/ 2 w 12"/>
              <a:gd name="T31" fmla="*/ 4 h 30"/>
              <a:gd name="T32" fmla="*/ 4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4" y="0"/>
                </a:moveTo>
                <a:lnTo>
                  <a:pt x="6" y="2"/>
                </a:lnTo>
                <a:lnTo>
                  <a:pt x="8" y="6"/>
                </a:lnTo>
                <a:lnTo>
                  <a:pt x="10" y="10"/>
                </a:lnTo>
                <a:lnTo>
                  <a:pt x="12" y="14"/>
                </a:lnTo>
                <a:lnTo>
                  <a:pt x="12" y="18"/>
                </a:lnTo>
                <a:lnTo>
                  <a:pt x="10" y="22"/>
                </a:lnTo>
                <a:lnTo>
                  <a:pt x="8" y="26"/>
                </a:lnTo>
                <a:lnTo>
                  <a:pt x="6" y="30"/>
                </a:lnTo>
                <a:lnTo>
                  <a:pt x="2" y="26"/>
                </a:lnTo>
                <a:lnTo>
                  <a:pt x="0" y="24"/>
                </a:lnTo>
                <a:lnTo>
                  <a:pt x="0" y="20"/>
                </a:lnTo>
                <a:lnTo>
                  <a:pt x="0" y="16"/>
                </a:lnTo>
                <a:lnTo>
                  <a:pt x="0" y="12"/>
                </a:lnTo>
                <a:lnTo>
                  <a:pt x="0" y="8"/>
                </a:lnTo>
                <a:lnTo>
                  <a:pt x="2" y="4"/>
                </a:lnTo>
                <a:lnTo>
                  <a:pt x="4"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0" name="Freeform 46"/>
          <p:cNvSpPr>
            <a:spLocks/>
          </p:cNvSpPr>
          <p:nvPr userDrawn="1"/>
        </p:nvSpPr>
        <p:spPr bwMode="auto">
          <a:xfrm>
            <a:off x="6038850" y="-7118077"/>
            <a:ext cx="25400" cy="41275"/>
          </a:xfrm>
          <a:custGeom>
            <a:avLst/>
            <a:gdLst>
              <a:gd name="T0" fmla="*/ 2 w 16"/>
              <a:gd name="T1" fmla="*/ 0 h 26"/>
              <a:gd name="T2" fmla="*/ 4 w 16"/>
              <a:gd name="T3" fmla="*/ 2 h 26"/>
              <a:gd name="T4" fmla="*/ 8 w 16"/>
              <a:gd name="T5" fmla="*/ 4 h 26"/>
              <a:gd name="T6" fmla="*/ 10 w 16"/>
              <a:gd name="T7" fmla="*/ 8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20 h 26"/>
              <a:gd name="T24" fmla="*/ 4 w 16"/>
              <a:gd name="T25" fmla="*/ 16 h 26"/>
              <a:gd name="T26" fmla="*/ 2 w 16"/>
              <a:gd name="T27" fmla="*/ 12 h 26"/>
              <a:gd name="T28" fmla="*/ 2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8" y="4"/>
                </a:lnTo>
                <a:lnTo>
                  <a:pt x="10" y="8"/>
                </a:lnTo>
                <a:lnTo>
                  <a:pt x="12" y="10"/>
                </a:lnTo>
                <a:lnTo>
                  <a:pt x="14" y="14"/>
                </a:lnTo>
                <a:lnTo>
                  <a:pt x="16" y="18"/>
                </a:lnTo>
                <a:lnTo>
                  <a:pt x="16" y="22"/>
                </a:lnTo>
                <a:lnTo>
                  <a:pt x="16" y="26"/>
                </a:lnTo>
                <a:lnTo>
                  <a:pt x="12" y="24"/>
                </a:lnTo>
                <a:lnTo>
                  <a:pt x="10" y="22"/>
                </a:lnTo>
                <a:lnTo>
                  <a:pt x="6" y="20"/>
                </a:lnTo>
                <a:lnTo>
                  <a:pt x="4" y="16"/>
                </a:lnTo>
                <a:lnTo>
                  <a:pt x="2" y="12"/>
                </a:lnTo>
                <a:lnTo>
                  <a:pt x="2"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1" name="Freeform 47"/>
          <p:cNvSpPr>
            <a:spLocks/>
          </p:cNvSpPr>
          <p:nvPr userDrawn="1"/>
        </p:nvSpPr>
        <p:spPr bwMode="auto">
          <a:xfrm>
            <a:off x="5915025" y="-7273652"/>
            <a:ext cx="41275" cy="22225"/>
          </a:xfrm>
          <a:custGeom>
            <a:avLst/>
            <a:gdLst>
              <a:gd name="T0" fmla="*/ 26 w 26"/>
              <a:gd name="T1" fmla="*/ 12 h 14"/>
              <a:gd name="T2" fmla="*/ 24 w 26"/>
              <a:gd name="T3" fmla="*/ 8 h 14"/>
              <a:gd name="T4" fmla="*/ 20 w 26"/>
              <a:gd name="T5" fmla="*/ 6 h 14"/>
              <a:gd name="T6" fmla="*/ 18 w 26"/>
              <a:gd name="T7" fmla="*/ 2 h 14"/>
              <a:gd name="T8" fmla="*/ 14 w 26"/>
              <a:gd name="T9" fmla="*/ 0 h 14"/>
              <a:gd name="T10" fmla="*/ 10 w 26"/>
              <a:gd name="T11" fmla="*/ 0 h 14"/>
              <a:gd name="T12" fmla="*/ 6 w 26"/>
              <a:gd name="T13" fmla="*/ 0 h 14"/>
              <a:gd name="T14" fmla="*/ 2 w 26"/>
              <a:gd name="T15" fmla="*/ 0 h 14"/>
              <a:gd name="T16" fmla="*/ 0 w 26"/>
              <a:gd name="T17" fmla="*/ 0 h 14"/>
              <a:gd name="T18" fmla="*/ 0 w 26"/>
              <a:gd name="T19" fmla="*/ 4 h 14"/>
              <a:gd name="T20" fmla="*/ 4 w 26"/>
              <a:gd name="T21" fmla="*/ 8 h 14"/>
              <a:gd name="T22" fmla="*/ 6 w 26"/>
              <a:gd name="T23" fmla="*/ 10 h 14"/>
              <a:gd name="T24" fmla="*/ 8 w 26"/>
              <a:gd name="T25" fmla="*/ 12 h 14"/>
              <a:gd name="T26" fmla="*/ 12 w 26"/>
              <a:gd name="T27" fmla="*/ 14 h 14"/>
              <a:gd name="T28" fmla="*/ 16 w 26"/>
              <a:gd name="T29" fmla="*/ 14 h 14"/>
              <a:gd name="T30" fmla="*/ 20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0" y="6"/>
                </a:lnTo>
                <a:lnTo>
                  <a:pt x="18" y="2"/>
                </a:lnTo>
                <a:lnTo>
                  <a:pt x="14" y="0"/>
                </a:lnTo>
                <a:lnTo>
                  <a:pt x="10" y="0"/>
                </a:lnTo>
                <a:lnTo>
                  <a:pt x="6" y="0"/>
                </a:lnTo>
                <a:lnTo>
                  <a:pt x="2" y="0"/>
                </a:lnTo>
                <a:lnTo>
                  <a:pt x="0" y="0"/>
                </a:lnTo>
                <a:lnTo>
                  <a:pt x="0" y="4"/>
                </a:lnTo>
                <a:lnTo>
                  <a:pt x="4" y="8"/>
                </a:lnTo>
                <a:lnTo>
                  <a:pt x="6" y="10"/>
                </a:lnTo>
                <a:lnTo>
                  <a:pt x="8" y="12"/>
                </a:lnTo>
                <a:lnTo>
                  <a:pt x="12" y="14"/>
                </a:lnTo>
                <a:lnTo>
                  <a:pt x="16" y="14"/>
                </a:lnTo>
                <a:lnTo>
                  <a:pt x="20"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2" name="Freeform 48"/>
          <p:cNvSpPr>
            <a:spLocks/>
          </p:cNvSpPr>
          <p:nvPr userDrawn="1"/>
        </p:nvSpPr>
        <p:spPr bwMode="auto">
          <a:xfrm>
            <a:off x="6035675" y="-7238727"/>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2 h 14"/>
              <a:gd name="T10" fmla="*/ 18 w 26"/>
              <a:gd name="T11" fmla="*/ 12 h 14"/>
              <a:gd name="T12" fmla="*/ 22 w 26"/>
              <a:gd name="T13" fmla="*/ 10 h 14"/>
              <a:gd name="T14" fmla="*/ 24 w 26"/>
              <a:gd name="T15" fmla="*/ 8 h 14"/>
              <a:gd name="T16" fmla="*/ 26 w 26"/>
              <a:gd name="T17" fmla="*/ 4 h 14"/>
              <a:gd name="T18" fmla="*/ 22 w 26"/>
              <a:gd name="T19" fmla="*/ 2 h 14"/>
              <a:gd name="T20" fmla="*/ 18 w 26"/>
              <a:gd name="T21" fmla="*/ 2 h 14"/>
              <a:gd name="T22" fmla="*/ 14 w 26"/>
              <a:gd name="T23" fmla="*/ 0 h 14"/>
              <a:gd name="T24" fmla="*/ 10 w 26"/>
              <a:gd name="T25" fmla="*/ 0 h 14"/>
              <a:gd name="T26" fmla="*/ 8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2"/>
                </a:lnTo>
                <a:lnTo>
                  <a:pt x="18" y="12"/>
                </a:lnTo>
                <a:lnTo>
                  <a:pt x="22" y="10"/>
                </a:lnTo>
                <a:lnTo>
                  <a:pt x="24" y="8"/>
                </a:lnTo>
                <a:lnTo>
                  <a:pt x="26" y="4"/>
                </a:lnTo>
                <a:lnTo>
                  <a:pt x="22" y="2"/>
                </a:lnTo>
                <a:lnTo>
                  <a:pt x="18" y="2"/>
                </a:lnTo>
                <a:lnTo>
                  <a:pt x="14" y="0"/>
                </a:lnTo>
                <a:lnTo>
                  <a:pt x="10" y="0"/>
                </a:lnTo>
                <a:lnTo>
                  <a:pt x="8"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3" name="Freeform 49"/>
          <p:cNvSpPr>
            <a:spLocks/>
          </p:cNvSpPr>
          <p:nvPr userDrawn="1"/>
        </p:nvSpPr>
        <p:spPr bwMode="auto">
          <a:xfrm>
            <a:off x="5927725" y="-7241902"/>
            <a:ext cx="44450" cy="22225"/>
          </a:xfrm>
          <a:custGeom>
            <a:avLst/>
            <a:gdLst>
              <a:gd name="T0" fmla="*/ 0 w 28"/>
              <a:gd name="T1" fmla="*/ 12 h 14"/>
              <a:gd name="T2" fmla="*/ 4 w 28"/>
              <a:gd name="T3" fmla="*/ 14 h 14"/>
              <a:gd name="T4" fmla="*/ 8 w 28"/>
              <a:gd name="T5" fmla="*/ 14 h 14"/>
              <a:gd name="T6" fmla="*/ 12 w 28"/>
              <a:gd name="T7" fmla="*/ 12 h 14"/>
              <a:gd name="T8" fmla="*/ 14 w 28"/>
              <a:gd name="T9" fmla="*/ 12 h 14"/>
              <a:gd name="T10" fmla="*/ 18 w 28"/>
              <a:gd name="T11" fmla="*/ 10 h 14"/>
              <a:gd name="T12" fmla="*/ 22 w 28"/>
              <a:gd name="T13" fmla="*/ 8 h 14"/>
              <a:gd name="T14" fmla="*/ 24 w 28"/>
              <a:gd name="T15" fmla="*/ 6 h 14"/>
              <a:gd name="T16" fmla="*/ 28 w 28"/>
              <a:gd name="T17" fmla="*/ 4 h 14"/>
              <a:gd name="T18" fmla="*/ 22 w 28"/>
              <a:gd name="T19" fmla="*/ 2 h 14"/>
              <a:gd name="T20" fmla="*/ 18 w 28"/>
              <a:gd name="T21" fmla="*/ 0 h 14"/>
              <a:gd name="T22" fmla="*/ 14 w 28"/>
              <a:gd name="T23" fmla="*/ 0 h 14"/>
              <a:gd name="T24" fmla="*/ 12 w 28"/>
              <a:gd name="T25" fmla="*/ 0 h 14"/>
              <a:gd name="T26" fmla="*/ 8 w 28"/>
              <a:gd name="T27" fmla="*/ 0 h 14"/>
              <a:gd name="T28" fmla="*/ 4 w 28"/>
              <a:gd name="T29" fmla="*/ 4 h 14"/>
              <a:gd name="T30" fmla="*/ 2 w 28"/>
              <a:gd name="T31" fmla="*/ 8 h 14"/>
              <a:gd name="T32" fmla="*/ 0 w 28"/>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4">
                <a:moveTo>
                  <a:pt x="0" y="12"/>
                </a:moveTo>
                <a:lnTo>
                  <a:pt x="4" y="14"/>
                </a:lnTo>
                <a:lnTo>
                  <a:pt x="8" y="14"/>
                </a:lnTo>
                <a:lnTo>
                  <a:pt x="12" y="12"/>
                </a:lnTo>
                <a:lnTo>
                  <a:pt x="14" y="12"/>
                </a:lnTo>
                <a:lnTo>
                  <a:pt x="18" y="10"/>
                </a:lnTo>
                <a:lnTo>
                  <a:pt x="22" y="8"/>
                </a:lnTo>
                <a:lnTo>
                  <a:pt x="24" y="6"/>
                </a:lnTo>
                <a:lnTo>
                  <a:pt x="28" y="4"/>
                </a:lnTo>
                <a:lnTo>
                  <a:pt x="22" y="2"/>
                </a:lnTo>
                <a:lnTo>
                  <a:pt x="18" y="0"/>
                </a:lnTo>
                <a:lnTo>
                  <a:pt x="14" y="0"/>
                </a:lnTo>
                <a:lnTo>
                  <a:pt x="12" y="0"/>
                </a:lnTo>
                <a:lnTo>
                  <a:pt x="8" y="0"/>
                </a:lnTo>
                <a:lnTo>
                  <a:pt x="4" y="4"/>
                </a:lnTo>
                <a:lnTo>
                  <a:pt x="2" y="8"/>
                </a:lnTo>
                <a:lnTo>
                  <a:pt x="0"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4" name="Freeform 50"/>
          <p:cNvSpPr>
            <a:spLocks/>
          </p:cNvSpPr>
          <p:nvPr userDrawn="1"/>
        </p:nvSpPr>
        <p:spPr bwMode="auto">
          <a:xfrm>
            <a:off x="6140450" y="-7140302"/>
            <a:ext cx="44450" cy="25400"/>
          </a:xfrm>
          <a:custGeom>
            <a:avLst/>
            <a:gdLst>
              <a:gd name="T0" fmla="*/ 28 w 28"/>
              <a:gd name="T1" fmla="*/ 12 h 16"/>
              <a:gd name="T2" fmla="*/ 26 w 28"/>
              <a:gd name="T3" fmla="*/ 10 h 16"/>
              <a:gd name="T4" fmla="*/ 24 w 28"/>
              <a:gd name="T5" fmla="*/ 6 h 16"/>
              <a:gd name="T6" fmla="*/ 20 w 28"/>
              <a:gd name="T7" fmla="*/ 4 h 16"/>
              <a:gd name="T8" fmla="*/ 16 w 28"/>
              <a:gd name="T9" fmla="*/ 2 h 16"/>
              <a:gd name="T10" fmla="*/ 12 w 28"/>
              <a:gd name="T11" fmla="*/ 0 h 16"/>
              <a:gd name="T12" fmla="*/ 8 w 28"/>
              <a:gd name="T13" fmla="*/ 0 h 16"/>
              <a:gd name="T14" fmla="*/ 4 w 28"/>
              <a:gd name="T15" fmla="*/ 0 h 16"/>
              <a:gd name="T16" fmla="*/ 0 w 28"/>
              <a:gd name="T17" fmla="*/ 2 h 16"/>
              <a:gd name="T18" fmla="*/ 2 w 28"/>
              <a:gd name="T19" fmla="*/ 6 h 16"/>
              <a:gd name="T20" fmla="*/ 6 w 28"/>
              <a:gd name="T21" fmla="*/ 8 h 16"/>
              <a:gd name="T22" fmla="*/ 8 w 28"/>
              <a:gd name="T23" fmla="*/ 12 h 16"/>
              <a:gd name="T24" fmla="*/ 10 w 28"/>
              <a:gd name="T25" fmla="*/ 14 h 16"/>
              <a:gd name="T26" fmla="*/ 14 w 28"/>
              <a:gd name="T27" fmla="*/ 14 h 16"/>
              <a:gd name="T28" fmla="*/ 18 w 28"/>
              <a:gd name="T29" fmla="*/ 16 h 16"/>
              <a:gd name="T30" fmla="*/ 22 w 28"/>
              <a:gd name="T31" fmla="*/ 14 h 16"/>
              <a:gd name="T32" fmla="*/ 28 w 28"/>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
                <a:moveTo>
                  <a:pt x="28" y="12"/>
                </a:moveTo>
                <a:lnTo>
                  <a:pt x="26" y="10"/>
                </a:lnTo>
                <a:lnTo>
                  <a:pt x="24" y="6"/>
                </a:lnTo>
                <a:lnTo>
                  <a:pt x="20" y="4"/>
                </a:lnTo>
                <a:lnTo>
                  <a:pt x="16" y="2"/>
                </a:lnTo>
                <a:lnTo>
                  <a:pt x="12" y="0"/>
                </a:lnTo>
                <a:lnTo>
                  <a:pt x="8" y="0"/>
                </a:lnTo>
                <a:lnTo>
                  <a:pt x="4" y="0"/>
                </a:lnTo>
                <a:lnTo>
                  <a:pt x="0" y="2"/>
                </a:lnTo>
                <a:lnTo>
                  <a:pt x="2" y="6"/>
                </a:lnTo>
                <a:lnTo>
                  <a:pt x="6" y="8"/>
                </a:lnTo>
                <a:lnTo>
                  <a:pt x="8" y="12"/>
                </a:lnTo>
                <a:lnTo>
                  <a:pt x="10" y="14"/>
                </a:lnTo>
                <a:lnTo>
                  <a:pt x="14" y="14"/>
                </a:lnTo>
                <a:lnTo>
                  <a:pt x="18" y="16"/>
                </a:lnTo>
                <a:lnTo>
                  <a:pt x="22" y="14"/>
                </a:lnTo>
                <a:lnTo>
                  <a:pt x="28"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5" name="Freeform 51"/>
          <p:cNvSpPr>
            <a:spLocks/>
          </p:cNvSpPr>
          <p:nvPr userDrawn="1"/>
        </p:nvSpPr>
        <p:spPr bwMode="auto">
          <a:xfrm>
            <a:off x="5908675" y="-7140302"/>
            <a:ext cx="41275" cy="22225"/>
          </a:xfrm>
          <a:custGeom>
            <a:avLst/>
            <a:gdLst>
              <a:gd name="T0" fmla="*/ 0 w 26"/>
              <a:gd name="T1" fmla="*/ 8 h 14"/>
              <a:gd name="T2" fmla="*/ 2 w 26"/>
              <a:gd name="T3" fmla="*/ 6 h 14"/>
              <a:gd name="T4" fmla="*/ 6 w 26"/>
              <a:gd name="T5" fmla="*/ 4 h 14"/>
              <a:gd name="T6" fmla="*/ 8 w 26"/>
              <a:gd name="T7" fmla="*/ 2 h 14"/>
              <a:gd name="T8" fmla="*/ 12 w 26"/>
              <a:gd name="T9" fmla="*/ 0 h 14"/>
              <a:gd name="T10" fmla="*/ 16 w 26"/>
              <a:gd name="T11" fmla="*/ 0 h 14"/>
              <a:gd name="T12" fmla="*/ 20 w 26"/>
              <a:gd name="T13" fmla="*/ 2 h 14"/>
              <a:gd name="T14" fmla="*/ 24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8" y="2"/>
                </a:lnTo>
                <a:lnTo>
                  <a:pt x="12" y="0"/>
                </a:lnTo>
                <a:lnTo>
                  <a:pt x="16" y="0"/>
                </a:lnTo>
                <a:lnTo>
                  <a:pt x="20" y="2"/>
                </a:lnTo>
                <a:lnTo>
                  <a:pt x="24" y="4"/>
                </a:lnTo>
                <a:lnTo>
                  <a:pt x="26" y="8"/>
                </a:lnTo>
                <a:lnTo>
                  <a:pt x="24" y="10"/>
                </a:lnTo>
                <a:lnTo>
                  <a:pt x="20" y="12"/>
                </a:lnTo>
                <a:lnTo>
                  <a:pt x="18" y="14"/>
                </a:lnTo>
                <a:lnTo>
                  <a:pt x="14" y="14"/>
                </a:lnTo>
                <a:lnTo>
                  <a:pt x="10" y="14"/>
                </a:lnTo>
                <a:lnTo>
                  <a:pt x="6"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6" name="Freeform 52"/>
          <p:cNvSpPr>
            <a:spLocks/>
          </p:cNvSpPr>
          <p:nvPr userDrawn="1"/>
        </p:nvSpPr>
        <p:spPr bwMode="auto">
          <a:xfrm>
            <a:off x="6096000" y="-7178402"/>
            <a:ext cx="25400" cy="41275"/>
          </a:xfrm>
          <a:custGeom>
            <a:avLst/>
            <a:gdLst>
              <a:gd name="T0" fmla="*/ 2 w 16"/>
              <a:gd name="T1" fmla="*/ 0 h 26"/>
              <a:gd name="T2" fmla="*/ 4 w 16"/>
              <a:gd name="T3" fmla="*/ 2 h 26"/>
              <a:gd name="T4" fmla="*/ 6 w 16"/>
              <a:gd name="T5" fmla="*/ 4 h 26"/>
              <a:gd name="T6" fmla="*/ 10 w 16"/>
              <a:gd name="T7" fmla="*/ 6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18 h 26"/>
              <a:gd name="T24" fmla="*/ 4 w 16"/>
              <a:gd name="T25" fmla="*/ 16 h 26"/>
              <a:gd name="T26" fmla="*/ 2 w 16"/>
              <a:gd name="T27" fmla="*/ 12 h 26"/>
              <a:gd name="T28" fmla="*/ 2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6" y="4"/>
                </a:lnTo>
                <a:lnTo>
                  <a:pt x="10" y="6"/>
                </a:lnTo>
                <a:lnTo>
                  <a:pt x="12" y="10"/>
                </a:lnTo>
                <a:lnTo>
                  <a:pt x="14" y="14"/>
                </a:lnTo>
                <a:lnTo>
                  <a:pt x="16" y="18"/>
                </a:lnTo>
                <a:lnTo>
                  <a:pt x="16" y="22"/>
                </a:lnTo>
                <a:lnTo>
                  <a:pt x="16" y="26"/>
                </a:lnTo>
                <a:lnTo>
                  <a:pt x="12" y="24"/>
                </a:lnTo>
                <a:lnTo>
                  <a:pt x="10" y="22"/>
                </a:lnTo>
                <a:lnTo>
                  <a:pt x="6" y="18"/>
                </a:lnTo>
                <a:lnTo>
                  <a:pt x="4" y="16"/>
                </a:lnTo>
                <a:lnTo>
                  <a:pt x="2" y="12"/>
                </a:lnTo>
                <a:lnTo>
                  <a:pt x="2"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7" name="Freeform 53"/>
          <p:cNvSpPr>
            <a:spLocks/>
          </p:cNvSpPr>
          <p:nvPr userDrawn="1"/>
        </p:nvSpPr>
        <p:spPr bwMode="auto">
          <a:xfrm>
            <a:off x="6073775" y="-7327627"/>
            <a:ext cx="19050" cy="47625"/>
          </a:xfrm>
          <a:custGeom>
            <a:avLst/>
            <a:gdLst>
              <a:gd name="T0" fmla="*/ 4 w 12"/>
              <a:gd name="T1" fmla="*/ 0 h 30"/>
              <a:gd name="T2" fmla="*/ 8 w 12"/>
              <a:gd name="T3" fmla="*/ 4 h 30"/>
              <a:gd name="T4" fmla="*/ 10 w 12"/>
              <a:gd name="T5" fmla="*/ 8 h 30"/>
              <a:gd name="T6" fmla="*/ 10 w 12"/>
              <a:gd name="T7" fmla="*/ 10 h 30"/>
              <a:gd name="T8" fmla="*/ 12 w 12"/>
              <a:gd name="T9" fmla="*/ 14 h 30"/>
              <a:gd name="T10" fmla="*/ 12 w 12"/>
              <a:gd name="T11" fmla="*/ 18 h 30"/>
              <a:gd name="T12" fmla="*/ 10 w 12"/>
              <a:gd name="T13" fmla="*/ 22 h 30"/>
              <a:gd name="T14" fmla="*/ 8 w 12"/>
              <a:gd name="T15" fmla="*/ 26 h 30"/>
              <a:gd name="T16" fmla="*/ 6 w 12"/>
              <a:gd name="T17" fmla="*/ 30 h 30"/>
              <a:gd name="T18" fmla="*/ 4 w 12"/>
              <a:gd name="T19" fmla="*/ 28 h 30"/>
              <a:gd name="T20" fmla="*/ 2 w 12"/>
              <a:gd name="T21" fmla="*/ 24 h 30"/>
              <a:gd name="T22" fmla="*/ 0 w 12"/>
              <a:gd name="T23" fmla="*/ 20 h 30"/>
              <a:gd name="T24" fmla="*/ 0 w 12"/>
              <a:gd name="T25" fmla="*/ 16 h 30"/>
              <a:gd name="T26" fmla="*/ 0 w 12"/>
              <a:gd name="T27" fmla="*/ 12 h 30"/>
              <a:gd name="T28" fmla="*/ 0 w 12"/>
              <a:gd name="T29" fmla="*/ 8 h 30"/>
              <a:gd name="T30" fmla="*/ 2 w 12"/>
              <a:gd name="T31" fmla="*/ 4 h 30"/>
              <a:gd name="T32" fmla="*/ 4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4" y="0"/>
                </a:moveTo>
                <a:lnTo>
                  <a:pt x="8" y="4"/>
                </a:lnTo>
                <a:lnTo>
                  <a:pt x="10" y="8"/>
                </a:lnTo>
                <a:lnTo>
                  <a:pt x="10" y="10"/>
                </a:lnTo>
                <a:lnTo>
                  <a:pt x="12" y="14"/>
                </a:lnTo>
                <a:lnTo>
                  <a:pt x="12" y="18"/>
                </a:lnTo>
                <a:lnTo>
                  <a:pt x="10" y="22"/>
                </a:lnTo>
                <a:lnTo>
                  <a:pt x="8" y="26"/>
                </a:lnTo>
                <a:lnTo>
                  <a:pt x="6" y="30"/>
                </a:lnTo>
                <a:lnTo>
                  <a:pt x="4" y="28"/>
                </a:lnTo>
                <a:lnTo>
                  <a:pt x="2" y="24"/>
                </a:lnTo>
                <a:lnTo>
                  <a:pt x="0" y="20"/>
                </a:lnTo>
                <a:lnTo>
                  <a:pt x="0" y="16"/>
                </a:lnTo>
                <a:lnTo>
                  <a:pt x="0" y="12"/>
                </a:lnTo>
                <a:lnTo>
                  <a:pt x="0" y="8"/>
                </a:lnTo>
                <a:lnTo>
                  <a:pt x="2" y="4"/>
                </a:lnTo>
                <a:lnTo>
                  <a:pt x="4"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8" name="Freeform 54"/>
          <p:cNvSpPr>
            <a:spLocks/>
          </p:cNvSpPr>
          <p:nvPr userDrawn="1"/>
        </p:nvSpPr>
        <p:spPr bwMode="auto">
          <a:xfrm>
            <a:off x="6013450" y="-7194277"/>
            <a:ext cx="25400" cy="41275"/>
          </a:xfrm>
          <a:custGeom>
            <a:avLst/>
            <a:gdLst>
              <a:gd name="T0" fmla="*/ 0 w 16"/>
              <a:gd name="T1" fmla="*/ 0 h 26"/>
              <a:gd name="T2" fmla="*/ 2 w 16"/>
              <a:gd name="T3" fmla="*/ 0 h 26"/>
              <a:gd name="T4" fmla="*/ 6 w 16"/>
              <a:gd name="T5" fmla="*/ 4 h 26"/>
              <a:gd name="T6" fmla="*/ 8 w 16"/>
              <a:gd name="T7" fmla="*/ 6 h 26"/>
              <a:gd name="T8" fmla="*/ 12 w 16"/>
              <a:gd name="T9" fmla="*/ 10 h 26"/>
              <a:gd name="T10" fmla="*/ 14 w 16"/>
              <a:gd name="T11" fmla="*/ 14 h 26"/>
              <a:gd name="T12" fmla="*/ 14 w 16"/>
              <a:gd name="T13" fmla="*/ 18 h 26"/>
              <a:gd name="T14" fmla="*/ 16 w 16"/>
              <a:gd name="T15" fmla="*/ 22 h 26"/>
              <a:gd name="T16" fmla="*/ 14 w 16"/>
              <a:gd name="T17" fmla="*/ 26 h 26"/>
              <a:gd name="T18" fmla="*/ 12 w 16"/>
              <a:gd name="T19" fmla="*/ 24 h 26"/>
              <a:gd name="T20" fmla="*/ 8 w 16"/>
              <a:gd name="T21" fmla="*/ 22 h 26"/>
              <a:gd name="T22" fmla="*/ 4 w 16"/>
              <a:gd name="T23" fmla="*/ 18 h 26"/>
              <a:gd name="T24" fmla="*/ 2 w 16"/>
              <a:gd name="T25" fmla="*/ 16 h 26"/>
              <a:gd name="T26" fmla="*/ 0 w 16"/>
              <a:gd name="T27" fmla="*/ 12 h 26"/>
              <a:gd name="T28" fmla="*/ 0 w 16"/>
              <a:gd name="T29" fmla="*/ 8 h 26"/>
              <a:gd name="T30" fmla="*/ 0 w 16"/>
              <a:gd name="T31" fmla="*/ 4 h 26"/>
              <a:gd name="T32" fmla="*/ 0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0" y="0"/>
                </a:moveTo>
                <a:lnTo>
                  <a:pt x="2" y="0"/>
                </a:lnTo>
                <a:lnTo>
                  <a:pt x="6" y="4"/>
                </a:lnTo>
                <a:lnTo>
                  <a:pt x="8" y="6"/>
                </a:lnTo>
                <a:lnTo>
                  <a:pt x="12" y="10"/>
                </a:lnTo>
                <a:lnTo>
                  <a:pt x="14" y="14"/>
                </a:lnTo>
                <a:lnTo>
                  <a:pt x="14" y="18"/>
                </a:lnTo>
                <a:lnTo>
                  <a:pt x="16" y="22"/>
                </a:lnTo>
                <a:lnTo>
                  <a:pt x="14" y="26"/>
                </a:lnTo>
                <a:lnTo>
                  <a:pt x="12" y="24"/>
                </a:lnTo>
                <a:lnTo>
                  <a:pt x="8" y="22"/>
                </a:lnTo>
                <a:lnTo>
                  <a:pt x="4" y="18"/>
                </a:lnTo>
                <a:lnTo>
                  <a:pt x="2" y="16"/>
                </a:lnTo>
                <a:lnTo>
                  <a:pt x="0" y="12"/>
                </a:lnTo>
                <a:lnTo>
                  <a:pt x="0" y="8"/>
                </a:lnTo>
                <a:lnTo>
                  <a:pt x="0" y="4"/>
                </a:lnTo>
                <a:lnTo>
                  <a:pt x="0"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59" name="Freeform 55"/>
          <p:cNvSpPr>
            <a:spLocks/>
          </p:cNvSpPr>
          <p:nvPr userDrawn="1"/>
        </p:nvSpPr>
        <p:spPr bwMode="auto">
          <a:xfrm>
            <a:off x="5978525" y="-7229202"/>
            <a:ext cx="41275" cy="25400"/>
          </a:xfrm>
          <a:custGeom>
            <a:avLst/>
            <a:gdLst>
              <a:gd name="T0" fmla="*/ 26 w 26"/>
              <a:gd name="T1" fmla="*/ 12 h 16"/>
              <a:gd name="T2" fmla="*/ 24 w 26"/>
              <a:gd name="T3" fmla="*/ 10 h 16"/>
              <a:gd name="T4" fmla="*/ 22 w 26"/>
              <a:gd name="T5" fmla="*/ 6 h 16"/>
              <a:gd name="T6" fmla="*/ 18 w 26"/>
              <a:gd name="T7" fmla="*/ 4 h 16"/>
              <a:gd name="T8" fmla="*/ 14 w 26"/>
              <a:gd name="T9" fmla="*/ 2 h 16"/>
              <a:gd name="T10" fmla="*/ 12 w 26"/>
              <a:gd name="T11" fmla="*/ 0 h 16"/>
              <a:gd name="T12" fmla="*/ 8 w 26"/>
              <a:gd name="T13" fmla="*/ 0 h 16"/>
              <a:gd name="T14" fmla="*/ 4 w 26"/>
              <a:gd name="T15" fmla="*/ 0 h 16"/>
              <a:gd name="T16" fmla="*/ 0 w 26"/>
              <a:gd name="T17" fmla="*/ 2 h 16"/>
              <a:gd name="T18" fmla="*/ 2 w 26"/>
              <a:gd name="T19" fmla="*/ 6 h 16"/>
              <a:gd name="T20" fmla="*/ 4 w 26"/>
              <a:gd name="T21" fmla="*/ 10 h 16"/>
              <a:gd name="T22" fmla="*/ 6 w 26"/>
              <a:gd name="T23" fmla="*/ 12 h 16"/>
              <a:gd name="T24" fmla="*/ 10 w 26"/>
              <a:gd name="T25" fmla="*/ 14 h 16"/>
              <a:gd name="T26" fmla="*/ 12 w 26"/>
              <a:gd name="T27" fmla="*/ 14 h 16"/>
              <a:gd name="T28" fmla="*/ 16 w 26"/>
              <a:gd name="T29" fmla="*/ 16 h 16"/>
              <a:gd name="T30" fmla="*/ 22 w 26"/>
              <a:gd name="T31" fmla="*/ 14 h 16"/>
              <a:gd name="T32" fmla="*/ 26 w 26"/>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2"/>
                </a:moveTo>
                <a:lnTo>
                  <a:pt x="24" y="10"/>
                </a:lnTo>
                <a:lnTo>
                  <a:pt x="22" y="6"/>
                </a:lnTo>
                <a:lnTo>
                  <a:pt x="18" y="4"/>
                </a:lnTo>
                <a:lnTo>
                  <a:pt x="14" y="2"/>
                </a:lnTo>
                <a:lnTo>
                  <a:pt x="12" y="0"/>
                </a:lnTo>
                <a:lnTo>
                  <a:pt x="8" y="0"/>
                </a:lnTo>
                <a:lnTo>
                  <a:pt x="4" y="0"/>
                </a:lnTo>
                <a:lnTo>
                  <a:pt x="0" y="2"/>
                </a:lnTo>
                <a:lnTo>
                  <a:pt x="2" y="6"/>
                </a:lnTo>
                <a:lnTo>
                  <a:pt x="4" y="10"/>
                </a:lnTo>
                <a:lnTo>
                  <a:pt x="6" y="12"/>
                </a:lnTo>
                <a:lnTo>
                  <a:pt x="10" y="14"/>
                </a:lnTo>
                <a:lnTo>
                  <a:pt x="12" y="14"/>
                </a:lnTo>
                <a:lnTo>
                  <a:pt x="16" y="16"/>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0" name="Freeform 56"/>
          <p:cNvSpPr>
            <a:spLocks/>
          </p:cNvSpPr>
          <p:nvPr userDrawn="1"/>
        </p:nvSpPr>
        <p:spPr bwMode="auto">
          <a:xfrm>
            <a:off x="6051550" y="-7187927"/>
            <a:ext cx="41275" cy="22225"/>
          </a:xfrm>
          <a:custGeom>
            <a:avLst/>
            <a:gdLst>
              <a:gd name="T0" fmla="*/ 0 w 26"/>
              <a:gd name="T1" fmla="*/ 12 h 14"/>
              <a:gd name="T2" fmla="*/ 2 w 26"/>
              <a:gd name="T3" fmla="*/ 14 h 14"/>
              <a:gd name="T4" fmla="*/ 6 w 26"/>
              <a:gd name="T5" fmla="*/ 14 h 14"/>
              <a:gd name="T6" fmla="*/ 10 w 26"/>
              <a:gd name="T7" fmla="*/ 12 h 14"/>
              <a:gd name="T8" fmla="*/ 14 w 26"/>
              <a:gd name="T9" fmla="*/ 12 h 14"/>
              <a:gd name="T10" fmla="*/ 18 w 26"/>
              <a:gd name="T11" fmla="*/ 10 h 14"/>
              <a:gd name="T12" fmla="*/ 20 w 26"/>
              <a:gd name="T13" fmla="*/ 8 h 14"/>
              <a:gd name="T14" fmla="*/ 24 w 26"/>
              <a:gd name="T15" fmla="*/ 6 h 14"/>
              <a:gd name="T16" fmla="*/ 26 w 26"/>
              <a:gd name="T17" fmla="*/ 4 h 14"/>
              <a:gd name="T18" fmla="*/ 22 w 26"/>
              <a:gd name="T19" fmla="*/ 2 h 14"/>
              <a:gd name="T20" fmla="*/ 18 w 26"/>
              <a:gd name="T21" fmla="*/ 0 h 14"/>
              <a:gd name="T22" fmla="*/ 14 w 26"/>
              <a:gd name="T23" fmla="*/ 0 h 14"/>
              <a:gd name="T24" fmla="*/ 10 w 26"/>
              <a:gd name="T25" fmla="*/ 0 h 14"/>
              <a:gd name="T26" fmla="*/ 6 w 26"/>
              <a:gd name="T27" fmla="*/ 0 h 14"/>
              <a:gd name="T28" fmla="*/ 4 w 26"/>
              <a:gd name="T29" fmla="*/ 4 h 14"/>
              <a:gd name="T30" fmla="*/ 2 w 26"/>
              <a:gd name="T31" fmla="*/ 8 h 14"/>
              <a:gd name="T32" fmla="*/ 0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2"/>
                </a:moveTo>
                <a:lnTo>
                  <a:pt x="2" y="14"/>
                </a:lnTo>
                <a:lnTo>
                  <a:pt x="6" y="14"/>
                </a:lnTo>
                <a:lnTo>
                  <a:pt x="10" y="12"/>
                </a:lnTo>
                <a:lnTo>
                  <a:pt x="14" y="12"/>
                </a:lnTo>
                <a:lnTo>
                  <a:pt x="18" y="10"/>
                </a:lnTo>
                <a:lnTo>
                  <a:pt x="20" y="8"/>
                </a:lnTo>
                <a:lnTo>
                  <a:pt x="24" y="6"/>
                </a:lnTo>
                <a:lnTo>
                  <a:pt x="26" y="4"/>
                </a:lnTo>
                <a:lnTo>
                  <a:pt x="22" y="2"/>
                </a:lnTo>
                <a:lnTo>
                  <a:pt x="18" y="0"/>
                </a:lnTo>
                <a:lnTo>
                  <a:pt x="14" y="0"/>
                </a:lnTo>
                <a:lnTo>
                  <a:pt x="10" y="0"/>
                </a:lnTo>
                <a:lnTo>
                  <a:pt x="6" y="0"/>
                </a:lnTo>
                <a:lnTo>
                  <a:pt x="4" y="4"/>
                </a:lnTo>
                <a:lnTo>
                  <a:pt x="2" y="8"/>
                </a:lnTo>
                <a:lnTo>
                  <a:pt x="0"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1" name="Freeform 57"/>
          <p:cNvSpPr>
            <a:spLocks/>
          </p:cNvSpPr>
          <p:nvPr userDrawn="1"/>
        </p:nvSpPr>
        <p:spPr bwMode="auto">
          <a:xfrm>
            <a:off x="5965825" y="-7273652"/>
            <a:ext cx="44450" cy="22225"/>
          </a:xfrm>
          <a:custGeom>
            <a:avLst/>
            <a:gdLst>
              <a:gd name="T0" fmla="*/ 0 w 28"/>
              <a:gd name="T1" fmla="*/ 14 h 14"/>
              <a:gd name="T2" fmla="*/ 4 w 28"/>
              <a:gd name="T3" fmla="*/ 14 h 14"/>
              <a:gd name="T4" fmla="*/ 8 w 28"/>
              <a:gd name="T5" fmla="*/ 14 h 14"/>
              <a:gd name="T6" fmla="*/ 12 w 28"/>
              <a:gd name="T7" fmla="*/ 14 h 14"/>
              <a:gd name="T8" fmla="*/ 16 w 28"/>
              <a:gd name="T9" fmla="*/ 12 h 14"/>
              <a:gd name="T10" fmla="*/ 20 w 28"/>
              <a:gd name="T11" fmla="*/ 10 h 14"/>
              <a:gd name="T12" fmla="*/ 22 w 28"/>
              <a:gd name="T13" fmla="*/ 8 h 14"/>
              <a:gd name="T14" fmla="*/ 26 w 28"/>
              <a:gd name="T15" fmla="*/ 6 h 14"/>
              <a:gd name="T16" fmla="*/ 28 w 28"/>
              <a:gd name="T17" fmla="*/ 4 h 14"/>
              <a:gd name="T18" fmla="*/ 24 w 28"/>
              <a:gd name="T19" fmla="*/ 2 h 14"/>
              <a:gd name="T20" fmla="*/ 20 w 28"/>
              <a:gd name="T21" fmla="*/ 0 h 14"/>
              <a:gd name="T22" fmla="*/ 16 w 28"/>
              <a:gd name="T23" fmla="*/ 0 h 14"/>
              <a:gd name="T24" fmla="*/ 12 w 28"/>
              <a:gd name="T25" fmla="*/ 0 h 14"/>
              <a:gd name="T26" fmla="*/ 8 w 28"/>
              <a:gd name="T27" fmla="*/ 2 h 14"/>
              <a:gd name="T28" fmla="*/ 6 w 28"/>
              <a:gd name="T29" fmla="*/ 4 h 14"/>
              <a:gd name="T30" fmla="*/ 2 w 28"/>
              <a:gd name="T31" fmla="*/ 8 h 14"/>
              <a:gd name="T32" fmla="*/ 0 w 28"/>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4">
                <a:moveTo>
                  <a:pt x="0" y="14"/>
                </a:moveTo>
                <a:lnTo>
                  <a:pt x="4" y="14"/>
                </a:lnTo>
                <a:lnTo>
                  <a:pt x="8" y="14"/>
                </a:lnTo>
                <a:lnTo>
                  <a:pt x="12" y="14"/>
                </a:lnTo>
                <a:lnTo>
                  <a:pt x="16" y="12"/>
                </a:lnTo>
                <a:lnTo>
                  <a:pt x="20" y="10"/>
                </a:lnTo>
                <a:lnTo>
                  <a:pt x="22" y="8"/>
                </a:lnTo>
                <a:lnTo>
                  <a:pt x="26" y="6"/>
                </a:lnTo>
                <a:lnTo>
                  <a:pt x="28" y="4"/>
                </a:lnTo>
                <a:lnTo>
                  <a:pt x="24" y="2"/>
                </a:lnTo>
                <a:lnTo>
                  <a:pt x="20" y="0"/>
                </a:lnTo>
                <a:lnTo>
                  <a:pt x="16" y="0"/>
                </a:lnTo>
                <a:lnTo>
                  <a:pt x="12" y="0"/>
                </a:lnTo>
                <a:lnTo>
                  <a:pt x="8" y="2"/>
                </a:lnTo>
                <a:lnTo>
                  <a:pt x="6"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2" name="Freeform 58"/>
          <p:cNvSpPr>
            <a:spLocks/>
          </p:cNvSpPr>
          <p:nvPr userDrawn="1"/>
        </p:nvSpPr>
        <p:spPr bwMode="auto">
          <a:xfrm>
            <a:off x="5943600" y="-7206977"/>
            <a:ext cx="41275" cy="22225"/>
          </a:xfrm>
          <a:custGeom>
            <a:avLst/>
            <a:gdLst>
              <a:gd name="T0" fmla="*/ 26 w 26"/>
              <a:gd name="T1" fmla="*/ 12 h 14"/>
              <a:gd name="T2" fmla="*/ 24 w 26"/>
              <a:gd name="T3" fmla="*/ 8 h 14"/>
              <a:gd name="T4" fmla="*/ 22 w 26"/>
              <a:gd name="T5" fmla="*/ 6 h 14"/>
              <a:gd name="T6" fmla="*/ 18 w 26"/>
              <a:gd name="T7" fmla="*/ 2 h 14"/>
              <a:gd name="T8" fmla="*/ 14 w 26"/>
              <a:gd name="T9" fmla="*/ 2 h 14"/>
              <a:gd name="T10" fmla="*/ 12 w 26"/>
              <a:gd name="T11" fmla="*/ 0 h 14"/>
              <a:gd name="T12" fmla="*/ 8 w 26"/>
              <a:gd name="T13" fmla="*/ 0 h 14"/>
              <a:gd name="T14" fmla="*/ 4 w 26"/>
              <a:gd name="T15" fmla="*/ 0 h 14"/>
              <a:gd name="T16" fmla="*/ 0 w 26"/>
              <a:gd name="T17" fmla="*/ 2 h 14"/>
              <a:gd name="T18" fmla="*/ 2 w 26"/>
              <a:gd name="T19" fmla="*/ 4 h 14"/>
              <a:gd name="T20" fmla="*/ 4 w 26"/>
              <a:gd name="T21" fmla="*/ 8 h 14"/>
              <a:gd name="T22" fmla="*/ 6 w 26"/>
              <a:gd name="T23" fmla="*/ 10 h 14"/>
              <a:gd name="T24" fmla="*/ 8 w 26"/>
              <a:gd name="T25" fmla="*/ 12 h 14"/>
              <a:gd name="T26" fmla="*/ 12 w 26"/>
              <a:gd name="T27" fmla="*/ 14 h 14"/>
              <a:gd name="T28" fmla="*/ 16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2"/>
                </a:lnTo>
                <a:lnTo>
                  <a:pt x="14" y="2"/>
                </a:lnTo>
                <a:lnTo>
                  <a:pt x="12" y="0"/>
                </a:lnTo>
                <a:lnTo>
                  <a:pt x="8" y="0"/>
                </a:lnTo>
                <a:lnTo>
                  <a:pt x="4" y="0"/>
                </a:lnTo>
                <a:lnTo>
                  <a:pt x="0" y="2"/>
                </a:lnTo>
                <a:lnTo>
                  <a:pt x="2" y="4"/>
                </a:lnTo>
                <a:lnTo>
                  <a:pt x="4" y="8"/>
                </a:lnTo>
                <a:lnTo>
                  <a:pt x="6" y="10"/>
                </a:lnTo>
                <a:lnTo>
                  <a:pt x="8" y="12"/>
                </a:lnTo>
                <a:lnTo>
                  <a:pt x="12" y="14"/>
                </a:lnTo>
                <a:lnTo>
                  <a:pt x="16"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3" name="Freeform 59"/>
          <p:cNvSpPr>
            <a:spLocks/>
          </p:cNvSpPr>
          <p:nvPr userDrawn="1"/>
        </p:nvSpPr>
        <p:spPr bwMode="auto">
          <a:xfrm>
            <a:off x="6172200" y="-7219677"/>
            <a:ext cx="28575" cy="38100"/>
          </a:xfrm>
          <a:custGeom>
            <a:avLst/>
            <a:gdLst>
              <a:gd name="T0" fmla="*/ 18 w 18"/>
              <a:gd name="T1" fmla="*/ 0 h 24"/>
              <a:gd name="T2" fmla="*/ 18 w 18"/>
              <a:gd name="T3" fmla="*/ 4 h 24"/>
              <a:gd name="T4" fmla="*/ 16 w 18"/>
              <a:gd name="T5" fmla="*/ 10 h 24"/>
              <a:gd name="T6" fmla="*/ 16 w 18"/>
              <a:gd name="T7" fmla="*/ 14 h 24"/>
              <a:gd name="T8" fmla="*/ 14 w 18"/>
              <a:gd name="T9" fmla="*/ 16 h 24"/>
              <a:gd name="T10" fmla="*/ 12 w 18"/>
              <a:gd name="T11" fmla="*/ 20 h 24"/>
              <a:gd name="T12" fmla="*/ 8 w 18"/>
              <a:gd name="T13" fmla="*/ 22 h 24"/>
              <a:gd name="T14" fmla="*/ 6 w 18"/>
              <a:gd name="T15" fmla="*/ 24 h 24"/>
              <a:gd name="T16" fmla="*/ 0 w 18"/>
              <a:gd name="T17" fmla="*/ 24 h 24"/>
              <a:gd name="T18" fmla="*/ 0 w 18"/>
              <a:gd name="T19" fmla="*/ 20 h 24"/>
              <a:gd name="T20" fmla="*/ 0 w 18"/>
              <a:gd name="T21" fmla="*/ 16 h 24"/>
              <a:gd name="T22" fmla="*/ 2 w 18"/>
              <a:gd name="T23" fmla="*/ 12 h 24"/>
              <a:gd name="T24" fmla="*/ 4 w 18"/>
              <a:gd name="T25" fmla="*/ 10 h 24"/>
              <a:gd name="T26" fmla="*/ 6 w 18"/>
              <a:gd name="T27" fmla="*/ 6 h 24"/>
              <a:gd name="T28" fmla="*/ 10 w 18"/>
              <a:gd name="T29" fmla="*/ 4 h 24"/>
              <a:gd name="T30" fmla="*/ 12 w 18"/>
              <a:gd name="T31" fmla="*/ 2 h 24"/>
              <a:gd name="T32" fmla="*/ 18 w 18"/>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18" y="0"/>
                </a:moveTo>
                <a:lnTo>
                  <a:pt x="18" y="4"/>
                </a:lnTo>
                <a:lnTo>
                  <a:pt x="16" y="10"/>
                </a:lnTo>
                <a:lnTo>
                  <a:pt x="16" y="14"/>
                </a:lnTo>
                <a:lnTo>
                  <a:pt x="14" y="16"/>
                </a:lnTo>
                <a:lnTo>
                  <a:pt x="12" y="20"/>
                </a:lnTo>
                <a:lnTo>
                  <a:pt x="8" y="22"/>
                </a:lnTo>
                <a:lnTo>
                  <a:pt x="6" y="24"/>
                </a:lnTo>
                <a:lnTo>
                  <a:pt x="0" y="24"/>
                </a:lnTo>
                <a:lnTo>
                  <a:pt x="0" y="20"/>
                </a:lnTo>
                <a:lnTo>
                  <a:pt x="0" y="16"/>
                </a:lnTo>
                <a:lnTo>
                  <a:pt x="2" y="12"/>
                </a:lnTo>
                <a:lnTo>
                  <a:pt x="4" y="10"/>
                </a:lnTo>
                <a:lnTo>
                  <a:pt x="6" y="6"/>
                </a:lnTo>
                <a:lnTo>
                  <a:pt x="10" y="4"/>
                </a:lnTo>
                <a:lnTo>
                  <a:pt x="12" y="2"/>
                </a:lnTo>
                <a:lnTo>
                  <a:pt x="18"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4" name="Freeform 60"/>
          <p:cNvSpPr>
            <a:spLocks/>
          </p:cNvSpPr>
          <p:nvPr userDrawn="1"/>
        </p:nvSpPr>
        <p:spPr bwMode="auto">
          <a:xfrm>
            <a:off x="6149975" y="-7229202"/>
            <a:ext cx="19050" cy="47625"/>
          </a:xfrm>
          <a:custGeom>
            <a:avLst/>
            <a:gdLst>
              <a:gd name="T0" fmla="*/ 6 w 12"/>
              <a:gd name="T1" fmla="*/ 0 h 30"/>
              <a:gd name="T2" fmla="*/ 8 w 12"/>
              <a:gd name="T3" fmla="*/ 4 h 30"/>
              <a:gd name="T4" fmla="*/ 10 w 12"/>
              <a:gd name="T5" fmla="*/ 8 h 30"/>
              <a:gd name="T6" fmla="*/ 12 w 12"/>
              <a:gd name="T7" fmla="*/ 12 h 30"/>
              <a:gd name="T8" fmla="*/ 12 w 12"/>
              <a:gd name="T9" fmla="*/ 16 h 30"/>
              <a:gd name="T10" fmla="*/ 12 w 12"/>
              <a:gd name="T11" fmla="*/ 20 h 30"/>
              <a:gd name="T12" fmla="*/ 12 w 12"/>
              <a:gd name="T13" fmla="*/ 24 h 30"/>
              <a:gd name="T14" fmla="*/ 10 w 12"/>
              <a:gd name="T15" fmla="*/ 28 h 30"/>
              <a:gd name="T16" fmla="*/ 6 w 12"/>
              <a:gd name="T17" fmla="*/ 30 h 30"/>
              <a:gd name="T18" fmla="*/ 4 w 12"/>
              <a:gd name="T19" fmla="*/ 28 h 30"/>
              <a:gd name="T20" fmla="*/ 2 w 12"/>
              <a:gd name="T21" fmla="*/ 24 h 30"/>
              <a:gd name="T22" fmla="*/ 0 w 12"/>
              <a:gd name="T23" fmla="*/ 20 h 30"/>
              <a:gd name="T24" fmla="*/ 0 w 12"/>
              <a:gd name="T25" fmla="*/ 16 h 30"/>
              <a:gd name="T26" fmla="*/ 0 w 12"/>
              <a:gd name="T27" fmla="*/ 12 h 30"/>
              <a:gd name="T28" fmla="*/ 2 w 12"/>
              <a:gd name="T29" fmla="*/ 8 h 30"/>
              <a:gd name="T30" fmla="*/ 4 w 12"/>
              <a:gd name="T31" fmla="*/ 4 h 30"/>
              <a:gd name="T32" fmla="*/ 6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6" y="0"/>
                </a:moveTo>
                <a:lnTo>
                  <a:pt x="8" y="4"/>
                </a:lnTo>
                <a:lnTo>
                  <a:pt x="10" y="8"/>
                </a:lnTo>
                <a:lnTo>
                  <a:pt x="12" y="12"/>
                </a:lnTo>
                <a:lnTo>
                  <a:pt x="12" y="16"/>
                </a:lnTo>
                <a:lnTo>
                  <a:pt x="12" y="20"/>
                </a:lnTo>
                <a:lnTo>
                  <a:pt x="12" y="24"/>
                </a:lnTo>
                <a:lnTo>
                  <a:pt x="10" y="28"/>
                </a:lnTo>
                <a:lnTo>
                  <a:pt x="6" y="30"/>
                </a:lnTo>
                <a:lnTo>
                  <a:pt x="4" y="28"/>
                </a:lnTo>
                <a:lnTo>
                  <a:pt x="2" y="24"/>
                </a:lnTo>
                <a:lnTo>
                  <a:pt x="0" y="20"/>
                </a:lnTo>
                <a:lnTo>
                  <a:pt x="0" y="16"/>
                </a:lnTo>
                <a:lnTo>
                  <a:pt x="0" y="12"/>
                </a:lnTo>
                <a:lnTo>
                  <a:pt x="2" y="8"/>
                </a:lnTo>
                <a:lnTo>
                  <a:pt x="4" y="4"/>
                </a:lnTo>
                <a:lnTo>
                  <a:pt x="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5" name="Freeform 61"/>
          <p:cNvSpPr>
            <a:spLocks/>
          </p:cNvSpPr>
          <p:nvPr userDrawn="1"/>
        </p:nvSpPr>
        <p:spPr bwMode="auto">
          <a:xfrm>
            <a:off x="5930900" y="-7197452"/>
            <a:ext cx="25400" cy="41275"/>
          </a:xfrm>
          <a:custGeom>
            <a:avLst/>
            <a:gdLst>
              <a:gd name="T0" fmla="*/ 0 w 16"/>
              <a:gd name="T1" fmla="*/ 0 h 26"/>
              <a:gd name="T2" fmla="*/ 2 w 16"/>
              <a:gd name="T3" fmla="*/ 2 h 26"/>
              <a:gd name="T4" fmla="*/ 6 w 16"/>
              <a:gd name="T5" fmla="*/ 4 h 26"/>
              <a:gd name="T6" fmla="*/ 8 w 16"/>
              <a:gd name="T7" fmla="*/ 6 h 26"/>
              <a:gd name="T8" fmla="*/ 10 w 16"/>
              <a:gd name="T9" fmla="*/ 10 h 26"/>
              <a:gd name="T10" fmla="*/ 14 w 16"/>
              <a:gd name="T11" fmla="*/ 14 h 26"/>
              <a:gd name="T12" fmla="*/ 14 w 16"/>
              <a:gd name="T13" fmla="*/ 18 h 26"/>
              <a:gd name="T14" fmla="*/ 16 w 16"/>
              <a:gd name="T15" fmla="*/ 22 h 26"/>
              <a:gd name="T16" fmla="*/ 14 w 16"/>
              <a:gd name="T17" fmla="*/ 26 h 26"/>
              <a:gd name="T18" fmla="*/ 10 w 16"/>
              <a:gd name="T19" fmla="*/ 24 h 26"/>
              <a:gd name="T20" fmla="*/ 8 w 16"/>
              <a:gd name="T21" fmla="*/ 22 h 26"/>
              <a:gd name="T22" fmla="*/ 4 w 16"/>
              <a:gd name="T23" fmla="*/ 20 h 26"/>
              <a:gd name="T24" fmla="*/ 2 w 16"/>
              <a:gd name="T25" fmla="*/ 16 h 26"/>
              <a:gd name="T26" fmla="*/ 0 w 16"/>
              <a:gd name="T27" fmla="*/ 12 h 26"/>
              <a:gd name="T28" fmla="*/ 0 w 16"/>
              <a:gd name="T29" fmla="*/ 8 h 26"/>
              <a:gd name="T30" fmla="*/ 0 w 16"/>
              <a:gd name="T31" fmla="*/ 4 h 26"/>
              <a:gd name="T32" fmla="*/ 0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0" y="0"/>
                </a:moveTo>
                <a:lnTo>
                  <a:pt x="2" y="2"/>
                </a:lnTo>
                <a:lnTo>
                  <a:pt x="6" y="4"/>
                </a:lnTo>
                <a:lnTo>
                  <a:pt x="8" y="6"/>
                </a:lnTo>
                <a:lnTo>
                  <a:pt x="10" y="10"/>
                </a:lnTo>
                <a:lnTo>
                  <a:pt x="14" y="14"/>
                </a:lnTo>
                <a:lnTo>
                  <a:pt x="14" y="18"/>
                </a:lnTo>
                <a:lnTo>
                  <a:pt x="16" y="22"/>
                </a:lnTo>
                <a:lnTo>
                  <a:pt x="14" y="26"/>
                </a:lnTo>
                <a:lnTo>
                  <a:pt x="10" y="24"/>
                </a:lnTo>
                <a:lnTo>
                  <a:pt x="8" y="22"/>
                </a:lnTo>
                <a:lnTo>
                  <a:pt x="4" y="20"/>
                </a:lnTo>
                <a:lnTo>
                  <a:pt x="2" y="16"/>
                </a:lnTo>
                <a:lnTo>
                  <a:pt x="0" y="12"/>
                </a:lnTo>
                <a:lnTo>
                  <a:pt x="0" y="8"/>
                </a:lnTo>
                <a:lnTo>
                  <a:pt x="0" y="4"/>
                </a:lnTo>
                <a:lnTo>
                  <a:pt x="0"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6" name="Freeform 62"/>
          <p:cNvSpPr>
            <a:spLocks/>
          </p:cNvSpPr>
          <p:nvPr userDrawn="1"/>
        </p:nvSpPr>
        <p:spPr bwMode="auto">
          <a:xfrm>
            <a:off x="6143625" y="-7108552"/>
            <a:ext cx="41275" cy="22225"/>
          </a:xfrm>
          <a:custGeom>
            <a:avLst/>
            <a:gdLst>
              <a:gd name="T0" fmla="*/ 26 w 26"/>
              <a:gd name="T1" fmla="*/ 12 h 14"/>
              <a:gd name="T2" fmla="*/ 24 w 26"/>
              <a:gd name="T3" fmla="*/ 8 h 14"/>
              <a:gd name="T4" fmla="*/ 22 w 26"/>
              <a:gd name="T5" fmla="*/ 6 h 14"/>
              <a:gd name="T6" fmla="*/ 18 w 26"/>
              <a:gd name="T7" fmla="*/ 4 h 14"/>
              <a:gd name="T8" fmla="*/ 16 w 26"/>
              <a:gd name="T9" fmla="*/ 2 h 14"/>
              <a:gd name="T10" fmla="*/ 12 w 26"/>
              <a:gd name="T11" fmla="*/ 0 h 14"/>
              <a:gd name="T12" fmla="*/ 8 w 26"/>
              <a:gd name="T13" fmla="*/ 0 h 14"/>
              <a:gd name="T14" fmla="*/ 4 w 26"/>
              <a:gd name="T15" fmla="*/ 0 h 14"/>
              <a:gd name="T16" fmla="*/ 0 w 26"/>
              <a:gd name="T17" fmla="*/ 2 h 14"/>
              <a:gd name="T18" fmla="*/ 2 w 26"/>
              <a:gd name="T19" fmla="*/ 6 h 14"/>
              <a:gd name="T20" fmla="*/ 4 w 26"/>
              <a:gd name="T21" fmla="*/ 8 h 14"/>
              <a:gd name="T22" fmla="*/ 6 w 26"/>
              <a:gd name="T23" fmla="*/ 12 h 14"/>
              <a:gd name="T24" fmla="*/ 10 w 26"/>
              <a:gd name="T25" fmla="*/ 14 h 14"/>
              <a:gd name="T26" fmla="*/ 14 w 26"/>
              <a:gd name="T27" fmla="*/ 14 h 14"/>
              <a:gd name="T28" fmla="*/ 18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4"/>
                </a:lnTo>
                <a:lnTo>
                  <a:pt x="16" y="2"/>
                </a:lnTo>
                <a:lnTo>
                  <a:pt x="12" y="0"/>
                </a:lnTo>
                <a:lnTo>
                  <a:pt x="8" y="0"/>
                </a:lnTo>
                <a:lnTo>
                  <a:pt x="4" y="0"/>
                </a:lnTo>
                <a:lnTo>
                  <a:pt x="0" y="2"/>
                </a:lnTo>
                <a:lnTo>
                  <a:pt x="2" y="6"/>
                </a:lnTo>
                <a:lnTo>
                  <a:pt x="4" y="8"/>
                </a:lnTo>
                <a:lnTo>
                  <a:pt x="6" y="12"/>
                </a:lnTo>
                <a:lnTo>
                  <a:pt x="10" y="14"/>
                </a:lnTo>
                <a:lnTo>
                  <a:pt x="14" y="14"/>
                </a:lnTo>
                <a:lnTo>
                  <a:pt x="18"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7" name="Freeform 63"/>
          <p:cNvSpPr>
            <a:spLocks/>
          </p:cNvSpPr>
          <p:nvPr userDrawn="1"/>
        </p:nvSpPr>
        <p:spPr bwMode="auto">
          <a:xfrm>
            <a:off x="5981700" y="-7308577"/>
            <a:ext cx="41275" cy="22225"/>
          </a:xfrm>
          <a:custGeom>
            <a:avLst/>
            <a:gdLst>
              <a:gd name="T0" fmla="*/ 26 w 26"/>
              <a:gd name="T1" fmla="*/ 12 h 14"/>
              <a:gd name="T2" fmla="*/ 24 w 26"/>
              <a:gd name="T3" fmla="*/ 8 h 14"/>
              <a:gd name="T4" fmla="*/ 22 w 26"/>
              <a:gd name="T5" fmla="*/ 6 h 14"/>
              <a:gd name="T6" fmla="*/ 18 w 26"/>
              <a:gd name="T7" fmla="*/ 4 h 14"/>
              <a:gd name="T8" fmla="*/ 16 w 26"/>
              <a:gd name="T9" fmla="*/ 2 h 14"/>
              <a:gd name="T10" fmla="*/ 12 w 26"/>
              <a:gd name="T11" fmla="*/ 0 h 14"/>
              <a:gd name="T12" fmla="*/ 8 w 26"/>
              <a:gd name="T13" fmla="*/ 0 h 14"/>
              <a:gd name="T14" fmla="*/ 4 w 26"/>
              <a:gd name="T15" fmla="*/ 0 h 14"/>
              <a:gd name="T16" fmla="*/ 0 w 26"/>
              <a:gd name="T17" fmla="*/ 2 h 14"/>
              <a:gd name="T18" fmla="*/ 2 w 26"/>
              <a:gd name="T19" fmla="*/ 6 h 14"/>
              <a:gd name="T20" fmla="*/ 4 w 26"/>
              <a:gd name="T21" fmla="*/ 8 h 14"/>
              <a:gd name="T22" fmla="*/ 6 w 26"/>
              <a:gd name="T23" fmla="*/ 12 h 14"/>
              <a:gd name="T24" fmla="*/ 10 w 26"/>
              <a:gd name="T25" fmla="*/ 14 h 14"/>
              <a:gd name="T26" fmla="*/ 12 w 26"/>
              <a:gd name="T27" fmla="*/ 14 h 14"/>
              <a:gd name="T28" fmla="*/ 16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4"/>
                </a:lnTo>
                <a:lnTo>
                  <a:pt x="16" y="2"/>
                </a:lnTo>
                <a:lnTo>
                  <a:pt x="12" y="0"/>
                </a:lnTo>
                <a:lnTo>
                  <a:pt x="8" y="0"/>
                </a:lnTo>
                <a:lnTo>
                  <a:pt x="4" y="0"/>
                </a:lnTo>
                <a:lnTo>
                  <a:pt x="0" y="2"/>
                </a:lnTo>
                <a:lnTo>
                  <a:pt x="2" y="6"/>
                </a:lnTo>
                <a:lnTo>
                  <a:pt x="4" y="8"/>
                </a:lnTo>
                <a:lnTo>
                  <a:pt x="6" y="12"/>
                </a:lnTo>
                <a:lnTo>
                  <a:pt x="10" y="14"/>
                </a:lnTo>
                <a:lnTo>
                  <a:pt x="12" y="14"/>
                </a:lnTo>
                <a:lnTo>
                  <a:pt x="16"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8" name="Freeform 64"/>
          <p:cNvSpPr>
            <a:spLocks/>
          </p:cNvSpPr>
          <p:nvPr userDrawn="1"/>
        </p:nvSpPr>
        <p:spPr bwMode="auto">
          <a:xfrm>
            <a:off x="6146800" y="-7260952"/>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4 h 14"/>
              <a:gd name="T10" fmla="*/ 18 w 26"/>
              <a:gd name="T11" fmla="*/ 12 h 14"/>
              <a:gd name="T12" fmla="*/ 22 w 26"/>
              <a:gd name="T13" fmla="*/ 10 h 14"/>
              <a:gd name="T14" fmla="*/ 24 w 26"/>
              <a:gd name="T15" fmla="*/ 8 h 14"/>
              <a:gd name="T16" fmla="*/ 26 w 26"/>
              <a:gd name="T17" fmla="*/ 6 h 14"/>
              <a:gd name="T18" fmla="*/ 22 w 26"/>
              <a:gd name="T19" fmla="*/ 4 h 14"/>
              <a:gd name="T20" fmla="*/ 18 w 26"/>
              <a:gd name="T21" fmla="*/ 2 h 14"/>
              <a:gd name="T22" fmla="*/ 14 w 26"/>
              <a:gd name="T23" fmla="*/ 0 h 14"/>
              <a:gd name="T24" fmla="*/ 10 w 26"/>
              <a:gd name="T25" fmla="*/ 2 h 14"/>
              <a:gd name="T26" fmla="*/ 6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4"/>
                </a:lnTo>
                <a:lnTo>
                  <a:pt x="18" y="12"/>
                </a:lnTo>
                <a:lnTo>
                  <a:pt x="22" y="10"/>
                </a:lnTo>
                <a:lnTo>
                  <a:pt x="24" y="8"/>
                </a:lnTo>
                <a:lnTo>
                  <a:pt x="26" y="6"/>
                </a:lnTo>
                <a:lnTo>
                  <a:pt x="22" y="4"/>
                </a:lnTo>
                <a:lnTo>
                  <a:pt x="18" y="2"/>
                </a:lnTo>
                <a:lnTo>
                  <a:pt x="14" y="0"/>
                </a:lnTo>
                <a:lnTo>
                  <a:pt x="10" y="2"/>
                </a:lnTo>
                <a:lnTo>
                  <a:pt x="6"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69" name="Freeform 65"/>
          <p:cNvSpPr>
            <a:spLocks/>
          </p:cNvSpPr>
          <p:nvPr userDrawn="1"/>
        </p:nvSpPr>
        <p:spPr bwMode="auto">
          <a:xfrm>
            <a:off x="6010275" y="-7137127"/>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2 h 14"/>
              <a:gd name="T10" fmla="*/ 18 w 26"/>
              <a:gd name="T11" fmla="*/ 10 h 14"/>
              <a:gd name="T12" fmla="*/ 22 w 26"/>
              <a:gd name="T13" fmla="*/ 8 h 14"/>
              <a:gd name="T14" fmla="*/ 24 w 26"/>
              <a:gd name="T15" fmla="*/ 6 h 14"/>
              <a:gd name="T16" fmla="*/ 26 w 26"/>
              <a:gd name="T17" fmla="*/ 4 h 14"/>
              <a:gd name="T18" fmla="*/ 22 w 26"/>
              <a:gd name="T19" fmla="*/ 2 h 14"/>
              <a:gd name="T20" fmla="*/ 18 w 26"/>
              <a:gd name="T21" fmla="*/ 0 h 14"/>
              <a:gd name="T22" fmla="*/ 14 w 26"/>
              <a:gd name="T23" fmla="*/ 0 h 14"/>
              <a:gd name="T24" fmla="*/ 10 w 26"/>
              <a:gd name="T25" fmla="*/ 0 h 14"/>
              <a:gd name="T26" fmla="*/ 6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2"/>
                </a:lnTo>
                <a:lnTo>
                  <a:pt x="18" y="10"/>
                </a:lnTo>
                <a:lnTo>
                  <a:pt x="22" y="8"/>
                </a:lnTo>
                <a:lnTo>
                  <a:pt x="24" y="6"/>
                </a:lnTo>
                <a:lnTo>
                  <a:pt x="26" y="4"/>
                </a:lnTo>
                <a:lnTo>
                  <a:pt x="22" y="2"/>
                </a:lnTo>
                <a:lnTo>
                  <a:pt x="18" y="0"/>
                </a:lnTo>
                <a:lnTo>
                  <a:pt x="14" y="0"/>
                </a:lnTo>
                <a:lnTo>
                  <a:pt x="10" y="0"/>
                </a:lnTo>
                <a:lnTo>
                  <a:pt x="6"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0" name="Freeform 66"/>
          <p:cNvSpPr>
            <a:spLocks/>
          </p:cNvSpPr>
          <p:nvPr userDrawn="1"/>
        </p:nvSpPr>
        <p:spPr bwMode="auto">
          <a:xfrm>
            <a:off x="5880100" y="-7229202"/>
            <a:ext cx="41275" cy="22225"/>
          </a:xfrm>
          <a:custGeom>
            <a:avLst/>
            <a:gdLst>
              <a:gd name="T0" fmla="*/ 26 w 26"/>
              <a:gd name="T1" fmla="*/ 12 h 14"/>
              <a:gd name="T2" fmla="*/ 24 w 26"/>
              <a:gd name="T3" fmla="*/ 8 h 14"/>
              <a:gd name="T4" fmla="*/ 22 w 26"/>
              <a:gd name="T5" fmla="*/ 4 h 14"/>
              <a:gd name="T6" fmla="*/ 18 w 26"/>
              <a:gd name="T7" fmla="*/ 2 h 14"/>
              <a:gd name="T8" fmla="*/ 16 w 26"/>
              <a:gd name="T9" fmla="*/ 0 h 14"/>
              <a:gd name="T10" fmla="*/ 12 w 26"/>
              <a:gd name="T11" fmla="*/ 0 h 14"/>
              <a:gd name="T12" fmla="*/ 8 w 26"/>
              <a:gd name="T13" fmla="*/ 0 h 14"/>
              <a:gd name="T14" fmla="*/ 4 w 26"/>
              <a:gd name="T15" fmla="*/ 0 h 14"/>
              <a:gd name="T16" fmla="*/ 0 w 26"/>
              <a:gd name="T17" fmla="*/ 0 h 14"/>
              <a:gd name="T18" fmla="*/ 2 w 26"/>
              <a:gd name="T19" fmla="*/ 4 h 14"/>
              <a:gd name="T20" fmla="*/ 4 w 26"/>
              <a:gd name="T21" fmla="*/ 8 h 14"/>
              <a:gd name="T22" fmla="*/ 6 w 26"/>
              <a:gd name="T23" fmla="*/ 10 h 14"/>
              <a:gd name="T24" fmla="*/ 10 w 26"/>
              <a:gd name="T25" fmla="*/ 12 h 14"/>
              <a:gd name="T26" fmla="*/ 12 w 26"/>
              <a:gd name="T27" fmla="*/ 14 h 14"/>
              <a:gd name="T28" fmla="*/ 16 w 26"/>
              <a:gd name="T29" fmla="*/ 14 h 14"/>
              <a:gd name="T30" fmla="*/ 22 w 26"/>
              <a:gd name="T31" fmla="*/ 12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4"/>
                </a:lnTo>
                <a:lnTo>
                  <a:pt x="18" y="2"/>
                </a:lnTo>
                <a:lnTo>
                  <a:pt x="16" y="0"/>
                </a:lnTo>
                <a:lnTo>
                  <a:pt x="12" y="0"/>
                </a:lnTo>
                <a:lnTo>
                  <a:pt x="8" y="0"/>
                </a:lnTo>
                <a:lnTo>
                  <a:pt x="4" y="0"/>
                </a:lnTo>
                <a:lnTo>
                  <a:pt x="0" y="0"/>
                </a:lnTo>
                <a:lnTo>
                  <a:pt x="2" y="4"/>
                </a:lnTo>
                <a:lnTo>
                  <a:pt x="4" y="8"/>
                </a:lnTo>
                <a:lnTo>
                  <a:pt x="6" y="10"/>
                </a:lnTo>
                <a:lnTo>
                  <a:pt x="10" y="12"/>
                </a:lnTo>
                <a:lnTo>
                  <a:pt x="12" y="14"/>
                </a:lnTo>
                <a:lnTo>
                  <a:pt x="16" y="14"/>
                </a:lnTo>
                <a:lnTo>
                  <a:pt x="22" y="12"/>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1" name="Freeform 67"/>
          <p:cNvSpPr>
            <a:spLocks/>
          </p:cNvSpPr>
          <p:nvPr userDrawn="1"/>
        </p:nvSpPr>
        <p:spPr bwMode="auto">
          <a:xfrm>
            <a:off x="5969000" y="-7124427"/>
            <a:ext cx="25400" cy="38100"/>
          </a:xfrm>
          <a:custGeom>
            <a:avLst/>
            <a:gdLst>
              <a:gd name="T0" fmla="*/ 16 w 16"/>
              <a:gd name="T1" fmla="*/ 0 h 24"/>
              <a:gd name="T2" fmla="*/ 16 w 16"/>
              <a:gd name="T3" fmla="*/ 4 h 24"/>
              <a:gd name="T4" fmla="*/ 16 w 16"/>
              <a:gd name="T5" fmla="*/ 8 h 24"/>
              <a:gd name="T6" fmla="*/ 14 w 16"/>
              <a:gd name="T7" fmla="*/ 14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10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4"/>
                </a:lnTo>
                <a:lnTo>
                  <a:pt x="12" y="16"/>
                </a:lnTo>
                <a:lnTo>
                  <a:pt x="10" y="20"/>
                </a:lnTo>
                <a:lnTo>
                  <a:pt x="8" y="22"/>
                </a:lnTo>
                <a:lnTo>
                  <a:pt x="4" y="24"/>
                </a:lnTo>
                <a:lnTo>
                  <a:pt x="0" y="24"/>
                </a:lnTo>
                <a:lnTo>
                  <a:pt x="0" y="20"/>
                </a:lnTo>
                <a:lnTo>
                  <a:pt x="0" y="16"/>
                </a:lnTo>
                <a:lnTo>
                  <a:pt x="2" y="12"/>
                </a:lnTo>
                <a:lnTo>
                  <a:pt x="4" y="10"/>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2" name="Freeform 68"/>
          <p:cNvSpPr>
            <a:spLocks/>
          </p:cNvSpPr>
          <p:nvPr userDrawn="1"/>
        </p:nvSpPr>
        <p:spPr bwMode="auto">
          <a:xfrm>
            <a:off x="5915025" y="-7108552"/>
            <a:ext cx="41275" cy="22225"/>
          </a:xfrm>
          <a:custGeom>
            <a:avLst/>
            <a:gdLst>
              <a:gd name="T0" fmla="*/ 0 w 26"/>
              <a:gd name="T1" fmla="*/ 8 h 14"/>
              <a:gd name="T2" fmla="*/ 4 w 26"/>
              <a:gd name="T3" fmla="*/ 6 h 14"/>
              <a:gd name="T4" fmla="*/ 6 w 26"/>
              <a:gd name="T5" fmla="*/ 4 h 14"/>
              <a:gd name="T6" fmla="*/ 10 w 26"/>
              <a:gd name="T7" fmla="*/ 2 h 14"/>
              <a:gd name="T8" fmla="*/ 14 w 26"/>
              <a:gd name="T9" fmla="*/ 0 h 14"/>
              <a:gd name="T10" fmla="*/ 16 w 26"/>
              <a:gd name="T11" fmla="*/ 0 h 14"/>
              <a:gd name="T12" fmla="*/ 20 w 26"/>
              <a:gd name="T13" fmla="*/ 2 h 14"/>
              <a:gd name="T14" fmla="*/ 24 w 26"/>
              <a:gd name="T15" fmla="*/ 4 h 14"/>
              <a:gd name="T16" fmla="*/ 26 w 26"/>
              <a:gd name="T17" fmla="*/ 6 h 14"/>
              <a:gd name="T18" fmla="*/ 24 w 26"/>
              <a:gd name="T19" fmla="*/ 10 h 14"/>
              <a:gd name="T20" fmla="*/ 22 w 26"/>
              <a:gd name="T21" fmla="*/ 12 h 14"/>
              <a:gd name="T22" fmla="*/ 18 w 26"/>
              <a:gd name="T23" fmla="*/ 14 h 14"/>
              <a:gd name="T24" fmla="*/ 14 w 26"/>
              <a:gd name="T25" fmla="*/ 14 h 14"/>
              <a:gd name="T26" fmla="*/ 10 w 26"/>
              <a:gd name="T27" fmla="*/ 14 h 14"/>
              <a:gd name="T28" fmla="*/ 8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4" y="6"/>
                </a:lnTo>
                <a:lnTo>
                  <a:pt x="6" y="4"/>
                </a:lnTo>
                <a:lnTo>
                  <a:pt x="10" y="2"/>
                </a:lnTo>
                <a:lnTo>
                  <a:pt x="14" y="0"/>
                </a:lnTo>
                <a:lnTo>
                  <a:pt x="16" y="0"/>
                </a:lnTo>
                <a:lnTo>
                  <a:pt x="20" y="2"/>
                </a:lnTo>
                <a:lnTo>
                  <a:pt x="24" y="4"/>
                </a:lnTo>
                <a:lnTo>
                  <a:pt x="26" y="6"/>
                </a:lnTo>
                <a:lnTo>
                  <a:pt x="24" y="10"/>
                </a:lnTo>
                <a:lnTo>
                  <a:pt x="22" y="12"/>
                </a:lnTo>
                <a:lnTo>
                  <a:pt x="18" y="14"/>
                </a:lnTo>
                <a:lnTo>
                  <a:pt x="14" y="14"/>
                </a:lnTo>
                <a:lnTo>
                  <a:pt x="10" y="14"/>
                </a:lnTo>
                <a:lnTo>
                  <a:pt x="8"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3" name="Freeform 69"/>
          <p:cNvSpPr>
            <a:spLocks/>
          </p:cNvSpPr>
          <p:nvPr userDrawn="1"/>
        </p:nvSpPr>
        <p:spPr bwMode="auto">
          <a:xfrm>
            <a:off x="6029325" y="-7276827"/>
            <a:ext cx="25400" cy="34925"/>
          </a:xfrm>
          <a:custGeom>
            <a:avLst/>
            <a:gdLst>
              <a:gd name="T0" fmla="*/ 16 w 16"/>
              <a:gd name="T1" fmla="*/ 0 h 22"/>
              <a:gd name="T2" fmla="*/ 16 w 16"/>
              <a:gd name="T3" fmla="*/ 4 h 22"/>
              <a:gd name="T4" fmla="*/ 14 w 16"/>
              <a:gd name="T5" fmla="*/ 8 h 22"/>
              <a:gd name="T6" fmla="*/ 14 w 16"/>
              <a:gd name="T7" fmla="*/ 12 h 22"/>
              <a:gd name="T8" fmla="*/ 12 w 16"/>
              <a:gd name="T9" fmla="*/ 16 h 22"/>
              <a:gd name="T10" fmla="*/ 10 w 16"/>
              <a:gd name="T11" fmla="*/ 18 h 22"/>
              <a:gd name="T12" fmla="*/ 6 w 16"/>
              <a:gd name="T13" fmla="*/ 20 h 22"/>
              <a:gd name="T14" fmla="*/ 4 w 16"/>
              <a:gd name="T15" fmla="*/ 22 h 22"/>
              <a:gd name="T16" fmla="*/ 0 w 16"/>
              <a:gd name="T17" fmla="*/ 22 h 22"/>
              <a:gd name="T18" fmla="*/ 0 w 16"/>
              <a:gd name="T19" fmla="*/ 18 h 22"/>
              <a:gd name="T20" fmla="*/ 0 w 16"/>
              <a:gd name="T21" fmla="*/ 14 h 22"/>
              <a:gd name="T22" fmla="*/ 0 w 16"/>
              <a:gd name="T23" fmla="*/ 12 h 22"/>
              <a:gd name="T24" fmla="*/ 2 w 16"/>
              <a:gd name="T25" fmla="*/ 8 h 22"/>
              <a:gd name="T26" fmla="*/ 4 w 16"/>
              <a:gd name="T27" fmla="*/ 4 h 22"/>
              <a:gd name="T28" fmla="*/ 8 w 16"/>
              <a:gd name="T29" fmla="*/ 2 h 22"/>
              <a:gd name="T30" fmla="*/ 12 w 16"/>
              <a:gd name="T31" fmla="*/ 0 h 22"/>
              <a:gd name="T32" fmla="*/ 16 w 16"/>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2">
                <a:moveTo>
                  <a:pt x="16" y="0"/>
                </a:moveTo>
                <a:lnTo>
                  <a:pt x="16" y="4"/>
                </a:lnTo>
                <a:lnTo>
                  <a:pt x="14" y="8"/>
                </a:lnTo>
                <a:lnTo>
                  <a:pt x="14" y="12"/>
                </a:lnTo>
                <a:lnTo>
                  <a:pt x="12" y="16"/>
                </a:lnTo>
                <a:lnTo>
                  <a:pt x="10" y="18"/>
                </a:lnTo>
                <a:lnTo>
                  <a:pt x="6" y="20"/>
                </a:lnTo>
                <a:lnTo>
                  <a:pt x="4" y="22"/>
                </a:lnTo>
                <a:lnTo>
                  <a:pt x="0" y="22"/>
                </a:lnTo>
                <a:lnTo>
                  <a:pt x="0" y="18"/>
                </a:lnTo>
                <a:lnTo>
                  <a:pt x="0" y="14"/>
                </a:lnTo>
                <a:lnTo>
                  <a:pt x="0" y="12"/>
                </a:lnTo>
                <a:lnTo>
                  <a:pt x="2" y="8"/>
                </a:lnTo>
                <a:lnTo>
                  <a:pt x="4" y="4"/>
                </a:lnTo>
                <a:lnTo>
                  <a:pt x="8" y="2"/>
                </a:lnTo>
                <a:lnTo>
                  <a:pt x="12" y="0"/>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4" name="Freeform 70"/>
          <p:cNvSpPr>
            <a:spLocks/>
          </p:cNvSpPr>
          <p:nvPr userDrawn="1"/>
        </p:nvSpPr>
        <p:spPr bwMode="auto">
          <a:xfrm>
            <a:off x="6181725" y="-7181577"/>
            <a:ext cx="41275" cy="22225"/>
          </a:xfrm>
          <a:custGeom>
            <a:avLst/>
            <a:gdLst>
              <a:gd name="T0" fmla="*/ 0 w 26"/>
              <a:gd name="T1" fmla="*/ 8 h 14"/>
              <a:gd name="T2" fmla="*/ 2 w 26"/>
              <a:gd name="T3" fmla="*/ 6 h 14"/>
              <a:gd name="T4" fmla="*/ 6 w 26"/>
              <a:gd name="T5" fmla="*/ 4 h 14"/>
              <a:gd name="T6" fmla="*/ 8 w 26"/>
              <a:gd name="T7" fmla="*/ 2 h 14"/>
              <a:gd name="T8" fmla="*/ 12 w 26"/>
              <a:gd name="T9" fmla="*/ 0 h 14"/>
              <a:gd name="T10" fmla="*/ 16 w 26"/>
              <a:gd name="T11" fmla="*/ 0 h 14"/>
              <a:gd name="T12" fmla="*/ 20 w 26"/>
              <a:gd name="T13" fmla="*/ 2 h 14"/>
              <a:gd name="T14" fmla="*/ 22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2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8" y="2"/>
                </a:lnTo>
                <a:lnTo>
                  <a:pt x="12" y="0"/>
                </a:lnTo>
                <a:lnTo>
                  <a:pt x="16" y="0"/>
                </a:lnTo>
                <a:lnTo>
                  <a:pt x="20" y="2"/>
                </a:lnTo>
                <a:lnTo>
                  <a:pt x="22" y="4"/>
                </a:lnTo>
                <a:lnTo>
                  <a:pt x="26" y="8"/>
                </a:lnTo>
                <a:lnTo>
                  <a:pt x="24" y="10"/>
                </a:lnTo>
                <a:lnTo>
                  <a:pt x="20" y="12"/>
                </a:lnTo>
                <a:lnTo>
                  <a:pt x="18" y="14"/>
                </a:lnTo>
                <a:lnTo>
                  <a:pt x="14" y="14"/>
                </a:lnTo>
                <a:lnTo>
                  <a:pt x="10" y="14"/>
                </a:lnTo>
                <a:lnTo>
                  <a:pt x="6" y="12"/>
                </a:lnTo>
                <a:lnTo>
                  <a:pt x="2"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5" name="Freeform 71"/>
          <p:cNvSpPr>
            <a:spLocks/>
          </p:cNvSpPr>
          <p:nvPr userDrawn="1"/>
        </p:nvSpPr>
        <p:spPr bwMode="auto">
          <a:xfrm>
            <a:off x="6096000" y="-7241902"/>
            <a:ext cx="28575" cy="38100"/>
          </a:xfrm>
          <a:custGeom>
            <a:avLst/>
            <a:gdLst>
              <a:gd name="T0" fmla="*/ 18 w 18"/>
              <a:gd name="T1" fmla="*/ 0 h 24"/>
              <a:gd name="T2" fmla="*/ 18 w 18"/>
              <a:gd name="T3" fmla="*/ 4 h 24"/>
              <a:gd name="T4" fmla="*/ 16 w 18"/>
              <a:gd name="T5" fmla="*/ 8 h 24"/>
              <a:gd name="T6" fmla="*/ 16 w 18"/>
              <a:gd name="T7" fmla="*/ 12 h 24"/>
              <a:gd name="T8" fmla="*/ 14 w 18"/>
              <a:gd name="T9" fmla="*/ 16 h 24"/>
              <a:gd name="T10" fmla="*/ 12 w 18"/>
              <a:gd name="T11" fmla="*/ 20 h 24"/>
              <a:gd name="T12" fmla="*/ 10 w 18"/>
              <a:gd name="T13" fmla="*/ 22 h 24"/>
              <a:gd name="T14" fmla="*/ 6 w 18"/>
              <a:gd name="T15" fmla="*/ 24 h 24"/>
              <a:gd name="T16" fmla="*/ 2 w 18"/>
              <a:gd name="T17" fmla="*/ 24 h 24"/>
              <a:gd name="T18" fmla="*/ 0 w 18"/>
              <a:gd name="T19" fmla="*/ 20 h 24"/>
              <a:gd name="T20" fmla="*/ 2 w 18"/>
              <a:gd name="T21" fmla="*/ 16 h 24"/>
              <a:gd name="T22" fmla="*/ 2 w 18"/>
              <a:gd name="T23" fmla="*/ 12 h 24"/>
              <a:gd name="T24" fmla="*/ 4 w 18"/>
              <a:gd name="T25" fmla="*/ 10 h 24"/>
              <a:gd name="T26" fmla="*/ 6 w 18"/>
              <a:gd name="T27" fmla="*/ 6 h 24"/>
              <a:gd name="T28" fmla="*/ 10 w 18"/>
              <a:gd name="T29" fmla="*/ 4 h 24"/>
              <a:gd name="T30" fmla="*/ 14 w 18"/>
              <a:gd name="T31" fmla="*/ 2 h 24"/>
              <a:gd name="T32" fmla="*/ 18 w 18"/>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18" y="0"/>
                </a:moveTo>
                <a:lnTo>
                  <a:pt x="18" y="4"/>
                </a:lnTo>
                <a:lnTo>
                  <a:pt x="16" y="8"/>
                </a:lnTo>
                <a:lnTo>
                  <a:pt x="16" y="12"/>
                </a:lnTo>
                <a:lnTo>
                  <a:pt x="14" y="16"/>
                </a:lnTo>
                <a:lnTo>
                  <a:pt x="12" y="20"/>
                </a:lnTo>
                <a:lnTo>
                  <a:pt x="10" y="22"/>
                </a:lnTo>
                <a:lnTo>
                  <a:pt x="6" y="24"/>
                </a:lnTo>
                <a:lnTo>
                  <a:pt x="2" y="24"/>
                </a:lnTo>
                <a:lnTo>
                  <a:pt x="0" y="20"/>
                </a:lnTo>
                <a:lnTo>
                  <a:pt x="2" y="16"/>
                </a:lnTo>
                <a:lnTo>
                  <a:pt x="2" y="12"/>
                </a:lnTo>
                <a:lnTo>
                  <a:pt x="4" y="10"/>
                </a:lnTo>
                <a:lnTo>
                  <a:pt x="6" y="6"/>
                </a:lnTo>
                <a:lnTo>
                  <a:pt x="10" y="4"/>
                </a:lnTo>
                <a:lnTo>
                  <a:pt x="14" y="2"/>
                </a:lnTo>
                <a:lnTo>
                  <a:pt x="18"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6" name="Freeform 72"/>
          <p:cNvSpPr>
            <a:spLocks/>
          </p:cNvSpPr>
          <p:nvPr userDrawn="1"/>
        </p:nvSpPr>
        <p:spPr bwMode="auto">
          <a:xfrm>
            <a:off x="5988050" y="-7086327"/>
            <a:ext cx="44450" cy="19050"/>
          </a:xfrm>
          <a:custGeom>
            <a:avLst/>
            <a:gdLst>
              <a:gd name="T0" fmla="*/ 0 w 28"/>
              <a:gd name="T1" fmla="*/ 8 h 12"/>
              <a:gd name="T2" fmla="*/ 4 w 28"/>
              <a:gd name="T3" fmla="*/ 4 h 12"/>
              <a:gd name="T4" fmla="*/ 6 w 28"/>
              <a:gd name="T5" fmla="*/ 2 h 12"/>
              <a:gd name="T6" fmla="*/ 10 w 28"/>
              <a:gd name="T7" fmla="*/ 0 h 12"/>
              <a:gd name="T8" fmla="*/ 14 w 28"/>
              <a:gd name="T9" fmla="*/ 0 h 12"/>
              <a:gd name="T10" fmla="*/ 18 w 28"/>
              <a:gd name="T11" fmla="*/ 0 h 12"/>
              <a:gd name="T12" fmla="*/ 20 w 28"/>
              <a:gd name="T13" fmla="*/ 0 h 12"/>
              <a:gd name="T14" fmla="*/ 24 w 28"/>
              <a:gd name="T15" fmla="*/ 2 h 12"/>
              <a:gd name="T16" fmla="*/ 28 w 28"/>
              <a:gd name="T17" fmla="*/ 6 h 12"/>
              <a:gd name="T18" fmla="*/ 24 w 28"/>
              <a:gd name="T19" fmla="*/ 8 h 12"/>
              <a:gd name="T20" fmla="*/ 22 w 28"/>
              <a:gd name="T21" fmla="*/ 10 h 12"/>
              <a:gd name="T22" fmla="*/ 18 w 28"/>
              <a:gd name="T23" fmla="*/ 12 h 12"/>
              <a:gd name="T24" fmla="*/ 16 w 28"/>
              <a:gd name="T25" fmla="*/ 12 h 12"/>
              <a:gd name="T26" fmla="*/ 12 w 28"/>
              <a:gd name="T27" fmla="*/ 12 h 12"/>
              <a:gd name="T28" fmla="*/ 8 w 28"/>
              <a:gd name="T29" fmla="*/ 12 h 12"/>
              <a:gd name="T30" fmla="*/ 4 w 28"/>
              <a:gd name="T31" fmla="*/ 10 h 12"/>
              <a:gd name="T32" fmla="*/ 0 w 28"/>
              <a:gd name="T3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2">
                <a:moveTo>
                  <a:pt x="0" y="8"/>
                </a:moveTo>
                <a:lnTo>
                  <a:pt x="4" y="4"/>
                </a:lnTo>
                <a:lnTo>
                  <a:pt x="6" y="2"/>
                </a:lnTo>
                <a:lnTo>
                  <a:pt x="10" y="0"/>
                </a:lnTo>
                <a:lnTo>
                  <a:pt x="14" y="0"/>
                </a:lnTo>
                <a:lnTo>
                  <a:pt x="18" y="0"/>
                </a:lnTo>
                <a:lnTo>
                  <a:pt x="20" y="0"/>
                </a:lnTo>
                <a:lnTo>
                  <a:pt x="24" y="2"/>
                </a:lnTo>
                <a:lnTo>
                  <a:pt x="28" y="6"/>
                </a:lnTo>
                <a:lnTo>
                  <a:pt x="24" y="8"/>
                </a:lnTo>
                <a:lnTo>
                  <a:pt x="22" y="10"/>
                </a:lnTo>
                <a:lnTo>
                  <a:pt x="18" y="12"/>
                </a:lnTo>
                <a:lnTo>
                  <a:pt x="16" y="12"/>
                </a:lnTo>
                <a:lnTo>
                  <a:pt x="12" y="12"/>
                </a:lnTo>
                <a:lnTo>
                  <a:pt x="8"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7" name="Freeform 73"/>
          <p:cNvSpPr>
            <a:spLocks/>
          </p:cNvSpPr>
          <p:nvPr userDrawn="1"/>
        </p:nvSpPr>
        <p:spPr bwMode="auto">
          <a:xfrm>
            <a:off x="6029325" y="-7330802"/>
            <a:ext cx="25400" cy="38100"/>
          </a:xfrm>
          <a:custGeom>
            <a:avLst/>
            <a:gdLst>
              <a:gd name="T0" fmla="*/ 16 w 16"/>
              <a:gd name="T1" fmla="*/ 0 h 24"/>
              <a:gd name="T2" fmla="*/ 16 w 16"/>
              <a:gd name="T3" fmla="*/ 4 h 24"/>
              <a:gd name="T4" fmla="*/ 16 w 16"/>
              <a:gd name="T5" fmla="*/ 10 h 24"/>
              <a:gd name="T6" fmla="*/ 14 w 16"/>
              <a:gd name="T7" fmla="*/ 12 h 24"/>
              <a:gd name="T8" fmla="*/ 14 w 16"/>
              <a:gd name="T9" fmla="*/ 16 h 24"/>
              <a:gd name="T10" fmla="*/ 12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10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10"/>
                </a:lnTo>
                <a:lnTo>
                  <a:pt x="14" y="12"/>
                </a:lnTo>
                <a:lnTo>
                  <a:pt x="14" y="16"/>
                </a:lnTo>
                <a:lnTo>
                  <a:pt x="12" y="20"/>
                </a:lnTo>
                <a:lnTo>
                  <a:pt x="8" y="22"/>
                </a:lnTo>
                <a:lnTo>
                  <a:pt x="4" y="24"/>
                </a:lnTo>
                <a:lnTo>
                  <a:pt x="0" y="24"/>
                </a:lnTo>
                <a:lnTo>
                  <a:pt x="0" y="20"/>
                </a:lnTo>
                <a:lnTo>
                  <a:pt x="0" y="16"/>
                </a:lnTo>
                <a:lnTo>
                  <a:pt x="2" y="12"/>
                </a:lnTo>
                <a:lnTo>
                  <a:pt x="4" y="10"/>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8" name="Freeform 74"/>
          <p:cNvSpPr>
            <a:spLocks/>
          </p:cNvSpPr>
          <p:nvPr userDrawn="1"/>
        </p:nvSpPr>
        <p:spPr bwMode="auto">
          <a:xfrm>
            <a:off x="6137275" y="-7292702"/>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0 w 16"/>
              <a:gd name="T23" fmla="*/ 12 h 24"/>
              <a:gd name="T24" fmla="*/ 2 w 16"/>
              <a:gd name="T25" fmla="*/ 8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20"/>
                </a:lnTo>
                <a:lnTo>
                  <a:pt x="8" y="22"/>
                </a:lnTo>
                <a:lnTo>
                  <a:pt x="4" y="24"/>
                </a:lnTo>
                <a:lnTo>
                  <a:pt x="0" y="24"/>
                </a:lnTo>
                <a:lnTo>
                  <a:pt x="0" y="20"/>
                </a:lnTo>
                <a:lnTo>
                  <a:pt x="0" y="16"/>
                </a:lnTo>
                <a:lnTo>
                  <a:pt x="0" y="12"/>
                </a:lnTo>
                <a:lnTo>
                  <a:pt x="2" y="8"/>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79" name="Freeform 75"/>
          <p:cNvSpPr>
            <a:spLocks/>
          </p:cNvSpPr>
          <p:nvPr userDrawn="1"/>
        </p:nvSpPr>
        <p:spPr bwMode="auto">
          <a:xfrm>
            <a:off x="6172200" y="-7245077"/>
            <a:ext cx="41275" cy="22225"/>
          </a:xfrm>
          <a:custGeom>
            <a:avLst/>
            <a:gdLst>
              <a:gd name="T0" fmla="*/ 0 w 26"/>
              <a:gd name="T1" fmla="*/ 8 h 14"/>
              <a:gd name="T2" fmla="*/ 2 w 26"/>
              <a:gd name="T3" fmla="*/ 6 h 14"/>
              <a:gd name="T4" fmla="*/ 6 w 26"/>
              <a:gd name="T5" fmla="*/ 4 h 14"/>
              <a:gd name="T6" fmla="*/ 10 w 26"/>
              <a:gd name="T7" fmla="*/ 2 h 14"/>
              <a:gd name="T8" fmla="*/ 12 w 26"/>
              <a:gd name="T9" fmla="*/ 0 h 14"/>
              <a:gd name="T10" fmla="*/ 16 w 26"/>
              <a:gd name="T11" fmla="*/ 0 h 14"/>
              <a:gd name="T12" fmla="*/ 20 w 26"/>
              <a:gd name="T13" fmla="*/ 2 h 14"/>
              <a:gd name="T14" fmla="*/ 24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10" y="2"/>
                </a:lnTo>
                <a:lnTo>
                  <a:pt x="12" y="0"/>
                </a:lnTo>
                <a:lnTo>
                  <a:pt x="16" y="0"/>
                </a:lnTo>
                <a:lnTo>
                  <a:pt x="20" y="2"/>
                </a:lnTo>
                <a:lnTo>
                  <a:pt x="24" y="4"/>
                </a:lnTo>
                <a:lnTo>
                  <a:pt x="26" y="8"/>
                </a:lnTo>
                <a:lnTo>
                  <a:pt x="24" y="10"/>
                </a:lnTo>
                <a:lnTo>
                  <a:pt x="20" y="12"/>
                </a:lnTo>
                <a:lnTo>
                  <a:pt x="18" y="14"/>
                </a:lnTo>
                <a:lnTo>
                  <a:pt x="14" y="14"/>
                </a:lnTo>
                <a:lnTo>
                  <a:pt x="10" y="14"/>
                </a:lnTo>
                <a:lnTo>
                  <a:pt x="6"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0" name="Freeform 76"/>
          <p:cNvSpPr>
            <a:spLocks/>
          </p:cNvSpPr>
          <p:nvPr userDrawn="1"/>
        </p:nvSpPr>
        <p:spPr bwMode="auto">
          <a:xfrm>
            <a:off x="5984875" y="-7181577"/>
            <a:ext cx="25400" cy="38100"/>
          </a:xfrm>
          <a:custGeom>
            <a:avLst/>
            <a:gdLst>
              <a:gd name="T0" fmla="*/ 16 w 16"/>
              <a:gd name="T1" fmla="*/ 0 h 24"/>
              <a:gd name="T2" fmla="*/ 16 w 16"/>
              <a:gd name="T3" fmla="*/ 4 h 24"/>
              <a:gd name="T4" fmla="*/ 14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0 w 16"/>
              <a:gd name="T23" fmla="*/ 12 h 24"/>
              <a:gd name="T24" fmla="*/ 2 w 16"/>
              <a:gd name="T25" fmla="*/ 8 h 24"/>
              <a:gd name="T26" fmla="*/ 4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4" y="8"/>
                </a:lnTo>
                <a:lnTo>
                  <a:pt x="14" y="12"/>
                </a:lnTo>
                <a:lnTo>
                  <a:pt x="12" y="16"/>
                </a:lnTo>
                <a:lnTo>
                  <a:pt x="10" y="20"/>
                </a:lnTo>
                <a:lnTo>
                  <a:pt x="8" y="22"/>
                </a:lnTo>
                <a:lnTo>
                  <a:pt x="4" y="24"/>
                </a:lnTo>
                <a:lnTo>
                  <a:pt x="0" y="24"/>
                </a:lnTo>
                <a:lnTo>
                  <a:pt x="0" y="20"/>
                </a:lnTo>
                <a:lnTo>
                  <a:pt x="0" y="16"/>
                </a:lnTo>
                <a:lnTo>
                  <a:pt x="0" y="12"/>
                </a:lnTo>
                <a:lnTo>
                  <a:pt x="2" y="8"/>
                </a:lnTo>
                <a:lnTo>
                  <a:pt x="4"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1" name="Freeform 77"/>
          <p:cNvSpPr>
            <a:spLocks/>
          </p:cNvSpPr>
          <p:nvPr userDrawn="1"/>
        </p:nvSpPr>
        <p:spPr bwMode="auto">
          <a:xfrm>
            <a:off x="6080125" y="-7270477"/>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18 h 24"/>
              <a:gd name="T12" fmla="*/ 8 w 16"/>
              <a:gd name="T13" fmla="*/ 20 h 24"/>
              <a:gd name="T14" fmla="*/ 4 w 16"/>
              <a:gd name="T15" fmla="*/ 22 h 24"/>
              <a:gd name="T16" fmla="*/ 0 w 16"/>
              <a:gd name="T17" fmla="*/ 24 h 24"/>
              <a:gd name="T18" fmla="*/ 0 w 16"/>
              <a:gd name="T19" fmla="*/ 18 h 24"/>
              <a:gd name="T20" fmla="*/ 0 w 16"/>
              <a:gd name="T21" fmla="*/ 14 h 24"/>
              <a:gd name="T22" fmla="*/ 0 w 16"/>
              <a:gd name="T23" fmla="*/ 10 h 24"/>
              <a:gd name="T24" fmla="*/ 2 w 16"/>
              <a:gd name="T25" fmla="*/ 8 h 24"/>
              <a:gd name="T26" fmla="*/ 6 w 16"/>
              <a:gd name="T27" fmla="*/ 4 h 24"/>
              <a:gd name="T28" fmla="*/ 8 w 16"/>
              <a:gd name="T29" fmla="*/ 2 h 24"/>
              <a:gd name="T30" fmla="*/ 12 w 16"/>
              <a:gd name="T31" fmla="*/ 0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18"/>
                </a:lnTo>
                <a:lnTo>
                  <a:pt x="8" y="20"/>
                </a:lnTo>
                <a:lnTo>
                  <a:pt x="4" y="22"/>
                </a:lnTo>
                <a:lnTo>
                  <a:pt x="0" y="24"/>
                </a:lnTo>
                <a:lnTo>
                  <a:pt x="0" y="18"/>
                </a:lnTo>
                <a:lnTo>
                  <a:pt x="0" y="14"/>
                </a:lnTo>
                <a:lnTo>
                  <a:pt x="0" y="10"/>
                </a:lnTo>
                <a:lnTo>
                  <a:pt x="2" y="8"/>
                </a:lnTo>
                <a:lnTo>
                  <a:pt x="6" y="4"/>
                </a:lnTo>
                <a:lnTo>
                  <a:pt x="8" y="2"/>
                </a:lnTo>
                <a:lnTo>
                  <a:pt x="12" y="0"/>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2" name="Freeform 78"/>
          <p:cNvSpPr>
            <a:spLocks/>
          </p:cNvSpPr>
          <p:nvPr userDrawn="1"/>
        </p:nvSpPr>
        <p:spPr bwMode="auto">
          <a:xfrm>
            <a:off x="6178550" y="-7153002"/>
            <a:ext cx="41275" cy="25400"/>
          </a:xfrm>
          <a:custGeom>
            <a:avLst/>
            <a:gdLst>
              <a:gd name="T0" fmla="*/ 26 w 26"/>
              <a:gd name="T1" fmla="*/ 12 h 16"/>
              <a:gd name="T2" fmla="*/ 24 w 26"/>
              <a:gd name="T3" fmla="*/ 10 h 16"/>
              <a:gd name="T4" fmla="*/ 22 w 26"/>
              <a:gd name="T5" fmla="*/ 6 h 16"/>
              <a:gd name="T6" fmla="*/ 18 w 26"/>
              <a:gd name="T7" fmla="*/ 4 h 16"/>
              <a:gd name="T8" fmla="*/ 14 w 26"/>
              <a:gd name="T9" fmla="*/ 2 h 16"/>
              <a:gd name="T10" fmla="*/ 10 w 26"/>
              <a:gd name="T11" fmla="*/ 0 h 16"/>
              <a:gd name="T12" fmla="*/ 6 w 26"/>
              <a:gd name="T13" fmla="*/ 0 h 16"/>
              <a:gd name="T14" fmla="*/ 2 w 26"/>
              <a:gd name="T15" fmla="*/ 0 h 16"/>
              <a:gd name="T16" fmla="*/ 0 w 26"/>
              <a:gd name="T17" fmla="*/ 2 h 16"/>
              <a:gd name="T18" fmla="*/ 2 w 26"/>
              <a:gd name="T19" fmla="*/ 6 h 16"/>
              <a:gd name="T20" fmla="*/ 4 w 26"/>
              <a:gd name="T21" fmla="*/ 10 h 16"/>
              <a:gd name="T22" fmla="*/ 6 w 26"/>
              <a:gd name="T23" fmla="*/ 12 h 16"/>
              <a:gd name="T24" fmla="*/ 8 w 26"/>
              <a:gd name="T25" fmla="*/ 14 h 16"/>
              <a:gd name="T26" fmla="*/ 12 w 26"/>
              <a:gd name="T27" fmla="*/ 14 h 16"/>
              <a:gd name="T28" fmla="*/ 16 w 26"/>
              <a:gd name="T29" fmla="*/ 16 h 16"/>
              <a:gd name="T30" fmla="*/ 20 w 26"/>
              <a:gd name="T31" fmla="*/ 14 h 16"/>
              <a:gd name="T32" fmla="*/ 26 w 26"/>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2"/>
                </a:moveTo>
                <a:lnTo>
                  <a:pt x="24" y="10"/>
                </a:lnTo>
                <a:lnTo>
                  <a:pt x="22" y="6"/>
                </a:lnTo>
                <a:lnTo>
                  <a:pt x="18" y="4"/>
                </a:lnTo>
                <a:lnTo>
                  <a:pt x="14" y="2"/>
                </a:lnTo>
                <a:lnTo>
                  <a:pt x="10" y="0"/>
                </a:lnTo>
                <a:lnTo>
                  <a:pt x="6" y="0"/>
                </a:lnTo>
                <a:lnTo>
                  <a:pt x="2" y="0"/>
                </a:lnTo>
                <a:lnTo>
                  <a:pt x="0" y="2"/>
                </a:lnTo>
                <a:lnTo>
                  <a:pt x="2" y="6"/>
                </a:lnTo>
                <a:lnTo>
                  <a:pt x="4" y="10"/>
                </a:lnTo>
                <a:lnTo>
                  <a:pt x="6" y="12"/>
                </a:lnTo>
                <a:lnTo>
                  <a:pt x="8" y="14"/>
                </a:lnTo>
                <a:lnTo>
                  <a:pt x="12" y="14"/>
                </a:lnTo>
                <a:lnTo>
                  <a:pt x="16" y="16"/>
                </a:lnTo>
                <a:lnTo>
                  <a:pt x="20"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3" name="Freeform 79"/>
          <p:cNvSpPr>
            <a:spLocks/>
          </p:cNvSpPr>
          <p:nvPr userDrawn="1"/>
        </p:nvSpPr>
        <p:spPr bwMode="auto">
          <a:xfrm>
            <a:off x="6207125" y="-7222852"/>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8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20"/>
                </a:lnTo>
                <a:lnTo>
                  <a:pt x="8" y="22"/>
                </a:lnTo>
                <a:lnTo>
                  <a:pt x="4" y="24"/>
                </a:lnTo>
                <a:lnTo>
                  <a:pt x="0" y="24"/>
                </a:lnTo>
                <a:lnTo>
                  <a:pt x="0" y="20"/>
                </a:lnTo>
                <a:lnTo>
                  <a:pt x="0" y="16"/>
                </a:lnTo>
                <a:lnTo>
                  <a:pt x="2" y="12"/>
                </a:lnTo>
                <a:lnTo>
                  <a:pt x="4" y="8"/>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4" name="Freeform 80"/>
          <p:cNvSpPr>
            <a:spLocks noEditPoints="1"/>
          </p:cNvSpPr>
          <p:nvPr userDrawn="1"/>
        </p:nvSpPr>
        <p:spPr bwMode="auto">
          <a:xfrm>
            <a:off x="6213475" y="-7175227"/>
            <a:ext cx="127000" cy="214313"/>
          </a:xfrm>
          <a:custGeom>
            <a:avLst/>
            <a:gdLst>
              <a:gd name="T0" fmla="*/ 9 w 40"/>
              <a:gd name="T1" fmla="*/ 52 h 67"/>
              <a:gd name="T2" fmla="*/ 13 w 40"/>
              <a:gd name="T3" fmla="*/ 57 h 67"/>
              <a:gd name="T4" fmla="*/ 6 w 40"/>
              <a:gd name="T5" fmla="*/ 61 h 67"/>
              <a:gd name="T6" fmla="*/ 6 w 40"/>
              <a:gd name="T7" fmla="*/ 64 h 67"/>
              <a:gd name="T8" fmla="*/ 13 w 40"/>
              <a:gd name="T9" fmla="*/ 67 h 67"/>
              <a:gd name="T10" fmla="*/ 18 w 40"/>
              <a:gd name="T11" fmla="*/ 63 h 67"/>
              <a:gd name="T12" fmla="*/ 20 w 40"/>
              <a:gd name="T13" fmla="*/ 60 h 67"/>
              <a:gd name="T14" fmla="*/ 20 w 40"/>
              <a:gd name="T15" fmla="*/ 56 h 67"/>
              <a:gd name="T16" fmla="*/ 24 w 40"/>
              <a:gd name="T17" fmla="*/ 51 h 67"/>
              <a:gd name="T18" fmla="*/ 24 w 40"/>
              <a:gd name="T19" fmla="*/ 62 h 67"/>
              <a:gd name="T20" fmla="*/ 25 w 40"/>
              <a:gd name="T21" fmla="*/ 64 h 67"/>
              <a:gd name="T22" fmla="*/ 28 w 40"/>
              <a:gd name="T23" fmla="*/ 56 h 67"/>
              <a:gd name="T24" fmla="*/ 29 w 40"/>
              <a:gd name="T25" fmla="*/ 61 h 67"/>
              <a:gd name="T26" fmla="*/ 25 w 40"/>
              <a:gd name="T27" fmla="*/ 66 h 67"/>
              <a:gd name="T28" fmla="*/ 32 w 40"/>
              <a:gd name="T29" fmla="*/ 67 h 67"/>
              <a:gd name="T30" fmla="*/ 34 w 40"/>
              <a:gd name="T31" fmla="*/ 62 h 67"/>
              <a:gd name="T32" fmla="*/ 34 w 40"/>
              <a:gd name="T33" fmla="*/ 57 h 67"/>
              <a:gd name="T34" fmla="*/ 35 w 40"/>
              <a:gd name="T35" fmla="*/ 57 h 67"/>
              <a:gd name="T36" fmla="*/ 36 w 40"/>
              <a:gd name="T37" fmla="*/ 57 h 67"/>
              <a:gd name="T38" fmla="*/ 37 w 40"/>
              <a:gd name="T39" fmla="*/ 58 h 67"/>
              <a:gd name="T40" fmla="*/ 36 w 40"/>
              <a:gd name="T41" fmla="*/ 56 h 67"/>
              <a:gd name="T42" fmla="*/ 38 w 40"/>
              <a:gd name="T43" fmla="*/ 55 h 67"/>
              <a:gd name="T44" fmla="*/ 39 w 40"/>
              <a:gd name="T45" fmla="*/ 53 h 67"/>
              <a:gd name="T46" fmla="*/ 36 w 40"/>
              <a:gd name="T47" fmla="*/ 49 h 67"/>
              <a:gd name="T48" fmla="*/ 34 w 40"/>
              <a:gd name="T49" fmla="*/ 50 h 67"/>
              <a:gd name="T50" fmla="*/ 35 w 40"/>
              <a:gd name="T51" fmla="*/ 50 h 67"/>
              <a:gd name="T52" fmla="*/ 35 w 40"/>
              <a:gd name="T53" fmla="*/ 48 h 67"/>
              <a:gd name="T54" fmla="*/ 33 w 40"/>
              <a:gd name="T55" fmla="*/ 46 h 67"/>
              <a:gd name="T56" fmla="*/ 31 w 40"/>
              <a:gd name="T57" fmla="*/ 43 h 67"/>
              <a:gd name="T58" fmla="*/ 31 w 40"/>
              <a:gd name="T59" fmla="*/ 38 h 67"/>
              <a:gd name="T60" fmla="*/ 31 w 40"/>
              <a:gd name="T61" fmla="*/ 31 h 67"/>
              <a:gd name="T62" fmla="*/ 31 w 40"/>
              <a:gd name="T63" fmla="*/ 27 h 67"/>
              <a:gd name="T64" fmla="*/ 31 w 40"/>
              <a:gd name="T65" fmla="*/ 17 h 67"/>
              <a:gd name="T66" fmla="*/ 28 w 40"/>
              <a:gd name="T67" fmla="*/ 10 h 67"/>
              <a:gd name="T68" fmla="*/ 30 w 40"/>
              <a:gd name="T69" fmla="*/ 8 h 67"/>
              <a:gd name="T70" fmla="*/ 25 w 40"/>
              <a:gd name="T71" fmla="*/ 0 h 67"/>
              <a:gd name="T72" fmla="*/ 20 w 40"/>
              <a:gd name="T73" fmla="*/ 8 h 67"/>
              <a:gd name="T74" fmla="*/ 24 w 40"/>
              <a:gd name="T75" fmla="*/ 11 h 67"/>
              <a:gd name="T76" fmla="*/ 23 w 40"/>
              <a:gd name="T77" fmla="*/ 12 h 67"/>
              <a:gd name="T78" fmla="*/ 22 w 40"/>
              <a:gd name="T79" fmla="*/ 22 h 67"/>
              <a:gd name="T80" fmla="*/ 19 w 40"/>
              <a:gd name="T81" fmla="*/ 31 h 67"/>
              <a:gd name="T82" fmla="*/ 15 w 40"/>
              <a:gd name="T83" fmla="*/ 42 h 67"/>
              <a:gd name="T84" fmla="*/ 10 w 40"/>
              <a:gd name="T85" fmla="*/ 44 h 67"/>
              <a:gd name="T86" fmla="*/ 4 w 40"/>
              <a:gd name="T87" fmla="*/ 51 h 67"/>
              <a:gd name="T88" fmla="*/ 17 w 40"/>
              <a:gd name="T89" fmla="*/ 59 h 67"/>
              <a:gd name="T90" fmla="*/ 15 w 40"/>
              <a:gd name="T91" fmla="*/ 62 h 67"/>
              <a:gd name="T92" fmla="*/ 15 w 40"/>
              <a:gd name="T93" fmla="*/ 43 h 67"/>
              <a:gd name="T94" fmla="*/ 18 w 40"/>
              <a:gd name="T95" fmla="*/ 39 h 67"/>
              <a:gd name="T96" fmla="*/ 15 w 40"/>
              <a:gd name="T97"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67">
                <a:moveTo>
                  <a:pt x="4" y="51"/>
                </a:moveTo>
                <a:cubicBezTo>
                  <a:pt x="6" y="51"/>
                  <a:pt x="8" y="50"/>
                  <a:pt x="9" y="52"/>
                </a:cubicBezTo>
                <a:cubicBezTo>
                  <a:pt x="11" y="53"/>
                  <a:pt x="11" y="55"/>
                  <a:pt x="12" y="55"/>
                </a:cubicBezTo>
                <a:cubicBezTo>
                  <a:pt x="13" y="56"/>
                  <a:pt x="13" y="56"/>
                  <a:pt x="13" y="57"/>
                </a:cubicBezTo>
                <a:cubicBezTo>
                  <a:pt x="9" y="61"/>
                  <a:pt x="9" y="61"/>
                  <a:pt x="9" y="61"/>
                </a:cubicBezTo>
                <a:cubicBezTo>
                  <a:pt x="8" y="62"/>
                  <a:pt x="6" y="62"/>
                  <a:pt x="6" y="61"/>
                </a:cubicBezTo>
                <a:cubicBezTo>
                  <a:pt x="4" y="62"/>
                  <a:pt x="4" y="62"/>
                  <a:pt x="4" y="62"/>
                </a:cubicBezTo>
                <a:cubicBezTo>
                  <a:pt x="4" y="63"/>
                  <a:pt x="5" y="63"/>
                  <a:pt x="6" y="64"/>
                </a:cubicBezTo>
                <a:cubicBezTo>
                  <a:pt x="11" y="66"/>
                  <a:pt x="11" y="66"/>
                  <a:pt x="11" y="66"/>
                </a:cubicBezTo>
                <a:cubicBezTo>
                  <a:pt x="12" y="66"/>
                  <a:pt x="13" y="66"/>
                  <a:pt x="13" y="67"/>
                </a:cubicBezTo>
                <a:cubicBezTo>
                  <a:pt x="15" y="66"/>
                  <a:pt x="13" y="62"/>
                  <a:pt x="16" y="64"/>
                </a:cubicBezTo>
                <a:cubicBezTo>
                  <a:pt x="16" y="64"/>
                  <a:pt x="17" y="64"/>
                  <a:pt x="18" y="63"/>
                </a:cubicBezTo>
                <a:cubicBezTo>
                  <a:pt x="18" y="62"/>
                  <a:pt x="19" y="61"/>
                  <a:pt x="19" y="60"/>
                </a:cubicBezTo>
                <a:cubicBezTo>
                  <a:pt x="20" y="60"/>
                  <a:pt x="20" y="60"/>
                  <a:pt x="20" y="60"/>
                </a:cubicBezTo>
                <a:cubicBezTo>
                  <a:pt x="20" y="59"/>
                  <a:pt x="19" y="57"/>
                  <a:pt x="20" y="57"/>
                </a:cubicBezTo>
                <a:cubicBezTo>
                  <a:pt x="20" y="56"/>
                  <a:pt x="20" y="56"/>
                  <a:pt x="20" y="56"/>
                </a:cubicBezTo>
                <a:cubicBezTo>
                  <a:pt x="24" y="52"/>
                  <a:pt x="24" y="52"/>
                  <a:pt x="24" y="52"/>
                </a:cubicBezTo>
                <a:cubicBezTo>
                  <a:pt x="24" y="52"/>
                  <a:pt x="24" y="51"/>
                  <a:pt x="24" y="51"/>
                </a:cubicBezTo>
                <a:cubicBezTo>
                  <a:pt x="26" y="52"/>
                  <a:pt x="26" y="54"/>
                  <a:pt x="26" y="55"/>
                </a:cubicBezTo>
                <a:cubicBezTo>
                  <a:pt x="27" y="58"/>
                  <a:pt x="26" y="61"/>
                  <a:pt x="24" y="62"/>
                </a:cubicBezTo>
                <a:cubicBezTo>
                  <a:pt x="23" y="62"/>
                  <a:pt x="22" y="63"/>
                  <a:pt x="22" y="63"/>
                </a:cubicBezTo>
                <a:cubicBezTo>
                  <a:pt x="23" y="64"/>
                  <a:pt x="24" y="63"/>
                  <a:pt x="25" y="64"/>
                </a:cubicBezTo>
                <a:cubicBezTo>
                  <a:pt x="26" y="62"/>
                  <a:pt x="26" y="60"/>
                  <a:pt x="28" y="60"/>
                </a:cubicBezTo>
                <a:cubicBezTo>
                  <a:pt x="28" y="59"/>
                  <a:pt x="28" y="57"/>
                  <a:pt x="28" y="56"/>
                </a:cubicBezTo>
                <a:cubicBezTo>
                  <a:pt x="29" y="57"/>
                  <a:pt x="29" y="57"/>
                  <a:pt x="29" y="57"/>
                </a:cubicBezTo>
                <a:cubicBezTo>
                  <a:pt x="29" y="61"/>
                  <a:pt x="29" y="61"/>
                  <a:pt x="29" y="61"/>
                </a:cubicBezTo>
                <a:cubicBezTo>
                  <a:pt x="30" y="62"/>
                  <a:pt x="29" y="63"/>
                  <a:pt x="29" y="64"/>
                </a:cubicBezTo>
                <a:cubicBezTo>
                  <a:pt x="28" y="65"/>
                  <a:pt x="26" y="65"/>
                  <a:pt x="25" y="66"/>
                </a:cubicBezTo>
                <a:cubicBezTo>
                  <a:pt x="26" y="67"/>
                  <a:pt x="27" y="67"/>
                  <a:pt x="28" y="67"/>
                </a:cubicBezTo>
                <a:cubicBezTo>
                  <a:pt x="32" y="67"/>
                  <a:pt x="32" y="67"/>
                  <a:pt x="32" y="67"/>
                </a:cubicBezTo>
                <a:cubicBezTo>
                  <a:pt x="33" y="67"/>
                  <a:pt x="34" y="66"/>
                  <a:pt x="34" y="66"/>
                </a:cubicBezTo>
                <a:cubicBezTo>
                  <a:pt x="34" y="65"/>
                  <a:pt x="34" y="63"/>
                  <a:pt x="34" y="62"/>
                </a:cubicBezTo>
                <a:cubicBezTo>
                  <a:pt x="34" y="62"/>
                  <a:pt x="35" y="61"/>
                  <a:pt x="35" y="61"/>
                </a:cubicBezTo>
                <a:cubicBezTo>
                  <a:pt x="34" y="57"/>
                  <a:pt x="34" y="57"/>
                  <a:pt x="34" y="57"/>
                </a:cubicBezTo>
                <a:cubicBezTo>
                  <a:pt x="35" y="57"/>
                  <a:pt x="35" y="57"/>
                  <a:pt x="35" y="57"/>
                </a:cubicBezTo>
                <a:cubicBezTo>
                  <a:pt x="35" y="57"/>
                  <a:pt x="35" y="57"/>
                  <a:pt x="35" y="57"/>
                </a:cubicBezTo>
                <a:cubicBezTo>
                  <a:pt x="35" y="56"/>
                  <a:pt x="35" y="56"/>
                  <a:pt x="35" y="56"/>
                </a:cubicBezTo>
                <a:cubicBezTo>
                  <a:pt x="35" y="57"/>
                  <a:pt x="36" y="57"/>
                  <a:pt x="36" y="57"/>
                </a:cubicBezTo>
                <a:cubicBezTo>
                  <a:pt x="36" y="57"/>
                  <a:pt x="36" y="57"/>
                  <a:pt x="36" y="57"/>
                </a:cubicBezTo>
                <a:cubicBezTo>
                  <a:pt x="37" y="58"/>
                  <a:pt x="37" y="58"/>
                  <a:pt x="37" y="58"/>
                </a:cubicBezTo>
                <a:cubicBezTo>
                  <a:pt x="36" y="57"/>
                  <a:pt x="37" y="56"/>
                  <a:pt x="36" y="56"/>
                </a:cubicBezTo>
                <a:cubicBezTo>
                  <a:pt x="36" y="56"/>
                  <a:pt x="36" y="56"/>
                  <a:pt x="36" y="56"/>
                </a:cubicBezTo>
                <a:cubicBezTo>
                  <a:pt x="37" y="56"/>
                  <a:pt x="37" y="57"/>
                  <a:pt x="37" y="57"/>
                </a:cubicBezTo>
                <a:cubicBezTo>
                  <a:pt x="38" y="56"/>
                  <a:pt x="35" y="54"/>
                  <a:pt x="38" y="55"/>
                </a:cubicBezTo>
                <a:cubicBezTo>
                  <a:pt x="38" y="55"/>
                  <a:pt x="38" y="55"/>
                  <a:pt x="38" y="55"/>
                </a:cubicBezTo>
                <a:cubicBezTo>
                  <a:pt x="38" y="55"/>
                  <a:pt x="39" y="54"/>
                  <a:pt x="39" y="53"/>
                </a:cubicBezTo>
                <a:cubicBezTo>
                  <a:pt x="40" y="51"/>
                  <a:pt x="39" y="49"/>
                  <a:pt x="38" y="48"/>
                </a:cubicBezTo>
                <a:cubicBezTo>
                  <a:pt x="37" y="48"/>
                  <a:pt x="37" y="48"/>
                  <a:pt x="36" y="49"/>
                </a:cubicBezTo>
                <a:cubicBezTo>
                  <a:pt x="36" y="50"/>
                  <a:pt x="37" y="51"/>
                  <a:pt x="36" y="51"/>
                </a:cubicBezTo>
                <a:cubicBezTo>
                  <a:pt x="35" y="51"/>
                  <a:pt x="35" y="51"/>
                  <a:pt x="34" y="50"/>
                </a:cubicBezTo>
                <a:cubicBezTo>
                  <a:pt x="35" y="50"/>
                  <a:pt x="35" y="50"/>
                  <a:pt x="35" y="50"/>
                </a:cubicBezTo>
                <a:cubicBezTo>
                  <a:pt x="35" y="50"/>
                  <a:pt x="35" y="50"/>
                  <a:pt x="35" y="50"/>
                </a:cubicBezTo>
                <a:cubicBezTo>
                  <a:pt x="34" y="50"/>
                  <a:pt x="35" y="49"/>
                  <a:pt x="34" y="48"/>
                </a:cubicBezTo>
                <a:cubicBezTo>
                  <a:pt x="35" y="48"/>
                  <a:pt x="35" y="48"/>
                  <a:pt x="35" y="48"/>
                </a:cubicBezTo>
                <a:cubicBezTo>
                  <a:pt x="35" y="48"/>
                  <a:pt x="35" y="48"/>
                  <a:pt x="35" y="48"/>
                </a:cubicBezTo>
                <a:cubicBezTo>
                  <a:pt x="34" y="47"/>
                  <a:pt x="34" y="46"/>
                  <a:pt x="33" y="46"/>
                </a:cubicBezTo>
                <a:cubicBezTo>
                  <a:pt x="34" y="46"/>
                  <a:pt x="34" y="46"/>
                  <a:pt x="34" y="46"/>
                </a:cubicBezTo>
                <a:cubicBezTo>
                  <a:pt x="33" y="45"/>
                  <a:pt x="31" y="45"/>
                  <a:pt x="31" y="43"/>
                </a:cubicBezTo>
                <a:cubicBezTo>
                  <a:pt x="31" y="42"/>
                  <a:pt x="30" y="41"/>
                  <a:pt x="31" y="41"/>
                </a:cubicBezTo>
                <a:cubicBezTo>
                  <a:pt x="31" y="40"/>
                  <a:pt x="31" y="39"/>
                  <a:pt x="31" y="38"/>
                </a:cubicBezTo>
                <a:cubicBezTo>
                  <a:pt x="31" y="38"/>
                  <a:pt x="32" y="37"/>
                  <a:pt x="33" y="37"/>
                </a:cubicBezTo>
                <a:cubicBezTo>
                  <a:pt x="32" y="35"/>
                  <a:pt x="31" y="33"/>
                  <a:pt x="31" y="31"/>
                </a:cubicBezTo>
                <a:cubicBezTo>
                  <a:pt x="30" y="29"/>
                  <a:pt x="30" y="29"/>
                  <a:pt x="30" y="29"/>
                </a:cubicBezTo>
                <a:cubicBezTo>
                  <a:pt x="31" y="27"/>
                  <a:pt x="31" y="27"/>
                  <a:pt x="31" y="27"/>
                </a:cubicBezTo>
                <a:cubicBezTo>
                  <a:pt x="32" y="21"/>
                  <a:pt x="32" y="21"/>
                  <a:pt x="32" y="21"/>
                </a:cubicBezTo>
                <a:cubicBezTo>
                  <a:pt x="31" y="17"/>
                  <a:pt x="31" y="17"/>
                  <a:pt x="31" y="17"/>
                </a:cubicBezTo>
                <a:cubicBezTo>
                  <a:pt x="31" y="15"/>
                  <a:pt x="31" y="13"/>
                  <a:pt x="29" y="11"/>
                </a:cubicBezTo>
                <a:cubicBezTo>
                  <a:pt x="29" y="10"/>
                  <a:pt x="29" y="10"/>
                  <a:pt x="28" y="10"/>
                </a:cubicBezTo>
                <a:cubicBezTo>
                  <a:pt x="28" y="10"/>
                  <a:pt x="28" y="9"/>
                  <a:pt x="28" y="9"/>
                </a:cubicBezTo>
                <a:cubicBezTo>
                  <a:pt x="29" y="8"/>
                  <a:pt x="30" y="9"/>
                  <a:pt x="30" y="8"/>
                </a:cubicBezTo>
                <a:cubicBezTo>
                  <a:pt x="31" y="6"/>
                  <a:pt x="30" y="5"/>
                  <a:pt x="30" y="4"/>
                </a:cubicBezTo>
                <a:cubicBezTo>
                  <a:pt x="29" y="3"/>
                  <a:pt x="27" y="1"/>
                  <a:pt x="25" y="0"/>
                </a:cubicBezTo>
                <a:cubicBezTo>
                  <a:pt x="24" y="1"/>
                  <a:pt x="21" y="1"/>
                  <a:pt x="21" y="3"/>
                </a:cubicBezTo>
                <a:cubicBezTo>
                  <a:pt x="20" y="5"/>
                  <a:pt x="22" y="6"/>
                  <a:pt x="20" y="8"/>
                </a:cubicBezTo>
                <a:cubicBezTo>
                  <a:pt x="21" y="8"/>
                  <a:pt x="22" y="9"/>
                  <a:pt x="22" y="10"/>
                </a:cubicBezTo>
                <a:cubicBezTo>
                  <a:pt x="23" y="11"/>
                  <a:pt x="24" y="9"/>
                  <a:pt x="24" y="11"/>
                </a:cubicBezTo>
                <a:cubicBezTo>
                  <a:pt x="25" y="11"/>
                  <a:pt x="25" y="12"/>
                  <a:pt x="24" y="12"/>
                </a:cubicBezTo>
                <a:cubicBezTo>
                  <a:pt x="23" y="12"/>
                  <a:pt x="23" y="12"/>
                  <a:pt x="23" y="12"/>
                </a:cubicBezTo>
                <a:cubicBezTo>
                  <a:pt x="24" y="16"/>
                  <a:pt x="21" y="17"/>
                  <a:pt x="21" y="21"/>
                </a:cubicBezTo>
                <a:cubicBezTo>
                  <a:pt x="21" y="21"/>
                  <a:pt x="21" y="22"/>
                  <a:pt x="22" y="22"/>
                </a:cubicBezTo>
                <a:cubicBezTo>
                  <a:pt x="21" y="27"/>
                  <a:pt x="21" y="27"/>
                  <a:pt x="21" y="27"/>
                </a:cubicBezTo>
                <a:cubicBezTo>
                  <a:pt x="19" y="31"/>
                  <a:pt x="19" y="31"/>
                  <a:pt x="19" y="31"/>
                </a:cubicBezTo>
                <a:cubicBezTo>
                  <a:pt x="19" y="33"/>
                  <a:pt x="15" y="35"/>
                  <a:pt x="18" y="37"/>
                </a:cubicBezTo>
                <a:cubicBezTo>
                  <a:pt x="15" y="42"/>
                  <a:pt x="15" y="42"/>
                  <a:pt x="15" y="42"/>
                </a:cubicBezTo>
                <a:cubicBezTo>
                  <a:pt x="14" y="44"/>
                  <a:pt x="14" y="44"/>
                  <a:pt x="14" y="44"/>
                </a:cubicBezTo>
                <a:cubicBezTo>
                  <a:pt x="10" y="44"/>
                  <a:pt x="10" y="44"/>
                  <a:pt x="10" y="44"/>
                </a:cubicBezTo>
                <a:cubicBezTo>
                  <a:pt x="8" y="45"/>
                  <a:pt x="6" y="44"/>
                  <a:pt x="5" y="46"/>
                </a:cubicBezTo>
                <a:cubicBezTo>
                  <a:pt x="6" y="49"/>
                  <a:pt x="0" y="49"/>
                  <a:pt x="4" y="51"/>
                </a:cubicBezTo>
                <a:moveTo>
                  <a:pt x="15" y="62"/>
                </a:moveTo>
                <a:cubicBezTo>
                  <a:pt x="16" y="61"/>
                  <a:pt x="16" y="60"/>
                  <a:pt x="17" y="59"/>
                </a:cubicBezTo>
                <a:cubicBezTo>
                  <a:pt x="18" y="60"/>
                  <a:pt x="17" y="61"/>
                  <a:pt x="17" y="62"/>
                </a:cubicBezTo>
                <a:cubicBezTo>
                  <a:pt x="16" y="62"/>
                  <a:pt x="16" y="62"/>
                  <a:pt x="15" y="62"/>
                </a:cubicBezTo>
                <a:moveTo>
                  <a:pt x="15" y="44"/>
                </a:moveTo>
                <a:cubicBezTo>
                  <a:pt x="15" y="43"/>
                  <a:pt x="15" y="43"/>
                  <a:pt x="15" y="43"/>
                </a:cubicBezTo>
                <a:cubicBezTo>
                  <a:pt x="18" y="38"/>
                  <a:pt x="18" y="38"/>
                  <a:pt x="18" y="38"/>
                </a:cubicBezTo>
                <a:cubicBezTo>
                  <a:pt x="18" y="39"/>
                  <a:pt x="18" y="39"/>
                  <a:pt x="18" y="39"/>
                </a:cubicBezTo>
                <a:cubicBezTo>
                  <a:pt x="17" y="43"/>
                  <a:pt x="17" y="43"/>
                  <a:pt x="17" y="43"/>
                </a:cubicBezTo>
                <a:lnTo>
                  <a:pt x="15" y="44"/>
                </a:lnTo>
                <a:close/>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5" name="Freeform 81"/>
          <p:cNvSpPr>
            <a:spLocks noEditPoints="1"/>
          </p:cNvSpPr>
          <p:nvPr userDrawn="1"/>
        </p:nvSpPr>
        <p:spPr bwMode="auto">
          <a:xfrm>
            <a:off x="2454275" y="-7159352"/>
            <a:ext cx="98425" cy="198438"/>
          </a:xfrm>
          <a:custGeom>
            <a:avLst/>
            <a:gdLst>
              <a:gd name="T0" fmla="*/ 22 w 31"/>
              <a:gd name="T1" fmla="*/ 57 h 62"/>
              <a:gd name="T2" fmla="*/ 23 w 31"/>
              <a:gd name="T3" fmla="*/ 61 h 62"/>
              <a:gd name="T4" fmla="*/ 26 w 31"/>
              <a:gd name="T5" fmla="*/ 61 h 62"/>
              <a:gd name="T6" fmla="*/ 30 w 31"/>
              <a:gd name="T7" fmla="*/ 60 h 62"/>
              <a:gd name="T8" fmla="*/ 29 w 31"/>
              <a:gd name="T9" fmla="*/ 59 h 62"/>
              <a:gd name="T10" fmla="*/ 27 w 31"/>
              <a:gd name="T11" fmla="*/ 58 h 62"/>
              <a:gd name="T12" fmla="*/ 23 w 31"/>
              <a:gd name="T13" fmla="*/ 37 h 62"/>
              <a:gd name="T14" fmla="*/ 20 w 31"/>
              <a:gd name="T15" fmla="*/ 36 h 62"/>
              <a:gd name="T16" fmla="*/ 20 w 31"/>
              <a:gd name="T17" fmla="*/ 34 h 62"/>
              <a:gd name="T18" fmla="*/ 19 w 31"/>
              <a:gd name="T19" fmla="*/ 31 h 62"/>
              <a:gd name="T20" fmla="*/ 19 w 31"/>
              <a:gd name="T21" fmla="*/ 25 h 62"/>
              <a:gd name="T22" fmla="*/ 19 w 31"/>
              <a:gd name="T23" fmla="*/ 16 h 62"/>
              <a:gd name="T24" fmla="*/ 16 w 31"/>
              <a:gd name="T25" fmla="*/ 12 h 62"/>
              <a:gd name="T26" fmla="*/ 16 w 31"/>
              <a:gd name="T27" fmla="*/ 8 h 62"/>
              <a:gd name="T28" fmla="*/ 18 w 31"/>
              <a:gd name="T29" fmla="*/ 6 h 62"/>
              <a:gd name="T30" fmla="*/ 18 w 31"/>
              <a:gd name="T31" fmla="*/ 1 h 62"/>
              <a:gd name="T32" fmla="*/ 16 w 31"/>
              <a:gd name="T33" fmla="*/ 1 h 62"/>
              <a:gd name="T34" fmla="*/ 14 w 31"/>
              <a:gd name="T35" fmla="*/ 0 h 62"/>
              <a:gd name="T36" fmla="*/ 11 w 31"/>
              <a:gd name="T37" fmla="*/ 0 h 62"/>
              <a:gd name="T38" fmla="*/ 11 w 31"/>
              <a:gd name="T39" fmla="*/ 0 h 62"/>
              <a:gd name="T40" fmla="*/ 9 w 31"/>
              <a:gd name="T41" fmla="*/ 2 h 62"/>
              <a:gd name="T42" fmla="*/ 9 w 31"/>
              <a:gd name="T43" fmla="*/ 4 h 62"/>
              <a:gd name="T44" fmla="*/ 8 w 31"/>
              <a:gd name="T45" fmla="*/ 7 h 62"/>
              <a:gd name="T46" fmla="*/ 9 w 31"/>
              <a:gd name="T47" fmla="*/ 8 h 62"/>
              <a:gd name="T48" fmla="*/ 10 w 31"/>
              <a:gd name="T49" fmla="*/ 9 h 62"/>
              <a:gd name="T50" fmla="*/ 11 w 31"/>
              <a:gd name="T51" fmla="*/ 9 h 62"/>
              <a:gd name="T52" fmla="*/ 9 w 31"/>
              <a:gd name="T53" fmla="*/ 16 h 62"/>
              <a:gd name="T54" fmla="*/ 6 w 31"/>
              <a:gd name="T55" fmla="*/ 21 h 62"/>
              <a:gd name="T56" fmla="*/ 4 w 31"/>
              <a:gd name="T57" fmla="*/ 32 h 62"/>
              <a:gd name="T58" fmla="*/ 7 w 31"/>
              <a:gd name="T59" fmla="*/ 38 h 62"/>
              <a:gd name="T60" fmla="*/ 6 w 31"/>
              <a:gd name="T61" fmla="*/ 43 h 62"/>
              <a:gd name="T62" fmla="*/ 3 w 31"/>
              <a:gd name="T63" fmla="*/ 51 h 62"/>
              <a:gd name="T64" fmla="*/ 1 w 31"/>
              <a:gd name="T65" fmla="*/ 57 h 62"/>
              <a:gd name="T66" fmla="*/ 0 w 31"/>
              <a:gd name="T67" fmla="*/ 59 h 62"/>
              <a:gd name="T68" fmla="*/ 3 w 31"/>
              <a:gd name="T69" fmla="*/ 59 h 62"/>
              <a:gd name="T70" fmla="*/ 4 w 31"/>
              <a:gd name="T71" fmla="*/ 60 h 62"/>
              <a:gd name="T72" fmla="*/ 8 w 31"/>
              <a:gd name="T73" fmla="*/ 60 h 62"/>
              <a:gd name="T74" fmla="*/ 6 w 31"/>
              <a:gd name="T75" fmla="*/ 59 h 62"/>
              <a:gd name="T76" fmla="*/ 7 w 31"/>
              <a:gd name="T77" fmla="*/ 52 h 62"/>
              <a:gd name="T78" fmla="*/ 9 w 31"/>
              <a:gd name="T79" fmla="*/ 58 h 62"/>
              <a:gd name="T80" fmla="*/ 8 w 31"/>
              <a:gd name="T81" fmla="*/ 7 h 62"/>
              <a:gd name="T82" fmla="*/ 9 w 31"/>
              <a:gd name="T83" fmla="*/ 6 h 62"/>
              <a:gd name="T84" fmla="*/ 9 w 31"/>
              <a:gd name="T85" fmla="*/ 6 h 62"/>
              <a:gd name="T86" fmla="*/ 9 w 31"/>
              <a:gd name="T87" fmla="*/ 5 h 62"/>
              <a:gd name="T88" fmla="*/ 18 w 31"/>
              <a:gd name="T89" fmla="*/ 2 h 62"/>
              <a:gd name="T90" fmla="*/ 17 w 31"/>
              <a:gd name="T91" fmla="*/ 3 h 62"/>
              <a:gd name="T92" fmla="*/ 15 w 31"/>
              <a:gd name="T93" fmla="*/ 0 h 62"/>
              <a:gd name="T94" fmla="*/ 18 w 31"/>
              <a:gd name="T95" fmla="*/ 24 h 62"/>
              <a:gd name="T96" fmla="*/ 17 w 31"/>
              <a:gd name="T97" fmla="*/ 28 h 62"/>
              <a:gd name="T98" fmla="*/ 17 w 31"/>
              <a:gd name="T99" fmla="*/ 22 h 62"/>
              <a:gd name="T100" fmla="*/ 16 w 31"/>
              <a:gd name="T101" fmla="*/ 29 h 62"/>
              <a:gd name="T102" fmla="*/ 16 w 31"/>
              <a:gd name="T103" fmla="*/ 28 h 62"/>
              <a:gd name="T104" fmla="*/ 14 w 31"/>
              <a:gd name="T10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62">
                <a:moveTo>
                  <a:pt x="9" y="58"/>
                </a:moveTo>
                <a:cubicBezTo>
                  <a:pt x="10" y="58"/>
                  <a:pt x="11" y="58"/>
                  <a:pt x="12" y="58"/>
                </a:cubicBezTo>
                <a:cubicBezTo>
                  <a:pt x="14" y="58"/>
                  <a:pt x="16" y="58"/>
                  <a:pt x="17" y="58"/>
                </a:cubicBezTo>
                <a:cubicBezTo>
                  <a:pt x="19" y="58"/>
                  <a:pt x="21" y="58"/>
                  <a:pt x="22" y="57"/>
                </a:cubicBezTo>
                <a:cubicBezTo>
                  <a:pt x="22" y="58"/>
                  <a:pt x="22" y="59"/>
                  <a:pt x="22" y="59"/>
                </a:cubicBezTo>
                <a:cubicBezTo>
                  <a:pt x="22" y="60"/>
                  <a:pt x="23" y="60"/>
                  <a:pt x="23" y="60"/>
                </a:cubicBezTo>
                <a:cubicBezTo>
                  <a:pt x="23" y="60"/>
                  <a:pt x="23" y="60"/>
                  <a:pt x="23" y="60"/>
                </a:cubicBezTo>
                <a:cubicBezTo>
                  <a:pt x="23" y="61"/>
                  <a:pt x="23" y="61"/>
                  <a:pt x="23" y="61"/>
                </a:cubicBezTo>
                <a:cubicBezTo>
                  <a:pt x="24" y="61"/>
                  <a:pt x="24" y="61"/>
                  <a:pt x="24" y="61"/>
                </a:cubicBezTo>
                <a:cubicBezTo>
                  <a:pt x="24" y="60"/>
                  <a:pt x="24" y="60"/>
                  <a:pt x="24" y="60"/>
                </a:cubicBezTo>
                <a:cubicBezTo>
                  <a:pt x="24" y="60"/>
                  <a:pt x="24" y="60"/>
                  <a:pt x="24" y="60"/>
                </a:cubicBezTo>
                <a:cubicBezTo>
                  <a:pt x="25" y="60"/>
                  <a:pt x="25" y="60"/>
                  <a:pt x="26" y="61"/>
                </a:cubicBezTo>
                <a:cubicBezTo>
                  <a:pt x="29" y="62"/>
                  <a:pt x="31" y="60"/>
                  <a:pt x="31" y="60"/>
                </a:cubicBezTo>
                <a:cubicBezTo>
                  <a:pt x="31" y="60"/>
                  <a:pt x="31" y="60"/>
                  <a:pt x="31" y="60"/>
                </a:cubicBezTo>
                <a:cubicBezTo>
                  <a:pt x="31" y="60"/>
                  <a:pt x="31" y="60"/>
                  <a:pt x="31" y="60"/>
                </a:cubicBezTo>
                <a:cubicBezTo>
                  <a:pt x="31" y="60"/>
                  <a:pt x="31" y="60"/>
                  <a:pt x="30" y="60"/>
                </a:cubicBezTo>
                <a:cubicBezTo>
                  <a:pt x="30" y="59"/>
                  <a:pt x="30" y="59"/>
                  <a:pt x="30" y="59"/>
                </a:cubicBezTo>
                <a:cubicBezTo>
                  <a:pt x="30" y="59"/>
                  <a:pt x="30" y="59"/>
                  <a:pt x="30" y="59"/>
                </a:cubicBezTo>
                <a:cubicBezTo>
                  <a:pt x="30" y="59"/>
                  <a:pt x="30" y="59"/>
                  <a:pt x="30" y="59"/>
                </a:cubicBezTo>
                <a:cubicBezTo>
                  <a:pt x="30" y="59"/>
                  <a:pt x="29" y="59"/>
                  <a:pt x="29" y="59"/>
                </a:cubicBezTo>
                <a:cubicBezTo>
                  <a:pt x="29" y="59"/>
                  <a:pt x="29" y="59"/>
                  <a:pt x="29" y="59"/>
                </a:cubicBezTo>
                <a:cubicBezTo>
                  <a:pt x="28" y="58"/>
                  <a:pt x="28" y="58"/>
                  <a:pt x="28" y="58"/>
                </a:cubicBezTo>
                <a:cubicBezTo>
                  <a:pt x="28" y="58"/>
                  <a:pt x="28" y="58"/>
                  <a:pt x="28" y="58"/>
                </a:cubicBezTo>
                <a:cubicBezTo>
                  <a:pt x="27" y="58"/>
                  <a:pt x="27" y="58"/>
                  <a:pt x="27" y="58"/>
                </a:cubicBezTo>
                <a:cubicBezTo>
                  <a:pt x="26" y="57"/>
                  <a:pt x="26" y="57"/>
                  <a:pt x="26" y="57"/>
                </a:cubicBezTo>
                <a:cubicBezTo>
                  <a:pt x="26" y="57"/>
                  <a:pt x="26" y="56"/>
                  <a:pt x="25" y="56"/>
                </a:cubicBezTo>
                <a:cubicBezTo>
                  <a:pt x="25" y="56"/>
                  <a:pt x="25" y="55"/>
                  <a:pt x="25" y="55"/>
                </a:cubicBezTo>
                <a:cubicBezTo>
                  <a:pt x="24" y="49"/>
                  <a:pt x="24" y="43"/>
                  <a:pt x="23" y="37"/>
                </a:cubicBezTo>
                <a:cubicBezTo>
                  <a:pt x="23" y="37"/>
                  <a:pt x="23" y="37"/>
                  <a:pt x="23" y="37"/>
                </a:cubicBezTo>
                <a:cubicBezTo>
                  <a:pt x="23" y="37"/>
                  <a:pt x="23" y="37"/>
                  <a:pt x="23" y="37"/>
                </a:cubicBezTo>
                <a:cubicBezTo>
                  <a:pt x="22" y="37"/>
                  <a:pt x="21" y="37"/>
                  <a:pt x="21" y="37"/>
                </a:cubicBezTo>
                <a:cubicBezTo>
                  <a:pt x="20" y="36"/>
                  <a:pt x="20" y="36"/>
                  <a:pt x="20" y="36"/>
                </a:cubicBezTo>
                <a:cubicBezTo>
                  <a:pt x="20" y="36"/>
                  <a:pt x="20" y="36"/>
                  <a:pt x="20" y="36"/>
                </a:cubicBezTo>
                <a:cubicBezTo>
                  <a:pt x="20" y="36"/>
                  <a:pt x="20" y="35"/>
                  <a:pt x="20" y="35"/>
                </a:cubicBezTo>
                <a:cubicBezTo>
                  <a:pt x="20" y="34"/>
                  <a:pt x="20" y="34"/>
                  <a:pt x="20" y="34"/>
                </a:cubicBezTo>
                <a:cubicBezTo>
                  <a:pt x="20" y="34"/>
                  <a:pt x="20" y="34"/>
                  <a:pt x="20" y="34"/>
                </a:cubicBezTo>
                <a:cubicBezTo>
                  <a:pt x="20" y="33"/>
                  <a:pt x="20" y="33"/>
                  <a:pt x="20" y="33"/>
                </a:cubicBezTo>
                <a:cubicBezTo>
                  <a:pt x="19" y="33"/>
                  <a:pt x="19" y="33"/>
                  <a:pt x="19" y="33"/>
                </a:cubicBezTo>
                <a:cubicBezTo>
                  <a:pt x="19" y="32"/>
                  <a:pt x="19" y="32"/>
                  <a:pt x="19" y="31"/>
                </a:cubicBezTo>
                <a:cubicBezTo>
                  <a:pt x="19" y="31"/>
                  <a:pt x="19" y="31"/>
                  <a:pt x="19" y="31"/>
                </a:cubicBezTo>
                <a:cubicBezTo>
                  <a:pt x="19" y="30"/>
                  <a:pt x="19" y="30"/>
                  <a:pt x="19" y="30"/>
                </a:cubicBezTo>
                <a:cubicBezTo>
                  <a:pt x="19" y="30"/>
                  <a:pt x="19" y="29"/>
                  <a:pt x="19" y="28"/>
                </a:cubicBezTo>
                <a:cubicBezTo>
                  <a:pt x="19" y="28"/>
                  <a:pt x="19" y="27"/>
                  <a:pt x="19" y="27"/>
                </a:cubicBezTo>
                <a:cubicBezTo>
                  <a:pt x="19" y="26"/>
                  <a:pt x="19" y="26"/>
                  <a:pt x="19" y="25"/>
                </a:cubicBezTo>
                <a:cubicBezTo>
                  <a:pt x="19" y="25"/>
                  <a:pt x="19" y="25"/>
                  <a:pt x="19" y="25"/>
                </a:cubicBezTo>
                <a:cubicBezTo>
                  <a:pt x="19" y="23"/>
                  <a:pt x="19" y="22"/>
                  <a:pt x="19" y="20"/>
                </a:cubicBezTo>
                <a:cubicBezTo>
                  <a:pt x="19" y="19"/>
                  <a:pt x="19" y="18"/>
                  <a:pt x="19" y="16"/>
                </a:cubicBezTo>
                <a:cubicBezTo>
                  <a:pt x="19" y="16"/>
                  <a:pt x="19" y="16"/>
                  <a:pt x="19" y="16"/>
                </a:cubicBezTo>
                <a:cubicBezTo>
                  <a:pt x="19" y="15"/>
                  <a:pt x="19" y="14"/>
                  <a:pt x="18" y="14"/>
                </a:cubicBezTo>
                <a:cubicBezTo>
                  <a:pt x="18" y="13"/>
                  <a:pt x="18" y="13"/>
                  <a:pt x="18" y="13"/>
                </a:cubicBezTo>
                <a:cubicBezTo>
                  <a:pt x="17" y="13"/>
                  <a:pt x="17" y="13"/>
                  <a:pt x="17" y="12"/>
                </a:cubicBezTo>
                <a:cubicBezTo>
                  <a:pt x="16" y="12"/>
                  <a:pt x="16" y="12"/>
                  <a:pt x="16" y="12"/>
                </a:cubicBezTo>
                <a:cubicBezTo>
                  <a:pt x="16" y="11"/>
                  <a:pt x="16" y="11"/>
                  <a:pt x="16" y="11"/>
                </a:cubicBezTo>
                <a:cubicBezTo>
                  <a:pt x="15" y="10"/>
                  <a:pt x="15" y="10"/>
                  <a:pt x="15" y="10"/>
                </a:cubicBezTo>
                <a:cubicBezTo>
                  <a:pt x="15" y="10"/>
                  <a:pt x="15" y="9"/>
                  <a:pt x="16" y="9"/>
                </a:cubicBezTo>
                <a:cubicBezTo>
                  <a:pt x="16" y="8"/>
                  <a:pt x="16" y="8"/>
                  <a:pt x="16" y="8"/>
                </a:cubicBezTo>
                <a:cubicBezTo>
                  <a:pt x="17" y="8"/>
                  <a:pt x="17" y="8"/>
                  <a:pt x="17" y="8"/>
                </a:cubicBezTo>
                <a:cubicBezTo>
                  <a:pt x="17" y="7"/>
                  <a:pt x="17" y="7"/>
                  <a:pt x="17" y="7"/>
                </a:cubicBezTo>
                <a:cubicBezTo>
                  <a:pt x="17" y="6"/>
                  <a:pt x="17" y="6"/>
                  <a:pt x="17" y="6"/>
                </a:cubicBezTo>
                <a:cubicBezTo>
                  <a:pt x="18" y="6"/>
                  <a:pt x="18" y="6"/>
                  <a:pt x="18" y="6"/>
                </a:cubicBezTo>
                <a:cubicBezTo>
                  <a:pt x="18" y="5"/>
                  <a:pt x="17" y="5"/>
                  <a:pt x="17" y="4"/>
                </a:cubicBezTo>
                <a:cubicBezTo>
                  <a:pt x="17" y="4"/>
                  <a:pt x="17" y="4"/>
                  <a:pt x="17" y="4"/>
                </a:cubicBezTo>
                <a:cubicBezTo>
                  <a:pt x="18" y="3"/>
                  <a:pt x="18" y="3"/>
                  <a:pt x="18" y="2"/>
                </a:cubicBezTo>
                <a:cubicBezTo>
                  <a:pt x="18" y="1"/>
                  <a:pt x="18" y="1"/>
                  <a:pt x="18" y="1"/>
                </a:cubicBezTo>
                <a:cubicBezTo>
                  <a:pt x="17" y="1"/>
                  <a:pt x="17" y="1"/>
                  <a:pt x="17" y="1"/>
                </a:cubicBezTo>
                <a:cubicBezTo>
                  <a:pt x="17" y="1"/>
                  <a:pt x="17" y="1"/>
                  <a:pt x="17" y="1"/>
                </a:cubicBezTo>
                <a:cubicBezTo>
                  <a:pt x="17" y="1"/>
                  <a:pt x="17" y="1"/>
                  <a:pt x="17" y="1"/>
                </a:cubicBezTo>
                <a:cubicBezTo>
                  <a:pt x="16" y="1"/>
                  <a:pt x="16" y="1"/>
                  <a:pt x="16" y="1"/>
                </a:cubicBezTo>
                <a:cubicBezTo>
                  <a:pt x="16" y="0"/>
                  <a:pt x="16" y="0"/>
                  <a:pt x="16" y="0"/>
                </a:cubicBezTo>
                <a:cubicBezTo>
                  <a:pt x="16" y="0"/>
                  <a:pt x="16" y="0"/>
                  <a:pt x="16" y="0"/>
                </a:cubicBezTo>
                <a:cubicBezTo>
                  <a:pt x="15" y="0"/>
                  <a:pt x="15" y="0"/>
                  <a:pt x="15" y="0"/>
                </a:cubicBezTo>
                <a:cubicBezTo>
                  <a:pt x="15" y="0"/>
                  <a:pt x="14" y="0"/>
                  <a:pt x="14" y="0"/>
                </a:cubicBezTo>
                <a:cubicBezTo>
                  <a:pt x="14" y="0"/>
                  <a:pt x="14" y="0"/>
                  <a:pt x="14" y="0"/>
                </a:cubicBezTo>
                <a:cubicBezTo>
                  <a:pt x="13" y="0"/>
                  <a:pt x="13" y="0"/>
                  <a:pt x="13" y="0"/>
                </a:cubicBezTo>
                <a:cubicBezTo>
                  <a:pt x="13" y="0"/>
                  <a:pt x="13" y="0"/>
                  <a:pt x="13" y="0"/>
                </a:cubicBezTo>
                <a:cubicBezTo>
                  <a:pt x="12" y="0"/>
                  <a:pt x="12" y="0"/>
                  <a:pt x="11" y="0"/>
                </a:cubicBezTo>
                <a:cubicBezTo>
                  <a:pt x="11" y="0"/>
                  <a:pt x="11" y="0"/>
                  <a:pt x="11" y="0"/>
                </a:cubicBezTo>
                <a:cubicBezTo>
                  <a:pt x="11" y="0"/>
                  <a:pt x="11" y="0"/>
                  <a:pt x="11" y="0"/>
                </a:cubicBezTo>
                <a:cubicBezTo>
                  <a:pt x="11" y="1"/>
                  <a:pt x="11" y="1"/>
                  <a:pt x="11" y="1"/>
                </a:cubicBezTo>
                <a:cubicBezTo>
                  <a:pt x="11" y="0"/>
                  <a:pt x="11" y="0"/>
                  <a:pt x="11" y="0"/>
                </a:cubicBezTo>
                <a:cubicBezTo>
                  <a:pt x="10" y="1"/>
                  <a:pt x="10" y="1"/>
                  <a:pt x="10" y="1"/>
                </a:cubicBezTo>
                <a:cubicBezTo>
                  <a:pt x="10" y="1"/>
                  <a:pt x="10" y="1"/>
                  <a:pt x="10" y="1"/>
                </a:cubicBezTo>
                <a:cubicBezTo>
                  <a:pt x="10" y="2"/>
                  <a:pt x="10" y="2"/>
                  <a:pt x="10" y="2"/>
                </a:cubicBezTo>
                <a:cubicBezTo>
                  <a:pt x="9" y="2"/>
                  <a:pt x="9" y="2"/>
                  <a:pt x="9" y="2"/>
                </a:cubicBezTo>
                <a:cubicBezTo>
                  <a:pt x="9" y="3"/>
                  <a:pt x="9" y="3"/>
                  <a:pt x="9" y="3"/>
                </a:cubicBezTo>
                <a:cubicBezTo>
                  <a:pt x="9" y="3"/>
                  <a:pt x="9" y="3"/>
                  <a:pt x="9" y="3"/>
                </a:cubicBezTo>
                <a:cubicBezTo>
                  <a:pt x="9" y="4"/>
                  <a:pt x="9" y="4"/>
                  <a:pt x="9" y="4"/>
                </a:cubicBezTo>
                <a:cubicBezTo>
                  <a:pt x="9" y="4"/>
                  <a:pt x="9" y="4"/>
                  <a:pt x="9" y="4"/>
                </a:cubicBezTo>
                <a:cubicBezTo>
                  <a:pt x="9" y="5"/>
                  <a:pt x="9" y="5"/>
                  <a:pt x="9" y="5"/>
                </a:cubicBezTo>
                <a:cubicBezTo>
                  <a:pt x="9" y="6"/>
                  <a:pt x="9" y="6"/>
                  <a:pt x="9" y="6"/>
                </a:cubicBezTo>
                <a:cubicBezTo>
                  <a:pt x="9" y="6"/>
                  <a:pt x="9" y="6"/>
                  <a:pt x="9" y="6"/>
                </a:cubicBezTo>
                <a:cubicBezTo>
                  <a:pt x="8" y="7"/>
                  <a:pt x="8" y="7"/>
                  <a:pt x="8" y="7"/>
                </a:cubicBezTo>
                <a:cubicBezTo>
                  <a:pt x="9" y="7"/>
                  <a:pt x="9" y="7"/>
                  <a:pt x="9" y="7"/>
                </a:cubicBezTo>
                <a:cubicBezTo>
                  <a:pt x="9" y="8"/>
                  <a:pt x="9" y="8"/>
                  <a:pt x="9" y="8"/>
                </a:cubicBezTo>
                <a:cubicBezTo>
                  <a:pt x="9" y="7"/>
                  <a:pt x="9" y="7"/>
                  <a:pt x="9" y="7"/>
                </a:cubicBezTo>
                <a:cubicBezTo>
                  <a:pt x="9" y="8"/>
                  <a:pt x="9" y="8"/>
                  <a:pt x="9" y="8"/>
                </a:cubicBezTo>
                <a:cubicBezTo>
                  <a:pt x="9" y="8"/>
                  <a:pt x="9" y="8"/>
                  <a:pt x="9" y="8"/>
                </a:cubicBezTo>
                <a:cubicBezTo>
                  <a:pt x="9" y="9"/>
                  <a:pt x="9" y="9"/>
                  <a:pt x="9" y="9"/>
                </a:cubicBezTo>
                <a:cubicBezTo>
                  <a:pt x="10" y="8"/>
                  <a:pt x="10" y="8"/>
                  <a:pt x="10" y="8"/>
                </a:cubicBezTo>
                <a:cubicBezTo>
                  <a:pt x="10" y="9"/>
                  <a:pt x="10" y="9"/>
                  <a:pt x="10" y="9"/>
                </a:cubicBezTo>
                <a:cubicBezTo>
                  <a:pt x="9" y="9"/>
                  <a:pt x="9" y="9"/>
                  <a:pt x="9" y="9"/>
                </a:cubicBezTo>
                <a:cubicBezTo>
                  <a:pt x="10" y="9"/>
                  <a:pt x="10" y="9"/>
                  <a:pt x="10" y="9"/>
                </a:cubicBezTo>
                <a:cubicBezTo>
                  <a:pt x="10" y="9"/>
                  <a:pt x="11" y="9"/>
                  <a:pt x="11" y="9"/>
                </a:cubicBezTo>
                <a:cubicBezTo>
                  <a:pt x="11" y="9"/>
                  <a:pt x="11" y="9"/>
                  <a:pt x="11" y="9"/>
                </a:cubicBezTo>
                <a:cubicBezTo>
                  <a:pt x="11" y="9"/>
                  <a:pt x="11" y="9"/>
                  <a:pt x="11" y="9"/>
                </a:cubicBezTo>
                <a:cubicBezTo>
                  <a:pt x="10" y="10"/>
                  <a:pt x="10" y="11"/>
                  <a:pt x="9" y="13"/>
                </a:cubicBezTo>
                <a:cubicBezTo>
                  <a:pt x="9" y="13"/>
                  <a:pt x="9" y="14"/>
                  <a:pt x="9" y="14"/>
                </a:cubicBezTo>
                <a:cubicBezTo>
                  <a:pt x="9" y="15"/>
                  <a:pt x="9" y="16"/>
                  <a:pt x="9" y="16"/>
                </a:cubicBezTo>
                <a:cubicBezTo>
                  <a:pt x="8" y="17"/>
                  <a:pt x="8" y="18"/>
                  <a:pt x="8" y="19"/>
                </a:cubicBezTo>
                <a:cubicBezTo>
                  <a:pt x="8" y="19"/>
                  <a:pt x="8" y="20"/>
                  <a:pt x="8" y="20"/>
                </a:cubicBezTo>
                <a:cubicBezTo>
                  <a:pt x="8" y="21"/>
                  <a:pt x="8" y="21"/>
                  <a:pt x="8" y="22"/>
                </a:cubicBezTo>
                <a:cubicBezTo>
                  <a:pt x="8" y="22"/>
                  <a:pt x="7" y="22"/>
                  <a:pt x="6" y="21"/>
                </a:cubicBezTo>
                <a:cubicBezTo>
                  <a:pt x="6" y="23"/>
                  <a:pt x="5" y="24"/>
                  <a:pt x="5" y="25"/>
                </a:cubicBezTo>
                <a:cubicBezTo>
                  <a:pt x="4" y="27"/>
                  <a:pt x="4" y="28"/>
                  <a:pt x="3" y="30"/>
                </a:cubicBezTo>
                <a:cubicBezTo>
                  <a:pt x="3" y="31"/>
                  <a:pt x="3" y="31"/>
                  <a:pt x="3" y="31"/>
                </a:cubicBezTo>
                <a:cubicBezTo>
                  <a:pt x="3" y="32"/>
                  <a:pt x="4" y="32"/>
                  <a:pt x="4" y="32"/>
                </a:cubicBezTo>
                <a:cubicBezTo>
                  <a:pt x="6" y="33"/>
                  <a:pt x="7" y="33"/>
                  <a:pt x="9" y="33"/>
                </a:cubicBezTo>
                <a:cubicBezTo>
                  <a:pt x="9" y="34"/>
                  <a:pt x="8" y="34"/>
                  <a:pt x="8" y="34"/>
                </a:cubicBezTo>
                <a:cubicBezTo>
                  <a:pt x="8" y="35"/>
                  <a:pt x="8" y="36"/>
                  <a:pt x="8" y="37"/>
                </a:cubicBezTo>
                <a:cubicBezTo>
                  <a:pt x="7" y="38"/>
                  <a:pt x="7" y="38"/>
                  <a:pt x="7" y="38"/>
                </a:cubicBezTo>
                <a:cubicBezTo>
                  <a:pt x="7" y="38"/>
                  <a:pt x="7" y="39"/>
                  <a:pt x="7" y="39"/>
                </a:cubicBezTo>
                <a:cubicBezTo>
                  <a:pt x="6" y="39"/>
                  <a:pt x="6" y="39"/>
                  <a:pt x="6" y="39"/>
                </a:cubicBezTo>
                <a:cubicBezTo>
                  <a:pt x="6" y="40"/>
                  <a:pt x="6" y="41"/>
                  <a:pt x="6" y="42"/>
                </a:cubicBezTo>
                <a:cubicBezTo>
                  <a:pt x="6" y="43"/>
                  <a:pt x="6" y="43"/>
                  <a:pt x="6" y="43"/>
                </a:cubicBezTo>
                <a:cubicBezTo>
                  <a:pt x="5" y="44"/>
                  <a:pt x="5" y="45"/>
                  <a:pt x="4" y="47"/>
                </a:cubicBezTo>
                <a:cubicBezTo>
                  <a:pt x="4" y="48"/>
                  <a:pt x="4" y="48"/>
                  <a:pt x="4" y="48"/>
                </a:cubicBezTo>
                <a:cubicBezTo>
                  <a:pt x="4" y="48"/>
                  <a:pt x="3" y="49"/>
                  <a:pt x="3" y="49"/>
                </a:cubicBezTo>
                <a:cubicBezTo>
                  <a:pt x="3" y="50"/>
                  <a:pt x="3" y="50"/>
                  <a:pt x="3" y="51"/>
                </a:cubicBezTo>
                <a:cubicBezTo>
                  <a:pt x="3" y="51"/>
                  <a:pt x="3" y="51"/>
                  <a:pt x="3" y="51"/>
                </a:cubicBezTo>
                <a:cubicBezTo>
                  <a:pt x="3" y="52"/>
                  <a:pt x="3" y="53"/>
                  <a:pt x="2" y="54"/>
                </a:cubicBezTo>
                <a:cubicBezTo>
                  <a:pt x="2" y="54"/>
                  <a:pt x="2" y="55"/>
                  <a:pt x="2" y="55"/>
                </a:cubicBezTo>
                <a:cubicBezTo>
                  <a:pt x="1" y="56"/>
                  <a:pt x="1" y="56"/>
                  <a:pt x="1" y="57"/>
                </a:cubicBezTo>
                <a:cubicBezTo>
                  <a:pt x="1" y="57"/>
                  <a:pt x="1" y="57"/>
                  <a:pt x="1" y="57"/>
                </a:cubicBezTo>
                <a:cubicBezTo>
                  <a:pt x="1" y="57"/>
                  <a:pt x="0" y="57"/>
                  <a:pt x="0" y="57"/>
                </a:cubicBezTo>
                <a:cubicBezTo>
                  <a:pt x="0" y="58"/>
                  <a:pt x="0" y="58"/>
                  <a:pt x="0" y="59"/>
                </a:cubicBezTo>
                <a:cubicBezTo>
                  <a:pt x="0" y="59"/>
                  <a:pt x="0" y="59"/>
                  <a:pt x="0" y="59"/>
                </a:cubicBezTo>
                <a:cubicBezTo>
                  <a:pt x="0" y="60"/>
                  <a:pt x="0" y="60"/>
                  <a:pt x="0" y="60"/>
                </a:cubicBezTo>
                <a:cubicBezTo>
                  <a:pt x="0" y="60"/>
                  <a:pt x="1" y="60"/>
                  <a:pt x="1" y="60"/>
                </a:cubicBezTo>
                <a:cubicBezTo>
                  <a:pt x="1" y="59"/>
                  <a:pt x="1" y="59"/>
                  <a:pt x="1" y="58"/>
                </a:cubicBezTo>
                <a:cubicBezTo>
                  <a:pt x="2" y="58"/>
                  <a:pt x="3" y="59"/>
                  <a:pt x="3" y="59"/>
                </a:cubicBezTo>
                <a:cubicBezTo>
                  <a:pt x="3" y="59"/>
                  <a:pt x="3" y="59"/>
                  <a:pt x="3" y="59"/>
                </a:cubicBezTo>
                <a:cubicBezTo>
                  <a:pt x="4" y="60"/>
                  <a:pt x="4" y="60"/>
                  <a:pt x="4" y="60"/>
                </a:cubicBezTo>
                <a:cubicBezTo>
                  <a:pt x="4" y="60"/>
                  <a:pt x="4" y="60"/>
                  <a:pt x="4" y="60"/>
                </a:cubicBezTo>
                <a:cubicBezTo>
                  <a:pt x="4" y="60"/>
                  <a:pt x="4" y="60"/>
                  <a:pt x="4" y="60"/>
                </a:cubicBezTo>
                <a:cubicBezTo>
                  <a:pt x="4" y="60"/>
                  <a:pt x="4" y="60"/>
                  <a:pt x="4" y="60"/>
                </a:cubicBezTo>
                <a:cubicBezTo>
                  <a:pt x="5" y="61"/>
                  <a:pt x="9" y="60"/>
                  <a:pt x="9" y="60"/>
                </a:cubicBezTo>
                <a:cubicBezTo>
                  <a:pt x="9" y="60"/>
                  <a:pt x="9" y="60"/>
                  <a:pt x="9" y="60"/>
                </a:cubicBezTo>
                <a:cubicBezTo>
                  <a:pt x="8" y="60"/>
                  <a:pt x="8" y="60"/>
                  <a:pt x="8" y="60"/>
                </a:cubicBezTo>
                <a:cubicBezTo>
                  <a:pt x="8" y="59"/>
                  <a:pt x="8" y="59"/>
                  <a:pt x="8" y="59"/>
                </a:cubicBezTo>
                <a:cubicBezTo>
                  <a:pt x="8" y="59"/>
                  <a:pt x="7" y="59"/>
                  <a:pt x="7" y="59"/>
                </a:cubicBezTo>
                <a:cubicBezTo>
                  <a:pt x="7" y="59"/>
                  <a:pt x="7" y="59"/>
                  <a:pt x="7" y="59"/>
                </a:cubicBezTo>
                <a:cubicBezTo>
                  <a:pt x="6" y="59"/>
                  <a:pt x="6" y="59"/>
                  <a:pt x="6" y="59"/>
                </a:cubicBezTo>
                <a:cubicBezTo>
                  <a:pt x="6" y="58"/>
                  <a:pt x="6" y="58"/>
                  <a:pt x="5" y="57"/>
                </a:cubicBezTo>
                <a:cubicBezTo>
                  <a:pt x="5" y="57"/>
                  <a:pt x="5" y="57"/>
                  <a:pt x="5" y="56"/>
                </a:cubicBezTo>
                <a:cubicBezTo>
                  <a:pt x="5" y="54"/>
                  <a:pt x="6" y="53"/>
                  <a:pt x="6" y="52"/>
                </a:cubicBezTo>
                <a:cubicBezTo>
                  <a:pt x="7" y="52"/>
                  <a:pt x="7" y="52"/>
                  <a:pt x="7" y="52"/>
                </a:cubicBezTo>
                <a:cubicBezTo>
                  <a:pt x="7" y="52"/>
                  <a:pt x="7" y="52"/>
                  <a:pt x="7" y="52"/>
                </a:cubicBezTo>
                <a:cubicBezTo>
                  <a:pt x="8" y="52"/>
                  <a:pt x="8" y="52"/>
                  <a:pt x="8" y="52"/>
                </a:cubicBezTo>
                <a:cubicBezTo>
                  <a:pt x="8" y="51"/>
                  <a:pt x="8" y="51"/>
                  <a:pt x="8" y="51"/>
                </a:cubicBezTo>
                <a:cubicBezTo>
                  <a:pt x="8" y="54"/>
                  <a:pt x="8" y="56"/>
                  <a:pt x="9" y="58"/>
                </a:cubicBezTo>
                <a:moveTo>
                  <a:pt x="8" y="22"/>
                </a:moveTo>
                <a:cubicBezTo>
                  <a:pt x="8" y="21"/>
                  <a:pt x="8" y="21"/>
                  <a:pt x="8" y="21"/>
                </a:cubicBezTo>
                <a:cubicBezTo>
                  <a:pt x="8" y="22"/>
                  <a:pt x="8" y="22"/>
                  <a:pt x="8" y="22"/>
                </a:cubicBezTo>
                <a:moveTo>
                  <a:pt x="8" y="7"/>
                </a:moveTo>
                <a:cubicBezTo>
                  <a:pt x="9" y="6"/>
                  <a:pt x="9" y="6"/>
                  <a:pt x="9" y="6"/>
                </a:cubicBezTo>
                <a:cubicBezTo>
                  <a:pt x="8" y="7"/>
                  <a:pt x="8" y="7"/>
                  <a:pt x="8" y="7"/>
                </a:cubicBezTo>
                <a:moveTo>
                  <a:pt x="9" y="7"/>
                </a:moveTo>
                <a:cubicBezTo>
                  <a:pt x="9" y="6"/>
                  <a:pt x="9" y="6"/>
                  <a:pt x="9" y="6"/>
                </a:cubicBezTo>
                <a:cubicBezTo>
                  <a:pt x="9" y="6"/>
                  <a:pt x="9" y="6"/>
                  <a:pt x="9" y="6"/>
                </a:cubicBezTo>
                <a:cubicBezTo>
                  <a:pt x="9" y="7"/>
                  <a:pt x="9" y="7"/>
                  <a:pt x="9" y="7"/>
                </a:cubicBezTo>
                <a:moveTo>
                  <a:pt x="9" y="6"/>
                </a:moveTo>
                <a:cubicBezTo>
                  <a:pt x="9" y="6"/>
                  <a:pt x="9" y="6"/>
                  <a:pt x="9" y="6"/>
                </a:cubicBezTo>
                <a:cubicBezTo>
                  <a:pt x="9" y="6"/>
                  <a:pt x="9" y="6"/>
                  <a:pt x="9" y="6"/>
                </a:cubicBezTo>
                <a:cubicBezTo>
                  <a:pt x="9" y="6"/>
                  <a:pt x="9" y="6"/>
                  <a:pt x="9" y="6"/>
                </a:cubicBezTo>
                <a:moveTo>
                  <a:pt x="9" y="4"/>
                </a:moveTo>
                <a:cubicBezTo>
                  <a:pt x="9" y="5"/>
                  <a:pt x="9" y="5"/>
                  <a:pt x="9" y="5"/>
                </a:cubicBezTo>
                <a:cubicBezTo>
                  <a:pt x="9" y="4"/>
                  <a:pt x="9" y="4"/>
                  <a:pt x="9" y="4"/>
                </a:cubicBezTo>
                <a:moveTo>
                  <a:pt x="18" y="2"/>
                </a:moveTo>
                <a:cubicBezTo>
                  <a:pt x="18" y="1"/>
                  <a:pt x="18" y="1"/>
                  <a:pt x="18" y="1"/>
                </a:cubicBezTo>
                <a:cubicBezTo>
                  <a:pt x="18" y="2"/>
                  <a:pt x="18" y="2"/>
                  <a:pt x="18" y="2"/>
                </a:cubicBezTo>
                <a:moveTo>
                  <a:pt x="18" y="2"/>
                </a:moveTo>
                <a:cubicBezTo>
                  <a:pt x="18" y="2"/>
                  <a:pt x="18" y="2"/>
                  <a:pt x="18" y="2"/>
                </a:cubicBezTo>
                <a:cubicBezTo>
                  <a:pt x="18" y="2"/>
                  <a:pt x="18" y="2"/>
                  <a:pt x="18" y="2"/>
                </a:cubicBezTo>
                <a:moveTo>
                  <a:pt x="17" y="3"/>
                </a:moveTo>
                <a:cubicBezTo>
                  <a:pt x="18" y="3"/>
                  <a:pt x="18" y="3"/>
                  <a:pt x="18" y="3"/>
                </a:cubicBezTo>
                <a:cubicBezTo>
                  <a:pt x="17" y="3"/>
                  <a:pt x="17" y="3"/>
                  <a:pt x="17" y="3"/>
                </a:cubicBezTo>
                <a:moveTo>
                  <a:pt x="15" y="0"/>
                </a:moveTo>
                <a:cubicBezTo>
                  <a:pt x="15" y="0"/>
                  <a:pt x="15" y="0"/>
                  <a:pt x="15" y="0"/>
                </a:cubicBezTo>
                <a:cubicBezTo>
                  <a:pt x="15" y="0"/>
                  <a:pt x="15" y="0"/>
                  <a:pt x="15" y="0"/>
                </a:cubicBezTo>
                <a:moveTo>
                  <a:pt x="18" y="24"/>
                </a:moveTo>
                <a:cubicBezTo>
                  <a:pt x="18" y="25"/>
                  <a:pt x="18" y="25"/>
                  <a:pt x="18" y="25"/>
                </a:cubicBezTo>
                <a:cubicBezTo>
                  <a:pt x="18" y="24"/>
                  <a:pt x="18" y="24"/>
                  <a:pt x="18" y="24"/>
                </a:cubicBezTo>
                <a:moveTo>
                  <a:pt x="17" y="28"/>
                </a:moveTo>
                <a:cubicBezTo>
                  <a:pt x="17" y="28"/>
                  <a:pt x="17" y="28"/>
                  <a:pt x="17" y="28"/>
                </a:cubicBezTo>
                <a:cubicBezTo>
                  <a:pt x="17" y="28"/>
                  <a:pt x="17" y="28"/>
                  <a:pt x="17" y="28"/>
                </a:cubicBezTo>
                <a:cubicBezTo>
                  <a:pt x="17" y="28"/>
                  <a:pt x="17" y="28"/>
                  <a:pt x="17" y="28"/>
                </a:cubicBezTo>
                <a:moveTo>
                  <a:pt x="17" y="24"/>
                </a:moveTo>
                <a:cubicBezTo>
                  <a:pt x="17" y="24"/>
                  <a:pt x="17" y="24"/>
                  <a:pt x="17" y="24"/>
                </a:cubicBezTo>
                <a:cubicBezTo>
                  <a:pt x="17" y="24"/>
                  <a:pt x="17" y="24"/>
                  <a:pt x="17" y="24"/>
                </a:cubicBezTo>
                <a:moveTo>
                  <a:pt x="17" y="22"/>
                </a:moveTo>
                <a:cubicBezTo>
                  <a:pt x="17" y="22"/>
                  <a:pt x="17" y="22"/>
                  <a:pt x="17" y="22"/>
                </a:cubicBezTo>
                <a:cubicBezTo>
                  <a:pt x="17" y="22"/>
                  <a:pt x="17" y="22"/>
                  <a:pt x="17" y="22"/>
                </a:cubicBezTo>
                <a:cubicBezTo>
                  <a:pt x="17" y="22"/>
                  <a:pt x="17" y="22"/>
                  <a:pt x="17" y="22"/>
                </a:cubicBezTo>
                <a:moveTo>
                  <a:pt x="16" y="29"/>
                </a:moveTo>
                <a:cubicBezTo>
                  <a:pt x="16" y="29"/>
                  <a:pt x="16" y="29"/>
                  <a:pt x="16" y="29"/>
                </a:cubicBezTo>
                <a:cubicBezTo>
                  <a:pt x="16" y="29"/>
                  <a:pt x="16" y="29"/>
                  <a:pt x="16" y="29"/>
                </a:cubicBezTo>
                <a:cubicBezTo>
                  <a:pt x="16" y="29"/>
                  <a:pt x="16" y="29"/>
                  <a:pt x="16" y="29"/>
                </a:cubicBezTo>
                <a:moveTo>
                  <a:pt x="16" y="28"/>
                </a:moveTo>
                <a:cubicBezTo>
                  <a:pt x="16" y="29"/>
                  <a:pt x="16" y="29"/>
                  <a:pt x="16" y="29"/>
                </a:cubicBezTo>
                <a:cubicBezTo>
                  <a:pt x="16" y="28"/>
                  <a:pt x="16" y="28"/>
                  <a:pt x="16" y="28"/>
                </a:cubicBezTo>
                <a:cubicBezTo>
                  <a:pt x="16" y="28"/>
                  <a:pt x="16" y="28"/>
                  <a:pt x="16" y="28"/>
                </a:cubicBezTo>
                <a:moveTo>
                  <a:pt x="14" y="0"/>
                </a:moveTo>
                <a:cubicBezTo>
                  <a:pt x="15" y="0"/>
                  <a:pt x="15" y="0"/>
                  <a:pt x="15" y="0"/>
                </a:cubicBezTo>
                <a:cubicBezTo>
                  <a:pt x="14" y="0"/>
                  <a:pt x="14" y="0"/>
                  <a:pt x="14" y="0"/>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6" name="Freeform 82"/>
          <p:cNvSpPr>
            <a:spLocks noEditPoints="1"/>
          </p:cNvSpPr>
          <p:nvPr userDrawn="1"/>
        </p:nvSpPr>
        <p:spPr bwMode="auto">
          <a:xfrm>
            <a:off x="1357312" y="-7181577"/>
            <a:ext cx="161925" cy="217488"/>
          </a:xfrm>
          <a:custGeom>
            <a:avLst/>
            <a:gdLst>
              <a:gd name="T0" fmla="*/ 35 w 51"/>
              <a:gd name="T1" fmla="*/ 68 h 68"/>
              <a:gd name="T2" fmla="*/ 30 w 51"/>
              <a:gd name="T3" fmla="*/ 65 h 68"/>
              <a:gd name="T4" fmla="*/ 29 w 51"/>
              <a:gd name="T5" fmla="*/ 45 h 68"/>
              <a:gd name="T6" fmla="*/ 28 w 51"/>
              <a:gd name="T7" fmla="*/ 33 h 68"/>
              <a:gd name="T8" fmla="*/ 27 w 51"/>
              <a:gd name="T9" fmla="*/ 33 h 68"/>
              <a:gd name="T10" fmla="*/ 27 w 51"/>
              <a:gd name="T11" fmla="*/ 38 h 68"/>
              <a:gd name="T12" fmla="*/ 20 w 51"/>
              <a:gd name="T13" fmla="*/ 40 h 68"/>
              <a:gd name="T14" fmla="*/ 16 w 51"/>
              <a:gd name="T15" fmla="*/ 51 h 68"/>
              <a:gd name="T16" fmla="*/ 15 w 51"/>
              <a:gd name="T17" fmla="*/ 66 h 68"/>
              <a:gd name="T18" fmla="*/ 12 w 51"/>
              <a:gd name="T19" fmla="*/ 68 h 68"/>
              <a:gd name="T20" fmla="*/ 10 w 51"/>
              <a:gd name="T21" fmla="*/ 66 h 68"/>
              <a:gd name="T22" fmla="*/ 7 w 51"/>
              <a:gd name="T23" fmla="*/ 64 h 68"/>
              <a:gd name="T24" fmla="*/ 2 w 51"/>
              <a:gd name="T25" fmla="*/ 67 h 68"/>
              <a:gd name="T26" fmla="*/ 3 w 51"/>
              <a:gd name="T27" fmla="*/ 52 h 68"/>
              <a:gd name="T28" fmla="*/ 4 w 51"/>
              <a:gd name="T29" fmla="*/ 45 h 68"/>
              <a:gd name="T30" fmla="*/ 6 w 51"/>
              <a:gd name="T31" fmla="*/ 36 h 68"/>
              <a:gd name="T32" fmla="*/ 9 w 51"/>
              <a:gd name="T33" fmla="*/ 28 h 68"/>
              <a:gd name="T34" fmla="*/ 9 w 51"/>
              <a:gd name="T35" fmla="*/ 27 h 68"/>
              <a:gd name="T36" fmla="*/ 11 w 51"/>
              <a:gd name="T37" fmla="*/ 22 h 68"/>
              <a:gd name="T38" fmla="*/ 17 w 51"/>
              <a:gd name="T39" fmla="*/ 23 h 68"/>
              <a:gd name="T40" fmla="*/ 16 w 51"/>
              <a:gd name="T41" fmla="*/ 27 h 68"/>
              <a:gd name="T42" fmla="*/ 16 w 51"/>
              <a:gd name="T43" fmla="*/ 30 h 68"/>
              <a:gd name="T44" fmla="*/ 19 w 51"/>
              <a:gd name="T45" fmla="*/ 35 h 68"/>
              <a:gd name="T46" fmla="*/ 24 w 51"/>
              <a:gd name="T47" fmla="*/ 37 h 68"/>
              <a:gd name="T48" fmla="*/ 24 w 51"/>
              <a:gd name="T49" fmla="*/ 29 h 68"/>
              <a:gd name="T50" fmla="*/ 25 w 51"/>
              <a:gd name="T51" fmla="*/ 17 h 68"/>
              <a:gd name="T52" fmla="*/ 29 w 51"/>
              <a:gd name="T53" fmla="*/ 11 h 68"/>
              <a:gd name="T54" fmla="*/ 30 w 51"/>
              <a:gd name="T55" fmla="*/ 8 h 68"/>
              <a:gd name="T56" fmla="*/ 29 w 51"/>
              <a:gd name="T57" fmla="*/ 1 h 68"/>
              <a:gd name="T58" fmla="*/ 35 w 51"/>
              <a:gd name="T59" fmla="*/ 1 h 68"/>
              <a:gd name="T60" fmla="*/ 36 w 51"/>
              <a:gd name="T61" fmla="*/ 5 h 68"/>
              <a:gd name="T62" fmla="*/ 39 w 51"/>
              <a:gd name="T63" fmla="*/ 10 h 68"/>
              <a:gd name="T64" fmla="*/ 43 w 51"/>
              <a:gd name="T65" fmla="*/ 13 h 68"/>
              <a:gd name="T66" fmla="*/ 47 w 51"/>
              <a:gd name="T67" fmla="*/ 32 h 68"/>
              <a:gd name="T68" fmla="*/ 48 w 51"/>
              <a:gd name="T69" fmla="*/ 39 h 68"/>
              <a:gd name="T70" fmla="*/ 51 w 51"/>
              <a:gd name="T71" fmla="*/ 52 h 68"/>
              <a:gd name="T72" fmla="*/ 44 w 51"/>
              <a:gd name="T73" fmla="*/ 56 h 68"/>
              <a:gd name="T74" fmla="*/ 42 w 51"/>
              <a:gd name="T75" fmla="*/ 52 h 68"/>
              <a:gd name="T76" fmla="*/ 44 w 51"/>
              <a:gd name="T77" fmla="*/ 39 h 68"/>
              <a:gd name="T78" fmla="*/ 44 w 51"/>
              <a:gd name="T79" fmla="*/ 36 h 68"/>
              <a:gd name="T80" fmla="*/ 41 w 51"/>
              <a:gd name="T81" fmla="*/ 39 h 68"/>
              <a:gd name="T82" fmla="*/ 40 w 51"/>
              <a:gd name="T83" fmla="*/ 53 h 68"/>
              <a:gd name="T84" fmla="*/ 38 w 51"/>
              <a:gd name="T85" fmla="*/ 63 h 68"/>
              <a:gd name="T86" fmla="*/ 28 w 51"/>
              <a:gd name="T87" fmla="*/ 26 h 68"/>
              <a:gd name="T88" fmla="*/ 49 w 51"/>
              <a:gd name="T89" fmla="*/ 45 h 68"/>
              <a:gd name="T90" fmla="*/ 47 w 51"/>
              <a:gd name="T91" fmla="*/ 39 h 68"/>
              <a:gd name="T92" fmla="*/ 45 w 51"/>
              <a:gd name="T93" fmla="*/ 43 h 68"/>
              <a:gd name="T94" fmla="*/ 45 w 51"/>
              <a:gd name="T95" fmla="*/ 39 h 68"/>
              <a:gd name="T96" fmla="*/ 5 w 51"/>
              <a:gd name="T97" fmla="*/ 47 h 68"/>
              <a:gd name="T98" fmla="*/ 8 w 51"/>
              <a:gd name="T99" fmla="*/ 52 h 68"/>
              <a:gd name="T100" fmla="*/ 5 w 51"/>
              <a:gd name="T101" fmla="*/ 47 h 68"/>
              <a:gd name="T102" fmla="*/ 4 w 51"/>
              <a:gd name="T103" fmla="*/ 48 h 68"/>
              <a:gd name="T104" fmla="*/ 5 w 51"/>
              <a:gd name="T105" fmla="*/ 50 h 68"/>
              <a:gd name="T106" fmla="*/ 35 w 51"/>
              <a:gd name="T107" fmla="*/ 48 h 68"/>
              <a:gd name="T108" fmla="*/ 35 w 51"/>
              <a:gd name="T109" fmla="*/ 62 h 68"/>
              <a:gd name="T110" fmla="*/ 35 w 51"/>
              <a:gd name="T111" fmla="*/ 53 h 68"/>
              <a:gd name="T112" fmla="*/ 11 w 51"/>
              <a:gd name="T113" fmla="*/ 59 h 68"/>
              <a:gd name="T114" fmla="*/ 12 w 51"/>
              <a:gd name="T115" fmla="*/ 56 h 68"/>
              <a:gd name="T116" fmla="*/ 12 w 51"/>
              <a:gd name="T117" fmla="*/ 62 h 68"/>
              <a:gd name="T118" fmla="*/ 12 w 51"/>
              <a:gd name="T119" fmla="*/ 62 h 68"/>
              <a:gd name="T120" fmla="*/ 35 w 51"/>
              <a:gd name="T121"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68">
                <a:moveTo>
                  <a:pt x="39" y="68"/>
                </a:moveTo>
                <a:cubicBezTo>
                  <a:pt x="38" y="68"/>
                  <a:pt x="37" y="68"/>
                  <a:pt x="36" y="68"/>
                </a:cubicBezTo>
                <a:cubicBezTo>
                  <a:pt x="36" y="68"/>
                  <a:pt x="36" y="68"/>
                  <a:pt x="36" y="68"/>
                </a:cubicBezTo>
                <a:cubicBezTo>
                  <a:pt x="36" y="68"/>
                  <a:pt x="36" y="68"/>
                  <a:pt x="36" y="68"/>
                </a:cubicBezTo>
                <a:cubicBezTo>
                  <a:pt x="36" y="68"/>
                  <a:pt x="36" y="68"/>
                  <a:pt x="36" y="68"/>
                </a:cubicBezTo>
                <a:cubicBezTo>
                  <a:pt x="35" y="68"/>
                  <a:pt x="35" y="68"/>
                  <a:pt x="35" y="68"/>
                </a:cubicBezTo>
                <a:cubicBezTo>
                  <a:pt x="34" y="68"/>
                  <a:pt x="34" y="68"/>
                  <a:pt x="34" y="68"/>
                </a:cubicBezTo>
                <a:cubicBezTo>
                  <a:pt x="34" y="68"/>
                  <a:pt x="33" y="68"/>
                  <a:pt x="32" y="68"/>
                </a:cubicBezTo>
                <a:cubicBezTo>
                  <a:pt x="32" y="68"/>
                  <a:pt x="32" y="68"/>
                  <a:pt x="31" y="68"/>
                </a:cubicBezTo>
                <a:cubicBezTo>
                  <a:pt x="31" y="68"/>
                  <a:pt x="31" y="68"/>
                  <a:pt x="31" y="68"/>
                </a:cubicBezTo>
                <a:cubicBezTo>
                  <a:pt x="31" y="67"/>
                  <a:pt x="31" y="67"/>
                  <a:pt x="31" y="66"/>
                </a:cubicBezTo>
                <a:cubicBezTo>
                  <a:pt x="31" y="66"/>
                  <a:pt x="30" y="65"/>
                  <a:pt x="30" y="65"/>
                </a:cubicBezTo>
                <a:cubicBezTo>
                  <a:pt x="30" y="64"/>
                  <a:pt x="30" y="64"/>
                  <a:pt x="30" y="64"/>
                </a:cubicBezTo>
                <a:cubicBezTo>
                  <a:pt x="30" y="63"/>
                  <a:pt x="31" y="62"/>
                  <a:pt x="30" y="62"/>
                </a:cubicBezTo>
                <a:cubicBezTo>
                  <a:pt x="30" y="61"/>
                  <a:pt x="30" y="59"/>
                  <a:pt x="30" y="58"/>
                </a:cubicBezTo>
                <a:cubicBezTo>
                  <a:pt x="29" y="57"/>
                  <a:pt x="29" y="56"/>
                  <a:pt x="29" y="55"/>
                </a:cubicBezTo>
                <a:cubicBezTo>
                  <a:pt x="29" y="53"/>
                  <a:pt x="29" y="50"/>
                  <a:pt x="29" y="48"/>
                </a:cubicBezTo>
                <a:cubicBezTo>
                  <a:pt x="29" y="47"/>
                  <a:pt x="29" y="46"/>
                  <a:pt x="29" y="45"/>
                </a:cubicBezTo>
                <a:cubicBezTo>
                  <a:pt x="29" y="43"/>
                  <a:pt x="29" y="42"/>
                  <a:pt x="29" y="40"/>
                </a:cubicBezTo>
                <a:cubicBezTo>
                  <a:pt x="29" y="40"/>
                  <a:pt x="29" y="39"/>
                  <a:pt x="29" y="38"/>
                </a:cubicBezTo>
                <a:cubicBezTo>
                  <a:pt x="29" y="38"/>
                  <a:pt x="28" y="37"/>
                  <a:pt x="28" y="37"/>
                </a:cubicBezTo>
                <a:cubicBezTo>
                  <a:pt x="28" y="36"/>
                  <a:pt x="28" y="36"/>
                  <a:pt x="28" y="35"/>
                </a:cubicBezTo>
                <a:cubicBezTo>
                  <a:pt x="28" y="34"/>
                  <a:pt x="28" y="34"/>
                  <a:pt x="28" y="34"/>
                </a:cubicBezTo>
                <a:cubicBezTo>
                  <a:pt x="28" y="33"/>
                  <a:pt x="28" y="33"/>
                  <a:pt x="28" y="33"/>
                </a:cubicBezTo>
                <a:cubicBezTo>
                  <a:pt x="28" y="33"/>
                  <a:pt x="28" y="32"/>
                  <a:pt x="28" y="32"/>
                </a:cubicBezTo>
                <a:cubicBezTo>
                  <a:pt x="28" y="31"/>
                  <a:pt x="28" y="31"/>
                  <a:pt x="28" y="30"/>
                </a:cubicBezTo>
                <a:cubicBezTo>
                  <a:pt x="28" y="29"/>
                  <a:pt x="28" y="29"/>
                  <a:pt x="28" y="28"/>
                </a:cubicBezTo>
                <a:cubicBezTo>
                  <a:pt x="28" y="26"/>
                  <a:pt x="28" y="26"/>
                  <a:pt x="28" y="26"/>
                </a:cubicBezTo>
                <a:cubicBezTo>
                  <a:pt x="28" y="28"/>
                  <a:pt x="27" y="29"/>
                  <a:pt x="27" y="30"/>
                </a:cubicBezTo>
                <a:cubicBezTo>
                  <a:pt x="27" y="31"/>
                  <a:pt x="27" y="32"/>
                  <a:pt x="27" y="33"/>
                </a:cubicBezTo>
                <a:cubicBezTo>
                  <a:pt x="27" y="34"/>
                  <a:pt x="27" y="34"/>
                  <a:pt x="27" y="34"/>
                </a:cubicBezTo>
                <a:cubicBezTo>
                  <a:pt x="27" y="34"/>
                  <a:pt x="27" y="35"/>
                  <a:pt x="27" y="35"/>
                </a:cubicBezTo>
                <a:cubicBezTo>
                  <a:pt x="27" y="36"/>
                  <a:pt x="27" y="36"/>
                  <a:pt x="27" y="37"/>
                </a:cubicBezTo>
                <a:cubicBezTo>
                  <a:pt x="27" y="37"/>
                  <a:pt x="27" y="38"/>
                  <a:pt x="27" y="38"/>
                </a:cubicBezTo>
                <a:cubicBezTo>
                  <a:pt x="27" y="39"/>
                  <a:pt x="27" y="39"/>
                  <a:pt x="27" y="39"/>
                </a:cubicBezTo>
                <a:cubicBezTo>
                  <a:pt x="27" y="38"/>
                  <a:pt x="27" y="38"/>
                  <a:pt x="27" y="38"/>
                </a:cubicBezTo>
                <a:cubicBezTo>
                  <a:pt x="26" y="39"/>
                  <a:pt x="26" y="39"/>
                  <a:pt x="26" y="39"/>
                </a:cubicBezTo>
                <a:cubicBezTo>
                  <a:pt x="25" y="39"/>
                  <a:pt x="25" y="39"/>
                  <a:pt x="25" y="39"/>
                </a:cubicBezTo>
                <a:cubicBezTo>
                  <a:pt x="25" y="40"/>
                  <a:pt x="25" y="40"/>
                  <a:pt x="25" y="40"/>
                </a:cubicBezTo>
                <a:cubicBezTo>
                  <a:pt x="24" y="40"/>
                  <a:pt x="24" y="40"/>
                  <a:pt x="23" y="40"/>
                </a:cubicBezTo>
                <a:cubicBezTo>
                  <a:pt x="22" y="40"/>
                  <a:pt x="22" y="40"/>
                  <a:pt x="22" y="40"/>
                </a:cubicBezTo>
                <a:cubicBezTo>
                  <a:pt x="21" y="40"/>
                  <a:pt x="21" y="40"/>
                  <a:pt x="20" y="40"/>
                </a:cubicBezTo>
                <a:cubicBezTo>
                  <a:pt x="20" y="40"/>
                  <a:pt x="19" y="40"/>
                  <a:pt x="19" y="39"/>
                </a:cubicBezTo>
                <a:cubicBezTo>
                  <a:pt x="18" y="39"/>
                  <a:pt x="18" y="39"/>
                  <a:pt x="18" y="39"/>
                </a:cubicBezTo>
                <a:cubicBezTo>
                  <a:pt x="18" y="39"/>
                  <a:pt x="18" y="39"/>
                  <a:pt x="18" y="39"/>
                </a:cubicBezTo>
                <a:cubicBezTo>
                  <a:pt x="17" y="40"/>
                  <a:pt x="17" y="42"/>
                  <a:pt x="17" y="43"/>
                </a:cubicBezTo>
                <a:cubicBezTo>
                  <a:pt x="17" y="44"/>
                  <a:pt x="17" y="46"/>
                  <a:pt x="16" y="47"/>
                </a:cubicBezTo>
                <a:cubicBezTo>
                  <a:pt x="16" y="48"/>
                  <a:pt x="16" y="49"/>
                  <a:pt x="16" y="51"/>
                </a:cubicBezTo>
                <a:cubicBezTo>
                  <a:pt x="16" y="52"/>
                  <a:pt x="16" y="53"/>
                  <a:pt x="16" y="53"/>
                </a:cubicBezTo>
                <a:cubicBezTo>
                  <a:pt x="16" y="55"/>
                  <a:pt x="15" y="57"/>
                  <a:pt x="15" y="59"/>
                </a:cubicBezTo>
                <a:cubicBezTo>
                  <a:pt x="15" y="60"/>
                  <a:pt x="15" y="61"/>
                  <a:pt x="15" y="62"/>
                </a:cubicBezTo>
                <a:cubicBezTo>
                  <a:pt x="15" y="63"/>
                  <a:pt x="14" y="64"/>
                  <a:pt x="15" y="65"/>
                </a:cubicBezTo>
                <a:cubicBezTo>
                  <a:pt x="15" y="66"/>
                  <a:pt x="15" y="66"/>
                  <a:pt x="15" y="66"/>
                </a:cubicBezTo>
                <a:cubicBezTo>
                  <a:pt x="15" y="66"/>
                  <a:pt x="15" y="66"/>
                  <a:pt x="15" y="66"/>
                </a:cubicBezTo>
                <a:cubicBezTo>
                  <a:pt x="15" y="67"/>
                  <a:pt x="15" y="67"/>
                  <a:pt x="15" y="67"/>
                </a:cubicBezTo>
                <a:cubicBezTo>
                  <a:pt x="15" y="67"/>
                  <a:pt x="15" y="67"/>
                  <a:pt x="15" y="68"/>
                </a:cubicBezTo>
                <a:cubicBezTo>
                  <a:pt x="15" y="68"/>
                  <a:pt x="15" y="68"/>
                  <a:pt x="15" y="68"/>
                </a:cubicBezTo>
                <a:cubicBezTo>
                  <a:pt x="15" y="68"/>
                  <a:pt x="15" y="68"/>
                  <a:pt x="15" y="68"/>
                </a:cubicBezTo>
                <a:cubicBezTo>
                  <a:pt x="15" y="68"/>
                  <a:pt x="14" y="68"/>
                  <a:pt x="14" y="68"/>
                </a:cubicBezTo>
                <a:cubicBezTo>
                  <a:pt x="13" y="68"/>
                  <a:pt x="13" y="68"/>
                  <a:pt x="12" y="68"/>
                </a:cubicBezTo>
                <a:cubicBezTo>
                  <a:pt x="12" y="68"/>
                  <a:pt x="12" y="68"/>
                  <a:pt x="12" y="68"/>
                </a:cubicBezTo>
                <a:cubicBezTo>
                  <a:pt x="12" y="68"/>
                  <a:pt x="12" y="67"/>
                  <a:pt x="12" y="67"/>
                </a:cubicBezTo>
                <a:cubicBezTo>
                  <a:pt x="11" y="67"/>
                  <a:pt x="11" y="67"/>
                  <a:pt x="10" y="67"/>
                </a:cubicBezTo>
                <a:cubicBezTo>
                  <a:pt x="10" y="67"/>
                  <a:pt x="10" y="67"/>
                  <a:pt x="10" y="67"/>
                </a:cubicBezTo>
                <a:cubicBezTo>
                  <a:pt x="10" y="67"/>
                  <a:pt x="10" y="67"/>
                  <a:pt x="10" y="67"/>
                </a:cubicBezTo>
                <a:cubicBezTo>
                  <a:pt x="10" y="66"/>
                  <a:pt x="10" y="66"/>
                  <a:pt x="10" y="66"/>
                </a:cubicBezTo>
                <a:cubicBezTo>
                  <a:pt x="9" y="66"/>
                  <a:pt x="9" y="66"/>
                  <a:pt x="9" y="66"/>
                </a:cubicBezTo>
                <a:cubicBezTo>
                  <a:pt x="9" y="65"/>
                  <a:pt x="9" y="65"/>
                  <a:pt x="9" y="65"/>
                </a:cubicBezTo>
                <a:cubicBezTo>
                  <a:pt x="9" y="65"/>
                  <a:pt x="9" y="64"/>
                  <a:pt x="9" y="64"/>
                </a:cubicBezTo>
                <a:cubicBezTo>
                  <a:pt x="9" y="63"/>
                  <a:pt x="9" y="62"/>
                  <a:pt x="8" y="62"/>
                </a:cubicBezTo>
                <a:cubicBezTo>
                  <a:pt x="8" y="62"/>
                  <a:pt x="7" y="63"/>
                  <a:pt x="7" y="63"/>
                </a:cubicBezTo>
                <a:cubicBezTo>
                  <a:pt x="7" y="63"/>
                  <a:pt x="7" y="64"/>
                  <a:pt x="7" y="64"/>
                </a:cubicBezTo>
                <a:cubicBezTo>
                  <a:pt x="6" y="65"/>
                  <a:pt x="6" y="65"/>
                  <a:pt x="6" y="65"/>
                </a:cubicBezTo>
                <a:cubicBezTo>
                  <a:pt x="5" y="66"/>
                  <a:pt x="5" y="66"/>
                  <a:pt x="5" y="66"/>
                </a:cubicBezTo>
                <a:cubicBezTo>
                  <a:pt x="5" y="66"/>
                  <a:pt x="5" y="66"/>
                  <a:pt x="5" y="67"/>
                </a:cubicBezTo>
                <a:cubicBezTo>
                  <a:pt x="4" y="67"/>
                  <a:pt x="4" y="67"/>
                  <a:pt x="4" y="67"/>
                </a:cubicBezTo>
                <a:cubicBezTo>
                  <a:pt x="4" y="67"/>
                  <a:pt x="3" y="67"/>
                  <a:pt x="3" y="67"/>
                </a:cubicBezTo>
                <a:cubicBezTo>
                  <a:pt x="2" y="67"/>
                  <a:pt x="2" y="67"/>
                  <a:pt x="2" y="67"/>
                </a:cubicBezTo>
                <a:cubicBezTo>
                  <a:pt x="1" y="66"/>
                  <a:pt x="1" y="66"/>
                  <a:pt x="1" y="65"/>
                </a:cubicBezTo>
                <a:cubicBezTo>
                  <a:pt x="0" y="64"/>
                  <a:pt x="0" y="63"/>
                  <a:pt x="0" y="62"/>
                </a:cubicBezTo>
                <a:cubicBezTo>
                  <a:pt x="0" y="61"/>
                  <a:pt x="0" y="61"/>
                  <a:pt x="0" y="61"/>
                </a:cubicBezTo>
                <a:cubicBezTo>
                  <a:pt x="0" y="61"/>
                  <a:pt x="0" y="60"/>
                  <a:pt x="1" y="59"/>
                </a:cubicBezTo>
                <a:cubicBezTo>
                  <a:pt x="1" y="58"/>
                  <a:pt x="1" y="57"/>
                  <a:pt x="1" y="57"/>
                </a:cubicBezTo>
                <a:cubicBezTo>
                  <a:pt x="2" y="55"/>
                  <a:pt x="2" y="54"/>
                  <a:pt x="3" y="52"/>
                </a:cubicBezTo>
                <a:cubicBezTo>
                  <a:pt x="3" y="51"/>
                  <a:pt x="3" y="51"/>
                  <a:pt x="3" y="50"/>
                </a:cubicBezTo>
                <a:cubicBezTo>
                  <a:pt x="3" y="49"/>
                  <a:pt x="4" y="48"/>
                  <a:pt x="4" y="48"/>
                </a:cubicBezTo>
                <a:cubicBezTo>
                  <a:pt x="4" y="47"/>
                  <a:pt x="4" y="47"/>
                  <a:pt x="4" y="47"/>
                </a:cubicBezTo>
                <a:cubicBezTo>
                  <a:pt x="3" y="46"/>
                  <a:pt x="3" y="46"/>
                  <a:pt x="3" y="46"/>
                </a:cubicBezTo>
                <a:cubicBezTo>
                  <a:pt x="3" y="45"/>
                  <a:pt x="3" y="45"/>
                  <a:pt x="3" y="45"/>
                </a:cubicBezTo>
                <a:cubicBezTo>
                  <a:pt x="4" y="45"/>
                  <a:pt x="4" y="45"/>
                  <a:pt x="4" y="45"/>
                </a:cubicBezTo>
                <a:cubicBezTo>
                  <a:pt x="4" y="44"/>
                  <a:pt x="4" y="44"/>
                  <a:pt x="4" y="43"/>
                </a:cubicBezTo>
                <a:cubicBezTo>
                  <a:pt x="4" y="42"/>
                  <a:pt x="4" y="42"/>
                  <a:pt x="4" y="42"/>
                </a:cubicBezTo>
                <a:cubicBezTo>
                  <a:pt x="4" y="41"/>
                  <a:pt x="5" y="41"/>
                  <a:pt x="5" y="40"/>
                </a:cubicBezTo>
                <a:cubicBezTo>
                  <a:pt x="5" y="39"/>
                  <a:pt x="5" y="38"/>
                  <a:pt x="6" y="38"/>
                </a:cubicBezTo>
                <a:cubicBezTo>
                  <a:pt x="6" y="37"/>
                  <a:pt x="6" y="36"/>
                  <a:pt x="6" y="36"/>
                </a:cubicBezTo>
                <a:cubicBezTo>
                  <a:pt x="6" y="36"/>
                  <a:pt x="6" y="36"/>
                  <a:pt x="6" y="36"/>
                </a:cubicBezTo>
                <a:cubicBezTo>
                  <a:pt x="6" y="36"/>
                  <a:pt x="6" y="36"/>
                  <a:pt x="6" y="36"/>
                </a:cubicBezTo>
                <a:cubicBezTo>
                  <a:pt x="7" y="35"/>
                  <a:pt x="7" y="33"/>
                  <a:pt x="8" y="32"/>
                </a:cubicBezTo>
                <a:cubicBezTo>
                  <a:pt x="8" y="31"/>
                  <a:pt x="8" y="31"/>
                  <a:pt x="8" y="31"/>
                </a:cubicBezTo>
                <a:cubicBezTo>
                  <a:pt x="8" y="31"/>
                  <a:pt x="8" y="30"/>
                  <a:pt x="8" y="30"/>
                </a:cubicBezTo>
                <a:cubicBezTo>
                  <a:pt x="9" y="29"/>
                  <a:pt x="9" y="29"/>
                  <a:pt x="9" y="28"/>
                </a:cubicBezTo>
                <a:cubicBezTo>
                  <a:pt x="9" y="28"/>
                  <a:pt x="9" y="28"/>
                  <a:pt x="9" y="28"/>
                </a:cubicBezTo>
                <a:cubicBezTo>
                  <a:pt x="9" y="29"/>
                  <a:pt x="9" y="29"/>
                  <a:pt x="9" y="29"/>
                </a:cubicBezTo>
                <a:cubicBezTo>
                  <a:pt x="9" y="28"/>
                  <a:pt x="9" y="28"/>
                  <a:pt x="9" y="28"/>
                </a:cubicBezTo>
                <a:cubicBezTo>
                  <a:pt x="10" y="28"/>
                  <a:pt x="10" y="28"/>
                  <a:pt x="10" y="28"/>
                </a:cubicBezTo>
                <a:cubicBezTo>
                  <a:pt x="10" y="28"/>
                  <a:pt x="10" y="28"/>
                  <a:pt x="10" y="28"/>
                </a:cubicBezTo>
                <a:cubicBezTo>
                  <a:pt x="9" y="27"/>
                  <a:pt x="9" y="27"/>
                  <a:pt x="9" y="27"/>
                </a:cubicBezTo>
                <a:cubicBezTo>
                  <a:pt x="9" y="27"/>
                  <a:pt x="9" y="27"/>
                  <a:pt x="9" y="27"/>
                </a:cubicBezTo>
                <a:cubicBezTo>
                  <a:pt x="9" y="26"/>
                  <a:pt x="9" y="26"/>
                  <a:pt x="9" y="26"/>
                </a:cubicBezTo>
                <a:cubicBezTo>
                  <a:pt x="9" y="26"/>
                  <a:pt x="9" y="26"/>
                  <a:pt x="9" y="26"/>
                </a:cubicBezTo>
                <a:cubicBezTo>
                  <a:pt x="9" y="25"/>
                  <a:pt x="9" y="25"/>
                  <a:pt x="9" y="25"/>
                </a:cubicBezTo>
                <a:cubicBezTo>
                  <a:pt x="9" y="24"/>
                  <a:pt x="9" y="24"/>
                  <a:pt x="9" y="24"/>
                </a:cubicBezTo>
                <a:cubicBezTo>
                  <a:pt x="9" y="24"/>
                  <a:pt x="10" y="23"/>
                  <a:pt x="11" y="23"/>
                </a:cubicBezTo>
                <a:cubicBezTo>
                  <a:pt x="11" y="22"/>
                  <a:pt x="11" y="22"/>
                  <a:pt x="11" y="22"/>
                </a:cubicBezTo>
                <a:cubicBezTo>
                  <a:pt x="12" y="22"/>
                  <a:pt x="12" y="22"/>
                  <a:pt x="12" y="22"/>
                </a:cubicBezTo>
                <a:cubicBezTo>
                  <a:pt x="12" y="22"/>
                  <a:pt x="12" y="22"/>
                  <a:pt x="12" y="22"/>
                </a:cubicBezTo>
                <a:cubicBezTo>
                  <a:pt x="13" y="22"/>
                  <a:pt x="13" y="22"/>
                  <a:pt x="13" y="23"/>
                </a:cubicBezTo>
                <a:cubicBezTo>
                  <a:pt x="14" y="23"/>
                  <a:pt x="14" y="23"/>
                  <a:pt x="15" y="23"/>
                </a:cubicBezTo>
                <a:cubicBezTo>
                  <a:pt x="15" y="23"/>
                  <a:pt x="15" y="23"/>
                  <a:pt x="16" y="23"/>
                </a:cubicBezTo>
                <a:cubicBezTo>
                  <a:pt x="17" y="23"/>
                  <a:pt x="17" y="23"/>
                  <a:pt x="17" y="23"/>
                </a:cubicBezTo>
                <a:cubicBezTo>
                  <a:pt x="17" y="23"/>
                  <a:pt x="17" y="23"/>
                  <a:pt x="17" y="23"/>
                </a:cubicBezTo>
                <a:cubicBezTo>
                  <a:pt x="17" y="23"/>
                  <a:pt x="17" y="23"/>
                  <a:pt x="17" y="23"/>
                </a:cubicBezTo>
                <a:cubicBezTo>
                  <a:pt x="17" y="24"/>
                  <a:pt x="17" y="25"/>
                  <a:pt x="16" y="25"/>
                </a:cubicBezTo>
                <a:cubicBezTo>
                  <a:pt x="16" y="25"/>
                  <a:pt x="15" y="25"/>
                  <a:pt x="16" y="26"/>
                </a:cubicBezTo>
                <a:cubicBezTo>
                  <a:pt x="16" y="26"/>
                  <a:pt x="16" y="26"/>
                  <a:pt x="16" y="26"/>
                </a:cubicBezTo>
                <a:cubicBezTo>
                  <a:pt x="16" y="27"/>
                  <a:pt x="16" y="27"/>
                  <a:pt x="16" y="27"/>
                </a:cubicBezTo>
                <a:cubicBezTo>
                  <a:pt x="16" y="28"/>
                  <a:pt x="16" y="28"/>
                  <a:pt x="16" y="28"/>
                </a:cubicBezTo>
                <a:cubicBezTo>
                  <a:pt x="16" y="28"/>
                  <a:pt x="16" y="28"/>
                  <a:pt x="16" y="28"/>
                </a:cubicBezTo>
                <a:cubicBezTo>
                  <a:pt x="16" y="29"/>
                  <a:pt x="16" y="29"/>
                  <a:pt x="16" y="29"/>
                </a:cubicBezTo>
                <a:cubicBezTo>
                  <a:pt x="16" y="29"/>
                  <a:pt x="16" y="29"/>
                  <a:pt x="16" y="29"/>
                </a:cubicBezTo>
                <a:cubicBezTo>
                  <a:pt x="16" y="29"/>
                  <a:pt x="16" y="29"/>
                  <a:pt x="16" y="29"/>
                </a:cubicBezTo>
                <a:cubicBezTo>
                  <a:pt x="16" y="30"/>
                  <a:pt x="16" y="30"/>
                  <a:pt x="16" y="30"/>
                </a:cubicBezTo>
                <a:cubicBezTo>
                  <a:pt x="16" y="31"/>
                  <a:pt x="16" y="31"/>
                  <a:pt x="16" y="31"/>
                </a:cubicBezTo>
                <a:cubicBezTo>
                  <a:pt x="17" y="32"/>
                  <a:pt x="17" y="32"/>
                  <a:pt x="17" y="32"/>
                </a:cubicBezTo>
                <a:cubicBezTo>
                  <a:pt x="18" y="32"/>
                  <a:pt x="18" y="32"/>
                  <a:pt x="18" y="32"/>
                </a:cubicBezTo>
                <a:cubicBezTo>
                  <a:pt x="18" y="33"/>
                  <a:pt x="18" y="33"/>
                  <a:pt x="18" y="33"/>
                </a:cubicBezTo>
                <a:cubicBezTo>
                  <a:pt x="19" y="33"/>
                  <a:pt x="19" y="33"/>
                  <a:pt x="19" y="33"/>
                </a:cubicBezTo>
                <a:cubicBezTo>
                  <a:pt x="19" y="34"/>
                  <a:pt x="19" y="34"/>
                  <a:pt x="19" y="35"/>
                </a:cubicBezTo>
                <a:cubicBezTo>
                  <a:pt x="19" y="35"/>
                  <a:pt x="19" y="35"/>
                  <a:pt x="19" y="35"/>
                </a:cubicBezTo>
                <a:cubicBezTo>
                  <a:pt x="20" y="36"/>
                  <a:pt x="20" y="36"/>
                  <a:pt x="20" y="36"/>
                </a:cubicBezTo>
                <a:cubicBezTo>
                  <a:pt x="21" y="36"/>
                  <a:pt x="21" y="36"/>
                  <a:pt x="21" y="36"/>
                </a:cubicBezTo>
                <a:cubicBezTo>
                  <a:pt x="21" y="37"/>
                  <a:pt x="21" y="37"/>
                  <a:pt x="21" y="37"/>
                </a:cubicBezTo>
                <a:cubicBezTo>
                  <a:pt x="22" y="37"/>
                  <a:pt x="22" y="37"/>
                  <a:pt x="22" y="37"/>
                </a:cubicBezTo>
                <a:cubicBezTo>
                  <a:pt x="22" y="37"/>
                  <a:pt x="23" y="37"/>
                  <a:pt x="24" y="37"/>
                </a:cubicBezTo>
                <a:cubicBezTo>
                  <a:pt x="24" y="37"/>
                  <a:pt x="24" y="36"/>
                  <a:pt x="24" y="36"/>
                </a:cubicBezTo>
                <a:cubicBezTo>
                  <a:pt x="24" y="35"/>
                  <a:pt x="24" y="35"/>
                  <a:pt x="24" y="35"/>
                </a:cubicBezTo>
                <a:cubicBezTo>
                  <a:pt x="24" y="34"/>
                  <a:pt x="24" y="33"/>
                  <a:pt x="24" y="33"/>
                </a:cubicBezTo>
                <a:cubicBezTo>
                  <a:pt x="24" y="32"/>
                  <a:pt x="24" y="32"/>
                  <a:pt x="24" y="32"/>
                </a:cubicBezTo>
                <a:cubicBezTo>
                  <a:pt x="24" y="31"/>
                  <a:pt x="24" y="31"/>
                  <a:pt x="24" y="30"/>
                </a:cubicBezTo>
                <a:cubicBezTo>
                  <a:pt x="24" y="30"/>
                  <a:pt x="24" y="30"/>
                  <a:pt x="24" y="29"/>
                </a:cubicBezTo>
                <a:cubicBezTo>
                  <a:pt x="24" y="29"/>
                  <a:pt x="24" y="28"/>
                  <a:pt x="24" y="28"/>
                </a:cubicBezTo>
                <a:cubicBezTo>
                  <a:pt x="24" y="27"/>
                  <a:pt x="24" y="27"/>
                  <a:pt x="24" y="26"/>
                </a:cubicBezTo>
                <a:cubicBezTo>
                  <a:pt x="24" y="25"/>
                  <a:pt x="24" y="24"/>
                  <a:pt x="24" y="24"/>
                </a:cubicBezTo>
                <a:cubicBezTo>
                  <a:pt x="24" y="23"/>
                  <a:pt x="24" y="22"/>
                  <a:pt x="24" y="21"/>
                </a:cubicBezTo>
                <a:cubicBezTo>
                  <a:pt x="24" y="20"/>
                  <a:pt x="25" y="19"/>
                  <a:pt x="25" y="18"/>
                </a:cubicBezTo>
                <a:cubicBezTo>
                  <a:pt x="25" y="18"/>
                  <a:pt x="25" y="18"/>
                  <a:pt x="25" y="17"/>
                </a:cubicBezTo>
                <a:cubicBezTo>
                  <a:pt x="25" y="17"/>
                  <a:pt x="25" y="16"/>
                  <a:pt x="25" y="16"/>
                </a:cubicBezTo>
                <a:cubicBezTo>
                  <a:pt x="26" y="15"/>
                  <a:pt x="26" y="15"/>
                  <a:pt x="26" y="14"/>
                </a:cubicBezTo>
                <a:cubicBezTo>
                  <a:pt x="26" y="14"/>
                  <a:pt x="26" y="14"/>
                  <a:pt x="26" y="13"/>
                </a:cubicBezTo>
                <a:cubicBezTo>
                  <a:pt x="27" y="12"/>
                  <a:pt x="27" y="12"/>
                  <a:pt x="27" y="12"/>
                </a:cubicBezTo>
                <a:cubicBezTo>
                  <a:pt x="28" y="12"/>
                  <a:pt x="28" y="12"/>
                  <a:pt x="28" y="12"/>
                </a:cubicBezTo>
                <a:cubicBezTo>
                  <a:pt x="28" y="11"/>
                  <a:pt x="29" y="11"/>
                  <a:pt x="29" y="11"/>
                </a:cubicBezTo>
                <a:cubicBezTo>
                  <a:pt x="29" y="11"/>
                  <a:pt x="29" y="11"/>
                  <a:pt x="29" y="11"/>
                </a:cubicBezTo>
                <a:cubicBezTo>
                  <a:pt x="30" y="10"/>
                  <a:pt x="30" y="10"/>
                  <a:pt x="30" y="10"/>
                </a:cubicBezTo>
                <a:cubicBezTo>
                  <a:pt x="31" y="9"/>
                  <a:pt x="31" y="9"/>
                  <a:pt x="31" y="9"/>
                </a:cubicBezTo>
                <a:cubicBezTo>
                  <a:pt x="30" y="8"/>
                  <a:pt x="30" y="8"/>
                  <a:pt x="30" y="8"/>
                </a:cubicBezTo>
                <a:cubicBezTo>
                  <a:pt x="30" y="8"/>
                  <a:pt x="30" y="8"/>
                  <a:pt x="30" y="8"/>
                </a:cubicBezTo>
                <a:cubicBezTo>
                  <a:pt x="30" y="8"/>
                  <a:pt x="30" y="8"/>
                  <a:pt x="30" y="8"/>
                </a:cubicBezTo>
                <a:cubicBezTo>
                  <a:pt x="30" y="7"/>
                  <a:pt x="30" y="7"/>
                  <a:pt x="30" y="7"/>
                </a:cubicBezTo>
                <a:cubicBezTo>
                  <a:pt x="29" y="6"/>
                  <a:pt x="29" y="6"/>
                  <a:pt x="29" y="6"/>
                </a:cubicBezTo>
                <a:cubicBezTo>
                  <a:pt x="29" y="5"/>
                  <a:pt x="29" y="5"/>
                  <a:pt x="29" y="5"/>
                </a:cubicBezTo>
                <a:cubicBezTo>
                  <a:pt x="29" y="5"/>
                  <a:pt x="29" y="4"/>
                  <a:pt x="29" y="4"/>
                </a:cubicBezTo>
                <a:cubicBezTo>
                  <a:pt x="29" y="3"/>
                  <a:pt x="29" y="3"/>
                  <a:pt x="29" y="2"/>
                </a:cubicBezTo>
                <a:cubicBezTo>
                  <a:pt x="29" y="1"/>
                  <a:pt x="29" y="1"/>
                  <a:pt x="29" y="1"/>
                </a:cubicBezTo>
                <a:cubicBezTo>
                  <a:pt x="30" y="1"/>
                  <a:pt x="30" y="1"/>
                  <a:pt x="30" y="1"/>
                </a:cubicBezTo>
                <a:cubicBezTo>
                  <a:pt x="30" y="1"/>
                  <a:pt x="30" y="1"/>
                  <a:pt x="30" y="1"/>
                </a:cubicBezTo>
                <a:cubicBezTo>
                  <a:pt x="31" y="1"/>
                  <a:pt x="31" y="1"/>
                  <a:pt x="31" y="1"/>
                </a:cubicBezTo>
                <a:cubicBezTo>
                  <a:pt x="32" y="0"/>
                  <a:pt x="33" y="0"/>
                  <a:pt x="34" y="0"/>
                </a:cubicBezTo>
                <a:cubicBezTo>
                  <a:pt x="35" y="0"/>
                  <a:pt x="35" y="0"/>
                  <a:pt x="35" y="0"/>
                </a:cubicBezTo>
                <a:cubicBezTo>
                  <a:pt x="35" y="1"/>
                  <a:pt x="35" y="1"/>
                  <a:pt x="35" y="1"/>
                </a:cubicBezTo>
                <a:cubicBezTo>
                  <a:pt x="36" y="1"/>
                  <a:pt x="36" y="1"/>
                  <a:pt x="36" y="1"/>
                </a:cubicBezTo>
                <a:cubicBezTo>
                  <a:pt x="36" y="1"/>
                  <a:pt x="36" y="2"/>
                  <a:pt x="36" y="2"/>
                </a:cubicBezTo>
                <a:cubicBezTo>
                  <a:pt x="37" y="3"/>
                  <a:pt x="37" y="3"/>
                  <a:pt x="37" y="3"/>
                </a:cubicBezTo>
                <a:cubicBezTo>
                  <a:pt x="37" y="3"/>
                  <a:pt x="37" y="3"/>
                  <a:pt x="37" y="3"/>
                </a:cubicBezTo>
                <a:cubicBezTo>
                  <a:pt x="37" y="4"/>
                  <a:pt x="37" y="4"/>
                  <a:pt x="37" y="4"/>
                </a:cubicBezTo>
                <a:cubicBezTo>
                  <a:pt x="37" y="4"/>
                  <a:pt x="37" y="5"/>
                  <a:pt x="36" y="5"/>
                </a:cubicBezTo>
                <a:cubicBezTo>
                  <a:pt x="36" y="5"/>
                  <a:pt x="36" y="5"/>
                  <a:pt x="36" y="5"/>
                </a:cubicBezTo>
                <a:cubicBezTo>
                  <a:pt x="36" y="6"/>
                  <a:pt x="36" y="6"/>
                  <a:pt x="36" y="7"/>
                </a:cubicBezTo>
                <a:cubicBezTo>
                  <a:pt x="36" y="7"/>
                  <a:pt x="37" y="8"/>
                  <a:pt x="38" y="8"/>
                </a:cubicBezTo>
                <a:cubicBezTo>
                  <a:pt x="38" y="8"/>
                  <a:pt x="38" y="8"/>
                  <a:pt x="38" y="8"/>
                </a:cubicBezTo>
                <a:cubicBezTo>
                  <a:pt x="39" y="9"/>
                  <a:pt x="39" y="9"/>
                  <a:pt x="39" y="9"/>
                </a:cubicBezTo>
                <a:cubicBezTo>
                  <a:pt x="39" y="10"/>
                  <a:pt x="39" y="10"/>
                  <a:pt x="39" y="10"/>
                </a:cubicBezTo>
                <a:cubicBezTo>
                  <a:pt x="40" y="10"/>
                  <a:pt x="40" y="10"/>
                  <a:pt x="40" y="10"/>
                </a:cubicBezTo>
                <a:cubicBezTo>
                  <a:pt x="40" y="10"/>
                  <a:pt x="41" y="10"/>
                  <a:pt x="41" y="10"/>
                </a:cubicBezTo>
                <a:cubicBezTo>
                  <a:pt x="41" y="11"/>
                  <a:pt x="41" y="11"/>
                  <a:pt x="41" y="11"/>
                </a:cubicBezTo>
                <a:cubicBezTo>
                  <a:pt x="42" y="11"/>
                  <a:pt x="42" y="11"/>
                  <a:pt x="42" y="11"/>
                </a:cubicBezTo>
                <a:cubicBezTo>
                  <a:pt x="42" y="12"/>
                  <a:pt x="43" y="12"/>
                  <a:pt x="43" y="12"/>
                </a:cubicBezTo>
                <a:cubicBezTo>
                  <a:pt x="43" y="13"/>
                  <a:pt x="43" y="13"/>
                  <a:pt x="43" y="13"/>
                </a:cubicBezTo>
                <a:cubicBezTo>
                  <a:pt x="44" y="15"/>
                  <a:pt x="44" y="17"/>
                  <a:pt x="45" y="20"/>
                </a:cubicBezTo>
                <a:cubicBezTo>
                  <a:pt x="45" y="20"/>
                  <a:pt x="45" y="21"/>
                  <a:pt x="45" y="21"/>
                </a:cubicBezTo>
                <a:cubicBezTo>
                  <a:pt x="45" y="23"/>
                  <a:pt x="45" y="24"/>
                  <a:pt x="45" y="25"/>
                </a:cubicBezTo>
                <a:cubicBezTo>
                  <a:pt x="45" y="25"/>
                  <a:pt x="45" y="26"/>
                  <a:pt x="45" y="26"/>
                </a:cubicBezTo>
                <a:cubicBezTo>
                  <a:pt x="46" y="28"/>
                  <a:pt x="46" y="29"/>
                  <a:pt x="46" y="30"/>
                </a:cubicBezTo>
                <a:cubicBezTo>
                  <a:pt x="46" y="31"/>
                  <a:pt x="46" y="31"/>
                  <a:pt x="47" y="32"/>
                </a:cubicBezTo>
                <a:cubicBezTo>
                  <a:pt x="47" y="32"/>
                  <a:pt x="46" y="33"/>
                  <a:pt x="46" y="33"/>
                </a:cubicBezTo>
                <a:cubicBezTo>
                  <a:pt x="46" y="34"/>
                  <a:pt x="47" y="34"/>
                  <a:pt x="47" y="34"/>
                </a:cubicBezTo>
                <a:cubicBezTo>
                  <a:pt x="47" y="35"/>
                  <a:pt x="47" y="35"/>
                  <a:pt x="47" y="36"/>
                </a:cubicBezTo>
                <a:cubicBezTo>
                  <a:pt x="47" y="37"/>
                  <a:pt x="47" y="37"/>
                  <a:pt x="47" y="37"/>
                </a:cubicBezTo>
                <a:cubicBezTo>
                  <a:pt x="48" y="38"/>
                  <a:pt x="48" y="38"/>
                  <a:pt x="48" y="38"/>
                </a:cubicBezTo>
                <a:cubicBezTo>
                  <a:pt x="48" y="38"/>
                  <a:pt x="48" y="39"/>
                  <a:pt x="48" y="39"/>
                </a:cubicBezTo>
                <a:cubicBezTo>
                  <a:pt x="48" y="39"/>
                  <a:pt x="48" y="39"/>
                  <a:pt x="48" y="39"/>
                </a:cubicBezTo>
                <a:cubicBezTo>
                  <a:pt x="48" y="40"/>
                  <a:pt x="48" y="40"/>
                  <a:pt x="48" y="41"/>
                </a:cubicBezTo>
                <a:cubicBezTo>
                  <a:pt x="49" y="42"/>
                  <a:pt x="49" y="42"/>
                  <a:pt x="49" y="43"/>
                </a:cubicBezTo>
                <a:cubicBezTo>
                  <a:pt x="50" y="43"/>
                  <a:pt x="50" y="44"/>
                  <a:pt x="50" y="45"/>
                </a:cubicBezTo>
                <a:cubicBezTo>
                  <a:pt x="50" y="45"/>
                  <a:pt x="50" y="46"/>
                  <a:pt x="51" y="46"/>
                </a:cubicBezTo>
                <a:cubicBezTo>
                  <a:pt x="51" y="52"/>
                  <a:pt x="51" y="52"/>
                  <a:pt x="51" y="52"/>
                </a:cubicBezTo>
                <a:cubicBezTo>
                  <a:pt x="51" y="53"/>
                  <a:pt x="51" y="54"/>
                  <a:pt x="51" y="55"/>
                </a:cubicBezTo>
                <a:cubicBezTo>
                  <a:pt x="50" y="56"/>
                  <a:pt x="50" y="56"/>
                  <a:pt x="49" y="56"/>
                </a:cubicBezTo>
                <a:cubicBezTo>
                  <a:pt x="49" y="56"/>
                  <a:pt x="48" y="56"/>
                  <a:pt x="48" y="56"/>
                </a:cubicBezTo>
                <a:cubicBezTo>
                  <a:pt x="47" y="56"/>
                  <a:pt x="47" y="56"/>
                  <a:pt x="46" y="56"/>
                </a:cubicBezTo>
                <a:cubicBezTo>
                  <a:pt x="46" y="56"/>
                  <a:pt x="46" y="56"/>
                  <a:pt x="45" y="56"/>
                </a:cubicBezTo>
                <a:cubicBezTo>
                  <a:pt x="44" y="56"/>
                  <a:pt x="44" y="56"/>
                  <a:pt x="44" y="56"/>
                </a:cubicBezTo>
                <a:cubicBezTo>
                  <a:pt x="44" y="56"/>
                  <a:pt x="43" y="56"/>
                  <a:pt x="43" y="56"/>
                </a:cubicBezTo>
                <a:cubicBezTo>
                  <a:pt x="42" y="55"/>
                  <a:pt x="42" y="55"/>
                  <a:pt x="42" y="55"/>
                </a:cubicBezTo>
                <a:cubicBezTo>
                  <a:pt x="42" y="55"/>
                  <a:pt x="42" y="55"/>
                  <a:pt x="42" y="55"/>
                </a:cubicBezTo>
                <a:cubicBezTo>
                  <a:pt x="42" y="54"/>
                  <a:pt x="42" y="54"/>
                  <a:pt x="42" y="54"/>
                </a:cubicBezTo>
                <a:cubicBezTo>
                  <a:pt x="42" y="54"/>
                  <a:pt x="42" y="54"/>
                  <a:pt x="42" y="54"/>
                </a:cubicBezTo>
                <a:cubicBezTo>
                  <a:pt x="42" y="53"/>
                  <a:pt x="42" y="53"/>
                  <a:pt x="42" y="52"/>
                </a:cubicBezTo>
                <a:cubicBezTo>
                  <a:pt x="42" y="51"/>
                  <a:pt x="42" y="51"/>
                  <a:pt x="42" y="51"/>
                </a:cubicBezTo>
                <a:cubicBezTo>
                  <a:pt x="42" y="51"/>
                  <a:pt x="42" y="51"/>
                  <a:pt x="42" y="50"/>
                </a:cubicBezTo>
                <a:cubicBezTo>
                  <a:pt x="42" y="49"/>
                  <a:pt x="42" y="48"/>
                  <a:pt x="42" y="46"/>
                </a:cubicBezTo>
                <a:cubicBezTo>
                  <a:pt x="43" y="45"/>
                  <a:pt x="43" y="44"/>
                  <a:pt x="43" y="42"/>
                </a:cubicBezTo>
                <a:cubicBezTo>
                  <a:pt x="44" y="42"/>
                  <a:pt x="44" y="41"/>
                  <a:pt x="44" y="40"/>
                </a:cubicBezTo>
                <a:cubicBezTo>
                  <a:pt x="44" y="40"/>
                  <a:pt x="44" y="39"/>
                  <a:pt x="44" y="39"/>
                </a:cubicBezTo>
                <a:cubicBezTo>
                  <a:pt x="44" y="38"/>
                  <a:pt x="44" y="38"/>
                  <a:pt x="44" y="38"/>
                </a:cubicBezTo>
                <a:cubicBezTo>
                  <a:pt x="45" y="37"/>
                  <a:pt x="45" y="37"/>
                  <a:pt x="45" y="37"/>
                </a:cubicBezTo>
                <a:cubicBezTo>
                  <a:pt x="45" y="37"/>
                  <a:pt x="45" y="37"/>
                  <a:pt x="45" y="37"/>
                </a:cubicBezTo>
                <a:cubicBezTo>
                  <a:pt x="45" y="37"/>
                  <a:pt x="45" y="37"/>
                  <a:pt x="45" y="37"/>
                </a:cubicBezTo>
                <a:cubicBezTo>
                  <a:pt x="45" y="36"/>
                  <a:pt x="45" y="36"/>
                  <a:pt x="45" y="36"/>
                </a:cubicBezTo>
                <a:cubicBezTo>
                  <a:pt x="44" y="36"/>
                  <a:pt x="44" y="36"/>
                  <a:pt x="44" y="36"/>
                </a:cubicBezTo>
                <a:cubicBezTo>
                  <a:pt x="44" y="36"/>
                  <a:pt x="44" y="35"/>
                  <a:pt x="44" y="35"/>
                </a:cubicBezTo>
                <a:cubicBezTo>
                  <a:pt x="43" y="34"/>
                  <a:pt x="43" y="34"/>
                  <a:pt x="43" y="34"/>
                </a:cubicBezTo>
                <a:cubicBezTo>
                  <a:pt x="43" y="34"/>
                  <a:pt x="43" y="34"/>
                  <a:pt x="43" y="34"/>
                </a:cubicBezTo>
                <a:cubicBezTo>
                  <a:pt x="43" y="34"/>
                  <a:pt x="43" y="34"/>
                  <a:pt x="43" y="34"/>
                </a:cubicBezTo>
                <a:cubicBezTo>
                  <a:pt x="42" y="34"/>
                  <a:pt x="42" y="35"/>
                  <a:pt x="42" y="36"/>
                </a:cubicBezTo>
                <a:cubicBezTo>
                  <a:pt x="42" y="37"/>
                  <a:pt x="41" y="38"/>
                  <a:pt x="41" y="39"/>
                </a:cubicBezTo>
                <a:cubicBezTo>
                  <a:pt x="41" y="40"/>
                  <a:pt x="41" y="40"/>
                  <a:pt x="41" y="40"/>
                </a:cubicBezTo>
                <a:cubicBezTo>
                  <a:pt x="41" y="41"/>
                  <a:pt x="41" y="42"/>
                  <a:pt x="41" y="43"/>
                </a:cubicBezTo>
                <a:cubicBezTo>
                  <a:pt x="41" y="44"/>
                  <a:pt x="41" y="44"/>
                  <a:pt x="41" y="44"/>
                </a:cubicBezTo>
                <a:cubicBezTo>
                  <a:pt x="41" y="44"/>
                  <a:pt x="41" y="45"/>
                  <a:pt x="41" y="46"/>
                </a:cubicBezTo>
                <a:cubicBezTo>
                  <a:pt x="40" y="47"/>
                  <a:pt x="40" y="49"/>
                  <a:pt x="40" y="50"/>
                </a:cubicBezTo>
                <a:cubicBezTo>
                  <a:pt x="40" y="51"/>
                  <a:pt x="40" y="52"/>
                  <a:pt x="40" y="53"/>
                </a:cubicBezTo>
                <a:cubicBezTo>
                  <a:pt x="40" y="54"/>
                  <a:pt x="40" y="54"/>
                  <a:pt x="40" y="55"/>
                </a:cubicBezTo>
                <a:cubicBezTo>
                  <a:pt x="39" y="55"/>
                  <a:pt x="39" y="55"/>
                  <a:pt x="39" y="55"/>
                </a:cubicBezTo>
                <a:cubicBezTo>
                  <a:pt x="39" y="56"/>
                  <a:pt x="39" y="57"/>
                  <a:pt x="39" y="58"/>
                </a:cubicBezTo>
                <a:cubicBezTo>
                  <a:pt x="39" y="59"/>
                  <a:pt x="39" y="59"/>
                  <a:pt x="38" y="60"/>
                </a:cubicBezTo>
                <a:cubicBezTo>
                  <a:pt x="38" y="61"/>
                  <a:pt x="38" y="61"/>
                  <a:pt x="38" y="61"/>
                </a:cubicBezTo>
                <a:cubicBezTo>
                  <a:pt x="38" y="62"/>
                  <a:pt x="38" y="62"/>
                  <a:pt x="38" y="63"/>
                </a:cubicBezTo>
                <a:cubicBezTo>
                  <a:pt x="38" y="64"/>
                  <a:pt x="38" y="65"/>
                  <a:pt x="38" y="65"/>
                </a:cubicBezTo>
                <a:cubicBezTo>
                  <a:pt x="38" y="66"/>
                  <a:pt x="38" y="66"/>
                  <a:pt x="38" y="66"/>
                </a:cubicBezTo>
                <a:cubicBezTo>
                  <a:pt x="39" y="67"/>
                  <a:pt x="39" y="67"/>
                  <a:pt x="39" y="67"/>
                </a:cubicBezTo>
                <a:cubicBezTo>
                  <a:pt x="39" y="68"/>
                  <a:pt x="39" y="68"/>
                  <a:pt x="39" y="68"/>
                </a:cubicBezTo>
                <a:moveTo>
                  <a:pt x="28" y="26"/>
                </a:moveTo>
                <a:cubicBezTo>
                  <a:pt x="28" y="26"/>
                  <a:pt x="28" y="26"/>
                  <a:pt x="28" y="26"/>
                </a:cubicBezTo>
                <a:close/>
                <a:moveTo>
                  <a:pt x="47" y="39"/>
                </a:moveTo>
                <a:cubicBezTo>
                  <a:pt x="47" y="41"/>
                  <a:pt x="47" y="41"/>
                  <a:pt x="47" y="41"/>
                </a:cubicBezTo>
                <a:cubicBezTo>
                  <a:pt x="47" y="41"/>
                  <a:pt x="47" y="41"/>
                  <a:pt x="47" y="42"/>
                </a:cubicBezTo>
                <a:cubicBezTo>
                  <a:pt x="47" y="42"/>
                  <a:pt x="47" y="42"/>
                  <a:pt x="47" y="42"/>
                </a:cubicBezTo>
                <a:cubicBezTo>
                  <a:pt x="48" y="43"/>
                  <a:pt x="48" y="43"/>
                  <a:pt x="48" y="44"/>
                </a:cubicBezTo>
                <a:cubicBezTo>
                  <a:pt x="49" y="45"/>
                  <a:pt x="49" y="45"/>
                  <a:pt x="49" y="45"/>
                </a:cubicBezTo>
                <a:cubicBezTo>
                  <a:pt x="49" y="45"/>
                  <a:pt x="49" y="45"/>
                  <a:pt x="49" y="45"/>
                </a:cubicBezTo>
                <a:cubicBezTo>
                  <a:pt x="49" y="44"/>
                  <a:pt x="49" y="44"/>
                  <a:pt x="49" y="44"/>
                </a:cubicBezTo>
                <a:cubicBezTo>
                  <a:pt x="49" y="43"/>
                  <a:pt x="49" y="43"/>
                  <a:pt x="49" y="43"/>
                </a:cubicBezTo>
                <a:cubicBezTo>
                  <a:pt x="48" y="42"/>
                  <a:pt x="48" y="42"/>
                  <a:pt x="48" y="42"/>
                </a:cubicBezTo>
                <a:cubicBezTo>
                  <a:pt x="48" y="42"/>
                  <a:pt x="48" y="41"/>
                  <a:pt x="48" y="40"/>
                </a:cubicBezTo>
                <a:cubicBezTo>
                  <a:pt x="47" y="40"/>
                  <a:pt x="47" y="40"/>
                  <a:pt x="47" y="39"/>
                </a:cubicBezTo>
                <a:moveTo>
                  <a:pt x="45" y="39"/>
                </a:moveTo>
                <a:cubicBezTo>
                  <a:pt x="45" y="40"/>
                  <a:pt x="45" y="40"/>
                  <a:pt x="45" y="40"/>
                </a:cubicBezTo>
                <a:cubicBezTo>
                  <a:pt x="45" y="42"/>
                  <a:pt x="44" y="43"/>
                  <a:pt x="44" y="44"/>
                </a:cubicBezTo>
                <a:cubicBezTo>
                  <a:pt x="44" y="44"/>
                  <a:pt x="44" y="44"/>
                  <a:pt x="44" y="44"/>
                </a:cubicBezTo>
                <a:cubicBezTo>
                  <a:pt x="45" y="44"/>
                  <a:pt x="45" y="44"/>
                  <a:pt x="45" y="44"/>
                </a:cubicBezTo>
                <a:cubicBezTo>
                  <a:pt x="45" y="43"/>
                  <a:pt x="45" y="43"/>
                  <a:pt x="45" y="43"/>
                </a:cubicBezTo>
                <a:cubicBezTo>
                  <a:pt x="45" y="43"/>
                  <a:pt x="45" y="43"/>
                  <a:pt x="45" y="43"/>
                </a:cubicBezTo>
                <a:cubicBezTo>
                  <a:pt x="45" y="42"/>
                  <a:pt x="45" y="42"/>
                  <a:pt x="46" y="42"/>
                </a:cubicBezTo>
                <a:cubicBezTo>
                  <a:pt x="46" y="41"/>
                  <a:pt x="46" y="41"/>
                  <a:pt x="46" y="41"/>
                </a:cubicBezTo>
                <a:cubicBezTo>
                  <a:pt x="46" y="40"/>
                  <a:pt x="46" y="40"/>
                  <a:pt x="46" y="40"/>
                </a:cubicBezTo>
                <a:cubicBezTo>
                  <a:pt x="45" y="39"/>
                  <a:pt x="45" y="39"/>
                  <a:pt x="45" y="39"/>
                </a:cubicBezTo>
                <a:cubicBezTo>
                  <a:pt x="45" y="39"/>
                  <a:pt x="45" y="39"/>
                  <a:pt x="45" y="39"/>
                </a:cubicBezTo>
                <a:moveTo>
                  <a:pt x="7" y="42"/>
                </a:moveTo>
                <a:cubicBezTo>
                  <a:pt x="7" y="43"/>
                  <a:pt x="7" y="43"/>
                  <a:pt x="7" y="43"/>
                </a:cubicBezTo>
                <a:cubicBezTo>
                  <a:pt x="7" y="44"/>
                  <a:pt x="7" y="44"/>
                  <a:pt x="7" y="45"/>
                </a:cubicBezTo>
                <a:cubicBezTo>
                  <a:pt x="6" y="45"/>
                  <a:pt x="6" y="46"/>
                  <a:pt x="5" y="46"/>
                </a:cubicBezTo>
                <a:cubicBezTo>
                  <a:pt x="5" y="47"/>
                  <a:pt x="5" y="47"/>
                  <a:pt x="5" y="47"/>
                </a:cubicBezTo>
                <a:cubicBezTo>
                  <a:pt x="5" y="47"/>
                  <a:pt x="5" y="47"/>
                  <a:pt x="5" y="47"/>
                </a:cubicBezTo>
                <a:cubicBezTo>
                  <a:pt x="6" y="48"/>
                  <a:pt x="6" y="48"/>
                  <a:pt x="6" y="49"/>
                </a:cubicBezTo>
                <a:cubicBezTo>
                  <a:pt x="6" y="51"/>
                  <a:pt x="7" y="53"/>
                  <a:pt x="7" y="55"/>
                </a:cubicBezTo>
                <a:cubicBezTo>
                  <a:pt x="7" y="56"/>
                  <a:pt x="7" y="58"/>
                  <a:pt x="8" y="60"/>
                </a:cubicBezTo>
                <a:cubicBezTo>
                  <a:pt x="8" y="59"/>
                  <a:pt x="8" y="58"/>
                  <a:pt x="8" y="57"/>
                </a:cubicBezTo>
                <a:cubicBezTo>
                  <a:pt x="8" y="56"/>
                  <a:pt x="8" y="56"/>
                  <a:pt x="8" y="55"/>
                </a:cubicBezTo>
                <a:cubicBezTo>
                  <a:pt x="8" y="54"/>
                  <a:pt x="8" y="53"/>
                  <a:pt x="8" y="52"/>
                </a:cubicBezTo>
                <a:cubicBezTo>
                  <a:pt x="8" y="52"/>
                  <a:pt x="8" y="51"/>
                  <a:pt x="8" y="51"/>
                </a:cubicBezTo>
                <a:cubicBezTo>
                  <a:pt x="8" y="51"/>
                  <a:pt x="8" y="50"/>
                  <a:pt x="8" y="50"/>
                </a:cubicBezTo>
                <a:cubicBezTo>
                  <a:pt x="8" y="49"/>
                  <a:pt x="8" y="49"/>
                  <a:pt x="8" y="48"/>
                </a:cubicBezTo>
                <a:cubicBezTo>
                  <a:pt x="7" y="47"/>
                  <a:pt x="7" y="47"/>
                  <a:pt x="7" y="46"/>
                </a:cubicBezTo>
                <a:cubicBezTo>
                  <a:pt x="7" y="45"/>
                  <a:pt x="7" y="43"/>
                  <a:pt x="7" y="42"/>
                </a:cubicBezTo>
                <a:moveTo>
                  <a:pt x="5" y="47"/>
                </a:moveTo>
                <a:cubicBezTo>
                  <a:pt x="5" y="48"/>
                  <a:pt x="5" y="49"/>
                  <a:pt x="5" y="50"/>
                </a:cubicBezTo>
                <a:cubicBezTo>
                  <a:pt x="6" y="50"/>
                  <a:pt x="6" y="50"/>
                  <a:pt x="6" y="50"/>
                </a:cubicBezTo>
                <a:cubicBezTo>
                  <a:pt x="6" y="49"/>
                  <a:pt x="5" y="48"/>
                  <a:pt x="5" y="47"/>
                </a:cubicBezTo>
                <a:moveTo>
                  <a:pt x="5" y="48"/>
                </a:moveTo>
                <a:cubicBezTo>
                  <a:pt x="4" y="48"/>
                  <a:pt x="4" y="48"/>
                  <a:pt x="4" y="48"/>
                </a:cubicBezTo>
                <a:cubicBezTo>
                  <a:pt x="4" y="48"/>
                  <a:pt x="4" y="48"/>
                  <a:pt x="4" y="48"/>
                </a:cubicBezTo>
                <a:cubicBezTo>
                  <a:pt x="4" y="48"/>
                  <a:pt x="4" y="48"/>
                  <a:pt x="4" y="48"/>
                </a:cubicBezTo>
                <a:cubicBezTo>
                  <a:pt x="4" y="48"/>
                  <a:pt x="4" y="48"/>
                  <a:pt x="4" y="48"/>
                </a:cubicBezTo>
                <a:cubicBezTo>
                  <a:pt x="4" y="49"/>
                  <a:pt x="4" y="50"/>
                  <a:pt x="4" y="50"/>
                </a:cubicBezTo>
                <a:cubicBezTo>
                  <a:pt x="4" y="50"/>
                  <a:pt x="4" y="50"/>
                  <a:pt x="4" y="50"/>
                </a:cubicBezTo>
                <a:cubicBezTo>
                  <a:pt x="5" y="50"/>
                  <a:pt x="5" y="50"/>
                  <a:pt x="5" y="50"/>
                </a:cubicBezTo>
                <a:cubicBezTo>
                  <a:pt x="5" y="50"/>
                  <a:pt x="5" y="50"/>
                  <a:pt x="5" y="50"/>
                </a:cubicBezTo>
                <a:cubicBezTo>
                  <a:pt x="5" y="50"/>
                  <a:pt x="5" y="49"/>
                  <a:pt x="5" y="48"/>
                </a:cubicBezTo>
                <a:moveTo>
                  <a:pt x="35" y="48"/>
                </a:moveTo>
                <a:cubicBezTo>
                  <a:pt x="35" y="48"/>
                  <a:pt x="35" y="48"/>
                  <a:pt x="35" y="48"/>
                </a:cubicBezTo>
                <a:cubicBezTo>
                  <a:pt x="35" y="48"/>
                  <a:pt x="35" y="48"/>
                  <a:pt x="35" y="48"/>
                </a:cubicBezTo>
                <a:cubicBezTo>
                  <a:pt x="35" y="48"/>
                  <a:pt x="35" y="48"/>
                  <a:pt x="35" y="48"/>
                </a:cubicBezTo>
                <a:cubicBezTo>
                  <a:pt x="35" y="48"/>
                  <a:pt x="35" y="48"/>
                  <a:pt x="35" y="48"/>
                </a:cubicBezTo>
                <a:moveTo>
                  <a:pt x="35" y="48"/>
                </a:moveTo>
                <a:cubicBezTo>
                  <a:pt x="35" y="50"/>
                  <a:pt x="34" y="51"/>
                  <a:pt x="34" y="52"/>
                </a:cubicBezTo>
                <a:cubicBezTo>
                  <a:pt x="34" y="53"/>
                  <a:pt x="34" y="53"/>
                  <a:pt x="34" y="54"/>
                </a:cubicBezTo>
                <a:cubicBezTo>
                  <a:pt x="34" y="55"/>
                  <a:pt x="34" y="55"/>
                  <a:pt x="34" y="56"/>
                </a:cubicBezTo>
                <a:cubicBezTo>
                  <a:pt x="34" y="57"/>
                  <a:pt x="34" y="58"/>
                  <a:pt x="34" y="59"/>
                </a:cubicBezTo>
                <a:cubicBezTo>
                  <a:pt x="34" y="60"/>
                  <a:pt x="35" y="61"/>
                  <a:pt x="35" y="62"/>
                </a:cubicBezTo>
                <a:cubicBezTo>
                  <a:pt x="35" y="62"/>
                  <a:pt x="35" y="62"/>
                  <a:pt x="35" y="62"/>
                </a:cubicBezTo>
                <a:cubicBezTo>
                  <a:pt x="35" y="62"/>
                  <a:pt x="35" y="62"/>
                  <a:pt x="35" y="62"/>
                </a:cubicBezTo>
                <a:cubicBezTo>
                  <a:pt x="35" y="60"/>
                  <a:pt x="35" y="58"/>
                  <a:pt x="35" y="56"/>
                </a:cubicBezTo>
                <a:cubicBezTo>
                  <a:pt x="35" y="55"/>
                  <a:pt x="35" y="55"/>
                  <a:pt x="35" y="55"/>
                </a:cubicBezTo>
                <a:cubicBezTo>
                  <a:pt x="35" y="54"/>
                  <a:pt x="35" y="54"/>
                  <a:pt x="35" y="54"/>
                </a:cubicBezTo>
                <a:cubicBezTo>
                  <a:pt x="35" y="53"/>
                  <a:pt x="35" y="53"/>
                  <a:pt x="35" y="53"/>
                </a:cubicBezTo>
                <a:cubicBezTo>
                  <a:pt x="35" y="52"/>
                  <a:pt x="35" y="52"/>
                  <a:pt x="35" y="52"/>
                </a:cubicBezTo>
                <a:cubicBezTo>
                  <a:pt x="35" y="51"/>
                  <a:pt x="35" y="49"/>
                  <a:pt x="35" y="48"/>
                </a:cubicBezTo>
                <a:moveTo>
                  <a:pt x="12" y="56"/>
                </a:moveTo>
                <a:cubicBezTo>
                  <a:pt x="11" y="57"/>
                  <a:pt x="11" y="57"/>
                  <a:pt x="11" y="57"/>
                </a:cubicBezTo>
                <a:cubicBezTo>
                  <a:pt x="11" y="58"/>
                  <a:pt x="11" y="58"/>
                  <a:pt x="11" y="58"/>
                </a:cubicBezTo>
                <a:cubicBezTo>
                  <a:pt x="11" y="59"/>
                  <a:pt x="11" y="59"/>
                  <a:pt x="11" y="59"/>
                </a:cubicBezTo>
                <a:cubicBezTo>
                  <a:pt x="11" y="59"/>
                  <a:pt x="11" y="59"/>
                  <a:pt x="11" y="60"/>
                </a:cubicBezTo>
                <a:cubicBezTo>
                  <a:pt x="12" y="60"/>
                  <a:pt x="12" y="60"/>
                  <a:pt x="12" y="60"/>
                </a:cubicBezTo>
                <a:cubicBezTo>
                  <a:pt x="12" y="60"/>
                  <a:pt x="12" y="60"/>
                  <a:pt x="12" y="60"/>
                </a:cubicBezTo>
                <a:cubicBezTo>
                  <a:pt x="12" y="59"/>
                  <a:pt x="12" y="59"/>
                  <a:pt x="12" y="58"/>
                </a:cubicBezTo>
                <a:cubicBezTo>
                  <a:pt x="12" y="58"/>
                  <a:pt x="12" y="58"/>
                  <a:pt x="12" y="58"/>
                </a:cubicBezTo>
                <a:cubicBezTo>
                  <a:pt x="12" y="57"/>
                  <a:pt x="12" y="57"/>
                  <a:pt x="12" y="56"/>
                </a:cubicBezTo>
                <a:moveTo>
                  <a:pt x="11" y="62"/>
                </a:moveTo>
                <a:cubicBezTo>
                  <a:pt x="11" y="62"/>
                  <a:pt x="11" y="62"/>
                  <a:pt x="11" y="62"/>
                </a:cubicBezTo>
                <a:cubicBezTo>
                  <a:pt x="11" y="62"/>
                  <a:pt x="11" y="62"/>
                  <a:pt x="11" y="62"/>
                </a:cubicBezTo>
                <a:cubicBezTo>
                  <a:pt x="11" y="62"/>
                  <a:pt x="11" y="62"/>
                  <a:pt x="11" y="62"/>
                </a:cubicBezTo>
                <a:moveTo>
                  <a:pt x="12" y="62"/>
                </a:moveTo>
                <a:cubicBezTo>
                  <a:pt x="12" y="62"/>
                  <a:pt x="12" y="62"/>
                  <a:pt x="12" y="62"/>
                </a:cubicBezTo>
                <a:cubicBezTo>
                  <a:pt x="12" y="62"/>
                  <a:pt x="12" y="62"/>
                  <a:pt x="12" y="62"/>
                </a:cubicBezTo>
                <a:cubicBezTo>
                  <a:pt x="12" y="62"/>
                  <a:pt x="12" y="62"/>
                  <a:pt x="12" y="62"/>
                </a:cubicBezTo>
                <a:moveTo>
                  <a:pt x="12" y="62"/>
                </a:moveTo>
                <a:cubicBezTo>
                  <a:pt x="12" y="63"/>
                  <a:pt x="12" y="63"/>
                  <a:pt x="12" y="63"/>
                </a:cubicBezTo>
                <a:cubicBezTo>
                  <a:pt x="12" y="64"/>
                  <a:pt x="12" y="64"/>
                  <a:pt x="12" y="64"/>
                </a:cubicBezTo>
                <a:cubicBezTo>
                  <a:pt x="12" y="63"/>
                  <a:pt x="12" y="62"/>
                  <a:pt x="12" y="62"/>
                </a:cubicBezTo>
                <a:moveTo>
                  <a:pt x="34" y="65"/>
                </a:moveTo>
                <a:cubicBezTo>
                  <a:pt x="35" y="66"/>
                  <a:pt x="35" y="66"/>
                  <a:pt x="35" y="66"/>
                </a:cubicBezTo>
                <a:cubicBezTo>
                  <a:pt x="35" y="66"/>
                  <a:pt x="35" y="66"/>
                  <a:pt x="35" y="66"/>
                </a:cubicBezTo>
                <a:cubicBezTo>
                  <a:pt x="35" y="66"/>
                  <a:pt x="35" y="66"/>
                  <a:pt x="35" y="66"/>
                </a:cubicBezTo>
                <a:cubicBezTo>
                  <a:pt x="35" y="66"/>
                  <a:pt x="35" y="66"/>
                  <a:pt x="35" y="66"/>
                </a:cubicBezTo>
                <a:cubicBezTo>
                  <a:pt x="35" y="66"/>
                  <a:pt x="35" y="66"/>
                  <a:pt x="35" y="66"/>
                </a:cubicBezTo>
                <a:cubicBezTo>
                  <a:pt x="35" y="65"/>
                  <a:pt x="35" y="65"/>
                  <a:pt x="35" y="65"/>
                </a:cubicBezTo>
                <a:cubicBezTo>
                  <a:pt x="35" y="65"/>
                  <a:pt x="35" y="65"/>
                  <a:pt x="35" y="65"/>
                </a:cubicBezTo>
                <a:cubicBezTo>
                  <a:pt x="34" y="65"/>
                  <a:pt x="34" y="65"/>
                  <a:pt x="34" y="65"/>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7" name="Rectangle 83"/>
          <p:cNvSpPr>
            <a:spLocks noChangeArrowheads="1"/>
          </p:cNvSpPr>
          <p:nvPr userDrawn="1"/>
        </p:nvSpPr>
        <p:spPr bwMode="auto">
          <a:xfrm>
            <a:off x="1579562" y="-7267302"/>
            <a:ext cx="276225" cy="3127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8" name="Freeform 84"/>
          <p:cNvSpPr>
            <a:spLocks/>
          </p:cNvSpPr>
          <p:nvPr userDrawn="1"/>
        </p:nvSpPr>
        <p:spPr bwMode="auto">
          <a:xfrm>
            <a:off x="1550987" y="-7422877"/>
            <a:ext cx="333375" cy="146050"/>
          </a:xfrm>
          <a:custGeom>
            <a:avLst/>
            <a:gdLst>
              <a:gd name="T0" fmla="*/ 0 w 210"/>
              <a:gd name="T1" fmla="*/ 92 h 92"/>
              <a:gd name="T2" fmla="*/ 104 w 210"/>
              <a:gd name="T3" fmla="*/ 0 h 92"/>
              <a:gd name="T4" fmla="*/ 158 w 210"/>
              <a:gd name="T5" fmla="*/ 48 h 92"/>
              <a:gd name="T6" fmla="*/ 158 w 210"/>
              <a:gd name="T7" fmla="*/ 38 h 92"/>
              <a:gd name="T8" fmla="*/ 154 w 210"/>
              <a:gd name="T9" fmla="*/ 38 h 92"/>
              <a:gd name="T10" fmla="*/ 154 w 210"/>
              <a:gd name="T11" fmla="*/ 28 h 92"/>
              <a:gd name="T12" fmla="*/ 182 w 210"/>
              <a:gd name="T13" fmla="*/ 28 h 92"/>
              <a:gd name="T14" fmla="*/ 182 w 210"/>
              <a:gd name="T15" fmla="*/ 38 h 92"/>
              <a:gd name="T16" fmla="*/ 176 w 210"/>
              <a:gd name="T17" fmla="*/ 38 h 92"/>
              <a:gd name="T18" fmla="*/ 176 w 210"/>
              <a:gd name="T19" fmla="*/ 64 h 92"/>
              <a:gd name="T20" fmla="*/ 210 w 210"/>
              <a:gd name="T21" fmla="*/ 92 h 92"/>
              <a:gd name="T22" fmla="*/ 0 w 210"/>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92">
                <a:moveTo>
                  <a:pt x="0" y="92"/>
                </a:moveTo>
                <a:lnTo>
                  <a:pt x="104" y="0"/>
                </a:lnTo>
                <a:lnTo>
                  <a:pt x="158" y="48"/>
                </a:lnTo>
                <a:lnTo>
                  <a:pt x="158" y="38"/>
                </a:lnTo>
                <a:lnTo>
                  <a:pt x="154" y="38"/>
                </a:lnTo>
                <a:lnTo>
                  <a:pt x="154" y="28"/>
                </a:lnTo>
                <a:lnTo>
                  <a:pt x="182" y="28"/>
                </a:lnTo>
                <a:lnTo>
                  <a:pt x="182" y="38"/>
                </a:lnTo>
                <a:lnTo>
                  <a:pt x="176" y="38"/>
                </a:lnTo>
                <a:lnTo>
                  <a:pt x="176" y="64"/>
                </a:lnTo>
                <a:lnTo>
                  <a:pt x="210" y="92"/>
                </a:lnTo>
                <a:lnTo>
                  <a:pt x="0" y="9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89" name="Rectangle 85"/>
          <p:cNvSpPr>
            <a:spLocks noChangeArrowheads="1"/>
          </p:cNvSpPr>
          <p:nvPr userDrawn="1"/>
        </p:nvSpPr>
        <p:spPr bwMode="auto">
          <a:xfrm>
            <a:off x="1684337" y="-7060927"/>
            <a:ext cx="50800"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0" name="Rectangle 86"/>
          <p:cNvSpPr>
            <a:spLocks noChangeArrowheads="1"/>
          </p:cNvSpPr>
          <p:nvPr userDrawn="1"/>
        </p:nvSpPr>
        <p:spPr bwMode="auto">
          <a:xfrm>
            <a:off x="1687512"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1" name="Rectangle 87"/>
          <p:cNvSpPr>
            <a:spLocks noChangeArrowheads="1"/>
          </p:cNvSpPr>
          <p:nvPr userDrawn="1"/>
        </p:nvSpPr>
        <p:spPr bwMode="auto">
          <a:xfrm>
            <a:off x="1722437"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2" name="Rectangle 88"/>
          <p:cNvSpPr>
            <a:spLocks noChangeArrowheads="1"/>
          </p:cNvSpPr>
          <p:nvPr userDrawn="1"/>
        </p:nvSpPr>
        <p:spPr bwMode="auto">
          <a:xfrm>
            <a:off x="1722437"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3" name="Rectangle 89"/>
          <p:cNvSpPr>
            <a:spLocks noChangeArrowheads="1"/>
          </p:cNvSpPr>
          <p:nvPr userDrawn="1"/>
        </p:nvSpPr>
        <p:spPr bwMode="auto">
          <a:xfrm>
            <a:off x="1687512"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4" name="Rectangle 90"/>
          <p:cNvSpPr>
            <a:spLocks noChangeArrowheads="1"/>
          </p:cNvSpPr>
          <p:nvPr userDrawn="1"/>
        </p:nvSpPr>
        <p:spPr bwMode="auto">
          <a:xfrm>
            <a:off x="1766887"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5" name="Rectangle 91"/>
          <p:cNvSpPr>
            <a:spLocks noChangeArrowheads="1"/>
          </p:cNvSpPr>
          <p:nvPr userDrawn="1"/>
        </p:nvSpPr>
        <p:spPr bwMode="auto">
          <a:xfrm>
            <a:off x="177323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6" name="Rectangle 92"/>
          <p:cNvSpPr>
            <a:spLocks noChangeArrowheads="1"/>
          </p:cNvSpPr>
          <p:nvPr userDrawn="1"/>
        </p:nvSpPr>
        <p:spPr bwMode="auto">
          <a:xfrm>
            <a:off x="180498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7" name="Rectangle 93"/>
          <p:cNvSpPr>
            <a:spLocks noChangeArrowheads="1"/>
          </p:cNvSpPr>
          <p:nvPr userDrawn="1"/>
        </p:nvSpPr>
        <p:spPr bwMode="auto">
          <a:xfrm>
            <a:off x="177323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8" name="Rectangle 94"/>
          <p:cNvSpPr>
            <a:spLocks noChangeArrowheads="1"/>
          </p:cNvSpPr>
          <p:nvPr userDrawn="1"/>
        </p:nvSpPr>
        <p:spPr bwMode="auto">
          <a:xfrm>
            <a:off x="180498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99" name="Rectangle 95"/>
          <p:cNvSpPr>
            <a:spLocks noChangeArrowheads="1"/>
          </p:cNvSpPr>
          <p:nvPr userDrawn="1"/>
        </p:nvSpPr>
        <p:spPr bwMode="auto">
          <a:xfrm>
            <a:off x="1604962"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0" name="Rectangle 96"/>
          <p:cNvSpPr>
            <a:spLocks noChangeArrowheads="1"/>
          </p:cNvSpPr>
          <p:nvPr userDrawn="1"/>
        </p:nvSpPr>
        <p:spPr bwMode="auto">
          <a:xfrm>
            <a:off x="1611312" y="-72323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1" name="Rectangle 97"/>
          <p:cNvSpPr>
            <a:spLocks noChangeArrowheads="1"/>
          </p:cNvSpPr>
          <p:nvPr userDrawn="1"/>
        </p:nvSpPr>
        <p:spPr bwMode="auto">
          <a:xfrm>
            <a:off x="163988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2" name="Rectangle 98"/>
          <p:cNvSpPr>
            <a:spLocks noChangeArrowheads="1"/>
          </p:cNvSpPr>
          <p:nvPr userDrawn="1"/>
        </p:nvSpPr>
        <p:spPr bwMode="auto">
          <a:xfrm>
            <a:off x="1611312" y="-72006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3" name="Rectangle 99"/>
          <p:cNvSpPr>
            <a:spLocks noChangeArrowheads="1"/>
          </p:cNvSpPr>
          <p:nvPr userDrawn="1"/>
        </p:nvSpPr>
        <p:spPr bwMode="auto">
          <a:xfrm>
            <a:off x="163988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4" name="Rectangle 100"/>
          <p:cNvSpPr>
            <a:spLocks noChangeArrowheads="1"/>
          </p:cNvSpPr>
          <p:nvPr userDrawn="1"/>
        </p:nvSpPr>
        <p:spPr bwMode="auto">
          <a:xfrm>
            <a:off x="1766887"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5" name="Rectangle 101"/>
          <p:cNvSpPr>
            <a:spLocks noChangeArrowheads="1"/>
          </p:cNvSpPr>
          <p:nvPr userDrawn="1"/>
        </p:nvSpPr>
        <p:spPr bwMode="auto">
          <a:xfrm>
            <a:off x="177323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6" name="Rectangle 102"/>
          <p:cNvSpPr>
            <a:spLocks noChangeArrowheads="1"/>
          </p:cNvSpPr>
          <p:nvPr userDrawn="1"/>
        </p:nvSpPr>
        <p:spPr bwMode="auto">
          <a:xfrm>
            <a:off x="180498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7" name="Rectangle 103"/>
          <p:cNvSpPr>
            <a:spLocks noChangeArrowheads="1"/>
          </p:cNvSpPr>
          <p:nvPr userDrawn="1"/>
        </p:nvSpPr>
        <p:spPr bwMode="auto">
          <a:xfrm>
            <a:off x="177323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8" name="Rectangle 104"/>
          <p:cNvSpPr>
            <a:spLocks noChangeArrowheads="1"/>
          </p:cNvSpPr>
          <p:nvPr userDrawn="1"/>
        </p:nvSpPr>
        <p:spPr bwMode="auto">
          <a:xfrm>
            <a:off x="180498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09" name="Rectangle 105"/>
          <p:cNvSpPr>
            <a:spLocks noChangeArrowheads="1"/>
          </p:cNvSpPr>
          <p:nvPr userDrawn="1"/>
        </p:nvSpPr>
        <p:spPr bwMode="auto">
          <a:xfrm>
            <a:off x="1604962"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0" name="Rectangle 106"/>
          <p:cNvSpPr>
            <a:spLocks noChangeArrowheads="1"/>
          </p:cNvSpPr>
          <p:nvPr userDrawn="1"/>
        </p:nvSpPr>
        <p:spPr bwMode="auto">
          <a:xfrm>
            <a:off x="1611312" y="-71307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1" name="Rectangle 107"/>
          <p:cNvSpPr>
            <a:spLocks noChangeArrowheads="1"/>
          </p:cNvSpPr>
          <p:nvPr userDrawn="1"/>
        </p:nvSpPr>
        <p:spPr bwMode="auto">
          <a:xfrm>
            <a:off x="163988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2" name="Rectangle 108"/>
          <p:cNvSpPr>
            <a:spLocks noChangeArrowheads="1"/>
          </p:cNvSpPr>
          <p:nvPr userDrawn="1"/>
        </p:nvSpPr>
        <p:spPr bwMode="auto">
          <a:xfrm>
            <a:off x="1611312" y="-70990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3" name="Rectangle 109"/>
          <p:cNvSpPr>
            <a:spLocks noChangeArrowheads="1"/>
          </p:cNvSpPr>
          <p:nvPr userDrawn="1"/>
        </p:nvSpPr>
        <p:spPr bwMode="auto">
          <a:xfrm>
            <a:off x="163988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4" name="Rectangle 110"/>
          <p:cNvSpPr>
            <a:spLocks noChangeArrowheads="1"/>
          </p:cNvSpPr>
          <p:nvPr userDrawn="1"/>
        </p:nvSpPr>
        <p:spPr bwMode="auto">
          <a:xfrm>
            <a:off x="6397625" y="-7267302"/>
            <a:ext cx="276225" cy="3127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5" name="Freeform 111"/>
          <p:cNvSpPr>
            <a:spLocks/>
          </p:cNvSpPr>
          <p:nvPr userDrawn="1"/>
        </p:nvSpPr>
        <p:spPr bwMode="auto">
          <a:xfrm>
            <a:off x="6369050" y="-7422877"/>
            <a:ext cx="333375" cy="146050"/>
          </a:xfrm>
          <a:custGeom>
            <a:avLst/>
            <a:gdLst>
              <a:gd name="T0" fmla="*/ 0 w 210"/>
              <a:gd name="T1" fmla="*/ 92 h 92"/>
              <a:gd name="T2" fmla="*/ 104 w 210"/>
              <a:gd name="T3" fmla="*/ 0 h 92"/>
              <a:gd name="T4" fmla="*/ 158 w 210"/>
              <a:gd name="T5" fmla="*/ 48 h 92"/>
              <a:gd name="T6" fmla="*/ 158 w 210"/>
              <a:gd name="T7" fmla="*/ 38 h 92"/>
              <a:gd name="T8" fmla="*/ 154 w 210"/>
              <a:gd name="T9" fmla="*/ 38 h 92"/>
              <a:gd name="T10" fmla="*/ 154 w 210"/>
              <a:gd name="T11" fmla="*/ 28 h 92"/>
              <a:gd name="T12" fmla="*/ 182 w 210"/>
              <a:gd name="T13" fmla="*/ 28 h 92"/>
              <a:gd name="T14" fmla="*/ 182 w 210"/>
              <a:gd name="T15" fmla="*/ 38 h 92"/>
              <a:gd name="T16" fmla="*/ 176 w 210"/>
              <a:gd name="T17" fmla="*/ 38 h 92"/>
              <a:gd name="T18" fmla="*/ 176 w 210"/>
              <a:gd name="T19" fmla="*/ 64 h 92"/>
              <a:gd name="T20" fmla="*/ 210 w 210"/>
              <a:gd name="T21" fmla="*/ 92 h 92"/>
              <a:gd name="T22" fmla="*/ 0 w 210"/>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92">
                <a:moveTo>
                  <a:pt x="0" y="92"/>
                </a:moveTo>
                <a:lnTo>
                  <a:pt x="104" y="0"/>
                </a:lnTo>
                <a:lnTo>
                  <a:pt x="158" y="48"/>
                </a:lnTo>
                <a:lnTo>
                  <a:pt x="158" y="38"/>
                </a:lnTo>
                <a:lnTo>
                  <a:pt x="154" y="38"/>
                </a:lnTo>
                <a:lnTo>
                  <a:pt x="154" y="28"/>
                </a:lnTo>
                <a:lnTo>
                  <a:pt x="182" y="28"/>
                </a:lnTo>
                <a:lnTo>
                  <a:pt x="182" y="38"/>
                </a:lnTo>
                <a:lnTo>
                  <a:pt x="176" y="38"/>
                </a:lnTo>
                <a:lnTo>
                  <a:pt x="176" y="64"/>
                </a:lnTo>
                <a:lnTo>
                  <a:pt x="210" y="92"/>
                </a:lnTo>
                <a:lnTo>
                  <a:pt x="0" y="9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6" name="Rectangle 112"/>
          <p:cNvSpPr>
            <a:spLocks noChangeArrowheads="1"/>
          </p:cNvSpPr>
          <p:nvPr userDrawn="1"/>
        </p:nvSpPr>
        <p:spPr bwMode="auto">
          <a:xfrm>
            <a:off x="6505575" y="-7060927"/>
            <a:ext cx="47625"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7" name="Rectangle 113"/>
          <p:cNvSpPr>
            <a:spLocks noChangeArrowheads="1"/>
          </p:cNvSpPr>
          <p:nvPr userDrawn="1"/>
        </p:nvSpPr>
        <p:spPr bwMode="auto">
          <a:xfrm>
            <a:off x="6505575"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8" name="Rectangle 114"/>
          <p:cNvSpPr>
            <a:spLocks noChangeArrowheads="1"/>
          </p:cNvSpPr>
          <p:nvPr userDrawn="1"/>
        </p:nvSpPr>
        <p:spPr bwMode="auto">
          <a:xfrm>
            <a:off x="6540500"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19" name="Rectangle 115"/>
          <p:cNvSpPr>
            <a:spLocks noChangeArrowheads="1"/>
          </p:cNvSpPr>
          <p:nvPr userDrawn="1"/>
        </p:nvSpPr>
        <p:spPr bwMode="auto">
          <a:xfrm>
            <a:off x="6540500"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0" name="Rectangle 116"/>
          <p:cNvSpPr>
            <a:spLocks noChangeArrowheads="1"/>
          </p:cNvSpPr>
          <p:nvPr userDrawn="1"/>
        </p:nvSpPr>
        <p:spPr bwMode="auto">
          <a:xfrm>
            <a:off x="6505575"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1" name="Rectangle 117"/>
          <p:cNvSpPr>
            <a:spLocks noChangeArrowheads="1"/>
          </p:cNvSpPr>
          <p:nvPr userDrawn="1"/>
        </p:nvSpPr>
        <p:spPr bwMode="auto">
          <a:xfrm>
            <a:off x="6584950"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2" name="Rectangle 118"/>
          <p:cNvSpPr>
            <a:spLocks noChangeArrowheads="1"/>
          </p:cNvSpPr>
          <p:nvPr userDrawn="1"/>
        </p:nvSpPr>
        <p:spPr bwMode="auto">
          <a:xfrm>
            <a:off x="6591300"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3" name="Rectangle 119"/>
          <p:cNvSpPr>
            <a:spLocks noChangeArrowheads="1"/>
          </p:cNvSpPr>
          <p:nvPr userDrawn="1"/>
        </p:nvSpPr>
        <p:spPr bwMode="auto">
          <a:xfrm>
            <a:off x="6623050"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4" name="Rectangle 120"/>
          <p:cNvSpPr>
            <a:spLocks noChangeArrowheads="1"/>
          </p:cNvSpPr>
          <p:nvPr userDrawn="1"/>
        </p:nvSpPr>
        <p:spPr bwMode="auto">
          <a:xfrm>
            <a:off x="6591300"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5" name="Rectangle 121"/>
          <p:cNvSpPr>
            <a:spLocks noChangeArrowheads="1"/>
          </p:cNvSpPr>
          <p:nvPr userDrawn="1"/>
        </p:nvSpPr>
        <p:spPr bwMode="auto">
          <a:xfrm>
            <a:off x="6623050"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6" name="Rectangle 122"/>
          <p:cNvSpPr>
            <a:spLocks noChangeArrowheads="1"/>
          </p:cNvSpPr>
          <p:nvPr userDrawn="1"/>
        </p:nvSpPr>
        <p:spPr bwMode="auto">
          <a:xfrm>
            <a:off x="6423025"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7" name="Rectangle 123"/>
          <p:cNvSpPr>
            <a:spLocks noChangeArrowheads="1"/>
          </p:cNvSpPr>
          <p:nvPr userDrawn="1"/>
        </p:nvSpPr>
        <p:spPr bwMode="auto">
          <a:xfrm>
            <a:off x="6429375"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8" name="Rectangle 124"/>
          <p:cNvSpPr>
            <a:spLocks noChangeArrowheads="1"/>
          </p:cNvSpPr>
          <p:nvPr userDrawn="1"/>
        </p:nvSpPr>
        <p:spPr bwMode="auto">
          <a:xfrm>
            <a:off x="6461125" y="-72323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29" name="Rectangle 125"/>
          <p:cNvSpPr>
            <a:spLocks noChangeArrowheads="1"/>
          </p:cNvSpPr>
          <p:nvPr userDrawn="1"/>
        </p:nvSpPr>
        <p:spPr bwMode="auto">
          <a:xfrm>
            <a:off x="6429375"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0" name="Rectangle 126"/>
          <p:cNvSpPr>
            <a:spLocks noChangeArrowheads="1"/>
          </p:cNvSpPr>
          <p:nvPr userDrawn="1"/>
        </p:nvSpPr>
        <p:spPr bwMode="auto">
          <a:xfrm>
            <a:off x="6461125" y="-72006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1" name="Rectangle 127"/>
          <p:cNvSpPr>
            <a:spLocks noChangeArrowheads="1"/>
          </p:cNvSpPr>
          <p:nvPr userDrawn="1"/>
        </p:nvSpPr>
        <p:spPr bwMode="auto">
          <a:xfrm>
            <a:off x="6584950"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2" name="Rectangle 128"/>
          <p:cNvSpPr>
            <a:spLocks noChangeArrowheads="1"/>
          </p:cNvSpPr>
          <p:nvPr userDrawn="1"/>
        </p:nvSpPr>
        <p:spPr bwMode="auto">
          <a:xfrm>
            <a:off x="6591300"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3" name="Rectangle 129"/>
          <p:cNvSpPr>
            <a:spLocks noChangeArrowheads="1"/>
          </p:cNvSpPr>
          <p:nvPr userDrawn="1"/>
        </p:nvSpPr>
        <p:spPr bwMode="auto">
          <a:xfrm>
            <a:off x="6623050"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4" name="Rectangle 130"/>
          <p:cNvSpPr>
            <a:spLocks noChangeArrowheads="1"/>
          </p:cNvSpPr>
          <p:nvPr userDrawn="1"/>
        </p:nvSpPr>
        <p:spPr bwMode="auto">
          <a:xfrm>
            <a:off x="6591300"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5" name="Rectangle 131"/>
          <p:cNvSpPr>
            <a:spLocks noChangeArrowheads="1"/>
          </p:cNvSpPr>
          <p:nvPr userDrawn="1"/>
        </p:nvSpPr>
        <p:spPr bwMode="auto">
          <a:xfrm>
            <a:off x="6623050"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6" name="Rectangle 132"/>
          <p:cNvSpPr>
            <a:spLocks noChangeArrowheads="1"/>
          </p:cNvSpPr>
          <p:nvPr userDrawn="1"/>
        </p:nvSpPr>
        <p:spPr bwMode="auto">
          <a:xfrm>
            <a:off x="6423025"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7" name="Rectangle 133"/>
          <p:cNvSpPr>
            <a:spLocks noChangeArrowheads="1"/>
          </p:cNvSpPr>
          <p:nvPr userDrawn="1"/>
        </p:nvSpPr>
        <p:spPr bwMode="auto">
          <a:xfrm>
            <a:off x="6429375"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8" name="Rectangle 134"/>
          <p:cNvSpPr>
            <a:spLocks noChangeArrowheads="1"/>
          </p:cNvSpPr>
          <p:nvPr userDrawn="1"/>
        </p:nvSpPr>
        <p:spPr bwMode="auto">
          <a:xfrm>
            <a:off x="6461125" y="-71307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39" name="Rectangle 135"/>
          <p:cNvSpPr>
            <a:spLocks noChangeArrowheads="1"/>
          </p:cNvSpPr>
          <p:nvPr userDrawn="1"/>
        </p:nvSpPr>
        <p:spPr bwMode="auto">
          <a:xfrm>
            <a:off x="6429375"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0" name="Rectangle 136"/>
          <p:cNvSpPr>
            <a:spLocks noChangeArrowheads="1"/>
          </p:cNvSpPr>
          <p:nvPr userDrawn="1"/>
        </p:nvSpPr>
        <p:spPr bwMode="auto">
          <a:xfrm>
            <a:off x="6461125" y="-70990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1" name="Freeform 137"/>
          <p:cNvSpPr>
            <a:spLocks/>
          </p:cNvSpPr>
          <p:nvPr userDrawn="1"/>
        </p:nvSpPr>
        <p:spPr bwMode="auto">
          <a:xfrm>
            <a:off x="1930400" y="-7257777"/>
            <a:ext cx="98425" cy="293688"/>
          </a:xfrm>
          <a:custGeom>
            <a:avLst/>
            <a:gdLst>
              <a:gd name="T0" fmla="*/ 31 w 31"/>
              <a:gd name="T1" fmla="*/ 41 h 92"/>
              <a:gd name="T2" fmla="*/ 15 w 31"/>
              <a:gd name="T3" fmla="*/ 0 h 92"/>
              <a:gd name="T4" fmla="*/ 0 w 31"/>
              <a:gd name="T5" fmla="*/ 41 h 92"/>
              <a:gd name="T6" fmla="*/ 13 w 31"/>
              <a:gd name="T7" fmla="*/ 73 h 92"/>
              <a:gd name="T8" fmla="*/ 12 w 31"/>
              <a:gd name="T9" fmla="*/ 92 h 92"/>
              <a:gd name="T10" fmla="*/ 18 w 31"/>
              <a:gd name="T11" fmla="*/ 92 h 92"/>
              <a:gd name="T12" fmla="*/ 17 w 31"/>
              <a:gd name="T13" fmla="*/ 73 h 92"/>
              <a:gd name="T14" fmla="*/ 31 w 31"/>
              <a:gd name="T15" fmla="*/ 4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2">
                <a:moveTo>
                  <a:pt x="31" y="41"/>
                </a:moveTo>
                <a:cubicBezTo>
                  <a:pt x="31" y="23"/>
                  <a:pt x="24" y="0"/>
                  <a:pt x="15" y="0"/>
                </a:cubicBezTo>
                <a:cubicBezTo>
                  <a:pt x="7" y="0"/>
                  <a:pt x="0" y="23"/>
                  <a:pt x="0" y="41"/>
                </a:cubicBezTo>
                <a:cubicBezTo>
                  <a:pt x="0" y="57"/>
                  <a:pt x="5" y="71"/>
                  <a:pt x="13" y="73"/>
                </a:cubicBezTo>
                <a:cubicBezTo>
                  <a:pt x="12" y="92"/>
                  <a:pt x="12" y="92"/>
                  <a:pt x="12" y="92"/>
                </a:cubicBezTo>
                <a:cubicBezTo>
                  <a:pt x="18" y="92"/>
                  <a:pt x="18" y="92"/>
                  <a:pt x="18" y="92"/>
                </a:cubicBezTo>
                <a:cubicBezTo>
                  <a:pt x="17" y="73"/>
                  <a:pt x="17" y="73"/>
                  <a:pt x="17" y="73"/>
                </a:cubicBezTo>
                <a:cubicBezTo>
                  <a:pt x="25" y="71"/>
                  <a:pt x="31" y="58"/>
                  <a:pt x="31" y="41"/>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2" name="Freeform 138"/>
          <p:cNvSpPr>
            <a:spLocks/>
          </p:cNvSpPr>
          <p:nvPr userDrawn="1"/>
        </p:nvSpPr>
        <p:spPr bwMode="auto">
          <a:xfrm>
            <a:off x="1871662" y="-7241902"/>
            <a:ext cx="77788" cy="274638"/>
          </a:xfrm>
          <a:custGeom>
            <a:avLst/>
            <a:gdLst>
              <a:gd name="T0" fmla="*/ 24 w 24"/>
              <a:gd name="T1" fmla="*/ 42 h 86"/>
              <a:gd name="T2" fmla="*/ 12 w 24"/>
              <a:gd name="T3" fmla="*/ 0 h 86"/>
              <a:gd name="T4" fmla="*/ 0 w 24"/>
              <a:gd name="T5" fmla="*/ 42 h 86"/>
              <a:gd name="T6" fmla="*/ 10 w 24"/>
              <a:gd name="T7" fmla="*/ 72 h 86"/>
              <a:gd name="T8" fmla="*/ 10 w 24"/>
              <a:gd name="T9" fmla="*/ 86 h 86"/>
              <a:gd name="T10" fmla="*/ 14 w 24"/>
              <a:gd name="T11" fmla="*/ 86 h 86"/>
              <a:gd name="T12" fmla="*/ 14 w 24"/>
              <a:gd name="T13" fmla="*/ 72 h 86"/>
              <a:gd name="T14" fmla="*/ 24 w 24"/>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6">
                <a:moveTo>
                  <a:pt x="24" y="42"/>
                </a:moveTo>
                <a:cubicBezTo>
                  <a:pt x="24" y="20"/>
                  <a:pt x="12" y="0"/>
                  <a:pt x="12" y="0"/>
                </a:cubicBezTo>
                <a:cubicBezTo>
                  <a:pt x="12" y="0"/>
                  <a:pt x="0" y="20"/>
                  <a:pt x="0" y="42"/>
                </a:cubicBezTo>
                <a:cubicBezTo>
                  <a:pt x="0" y="57"/>
                  <a:pt x="4" y="69"/>
                  <a:pt x="10" y="72"/>
                </a:cubicBezTo>
                <a:cubicBezTo>
                  <a:pt x="10" y="86"/>
                  <a:pt x="10" y="86"/>
                  <a:pt x="10" y="86"/>
                </a:cubicBezTo>
                <a:cubicBezTo>
                  <a:pt x="14" y="86"/>
                  <a:pt x="14" y="86"/>
                  <a:pt x="14" y="86"/>
                </a:cubicBezTo>
                <a:cubicBezTo>
                  <a:pt x="14" y="72"/>
                  <a:pt x="14" y="72"/>
                  <a:pt x="14" y="72"/>
                </a:cubicBezTo>
                <a:cubicBezTo>
                  <a:pt x="20" y="69"/>
                  <a:pt x="24" y="57"/>
                  <a:pt x="24" y="4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3" name="Freeform 139"/>
          <p:cNvSpPr>
            <a:spLocks/>
          </p:cNvSpPr>
          <p:nvPr userDrawn="1"/>
        </p:nvSpPr>
        <p:spPr bwMode="auto">
          <a:xfrm>
            <a:off x="7058025" y="-7257777"/>
            <a:ext cx="100013" cy="293688"/>
          </a:xfrm>
          <a:custGeom>
            <a:avLst/>
            <a:gdLst>
              <a:gd name="T0" fmla="*/ 31 w 31"/>
              <a:gd name="T1" fmla="*/ 41 h 92"/>
              <a:gd name="T2" fmla="*/ 15 w 31"/>
              <a:gd name="T3" fmla="*/ 0 h 92"/>
              <a:gd name="T4" fmla="*/ 0 w 31"/>
              <a:gd name="T5" fmla="*/ 41 h 92"/>
              <a:gd name="T6" fmla="*/ 13 w 31"/>
              <a:gd name="T7" fmla="*/ 73 h 92"/>
              <a:gd name="T8" fmla="*/ 13 w 31"/>
              <a:gd name="T9" fmla="*/ 92 h 92"/>
              <a:gd name="T10" fmla="*/ 18 w 31"/>
              <a:gd name="T11" fmla="*/ 92 h 92"/>
              <a:gd name="T12" fmla="*/ 18 w 31"/>
              <a:gd name="T13" fmla="*/ 73 h 92"/>
              <a:gd name="T14" fmla="*/ 31 w 31"/>
              <a:gd name="T15" fmla="*/ 4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2">
                <a:moveTo>
                  <a:pt x="31" y="41"/>
                </a:moveTo>
                <a:cubicBezTo>
                  <a:pt x="31" y="23"/>
                  <a:pt x="24" y="0"/>
                  <a:pt x="15" y="0"/>
                </a:cubicBezTo>
                <a:cubicBezTo>
                  <a:pt x="7" y="0"/>
                  <a:pt x="0" y="23"/>
                  <a:pt x="0" y="41"/>
                </a:cubicBezTo>
                <a:cubicBezTo>
                  <a:pt x="0" y="57"/>
                  <a:pt x="6" y="71"/>
                  <a:pt x="13" y="73"/>
                </a:cubicBezTo>
                <a:cubicBezTo>
                  <a:pt x="13" y="92"/>
                  <a:pt x="13" y="92"/>
                  <a:pt x="13" y="92"/>
                </a:cubicBezTo>
                <a:cubicBezTo>
                  <a:pt x="18" y="92"/>
                  <a:pt x="18" y="92"/>
                  <a:pt x="18" y="92"/>
                </a:cubicBezTo>
                <a:cubicBezTo>
                  <a:pt x="18" y="73"/>
                  <a:pt x="18" y="73"/>
                  <a:pt x="18" y="73"/>
                </a:cubicBezTo>
                <a:cubicBezTo>
                  <a:pt x="25" y="71"/>
                  <a:pt x="31" y="58"/>
                  <a:pt x="31" y="41"/>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4" name="Freeform 140"/>
          <p:cNvSpPr>
            <a:spLocks/>
          </p:cNvSpPr>
          <p:nvPr userDrawn="1"/>
        </p:nvSpPr>
        <p:spPr bwMode="auto">
          <a:xfrm>
            <a:off x="7004050" y="-7241902"/>
            <a:ext cx="73025" cy="274638"/>
          </a:xfrm>
          <a:custGeom>
            <a:avLst/>
            <a:gdLst>
              <a:gd name="T0" fmla="*/ 23 w 23"/>
              <a:gd name="T1" fmla="*/ 42 h 86"/>
              <a:gd name="T2" fmla="*/ 11 w 23"/>
              <a:gd name="T3" fmla="*/ 0 h 86"/>
              <a:gd name="T4" fmla="*/ 0 w 23"/>
              <a:gd name="T5" fmla="*/ 42 h 86"/>
              <a:gd name="T6" fmla="*/ 9 w 23"/>
              <a:gd name="T7" fmla="*/ 72 h 86"/>
              <a:gd name="T8" fmla="*/ 9 w 23"/>
              <a:gd name="T9" fmla="*/ 86 h 86"/>
              <a:gd name="T10" fmla="*/ 13 w 23"/>
              <a:gd name="T11" fmla="*/ 86 h 86"/>
              <a:gd name="T12" fmla="*/ 13 w 23"/>
              <a:gd name="T13" fmla="*/ 72 h 86"/>
              <a:gd name="T14" fmla="*/ 23 w 23"/>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6">
                <a:moveTo>
                  <a:pt x="23" y="42"/>
                </a:moveTo>
                <a:cubicBezTo>
                  <a:pt x="23" y="20"/>
                  <a:pt x="11" y="0"/>
                  <a:pt x="11" y="0"/>
                </a:cubicBezTo>
                <a:cubicBezTo>
                  <a:pt x="11" y="0"/>
                  <a:pt x="0" y="20"/>
                  <a:pt x="0" y="42"/>
                </a:cubicBezTo>
                <a:cubicBezTo>
                  <a:pt x="0" y="57"/>
                  <a:pt x="4" y="69"/>
                  <a:pt x="9" y="72"/>
                </a:cubicBezTo>
                <a:cubicBezTo>
                  <a:pt x="9" y="86"/>
                  <a:pt x="9" y="86"/>
                  <a:pt x="9" y="86"/>
                </a:cubicBezTo>
                <a:cubicBezTo>
                  <a:pt x="13" y="86"/>
                  <a:pt x="13" y="86"/>
                  <a:pt x="13" y="86"/>
                </a:cubicBezTo>
                <a:cubicBezTo>
                  <a:pt x="13" y="72"/>
                  <a:pt x="13" y="72"/>
                  <a:pt x="13" y="72"/>
                </a:cubicBezTo>
                <a:cubicBezTo>
                  <a:pt x="19" y="69"/>
                  <a:pt x="23" y="57"/>
                  <a:pt x="23" y="4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5" name="Freeform 141"/>
          <p:cNvSpPr>
            <a:spLocks/>
          </p:cNvSpPr>
          <p:nvPr userDrawn="1"/>
        </p:nvSpPr>
        <p:spPr bwMode="auto">
          <a:xfrm>
            <a:off x="5341937" y="-7241902"/>
            <a:ext cx="87313" cy="277813"/>
          </a:xfrm>
          <a:custGeom>
            <a:avLst/>
            <a:gdLst>
              <a:gd name="T0" fmla="*/ 27 w 27"/>
              <a:gd name="T1" fmla="*/ 43 h 87"/>
              <a:gd name="T2" fmla="*/ 13 w 27"/>
              <a:gd name="T3" fmla="*/ 0 h 87"/>
              <a:gd name="T4" fmla="*/ 0 w 27"/>
              <a:gd name="T5" fmla="*/ 43 h 87"/>
              <a:gd name="T6" fmla="*/ 11 w 27"/>
              <a:gd name="T7" fmla="*/ 73 h 87"/>
              <a:gd name="T8" fmla="*/ 11 w 27"/>
              <a:gd name="T9" fmla="*/ 87 h 87"/>
              <a:gd name="T10" fmla="*/ 16 w 27"/>
              <a:gd name="T11" fmla="*/ 87 h 87"/>
              <a:gd name="T12" fmla="*/ 16 w 27"/>
              <a:gd name="T13" fmla="*/ 73 h 87"/>
              <a:gd name="T14" fmla="*/ 27 w 27"/>
              <a:gd name="T15" fmla="*/ 43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87">
                <a:moveTo>
                  <a:pt x="27" y="43"/>
                </a:moveTo>
                <a:cubicBezTo>
                  <a:pt x="27" y="21"/>
                  <a:pt x="13" y="0"/>
                  <a:pt x="13" y="0"/>
                </a:cubicBezTo>
                <a:cubicBezTo>
                  <a:pt x="13" y="0"/>
                  <a:pt x="0" y="21"/>
                  <a:pt x="0" y="43"/>
                </a:cubicBezTo>
                <a:cubicBezTo>
                  <a:pt x="0" y="58"/>
                  <a:pt x="5" y="70"/>
                  <a:pt x="11" y="73"/>
                </a:cubicBezTo>
                <a:cubicBezTo>
                  <a:pt x="11" y="87"/>
                  <a:pt x="11" y="87"/>
                  <a:pt x="11" y="87"/>
                </a:cubicBezTo>
                <a:cubicBezTo>
                  <a:pt x="16" y="87"/>
                  <a:pt x="16" y="87"/>
                  <a:pt x="16" y="87"/>
                </a:cubicBezTo>
                <a:cubicBezTo>
                  <a:pt x="16" y="73"/>
                  <a:pt x="16" y="73"/>
                  <a:pt x="16" y="73"/>
                </a:cubicBezTo>
                <a:cubicBezTo>
                  <a:pt x="22" y="70"/>
                  <a:pt x="27" y="58"/>
                  <a:pt x="27" y="43"/>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6" name="Rectangle 142"/>
          <p:cNvSpPr>
            <a:spLocks noChangeArrowheads="1"/>
          </p:cNvSpPr>
          <p:nvPr userDrawn="1"/>
        </p:nvSpPr>
        <p:spPr bwMode="auto">
          <a:xfrm>
            <a:off x="2066925" y="-7156177"/>
            <a:ext cx="346075"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7" name="Freeform 143"/>
          <p:cNvSpPr>
            <a:spLocks/>
          </p:cNvSpPr>
          <p:nvPr userDrawn="1"/>
        </p:nvSpPr>
        <p:spPr bwMode="auto">
          <a:xfrm>
            <a:off x="2047875" y="-7292702"/>
            <a:ext cx="377825" cy="127000"/>
          </a:xfrm>
          <a:custGeom>
            <a:avLst/>
            <a:gdLst>
              <a:gd name="T0" fmla="*/ 30 w 238"/>
              <a:gd name="T1" fmla="*/ 0 h 80"/>
              <a:gd name="T2" fmla="*/ 214 w 238"/>
              <a:gd name="T3" fmla="*/ 0 h 80"/>
              <a:gd name="T4" fmla="*/ 238 w 238"/>
              <a:gd name="T5" fmla="*/ 80 h 80"/>
              <a:gd name="T6" fmla="*/ 0 w 238"/>
              <a:gd name="T7" fmla="*/ 80 h 80"/>
              <a:gd name="T8" fmla="*/ 30 w 238"/>
              <a:gd name="T9" fmla="*/ 0 h 80"/>
            </a:gdLst>
            <a:ahLst/>
            <a:cxnLst>
              <a:cxn ang="0">
                <a:pos x="T0" y="T1"/>
              </a:cxn>
              <a:cxn ang="0">
                <a:pos x="T2" y="T3"/>
              </a:cxn>
              <a:cxn ang="0">
                <a:pos x="T4" y="T5"/>
              </a:cxn>
              <a:cxn ang="0">
                <a:pos x="T6" y="T7"/>
              </a:cxn>
              <a:cxn ang="0">
                <a:pos x="T8" y="T9"/>
              </a:cxn>
            </a:cxnLst>
            <a:rect l="0" t="0" r="r" b="b"/>
            <a:pathLst>
              <a:path w="238" h="80">
                <a:moveTo>
                  <a:pt x="30" y="0"/>
                </a:moveTo>
                <a:lnTo>
                  <a:pt x="214" y="0"/>
                </a:lnTo>
                <a:lnTo>
                  <a:pt x="238" y="80"/>
                </a:lnTo>
                <a:lnTo>
                  <a:pt x="0" y="80"/>
                </a:lnTo>
                <a:lnTo>
                  <a:pt x="3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8" name="Rectangle 144"/>
          <p:cNvSpPr>
            <a:spLocks noChangeArrowheads="1"/>
          </p:cNvSpPr>
          <p:nvPr userDrawn="1"/>
        </p:nvSpPr>
        <p:spPr bwMode="auto">
          <a:xfrm>
            <a:off x="2098675" y="-7114902"/>
            <a:ext cx="92075"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49" name="Rectangle 145"/>
          <p:cNvSpPr>
            <a:spLocks noChangeArrowheads="1"/>
          </p:cNvSpPr>
          <p:nvPr userDrawn="1"/>
        </p:nvSpPr>
        <p:spPr bwMode="auto">
          <a:xfrm>
            <a:off x="2108200" y="-7108552"/>
            <a:ext cx="28575" cy="25400"/>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0" name="Rectangle 146"/>
          <p:cNvSpPr>
            <a:spLocks noChangeArrowheads="1"/>
          </p:cNvSpPr>
          <p:nvPr userDrawn="1"/>
        </p:nvSpPr>
        <p:spPr bwMode="auto">
          <a:xfrm>
            <a:off x="2155825" y="-7108552"/>
            <a:ext cx="25400" cy="25400"/>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1" name="Rectangle 147"/>
          <p:cNvSpPr>
            <a:spLocks noChangeArrowheads="1"/>
          </p:cNvSpPr>
          <p:nvPr userDrawn="1"/>
        </p:nvSpPr>
        <p:spPr bwMode="auto">
          <a:xfrm>
            <a:off x="2108200" y="-7070452"/>
            <a:ext cx="28575" cy="2857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2" name="Rectangle 148"/>
          <p:cNvSpPr>
            <a:spLocks noChangeArrowheads="1"/>
          </p:cNvSpPr>
          <p:nvPr userDrawn="1"/>
        </p:nvSpPr>
        <p:spPr bwMode="auto">
          <a:xfrm>
            <a:off x="2155825" y="-7070452"/>
            <a:ext cx="25400" cy="2857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3" name="Freeform 149"/>
          <p:cNvSpPr>
            <a:spLocks/>
          </p:cNvSpPr>
          <p:nvPr userDrawn="1"/>
        </p:nvSpPr>
        <p:spPr bwMode="auto">
          <a:xfrm>
            <a:off x="2333625" y="-7337152"/>
            <a:ext cx="31750" cy="44450"/>
          </a:xfrm>
          <a:custGeom>
            <a:avLst/>
            <a:gdLst>
              <a:gd name="T0" fmla="*/ 20 w 20"/>
              <a:gd name="T1" fmla="*/ 12 h 28"/>
              <a:gd name="T2" fmla="*/ 16 w 20"/>
              <a:gd name="T3" fmla="*/ 12 h 28"/>
              <a:gd name="T4" fmla="*/ 16 w 20"/>
              <a:gd name="T5" fmla="*/ 28 h 28"/>
              <a:gd name="T6" fmla="*/ 2 w 20"/>
              <a:gd name="T7" fmla="*/ 28 h 28"/>
              <a:gd name="T8" fmla="*/ 2 w 20"/>
              <a:gd name="T9" fmla="*/ 12 h 28"/>
              <a:gd name="T10" fmla="*/ 0 w 20"/>
              <a:gd name="T11" fmla="*/ 12 h 28"/>
              <a:gd name="T12" fmla="*/ 4 w 20"/>
              <a:gd name="T13" fmla="*/ 6 h 28"/>
              <a:gd name="T14" fmla="*/ 10 w 20"/>
              <a:gd name="T15" fmla="*/ 0 h 28"/>
              <a:gd name="T16" fmla="*/ 20 w 20"/>
              <a:gd name="T17"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20" y="12"/>
                </a:moveTo>
                <a:lnTo>
                  <a:pt x="16" y="12"/>
                </a:lnTo>
                <a:lnTo>
                  <a:pt x="16" y="28"/>
                </a:lnTo>
                <a:lnTo>
                  <a:pt x="2" y="28"/>
                </a:lnTo>
                <a:lnTo>
                  <a:pt x="2" y="12"/>
                </a:lnTo>
                <a:lnTo>
                  <a:pt x="0" y="12"/>
                </a:lnTo>
                <a:lnTo>
                  <a:pt x="4" y="6"/>
                </a:lnTo>
                <a:lnTo>
                  <a:pt x="10" y="0"/>
                </a:lnTo>
                <a:lnTo>
                  <a:pt x="20" y="1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4" name="Freeform 150"/>
          <p:cNvSpPr>
            <a:spLocks/>
          </p:cNvSpPr>
          <p:nvPr userDrawn="1"/>
        </p:nvSpPr>
        <p:spPr bwMode="auto">
          <a:xfrm>
            <a:off x="2333625" y="-7337152"/>
            <a:ext cx="31750" cy="44450"/>
          </a:xfrm>
          <a:custGeom>
            <a:avLst/>
            <a:gdLst>
              <a:gd name="T0" fmla="*/ 20 w 20"/>
              <a:gd name="T1" fmla="*/ 12 h 28"/>
              <a:gd name="T2" fmla="*/ 16 w 20"/>
              <a:gd name="T3" fmla="*/ 12 h 28"/>
              <a:gd name="T4" fmla="*/ 16 w 20"/>
              <a:gd name="T5" fmla="*/ 28 h 28"/>
              <a:gd name="T6" fmla="*/ 2 w 20"/>
              <a:gd name="T7" fmla="*/ 28 h 28"/>
              <a:gd name="T8" fmla="*/ 2 w 20"/>
              <a:gd name="T9" fmla="*/ 12 h 28"/>
              <a:gd name="T10" fmla="*/ 0 w 20"/>
              <a:gd name="T11" fmla="*/ 12 h 28"/>
              <a:gd name="T12" fmla="*/ 4 w 20"/>
              <a:gd name="T13" fmla="*/ 6 h 28"/>
              <a:gd name="T14" fmla="*/ 10 w 2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20" y="12"/>
                </a:moveTo>
                <a:lnTo>
                  <a:pt x="16" y="12"/>
                </a:lnTo>
                <a:lnTo>
                  <a:pt x="16" y="28"/>
                </a:lnTo>
                <a:lnTo>
                  <a:pt x="2" y="28"/>
                </a:lnTo>
                <a:lnTo>
                  <a:pt x="2" y="12"/>
                </a:lnTo>
                <a:lnTo>
                  <a:pt x="0" y="12"/>
                </a:lnTo>
                <a:lnTo>
                  <a:pt x="4" y="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5" name="Rectangle 151"/>
          <p:cNvSpPr>
            <a:spLocks noChangeArrowheads="1"/>
          </p:cNvSpPr>
          <p:nvPr userDrawn="1"/>
        </p:nvSpPr>
        <p:spPr bwMode="auto">
          <a:xfrm>
            <a:off x="2308225" y="-7111727"/>
            <a:ext cx="60325" cy="153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6" name="Rectangle 152"/>
          <p:cNvSpPr>
            <a:spLocks noChangeArrowheads="1"/>
          </p:cNvSpPr>
          <p:nvPr userDrawn="1"/>
        </p:nvSpPr>
        <p:spPr bwMode="auto">
          <a:xfrm>
            <a:off x="5489575" y="-7159352"/>
            <a:ext cx="330200"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7" name="Freeform 153"/>
          <p:cNvSpPr>
            <a:spLocks/>
          </p:cNvSpPr>
          <p:nvPr userDrawn="1"/>
        </p:nvSpPr>
        <p:spPr bwMode="auto">
          <a:xfrm>
            <a:off x="5461000" y="-7245077"/>
            <a:ext cx="387350" cy="79375"/>
          </a:xfrm>
          <a:custGeom>
            <a:avLst/>
            <a:gdLst>
              <a:gd name="T0" fmla="*/ 24 w 244"/>
              <a:gd name="T1" fmla="*/ 0 h 50"/>
              <a:gd name="T2" fmla="*/ 222 w 244"/>
              <a:gd name="T3" fmla="*/ 0 h 50"/>
              <a:gd name="T4" fmla="*/ 244 w 244"/>
              <a:gd name="T5" fmla="*/ 50 h 50"/>
              <a:gd name="T6" fmla="*/ 0 w 244"/>
              <a:gd name="T7" fmla="*/ 50 h 50"/>
              <a:gd name="T8" fmla="*/ 24 w 244"/>
              <a:gd name="T9" fmla="*/ 0 h 50"/>
            </a:gdLst>
            <a:ahLst/>
            <a:cxnLst>
              <a:cxn ang="0">
                <a:pos x="T0" y="T1"/>
              </a:cxn>
              <a:cxn ang="0">
                <a:pos x="T2" y="T3"/>
              </a:cxn>
              <a:cxn ang="0">
                <a:pos x="T4" y="T5"/>
              </a:cxn>
              <a:cxn ang="0">
                <a:pos x="T6" y="T7"/>
              </a:cxn>
              <a:cxn ang="0">
                <a:pos x="T8" y="T9"/>
              </a:cxn>
            </a:cxnLst>
            <a:rect l="0" t="0" r="r" b="b"/>
            <a:pathLst>
              <a:path w="244" h="50">
                <a:moveTo>
                  <a:pt x="24" y="0"/>
                </a:moveTo>
                <a:lnTo>
                  <a:pt x="222" y="0"/>
                </a:lnTo>
                <a:lnTo>
                  <a:pt x="244" y="50"/>
                </a:lnTo>
                <a:lnTo>
                  <a:pt x="0" y="50"/>
                </a:lnTo>
                <a:lnTo>
                  <a:pt x="2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8" name="Rectangle 154"/>
          <p:cNvSpPr>
            <a:spLocks noChangeArrowheads="1"/>
          </p:cNvSpPr>
          <p:nvPr userDrawn="1"/>
        </p:nvSpPr>
        <p:spPr bwMode="auto">
          <a:xfrm>
            <a:off x="5514975" y="-7083152"/>
            <a:ext cx="19685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59" name="Rectangle 155"/>
          <p:cNvSpPr>
            <a:spLocks noChangeArrowheads="1"/>
          </p:cNvSpPr>
          <p:nvPr userDrawn="1"/>
        </p:nvSpPr>
        <p:spPr bwMode="auto">
          <a:xfrm>
            <a:off x="5743575" y="-7083152"/>
            <a:ext cx="47625" cy="122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0" name="Freeform 156"/>
          <p:cNvSpPr>
            <a:spLocks noEditPoints="1"/>
          </p:cNvSpPr>
          <p:nvPr userDrawn="1"/>
        </p:nvSpPr>
        <p:spPr bwMode="auto">
          <a:xfrm>
            <a:off x="2590800" y="-7226027"/>
            <a:ext cx="247650" cy="265113"/>
          </a:xfrm>
          <a:custGeom>
            <a:avLst/>
            <a:gdLst>
              <a:gd name="T0" fmla="*/ 78 w 156"/>
              <a:gd name="T1" fmla="*/ 0 h 167"/>
              <a:gd name="T2" fmla="*/ 0 w 156"/>
              <a:gd name="T3" fmla="*/ 70 h 167"/>
              <a:gd name="T4" fmla="*/ 0 w 156"/>
              <a:gd name="T5" fmla="*/ 167 h 167"/>
              <a:gd name="T6" fmla="*/ 156 w 156"/>
              <a:gd name="T7" fmla="*/ 167 h 167"/>
              <a:gd name="T8" fmla="*/ 156 w 156"/>
              <a:gd name="T9" fmla="*/ 70 h 167"/>
              <a:gd name="T10" fmla="*/ 78 w 156"/>
              <a:gd name="T11" fmla="*/ 0 h 167"/>
              <a:gd name="T12" fmla="*/ 60 w 156"/>
              <a:gd name="T13" fmla="*/ 94 h 167"/>
              <a:gd name="T14" fmla="*/ 96 w 156"/>
              <a:gd name="T15" fmla="*/ 94 h 167"/>
              <a:gd name="T16" fmla="*/ 96 w 156"/>
              <a:gd name="T17" fmla="*/ 129 h 167"/>
              <a:gd name="T18" fmla="*/ 60 w 156"/>
              <a:gd name="T19" fmla="*/ 129 h 167"/>
              <a:gd name="T20" fmla="*/ 60 w 156"/>
              <a:gd name="T21" fmla="*/ 9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7">
                <a:moveTo>
                  <a:pt x="78" y="0"/>
                </a:moveTo>
                <a:lnTo>
                  <a:pt x="0" y="70"/>
                </a:lnTo>
                <a:lnTo>
                  <a:pt x="0" y="167"/>
                </a:lnTo>
                <a:lnTo>
                  <a:pt x="156" y="167"/>
                </a:lnTo>
                <a:lnTo>
                  <a:pt x="156" y="70"/>
                </a:lnTo>
                <a:lnTo>
                  <a:pt x="78" y="0"/>
                </a:lnTo>
                <a:close/>
                <a:moveTo>
                  <a:pt x="60" y="94"/>
                </a:moveTo>
                <a:lnTo>
                  <a:pt x="96" y="94"/>
                </a:lnTo>
                <a:lnTo>
                  <a:pt x="96" y="129"/>
                </a:lnTo>
                <a:lnTo>
                  <a:pt x="60" y="129"/>
                </a:lnTo>
                <a:lnTo>
                  <a:pt x="60" y="9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1" name="Freeform 157"/>
          <p:cNvSpPr>
            <a:spLocks noEditPoints="1"/>
          </p:cNvSpPr>
          <p:nvPr userDrawn="1"/>
        </p:nvSpPr>
        <p:spPr bwMode="auto">
          <a:xfrm>
            <a:off x="6727825" y="-7226027"/>
            <a:ext cx="244475" cy="265113"/>
          </a:xfrm>
          <a:custGeom>
            <a:avLst/>
            <a:gdLst>
              <a:gd name="T0" fmla="*/ 76 w 154"/>
              <a:gd name="T1" fmla="*/ 0 h 167"/>
              <a:gd name="T2" fmla="*/ 0 w 154"/>
              <a:gd name="T3" fmla="*/ 70 h 167"/>
              <a:gd name="T4" fmla="*/ 0 w 154"/>
              <a:gd name="T5" fmla="*/ 167 h 167"/>
              <a:gd name="T6" fmla="*/ 154 w 154"/>
              <a:gd name="T7" fmla="*/ 167 h 167"/>
              <a:gd name="T8" fmla="*/ 154 w 154"/>
              <a:gd name="T9" fmla="*/ 70 h 167"/>
              <a:gd name="T10" fmla="*/ 76 w 154"/>
              <a:gd name="T11" fmla="*/ 0 h 167"/>
              <a:gd name="T12" fmla="*/ 58 w 154"/>
              <a:gd name="T13" fmla="*/ 94 h 167"/>
              <a:gd name="T14" fmla="*/ 94 w 154"/>
              <a:gd name="T15" fmla="*/ 94 h 167"/>
              <a:gd name="T16" fmla="*/ 94 w 154"/>
              <a:gd name="T17" fmla="*/ 129 h 167"/>
              <a:gd name="T18" fmla="*/ 58 w 154"/>
              <a:gd name="T19" fmla="*/ 129 h 167"/>
              <a:gd name="T20" fmla="*/ 58 w 154"/>
              <a:gd name="T21" fmla="*/ 9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67">
                <a:moveTo>
                  <a:pt x="76" y="0"/>
                </a:moveTo>
                <a:lnTo>
                  <a:pt x="0" y="70"/>
                </a:lnTo>
                <a:lnTo>
                  <a:pt x="0" y="167"/>
                </a:lnTo>
                <a:lnTo>
                  <a:pt x="154" y="167"/>
                </a:lnTo>
                <a:lnTo>
                  <a:pt x="154" y="70"/>
                </a:lnTo>
                <a:lnTo>
                  <a:pt x="76" y="0"/>
                </a:lnTo>
                <a:close/>
                <a:moveTo>
                  <a:pt x="58" y="94"/>
                </a:moveTo>
                <a:lnTo>
                  <a:pt x="94" y="94"/>
                </a:lnTo>
                <a:lnTo>
                  <a:pt x="94" y="129"/>
                </a:lnTo>
                <a:lnTo>
                  <a:pt x="58" y="129"/>
                </a:lnTo>
                <a:lnTo>
                  <a:pt x="58" y="9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2" name="Freeform 158"/>
          <p:cNvSpPr>
            <a:spLocks/>
          </p:cNvSpPr>
          <p:nvPr userDrawn="1"/>
        </p:nvSpPr>
        <p:spPr bwMode="auto">
          <a:xfrm>
            <a:off x="3082925" y="-7359377"/>
            <a:ext cx="633413" cy="92075"/>
          </a:xfrm>
          <a:custGeom>
            <a:avLst/>
            <a:gdLst>
              <a:gd name="T0" fmla="*/ 34 w 399"/>
              <a:gd name="T1" fmla="*/ 0 h 58"/>
              <a:gd name="T2" fmla="*/ 367 w 399"/>
              <a:gd name="T3" fmla="*/ 0 h 58"/>
              <a:gd name="T4" fmla="*/ 399 w 399"/>
              <a:gd name="T5" fmla="*/ 58 h 58"/>
              <a:gd name="T6" fmla="*/ 0 w 399"/>
              <a:gd name="T7" fmla="*/ 58 h 58"/>
              <a:gd name="T8" fmla="*/ 34 w 399"/>
              <a:gd name="T9" fmla="*/ 0 h 58"/>
            </a:gdLst>
            <a:ahLst/>
            <a:cxnLst>
              <a:cxn ang="0">
                <a:pos x="T0" y="T1"/>
              </a:cxn>
              <a:cxn ang="0">
                <a:pos x="T2" y="T3"/>
              </a:cxn>
              <a:cxn ang="0">
                <a:pos x="T4" y="T5"/>
              </a:cxn>
              <a:cxn ang="0">
                <a:pos x="T6" y="T7"/>
              </a:cxn>
              <a:cxn ang="0">
                <a:pos x="T8" y="T9"/>
              </a:cxn>
            </a:cxnLst>
            <a:rect l="0" t="0" r="r" b="b"/>
            <a:pathLst>
              <a:path w="399" h="58">
                <a:moveTo>
                  <a:pt x="34" y="0"/>
                </a:moveTo>
                <a:lnTo>
                  <a:pt x="367" y="0"/>
                </a:lnTo>
                <a:lnTo>
                  <a:pt x="399" y="58"/>
                </a:lnTo>
                <a:lnTo>
                  <a:pt x="0" y="58"/>
                </a:lnTo>
                <a:lnTo>
                  <a:pt x="3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3" name="Rectangle 159"/>
          <p:cNvSpPr>
            <a:spLocks noChangeArrowheads="1"/>
          </p:cNvSpPr>
          <p:nvPr userDrawn="1"/>
        </p:nvSpPr>
        <p:spPr bwMode="auto">
          <a:xfrm>
            <a:off x="3114675" y="-7257777"/>
            <a:ext cx="576263" cy="296863"/>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4" name="Rectangle 160"/>
          <p:cNvSpPr>
            <a:spLocks noChangeArrowheads="1"/>
          </p:cNvSpPr>
          <p:nvPr userDrawn="1"/>
        </p:nvSpPr>
        <p:spPr bwMode="auto">
          <a:xfrm>
            <a:off x="3146425" y="-7219677"/>
            <a:ext cx="10160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5" name="Rectangle 161"/>
          <p:cNvSpPr>
            <a:spLocks noChangeArrowheads="1"/>
          </p:cNvSpPr>
          <p:nvPr userDrawn="1"/>
        </p:nvSpPr>
        <p:spPr bwMode="auto">
          <a:xfrm>
            <a:off x="3282950" y="-7219677"/>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6" name="Rectangle 162"/>
          <p:cNvSpPr>
            <a:spLocks noChangeArrowheads="1"/>
          </p:cNvSpPr>
          <p:nvPr userDrawn="1"/>
        </p:nvSpPr>
        <p:spPr bwMode="auto">
          <a:xfrm>
            <a:off x="3419475" y="-7219677"/>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7" name="Rectangle 163"/>
          <p:cNvSpPr>
            <a:spLocks noChangeArrowheads="1"/>
          </p:cNvSpPr>
          <p:nvPr userDrawn="1"/>
        </p:nvSpPr>
        <p:spPr bwMode="auto">
          <a:xfrm>
            <a:off x="3552825" y="-7219677"/>
            <a:ext cx="1031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8" name="Rectangle 164"/>
          <p:cNvSpPr>
            <a:spLocks noChangeArrowheads="1"/>
          </p:cNvSpPr>
          <p:nvPr userDrawn="1"/>
        </p:nvSpPr>
        <p:spPr bwMode="auto">
          <a:xfrm>
            <a:off x="3146425" y="-7149827"/>
            <a:ext cx="1016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69" name="Rectangle 165"/>
          <p:cNvSpPr>
            <a:spLocks noChangeArrowheads="1"/>
          </p:cNvSpPr>
          <p:nvPr userDrawn="1"/>
        </p:nvSpPr>
        <p:spPr bwMode="auto">
          <a:xfrm>
            <a:off x="3282950" y="-7149827"/>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0" name="Rectangle 166"/>
          <p:cNvSpPr>
            <a:spLocks noChangeArrowheads="1"/>
          </p:cNvSpPr>
          <p:nvPr userDrawn="1"/>
        </p:nvSpPr>
        <p:spPr bwMode="auto">
          <a:xfrm>
            <a:off x="3419475" y="-7149827"/>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1" name="Rectangle 167"/>
          <p:cNvSpPr>
            <a:spLocks noChangeArrowheads="1"/>
          </p:cNvSpPr>
          <p:nvPr userDrawn="1"/>
        </p:nvSpPr>
        <p:spPr bwMode="auto">
          <a:xfrm>
            <a:off x="3552825" y="-7149827"/>
            <a:ext cx="1031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2" name="Rectangle 168"/>
          <p:cNvSpPr>
            <a:spLocks noChangeArrowheads="1"/>
          </p:cNvSpPr>
          <p:nvPr userDrawn="1"/>
        </p:nvSpPr>
        <p:spPr bwMode="auto">
          <a:xfrm>
            <a:off x="3146425" y="-7089502"/>
            <a:ext cx="10160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3" name="Rectangle 169"/>
          <p:cNvSpPr>
            <a:spLocks noChangeArrowheads="1"/>
          </p:cNvSpPr>
          <p:nvPr userDrawn="1"/>
        </p:nvSpPr>
        <p:spPr bwMode="auto">
          <a:xfrm>
            <a:off x="3282950" y="-7089502"/>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4" name="Rectangle 170"/>
          <p:cNvSpPr>
            <a:spLocks noChangeArrowheads="1"/>
          </p:cNvSpPr>
          <p:nvPr userDrawn="1"/>
        </p:nvSpPr>
        <p:spPr bwMode="auto">
          <a:xfrm>
            <a:off x="3419475" y="-7089502"/>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5" name="Rectangle 171"/>
          <p:cNvSpPr>
            <a:spLocks noChangeArrowheads="1"/>
          </p:cNvSpPr>
          <p:nvPr userDrawn="1"/>
        </p:nvSpPr>
        <p:spPr bwMode="auto">
          <a:xfrm>
            <a:off x="3552825" y="-7089502"/>
            <a:ext cx="1031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6" name="Rectangle 172"/>
          <p:cNvSpPr>
            <a:spLocks noChangeArrowheads="1"/>
          </p:cNvSpPr>
          <p:nvPr userDrawn="1"/>
        </p:nvSpPr>
        <p:spPr bwMode="auto">
          <a:xfrm>
            <a:off x="3146425" y="-7021240"/>
            <a:ext cx="1016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7" name="Rectangle 173"/>
          <p:cNvSpPr>
            <a:spLocks noChangeArrowheads="1"/>
          </p:cNvSpPr>
          <p:nvPr userDrawn="1"/>
        </p:nvSpPr>
        <p:spPr bwMode="auto">
          <a:xfrm>
            <a:off x="3282950" y="-7021240"/>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8" name="Rectangle 174"/>
          <p:cNvSpPr>
            <a:spLocks noChangeArrowheads="1"/>
          </p:cNvSpPr>
          <p:nvPr userDrawn="1"/>
        </p:nvSpPr>
        <p:spPr bwMode="auto">
          <a:xfrm>
            <a:off x="3419475" y="-7021240"/>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79" name="Rectangle 175"/>
          <p:cNvSpPr>
            <a:spLocks noChangeArrowheads="1"/>
          </p:cNvSpPr>
          <p:nvPr userDrawn="1"/>
        </p:nvSpPr>
        <p:spPr bwMode="auto">
          <a:xfrm>
            <a:off x="3552825" y="-7021240"/>
            <a:ext cx="1031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0" name="Freeform 176"/>
          <p:cNvSpPr>
            <a:spLocks/>
          </p:cNvSpPr>
          <p:nvPr userDrawn="1"/>
        </p:nvSpPr>
        <p:spPr bwMode="auto">
          <a:xfrm>
            <a:off x="3700462" y="-7153002"/>
            <a:ext cx="82550" cy="195263"/>
          </a:xfrm>
          <a:custGeom>
            <a:avLst/>
            <a:gdLst>
              <a:gd name="T0" fmla="*/ 11 w 26"/>
              <a:gd name="T1" fmla="*/ 0 h 61"/>
              <a:gd name="T2" fmla="*/ 15 w 26"/>
              <a:gd name="T3" fmla="*/ 1 h 61"/>
              <a:gd name="T4" fmla="*/ 16 w 26"/>
              <a:gd name="T5" fmla="*/ 4 h 61"/>
              <a:gd name="T6" fmla="*/ 15 w 26"/>
              <a:gd name="T7" fmla="*/ 6 h 61"/>
              <a:gd name="T8" fmla="*/ 16 w 26"/>
              <a:gd name="T9" fmla="*/ 8 h 61"/>
              <a:gd name="T10" fmla="*/ 20 w 26"/>
              <a:gd name="T11" fmla="*/ 10 h 61"/>
              <a:gd name="T12" fmla="*/ 21 w 26"/>
              <a:gd name="T13" fmla="*/ 12 h 61"/>
              <a:gd name="T14" fmla="*/ 22 w 26"/>
              <a:gd name="T15" fmla="*/ 18 h 61"/>
              <a:gd name="T16" fmla="*/ 23 w 26"/>
              <a:gd name="T17" fmla="*/ 23 h 61"/>
              <a:gd name="T18" fmla="*/ 21 w 26"/>
              <a:gd name="T19" fmla="*/ 28 h 61"/>
              <a:gd name="T20" fmla="*/ 20 w 26"/>
              <a:gd name="T21" fmla="*/ 30 h 61"/>
              <a:gd name="T22" fmla="*/ 20 w 26"/>
              <a:gd name="T23" fmla="*/ 31 h 61"/>
              <a:gd name="T24" fmla="*/ 18 w 26"/>
              <a:gd name="T25" fmla="*/ 37 h 61"/>
              <a:gd name="T26" fmla="*/ 21 w 26"/>
              <a:gd name="T27" fmla="*/ 43 h 61"/>
              <a:gd name="T28" fmla="*/ 24 w 26"/>
              <a:gd name="T29" fmla="*/ 51 h 61"/>
              <a:gd name="T30" fmla="*/ 26 w 26"/>
              <a:gd name="T31" fmla="*/ 57 h 61"/>
              <a:gd name="T32" fmla="*/ 24 w 26"/>
              <a:gd name="T33" fmla="*/ 58 h 61"/>
              <a:gd name="T34" fmla="*/ 20 w 26"/>
              <a:gd name="T35" fmla="*/ 59 h 61"/>
              <a:gd name="T36" fmla="*/ 17 w 26"/>
              <a:gd name="T37" fmla="*/ 58 h 61"/>
              <a:gd name="T38" fmla="*/ 18 w 26"/>
              <a:gd name="T39" fmla="*/ 56 h 61"/>
              <a:gd name="T40" fmla="*/ 17 w 26"/>
              <a:gd name="T41" fmla="*/ 53 h 61"/>
              <a:gd name="T42" fmla="*/ 17 w 26"/>
              <a:gd name="T43" fmla="*/ 48 h 61"/>
              <a:gd name="T44" fmla="*/ 16 w 26"/>
              <a:gd name="T45" fmla="*/ 45 h 61"/>
              <a:gd name="T46" fmla="*/ 15 w 26"/>
              <a:gd name="T47" fmla="*/ 46 h 61"/>
              <a:gd name="T48" fmla="*/ 13 w 26"/>
              <a:gd name="T49" fmla="*/ 50 h 61"/>
              <a:gd name="T50" fmla="*/ 11 w 26"/>
              <a:gd name="T51" fmla="*/ 54 h 61"/>
              <a:gd name="T52" fmla="*/ 7 w 26"/>
              <a:gd name="T53" fmla="*/ 60 h 61"/>
              <a:gd name="T54" fmla="*/ 5 w 26"/>
              <a:gd name="T55" fmla="*/ 60 h 61"/>
              <a:gd name="T56" fmla="*/ 1 w 26"/>
              <a:gd name="T57" fmla="*/ 59 h 61"/>
              <a:gd name="T58" fmla="*/ 0 w 26"/>
              <a:gd name="T59" fmla="*/ 57 h 61"/>
              <a:gd name="T60" fmla="*/ 2 w 26"/>
              <a:gd name="T61" fmla="*/ 56 h 61"/>
              <a:gd name="T62" fmla="*/ 6 w 26"/>
              <a:gd name="T63" fmla="*/ 51 h 61"/>
              <a:gd name="T64" fmla="*/ 9 w 26"/>
              <a:gd name="T65" fmla="*/ 48 h 61"/>
              <a:gd name="T66" fmla="*/ 9 w 26"/>
              <a:gd name="T67" fmla="*/ 44 h 61"/>
              <a:gd name="T68" fmla="*/ 9 w 26"/>
              <a:gd name="T69" fmla="*/ 42 h 61"/>
              <a:gd name="T70" fmla="*/ 10 w 26"/>
              <a:gd name="T71" fmla="*/ 41 h 61"/>
              <a:gd name="T72" fmla="*/ 12 w 26"/>
              <a:gd name="T73" fmla="*/ 36 h 61"/>
              <a:gd name="T74" fmla="*/ 9 w 26"/>
              <a:gd name="T75" fmla="*/ 31 h 61"/>
              <a:gd name="T76" fmla="*/ 8 w 26"/>
              <a:gd name="T77" fmla="*/ 30 h 61"/>
              <a:gd name="T78" fmla="*/ 8 w 26"/>
              <a:gd name="T79" fmla="*/ 27 h 61"/>
              <a:gd name="T80" fmla="*/ 8 w 26"/>
              <a:gd name="T81" fmla="*/ 25 h 61"/>
              <a:gd name="T82" fmla="*/ 8 w 26"/>
              <a:gd name="T83" fmla="*/ 23 h 61"/>
              <a:gd name="T84" fmla="*/ 8 w 26"/>
              <a:gd name="T85" fmla="*/ 21 h 61"/>
              <a:gd name="T86" fmla="*/ 8 w 26"/>
              <a:gd name="T87" fmla="*/ 19 h 61"/>
              <a:gd name="T88" fmla="*/ 8 w 26"/>
              <a:gd name="T89" fmla="*/ 16 h 61"/>
              <a:gd name="T90" fmla="*/ 8 w 26"/>
              <a:gd name="T91" fmla="*/ 12 h 61"/>
              <a:gd name="T92" fmla="*/ 9 w 26"/>
              <a:gd name="T93" fmla="*/ 10 h 61"/>
              <a:gd name="T94" fmla="*/ 10 w 26"/>
              <a:gd name="T95" fmla="*/ 9 h 61"/>
              <a:gd name="T96" fmla="*/ 11 w 26"/>
              <a:gd name="T97" fmla="*/ 8 h 61"/>
              <a:gd name="T98" fmla="*/ 10 w 26"/>
              <a:gd name="T99" fmla="*/ 6 h 61"/>
              <a:gd name="T100" fmla="*/ 9 w 26"/>
              <a:gd name="T101" fmla="*/ 5 h 61"/>
              <a:gd name="T102" fmla="*/ 9 w 26"/>
              <a:gd name="T103"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 h="61">
                <a:moveTo>
                  <a:pt x="10" y="2"/>
                </a:moveTo>
                <a:cubicBezTo>
                  <a:pt x="10" y="1"/>
                  <a:pt x="10" y="1"/>
                  <a:pt x="10" y="1"/>
                </a:cubicBezTo>
                <a:cubicBezTo>
                  <a:pt x="11" y="0"/>
                  <a:pt x="11" y="0"/>
                  <a:pt x="11" y="0"/>
                </a:cubicBezTo>
                <a:cubicBezTo>
                  <a:pt x="12" y="0"/>
                  <a:pt x="12" y="0"/>
                  <a:pt x="12" y="0"/>
                </a:cubicBezTo>
                <a:cubicBezTo>
                  <a:pt x="13" y="0"/>
                  <a:pt x="13" y="0"/>
                  <a:pt x="13" y="0"/>
                </a:cubicBezTo>
                <a:cubicBezTo>
                  <a:pt x="14" y="0"/>
                  <a:pt x="15" y="1"/>
                  <a:pt x="15" y="1"/>
                </a:cubicBezTo>
                <a:cubicBezTo>
                  <a:pt x="15" y="2"/>
                  <a:pt x="15" y="2"/>
                  <a:pt x="15" y="2"/>
                </a:cubicBezTo>
                <a:cubicBezTo>
                  <a:pt x="16" y="3"/>
                  <a:pt x="16" y="3"/>
                  <a:pt x="16" y="3"/>
                </a:cubicBezTo>
                <a:cubicBezTo>
                  <a:pt x="16" y="4"/>
                  <a:pt x="16" y="4"/>
                  <a:pt x="16" y="4"/>
                </a:cubicBezTo>
                <a:cubicBezTo>
                  <a:pt x="16" y="5"/>
                  <a:pt x="16" y="5"/>
                  <a:pt x="16" y="5"/>
                </a:cubicBezTo>
                <a:cubicBezTo>
                  <a:pt x="15" y="5"/>
                  <a:pt x="15" y="5"/>
                  <a:pt x="15" y="5"/>
                </a:cubicBezTo>
                <a:cubicBezTo>
                  <a:pt x="15" y="6"/>
                  <a:pt x="15" y="6"/>
                  <a:pt x="15" y="6"/>
                </a:cubicBezTo>
                <a:cubicBezTo>
                  <a:pt x="16" y="7"/>
                  <a:pt x="16" y="7"/>
                  <a:pt x="16" y="7"/>
                </a:cubicBezTo>
                <a:cubicBezTo>
                  <a:pt x="16" y="7"/>
                  <a:pt x="16" y="7"/>
                  <a:pt x="16" y="7"/>
                </a:cubicBezTo>
                <a:cubicBezTo>
                  <a:pt x="16" y="8"/>
                  <a:pt x="16" y="8"/>
                  <a:pt x="16" y="8"/>
                </a:cubicBezTo>
                <a:cubicBezTo>
                  <a:pt x="16" y="8"/>
                  <a:pt x="16" y="8"/>
                  <a:pt x="17" y="8"/>
                </a:cubicBezTo>
                <a:cubicBezTo>
                  <a:pt x="17" y="9"/>
                  <a:pt x="17" y="9"/>
                  <a:pt x="18" y="9"/>
                </a:cubicBezTo>
                <a:cubicBezTo>
                  <a:pt x="19" y="10"/>
                  <a:pt x="19" y="10"/>
                  <a:pt x="20" y="10"/>
                </a:cubicBezTo>
                <a:cubicBezTo>
                  <a:pt x="20" y="11"/>
                  <a:pt x="20" y="11"/>
                  <a:pt x="20" y="11"/>
                </a:cubicBezTo>
                <a:cubicBezTo>
                  <a:pt x="20" y="11"/>
                  <a:pt x="20" y="11"/>
                  <a:pt x="20" y="11"/>
                </a:cubicBezTo>
                <a:cubicBezTo>
                  <a:pt x="21" y="12"/>
                  <a:pt x="21" y="12"/>
                  <a:pt x="21" y="12"/>
                </a:cubicBezTo>
                <a:cubicBezTo>
                  <a:pt x="21" y="13"/>
                  <a:pt x="21" y="13"/>
                  <a:pt x="21" y="13"/>
                </a:cubicBezTo>
                <a:cubicBezTo>
                  <a:pt x="21" y="13"/>
                  <a:pt x="21" y="15"/>
                  <a:pt x="22" y="16"/>
                </a:cubicBezTo>
                <a:cubicBezTo>
                  <a:pt x="22" y="16"/>
                  <a:pt x="22" y="18"/>
                  <a:pt x="22" y="18"/>
                </a:cubicBezTo>
                <a:cubicBezTo>
                  <a:pt x="22" y="19"/>
                  <a:pt x="22" y="20"/>
                  <a:pt x="23" y="20"/>
                </a:cubicBezTo>
                <a:cubicBezTo>
                  <a:pt x="23" y="20"/>
                  <a:pt x="23" y="22"/>
                  <a:pt x="23" y="22"/>
                </a:cubicBezTo>
                <a:cubicBezTo>
                  <a:pt x="23" y="22"/>
                  <a:pt x="23" y="22"/>
                  <a:pt x="23" y="23"/>
                </a:cubicBezTo>
                <a:cubicBezTo>
                  <a:pt x="23" y="23"/>
                  <a:pt x="23" y="23"/>
                  <a:pt x="23" y="24"/>
                </a:cubicBezTo>
                <a:cubicBezTo>
                  <a:pt x="23" y="24"/>
                  <a:pt x="23" y="25"/>
                  <a:pt x="23" y="26"/>
                </a:cubicBezTo>
                <a:cubicBezTo>
                  <a:pt x="22" y="26"/>
                  <a:pt x="21" y="28"/>
                  <a:pt x="21" y="28"/>
                </a:cubicBezTo>
                <a:cubicBezTo>
                  <a:pt x="21" y="28"/>
                  <a:pt x="21" y="28"/>
                  <a:pt x="21" y="28"/>
                </a:cubicBezTo>
                <a:cubicBezTo>
                  <a:pt x="20" y="29"/>
                  <a:pt x="20" y="29"/>
                  <a:pt x="20" y="29"/>
                </a:cubicBezTo>
                <a:cubicBezTo>
                  <a:pt x="20" y="29"/>
                  <a:pt x="20" y="30"/>
                  <a:pt x="20" y="30"/>
                </a:cubicBezTo>
                <a:cubicBezTo>
                  <a:pt x="20" y="30"/>
                  <a:pt x="21" y="30"/>
                  <a:pt x="21" y="31"/>
                </a:cubicBezTo>
                <a:cubicBezTo>
                  <a:pt x="21" y="31"/>
                  <a:pt x="21" y="31"/>
                  <a:pt x="20" y="31"/>
                </a:cubicBezTo>
                <a:cubicBezTo>
                  <a:pt x="20" y="31"/>
                  <a:pt x="20" y="31"/>
                  <a:pt x="20" y="31"/>
                </a:cubicBezTo>
                <a:cubicBezTo>
                  <a:pt x="19" y="33"/>
                  <a:pt x="19" y="33"/>
                  <a:pt x="19" y="33"/>
                </a:cubicBezTo>
                <a:cubicBezTo>
                  <a:pt x="19" y="33"/>
                  <a:pt x="18" y="35"/>
                  <a:pt x="18" y="35"/>
                </a:cubicBezTo>
                <a:cubicBezTo>
                  <a:pt x="18" y="36"/>
                  <a:pt x="18" y="36"/>
                  <a:pt x="18" y="37"/>
                </a:cubicBezTo>
                <a:cubicBezTo>
                  <a:pt x="18" y="37"/>
                  <a:pt x="18" y="37"/>
                  <a:pt x="18" y="38"/>
                </a:cubicBezTo>
                <a:cubicBezTo>
                  <a:pt x="19" y="38"/>
                  <a:pt x="19" y="39"/>
                  <a:pt x="19" y="39"/>
                </a:cubicBezTo>
                <a:cubicBezTo>
                  <a:pt x="19" y="40"/>
                  <a:pt x="20" y="42"/>
                  <a:pt x="21" y="43"/>
                </a:cubicBezTo>
                <a:cubicBezTo>
                  <a:pt x="21" y="43"/>
                  <a:pt x="21" y="44"/>
                  <a:pt x="22" y="45"/>
                </a:cubicBezTo>
                <a:cubicBezTo>
                  <a:pt x="22" y="45"/>
                  <a:pt x="22" y="46"/>
                  <a:pt x="23" y="47"/>
                </a:cubicBezTo>
                <a:cubicBezTo>
                  <a:pt x="23" y="47"/>
                  <a:pt x="24" y="50"/>
                  <a:pt x="24" y="51"/>
                </a:cubicBezTo>
                <a:cubicBezTo>
                  <a:pt x="24" y="51"/>
                  <a:pt x="24" y="52"/>
                  <a:pt x="25" y="53"/>
                </a:cubicBezTo>
                <a:cubicBezTo>
                  <a:pt x="25" y="53"/>
                  <a:pt x="25" y="55"/>
                  <a:pt x="25" y="56"/>
                </a:cubicBezTo>
                <a:cubicBezTo>
                  <a:pt x="26" y="57"/>
                  <a:pt x="26" y="57"/>
                  <a:pt x="26" y="57"/>
                </a:cubicBezTo>
                <a:cubicBezTo>
                  <a:pt x="25" y="58"/>
                  <a:pt x="25" y="58"/>
                  <a:pt x="25" y="58"/>
                </a:cubicBezTo>
                <a:cubicBezTo>
                  <a:pt x="25" y="58"/>
                  <a:pt x="25" y="58"/>
                  <a:pt x="25" y="58"/>
                </a:cubicBezTo>
                <a:cubicBezTo>
                  <a:pt x="24" y="58"/>
                  <a:pt x="24" y="58"/>
                  <a:pt x="24" y="58"/>
                </a:cubicBezTo>
                <a:cubicBezTo>
                  <a:pt x="23" y="58"/>
                  <a:pt x="23" y="58"/>
                  <a:pt x="23" y="58"/>
                </a:cubicBezTo>
                <a:cubicBezTo>
                  <a:pt x="23" y="58"/>
                  <a:pt x="23" y="58"/>
                  <a:pt x="22" y="59"/>
                </a:cubicBezTo>
                <a:cubicBezTo>
                  <a:pt x="22" y="59"/>
                  <a:pt x="21" y="59"/>
                  <a:pt x="20" y="59"/>
                </a:cubicBezTo>
                <a:cubicBezTo>
                  <a:pt x="20" y="59"/>
                  <a:pt x="19" y="59"/>
                  <a:pt x="18" y="59"/>
                </a:cubicBezTo>
                <a:cubicBezTo>
                  <a:pt x="18" y="59"/>
                  <a:pt x="17" y="59"/>
                  <a:pt x="17" y="59"/>
                </a:cubicBezTo>
                <a:cubicBezTo>
                  <a:pt x="17" y="58"/>
                  <a:pt x="17" y="58"/>
                  <a:pt x="17" y="58"/>
                </a:cubicBezTo>
                <a:cubicBezTo>
                  <a:pt x="17" y="58"/>
                  <a:pt x="17" y="58"/>
                  <a:pt x="17" y="58"/>
                </a:cubicBezTo>
                <a:cubicBezTo>
                  <a:pt x="18" y="57"/>
                  <a:pt x="18" y="57"/>
                  <a:pt x="18" y="57"/>
                </a:cubicBezTo>
                <a:cubicBezTo>
                  <a:pt x="18" y="56"/>
                  <a:pt x="18" y="56"/>
                  <a:pt x="18" y="56"/>
                </a:cubicBezTo>
                <a:cubicBezTo>
                  <a:pt x="18" y="55"/>
                  <a:pt x="18" y="55"/>
                  <a:pt x="18" y="55"/>
                </a:cubicBezTo>
                <a:cubicBezTo>
                  <a:pt x="18" y="54"/>
                  <a:pt x="18" y="54"/>
                  <a:pt x="18" y="54"/>
                </a:cubicBezTo>
                <a:cubicBezTo>
                  <a:pt x="17" y="53"/>
                  <a:pt x="17" y="53"/>
                  <a:pt x="17" y="53"/>
                </a:cubicBezTo>
                <a:cubicBezTo>
                  <a:pt x="17" y="53"/>
                  <a:pt x="17" y="52"/>
                  <a:pt x="17" y="52"/>
                </a:cubicBezTo>
                <a:cubicBezTo>
                  <a:pt x="17" y="51"/>
                  <a:pt x="17" y="50"/>
                  <a:pt x="17" y="50"/>
                </a:cubicBezTo>
                <a:cubicBezTo>
                  <a:pt x="17" y="48"/>
                  <a:pt x="17" y="48"/>
                  <a:pt x="17" y="48"/>
                </a:cubicBezTo>
                <a:cubicBezTo>
                  <a:pt x="16" y="47"/>
                  <a:pt x="16" y="47"/>
                  <a:pt x="16" y="47"/>
                </a:cubicBezTo>
                <a:cubicBezTo>
                  <a:pt x="16" y="46"/>
                  <a:pt x="16" y="46"/>
                  <a:pt x="16" y="46"/>
                </a:cubicBezTo>
                <a:cubicBezTo>
                  <a:pt x="16" y="46"/>
                  <a:pt x="16" y="46"/>
                  <a:pt x="16" y="45"/>
                </a:cubicBezTo>
                <a:cubicBezTo>
                  <a:pt x="16" y="45"/>
                  <a:pt x="16" y="44"/>
                  <a:pt x="16" y="44"/>
                </a:cubicBezTo>
                <a:cubicBezTo>
                  <a:pt x="16" y="43"/>
                  <a:pt x="16" y="43"/>
                  <a:pt x="16" y="43"/>
                </a:cubicBezTo>
                <a:cubicBezTo>
                  <a:pt x="16" y="43"/>
                  <a:pt x="15" y="46"/>
                  <a:pt x="15" y="46"/>
                </a:cubicBezTo>
                <a:cubicBezTo>
                  <a:pt x="15" y="46"/>
                  <a:pt x="15" y="47"/>
                  <a:pt x="14" y="47"/>
                </a:cubicBezTo>
                <a:cubicBezTo>
                  <a:pt x="14" y="47"/>
                  <a:pt x="14" y="48"/>
                  <a:pt x="14" y="48"/>
                </a:cubicBezTo>
                <a:cubicBezTo>
                  <a:pt x="14" y="49"/>
                  <a:pt x="13" y="50"/>
                  <a:pt x="13" y="50"/>
                </a:cubicBezTo>
                <a:cubicBezTo>
                  <a:pt x="13" y="51"/>
                  <a:pt x="13" y="51"/>
                  <a:pt x="12" y="52"/>
                </a:cubicBezTo>
                <a:cubicBezTo>
                  <a:pt x="12" y="52"/>
                  <a:pt x="12" y="53"/>
                  <a:pt x="12" y="53"/>
                </a:cubicBezTo>
                <a:cubicBezTo>
                  <a:pt x="11" y="54"/>
                  <a:pt x="11" y="53"/>
                  <a:pt x="11" y="54"/>
                </a:cubicBezTo>
                <a:cubicBezTo>
                  <a:pt x="10" y="55"/>
                  <a:pt x="9" y="58"/>
                  <a:pt x="9" y="59"/>
                </a:cubicBezTo>
                <a:cubicBezTo>
                  <a:pt x="8" y="59"/>
                  <a:pt x="8" y="60"/>
                  <a:pt x="8" y="60"/>
                </a:cubicBezTo>
                <a:cubicBezTo>
                  <a:pt x="7" y="60"/>
                  <a:pt x="7" y="60"/>
                  <a:pt x="7" y="60"/>
                </a:cubicBezTo>
                <a:cubicBezTo>
                  <a:pt x="7" y="61"/>
                  <a:pt x="7" y="61"/>
                  <a:pt x="7" y="61"/>
                </a:cubicBezTo>
                <a:cubicBezTo>
                  <a:pt x="7" y="61"/>
                  <a:pt x="7" y="61"/>
                  <a:pt x="6" y="61"/>
                </a:cubicBezTo>
                <a:cubicBezTo>
                  <a:pt x="5" y="61"/>
                  <a:pt x="5" y="60"/>
                  <a:pt x="5" y="60"/>
                </a:cubicBezTo>
                <a:cubicBezTo>
                  <a:pt x="4" y="60"/>
                  <a:pt x="4" y="60"/>
                  <a:pt x="4" y="60"/>
                </a:cubicBezTo>
                <a:cubicBezTo>
                  <a:pt x="3" y="60"/>
                  <a:pt x="3" y="60"/>
                  <a:pt x="2" y="59"/>
                </a:cubicBezTo>
                <a:cubicBezTo>
                  <a:pt x="2" y="59"/>
                  <a:pt x="2" y="59"/>
                  <a:pt x="1" y="59"/>
                </a:cubicBezTo>
                <a:cubicBezTo>
                  <a:pt x="0" y="58"/>
                  <a:pt x="0" y="58"/>
                  <a:pt x="0" y="58"/>
                </a:cubicBezTo>
                <a:cubicBezTo>
                  <a:pt x="0" y="57"/>
                  <a:pt x="0" y="57"/>
                  <a:pt x="0" y="57"/>
                </a:cubicBezTo>
                <a:cubicBezTo>
                  <a:pt x="0" y="57"/>
                  <a:pt x="0" y="57"/>
                  <a:pt x="0" y="57"/>
                </a:cubicBezTo>
                <a:cubicBezTo>
                  <a:pt x="1" y="57"/>
                  <a:pt x="1" y="57"/>
                  <a:pt x="1" y="57"/>
                </a:cubicBezTo>
                <a:cubicBezTo>
                  <a:pt x="2" y="57"/>
                  <a:pt x="2" y="57"/>
                  <a:pt x="2" y="57"/>
                </a:cubicBezTo>
                <a:cubicBezTo>
                  <a:pt x="2" y="56"/>
                  <a:pt x="2" y="56"/>
                  <a:pt x="2" y="56"/>
                </a:cubicBezTo>
                <a:cubicBezTo>
                  <a:pt x="2" y="56"/>
                  <a:pt x="2" y="56"/>
                  <a:pt x="3" y="55"/>
                </a:cubicBezTo>
                <a:cubicBezTo>
                  <a:pt x="3" y="55"/>
                  <a:pt x="4" y="54"/>
                  <a:pt x="5" y="53"/>
                </a:cubicBezTo>
                <a:cubicBezTo>
                  <a:pt x="5" y="53"/>
                  <a:pt x="6" y="51"/>
                  <a:pt x="6" y="51"/>
                </a:cubicBezTo>
                <a:cubicBezTo>
                  <a:pt x="8" y="49"/>
                  <a:pt x="8" y="49"/>
                  <a:pt x="8" y="49"/>
                </a:cubicBezTo>
                <a:cubicBezTo>
                  <a:pt x="8" y="49"/>
                  <a:pt x="8" y="49"/>
                  <a:pt x="8" y="49"/>
                </a:cubicBezTo>
                <a:cubicBezTo>
                  <a:pt x="9" y="48"/>
                  <a:pt x="9" y="48"/>
                  <a:pt x="9" y="48"/>
                </a:cubicBezTo>
                <a:cubicBezTo>
                  <a:pt x="9" y="48"/>
                  <a:pt x="9" y="46"/>
                  <a:pt x="9" y="46"/>
                </a:cubicBezTo>
                <a:cubicBezTo>
                  <a:pt x="9" y="45"/>
                  <a:pt x="9" y="45"/>
                  <a:pt x="9" y="45"/>
                </a:cubicBezTo>
                <a:cubicBezTo>
                  <a:pt x="9" y="44"/>
                  <a:pt x="9" y="44"/>
                  <a:pt x="9" y="44"/>
                </a:cubicBezTo>
                <a:cubicBezTo>
                  <a:pt x="9" y="43"/>
                  <a:pt x="9" y="43"/>
                  <a:pt x="9" y="43"/>
                </a:cubicBezTo>
                <a:cubicBezTo>
                  <a:pt x="9" y="43"/>
                  <a:pt x="9" y="43"/>
                  <a:pt x="9" y="43"/>
                </a:cubicBezTo>
                <a:cubicBezTo>
                  <a:pt x="9" y="42"/>
                  <a:pt x="9" y="42"/>
                  <a:pt x="9" y="42"/>
                </a:cubicBezTo>
                <a:cubicBezTo>
                  <a:pt x="9" y="42"/>
                  <a:pt x="9" y="42"/>
                  <a:pt x="9" y="42"/>
                </a:cubicBezTo>
                <a:cubicBezTo>
                  <a:pt x="10" y="41"/>
                  <a:pt x="10" y="41"/>
                  <a:pt x="10" y="41"/>
                </a:cubicBezTo>
                <a:cubicBezTo>
                  <a:pt x="10" y="41"/>
                  <a:pt x="10" y="41"/>
                  <a:pt x="10" y="41"/>
                </a:cubicBezTo>
                <a:cubicBezTo>
                  <a:pt x="10" y="40"/>
                  <a:pt x="10" y="40"/>
                  <a:pt x="10" y="40"/>
                </a:cubicBezTo>
                <a:cubicBezTo>
                  <a:pt x="11" y="38"/>
                  <a:pt x="11" y="38"/>
                  <a:pt x="11" y="38"/>
                </a:cubicBezTo>
                <a:cubicBezTo>
                  <a:pt x="12" y="36"/>
                  <a:pt x="12" y="36"/>
                  <a:pt x="12" y="36"/>
                </a:cubicBezTo>
                <a:cubicBezTo>
                  <a:pt x="11" y="35"/>
                  <a:pt x="11" y="35"/>
                  <a:pt x="11" y="35"/>
                </a:cubicBezTo>
                <a:cubicBezTo>
                  <a:pt x="10" y="34"/>
                  <a:pt x="10" y="34"/>
                  <a:pt x="10" y="34"/>
                </a:cubicBezTo>
                <a:cubicBezTo>
                  <a:pt x="9" y="31"/>
                  <a:pt x="9" y="31"/>
                  <a:pt x="9" y="31"/>
                </a:cubicBezTo>
                <a:cubicBezTo>
                  <a:pt x="8" y="31"/>
                  <a:pt x="8" y="31"/>
                  <a:pt x="8" y="31"/>
                </a:cubicBezTo>
                <a:cubicBezTo>
                  <a:pt x="8" y="31"/>
                  <a:pt x="8" y="31"/>
                  <a:pt x="8" y="31"/>
                </a:cubicBezTo>
                <a:cubicBezTo>
                  <a:pt x="8" y="30"/>
                  <a:pt x="8" y="30"/>
                  <a:pt x="8" y="30"/>
                </a:cubicBezTo>
                <a:cubicBezTo>
                  <a:pt x="8" y="29"/>
                  <a:pt x="8" y="29"/>
                  <a:pt x="8" y="29"/>
                </a:cubicBezTo>
                <a:cubicBezTo>
                  <a:pt x="8" y="28"/>
                  <a:pt x="8" y="28"/>
                  <a:pt x="8" y="28"/>
                </a:cubicBezTo>
                <a:cubicBezTo>
                  <a:pt x="8" y="27"/>
                  <a:pt x="8" y="27"/>
                  <a:pt x="8" y="27"/>
                </a:cubicBezTo>
                <a:cubicBezTo>
                  <a:pt x="8" y="27"/>
                  <a:pt x="8" y="27"/>
                  <a:pt x="8" y="26"/>
                </a:cubicBezTo>
                <a:cubicBezTo>
                  <a:pt x="8" y="26"/>
                  <a:pt x="8" y="26"/>
                  <a:pt x="8" y="25"/>
                </a:cubicBezTo>
                <a:cubicBezTo>
                  <a:pt x="8" y="25"/>
                  <a:pt x="8" y="25"/>
                  <a:pt x="8" y="25"/>
                </a:cubicBezTo>
                <a:cubicBezTo>
                  <a:pt x="8" y="24"/>
                  <a:pt x="8" y="24"/>
                  <a:pt x="8" y="24"/>
                </a:cubicBezTo>
                <a:cubicBezTo>
                  <a:pt x="8" y="24"/>
                  <a:pt x="8" y="24"/>
                  <a:pt x="8" y="24"/>
                </a:cubicBezTo>
                <a:cubicBezTo>
                  <a:pt x="8" y="23"/>
                  <a:pt x="8" y="23"/>
                  <a:pt x="8" y="23"/>
                </a:cubicBezTo>
                <a:cubicBezTo>
                  <a:pt x="9" y="22"/>
                  <a:pt x="9" y="22"/>
                  <a:pt x="9" y="22"/>
                </a:cubicBezTo>
                <a:cubicBezTo>
                  <a:pt x="9" y="22"/>
                  <a:pt x="9" y="22"/>
                  <a:pt x="9" y="22"/>
                </a:cubicBezTo>
                <a:cubicBezTo>
                  <a:pt x="8" y="21"/>
                  <a:pt x="8" y="21"/>
                  <a:pt x="8" y="21"/>
                </a:cubicBezTo>
                <a:cubicBezTo>
                  <a:pt x="9" y="21"/>
                  <a:pt x="9" y="21"/>
                  <a:pt x="9" y="21"/>
                </a:cubicBezTo>
                <a:cubicBezTo>
                  <a:pt x="8" y="20"/>
                  <a:pt x="8" y="20"/>
                  <a:pt x="8" y="20"/>
                </a:cubicBezTo>
                <a:cubicBezTo>
                  <a:pt x="8" y="19"/>
                  <a:pt x="8" y="19"/>
                  <a:pt x="8" y="19"/>
                </a:cubicBezTo>
                <a:cubicBezTo>
                  <a:pt x="8" y="18"/>
                  <a:pt x="8" y="18"/>
                  <a:pt x="8" y="18"/>
                </a:cubicBezTo>
                <a:cubicBezTo>
                  <a:pt x="8" y="17"/>
                  <a:pt x="8" y="17"/>
                  <a:pt x="8" y="17"/>
                </a:cubicBezTo>
                <a:cubicBezTo>
                  <a:pt x="8" y="16"/>
                  <a:pt x="8" y="16"/>
                  <a:pt x="8" y="16"/>
                </a:cubicBezTo>
                <a:cubicBezTo>
                  <a:pt x="8" y="16"/>
                  <a:pt x="8" y="15"/>
                  <a:pt x="8" y="15"/>
                </a:cubicBezTo>
                <a:cubicBezTo>
                  <a:pt x="8" y="14"/>
                  <a:pt x="8" y="13"/>
                  <a:pt x="8" y="13"/>
                </a:cubicBezTo>
                <a:cubicBezTo>
                  <a:pt x="8" y="12"/>
                  <a:pt x="8" y="12"/>
                  <a:pt x="8" y="12"/>
                </a:cubicBezTo>
                <a:cubicBezTo>
                  <a:pt x="8" y="11"/>
                  <a:pt x="8" y="11"/>
                  <a:pt x="8" y="11"/>
                </a:cubicBezTo>
                <a:cubicBezTo>
                  <a:pt x="8" y="11"/>
                  <a:pt x="8" y="10"/>
                  <a:pt x="8" y="10"/>
                </a:cubicBezTo>
                <a:cubicBezTo>
                  <a:pt x="9" y="10"/>
                  <a:pt x="9" y="10"/>
                  <a:pt x="9" y="10"/>
                </a:cubicBezTo>
                <a:cubicBezTo>
                  <a:pt x="9" y="9"/>
                  <a:pt x="9" y="9"/>
                  <a:pt x="9" y="9"/>
                </a:cubicBezTo>
                <a:cubicBezTo>
                  <a:pt x="10" y="9"/>
                  <a:pt x="10" y="9"/>
                  <a:pt x="10" y="9"/>
                </a:cubicBezTo>
                <a:cubicBezTo>
                  <a:pt x="10" y="9"/>
                  <a:pt x="10" y="9"/>
                  <a:pt x="10" y="9"/>
                </a:cubicBezTo>
                <a:cubicBezTo>
                  <a:pt x="11" y="9"/>
                  <a:pt x="11" y="9"/>
                  <a:pt x="11" y="9"/>
                </a:cubicBezTo>
                <a:cubicBezTo>
                  <a:pt x="11" y="8"/>
                  <a:pt x="11" y="8"/>
                  <a:pt x="11" y="8"/>
                </a:cubicBezTo>
                <a:cubicBezTo>
                  <a:pt x="11" y="8"/>
                  <a:pt x="11" y="8"/>
                  <a:pt x="11" y="8"/>
                </a:cubicBezTo>
                <a:cubicBezTo>
                  <a:pt x="10" y="8"/>
                  <a:pt x="10" y="8"/>
                  <a:pt x="10" y="8"/>
                </a:cubicBezTo>
                <a:cubicBezTo>
                  <a:pt x="10" y="7"/>
                  <a:pt x="10" y="7"/>
                  <a:pt x="10" y="7"/>
                </a:cubicBezTo>
                <a:cubicBezTo>
                  <a:pt x="10" y="6"/>
                  <a:pt x="10" y="6"/>
                  <a:pt x="10" y="6"/>
                </a:cubicBezTo>
                <a:cubicBezTo>
                  <a:pt x="9" y="6"/>
                  <a:pt x="9" y="6"/>
                  <a:pt x="9" y="6"/>
                </a:cubicBezTo>
                <a:cubicBezTo>
                  <a:pt x="9" y="5"/>
                  <a:pt x="9" y="5"/>
                  <a:pt x="9" y="5"/>
                </a:cubicBezTo>
                <a:cubicBezTo>
                  <a:pt x="9" y="5"/>
                  <a:pt x="9" y="5"/>
                  <a:pt x="9" y="5"/>
                </a:cubicBezTo>
                <a:cubicBezTo>
                  <a:pt x="9" y="4"/>
                  <a:pt x="9" y="4"/>
                  <a:pt x="9" y="4"/>
                </a:cubicBezTo>
                <a:cubicBezTo>
                  <a:pt x="9" y="3"/>
                  <a:pt x="9" y="3"/>
                  <a:pt x="9" y="3"/>
                </a:cubicBezTo>
                <a:cubicBezTo>
                  <a:pt x="9" y="3"/>
                  <a:pt x="9" y="3"/>
                  <a:pt x="9" y="3"/>
                </a:cubicBezTo>
                <a:cubicBezTo>
                  <a:pt x="9" y="2"/>
                  <a:pt x="9" y="2"/>
                  <a:pt x="9" y="2"/>
                </a:cubicBezTo>
                <a:cubicBezTo>
                  <a:pt x="10" y="2"/>
                  <a:pt x="10" y="2"/>
                  <a:pt x="10" y="2"/>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1" name="Freeform 177"/>
          <p:cNvSpPr>
            <a:spLocks/>
          </p:cNvSpPr>
          <p:nvPr userDrawn="1"/>
        </p:nvSpPr>
        <p:spPr bwMode="auto">
          <a:xfrm>
            <a:off x="3773487" y="-7153002"/>
            <a:ext cx="82550" cy="198438"/>
          </a:xfrm>
          <a:custGeom>
            <a:avLst/>
            <a:gdLst>
              <a:gd name="T0" fmla="*/ 18 w 26"/>
              <a:gd name="T1" fmla="*/ 8 h 62"/>
              <a:gd name="T2" fmla="*/ 21 w 26"/>
              <a:gd name="T3" fmla="*/ 10 h 62"/>
              <a:gd name="T4" fmla="*/ 25 w 26"/>
              <a:gd name="T5" fmla="*/ 12 h 62"/>
              <a:gd name="T6" fmla="*/ 25 w 26"/>
              <a:gd name="T7" fmla="*/ 15 h 62"/>
              <a:gd name="T8" fmla="*/ 26 w 26"/>
              <a:gd name="T9" fmla="*/ 19 h 62"/>
              <a:gd name="T10" fmla="*/ 26 w 26"/>
              <a:gd name="T11" fmla="*/ 22 h 62"/>
              <a:gd name="T12" fmla="*/ 26 w 26"/>
              <a:gd name="T13" fmla="*/ 25 h 62"/>
              <a:gd name="T14" fmla="*/ 25 w 26"/>
              <a:gd name="T15" fmla="*/ 27 h 62"/>
              <a:gd name="T16" fmla="*/ 25 w 26"/>
              <a:gd name="T17" fmla="*/ 29 h 62"/>
              <a:gd name="T18" fmla="*/ 25 w 26"/>
              <a:gd name="T19" fmla="*/ 32 h 62"/>
              <a:gd name="T20" fmla="*/ 21 w 26"/>
              <a:gd name="T21" fmla="*/ 34 h 62"/>
              <a:gd name="T22" fmla="*/ 19 w 26"/>
              <a:gd name="T23" fmla="*/ 41 h 62"/>
              <a:gd name="T24" fmla="*/ 20 w 26"/>
              <a:gd name="T25" fmla="*/ 43 h 62"/>
              <a:gd name="T26" fmla="*/ 23 w 26"/>
              <a:gd name="T27" fmla="*/ 49 h 62"/>
              <a:gd name="T28" fmla="*/ 25 w 26"/>
              <a:gd name="T29" fmla="*/ 57 h 62"/>
              <a:gd name="T30" fmla="*/ 24 w 26"/>
              <a:gd name="T31" fmla="*/ 59 h 62"/>
              <a:gd name="T32" fmla="*/ 19 w 26"/>
              <a:gd name="T33" fmla="*/ 59 h 62"/>
              <a:gd name="T34" fmla="*/ 18 w 26"/>
              <a:gd name="T35" fmla="*/ 58 h 62"/>
              <a:gd name="T36" fmla="*/ 19 w 26"/>
              <a:gd name="T37" fmla="*/ 56 h 62"/>
              <a:gd name="T38" fmla="*/ 18 w 26"/>
              <a:gd name="T39" fmla="*/ 51 h 62"/>
              <a:gd name="T40" fmla="*/ 17 w 26"/>
              <a:gd name="T41" fmla="*/ 48 h 62"/>
              <a:gd name="T42" fmla="*/ 14 w 26"/>
              <a:gd name="T43" fmla="*/ 57 h 62"/>
              <a:gd name="T44" fmla="*/ 11 w 26"/>
              <a:gd name="T45" fmla="*/ 59 h 62"/>
              <a:gd name="T46" fmla="*/ 10 w 26"/>
              <a:gd name="T47" fmla="*/ 62 h 62"/>
              <a:gd name="T48" fmla="*/ 7 w 26"/>
              <a:gd name="T49" fmla="*/ 60 h 62"/>
              <a:gd name="T50" fmla="*/ 5 w 26"/>
              <a:gd name="T51" fmla="*/ 59 h 62"/>
              <a:gd name="T52" fmla="*/ 4 w 26"/>
              <a:gd name="T53" fmla="*/ 57 h 62"/>
              <a:gd name="T54" fmla="*/ 7 w 26"/>
              <a:gd name="T55" fmla="*/ 57 h 62"/>
              <a:gd name="T56" fmla="*/ 9 w 26"/>
              <a:gd name="T57" fmla="*/ 55 h 62"/>
              <a:gd name="T58" fmla="*/ 10 w 26"/>
              <a:gd name="T59" fmla="*/ 51 h 62"/>
              <a:gd name="T60" fmla="*/ 11 w 26"/>
              <a:gd name="T61" fmla="*/ 47 h 62"/>
              <a:gd name="T62" fmla="*/ 13 w 26"/>
              <a:gd name="T63" fmla="*/ 43 h 62"/>
              <a:gd name="T64" fmla="*/ 14 w 26"/>
              <a:gd name="T65" fmla="*/ 40 h 62"/>
              <a:gd name="T66" fmla="*/ 11 w 26"/>
              <a:gd name="T67" fmla="*/ 34 h 62"/>
              <a:gd name="T68" fmla="*/ 10 w 26"/>
              <a:gd name="T69" fmla="*/ 30 h 62"/>
              <a:gd name="T70" fmla="*/ 10 w 26"/>
              <a:gd name="T71" fmla="*/ 25 h 62"/>
              <a:gd name="T72" fmla="*/ 10 w 26"/>
              <a:gd name="T73" fmla="*/ 20 h 62"/>
              <a:gd name="T74" fmla="*/ 7 w 26"/>
              <a:gd name="T75" fmla="*/ 24 h 62"/>
              <a:gd name="T76" fmla="*/ 4 w 26"/>
              <a:gd name="T77" fmla="*/ 28 h 62"/>
              <a:gd name="T78" fmla="*/ 2 w 26"/>
              <a:gd name="T79" fmla="*/ 29 h 62"/>
              <a:gd name="T80" fmla="*/ 0 w 26"/>
              <a:gd name="T81" fmla="*/ 29 h 62"/>
              <a:gd name="T82" fmla="*/ 0 w 26"/>
              <a:gd name="T83" fmla="*/ 27 h 62"/>
              <a:gd name="T84" fmla="*/ 2 w 26"/>
              <a:gd name="T85" fmla="*/ 25 h 62"/>
              <a:gd name="T86" fmla="*/ 4 w 26"/>
              <a:gd name="T87" fmla="*/ 20 h 62"/>
              <a:gd name="T88" fmla="*/ 6 w 26"/>
              <a:gd name="T89" fmla="*/ 16 h 62"/>
              <a:gd name="T90" fmla="*/ 8 w 26"/>
              <a:gd name="T91" fmla="*/ 12 h 62"/>
              <a:gd name="T92" fmla="*/ 10 w 26"/>
              <a:gd name="T93" fmla="*/ 9 h 62"/>
              <a:gd name="T94" fmla="*/ 11 w 26"/>
              <a:gd name="T95" fmla="*/ 8 h 62"/>
              <a:gd name="T96" fmla="*/ 11 w 26"/>
              <a:gd name="T97" fmla="*/ 7 h 62"/>
              <a:gd name="T98" fmla="*/ 10 w 26"/>
              <a:gd name="T99" fmla="*/ 7 h 62"/>
              <a:gd name="T100" fmla="*/ 10 w 26"/>
              <a:gd name="T101" fmla="*/ 5 h 62"/>
              <a:gd name="T102" fmla="*/ 10 w 26"/>
              <a:gd name="T103" fmla="*/ 2 h 62"/>
              <a:gd name="T104" fmla="*/ 13 w 26"/>
              <a:gd name="T105" fmla="*/ 0 h 62"/>
              <a:gd name="T106" fmla="*/ 16 w 26"/>
              <a:gd name="T107" fmla="*/ 2 h 62"/>
              <a:gd name="T108" fmla="*/ 17 w 26"/>
              <a:gd name="T109" fmla="*/ 5 h 62"/>
              <a:gd name="T110" fmla="*/ 18 w 26"/>
              <a:gd name="T11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62">
                <a:moveTo>
                  <a:pt x="18" y="7"/>
                </a:moveTo>
                <a:cubicBezTo>
                  <a:pt x="18" y="8"/>
                  <a:pt x="18" y="8"/>
                  <a:pt x="18" y="8"/>
                </a:cubicBezTo>
                <a:cubicBezTo>
                  <a:pt x="18" y="8"/>
                  <a:pt x="18" y="8"/>
                  <a:pt x="18" y="8"/>
                </a:cubicBezTo>
                <a:cubicBezTo>
                  <a:pt x="19" y="9"/>
                  <a:pt x="19" y="9"/>
                  <a:pt x="19" y="9"/>
                </a:cubicBezTo>
                <a:cubicBezTo>
                  <a:pt x="20" y="9"/>
                  <a:pt x="20" y="9"/>
                  <a:pt x="20" y="9"/>
                </a:cubicBezTo>
                <a:cubicBezTo>
                  <a:pt x="21" y="10"/>
                  <a:pt x="21" y="10"/>
                  <a:pt x="21" y="10"/>
                </a:cubicBezTo>
                <a:cubicBezTo>
                  <a:pt x="23" y="11"/>
                  <a:pt x="23" y="11"/>
                  <a:pt x="23" y="11"/>
                </a:cubicBezTo>
                <a:cubicBezTo>
                  <a:pt x="24" y="11"/>
                  <a:pt x="24" y="11"/>
                  <a:pt x="24" y="11"/>
                </a:cubicBezTo>
                <a:cubicBezTo>
                  <a:pt x="25" y="12"/>
                  <a:pt x="25" y="12"/>
                  <a:pt x="25" y="12"/>
                </a:cubicBezTo>
                <a:cubicBezTo>
                  <a:pt x="25" y="13"/>
                  <a:pt x="25" y="13"/>
                  <a:pt x="25" y="13"/>
                </a:cubicBezTo>
                <a:cubicBezTo>
                  <a:pt x="25" y="14"/>
                  <a:pt x="25" y="14"/>
                  <a:pt x="25" y="14"/>
                </a:cubicBezTo>
                <a:cubicBezTo>
                  <a:pt x="25" y="15"/>
                  <a:pt x="25" y="15"/>
                  <a:pt x="25" y="15"/>
                </a:cubicBezTo>
                <a:cubicBezTo>
                  <a:pt x="25" y="16"/>
                  <a:pt x="25" y="16"/>
                  <a:pt x="25" y="16"/>
                </a:cubicBezTo>
                <a:cubicBezTo>
                  <a:pt x="25" y="16"/>
                  <a:pt x="25" y="17"/>
                  <a:pt x="25" y="17"/>
                </a:cubicBezTo>
                <a:cubicBezTo>
                  <a:pt x="26" y="18"/>
                  <a:pt x="26" y="19"/>
                  <a:pt x="26" y="19"/>
                </a:cubicBezTo>
                <a:cubicBezTo>
                  <a:pt x="26" y="20"/>
                  <a:pt x="26" y="20"/>
                  <a:pt x="26" y="21"/>
                </a:cubicBezTo>
                <a:cubicBezTo>
                  <a:pt x="26" y="21"/>
                  <a:pt x="26" y="21"/>
                  <a:pt x="26" y="21"/>
                </a:cubicBezTo>
                <a:cubicBezTo>
                  <a:pt x="26" y="22"/>
                  <a:pt x="26" y="22"/>
                  <a:pt x="26" y="22"/>
                </a:cubicBezTo>
                <a:cubicBezTo>
                  <a:pt x="26" y="23"/>
                  <a:pt x="26" y="23"/>
                  <a:pt x="26" y="23"/>
                </a:cubicBezTo>
                <a:cubicBezTo>
                  <a:pt x="26" y="24"/>
                  <a:pt x="26" y="24"/>
                  <a:pt x="26" y="24"/>
                </a:cubicBezTo>
                <a:cubicBezTo>
                  <a:pt x="26" y="25"/>
                  <a:pt x="26" y="24"/>
                  <a:pt x="26" y="25"/>
                </a:cubicBezTo>
                <a:cubicBezTo>
                  <a:pt x="26" y="26"/>
                  <a:pt x="26" y="26"/>
                  <a:pt x="26" y="26"/>
                </a:cubicBezTo>
                <a:cubicBezTo>
                  <a:pt x="26" y="27"/>
                  <a:pt x="26" y="27"/>
                  <a:pt x="26" y="27"/>
                </a:cubicBezTo>
                <a:cubicBezTo>
                  <a:pt x="25" y="27"/>
                  <a:pt x="25" y="27"/>
                  <a:pt x="25" y="27"/>
                </a:cubicBezTo>
                <a:cubicBezTo>
                  <a:pt x="25" y="28"/>
                  <a:pt x="25" y="28"/>
                  <a:pt x="25" y="28"/>
                </a:cubicBezTo>
                <a:cubicBezTo>
                  <a:pt x="25" y="28"/>
                  <a:pt x="25" y="28"/>
                  <a:pt x="25" y="28"/>
                </a:cubicBezTo>
                <a:cubicBezTo>
                  <a:pt x="25" y="29"/>
                  <a:pt x="25" y="29"/>
                  <a:pt x="25" y="29"/>
                </a:cubicBezTo>
                <a:cubicBezTo>
                  <a:pt x="25" y="30"/>
                  <a:pt x="25" y="30"/>
                  <a:pt x="25" y="30"/>
                </a:cubicBezTo>
                <a:cubicBezTo>
                  <a:pt x="24" y="31"/>
                  <a:pt x="24" y="31"/>
                  <a:pt x="24" y="31"/>
                </a:cubicBezTo>
                <a:cubicBezTo>
                  <a:pt x="25" y="32"/>
                  <a:pt x="25" y="32"/>
                  <a:pt x="25" y="32"/>
                </a:cubicBezTo>
                <a:cubicBezTo>
                  <a:pt x="22" y="32"/>
                  <a:pt x="22" y="32"/>
                  <a:pt x="22" y="32"/>
                </a:cubicBezTo>
                <a:cubicBezTo>
                  <a:pt x="22" y="33"/>
                  <a:pt x="22" y="33"/>
                  <a:pt x="22" y="33"/>
                </a:cubicBezTo>
                <a:cubicBezTo>
                  <a:pt x="21" y="34"/>
                  <a:pt x="21" y="34"/>
                  <a:pt x="21" y="34"/>
                </a:cubicBezTo>
                <a:cubicBezTo>
                  <a:pt x="21" y="35"/>
                  <a:pt x="21" y="35"/>
                  <a:pt x="21" y="35"/>
                </a:cubicBezTo>
                <a:cubicBezTo>
                  <a:pt x="21" y="36"/>
                  <a:pt x="20" y="37"/>
                  <a:pt x="20" y="38"/>
                </a:cubicBezTo>
                <a:cubicBezTo>
                  <a:pt x="20" y="39"/>
                  <a:pt x="19" y="40"/>
                  <a:pt x="19" y="41"/>
                </a:cubicBezTo>
                <a:cubicBezTo>
                  <a:pt x="19" y="41"/>
                  <a:pt x="19" y="41"/>
                  <a:pt x="19" y="41"/>
                </a:cubicBezTo>
                <a:cubicBezTo>
                  <a:pt x="20" y="42"/>
                  <a:pt x="20" y="42"/>
                  <a:pt x="20" y="42"/>
                </a:cubicBezTo>
                <a:cubicBezTo>
                  <a:pt x="20" y="43"/>
                  <a:pt x="20" y="43"/>
                  <a:pt x="20" y="43"/>
                </a:cubicBezTo>
                <a:cubicBezTo>
                  <a:pt x="21" y="44"/>
                  <a:pt x="21" y="44"/>
                  <a:pt x="21" y="44"/>
                </a:cubicBezTo>
                <a:cubicBezTo>
                  <a:pt x="21" y="45"/>
                  <a:pt x="22" y="46"/>
                  <a:pt x="22" y="47"/>
                </a:cubicBezTo>
                <a:cubicBezTo>
                  <a:pt x="22" y="47"/>
                  <a:pt x="23" y="49"/>
                  <a:pt x="23" y="49"/>
                </a:cubicBezTo>
                <a:cubicBezTo>
                  <a:pt x="23" y="49"/>
                  <a:pt x="24" y="52"/>
                  <a:pt x="24" y="52"/>
                </a:cubicBezTo>
                <a:cubicBezTo>
                  <a:pt x="24" y="52"/>
                  <a:pt x="25" y="55"/>
                  <a:pt x="25" y="56"/>
                </a:cubicBezTo>
                <a:cubicBezTo>
                  <a:pt x="25" y="56"/>
                  <a:pt x="25" y="57"/>
                  <a:pt x="25" y="57"/>
                </a:cubicBezTo>
                <a:cubicBezTo>
                  <a:pt x="26" y="58"/>
                  <a:pt x="26" y="58"/>
                  <a:pt x="26" y="58"/>
                </a:cubicBezTo>
                <a:cubicBezTo>
                  <a:pt x="25" y="59"/>
                  <a:pt x="25" y="59"/>
                  <a:pt x="25" y="59"/>
                </a:cubicBezTo>
                <a:cubicBezTo>
                  <a:pt x="25" y="59"/>
                  <a:pt x="25" y="59"/>
                  <a:pt x="24" y="59"/>
                </a:cubicBezTo>
                <a:cubicBezTo>
                  <a:pt x="23" y="59"/>
                  <a:pt x="23" y="59"/>
                  <a:pt x="22" y="59"/>
                </a:cubicBezTo>
                <a:cubicBezTo>
                  <a:pt x="22" y="59"/>
                  <a:pt x="22" y="59"/>
                  <a:pt x="21" y="59"/>
                </a:cubicBezTo>
                <a:cubicBezTo>
                  <a:pt x="20" y="59"/>
                  <a:pt x="20" y="59"/>
                  <a:pt x="19" y="59"/>
                </a:cubicBezTo>
                <a:cubicBezTo>
                  <a:pt x="19" y="59"/>
                  <a:pt x="18" y="59"/>
                  <a:pt x="17" y="59"/>
                </a:cubicBezTo>
                <a:cubicBezTo>
                  <a:pt x="17" y="59"/>
                  <a:pt x="17" y="59"/>
                  <a:pt x="17" y="59"/>
                </a:cubicBezTo>
                <a:cubicBezTo>
                  <a:pt x="17" y="59"/>
                  <a:pt x="17" y="59"/>
                  <a:pt x="18" y="58"/>
                </a:cubicBezTo>
                <a:cubicBezTo>
                  <a:pt x="18" y="58"/>
                  <a:pt x="18" y="58"/>
                  <a:pt x="19" y="58"/>
                </a:cubicBezTo>
                <a:cubicBezTo>
                  <a:pt x="19" y="58"/>
                  <a:pt x="20" y="58"/>
                  <a:pt x="20" y="57"/>
                </a:cubicBezTo>
                <a:cubicBezTo>
                  <a:pt x="20" y="57"/>
                  <a:pt x="19" y="56"/>
                  <a:pt x="19" y="56"/>
                </a:cubicBezTo>
                <a:cubicBezTo>
                  <a:pt x="19" y="55"/>
                  <a:pt x="19" y="55"/>
                  <a:pt x="19" y="54"/>
                </a:cubicBezTo>
                <a:cubicBezTo>
                  <a:pt x="19" y="54"/>
                  <a:pt x="19" y="52"/>
                  <a:pt x="19" y="52"/>
                </a:cubicBezTo>
                <a:cubicBezTo>
                  <a:pt x="18" y="51"/>
                  <a:pt x="18" y="51"/>
                  <a:pt x="18" y="51"/>
                </a:cubicBezTo>
                <a:cubicBezTo>
                  <a:pt x="18" y="51"/>
                  <a:pt x="18" y="51"/>
                  <a:pt x="18" y="51"/>
                </a:cubicBezTo>
                <a:cubicBezTo>
                  <a:pt x="18" y="50"/>
                  <a:pt x="18" y="50"/>
                  <a:pt x="17" y="49"/>
                </a:cubicBezTo>
                <a:cubicBezTo>
                  <a:pt x="17" y="48"/>
                  <a:pt x="17" y="48"/>
                  <a:pt x="17" y="48"/>
                </a:cubicBezTo>
                <a:cubicBezTo>
                  <a:pt x="16" y="50"/>
                  <a:pt x="16" y="50"/>
                  <a:pt x="16" y="50"/>
                </a:cubicBezTo>
                <a:cubicBezTo>
                  <a:pt x="16" y="50"/>
                  <a:pt x="15" y="53"/>
                  <a:pt x="15" y="53"/>
                </a:cubicBezTo>
                <a:cubicBezTo>
                  <a:pt x="15" y="54"/>
                  <a:pt x="14" y="57"/>
                  <a:pt x="14" y="57"/>
                </a:cubicBezTo>
                <a:cubicBezTo>
                  <a:pt x="13" y="59"/>
                  <a:pt x="13" y="59"/>
                  <a:pt x="13" y="59"/>
                </a:cubicBezTo>
                <a:cubicBezTo>
                  <a:pt x="13" y="59"/>
                  <a:pt x="13" y="59"/>
                  <a:pt x="13" y="59"/>
                </a:cubicBezTo>
                <a:cubicBezTo>
                  <a:pt x="11" y="59"/>
                  <a:pt x="11" y="59"/>
                  <a:pt x="11" y="59"/>
                </a:cubicBezTo>
                <a:cubicBezTo>
                  <a:pt x="11" y="60"/>
                  <a:pt x="11" y="60"/>
                  <a:pt x="11" y="60"/>
                </a:cubicBezTo>
                <a:cubicBezTo>
                  <a:pt x="10" y="61"/>
                  <a:pt x="10" y="61"/>
                  <a:pt x="10" y="61"/>
                </a:cubicBezTo>
                <a:cubicBezTo>
                  <a:pt x="10" y="62"/>
                  <a:pt x="10" y="62"/>
                  <a:pt x="10" y="62"/>
                </a:cubicBezTo>
                <a:cubicBezTo>
                  <a:pt x="9" y="61"/>
                  <a:pt x="9" y="61"/>
                  <a:pt x="9" y="61"/>
                </a:cubicBezTo>
                <a:cubicBezTo>
                  <a:pt x="7" y="61"/>
                  <a:pt x="7" y="61"/>
                  <a:pt x="7" y="61"/>
                </a:cubicBezTo>
                <a:cubicBezTo>
                  <a:pt x="7" y="60"/>
                  <a:pt x="7" y="60"/>
                  <a:pt x="7" y="60"/>
                </a:cubicBezTo>
                <a:cubicBezTo>
                  <a:pt x="7" y="60"/>
                  <a:pt x="7" y="60"/>
                  <a:pt x="7" y="60"/>
                </a:cubicBezTo>
                <a:cubicBezTo>
                  <a:pt x="6" y="59"/>
                  <a:pt x="6" y="59"/>
                  <a:pt x="6" y="59"/>
                </a:cubicBezTo>
                <a:cubicBezTo>
                  <a:pt x="6" y="59"/>
                  <a:pt x="6" y="59"/>
                  <a:pt x="5" y="59"/>
                </a:cubicBezTo>
                <a:cubicBezTo>
                  <a:pt x="5" y="59"/>
                  <a:pt x="5" y="58"/>
                  <a:pt x="5" y="58"/>
                </a:cubicBezTo>
                <a:cubicBezTo>
                  <a:pt x="4" y="57"/>
                  <a:pt x="4" y="57"/>
                  <a:pt x="4" y="57"/>
                </a:cubicBezTo>
                <a:cubicBezTo>
                  <a:pt x="4" y="57"/>
                  <a:pt x="4" y="57"/>
                  <a:pt x="4" y="57"/>
                </a:cubicBezTo>
                <a:cubicBezTo>
                  <a:pt x="5" y="57"/>
                  <a:pt x="5" y="57"/>
                  <a:pt x="5" y="57"/>
                </a:cubicBezTo>
                <a:cubicBezTo>
                  <a:pt x="5" y="56"/>
                  <a:pt x="5" y="57"/>
                  <a:pt x="6" y="57"/>
                </a:cubicBezTo>
                <a:cubicBezTo>
                  <a:pt x="7" y="57"/>
                  <a:pt x="7" y="57"/>
                  <a:pt x="7" y="57"/>
                </a:cubicBezTo>
                <a:cubicBezTo>
                  <a:pt x="7" y="57"/>
                  <a:pt x="7" y="57"/>
                  <a:pt x="7" y="57"/>
                </a:cubicBezTo>
                <a:cubicBezTo>
                  <a:pt x="8" y="56"/>
                  <a:pt x="8" y="56"/>
                  <a:pt x="8" y="56"/>
                </a:cubicBezTo>
                <a:cubicBezTo>
                  <a:pt x="8" y="56"/>
                  <a:pt x="8" y="55"/>
                  <a:pt x="9" y="55"/>
                </a:cubicBezTo>
                <a:cubicBezTo>
                  <a:pt x="9" y="54"/>
                  <a:pt x="9" y="54"/>
                  <a:pt x="9" y="53"/>
                </a:cubicBezTo>
                <a:cubicBezTo>
                  <a:pt x="10" y="53"/>
                  <a:pt x="10" y="52"/>
                  <a:pt x="10" y="52"/>
                </a:cubicBezTo>
                <a:cubicBezTo>
                  <a:pt x="10" y="51"/>
                  <a:pt x="10" y="51"/>
                  <a:pt x="10" y="51"/>
                </a:cubicBezTo>
                <a:cubicBezTo>
                  <a:pt x="10" y="50"/>
                  <a:pt x="10" y="50"/>
                  <a:pt x="10" y="50"/>
                </a:cubicBezTo>
                <a:cubicBezTo>
                  <a:pt x="10" y="49"/>
                  <a:pt x="10" y="49"/>
                  <a:pt x="10" y="48"/>
                </a:cubicBezTo>
                <a:cubicBezTo>
                  <a:pt x="11" y="48"/>
                  <a:pt x="11" y="47"/>
                  <a:pt x="11" y="47"/>
                </a:cubicBezTo>
                <a:cubicBezTo>
                  <a:pt x="12" y="45"/>
                  <a:pt x="12" y="45"/>
                  <a:pt x="12" y="45"/>
                </a:cubicBezTo>
                <a:cubicBezTo>
                  <a:pt x="12" y="44"/>
                  <a:pt x="12" y="44"/>
                  <a:pt x="12" y="44"/>
                </a:cubicBezTo>
                <a:cubicBezTo>
                  <a:pt x="12" y="44"/>
                  <a:pt x="13" y="44"/>
                  <a:pt x="13" y="43"/>
                </a:cubicBezTo>
                <a:cubicBezTo>
                  <a:pt x="13" y="43"/>
                  <a:pt x="13" y="43"/>
                  <a:pt x="13" y="42"/>
                </a:cubicBezTo>
                <a:cubicBezTo>
                  <a:pt x="13" y="42"/>
                  <a:pt x="13" y="41"/>
                  <a:pt x="13" y="41"/>
                </a:cubicBezTo>
                <a:cubicBezTo>
                  <a:pt x="14" y="40"/>
                  <a:pt x="14" y="40"/>
                  <a:pt x="14" y="40"/>
                </a:cubicBezTo>
                <a:cubicBezTo>
                  <a:pt x="12" y="34"/>
                  <a:pt x="12" y="34"/>
                  <a:pt x="12" y="34"/>
                </a:cubicBezTo>
                <a:cubicBezTo>
                  <a:pt x="12" y="34"/>
                  <a:pt x="12" y="34"/>
                  <a:pt x="12" y="34"/>
                </a:cubicBezTo>
                <a:cubicBezTo>
                  <a:pt x="11" y="34"/>
                  <a:pt x="11" y="34"/>
                  <a:pt x="11" y="34"/>
                </a:cubicBezTo>
                <a:cubicBezTo>
                  <a:pt x="11" y="33"/>
                  <a:pt x="11" y="33"/>
                  <a:pt x="11" y="33"/>
                </a:cubicBezTo>
                <a:cubicBezTo>
                  <a:pt x="11" y="31"/>
                  <a:pt x="11" y="31"/>
                  <a:pt x="11" y="31"/>
                </a:cubicBezTo>
                <a:cubicBezTo>
                  <a:pt x="10" y="31"/>
                  <a:pt x="10" y="30"/>
                  <a:pt x="10" y="30"/>
                </a:cubicBezTo>
                <a:cubicBezTo>
                  <a:pt x="10" y="29"/>
                  <a:pt x="10" y="28"/>
                  <a:pt x="10" y="28"/>
                </a:cubicBezTo>
                <a:cubicBezTo>
                  <a:pt x="10" y="28"/>
                  <a:pt x="10" y="27"/>
                  <a:pt x="10" y="26"/>
                </a:cubicBezTo>
                <a:cubicBezTo>
                  <a:pt x="10" y="26"/>
                  <a:pt x="10" y="25"/>
                  <a:pt x="10" y="25"/>
                </a:cubicBezTo>
                <a:cubicBezTo>
                  <a:pt x="11" y="24"/>
                  <a:pt x="11" y="24"/>
                  <a:pt x="11" y="24"/>
                </a:cubicBezTo>
                <a:cubicBezTo>
                  <a:pt x="10" y="22"/>
                  <a:pt x="10" y="22"/>
                  <a:pt x="10" y="22"/>
                </a:cubicBezTo>
                <a:cubicBezTo>
                  <a:pt x="10" y="20"/>
                  <a:pt x="10" y="20"/>
                  <a:pt x="10" y="20"/>
                </a:cubicBezTo>
                <a:cubicBezTo>
                  <a:pt x="10" y="20"/>
                  <a:pt x="9" y="21"/>
                  <a:pt x="9" y="22"/>
                </a:cubicBezTo>
                <a:cubicBezTo>
                  <a:pt x="8" y="23"/>
                  <a:pt x="8" y="23"/>
                  <a:pt x="8" y="23"/>
                </a:cubicBezTo>
                <a:cubicBezTo>
                  <a:pt x="7" y="24"/>
                  <a:pt x="7" y="24"/>
                  <a:pt x="7" y="24"/>
                </a:cubicBezTo>
                <a:cubicBezTo>
                  <a:pt x="6" y="25"/>
                  <a:pt x="6" y="25"/>
                  <a:pt x="6" y="25"/>
                </a:cubicBezTo>
                <a:cubicBezTo>
                  <a:pt x="5" y="26"/>
                  <a:pt x="5" y="26"/>
                  <a:pt x="5" y="26"/>
                </a:cubicBezTo>
                <a:cubicBezTo>
                  <a:pt x="4" y="28"/>
                  <a:pt x="4" y="28"/>
                  <a:pt x="4" y="28"/>
                </a:cubicBezTo>
                <a:cubicBezTo>
                  <a:pt x="4" y="29"/>
                  <a:pt x="4" y="29"/>
                  <a:pt x="4" y="29"/>
                </a:cubicBezTo>
                <a:cubicBezTo>
                  <a:pt x="3" y="29"/>
                  <a:pt x="3" y="29"/>
                  <a:pt x="3" y="29"/>
                </a:cubicBezTo>
                <a:cubicBezTo>
                  <a:pt x="2" y="29"/>
                  <a:pt x="2" y="29"/>
                  <a:pt x="2" y="29"/>
                </a:cubicBezTo>
                <a:cubicBezTo>
                  <a:pt x="2" y="29"/>
                  <a:pt x="2" y="29"/>
                  <a:pt x="2" y="29"/>
                </a:cubicBezTo>
                <a:cubicBezTo>
                  <a:pt x="1" y="29"/>
                  <a:pt x="1" y="29"/>
                  <a:pt x="1" y="29"/>
                </a:cubicBezTo>
                <a:cubicBezTo>
                  <a:pt x="0" y="29"/>
                  <a:pt x="0" y="29"/>
                  <a:pt x="0" y="29"/>
                </a:cubicBezTo>
                <a:cubicBezTo>
                  <a:pt x="0" y="29"/>
                  <a:pt x="0" y="29"/>
                  <a:pt x="0" y="29"/>
                </a:cubicBezTo>
                <a:cubicBezTo>
                  <a:pt x="0" y="28"/>
                  <a:pt x="0" y="28"/>
                  <a:pt x="0" y="28"/>
                </a:cubicBezTo>
                <a:cubicBezTo>
                  <a:pt x="0" y="27"/>
                  <a:pt x="0" y="27"/>
                  <a:pt x="0" y="27"/>
                </a:cubicBezTo>
                <a:cubicBezTo>
                  <a:pt x="1" y="26"/>
                  <a:pt x="1" y="26"/>
                  <a:pt x="1" y="26"/>
                </a:cubicBezTo>
                <a:cubicBezTo>
                  <a:pt x="1" y="26"/>
                  <a:pt x="1" y="26"/>
                  <a:pt x="1" y="26"/>
                </a:cubicBezTo>
                <a:cubicBezTo>
                  <a:pt x="2" y="25"/>
                  <a:pt x="2" y="25"/>
                  <a:pt x="2" y="25"/>
                </a:cubicBezTo>
                <a:cubicBezTo>
                  <a:pt x="2" y="25"/>
                  <a:pt x="2" y="24"/>
                  <a:pt x="2" y="24"/>
                </a:cubicBezTo>
                <a:cubicBezTo>
                  <a:pt x="3" y="23"/>
                  <a:pt x="3" y="22"/>
                  <a:pt x="3" y="22"/>
                </a:cubicBezTo>
                <a:cubicBezTo>
                  <a:pt x="3" y="21"/>
                  <a:pt x="4" y="20"/>
                  <a:pt x="4" y="20"/>
                </a:cubicBezTo>
                <a:cubicBezTo>
                  <a:pt x="4" y="19"/>
                  <a:pt x="5" y="19"/>
                  <a:pt x="5" y="18"/>
                </a:cubicBezTo>
                <a:cubicBezTo>
                  <a:pt x="5" y="18"/>
                  <a:pt x="6" y="18"/>
                  <a:pt x="6" y="17"/>
                </a:cubicBezTo>
                <a:cubicBezTo>
                  <a:pt x="6" y="17"/>
                  <a:pt x="6" y="16"/>
                  <a:pt x="6" y="16"/>
                </a:cubicBezTo>
                <a:cubicBezTo>
                  <a:pt x="7" y="15"/>
                  <a:pt x="7" y="15"/>
                  <a:pt x="7" y="15"/>
                </a:cubicBezTo>
                <a:cubicBezTo>
                  <a:pt x="7" y="14"/>
                  <a:pt x="7" y="14"/>
                  <a:pt x="7" y="13"/>
                </a:cubicBezTo>
                <a:cubicBezTo>
                  <a:pt x="8" y="13"/>
                  <a:pt x="8" y="13"/>
                  <a:pt x="8" y="12"/>
                </a:cubicBezTo>
                <a:cubicBezTo>
                  <a:pt x="8" y="11"/>
                  <a:pt x="8" y="11"/>
                  <a:pt x="8" y="11"/>
                </a:cubicBezTo>
                <a:cubicBezTo>
                  <a:pt x="9" y="10"/>
                  <a:pt x="9" y="10"/>
                  <a:pt x="9" y="10"/>
                </a:cubicBezTo>
                <a:cubicBezTo>
                  <a:pt x="10" y="9"/>
                  <a:pt x="10" y="9"/>
                  <a:pt x="10" y="9"/>
                </a:cubicBezTo>
                <a:cubicBezTo>
                  <a:pt x="12" y="9"/>
                  <a:pt x="12" y="9"/>
                  <a:pt x="12" y="9"/>
                </a:cubicBezTo>
                <a:cubicBezTo>
                  <a:pt x="12" y="8"/>
                  <a:pt x="12" y="8"/>
                  <a:pt x="12" y="8"/>
                </a:cubicBezTo>
                <a:cubicBezTo>
                  <a:pt x="11" y="8"/>
                  <a:pt x="11" y="8"/>
                  <a:pt x="11" y="8"/>
                </a:cubicBezTo>
                <a:cubicBezTo>
                  <a:pt x="11" y="8"/>
                  <a:pt x="11" y="8"/>
                  <a:pt x="11" y="8"/>
                </a:cubicBezTo>
                <a:cubicBezTo>
                  <a:pt x="11" y="8"/>
                  <a:pt x="11" y="8"/>
                  <a:pt x="11" y="8"/>
                </a:cubicBezTo>
                <a:cubicBezTo>
                  <a:pt x="11" y="7"/>
                  <a:pt x="11" y="7"/>
                  <a:pt x="11" y="7"/>
                </a:cubicBezTo>
                <a:cubicBezTo>
                  <a:pt x="11" y="7"/>
                  <a:pt x="11" y="7"/>
                  <a:pt x="11" y="7"/>
                </a:cubicBezTo>
                <a:cubicBezTo>
                  <a:pt x="10" y="7"/>
                  <a:pt x="10" y="7"/>
                  <a:pt x="10" y="7"/>
                </a:cubicBezTo>
                <a:cubicBezTo>
                  <a:pt x="10" y="7"/>
                  <a:pt x="10" y="7"/>
                  <a:pt x="10" y="7"/>
                </a:cubicBezTo>
                <a:cubicBezTo>
                  <a:pt x="10" y="6"/>
                  <a:pt x="10" y="6"/>
                  <a:pt x="10" y="6"/>
                </a:cubicBezTo>
                <a:cubicBezTo>
                  <a:pt x="10" y="6"/>
                  <a:pt x="10" y="6"/>
                  <a:pt x="10" y="6"/>
                </a:cubicBezTo>
                <a:cubicBezTo>
                  <a:pt x="10" y="5"/>
                  <a:pt x="10" y="5"/>
                  <a:pt x="10" y="5"/>
                </a:cubicBezTo>
                <a:cubicBezTo>
                  <a:pt x="10" y="4"/>
                  <a:pt x="10" y="4"/>
                  <a:pt x="10" y="4"/>
                </a:cubicBezTo>
                <a:cubicBezTo>
                  <a:pt x="10" y="3"/>
                  <a:pt x="10" y="3"/>
                  <a:pt x="10" y="3"/>
                </a:cubicBezTo>
                <a:cubicBezTo>
                  <a:pt x="10" y="2"/>
                  <a:pt x="10" y="2"/>
                  <a:pt x="10" y="2"/>
                </a:cubicBezTo>
                <a:cubicBezTo>
                  <a:pt x="11" y="1"/>
                  <a:pt x="11" y="1"/>
                  <a:pt x="11" y="1"/>
                </a:cubicBezTo>
                <a:cubicBezTo>
                  <a:pt x="12" y="1"/>
                  <a:pt x="12" y="1"/>
                  <a:pt x="12" y="1"/>
                </a:cubicBezTo>
                <a:cubicBezTo>
                  <a:pt x="13" y="0"/>
                  <a:pt x="13" y="0"/>
                  <a:pt x="13" y="0"/>
                </a:cubicBezTo>
                <a:cubicBezTo>
                  <a:pt x="14" y="0"/>
                  <a:pt x="14" y="0"/>
                  <a:pt x="14" y="0"/>
                </a:cubicBezTo>
                <a:cubicBezTo>
                  <a:pt x="15" y="1"/>
                  <a:pt x="15" y="1"/>
                  <a:pt x="15" y="1"/>
                </a:cubicBezTo>
                <a:cubicBezTo>
                  <a:pt x="16" y="2"/>
                  <a:pt x="16" y="2"/>
                  <a:pt x="16" y="2"/>
                </a:cubicBezTo>
                <a:cubicBezTo>
                  <a:pt x="17" y="3"/>
                  <a:pt x="17" y="3"/>
                  <a:pt x="17" y="3"/>
                </a:cubicBezTo>
                <a:cubicBezTo>
                  <a:pt x="17" y="5"/>
                  <a:pt x="17" y="5"/>
                  <a:pt x="17" y="5"/>
                </a:cubicBezTo>
                <a:cubicBezTo>
                  <a:pt x="17" y="5"/>
                  <a:pt x="17" y="5"/>
                  <a:pt x="17" y="5"/>
                </a:cubicBezTo>
                <a:cubicBezTo>
                  <a:pt x="17" y="6"/>
                  <a:pt x="17" y="6"/>
                  <a:pt x="17" y="6"/>
                </a:cubicBezTo>
                <a:cubicBezTo>
                  <a:pt x="17" y="7"/>
                  <a:pt x="17" y="7"/>
                  <a:pt x="17" y="7"/>
                </a:cubicBezTo>
                <a:cubicBezTo>
                  <a:pt x="18" y="7"/>
                  <a:pt x="18" y="7"/>
                  <a:pt x="18" y="7"/>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2" name="Freeform 178"/>
          <p:cNvSpPr>
            <a:spLocks noEditPoints="1"/>
          </p:cNvSpPr>
          <p:nvPr userDrawn="1"/>
        </p:nvSpPr>
        <p:spPr bwMode="auto">
          <a:xfrm>
            <a:off x="4767262" y="-7587977"/>
            <a:ext cx="250825" cy="620713"/>
          </a:xfrm>
          <a:custGeom>
            <a:avLst/>
            <a:gdLst>
              <a:gd name="T0" fmla="*/ 78 w 158"/>
              <a:gd name="T1" fmla="*/ 0 h 391"/>
              <a:gd name="T2" fmla="*/ 0 w 158"/>
              <a:gd name="T3" fmla="*/ 391 h 391"/>
              <a:gd name="T4" fmla="*/ 158 w 158"/>
              <a:gd name="T5" fmla="*/ 88 h 391"/>
              <a:gd name="T6" fmla="*/ 32 w 158"/>
              <a:gd name="T7" fmla="*/ 310 h 391"/>
              <a:gd name="T8" fmla="*/ 16 w 158"/>
              <a:gd name="T9" fmla="*/ 361 h 391"/>
              <a:gd name="T10" fmla="*/ 16 w 158"/>
              <a:gd name="T11" fmla="*/ 244 h 391"/>
              <a:gd name="T12" fmla="*/ 32 w 158"/>
              <a:gd name="T13" fmla="*/ 294 h 391"/>
              <a:gd name="T14" fmla="*/ 16 w 158"/>
              <a:gd name="T15" fmla="*/ 244 h 391"/>
              <a:gd name="T16" fmla="*/ 32 w 158"/>
              <a:gd name="T17" fmla="*/ 180 h 391"/>
              <a:gd name="T18" fmla="*/ 16 w 158"/>
              <a:gd name="T19" fmla="*/ 230 h 391"/>
              <a:gd name="T20" fmla="*/ 16 w 158"/>
              <a:gd name="T21" fmla="*/ 114 h 391"/>
              <a:gd name="T22" fmla="*/ 32 w 158"/>
              <a:gd name="T23" fmla="*/ 166 h 391"/>
              <a:gd name="T24" fmla="*/ 16 w 158"/>
              <a:gd name="T25" fmla="*/ 114 h 391"/>
              <a:gd name="T26" fmla="*/ 60 w 158"/>
              <a:gd name="T27" fmla="*/ 310 h 391"/>
              <a:gd name="T28" fmla="*/ 44 w 158"/>
              <a:gd name="T29" fmla="*/ 361 h 391"/>
              <a:gd name="T30" fmla="*/ 44 w 158"/>
              <a:gd name="T31" fmla="*/ 244 h 391"/>
              <a:gd name="T32" fmla="*/ 60 w 158"/>
              <a:gd name="T33" fmla="*/ 294 h 391"/>
              <a:gd name="T34" fmla="*/ 44 w 158"/>
              <a:gd name="T35" fmla="*/ 244 h 391"/>
              <a:gd name="T36" fmla="*/ 60 w 158"/>
              <a:gd name="T37" fmla="*/ 180 h 391"/>
              <a:gd name="T38" fmla="*/ 44 w 158"/>
              <a:gd name="T39" fmla="*/ 230 h 391"/>
              <a:gd name="T40" fmla="*/ 44 w 158"/>
              <a:gd name="T41" fmla="*/ 114 h 391"/>
              <a:gd name="T42" fmla="*/ 60 w 158"/>
              <a:gd name="T43" fmla="*/ 166 h 391"/>
              <a:gd name="T44" fmla="*/ 44 w 158"/>
              <a:gd name="T45" fmla="*/ 114 h 391"/>
              <a:gd name="T46" fmla="*/ 60 w 158"/>
              <a:gd name="T47" fmla="*/ 50 h 391"/>
              <a:gd name="T48" fmla="*/ 44 w 158"/>
              <a:gd name="T49" fmla="*/ 102 h 391"/>
              <a:gd name="T50" fmla="*/ 70 w 158"/>
              <a:gd name="T51" fmla="*/ 310 h 391"/>
              <a:gd name="T52" fmla="*/ 88 w 158"/>
              <a:gd name="T53" fmla="*/ 361 h 391"/>
              <a:gd name="T54" fmla="*/ 70 w 158"/>
              <a:gd name="T55" fmla="*/ 310 h 391"/>
              <a:gd name="T56" fmla="*/ 88 w 158"/>
              <a:gd name="T57" fmla="*/ 244 h 391"/>
              <a:gd name="T58" fmla="*/ 70 w 158"/>
              <a:gd name="T59" fmla="*/ 294 h 391"/>
              <a:gd name="T60" fmla="*/ 70 w 158"/>
              <a:gd name="T61" fmla="*/ 180 h 391"/>
              <a:gd name="T62" fmla="*/ 88 w 158"/>
              <a:gd name="T63" fmla="*/ 230 h 391"/>
              <a:gd name="T64" fmla="*/ 70 w 158"/>
              <a:gd name="T65" fmla="*/ 180 h 391"/>
              <a:gd name="T66" fmla="*/ 88 w 158"/>
              <a:gd name="T67" fmla="*/ 114 h 391"/>
              <a:gd name="T68" fmla="*/ 70 w 158"/>
              <a:gd name="T69" fmla="*/ 166 h 391"/>
              <a:gd name="T70" fmla="*/ 70 w 158"/>
              <a:gd name="T71" fmla="*/ 50 h 391"/>
              <a:gd name="T72" fmla="*/ 88 w 158"/>
              <a:gd name="T73" fmla="*/ 102 h 391"/>
              <a:gd name="T74" fmla="*/ 70 w 158"/>
              <a:gd name="T75" fmla="*/ 50 h 391"/>
              <a:gd name="T76" fmla="*/ 114 w 158"/>
              <a:gd name="T77" fmla="*/ 310 h 391"/>
              <a:gd name="T78" fmla="*/ 98 w 158"/>
              <a:gd name="T79" fmla="*/ 361 h 391"/>
              <a:gd name="T80" fmla="*/ 98 w 158"/>
              <a:gd name="T81" fmla="*/ 244 h 391"/>
              <a:gd name="T82" fmla="*/ 114 w 158"/>
              <a:gd name="T83" fmla="*/ 294 h 391"/>
              <a:gd name="T84" fmla="*/ 98 w 158"/>
              <a:gd name="T85" fmla="*/ 244 h 391"/>
              <a:gd name="T86" fmla="*/ 114 w 158"/>
              <a:gd name="T87" fmla="*/ 180 h 391"/>
              <a:gd name="T88" fmla="*/ 98 w 158"/>
              <a:gd name="T89" fmla="*/ 230 h 391"/>
              <a:gd name="T90" fmla="*/ 98 w 158"/>
              <a:gd name="T91" fmla="*/ 114 h 391"/>
              <a:gd name="T92" fmla="*/ 114 w 158"/>
              <a:gd name="T93" fmla="*/ 166 h 391"/>
              <a:gd name="T94" fmla="*/ 98 w 158"/>
              <a:gd name="T95" fmla="*/ 114 h 391"/>
              <a:gd name="T96" fmla="*/ 114 w 158"/>
              <a:gd name="T97" fmla="*/ 50 h 391"/>
              <a:gd name="T98" fmla="*/ 98 w 158"/>
              <a:gd name="T99" fmla="*/ 102 h 391"/>
              <a:gd name="T100" fmla="*/ 126 w 158"/>
              <a:gd name="T101" fmla="*/ 310 h 391"/>
              <a:gd name="T102" fmla="*/ 142 w 158"/>
              <a:gd name="T103" fmla="*/ 361 h 391"/>
              <a:gd name="T104" fmla="*/ 126 w 158"/>
              <a:gd name="T105" fmla="*/ 310 h 391"/>
              <a:gd name="T106" fmla="*/ 142 w 158"/>
              <a:gd name="T107" fmla="*/ 244 h 391"/>
              <a:gd name="T108" fmla="*/ 126 w 158"/>
              <a:gd name="T109" fmla="*/ 294 h 391"/>
              <a:gd name="T110" fmla="*/ 126 w 158"/>
              <a:gd name="T111" fmla="*/ 180 h 391"/>
              <a:gd name="T112" fmla="*/ 142 w 158"/>
              <a:gd name="T113" fmla="*/ 230 h 391"/>
              <a:gd name="T114" fmla="*/ 126 w 158"/>
              <a:gd name="T115" fmla="*/ 180 h 391"/>
              <a:gd name="T116" fmla="*/ 142 w 158"/>
              <a:gd name="T117" fmla="*/ 114 h 391"/>
              <a:gd name="T118" fmla="*/ 126 w 158"/>
              <a:gd name="T119" fmla="*/ 1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391">
                <a:moveTo>
                  <a:pt x="158" y="88"/>
                </a:moveTo>
                <a:lnTo>
                  <a:pt x="78" y="0"/>
                </a:lnTo>
                <a:lnTo>
                  <a:pt x="0" y="88"/>
                </a:lnTo>
                <a:lnTo>
                  <a:pt x="0" y="391"/>
                </a:lnTo>
                <a:lnTo>
                  <a:pt x="158" y="391"/>
                </a:lnTo>
                <a:lnTo>
                  <a:pt x="158" y="88"/>
                </a:lnTo>
                <a:close/>
                <a:moveTo>
                  <a:pt x="16" y="310"/>
                </a:moveTo>
                <a:lnTo>
                  <a:pt x="32" y="310"/>
                </a:lnTo>
                <a:lnTo>
                  <a:pt x="32" y="361"/>
                </a:lnTo>
                <a:lnTo>
                  <a:pt x="16" y="361"/>
                </a:lnTo>
                <a:lnTo>
                  <a:pt x="16" y="310"/>
                </a:lnTo>
                <a:close/>
                <a:moveTo>
                  <a:pt x="16" y="244"/>
                </a:moveTo>
                <a:lnTo>
                  <a:pt x="32" y="244"/>
                </a:lnTo>
                <a:lnTo>
                  <a:pt x="32" y="294"/>
                </a:lnTo>
                <a:lnTo>
                  <a:pt x="16" y="294"/>
                </a:lnTo>
                <a:lnTo>
                  <a:pt x="16" y="244"/>
                </a:lnTo>
                <a:close/>
                <a:moveTo>
                  <a:pt x="16" y="180"/>
                </a:moveTo>
                <a:lnTo>
                  <a:pt x="32" y="180"/>
                </a:lnTo>
                <a:lnTo>
                  <a:pt x="32" y="230"/>
                </a:lnTo>
                <a:lnTo>
                  <a:pt x="16" y="230"/>
                </a:lnTo>
                <a:lnTo>
                  <a:pt x="16" y="180"/>
                </a:lnTo>
                <a:close/>
                <a:moveTo>
                  <a:pt x="16" y="114"/>
                </a:moveTo>
                <a:lnTo>
                  <a:pt x="32" y="114"/>
                </a:lnTo>
                <a:lnTo>
                  <a:pt x="32" y="166"/>
                </a:lnTo>
                <a:lnTo>
                  <a:pt x="16" y="166"/>
                </a:lnTo>
                <a:lnTo>
                  <a:pt x="16" y="114"/>
                </a:lnTo>
                <a:close/>
                <a:moveTo>
                  <a:pt x="44" y="310"/>
                </a:moveTo>
                <a:lnTo>
                  <a:pt x="60" y="310"/>
                </a:lnTo>
                <a:lnTo>
                  <a:pt x="60" y="361"/>
                </a:lnTo>
                <a:lnTo>
                  <a:pt x="44" y="361"/>
                </a:lnTo>
                <a:lnTo>
                  <a:pt x="44" y="310"/>
                </a:lnTo>
                <a:close/>
                <a:moveTo>
                  <a:pt x="44" y="244"/>
                </a:moveTo>
                <a:lnTo>
                  <a:pt x="60" y="244"/>
                </a:lnTo>
                <a:lnTo>
                  <a:pt x="60" y="294"/>
                </a:lnTo>
                <a:lnTo>
                  <a:pt x="44" y="294"/>
                </a:lnTo>
                <a:lnTo>
                  <a:pt x="44" y="244"/>
                </a:lnTo>
                <a:close/>
                <a:moveTo>
                  <a:pt x="44" y="180"/>
                </a:moveTo>
                <a:lnTo>
                  <a:pt x="60" y="180"/>
                </a:lnTo>
                <a:lnTo>
                  <a:pt x="60" y="230"/>
                </a:lnTo>
                <a:lnTo>
                  <a:pt x="44" y="230"/>
                </a:lnTo>
                <a:lnTo>
                  <a:pt x="44" y="180"/>
                </a:lnTo>
                <a:close/>
                <a:moveTo>
                  <a:pt x="44" y="114"/>
                </a:moveTo>
                <a:lnTo>
                  <a:pt x="60" y="114"/>
                </a:lnTo>
                <a:lnTo>
                  <a:pt x="60" y="166"/>
                </a:lnTo>
                <a:lnTo>
                  <a:pt x="44" y="166"/>
                </a:lnTo>
                <a:lnTo>
                  <a:pt x="44" y="114"/>
                </a:lnTo>
                <a:close/>
                <a:moveTo>
                  <a:pt x="44" y="50"/>
                </a:moveTo>
                <a:lnTo>
                  <a:pt x="60" y="50"/>
                </a:lnTo>
                <a:lnTo>
                  <a:pt x="60" y="102"/>
                </a:lnTo>
                <a:lnTo>
                  <a:pt x="44" y="102"/>
                </a:lnTo>
                <a:lnTo>
                  <a:pt x="44" y="50"/>
                </a:lnTo>
                <a:close/>
                <a:moveTo>
                  <a:pt x="70" y="310"/>
                </a:moveTo>
                <a:lnTo>
                  <a:pt x="88" y="310"/>
                </a:lnTo>
                <a:lnTo>
                  <a:pt x="88" y="361"/>
                </a:lnTo>
                <a:lnTo>
                  <a:pt x="70" y="361"/>
                </a:lnTo>
                <a:lnTo>
                  <a:pt x="70" y="310"/>
                </a:lnTo>
                <a:close/>
                <a:moveTo>
                  <a:pt x="70" y="244"/>
                </a:moveTo>
                <a:lnTo>
                  <a:pt x="88" y="244"/>
                </a:lnTo>
                <a:lnTo>
                  <a:pt x="88" y="294"/>
                </a:lnTo>
                <a:lnTo>
                  <a:pt x="70" y="294"/>
                </a:lnTo>
                <a:lnTo>
                  <a:pt x="70" y="244"/>
                </a:lnTo>
                <a:close/>
                <a:moveTo>
                  <a:pt x="70" y="180"/>
                </a:moveTo>
                <a:lnTo>
                  <a:pt x="88" y="180"/>
                </a:lnTo>
                <a:lnTo>
                  <a:pt x="88" y="230"/>
                </a:lnTo>
                <a:lnTo>
                  <a:pt x="70" y="230"/>
                </a:lnTo>
                <a:lnTo>
                  <a:pt x="70" y="180"/>
                </a:lnTo>
                <a:close/>
                <a:moveTo>
                  <a:pt x="70" y="114"/>
                </a:moveTo>
                <a:lnTo>
                  <a:pt x="88" y="114"/>
                </a:lnTo>
                <a:lnTo>
                  <a:pt x="88" y="166"/>
                </a:lnTo>
                <a:lnTo>
                  <a:pt x="70" y="166"/>
                </a:lnTo>
                <a:lnTo>
                  <a:pt x="70" y="114"/>
                </a:lnTo>
                <a:close/>
                <a:moveTo>
                  <a:pt x="70" y="50"/>
                </a:moveTo>
                <a:lnTo>
                  <a:pt x="88" y="50"/>
                </a:lnTo>
                <a:lnTo>
                  <a:pt x="88" y="102"/>
                </a:lnTo>
                <a:lnTo>
                  <a:pt x="70" y="102"/>
                </a:lnTo>
                <a:lnTo>
                  <a:pt x="70" y="50"/>
                </a:lnTo>
                <a:close/>
                <a:moveTo>
                  <a:pt x="98" y="310"/>
                </a:moveTo>
                <a:lnTo>
                  <a:pt x="114" y="310"/>
                </a:lnTo>
                <a:lnTo>
                  <a:pt x="114" y="361"/>
                </a:lnTo>
                <a:lnTo>
                  <a:pt x="98" y="361"/>
                </a:lnTo>
                <a:lnTo>
                  <a:pt x="98" y="310"/>
                </a:lnTo>
                <a:close/>
                <a:moveTo>
                  <a:pt x="98" y="244"/>
                </a:moveTo>
                <a:lnTo>
                  <a:pt x="114" y="244"/>
                </a:lnTo>
                <a:lnTo>
                  <a:pt x="114" y="294"/>
                </a:lnTo>
                <a:lnTo>
                  <a:pt x="98" y="294"/>
                </a:lnTo>
                <a:lnTo>
                  <a:pt x="98" y="244"/>
                </a:lnTo>
                <a:close/>
                <a:moveTo>
                  <a:pt x="98" y="180"/>
                </a:moveTo>
                <a:lnTo>
                  <a:pt x="114" y="180"/>
                </a:lnTo>
                <a:lnTo>
                  <a:pt x="114" y="230"/>
                </a:lnTo>
                <a:lnTo>
                  <a:pt x="98" y="230"/>
                </a:lnTo>
                <a:lnTo>
                  <a:pt x="98" y="180"/>
                </a:lnTo>
                <a:close/>
                <a:moveTo>
                  <a:pt x="98" y="114"/>
                </a:moveTo>
                <a:lnTo>
                  <a:pt x="114" y="114"/>
                </a:lnTo>
                <a:lnTo>
                  <a:pt x="114" y="166"/>
                </a:lnTo>
                <a:lnTo>
                  <a:pt x="98" y="166"/>
                </a:lnTo>
                <a:lnTo>
                  <a:pt x="98" y="114"/>
                </a:lnTo>
                <a:close/>
                <a:moveTo>
                  <a:pt x="98" y="50"/>
                </a:moveTo>
                <a:lnTo>
                  <a:pt x="114" y="50"/>
                </a:lnTo>
                <a:lnTo>
                  <a:pt x="114" y="102"/>
                </a:lnTo>
                <a:lnTo>
                  <a:pt x="98" y="102"/>
                </a:lnTo>
                <a:lnTo>
                  <a:pt x="98" y="50"/>
                </a:lnTo>
                <a:close/>
                <a:moveTo>
                  <a:pt x="126" y="310"/>
                </a:moveTo>
                <a:lnTo>
                  <a:pt x="142" y="310"/>
                </a:lnTo>
                <a:lnTo>
                  <a:pt x="142" y="361"/>
                </a:lnTo>
                <a:lnTo>
                  <a:pt x="126" y="361"/>
                </a:lnTo>
                <a:lnTo>
                  <a:pt x="126" y="310"/>
                </a:lnTo>
                <a:close/>
                <a:moveTo>
                  <a:pt x="126" y="244"/>
                </a:moveTo>
                <a:lnTo>
                  <a:pt x="142" y="244"/>
                </a:lnTo>
                <a:lnTo>
                  <a:pt x="142" y="294"/>
                </a:lnTo>
                <a:lnTo>
                  <a:pt x="126" y="294"/>
                </a:lnTo>
                <a:lnTo>
                  <a:pt x="126" y="244"/>
                </a:lnTo>
                <a:close/>
                <a:moveTo>
                  <a:pt x="126" y="180"/>
                </a:moveTo>
                <a:lnTo>
                  <a:pt x="142" y="180"/>
                </a:lnTo>
                <a:lnTo>
                  <a:pt x="142" y="230"/>
                </a:lnTo>
                <a:lnTo>
                  <a:pt x="126" y="230"/>
                </a:lnTo>
                <a:lnTo>
                  <a:pt x="126" y="180"/>
                </a:lnTo>
                <a:close/>
                <a:moveTo>
                  <a:pt x="126" y="114"/>
                </a:moveTo>
                <a:lnTo>
                  <a:pt x="142" y="114"/>
                </a:lnTo>
                <a:lnTo>
                  <a:pt x="142" y="166"/>
                </a:lnTo>
                <a:lnTo>
                  <a:pt x="126" y="166"/>
                </a:lnTo>
                <a:lnTo>
                  <a:pt x="126"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3" name="Freeform 179"/>
          <p:cNvSpPr>
            <a:spLocks noEditPoints="1"/>
          </p:cNvSpPr>
          <p:nvPr userDrawn="1"/>
        </p:nvSpPr>
        <p:spPr bwMode="auto">
          <a:xfrm>
            <a:off x="5059362" y="-7400652"/>
            <a:ext cx="254000" cy="433388"/>
          </a:xfrm>
          <a:custGeom>
            <a:avLst/>
            <a:gdLst>
              <a:gd name="T0" fmla="*/ 160 w 160"/>
              <a:gd name="T1" fmla="*/ 88 h 273"/>
              <a:gd name="T2" fmla="*/ 80 w 160"/>
              <a:gd name="T3" fmla="*/ 0 h 273"/>
              <a:gd name="T4" fmla="*/ 0 w 160"/>
              <a:gd name="T5" fmla="*/ 88 h 273"/>
              <a:gd name="T6" fmla="*/ 0 w 160"/>
              <a:gd name="T7" fmla="*/ 273 h 273"/>
              <a:gd name="T8" fmla="*/ 160 w 160"/>
              <a:gd name="T9" fmla="*/ 273 h 273"/>
              <a:gd name="T10" fmla="*/ 160 w 160"/>
              <a:gd name="T11" fmla="*/ 88 h 273"/>
              <a:gd name="T12" fmla="*/ 16 w 160"/>
              <a:gd name="T13" fmla="*/ 178 h 273"/>
              <a:gd name="T14" fmla="*/ 32 w 160"/>
              <a:gd name="T15" fmla="*/ 178 h 273"/>
              <a:gd name="T16" fmla="*/ 32 w 160"/>
              <a:gd name="T17" fmla="*/ 230 h 273"/>
              <a:gd name="T18" fmla="*/ 16 w 160"/>
              <a:gd name="T19" fmla="*/ 230 h 273"/>
              <a:gd name="T20" fmla="*/ 16 w 160"/>
              <a:gd name="T21" fmla="*/ 178 h 273"/>
              <a:gd name="T22" fmla="*/ 16 w 160"/>
              <a:gd name="T23" fmla="*/ 114 h 273"/>
              <a:gd name="T24" fmla="*/ 32 w 160"/>
              <a:gd name="T25" fmla="*/ 114 h 273"/>
              <a:gd name="T26" fmla="*/ 32 w 160"/>
              <a:gd name="T27" fmla="*/ 166 h 273"/>
              <a:gd name="T28" fmla="*/ 16 w 160"/>
              <a:gd name="T29" fmla="*/ 166 h 273"/>
              <a:gd name="T30" fmla="*/ 16 w 160"/>
              <a:gd name="T31" fmla="*/ 114 h 273"/>
              <a:gd name="T32" fmla="*/ 44 w 160"/>
              <a:gd name="T33" fmla="*/ 178 h 273"/>
              <a:gd name="T34" fmla="*/ 60 w 160"/>
              <a:gd name="T35" fmla="*/ 178 h 273"/>
              <a:gd name="T36" fmla="*/ 60 w 160"/>
              <a:gd name="T37" fmla="*/ 230 h 273"/>
              <a:gd name="T38" fmla="*/ 44 w 160"/>
              <a:gd name="T39" fmla="*/ 230 h 273"/>
              <a:gd name="T40" fmla="*/ 44 w 160"/>
              <a:gd name="T41" fmla="*/ 178 h 273"/>
              <a:gd name="T42" fmla="*/ 44 w 160"/>
              <a:gd name="T43" fmla="*/ 114 h 273"/>
              <a:gd name="T44" fmla="*/ 60 w 160"/>
              <a:gd name="T45" fmla="*/ 114 h 273"/>
              <a:gd name="T46" fmla="*/ 60 w 160"/>
              <a:gd name="T47" fmla="*/ 166 h 273"/>
              <a:gd name="T48" fmla="*/ 44 w 160"/>
              <a:gd name="T49" fmla="*/ 166 h 273"/>
              <a:gd name="T50" fmla="*/ 44 w 160"/>
              <a:gd name="T51" fmla="*/ 114 h 273"/>
              <a:gd name="T52" fmla="*/ 72 w 160"/>
              <a:gd name="T53" fmla="*/ 178 h 273"/>
              <a:gd name="T54" fmla="*/ 88 w 160"/>
              <a:gd name="T55" fmla="*/ 178 h 273"/>
              <a:gd name="T56" fmla="*/ 88 w 160"/>
              <a:gd name="T57" fmla="*/ 230 h 273"/>
              <a:gd name="T58" fmla="*/ 72 w 160"/>
              <a:gd name="T59" fmla="*/ 230 h 273"/>
              <a:gd name="T60" fmla="*/ 72 w 160"/>
              <a:gd name="T61" fmla="*/ 178 h 273"/>
              <a:gd name="T62" fmla="*/ 72 w 160"/>
              <a:gd name="T63" fmla="*/ 114 h 273"/>
              <a:gd name="T64" fmla="*/ 88 w 160"/>
              <a:gd name="T65" fmla="*/ 114 h 273"/>
              <a:gd name="T66" fmla="*/ 88 w 160"/>
              <a:gd name="T67" fmla="*/ 166 h 273"/>
              <a:gd name="T68" fmla="*/ 72 w 160"/>
              <a:gd name="T69" fmla="*/ 166 h 273"/>
              <a:gd name="T70" fmla="*/ 72 w 160"/>
              <a:gd name="T71" fmla="*/ 114 h 273"/>
              <a:gd name="T72" fmla="*/ 100 w 160"/>
              <a:gd name="T73" fmla="*/ 178 h 273"/>
              <a:gd name="T74" fmla="*/ 116 w 160"/>
              <a:gd name="T75" fmla="*/ 178 h 273"/>
              <a:gd name="T76" fmla="*/ 116 w 160"/>
              <a:gd name="T77" fmla="*/ 230 h 273"/>
              <a:gd name="T78" fmla="*/ 100 w 160"/>
              <a:gd name="T79" fmla="*/ 230 h 273"/>
              <a:gd name="T80" fmla="*/ 100 w 160"/>
              <a:gd name="T81" fmla="*/ 178 h 273"/>
              <a:gd name="T82" fmla="*/ 100 w 160"/>
              <a:gd name="T83" fmla="*/ 114 h 273"/>
              <a:gd name="T84" fmla="*/ 116 w 160"/>
              <a:gd name="T85" fmla="*/ 114 h 273"/>
              <a:gd name="T86" fmla="*/ 116 w 160"/>
              <a:gd name="T87" fmla="*/ 166 h 273"/>
              <a:gd name="T88" fmla="*/ 100 w 160"/>
              <a:gd name="T89" fmla="*/ 166 h 273"/>
              <a:gd name="T90" fmla="*/ 100 w 160"/>
              <a:gd name="T91" fmla="*/ 114 h 273"/>
              <a:gd name="T92" fmla="*/ 128 w 160"/>
              <a:gd name="T93" fmla="*/ 178 h 273"/>
              <a:gd name="T94" fmla="*/ 144 w 160"/>
              <a:gd name="T95" fmla="*/ 178 h 273"/>
              <a:gd name="T96" fmla="*/ 144 w 160"/>
              <a:gd name="T97" fmla="*/ 230 h 273"/>
              <a:gd name="T98" fmla="*/ 128 w 160"/>
              <a:gd name="T99" fmla="*/ 230 h 273"/>
              <a:gd name="T100" fmla="*/ 128 w 160"/>
              <a:gd name="T101" fmla="*/ 178 h 273"/>
              <a:gd name="T102" fmla="*/ 128 w 160"/>
              <a:gd name="T103" fmla="*/ 114 h 273"/>
              <a:gd name="T104" fmla="*/ 144 w 160"/>
              <a:gd name="T105" fmla="*/ 114 h 273"/>
              <a:gd name="T106" fmla="*/ 144 w 160"/>
              <a:gd name="T107" fmla="*/ 166 h 273"/>
              <a:gd name="T108" fmla="*/ 128 w 160"/>
              <a:gd name="T109" fmla="*/ 166 h 273"/>
              <a:gd name="T110" fmla="*/ 128 w 160"/>
              <a:gd name="T111" fmla="*/ 11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273">
                <a:moveTo>
                  <a:pt x="160" y="88"/>
                </a:moveTo>
                <a:lnTo>
                  <a:pt x="80" y="0"/>
                </a:lnTo>
                <a:lnTo>
                  <a:pt x="0" y="88"/>
                </a:lnTo>
                <a:lnTo>
                  <a:pt x="0" y="273"/>
                </a:lnTo>
                <a:lnTo>
                  <a:pt x="160" y="273"/>
                </a:lnTo>
                <a:lnTo>
                  <a:pt x="160" y="88"/>
                </a:lnTo>
                <a:close/>
                <a:moveTo>
                  <a:pt x="16" y="178"/>
                </a:moveTo>
                <a:lnTo>
                  <a:pt x="32" y="178"/>
                </a:lnTo>
                <a:lnTo>
                  <a:pt x="32" y="230"/>
                </a:lnTo>
                <a:lnTo>
                  <a:pt x="16" y="230"/>
                </a:lnTo>
                <a:lnTo>
                  <a:pt x="16" y="178"/>
                </a:lnTo>
                <a:close/>
                <a:moveTo>
                  <a:pt x="16" y="114"/>
                </a:moveTo>
                <a:lnTo>
                  <a:pt x="32" y="114"/>
                </a:lnTo>
                <a:lnTo>
                  <a:pt x="32" y="166"/>
                </a:lnTo>
                <a:lnTo>
                  <a:pt x="16" y="166"/>
                </a:lnTo>
                <a:lnTo>
                  <a:pt x="16" y="114"/>
                </a:lnTo>
                <a:close/>
                <a:moveTo>
                  <a:pt x="44" y="178"/>
                </a:moveTo>
                <a:lnTo>
                  <a:pt x="60" y="178"/>
                </a:lnTo>
                <a:lnTo>
                  <a:pt x="60" y="230"/>
                </a:lnTo>
                <a:lnTo>
                  <a:pt x="44" y="230"/>
                </a:lnTo>
                <a:lnTo>
                  <a:pt x="44" y="178"/>
                </a:lnTo>
                <a:close/>
                <a:moveTo>
                  <a:pt x="44" y="114"/>
                </a:moveTo>
                <a:lnTo>
                  <a:pt x="60" y="114"/>
                </a:lnTo>
                <a:lnTo>
                  <a:pt x="60" y="166"/>
                </a:lnTo>
                <a:lnTo>
                  <a:pt x="44" y="166"/>
                </a:lnTo>
                <a:lnTo>
                  <a:pt x="44" y="114"/>
                </a:lnTo>
                <a:close/>
                <a:moveTo>
                  <a:pt x="72" y="178"/>
                </a:moveTo>
                <a:lnTo>
                  <a:pt x="88" y="178"/>
                </a:lnTo>
                <a:lnTo>
                  <a:pt x="88" y="230"/>
                </a:lnTo>
                <a:lnTo>
                  <a:pt x="72" y="230"/>
                </a:lnTo>
                <a:lnTo>
                  <a:pt x="72" y="178"/>
                </a:lnTo>
                <a:close/>
                <a:moveTo>
                  <a:pt x="72" y="114"/>
                </a:moveTo>
                <a:lnTo>
                  <a:pt x="88" y="114"/>
                </a:lnTo>
                <a:lnTo>
                  <a:pt x="88" y="166"/>
                </a:lnTo>
                <a:lnTo>
                  <a:pt x="72" y="166"/>
                </a:lnTo>
                <a:lnTo>
                  <a:pt x="72" y="114"/>
                </a:lnTo>
                <a:close/>
                <a:moveTo>
                  <a:pt x="100" y="178"/>
                </a:moveTo>
                <a:lnTo>
                  <a:pt x="116" y="178"/>
                </a:lnTo>
                <a:lnTo>
                  <a:pt x="116" y="230"/>
                </a:lnTo>
                <a:lnTo>
                  <a:pt x="100" y="230"/>
                </a:lnTo>
                <a:lnTo>
                  <a:pt x="100" y="178"/>
                </a:lnTo>
                <a:close/>
                <a:moveTo>
                  <a:pt x="100" y="114"/>
                </a:moveTo>
                <a:lnTo>
                  <a:pt x="116" y="114"/>
                </a:lnTo>
                <a:lnTo>
                  <a:pt x="116" y="166"/>
                </a:lnTo>
                <a:lnTo>
                  <a:pt x="100" y="166"/>
                </a:lnTo>
                <a:lnTo>
                  <a:pt x="100" y="114"/>
                </a:lnTo>
                <a:close/>
                <a:moveTo>
                  <a:pt x="128" y="178"/>
                </a:moveTo>
                <a:lnTo>
                  <a:pt x="144" y="178"/>
                </a:lnTo>
                <a:lnTo>
                  <a:pt x="144" y="230"/>
                </a:lnTo>
                <a:lnTo>
                  <a:pt x="128" y="230"/>
                </a:lnTo>
                <a:lnTo>
                  <a:pt x="128" y="178"/>
                </a:lnTo>
                <a:close/>
                <a:moveTo>
                  <a:pt x="128" y="114"/>
                </a:moveTo>
                <a:lnTo>
                  <a:pt x="144" y="114"/>
                </a:lnTo>
                <a:lnTo>
                  <a:pt x="144" y="166"/>
                </a:lnTo>
                <a:lnTo>
                  <a:pt x="128" y="166"/>
                </a:lnTo>
                <a:lnTo>
                  <a:pt x="128"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84" name="Rectangle 180"/>
          <p:cNvSpPr>
            <a:spLocks noChangeArrowheads="1"/>
          </p:cNvSpPr>
          <p:nvPr userDrawn="1"/>
        </p:nvSpPr>
        <p:spPr bwMode="auto">
          <a:xfrm>
            <a:off x="5537200" y="-7018065"/>
            <a:ext cx="85725" cy="57150"/>
          </a:xfrm>
          <a:prstGeom prst="rect">
            <a:avLst/>
          </a:prstGeom>
          <a:solidFill>
            <a:srgbClr val="B3B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0" name="Freeform 186"/>
          <p:cNvSpPr>
            <a:spLocks/>
          </p:cNvSpPr>
          <p:nvPr userDrawn="1"/>
        </p:nvSpPr>
        <p:spPr bwMode="auto">
          <a:xfrm>
            <a:off x="3910012" y="-7441927"/>
            <a:ext cx="63500" cy="41275"/>
          </a:xfrm>
          <a:custGeom>
            <a:avLst/>
            <a:gdLst>
              <a:gd name="T0" fmla="*/ 1 w 20"/>
              <a:gd name="T1" fmla="*/ 11 h 13"/>
              <a:gd name="T2" fmla="*/ 6 w 20"/>
              <a:gd name="T3" fmla="*/ 13 h 13"/>
              <a:gd name="T4" fmla="*/ 12 w 20"/>
              <a:gd name="T5" fmla="*/ 12 h 13"/>
              <a:gd name="T6" fmla="*/ 15 w 20"/>
              <a:gd name="T7" fmla="*/ 10 h 13"/>
              <a:gd name="T8" fmla="*/ 17 w 20"/>
              <a:gd name="T9" fmla="*/ 6 h 13"/>
              <a:gd name="T10" fmla="*/ 19 w 20"/>
              <a:gd name="T11" fmla="*/ 2 h 13"/>
              <a:gd name="T12" fmla="*/ 17 w 20"/>
              <a:gd name="T13" fmla="*/ 4 h 13"/>
              <a:gd name="T14" fmla="*/ 12 w 20"/>
              <a:gd name="T15" fmla="*/ 8 h 13"/>
              <a:gd name="T16" fmla="*/ 5 w 20"/>
              <a:gd name="T17" fmla="*/ 10 h 13"/>
              <a:gd name="T18" fmla="*/ 1 w 20"/>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3">
                <a:moveTo>
                  <a:pt x="1" y="11"/>
                </a:moveTo>
                <a:cubicBezTo>
                  <a:pt x="2" y="12"/>
                  <a:pt x="6" y="13"/>
                  <a:pt x="6" y="13"/>
                </a:cubicBezTo>
                <a:cubicBezTo>
                  <a:pt x="8" y="13"/>
                  <a:pt x="10" y="13"/>
                  <a:pt x="12" y="12"/>
                </a:cubicBezTo>
                <a:cubicBezTo>
                  <a:pt x="14" y="12"/>
                  <a:pt x="14" y="11"/>
                  <a:pt x="15" y="10"/>
                </a:cubicBezTo>
                <a:cubicBezTo>
                  <a:pt x="15" y="8"/>
                  <a:pt x="16" y="7"/>
                  <a:pt x="17" y="6"/>
                </a:cubicBezTo>
                <a:cubicBezTo>
                  <a:pt x="18" y="5"/>
                  <a:pt x="19" y="3"/>
                  <a:pt x="19" y="2"/>
                </a:cubicBezTo>
                <a:cubicBezTo>
                  <a:pt x="20" y="0"/>
                  <a:pt x="17" y="3"/>
                  <a:pt x="17" y="4"/>
                </a:cubicBezTo>
                <a:cubicBezTo>
                  <a:pt x="15" y="6"/>
                  <a:pt x="14" y="7"/>
                  <a:pt x="12" y="8"/>
                </a:cubicBezTo>
                <a:cubicBezTo>
                  <a:pt x="10" y="10"/>
                  <a:pt x="8" y="10"/>
                  <a:pt x="5" y="10"/>
                </a:cubicBezTo>
                <a:cubicBezTo>
                  <a:pt x="4" y="10"/>
                  <a:pt x="0" y="11"/>
                  <a:pt x="1" y="11"/>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1" name="Freeform 187"/>
          <p:cNvSpPr>
            <a:spLocks/>
          </p:cNvSpPr>
          <p:nvPr userDrawn="1"/>
        </p:nvSpPr>
        <p:spPr bwMode="auto">
          <a:xfrm>
            <a:off x="4106862" y="-6592615"/>
            <a:ext cx="66675" cy="47625"/>
          </a:xfrm>
          <a:custGeom>
            <a:avLst/>
            <a:gdLst>
              <a:gd name="T0" fmla="*/ 10 w 21"/>
              <a:gd name="T1" fmla="*/ 0 h 15"/>
              <a:gd name="T2" fmla="*/ 0 w 21"/>
              <a:gd name="T3" fmla="*/ 7 h 15"/>
              <a:gd name="T4" fmla="*/ 11 w 21"/>
              <a:gd name="T5" fmla="*/ 15 h 15"/>
              <a:gd name="T6" fmla="*/ 21 w 21"/>
              <a:gd name="T7" fmla="*/ 8 h 15"/>
              <a:gd name="T8" fmla="*/ 21 w 21"/>
              <a:gd name="T9" fmla="*/ 8 h 15"/>
              <a:gd name="T10" fmla="*/ 21 w 21"/>
              <a:gd name="T11" fmla="*/ 8 h 15"/>
              <a:gd name="T12" fmla="*/ 1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10" y="0"/>
                </a:moveTo>
                <a:cubicBezTo>
                  <a:pt x="5" y="0"/>
                  <a:pt x="0" y="2"/>
                  <a:pt x="0" y="7"/>
                </a:cubicBezTo>
                <a:cubicBezTo>
                  <a:pt x="1" y="12"/>
                  <a:pt x="6" y="15"/>
                  <a:pt x="11" y="15"/>
                </a:cubicBezTo>
                <a:cubicBezTo>
                  <a:pt x="16" y="15"/>
                  <a:pt x="21" y="13"/>
                  <a:pt x="21" y="8"/>
                </a:cubicBezTo>
                <a:cubicBezTo>
                  <a:pt x="21" y="8"/>
                  <a:pt x="21" y="8"/>
                  <a:pt x="21" y="8"/>
                </a:cubicBezTo>
                <a:cubicBezTo>
                  <a:pt x="21" y="8"/>
                  <a:pt x="21" y="8"/>
                  <a:pt x="21" y="8"/>
                </a:cubicBezTo>
                <a:cubicBezTo>
                  <a:pt x="20" y="4"/>
                  <a:pt x="15" y="0"/>
                  <a:pt x="10"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2" name="Freeform 188"/>
          <p:cNvSpPr>
            <a:spLocks/>
          </p:cNvSpPr>
          <p:nvPr userDrawn="1"/>
        </p:nvSpPr>
        <p:spPr bwMode="auto">
          <a:xfrm>
            <a:off x="2324100" y="-6373540"/>
            <a:ext cx="60325" cy="60325"/>
          </a:xfrm>
          <a:custGeom>
            <a:avLst/>
            <a:gdLst>
              <a:gd name="T0" fmla="*/ 10 w 19"/>
              <a:gd name="T1" fmla="*/ 0 h 19"/>
              <a:gd name="T2" fmla="*/ 10 w 19"/>
              <a:gd name="T3" fmla="*/ 0 h 19"/>
              <a:gd name="T4" fmla="*/ 0 w 19"/>
              <a:gd name="T5" fmla="*/ 10 h 19"/>
              <a:gd name="T6" fmla="*/ 10 w 19"/>
              <a:gd name="T7" fmla="*/ 19 h 19"/>
              <a:gd name="T8" fmla="*/ 10 w 19"/>
              <a:gd name="T9" fmla="*/ 19 h 19"/>
              <a:gd name="T10" fmla="*/ 19 w 19"/>
              <a:gd name="T11" fmla="*/ 10 h 19"/>
              <a:gd name="T12" fmla="*/ 19 w 19"/>
              <a:gd name="T13" fmla="*/ 10 h 19"/>
              <a:gd name="T14" fmla="*/ 10 w 1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0" y="0"/>
                </a:moveTo>
                <a:cubicBezTo>
                  <a:pt x="10" y="0"/>
                  <a:pt x="10" y="0"/>
                  <a:pt x="10" y="0"/>
                </a:cubicBezTo>
                <a:cubicBezTo>
                  <a:pt x="5" y="0"/>
                  <a:pt x="0" y="5"/>
                  <a:pt x="0" y="10"/>
                </a:cubicBezTo>
                <a:cubicBezTo>
                  <a:pt x="0" y="15"/>
                  <a:pt x="4" y="19"/>
                  <a:pt x="10" y="19"/>
                </a:cubicBezTo>
                <a:cubicBezTo>
                  <a:pt x="10" y="19"/>
                  <a:pt x="10" y="19"/>
                  <a:pt x="10" y="19"/>
                </a:cubicBezTo>
                <a:cubicBezTo>
                  <a:pt x="15" y="19"/>
                  <a:pt x="19" y="15"/>
                  <a:pt x="19" y="10"/>
                </a:cubicBezTo>
                <a:cubicBezTo>
                  <a:pt x="19" y="10"/>
                  <a:pt x="19" y="10"/>
                  <a:pt x="19" y="10"/>
                </a:cubicBezTo>
                <a:cubicBezTo>
                  <a:pt x="19" y="5"/>
                  <a:pt x="15" y="0"/>
                  <a:pt x="10"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3" name="Freeform 189"/>
          <p:cNvSpPr>
            <a:spLocks/>
          </p:cNvSpPr>
          <p:nvPr userDrawn="1"/>
        </p:nvSpPr>
        <p:spPr bwMode="auto">
          <a:xfrm>
            <a:off x="5489575" y="-6722790"/>
            <a:ext cx="41275" cy="57150"/>
          </a:xfrm>
          <a:custGeom>
            <a:avLst/>
            <a:gdLst>
              <a:gd name="T0" fmla="*/ 6 w 13"/>
              <a:gd name="T1" fmla="*/ 0 h 18"/>
              <a:gd name="T2" fmla="*/ 6 w 13"/>
              <a:gd name="T3" fmla="*/ 0 h 18"/>
              <a:gd name="T4" fmla="*/ 0 w 13"/>
              <a:gd name="T5" fmla="*/ 8 h 18"/>
              <a:gd name="T6" fmla="*/ 0 w 13"/>
              <a:gd name="T7" fmla="*/ 8 h 18"/>
              <a:gd name="T8" fmla="*/ 0 w 13"/>
              <a:gd name="T9" fmla="*/ 9 h 18"/>
              <a:gd name="T10" fmla="*/ 1 w 13"/>
              <a:gd name="T11" fmla="*/ 14 h 18"/>
              <a:gd name="T12" fmla="*/ 6 w 13"/>
              <a:gd name="T13" fmla="*/ 18 h 18"/>
              <a:gd name="T14" fmla="*/ 6 w 13"/>
              <a:gd name="T15" fmla="*/ 18 h 18"/>
              <a:gd name="T16" fmla="*/ 6 w 13"/>
              <a:gd name="T17" fmla="*/ 18 h 18"/>
              <a:gd name="T18" fmla="*/ 11 w 13"/>
              <a:gd name="T19" fmla="*/ 14 h 18"/>
              <a:gd name="T20" fmla="*/ 13 w 13"/>
              <a:gd name="T21" fmla="*/ 9 h 18"/>
              <a:gd name="T22" fmla="*/ 7 w 13"/>
              <a:gd name="T23" fmla="*/ 0 h 18"/>
              <a:gd name="T24" fmla="*/ 6 w 13"/>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8">
                <a:moveTo>
                  <a:pt x="6" y="0"/>
                </a:moveTo>
                <a:cubicBezTo>
                  <a:pt x="6" y="0"/>
                  <a:pt x="6" y="0"/>
                  <a:pt x="6" y="0"/>
                </a:cubicBezTo>
                <a:cubicBezTo>
                  <a:pt x="1" y="0"/>
                  <a:pt x="0" y="6"/>
                  <a:pt x="0" y="8"/>
                </a:cubicBezTo>
                <a:cubicBezTo>
                  <a:pt x="0" y="8"/>
                  <a:pt x="0" y="8"/>
                  <a:pt x="0" y="8"/>
                </a:cubicBezTo>
                <a:cubicBezTo>
                  <a:pt x="0" y="9"/>
                  <a:pt x="0" y="9"/>
                  <a:pt x="0" y="9"/>
                </a:cubicBezTo>
                <a:cubicBezTo>
                  <a:pt x="0" y="10"/>
                  <a:pt x="1" y="13"/>
                  <a:pt x="1" y="14"/>
                </a:cubicBezTo>
                <a:cubicBezTo>
                  <a:pt x="2" y="17"/>
                  <a:pt x="4" y="18"/>
                  <a:pt x="6" y="18"/>
                </a:cubicBezTo>
                <a:cubicBezTo>
                  <a:pt x="6" y="18"/>
                  <a:pt x="6" y="18"/>
                  <a:pt x="6" y="18"/>
                </a:cubicBezTo>
                <a:cubicBezTo>
                  <a:pt x="6" y="18"/>
                  <a:pt x="6" y="18"/>
                  <a:pt x="6" y="18"/>
                </a:cubicBezTo>
                <a:cubicBezTo>
                  <a:pt x="8" y="18"/>
                  <a:pt x="10" y="15"/>
                  <a:pt x="11" y="14"/>
                </a:cubicBezTo>
                <a:cubicBezTo>
                  <a:pt x="11" y="13"/>
                  <a:pt x="13" y="11"/>
                  <a:pt x="13" y="9"/>
                </a:cubicBezTo>
                <a:cubicBezTo>
                  <a:pt x="13" y="6"/>
                  <a:pt x="12" y="0"/>
                  <a:pt x="7" y="0"/>
                </a:cubicBezTo>
                <a:cubicBezTo>
                  <a:pt x="7" y="0"/>
                  <a:pt x="7"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4" name="Freeform 190"/>
          <p:cNvSpPr>
            <a:spLocks/>
          </p:cNvSpPr>
          <p:nvPr userDrawn="1"/>
        </p:nvSpPr>
        <p:spPr bwMode="auto">
          <a:xfrm>
            <a:off x="4757737" y="-6754540"/>
            <a:ext cx="34925" cy="34925"/>
          </a:xfrm>
          <a:custGeom>
            <a:avLst/>
            <a:gdLst>
              <a:gd name="T0" fmla="*/ 6 w 11"/>
              <a:gd name="T1" fmla="*/ 0 h 11"/>
              <a:gd name="T2" fmla="*/ 0 w 11"/>
              <a:gd name="T3" fmla="*/ 5 h 11"/>
              <a:gd name="T4" fmla="*/ 0 w 11"/>
              <a:gd name="T5" fmla="*/ 6 h 11"/>
              <a:gd name="T6" fmla="*/ 6 w 11"/>
              <a:gd name="T7" fmla="*/ 11 h 11"/>
              <a:gd name="T8" fmla="*/ 11 w 11"/>
              <a:gd name="T9" fmla="*/ 6 h 11"/>
              <a:gd name="T10" fmla="*/ 11 w 11"/>
              <a:gd name="T11" fmla="*/ 6 h 11"/>
              <a:gd name="T12" fmla="*/ 6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0"/>
                </a:moveTo>
                <a:cubicBezTo>
                  <a:pt x="3" y="0"/>
                  <a:pt x="0" y="3"/>
                  <a:pt x="0" y="5"/>
                </a:cubicBezTo>
                <a:cubicBezTo>
                  <a:pt x="0" y="6"/>
                  <a:pt x="0" y="6"/>
                  <a:pt x="0" y="6"/>
                </a:cubicBezTo>
                <a:cubicBezTo>
                  <a:pt x="0" y="9"/>
                  <a:pt x="3" y="11"/>
                  <a:pt x="6" y="11"/>
                </a:cubicBezTo>
                <a:cubicBezTo>
                  <a:pt x="9" y="11"/>
                  <a:pt x="11" y="9"/>
                  <a:pt x="11" y="6"/>
                </a:cubicBezTo>
                <a:cubicBezTo>
                  <a:pt x="11" y="6"/>
                  <a:pt x="11" y="6"/>
                  <a:pt x="11" y="6"/>
                </a:cubicBezTo>
                <a:cubicBezTo>
                  <a:pt x="11" y="3"/>
                  <a:pt x="9"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5" name="Freeform 191"/>
          <p:cNvSpPr>
            <a:spLocks/>
          </p:cNvSpPr>
          <p:nvPr userDrawn="1"/>
        </p:nvSpPr>
        <p:spPr bwMode="auto">
          <a:xfrm>
            <a:off x="3117850" y="-6640240"/>
            <a:ext cx="31750" cy="31750"/>
          </a:xfrm>
          <a:custGeom>
            <a:avLst/>
            <a:gdLst>
              <a:gd name="T0" fmla="*/ 5 w 10"/>
              <a:gd name="T1" fmla="*/ 0 h 10"/>
              <a:gd name="T2" fmla="*/ 5 w 10"/>
              <a:gd name="T3" fmla="*/ 0 h 10"/>
              <a:gd name="T4" fmla="*/ 0 w 10"/>
              <a:gd name="T5" fmla="*/ 5 h 10"/>
              <a:gd name="T6" fmla="*/ 0 w 10"/>
              <a:gd name="T7" fmla="*/ 5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5"/>
                  <a:pt x="0" y="5"/>
                  <a:pt x="0" y="5"/>
                </a:cubicBezTo>
                <a:cubicBezTo>
                  <a:pt x="0" y="8"/>
                  <a:pt x="2" y="10"/>
                  <a:pt x="5" y="10"/>
                </a:cubicBezTo>
                <a:cubicBezTo>
                  <a:pt x="7" y="10"/>
                  <a:pt x="10" y="8"/>
                  <a:pt x="10" y="5"/>
                </a:cubicBezTo>
                <a:cubicBezTo>
                  <a:pt x="10" y="5"/>
                  <a:pt x="10" y="5"/>
                  <a:pt x="10" y="5"/>
                </a:cubicBezTo>
                <a:cubicBezTo>
                  <a:pt x="10" y="3"/>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6" name="Freeform 192"/>
          <p:cNvSpPr>
            <a:spLocks/>
          </p:cNvSpPr>
          <p:nvPr userDrawn="1"/>
        </p:nvSpPr>
        <p:spPr bwMode="auto">
          <a:xfrm>
            <a:off x="5457825" y="-6659290"/>
            <a:ext cx="31750" cy="31750"/>
          </a:xfrm>
          <a:custGeom>
            <a:avLst/>
            <a:gdLst>
              <a:gd name="T0" fmla="*/ 5 w 10"/>
              <a:gd name="T1" fmla="*/ 0 h 10"/>
              <a:gd name="T2" fmla="*/ 5 w 10"/>
              <a:gd name="T3" fmla="*/ 0 h 10"/>
              <a:gd name="T4" fmla="*/ 0 w 10"/>
              <a:gd name="T5" fmla="*/ 5 h 10"/>
              <a:gd name="T6" fmla="*/ 5 w 10"/>
              <a:gd name="T7" fmla="*/ 10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8"/>
                  <a:pt x="2" y="10"/>
                  <a:pt x="5" y="10"/>
                </a:cubicBezTo>
                <a:cubicBezTo>
                  <a:pt x="5" y="10"/>
                  <a:pt x="5" y="10"/>
                  <a:pt x="5" y="10"/>
                </a:cubicBezTo>
                <a:cubicBezTo>
                  <a:pt x="7" y="10"/>
                  <a:pt x="10" y="8"/>
                  <a:pt x="10" y="5"/>
                </a:cubicBezTo>
                <a:cubicBezTo>
                  <a:pt x="10" y="5"/>
                  <a:pt x="10" y="5"/>
                  <a:pt x="10" y="5"/>
                </a:cubicBezTo>
                <a:cubicBezTo>
                  <a:pt x="10"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7" name="Freeform 193"/>
          <p:cNvSpPr>
            <a:spLocks/>
          </p:cNvSpPr>
          <p:nvPr userDrawn="1"/>
        </p:nvSpPr>
        <p:spPr bwMode="auto">
          <a:xfrm>
            <a:off x="5553075" y="-6687865"/>
            <a:ext cx="28575" cy="28575"/>
          </a:xfrm>
          <a:custGeom>
            <a:avLst/>
            <a:gdLst>
              <a:gd name="T0" fmla="*/ 5 w 9"/>
              <a:gd name="T1" fmla="*/ 0 h 9"/>
              <a:gd name="T2" fmla="*/ 5 w 9"/>
              <a:gd name="T3" fmla="*/ 0 h 9"/>
              <a:gd name="T4" fmla="*/ 0 w 9"/>
              <a:gd name="T5" fmla="*/ 4 h 9"/>
              <a:gd name="T6" fmla="*/ 0 w 9"/>
              <a:gd name="T7" fmla="*/ 5 h 9"/>
              <a:gd name="T8" fmla="*/ 5 w 9"/>
              <a:gd name="T9" fmla="*/ 9 h 9"/>
              <a:gd name="T10" fmla="*/ 9 w 9"/>
              <a:gd name="T11" fmla="*/ 5 h 9"/>
              <a:gd name="T12" fmla="*/ 9 w 9"/>
              <a:gd name="T13" fmla="*/ 5 h 9"/>
              <a:gd name="T14" fmla="*/ 5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0"/>
                </a:moveTo>
                <a:cubicBezTo>
                  <a:pt x="5" y="0"/>
                  <a:pt x="5" y="0"/>
                  <a:pt x="5" y="0"/>
                </a:cubicBezTo>
                <a:cubicBezTo>
                  <a:pt x="2" y="0"/>
                  <a:pt x="0" y="2"/>
                  <a:pt x="0" y="4"/>
                </a:cubicBezTo>
                <a:cubicBezTo>
                  <a:pt x="0" y="5"/>
                  <a:pt x="0" y="5"/>
                  <a:pt x="0" y="5"/>
                </a:cubicBezTo>
                <a:cubicBezTo>
                  <a:pt x="0" y="7"/>
                  <a:pt x="2" y="9"/>
                  <a:pt x="5" y="9"/>
                </a:cubicBezTo>
                <a:cubicBezTo>
                  <a:pt x="7" y="9"/>
                  <a:pt x="9" y="7"/>
                  <a:pt x="9" y="5"/>
                </a:cubicBezTo>
                <a:cubicBezTo>
                  <a:pt x="9" y="5"/>
                  <a:pt x="9" y="5"/>
                  <a:pt x="9" y="5"/>
                </a:cubicBezTo>
                <a:cubicBezTo>
                  <a:pt x="9"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8" name="Freeform 194"/>
          <p:cNvSpPr>
            <a:spLocks/>
          </p:cNvSpPr>
          <p:nvPr userDrawn="1"/>
        </p:nvSpPr>
        <p:spPr bwMode="auto">
          <a:xfrm>
            <a:off x="5549900" y="-6725965"/>
            <a:ext cx="25400" cy="25400"/>
          </a:xfrm>
          <a:custGeom>
            <a:avLst/>
            <a:gdLst>
              <a:gd name="T0" fmla="*/ 5 w 8"/>
              <a:gd name="T1" fmla="*/ 0 h 8"/>
              <a:gd name="T2" fmla="*/ 4 w 8"/>
              <a:gd name="T3" fmla="*/ 0 h 8"/>
              <a:gd name="T4" fmla="*/ 0 w 8"/>
              <a:gd name="T5" fmla="*/ 3 h 8"/>
              <a:gd name="T6" fmla="*/ 0 w 8"/>
              <a:gd name="T7" fmla="*/ 4 h 8"/>
              <a:gd name="T8" fmla="*/ 4 w 8"/>
              <a:gd name="T9" fmla="*/ 8 h 8"/>
              <a:gd name="T10" fmla="*/ 5 w 8"/>
              <a:gd name="T11" fmla="*/ 8 h 8"/>
              <a:gd name="T12" fmla="*/ 8 w 8"/>
              <a:gd name="T13" fmla="*/ 4 h 8"/>
              <a:gd name="T14" fmla="*/ 8 w 8"/>
              <a:gd name="T15" fmla="*/ 4 h 8"/>
              <a:gd name="T16" fmla="*/ 5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5" y="0"/>
                </a:moveTo>
                <a:cubicBezTo>
                  <a:pt x="4" y="0"/>
                  <a:pt x="4" y="0"/>
                  <a:pt x="4" y="0"/>
                </a:cubicBezTo>
                <a:cubicBezTo>
                  <a:pt x="2" y="0"/>
                  <a:pt x="0" y="1"/>
                  <a:pt x="0" y="3"/>
                </a:cubicBezTo>
                <a:cubicBezTo>
                  <a:pt x="0" y="4"/>
                  <a:pt x="0" y="4"/>
                  <a:pt x="0" y="4"/>
                </a:cubicBezTo>
                <a:cubicBezTo>
                  <a:pt x="0" y="6"/>
                  <a:pt x="2" y="8"/>
                  <a:pt x="4" y="8"/>
                </a:cubicBezTo>
                <a:cubicBezTo>
                  <a:pt x="5" y="8"/>
                  <a:pt x="5" y="8"/>
                  <a:pt x="5" y="8"/>
                </a:cubicBezTo>
                <a:cubicBezTo>
                  <a:pt x="7" y="8"/>
                  <a:pt x="8" y="6"/>
                  <a:pt x="8" y="4"/>
                </a:cubicBezTo>
                <a:cubicBezTo>
                  <a:pt x="8" y="4"/>
                  <a:pt x="8" y="4"/>
                  <a:pt x="8" y="4"/>
                </a:cubicBezTo>
                <a:cubicBezTo>
                  <a:pt x="8" y="1"/>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299" name="Freeform 195"/>
          <p:cNvSpPr>
            <a:spLocks/>
          </p:cNvSpPr>
          <p:nvPr userDrawn="1"/>
        </p:nvSpPr>
        <p:spPr bwMode="auto">
          <a:xfrm>
            <a:off x="3146425" y="-6668815"/>
            <a:ext cx="19050" cy="22225"/>
          </a:xfrm>
          <a:custGeom>
            <a:avLst/>
            <a:gdLst>
              <a:gd name="T0" fmla="*/ 3 w 6"/>
              <a:gd name="T1" fmla="*/ 0 h 7"/>
              <a:gd name="T2" fmla="*/ 3 w 6"/>
              <a:gd name="T3" fmla="*/ 0 h 7"/>
              <a:gd name="T4" fmla="*/ 0 w 6"/>
              <a:gd name="T5" fmla="*/ 3 h 7"/>
              <a:gd name="T6" fmla="*/ 0 w 6"/>
              <a:gd name="T7" fmla="*/ 3 h 7"/>
              <a:gd name="T8" fmla="*/ 3 w 6"/>
              <a:gd name="T9" fmla="*/ 7 h 7"/>
              <a:gd name="T10" fmla="*/ 6 w 6"/>
              <a:gd name="T11" fmla="*/ 3 h 7"/>
              <a:gd name="T12" fmla="*/ 6 w 6"/>
              <a:gd name="T13" fmla="*/ 3 h 7"/>
              <a:gd name="T14" fmla="*/ 3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3" y="0"/>
                </a:moveTo>
                <a:cubicBezTo>
                  <a:pt x="3" y="0"/>
                  <a:pt x="3" y="0"/>
                  <a:pt x="3" y="0"/>
                </a:cubicBezTo>
                <a:cubicBezTo>
                  <a:pt x="1" y="0"/>
                  <a:pt x="0" y="1"/>
                  <a:pt x="0" y="3"/>
                </a:cubicBezTo>
                <a:cubicBezTo>
                  <a:pt x="0" y="3"/>
                  <a:pt x="0" y="3"/>
                  <a:pt x="0" y="3"/>
                </a:cubicBezTo>
                <a:cubicBezTo>
                  <a:pt x="0" y="5"/>
                  <a:pt x="1" y="7"/>
                  <a:pt x="3" y="7"/>
                </a:cubicBezTo>
                <a:cubicBezTo>
                  <a:pt x="5" y="7"/>
                  <a:pt x="6" y="5"/>
                  <a:pt x="6" y="3"/>
                </a:cubicBezTo>
                <a:cubicBezTo>
                  <a:pt x="6" y="3"/>
                  <a:pt x="6" y="3"/>
                  <a:pt x="6" y="3"/>
                </a:cubicBezTo>
                <a:cubicBezTo>
                  <a:pt x="6" y="1"/>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0" name="Freeform 196"/>
          <p:cNvSpPr>
            <a:spLocks/>
          </p:cNvSpPr>
          <p:nvPr userDrawn="1"/>
        </p:nvSpPr>
        <p:spPr bwMode="auto">
          <a:xfrm>
            <a:off x="5591175" y="-6716440"/>
            <a:ext cx="22225" cy="22225"/>
          </a:xfrm>
          <a:custGeom>
            <a:avLst/>
            <a:gdLst>
              <a:gd name="T0" fmla="*/ 4 w 7"/>
              <a:gd name="T1" fmla="*/ 0 h 7"/>
              <a:gd name="T2" fmla="*/ 4 w 7"/>
              <a:gd name="T3" fmla="*/ 0 h 7"/>
              <a:gd name="T4" fmla="*/ 0 w 7"/>
              <a:gd name="T5" fmla="*/ 3 h 7"/>
              <a:gd name="T6" fmla="*/ 0 w 7"/>
              <a:gd name="T7" fmla="*/ 4 h 7"/>
              <a:gd name="T8" fmla="*/ 4 w 7"/>
              <a:gd name="T9" fmla="*/ 7 h 7"/>
              <a:gd name="T10" fmla="*/ 7 w 7"/>
              <a:gd name="T11" fmla="*/ 4 h 7"/>
              <a:gd name="T12" fmla="*/ 4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4" y="0"/>
                </a:moveTo>
                <a:cubicBezTo>
                  <a:pt x="4" y="0"/>
                  <a:pt x="4" y="0"/>
                  <a:pt x="4" y="0"/>
                </a:cubicBezTo>
                <a:cubicBezTo>
                  <a:pt x="2" y="0"/>
                  <a:pt x="1" y="1"/>
                  <a:pt x="0" y="3"/>
                </a:cubicBezTo>
                <a:cubicBezTo>
                  <a:pt x="0" y="4"/>
                  <a:pt x="0" y="4"/>
                  <a:pt x="0" y="4"/>
                </a:cubicBezTo>
                <a:cubicBezTo>
                  <a:pt x="1" y="6"/>
                  <a:pt x="2" y="7"/>
                  <a:pt x="4" y="7"/>
                </a:cubicBezTo>
                <a:cubicBezTo>
                  <a:pt x="6" y="7"/>
                  <a:pt x="7" y="6"/>
                  <a:pt x="7" y="4"/>
                </a:cubicBezTo>
                <a:cubicBezTo>
                  <a:pt x="7" y="2"/>
                  <a:pt x="6" y="0"/>
                  <a:pt x="4"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1" name="Freeform 197"/>
          <p:cNvSpPr>
            <a:spLocks/>
          </p:cNvSpPr>
          <p:nvPr userDrawn="1"/>
        </p:nvSpPr>
        <p:spPr bwMode="auto">
          <a:xfrm>
            <a:off x="2206625" y="-6656115"/>
            <a:ext cx="31750" cy="28575"/>
          </a:xfrm>
          <a:custGeom>
            <a:avLst/>
            <a:gdLst>
              <a:gd name="T0" fmla="*/ 5 w 10"/>
              <a:gd name="T1" fmla="*/ 0 h 9"/>
              <a:gd name="T2" fmla="*/ 5 w 10"/>
              <a:gd name="T3" fmla="*/ 0 h 9"/>
              <a:gd name="T4" fmla="*/ 0 w 10"/>
              <a:gd name="T5" fmla="*/ 4 h 9"/>
              <a:gd name="T6" fmla="*/ 5 w 10"/>
              <a:gd name="T7" fmla="*/ 9 h 9"/>
              <a:gd name="T8" fmla="*/ 10 w 10"/>
              <a:gd name="T9" fmla="*/ 5 h 9"/>
              <a:gd name="T10" fmla="*/ 10 w 10"/>
              <a:gd name="T11" fmla="*/ 4 h 9"/>
              <a:gd name="T12" fmla="*/ 5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5" y="0"/>
                </a:moveTo>
                <a:cubicBezTo>
                  <a:pt x="5" y="0"/>
                  <a:pt x="5" y="0"/>
                  <a:pt x="5" y="0"/>
                </a:cubicBezTo>
                <a:cubicBezTo>
                  <a:pt x="2" y="0"/>
                  <a:pt x="0" y="2"/>
                  <a:pt x="0" y="4"/>
                </a:cubicBezTo>
                <a:cubicBezTo>
                  <a:pt x="0" y="7"/>
                  <a:pt x="2" y="9"/>
                  <a:pt x="5" y="9"/>
                </a:cubicBezTo>
                <a:cubicBezTo>
                  <a:pt x="7" y="9"/>
                  <a:pt x="10" y="7"/>
                  <a:pt x="10" y="5"/>
                </a:cubicBezTo>
                <a:cubicBezTo>
                  <a:pt x="10" y="4"/>
                  <a:pt x="10" y="4"/>
                  <a:pt x="10" y="4"/>
                </a:cubicBezTo>
                <a:cubicBezTo>
                  <a:pt x="10" y="2"/>
                  <a:pt x="8"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2" name="Freeform 198"/>
          <p:cNvSpPr>
            <a:spLocks/>
          </p:cNvSpPr>
          <p:nvPr userDrawn="1"/>
        </p:nvSpPr>
        <p:spPr bwMode="auto">
          <a:xfrm>
            <a:off x="2257425" y="-6627540"/>
            <a:ext cx="22225" cy="22225"/>
          </a:xfrm>
          <a:custGeom>
            <a:avLst/>
            <a:gdLst>
              <a:gd name="T0" fmla="*/ 3 w 7"/>
              <a:gd name="T1" fmla="*/ 0 h 7"/>
              <a:gd name="T2" fmla="*/ 3 w 7"/>
              <a:gd name="T3" fmla="*/ 0 h 7"/>
              <a:gd name="T4" fmla="*/ 0 w 7"/>
              <a:gd name="T5" fmla="*/ 3 h 7"/>
              <a:gd name="T6" fmla="*/ 3 w 7"/>
              <a:gd name="T7" fmla="*/ 7 h 7"/>
              <a:gd name="T8" fmla="*/ 7 w 7"/>
              <a:gd name="T9" fmla="*/ 3 h 7"/>
              <a:gd name="T10" fmla="*/ 7 w 7"/>
              <a:gd name="T11" fmla="*/ 3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cubicBezTo>
                  <a:pt x="3" y="0"/>
                  <a:pt x="3" y="0"/>
                  <a:pt x="3" y="0"/>
                </a:cubicBezTo>
                <a:cubicBezTo>
                  <a:pt x="1" y="0"/>
                  <a:pt x="0" y="1"/>
                  <a:pt x="0" y="3"/>
                </a:cubicBezTo>
                <a:cubicBezTo>
                  <a:pt x="0" y="5"/>
                  <a:pt x="2" y="7"/>
                  <a:pt x="3" y="7"/>
                </a:cubicBezTo>
                <a:cubicBezTo>
                  <a:pt x="5" y="7"/>
                  <a:pt x="7" y="5"/>
                  <a:pt x="7" y="3"/>
                </a:cubicBezTo>
                <a:cubicBezTo>
                  <a:pt x="7" y="3"/>
                  <a:pt x="7" y="3"/>
                  <a:pt x="7" y="3"/>
                </a:cubicBezTo>
                <a:cubicBezTo>
                  <a:pt x="7" y="1"/>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3" name="Freeform 199"/>
          <p:cNvSpPr>
            <a:spLocks/>
          </p:cNvSpPr>
          <p:nvPr userDrawn="1"/>
        </p:nvSpPr>
        <p:spPr bwMode="auto">
          <a:xfrm>
            <a:off x="2193925" y="-6611665"/>
            <a:ext cx="47625" cy="44450"/>
          </a:xfrm>
          <a:custGeom>
            <a:avLst/>
            <a:gdLst>
              <a:gd name="T0" fmla="*/ 8 w 15"/>
              <a:gd name="T1" fmla="*/ 0 h 14"/>
              <a:gd name="T2" fmla="*/ 7 w 15"/>
              <a:gd name="T3" fmla="*/ 0 h 14"/>
              <a:gd name="T4" fmla="*/ 0 w 15"/>
              <a:gd name="T5" fmla="*/ 7 h 14"/>
              <a:gd name="T6" fmla="*/ 7 w 15"/>
              <a:gd name="T7" fmla="*/ 14 h 14"/>
              <a:gd name="T8" fmla="*/ 8 w 15"/>
              <a:gd name="T9" fmla="*/ 14 h 14"/>
              <a:gd name="T10" fmla="*/ 15 w 15"/>
              <a:gd name="T11" fmla="*/ 7 h 14"/>
              <a:gd name="T12" fmla="*/ 15 w 15"/>
              <a:gd name="T13" fmla="*/ 7 h 14"/>
              <a:gd name="T14" fmla="*/ 8 w 15"/>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8" y="0"/>
                </a:moveTo>
                <a:cubicBezTo>
                  <a:pt x="7" y="0"/>
                  <a:pt x="7" y="0"/>
                  <a:pt x="7" y="0"/>
                </a:cubicBezTo>
                <a:cubicBezTo>
                  <a:pt x="3" y="0"/>
                  <a:pt x="0" y="3"/>
                  <a:pt x="0" y="7"/>
                </a:cubicBezTo>
                <a:cubicBezTo>
                  <a:pt x="0" y="11"/>
                  <a:pt x="3" y="14"/>
                  <a:pt x="7" y="14"/>
                </a:cubicBezTo>
                <a:cubicBezTo>
                  <a:pt x="8" y="14"/>
                  <a:pt x="8" y="14"/>
                  <a:pt x="8" y="14"/>
                </a:cubicBezTo>
                <a:cubicBezTo>
                  <a:pt x="12" y="14"/>
                  <a:pt x="15" y="11"/>
                  <a:pt x="15" y="7"/>
                </a:cubicBezTo>
                <a:cubicBezTo>
                  <a:pt x="15" y="7"/>
                  <a:pt x="15" y="7"/>
                  <a:pt x="15" y="7"/>
                </a:cubicBezTo>
                <a:cubicBezTo>
                  <a:pt x="15" y="3"/>
                  <a:pt x="12" y="0"/>
                  <a:pt x="8"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4" name="Freeform 200"/>
          <p:cNvSpPr>
            <a:spLocks/>
          </p:cNvSpPr>
          <p:nvPr userDrawn="1"/>
        </p:nvSpPr>
        <p:spPr bwMode="auto">
          <a:xfrm>
            <a:off x="4202112" y="-6694215"/>
            <a:ext cx="25400" cy="28575"/>
          </a:xfrm>
          <a:custGeom>
            <a:avLst/>
            <a:gdLst>
              <a:gd name="T0" fmla="*/ 4 w 8"/>
              <a:gd name="T1" fmla="*/ 0 h 9"/>
              <a:gd name="T2" fmla="*/ 4 w 8"/>
              <a:gd name="T3" fmla="*/ 0 h 9"/>
              <a:gd name="T4" fmla="*/ 0 w 8"/>
              <a:gd name="T5" fmla="*/ 4 h 9"/>
              <a:gd name="T6" fmla="*/ 4 w 8"/>
              <a:gd name="T7" fmla="*/ 9 h 9"/>
              <a:gd name="T8" fmla="*/ 8 w 8"/>
              <a:gd name="T9" fmla="*/ 5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4" y="0"/>
                  <a:pt x="4" y="0"/>
                  <a:pt x="4" y="0"/>
                </a:cubicBezTo>
                <a:cubicBezTo>
                  <a:pt x="2" y="0"/>
                  <a:pt x="0" y="2"/>
                  <a:pt x="0" y="4"/>
                </a:cubicBezTo>
                <a:cubicBezTo>
                  <a:pt x="0" y="7"/>
                  <a:pt x="2" y="9"/>
                  <a:pt x="4" y="9"/>
                </a:cubicBezTo>
                <a:cubicBezTo>
                  <a:pt x="6" y="9"/>
                  <a:pt x="8" y="7"/>
                  <a:pt x="8" y="5"/>
                </a:cubicBezTo>
                <a:cubicBezTo>
                  <a:pt x="8" y="4"/>
                  <a:pt x="8" y="4"/>
                  <a:pt x="8" y="4"/>
                </a:cubicBezTo>
                <a:cubicBezTo>
                  <a:pt x="8" y="2"/>
                  <a:pt x="6" y="0"/>
                  <a:pt x="4"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5" name="Freeform 201"/>
          <p:cNvSpPr>
            <a:spLocks/>
          </p:cNvSpPr>
          <p:nvPr userDrawn="1"/>
        </p:nvSpPr>
        <p:spPr bwMode="auto">
          <a:xfrm>
            <a:off x="4370387" y="-6697390"/>
            <a:ext cx="28575" cy="28575"/>
          </a:xfrm>
          <a:custGeom>
            <a:avLst/>
            <a:gdLst>
              <a:gd name="T0" fmla="*/ 5 w 9"/>
              <a:gd name="T1" fmla="*/ 0 h 9"/>
              <a:gd name="T2" fmla="*/ 4 w 9"/>
              <a:gd name="T3" fmla="*/ 0 h 9"/>
              <a:gd name="T4" fmla="*/ 0 w 9"/>
              <a:gd name="T5" fmla="*/ 5 h 9"/>
              <a:gd name="T6" fmla="*/ 0 w 9"/>
              <a:gd name="T7" fmla="*/ 5 h 9"/>
              <a:gd name="T8" fmla="*/ 4 w 9"/>
              <a:gd name="T9" fmla="*/ 9 h 9"/>
              <a:gd name="T10" fmla="*/ 5 w 9"/>
              <a:gd name="T11" fmla="*/ 9 h 9"/>
              <a:gd name="T12" fmla="*/ 9 w 9"/>
              <a:gd name="T13" fmla="*/ 5 h 9"/>
              <a:gd name="T14" fmla="*/ 5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0"/>
                </a:moveTo>
                <a:cubicBezTo>
                  <a:pt x="4" y="0"/>
                  <a:pt x="4" y="0"/>
                  <a:pt x="4" y="0"/>
                </a:cubicBezTo>
                <a:cubicBezTo>
                  <a:pt x="2" y="1"/>
                  <a:pt x="0" y="2"/>
                  <a:pt x="0" y="5"/>
                </a:cubicBezTo>
                <a:cubicBezTo>
                  <a:pt x="0" y="5"/>
                  <a:pt x="0" y="5"/>
                  <a:pt x="0" y="5"/>
                </a:cubicBezTo>
                <a:cubicBezTo>
                  <a:pt x="0" y="7"/>
                  <a:pt x="2" y="9"/>
                  <a:pt x="4" y="9"/>
                </a:cubicBezTo>
                <a:cubicBezTo>
                  <a:pt x="5" y="9"/>
                  <a:pt x="5" y="9"/>
                  <a:pt x="5" y="9"/>
                </a:cubicBezTo>
                <a:cubicBezTo>
                  <a:pt x="7" y="9"/>
                  <a:pt x="9" y="7"/>
                  <a:pt x="9" y="5"/>
                </a:cubicBezTo>
                <a:cubicBezTo>
                  <a:pt x="9" y="2"/>
                  <a:pt x="7" y="1"/>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6" name="Freeform 202"/>
          <p:cNvSpPr>
            <a:spLocks/>
          </p:cNvSpPr>
          <p:nvPr userDrawn="1"/>
        </p:nvSpPr>
        <p:spPr bwMode="auto">
          <a:xfrm>
            <a:off x="4738687" y="-6735490"/>
            <a:ext cx="15875" cy="19050"/>
          </a:xfrm>
          <a:custGeom>
            <a:avLst/>
            <a:gdLst>
              <a:gd name="T0" fmla="*/ 3 w 5"/>
              <a:gd name="T1" fmla="*/ 0 h 6"/>
              <a:gd name="T2" fmla="*/ 3 w 5"/>
              <a:gd name="T3" fmla="*/ 0 h 6"/>
              <a:gd name="T4" fmla="*/ 0 w 5"/>
              <a:gd name="T5" fmla="*/ 3 h 6"/>
              <a:gd name="T6" fmla="*/ 3 w 5"/>
              <a:gd name="T7" fmla="*/ 6 h 6"/>
              <a:gd name="T8" fmla="*/ 3 w 5"/>
              <a:gd name="T9" fmla="*/ 6 h 6"/>
              <a:gd name="T10" fmla="*/ 5 w 5"/>
              <a:gd name="T11" fmla="*/ 3 h 6"/>
              <a:gd name="T12" fmla="*/ 5 w 5"/>
              <a:gd name="T13" fmla="*/ 3 h 6"/>
              <a:gd name="T14" fmla="*/ 3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3" y="0"/>
                </a:moveTo>
                <a:cubicBezTo>
                  <a:pt x="3" y="0"/>
                  <a:pt x="3" y="0"/>
                  <a:pt x="3" y="0"/>
                </a:cubicBezTo>
                <a:cubicBezTo>
                  <a:pt x="1" y="0"/>
                  <a:pt x="0" y="2"/>
                  <a:pt x="0" y="3"/>
                </a:cubicBezTo>
                <a:cubicBezTo>
                  <a:pt x="0" y="4"/>
                  <a:pt x="1" y="6"/>
                  <a:pt x="3" y="6"/>
                </a:cubicBezTo>
                <a:cubicBezTo>
                  <a:pt x="3" y="6"/>
                  <a:pt x="3" y="6"/>
                  <a:pt x="3" y="6"/>
                </a:cubicBezTo>
                <a:cubicBezTo>
                  <a:pt x="4" y="6"/>
                  <a:pt x="5" y="4"/>
                  <a:pt x="5" y="3"/>
                </a:cubicBezTo>
                <a:cubicBezTo>
                  <a:pt x="5" y="3"/>
                  <a:pt x="5" y="3"/>
                  <a:pt x="5" y="3"/>
                </a:cubicBezTo>
                <a:cubicBezTo>
                  <a:pt x="5"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7" name="Freeform 203"/>
          <p:cNvSpPr>
            <a:spLocks/>
          </p:cNvSpPr>
          <p:nvPr userDrawn="1"/>
        </p:nvSpPr>
        <p:spPr bwMode="auto">
          <a:xfrm>
            <a:off x="2428875" y="-6440215"/>
            <a:ext cx="34925" cy="34925"/>
          </a:xfrm>
          <a:custGeom>
            <a:avLst/>
            <a:gdLst>
              <a:gd name="T0" fmla="*/ 6 w 11"/>
              <a:gd name="T1" fmla="*/ 0 h 11"/>
              <a:gd name="T2" fmla="*/ 6 w 11"/>
              <a:gd name="T3" fmla="*/ 0 h 11"/>
              <a:gd name="T4" fmla="*/ 0 w 11"/>
              <a:gd name="T5" fmla="*/ 5 h 11"/>
              <a:gd name="T6" fmla="*/ 6 w 11"/>
              <a:gd name="T7" fmla="*/ 11 h 11"/>
              <a:gd name="T8" fmla="*/ 11 w 11"/>
              <a:gd name="T9" fmla="*/ 5 h 11"/>
              <a:gd name="T10" fmla="*/ 11 w 11"/>
              <a:gd name="T11" fmla="*/ 5 h 11"/>
              <a:gd name="T12" fmla="*/ 6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0"/>
                </a:moveTo>
                <a:cubicBezTo>
                  <a:pt x="6" y="0"/>
                  <a:pt x="6" y="0"/>
                  <a:pt x="6" y="0"/>
                </a:cubicBezTo>
                <a:cubicBezTo>
                  <a:pt x="2" y="0"/>
                  <a:pt x="0" y="2"/>
                  <a:pt x="0" y="5"/>
                </a:cubicBezTo>
                <a:cubicBezTo>
                  <a:pt x="0" y="8"/>
                  <a:pt x="2" y="11"/>
                  <a:pt x="6" y="11"/>
                </a:cubicBezTo>
                <a:cubicBezTo>
                  <a:pt x="9" y="11"/>
                  <a:pt x="11" y="8"/>
                  <a:pt x="11" y="5"/>
                </a:cubicBezTo>
                <a:cubicBezTo>
                  <a:pt x="11" y="5"/>
                  <a:pt x="11" y="5"/>
                  <a:pt x="11" y="5"/>
                </a:cubicBezTo>
                <a:cubicBezTo>
                  <a:pt x="11" y="2"/>
                  <a:pt x="9"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8" name="Freeform 204"/>
          <p:cNvSpPr>
            <a:spLocks/>
          </p:cNvSpPr>
          <p:nvPr userDrawn="1"/>
        </p:nvSpPr>
        <p:spPr bwMode="auto">
          <a:xfrm>
            <a:off x="2409825" y="-6421165"/>
            <a:ext cx="15875" cy="15875"/>
          </a:xfrm>
          <a:custGeom>
            <a:avLst/>
            <a:gdLst>
              <a:gd name="T0" fmla="*/ 3 w 5"/>
              <a:gd name="T1" fmla="*/ 0 h 5"/>
              <a:gd name="T2" fmla="*/ 2 w 5"/>
              <a:gd name="T3" fmla="*/ 0 h 5"/>
              <a:gd name="T4" fmla="*/ 0 w 5"/>
              <a:gd name="T5" fmla="*/ 3 h 5"/>
              <a:gd name="T6" fmla="*/ 0 w 5"/>
              <a:gd name="T7" fmla="*/ 3 h 5"/>
              <a:gd name="T8" fmla="*/ 2 w 5"/>
              <a:gd name="T9" fmla="*/ 5 h 5"/>
              <a:gd name="T10" fmla="*/ 5 w 5"/>
              <a:gd name="T11" fmla="*/ 3 h 5"/>
              <a:gd name="T12" fmla="*/ 5 w 5"/>
              <a:gd name="T13" fmla="*/ 3 h 5"/>
              <a:gd name="T14" fmla="*/ 3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0"/>
                </a:moveTo>
                <a:cubicBezTo>
                  <a:pt x="2" y="0"/>
                  <a:pt x="2" y="0"/>
                  <a:pt x="2" y="0"/>
                </a:cubicBezTo>
                <a:cubicBezTo>
                  <a:pt x="1" y="0"/>
                  <a:pt x="0" y="1"/>
                  <a:pt x="0" y="3"/>
                </a:cubicBezTo>
                <a:cubicBezTo>
                  <a:pt x="0" y="3"/>
                  <a:pt x="0" y="3"/>
                  <a:pt x="0" y="3"/>
                </a:cubicBezTo>
                <a:cubicBezTo>
                  <a:pt x="0" y="4"/>
                  <a:pt x="1" y="5"/>
                  <a:pt x="2" y="5"/>
                </a:cubicBezTo>
                <a:cubicBezTo>
                  <a:pt x="4" y="5"/>
                  <a:pt x="5" y="4"/>
                  <a:pt x="5" y="3"/>
                </a:cubicBezTo>
                <a:cubicBezTo>
                  <a:pt x="5" y="3"/>
                  <a:pt x="5" y="3"/>
                  <a:pt x="5" y="3"/>
                </a:cubicBezTo>
                <a:cubicBezTo>
                  <a:pt x="5" y="1"/>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09" name="Freeform 205"/>
          <p:cNvSpPr>
            <a:spLocks/>
          </p:cNvSpPr>
          <p:nvPr userDrawn="1"/>
        </p:nvSpPr>
        <p:spPr bwMode="auto">
          <a:xfrm>
            <a:off x="3082925" y="-6579915"/>
            <a:ext cx="19050" cy="22225"/>
          </a:xfrm>
          <a:custGeom>
            <a:avLst/>
            <a:gdLst>
              <a:gd name="T0" fmla="*/ 3 w 6"/>
              <a:gd name="T1" fmla="*/ 0 h 7"/>
              <a:gd name="T2" fmla="*/ 3 w 6"/>
              <a:gd name="T3" fmla="*/ 0 h 7"/>
              <a:gd name="T4" fmla="*/ 0 w 6"/>
              <a:gd name="T5" fmla="*/ 3 h 7"/>
              <a:gd name="T6" fmla="*/ 0 w 6"/>
              <a:gd name="T7" fmla="*/ 4 h 7"/>
              <a:gd name="T8" fmla="*/ 3 w 6"/>
              <a:gd name="T9" fmla="*/ 7 h 7"/>
              <a:gd name="T10" fmla="*/ 6 w 6"/>
              <a:gd name="T11" fmla="*/ 4 h 7"/>
              <a:gd name="T12" fmla="*/ 3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0"/>
                </a:moveTo>
                <a:cubicBezTo>
                  <a:pt x="3" y="0"/>
                  <a:pt x="3" y="0"/>
                  <a:pt x="3" y="0"/>
                </a:cubicBezTo>
                <a:cubicBezTo>
                  <a:pt x="2" y="0"/>
                  <a:pt x="0" y="2"/>
                  <a:pt x="0" y="3"/>
                </a:cubicBezTo>
                <a:cubicBezTo>
                  <a:pt x="0" y="4"/>
                  <a:pt x="0" y="4"/>
                  <a:pt x="0" y="4"/>
                </a:cubicBezTo>
                <a:cubicBezTo>
                  <a:pt x="0" y="5"/>
                  <a:pt x="2" y="7"/>
                  <a:pt x="3" y="7"/>
                </a:cubicBezTo>
                <a:cubicBezTo>
                  <a:pt x="4" y="7"/>
                  <a:pt x="6" y="5"/>
                  <a:pt x="6" y="4"/>
                </a:cubicBezTo>
                <a:cubicBezTo>
                  <a:pt x="6"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3" name="Freeform 207"/>
          <p:cNvSpPr>
            <a:spLocks/>
          </p:cNvSpPr>
          <p:nvPr userDrawn="1"/>
        </p:nvSpPr>
        <p:spPr bwMode="auto">
          <a:xfrm>
            <a:off x="3098800" y="-6627540"/>
            <a:ext cx="15875" cy="22225"/>
          </a:xfrm>
          <a:custGeom>
            <a:avLst/>
            <a:gdLst>
              <a:gd name="T0" fmla="*/ 3 w 5"/>
              <a:gd name="T1" fmla="*/ 0 h 7"/>
              <a:gd name="T2" fmla="*/ 3 w 5"/>
              <a:gd name="T3" fmla="*/ 0 h 7"/>
              <a:gd name="T4" fmla="*/ 0 w 5"/>
              <a:gd name="T5" fmla="*/ 4 h 7"/>
              <a:gd name="T6" fmla="*/ 3 w 5"/>
              <a:gd name="T7" fmla="*/ 7 h 7"/>
              <a:gd name="T8" fmla="*/ 5 w 5"/>
              <a:gd name="T9" fmla="*/ 4 h 7"/>
              <a:gd name="T10" fmla="*/ 5 w 5"/>
              <a:gd name="T11" fmla="*/ 4 h 7"/>
              <a:gd name="T12" fmla="*/ 3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0"/>
                </a:moveTo>
                <a:cubicBezTo>
                  <a:pt x="3" y="0"/>
                  <a:pt x="3" y="0"/>
                  <a:pt x="3" y="0"/>
                </a:cubicBezTo>
                <a:cubicBezTo>
                  <a:pt x="1" y="0"/>
                  <a:pt x="0" y="2"/>
                  <a:pt x="0" y="4"/>
                </a:cubicBezTo>
                <a:cubicBezTo>
                  <a:pt x="0" y="5"/>
                  <a:pt x="1" y="7"/>
                  <a:pt x="3" y="7"/>
                </a:cubicBezTo>
                <a:cubicBezTo>
                  <a:pt x="4" y="7"/>
                  <a:pt x="5" y="5"/>
                  <a:pt x="5" y="4"/>
                </a:cubicBezTo>
                <a:cubicBezTo>
                  <a:pt x="5" y="4"/>
                  <a:pt x="5" y="4"/>
                  <a:pt x="5" y="4"/>
                </a:cubicBezTo>
                <a:cubicBezTo>
                  <a:pt x="5"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4" name="Freeform 208"/>
          <p:cNvSpPr>
            <a:spLocks/>
          </p:cNvSpPr>
          <p:nvPr userDrawn="1"/>
        </p:nvSpPr>
        <p:spPr bwMode="auto">
          <a:xfrm>
            <a:off x="-885825" y="-6849790"/>
            <a:ext cx="7534275" cy="50800"/>
          </a:xfrm>
          <a:custGeom>
            <a:avLst/>
            <a:gdLst>
              <a:gd name="T0" fmla="*/ 4746 w 4746"/>
              <a:gd name="T1" fmla="*/ 32 h 32"/>
              <a:gd name="T2" fmla="*/ 0 w 4746"/>
              <a:gd name="T3" fmla="*/ 32 h 32"/>
              <a:gd name="T4" fmla="*/ 2 w 4746"/>
              <a:gd name="T5" fmla="*/ 0 h 32"/>
              <a:gd name="T6" fmla="*/ 4746 w 4746"/>
              <a:gd name="T7" fmla="*/ 0 h 32"/>
              <a:gd name="T8" fmla="*/ 4746 w 4746"/>
              <a:gd name="T9" fmla="*/ 32 h 32"/>
            </a:gdLst>
            <a:ahLst/>
            <a:cxnLst>
              <a:cxn ang="0">
                <a:pos x="T0" y="T1"/>
              </a:cxn>
              <a:cxn ang="0">
                <a:pos x="T2" y="T3"/>
              </a:cxn>
              <a:cxn ang="0">
                <a:pos x="T4" y="T5"/>
              </a:cxn>
              <a:cxn ang="0">
                <a:pos x="T6" y="T7"/>
              </a:cxn>
              <a:cxn ang="0">
                <a:pos x="T8" y="T9"/>
              </a:cxn>
            </a:cxnLst>
            <a:rect l="0" t="0" r="r" b="b"/>
            <a:pathLst>
              <a:path w="4746" h="32">
                <a:moveTo>
                  <a:pt x="4746" y="32"/>
                </a:moveTo>
                <a:lnTo>
                  <a:pt x="0" y="32"/>
                </a:lnTo>
                <a:lnTo>
                  <a:pt x="2" y="0"/>
                </a:lnTo>
                <a:lnTo>
                  <a:pt x="4746" y="0"/>
                </a:lnTo>
                <a:lnTo>
                  <a:pt x="4746" y="3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5" name="Freeform 209"/>
          <p:cNvSpPr>
            <a:spLocks/>
          </p:cNvSpPr>
          <p:nvPr userDrawn="1"/>
        </p:nvSpPr>
        <p:spPr bwMode="auto">
          <a:xfrm>
            <a:off x="3549650" y="-6687865"/>
            <a:ext cx="106363" cy="107950"/>
          </a:xfrm>
          <a:custGeom>
            <a:avLst/>
            <a:gdLst>
              <a:gd name="T0" fmla="*/ 33 w 33"/>
              <a:gd name="T1" fmla="*/ 34 h 34"/>
              <a:gd name="T2" fmla="*/ 18 w 33"/>
              <a:gd name="T3" fmla="*/ 34 h 34"/>
              <a:gd name="T4" fmla="*/ 18 w 33"/>
              <a:gd name="T5" fmla="*/ 21 h 34"/>
              <a:gd name="T6" fmla="*/ 12 w 33"/>
              <a:gd name="T7" fmla="*/ 16 h 34"/>
              <a:gd name="T8" fmla="*/ 0 w 33"/>
              <a:gd name="T9" fmla="*/ 16 h 34"/>
              <a:gd name="T10" fmla="*/ 0 w 33"/>
              <a:gd name="T11" fmla="*/ 0 h 34"/>
              <a:gd name="T12" fmla="*/ 12 w 33"/>
              <a:gd name="T13" fmla="*/ 0 h 34"/>
              <a:gd name="T14" fmla="*/ 33 w 33"/>
              <a:gd name="T15" fmla="*/ 21 h 34"/>
              <a:gd name="T16" fmla="*/ 33 w 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33" y="34"/>
                </a:moveTo>
                <a:cubicBezTo>
                  <a:pt x="18" y="34"/>
                  <a:pt x="18" y="34"/>
                  <a:pt x="18" y="34"/>
                </a:cubicBezTo>
                <a:cubicBezTo>
                  <a:pt x="18" y="21"/>
                  <a:pt x="18" y="21"/>
                  <a:pt x="18" y="21"/>
                </a:cubicBezTo>
                <a:cubicBezTo>
                  <a:pt x="18" y="18"/>
                  <a:pt x="15" y="16"/>
                  <a:pt x="12" y="16"/>
                </a:cubicBezTo>
                <a:cubicBezTo>
                  <a:pt x="0" y="16"/>
                  <a:pt x="0" y="16"/>
                  <a:pt x="0" y="16"/>
                </a:cubicBezTo>
                <a:cubicBezTo>
                  <a:pt x="0" y="0"/>
                  <a:pt x="0" y="0"/>
                  <a:pt x="0" y="0"/>
                </a:cubicBezTo>
                <a:cubicBezTo>
                  <a:pt x="12" y="0"/>
                  <a:pt x="12" y="0"/>
                  <a:pt x="12" y="0"/>
                </a:cubicBezTo>
                <a:cubicBezTo>
                  <a:pt x="24" y="0"/>
                  <a:pt x="33" y="10"/>
                  <a:pt x="33" y="21"/>
                </a:cubicBezTo>
                <a:lnTo>
                  <a:pt x="33"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6" name="Freeform 210"/>
          <p:cNvSpPr>
            <a:spLocks/>
          </p:cNvSpPr>
          <p:nvPr userDrawn="1"/>
        </p:nvSpPr>
        <p:spPr bwMode="auto">
          <a:xfrm>
            <a:off x="3311525" y="-6741840"/>
            <a:ext cx="196850" cy="104775"/>
          </a:xfrm>
          <a:custGeom>
            <a:avLst/>
            <a:gdLst>
              <a:gd name="T0" fmla="*/ 62 w 62"/>
              <a:gd name="T1" fmla="*/ 33 h 33"/>
              <a:gd name="T2" fmla="*/ 21 w 62"/>
              <a:gd name="T3" fmla="*/ 33 h 33"/>
              <a:gd name="T4" fmla="*/ 0 w 62"/>
              <a:gd name="T5" fmla="*/ 12 h 33"/>
              <a:gd name="T6" fmla="*/ 0 w 62"/>
              <a:gd name="T7" fmla="*/ 0 h 33"/>
              <a:gd name="T8" fmla="*/ 15 w 62"/>
              <a:gd name="T9" fmla="*/ 0 h 33"/>
              <a:gd name="T10" fmla="*/ 15 w 62"/>
              <a:gd name="T11" fmla="*/ 12 h 33"/>
              <a:gd name="T12" fmla="*/ 21 w 62"/>
              <a:gd name="T13" fmla="*/ 17 h 33"/>
              <a:gd name="T14" fmla="*/ 62 w 62"/>
              <a:gd name="T15" fmla="*/ 17 h 33"/>
              <a:gd name="T16" fmla="*/ 62 w 62"/>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3">
                <a:moveTo>
                  <a:pt x="62" y="33"/>
                </a:moveTo>
                <a:cubicBezTo>
                  <a:pt x="21" y="33"/>
                  <a:pt x="21" y="33"/>
                  <a:pt x="21" y="33"/>
                </a:cubicBezTo>
                <a:cubicBezTo>
                  <a:pt x="9" y="33"/>
                  <a:pt x="0" y="24"/>
                  <a:pt x="0" y="12"/>
                </a:cubicBezTo>
                <a:cubicBezTo>
                  <a:pt x="0" y="0"/>
                  <a:pt x="0" y="0"/>
                  <a:pt x="0" y="0"/>
                </a:cubicBezTo>
                <a:cubicBezTo>
                  <a:pt x="15" y="0"/>
                  <a:pt x="15" y="0"/>
                  <a:pt x="15" y="0"/>
                </a:cubicBezTo>
                <a:cubicBezTo>
                  <a:pt x="15" y="12"/>
                  <a:pt x="15" y="12"/>
                  <a:pt x="15" y="12"/>
                </a:cubicBezTo>
                <a:cubicBezTo>
                  <a:pt x="15" y="15"/>
                  <a:pt x="18" y="17"/>
                  <a:pt x="21" y="17"/>
                </a:cubicBezTo>
                <a:cubicBezTo>
                  <a:pt x="62" y="17"/>
                  <a:pt x="62" y="17"/>
                  <a:pt x="62" y="17"/>
                </a:cubicBezTo>
                <a:lnTo>
                  <a:pt x="62" y="3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7" name="Freeform 211"/>
          <p:cNvSpPr>
            <a:spLocks noEditPoints="1"/>
          </p:cNvSpPr>
          <p:nvPr userDrawn="1"/>
        </p:nvSpPr>
        <p:spPr bwMode="auto">
          <a:xfrm>
            <a:off x="5167313" y="-6773590"/>
            <a:ext cx="271463" cy="1025525"/>
          </a:xfrm>
          <a:custGeom>
            <a:avLst/>
            <a:gdLst>
              <a:gd name="T0" fmla="*/ 40 w 85"/>
              <a:gd name="T1" fmla="*/ 67 h 323"/>
              <a:gd name="T2" fmla="*/ 40 w 85"/>
              <a:gd name="T3" fmla="*/ 301 h 323"/>
              <a:gd name="T4" fmla="*/ 63 w 85"/>
              <a:gd name="T5" fmla="*/ 323 h 323"/>
              <a:gd name="T6" fmla="*/ 63 w 85"/>
              <a:gd name="T7" fmla="*/ 323 h 323"/>
              <a:gd name="T8" fmla="*/ 85 w 85"/>
              <a:gd name="T9" fmla="*/ 323 h 323"/>
              <a:gd name="T10" fmla="*/ 85 w 85"/>
              <a:gd name="T11" fmla="*/ 309 h 323"/>
              <a:gd name="T12" fmla="*/ 63 w 85"/>
              <a:gd name="T13" fmla="*/ 309 h 323"/>
              <a:gd name="T14" fmla="*/ 55 w 85"/>
              <a:gd name="T15" fmla="*/ 301 h 323"/>
              <a:gd name="T16" fmla="*/ 55 w 85"/>
              <a:gd name="T17" fmla="*/ 67 h 323"/>
              <a:gd name="T18" fmla="*/ 55 w 85"/>
              <a:gd name="T19" fmla="*/ 72 h 323"/>
              <a:gd name="T20" fmla="*/ 55 w 85"/>
              <a:gd name="T21" fmla="*/ 50 h 323"/>
              <a:gd name="T22" fmla="*/ 32 w 85"/>
              <a:gd name="T23" fmla="*/ 27 h 323"/>
              <a:gd name="T24" fmla="*/ 32 w 85"/>
              <a:gd name="T25" fmla="*/ 27 h 323"/>
              <a:gd name="T26" fmla="*/ 23 w 85"/>
              <a:gd name="T27" fmla="*/ 27 h 323"/>
              <a:gd name="T28" fmla="*/ 14 w 85"/>
              <a:gd name="T29" fmla="*/ 19 h 323"/>
              <a:gd name="T30" fmla="*/ 14 w 85"/>
              <a:gd name="T31" fmla="*/ 0 h 323"/>
              <a:gd name="T32" fmla="*/ 0 w 85"/>
              <a:gd name="T33" fmla="*/ 0 h 323"/>
              <a:gd name="T34" fmla="*/ 0 w 85"/>
              <a:gd name="T35" fmla="*/ 19 h 323"/>
              <a:gd name="T36" fmla="*/ 22 w 85"/>
              <a:gd name="T37" fmla="*/ 41 h 323"/>
              <a:gd name="T38" fmla="*/ 22 w 85"/>
              <a:gd name="T39" fmla="*/ 41 h 323"/>
              <a:gd name="T40" fmla="*/ 32 w 85"/>
              <a:gd name="T41" fmla="*/ 41 h 323"/>
              <a:gd name="T42" fmla="*/ 40 w 85"/>
              <a:gd name="T43" fmla="*/ 50 h 323"/>
              <a:gd name="T44" fmla="*/ 40 w 85"/>
              <a:gd name="T45" fmla="*/ 7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323">
                <a:moveTo>
                  <a:pt x="40" y="67"/>
                </a:moveTo>
                <a:cubicBezTo>
                  <a:pt x="40" y="301"/>
                  <a:pt x="40" y="301"/>
                  <a:pt x="40" y="301"/>
                </a:cubicBezTo>
                <a:cubicBezTo>
                  <a:pt x="40" y="313"/>
                  <a:pt x="51" y="323"/>
                  <a:pt x="63" y="323"/>
                </a:cubicBezTo>
                <a:cubicBezTo>
                  <a:pt x="63" y="323"/>
                  <a:pt x="63" y="323"/>
                  <a:pt x="63" y="323"/>
                </a:cubicBezTo>
                <a:cubicBezTo>
                  <a:pt x="85" y="323"/>
                  <a:pt x="85" y="323"/>
                  <a:pt x="85" y="323"/>
                </a:cubicBezTo>
                <a:cubicBezTo>
                  <a:pt x="85" y="309"/>
                  <a:pt x="85" y="309"/>
                  <a:pt x="85" y="309"/>
                </a:cubicBezTo>
                <a:cubicBezTo>
                  <a:pt x="63" y="309"/>
                  <a:pt x="63" y="309"/>
                  <a:pt x="63" y="309"/>
                </a:cubicBezTo>
                <a:cubicBezTo>
                  <a:pt x="59" y="309"/>
                  <a:pt x="55" y="305"/>
                  <a:pt x="55" y="301"/>
                </a:cubicBezTo>
                <a:cubicBezTo>
                  <a:pt x="55" y="67"/>
                  <a:pt x="55" y="67"/>
                  <a:pt x="55" y="67"/>
                </a:cubicBezTo>
                <a:moveTo>
                  <a:pt x="55" y="72"/>
                </a:moveTo>
                <a:cubicBezTo>
                  <a:pt x="55" y="50"/>
                  <a:pt x="55" y="50"/>
                  <a:pt x="55" y="50"/>
                </a:cubicBezTo>
                <a:cubicBezTo>
                  <a:pt x="55" y="37"/>
                  <a:pt x="45" y="27"/>
                  <a:pt x="32" y="27"/>
                </a:cubicBezTo>
                <a:cubicBezTo>
                  <a:pt x="32" y="27"/>
                  <a:pt x="32" y="27"/>
                  <a:pt x="32" y="27"/>
                </a:cubicBezTo>
                <a:cubicBezTo>
                  <a:pt x="23" y="27"/>
                  <a:pt x="23" y="27"/>
                  <a:pt x="23" y="27"/>
                </a:cubicBezTo>
                <a:cubicBezTo>
                  <a:pt x="18" y="27"/>
                  <a:pt x="14" y="23"/>
                  <a:pt x="14" y="19"/>
                </a:cubicBezTo>
                <a:cubicBezTo>
                  <a:pt x="14" y="0"/>
                  <a:pt x="14" y="0"/>
                  <a:pt x="14" y="0"/>
                </a:cubicBezTo>
                <a:cubicBezTo>
                  <a:pt x="0" y="0"/>
                  <a:pt x="0" y="0"/>
                  <a:pt x="0" y="0"/>
                </a:cubicBezTo>
                <a:cubicBezTo>
                  <a:pt x="0" y="19"/>
                  <a:pt x="0" y="19"/>
                  <a:pt x="0" y="19"/>
                </a:cubicBezTo>
                <a:cubicBezTo>
                  <a:pt x="0" y="31"/>
                  <a:pt x="10" y="41"/>
                  <a:pt x="22" y="41"/>
                </a:cubicBezTo>
                <a:cubicBezTo>
                  <a:pt x="22" y="41"/>
                  <a:pt x="22" y="41"/>
                  <a:pt x="22" y="41"/>
                </a:cubicBezTo>
                <a:cubicBezTo>
                  <a:pt x="32" y="41"/>
                  <a:pt x="32" y="41"/>
                  <a:pt x="32" y="41"/>
                </a:cubicBezTo>
                <a:cubicBezTo>
                  <a:pt x="37" y="41"/>
                  <a:pt x="40" y="45"/>
                  <a:pt x="40" y="50"/>
                </a:cubicBezTo>
                <a:cubicBezTo>
                  <a:pt x="40" y="72"/>
                  <a:pt x="40" y="72"/>
                  <a:pt x="40"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8" name="Rectangle 212"/>
          <p:cNvSpPr>
            <a:spLocks noChangeArrowheads="1"/>
          </p:cNvSpPr>
          <p:nvPr userDrawn="1"/>
        </p:nvSpPr>
        <p:spPr bwMode="auto">
          <a:xfrm>
            <a:off x="26670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9" name="Freeform 213"/>
          <p:cNvSpPr>
            <a:spLocks noEditPoints="1"/>
          </p:cNvSpPr>
          <p:nvPr userDrawn="1"/>
        </p:nvSpPr>
        <p:spPr bwMode="auto">
          <a:xfrm>
            <a:off x="26606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0" name="Freeform 214"/>
          <p:cNvSpPr>
            <a:spLocks/>
          </p:cNvSpPr>
          <p:nvPr userDrawn="1"/>
        </p:nvSpPr>
        <p:spPr bwMode="auto">
          <a:xfrm>
            <a:off x="2146300" y="-6808515"/>
            <a:ext cx="209550" cy="355600"/>
          </a:xfrm>
          <a:custGeom>
            <a:avLst/>
            <a:gdLst>
              <a:gd name="T0" fmla="*/ 0 w 66"/>
              <a:gd name="T1" fmla="*/ 112 h 112"/>
              <a:gd name="T2" fmla="*/ 45 w 66"/>
              <a:gd name="T3" fmla="*/ 112 h 112"/>
              <a:gd name="T4" fmla="*/ 60 w 66"/>
              <a:gd name="T5" fmla="*/ 105 h 112"/>
              <a:gd name="T6" fmla="*/ 65 w 66"/>
              <a:gd name="T7" fmla="*/ 91 h 112"/>
              <a:gd name="T8" fmla="*/ 65 w 66"/>
              <a:gd name="T9" fmla="*/ 0 h 112"/>
              <a:gd name="T10" fmla="*/ 50 w 66"/>
              <a:gd name="T11" fmla="*/ 0 h 112"/>
              <a:gd name="T12" fmla="*/ 50 w 66"/>
              <a:gd name="T13" fmla="*/ 92 h 112"/>
              <a:gd name="T14" fmla="*/ 49 w 66"/>
              <a:gd name="T15" fmla="*/ 95 h 112"/>
              <a:gd name="T16" fmla="*/ 45 w 66"/>
              <a:gd name="T17" fmla="*/ 97 h 112"/>
              <a:gd name="T18" fmla="*/ 0 w 66"/>
              <a:gd name="T19" fmla="*/ 97 h 112"/>
              <a:gd name="T20" fmla="*/ 0 w 66"/>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2">
                <a:moveTo>
                  <a:pt x="0" y="112"/>
                </a:moveTo>
                <a:cubicBezTo>
                  <a:pt x="45" y="112"/>
                  <a:pt x="45" y="112"/>
                  <a:pt x="45" y="112"/>
                </a:cubicBezTo>
                <a:cubicBezTo>
                  <a:pt x="51" y="112"/>
                  <a:pt x="56" y="110"/>
                  <a:pt x="60" y="105"/>
                </a:cubicBezTo>
                <a:cubicBezTo>
                  <a:pt x="64" y="102"/>
                  <a:pt x="66" y="96"/>
                  <a:pt x="65" y="91"/>
                </a:cubicBezTo>
                <a:cubicBezTo>
                  <a:pt x="65" y="0"/>
                  <a:pt x="65" y="0"/>
                  <a:pt x="65" y="0"/>
                </a:cubicBezTo>
                <a:cubicBezTo>
                  <a:pt x="50" y="0"/>
                  <a:pt x="50" y="0"/>
                  <a:pt x="50" y="0"/>
                </a:cubicBezTo>
                <a:cubicBezTo>
                  <a:pt x="50" y="92"/>
                  <a:pt x="50" y="92"/>
                  <a:pt x="50" y="92"/>
                </a:cubicBezTo>
                <a:cubicBezTo>
                  <a:pt x="50" y="93"/>
                  <a:pt x="49" y="94"/>
                  <a:pt x="49" y="95"/>
                </a:cubicBezTo>
                <a:cubicBezTo>
                  <a:pt x="48" y="96"/>
                  <a:pt x="46" y="97"/>
                  <a:pt x="45" y="97"/>
                </a:cubicBezTo>
                <a:cubicBezTo>
                  <a:pt x="0" y="97"/>
                  <a:pt x="0" y="97"/>
                  <a:pt x="0" y="97"/>
                </a:cubicBezTo>
                <a:lnTo>
                  <a:pt x="0" y="1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1" name="Freeform 215"/>
          <p:cNvSpPr>
            <a:spLocks/>
          </p:cNvSpPr>
          <p:nvPr userDrawn="1"/>
        </p:nvSpPr>
        <p:spPr bwMode="auto">
          <a:xfrm>
            <a:off x="2051050" y="-6500540"/>
            <a:ext cx="209550" cy="593725"/>
          </a:xfrm>
          <a:custGeom>
            <a:avLst/>
            <a:gdLst>
              <a:gd name="T0" fmla="*/ 66 w 66"/>
              <a:gd name="T1" fmla="*/ 0 h 187"/>
              <a:gd name="T2" fmla="*/ 21 w 66"/>
              <a:gd name="T3" fmla="*/ 0 h 187"/>
              <a:gd name="T4" fmla="*/ 6 w 66"/>
              <a:gd name="T5" fmla="*/ 6 h 187"/>
              <a:gd name="T6" fmla="*/ 0 w 66"/>
              <a:gd name="T7" fmla="*/ 21 h 187"/>
              <a:gd name="T8" fmla="*/ 0 w 66"/>
              <a:gd name="T9" fmla="*/ 187 h 187"/>
              <a:gd name="T10" fmla="*/ 16 w 66"/>
              <a:gd name="T11" fmla="*/ 187 h 187"/>
              <a:gd name="T12" fmla="*/ 16 w 66"/>
              <a:gd name="T13" fmla="*/ 20 h 187"/>
              <a:gd name="T14" fmla="*/ 17 w 66"/>
              <a:gd name="T15" fmla="*/ 17 h 187"/>
              <a:gd name="T16" fmla="*/ 21 w 66"/>
              <a:gd name="T17" fmla="*/ 15 h 187"/>
              <a:gd name="T18" fmla="*/ 66 w 66"/>
              <a:gd name="T19" fmla="*/ 15 h 187"/>
              <a:gd name="T20" fmla="*/ 66 w 66"/>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87">
                <a:moveTo>
                  <a:pt x="66" y="0"/>
                </a:moveTo>
                <a:cubicBezTo>
                  <a:pt x="21" y="0"/>
                  <a:pt x="21" y="0"/>
                  <a:pt x="21" y="0"/>
                </a:cubicBezTo>
                <a:cubicBezTo>
                  <a:pt x="15" y="0"/>
                  <a:pt x="9" y="2"/>
                  <a:pt x="6" y="6"/>
                </a:cubicBezTo>
                <a:cubicBezTo>
                  <a:pt x="2" y="10"/>
                  <a:pt x="0" y="15"/>
                  <a:pt x="0" y="21"/>
                </a:cubicBezTo>
                <a:cubicBezTo>
                  <a:pt x="0" y="187"/>
                  <a:pt x="0" y="187"/>
                  <a:pt x="0" y="187"/>
                </a:cubicBezTo>
                <a:cubicBezTo>
                  <a:pt x="16" y="187"/>
                  <a:pt x="16" y="187"/>
                  <a:pt x="16" y="187"/>
                </a:cubicBezTo>
                <a:cubicBezTo>
                  <a:pt x="16" y="20"/>
                  <a:pt x="16" y="20"/>
                  <a:pt x="16" y="20"/>
                </a:cubicBezTo>
                <a:cubicBezTo>
                  <a:pt x="15" y="18"/>
                  <a:pt x="16" y="17"/>
                  <a:pt x="17" y="17"/>
                </a:cubicBezTo>
                <a:cubicBezTo>
                  <a:pt x="18" y="16"/>
                  <a:pt x="19"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2" name="Freeform 216"/>
          <p:cNvSpPr>
            <a:spLocks/>
          </p:cNvSpPr>
          <p:nvPr userDrawn="1"/>
        </p:nvSpPr>
        <p:spPr bwMode="auto">
          <a:xfrm>
            <a:off x="4437063" y="-6741840"/>
            <a:ext cx="206375" cy="355600"/>
          </a:xfrm>
          <a:custGeom>
            <a:avLst/>
            <a:gdLst>
              <a:gd name="T0" fmla="*/ 0 w 65"/>
              <a:gd name="T1" fmla="*/ 112 h 112"/>
              <a:gd name="T2" fmla="*/ 45 w 65"/>
              <a:gd name="T3" fmla="*/ 112 h 112"/>
              <a:gd name="T4" fmla="*/ 60 w 65"/>
              <a:gd name="T5" fmla="*/ 106 h 112"/>
              <a:gd name="T6" fmla="*/ 65 w 65"/>
              <a:gd name="T7" fmla="*/ 91 h 112"/>
              <a:gd name="T8" fmla="*/ 65 w 65"/>
              <a:gd name="T9" fmla="*/ 0 h 112"/>
              <a:gd name="T10" fmla="*/ 50 w 65"/>
              <a:gd name="T11" fmla="*/ 0 h 112"/>
              <a:gd name="T12" fmla="*/ 50 w 65"/>
              <a:gd name="T13" fmla="*/ 92 h 112"/>
              <a:gd name="T14" fmla="*/ 49 w 65"/>
              <a:gd name="T15" fmla="*/ 95 h 112"/>
              <a:gd name="T16" fmla="*/ 45 w 65"/>
              <a:gd name="T17" fmla="*/ 97 h 112"/>
              <a:gd name="T18" fmla="*/ 0 w 65"/>
              <a:gd name="T19" fmla="*/ 97 h 112"/>
              <a:gd name="T20" fmla="*/ 0 w 65"/>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2">
                <a:moveTo>
                  <a:pt x="0" y="112"/>
                </a:moveTo>
                <a:cubicBezTo>
                  <a:pt x="45" y="112"/>
                  <a:pt x="45" y="112"/>
                  <a:pt x="45" y="112"/>
                </a:cubicBezTo>
                <a:cubicBezTo>
                  <a:pt x="51" y="112"/>
                  <a:pt x="56" y="110"/>
                  <a:pt x="60" y="106"/>
                </a:cubicBezTo>
                <a:cubicBezTo>
                  <a:pt x="64" y="102"/>
                  <a:pt x="65" y="97"/>
                  <a:pt x="65" y="91"/>
                </a:cubicBezTo>
                <a:cubicBezTo>
                  <a:pt x="65" y="0"/>
                  <a:pt x="65" y="0"/>
                  <a:pt x="65" y="0"/>
                </a:cubicBezTo>
                <a:cubicBezTo>
                  <a:pt x="50" y="0"/>
                  <a:pt x="50" y="0"/>
                  <a:pt x="50" y="0"/>
                </a:cubicBezTo>
                <a:cubicBezTo>
                  <a:pt x="50" y="92"/>
                  <a:pt x="50" y="92"/>
                  <a:pt x="50" y="92"/>
                </a:cubicBezTo>
                <a:cubicBezTo>
                  <a:pt x="50" y="93"/>
                  <a:pt x="49" y="95"/>
                  <a:pt x="49" y="95"/>
                </a:cubicBezTo>
                <a:cubicBezTo>
                  <a:pt x="48" y="96"/>
                  <a:pt x="46" y="97"/>
                  <a:pt x="45" y="97"/>
                </a:cubicBezTo>
                <a:cubicBezTo>
                  <a:pt x="0" y="97"/>
                  <a:pt x="0" y="97"/>
                  <a:pt x="0" y="97"/>
                </a:cubicBezTo>
                <a:lnTo>
                  <a:pt x="0" y="1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3" name="Freeform 217"/>
          <p:cNvSpPr>
            <a:spLocks/>
          </p:cNvSpPr>
          <p:nvPr userDrawn="1"/>
        </p:nvSpPr>
        <p:spPr bwMode="auto">
          <a:xfrm>
            <a:off x="4341813" y="-6433865"/>
            <a:ext cx="206375" cy="593725"/>
          </a:xfrm>
          <a:custGeom>
            <a:avLst/>
            <a:gdLst>
              <a:gd name="T0" fmla="*/ 65 w 65"/>
              <a:gd name="T1" fmla="*/ 0 h 187"/>
              <a:gd name="T2" fmla="*/ 20 w 65"/>
              <a:gd name="T3" fmla="*/ 0 h 187"/>
              <a:gd name="T4" fmla="*/ 6 w 65"/>
              <a:gd name="T5" fmla="*/ 6 h 187"/>
              <a:gd name="T6" fmla="*/ 0 w 65"/>
              <a:gd name="T7" fmla="*/ 21 h 187"/>
              <a:gd name="T8" fmla="*/ 0 w 65"/>
              <a:gd name="T9" fmla="*/ 187 h 187"/>
              <a:gd name="T10" fmla="*/ 16 w 65"/>
              <a:gd name="T11" fmla="*/ 187 h 187"/>
              <a:gd name="T12" fmla="*/ 15 w 65"/>
              <a:gd name="T13" fmla="*/ 20 h 187"/>
              <a:gd name="T14" fmla="*/ 17 w 65"/>
              <a:gd name="T15" fmla="*/ 17 h 187"/>
              <a:gd name="T16" fmla="*/ 20 w 65"/>
              <a:gd name="T17" fmla="*/ 15 h 187"/>
              <a:gd name="T18" fmla="*/ 65 w 65"/>
              <a:gd name="T19" fmla="*/ 15 h 187"/>
              <a:gd name="T20" fmla="*/ 65 w 65"/>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87">
                <a:moveTo>
                  <a:pt x="65" y="0"/>
                </a:moveTo>
                <a:cubicBezTo>
                  <a:pt x="20" y="0"/>
                  <a:pt x="20" y="0"/>
                  <a:pt x="20" y="0"/>
                </a:cubicBezTo>
                <a:cubicBezTo>
                  <a:pt x="15" y="0"/>
                  <a:pt x="9" y="2"/>
                  <a:pt x="6" y="6"/>
                </a:cubicBezTo>
                <a:cubicBezTo>
                  <a:pt x="2" y="10"/>
                  <a:pt x="0" y="15"/>
                  <a:pt x="0" y="21"/>
                </a:cubicBezTo>
                <a:cubicBezTo>
                  <a:pt x="0" y="187"/>
                  <a:pt x="0" y="187"/>
                  <a:pt x="0" y="187"/>
                </a:cubicBezTo>
                <a:cubicBezTo>
                  <a:pt x="16" y="187"/>
                  <a:pt x="16" y="187"/>
                  <a:pt x="16" y="187"/>
                </a:cubicBezTo>
                <a:cubicBezTo>
                  <a:pt x="15" y="20"/>
                  <a:pt x="15" y="20"/>
                  <a:pt x="15" y="20"/>
                </a:cubicBezTo>
                <a:cubicBezTo>
                  <a:pt x="15" y="18"/>
                  <a:pt x="16" y="17"/>
                  <a:pt x="17" y="17"/>
                </a:cubicBezTo>
                <a:cubicBezTo>
                  <a:pt x="18" y="16"/>
                  <a:pt x="19" y="15"/>
                  <a:pt x="20" y="15"/>
                </a:cubicBezTo>
                <a:cubicBezTo>
                  <a:pt x="65" y="15"/>
                  <a:pt x="65" y="15"/>
                  <a:pt x="65" y="15"/>
                </a:cubicBezTo>
                <a:lnTo>
                  <a:pt x="65"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4" name="Freeform 218"/>
          <p:cNvSpPr>
            <a:spLocks/>
          </p:cNvSpPr>
          <p:nvPr userDrawn="1"/>
        </p:nvSpPr>
        <p:spPr bwMode="auto">
          <a:xfrm>
            <a:off x="6346825" y="-6849790"/>
            <a:ext cx="209550" cy="209550"/>
          </a:xfrm>
          <a:custGeom>
            <a:avLst/>
            <a:gdLst>
              <a:gd name="T0" fmla="*/ 0 w 66"/>
              <a:gd name="T1" fmla="*/ 66 h 66"/>
              <a:gd name="T2" fmla="*/ 45 w 66"/>
              <a:gd name="T3" fmla="*/ 66 h 66"/>
              <a:gd name="T4" fmla="*/ 60 w 66"/>
              <a:gd name="T5" fmla="*/ 60 h 66"/>
              <a:gd name="T6" fmla="*/ 66 w 66"/>
              <a:gd name="T7" fmla="*/ 45 h 66"/>
              <a:gd name="T8" fmla="*/ 66 w 66"/>
              <a:gd name="T9" fmla="*/ 0 h 66"/>
              <a:gd name="T10" fmla="*/ 50 w 66"/>
              <a:gd name="T11" fmla="*/ 0 h 66"/>
              <a:gd name="T12" fmla="*/ 50 w 66"/>
              <a:gd name="T13" fmla="*/ 46 h 66"/>
              <a:gd name="T14" fmla="*/ 49 w 66"/>
              <a:gd name="T15" fmla="*/ 49 h 66"/>
              <a:gd name="T16" fmla="*/ 45 w 66"/>
              <a:gd name="T17" fmla="*/ 51 h 66"/>
              <a:gd name="T18" fmla="*/ 0 w 66"/>
              <a:gd name="T19" fmla="*/ 51 h 66"/>
              <a:gd name="T20" fmla="*/ 0 w 66"/>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0" y="66"/>
                </a:moveTo>
                <a:cubicBezTo>
                  <a:pt x="45" y="66"/>
                  <a:pt x="45" y="66"/>
                  <a:pt x="45" y="66"/>
                </a:cubicBezTo>
                <a:cubicBezTo>
                  <a:pt x="51" y="66"/>
                  <a:pt x="56" y="64"/>
                  <a:pt x="60" y="60"/>
                </a:cubicBezTo>
                <a:cubicBezTo>
                  <a:pt x="64" y="56"/>
                  <a:pt x="66" y="51"/>
                  <a:pt x="66" y="45"/>
                </a:cubicBezTo>
                <a:cubicBezTo>
                  <a:pt x="66" y="0"/>
                  <a:pt x="66" y="0"/>
                  <a:pt x="66" y="0"/>
                </a:cubicBezTo>
                <a:cubicBezTo>
                  <a:pt x="50" y="0"/>
                  <a:pt x="50" y="0"/>
                  <a:pt x="50" y="0"/>
                </a:cubicBezTo>
                <a:cubicBezTo>
                  <a:pt x="50" y="46"/>
                  <a:pt x="50" y="46"/>
                  <a:pt x="50" y="46"/>
                </a:cubicBezTo>
                <a:cubicBezTo>
                  <a:pt x="50" y="48"/>
                  <a:pt x="50" y="49"/>
                  <a:pt x="49" y="49"/>
                </a:cubicBezTo>
                <a:cubicBezTo>
                  <a:pt x="48" y="50"/>
                  <a:pt x="47" y="51"/>
                  <a:pt x="45" y="51"/>
                </a:cubicBezTo>
                <a:cubicBezTo>
                  <a:pt x="0" y="51"/>
                  <a:pt x="0" y="51"/>
                  <a:pt x="0" y="51"/>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5" name="Freeform 219"/>
          <p:cNvSpPr>
            <a:spLocks/>
          </p:cNvSpPr>
          <p:nvPr userDrawn="1"/>
        </p:nvSpPr>
        <p:spPr bwMode="auto">
          <a:xfrm>
            <a:off x="6251575" y="-6687865"/>
            <a:ext cx="209550" cy="1019175"/>
          </a:xfrm>
          <a:custGeom>
            <a:avLst/>
            <a:gdLst>
              <a:gd name="T0" fmla="*/ 66 w 66"/>
              <a:gd name="T1" fmla="*/ 0 h 321"/>
              <a:gd name="T2" fmla="*/ 21 w 66"/>
              <a:gd name="T3" fmla="*/ 0 h 321"/>
              <a:gd name="T4" fmla="*/ 6 w 66"/>
              <a:gd name="T5" fmla="*/ 6 h 321"/>
              <a:gd name="T6" fmla="*/ 1 w 66"/>
              <a:gd name="T7" fmla="*/ 21 h 321"/>
              <a:gd name="T8" fmla="*/ 1 w 66"/>
              <a:gd name="T9" fmla="*/ 321 h 321"/>
              <a:gd name="T10" fmla="*/ 16 w 66"/>
              <a:gd name="T11" fmla="*/ 321 h 321"/>
              <a:gd name="T12" fmla="*/ 16 w 66"/>
              <a:gd name="T13" fmla="*/ 20 h 321"/>
              <a:gd name="T14" fmla="*/ 17 w 66"/>
              <a:gd name="T15" fmla="*/ 17 h 321"/>
              <a:gd name="T16" fmla="*/ 21 w 66"/>
              <a:gd name="T17" fmla="*/ 15 h 321"/>
              <a:gd name="T18" fmla="*/ 66 w 66"/>
              <a:gd name="T19" fmla="*/ 15 h 321"/>
              <a:gd name="T20" fmla="*/ 66 w 66"/>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321">
                <a:moveTo>
                  <a:pt x="66" y="0"/>
                </a:moveTo>
                <a:cubicBezTo>
                  <a:pt x="21" y="0"/>
                  <a:pt x="21" y="0"/>
                  <a:pt x="21" y="0"/>
                </a:cubicBezTo>
                <a:cubicBezTo>
                  <a:pt x="15" y="0"/>
                  <a:pt x="10" y="2"/>
                  <a:pt x="6" y="6"/>
                </a:cubicBezTo>
                <a:cubicBezTo>
                  <a:pt x="2" y="10"/>
                  <a:pt x="0" y="16"/>
                  <a:pt x="1" y="21"/>
                </a:cubicBezTo>
                <a:cubicBezTo>
                  <a:pt x="1" y="321"/>
                  <a:pt x="1" y="321"/>
                  <a:pt x="1" y="321"/>
                </a:cubicBezTo>
                <a:cubicBezTo>
                  <a:pt x="16" y="321"/>
                  <a:pt x="16" y="321"/>
                  <a:pt x="16" y="321"/>
                </a:cubicBezTo>
                <a:cubicBezTo>
                  <a:pt x="16" y="20"/>
                  <a:pt x="16" y="20"/>
                  <a:pt x="16" y="20"/>
                </a:cubicBezTo>
                <a:cubicBezTo>
                  <a:pt x="16" y="19"/>
                  <a:pt x="17" y="18"/>
                  <a:pt x="17" y="17"/>
                </a:cubicBezTo>
                <a:cubicBezTo>
                  <a:pt x="18" y="16"/>
                  <a:pt x="20"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6" name="Freeform 220"/>
          <p:cNvSpPr>
            <a:spLocks/>
          </p:cNvSpPr>
          <p:nvPr userDrawn="1"/>
        </p:nvSpPr>
        <p:spPr bwMode="auto">
          <a:xfrm>
            <a:off x="493713" y="-6735490"/>
            <a:ext cx="209550" cy="209550"/>
          </a:xfrm>
          <a:custGeom>
            <a:avLst/>
            <a:gdLst>
              <a:gd name="T0" fmla="*/ 0 w 66"/>
              <a:gd name="T1" fmla="*/ 66 h 66"/>
              <a:gd name="T2" fmla="*/ 45 w 66"/>
              <a:gd name="T3" fmla="*/ 66 h 66"/>
              <a:gd name="T4" fmla="*/ 60 w 66"/>
              <a:gd name="T5" fmla="*/ 60 h 66"/>
              <a:gd name="T6" fmla="*/ 65 w 66"/>
              <a:gd name="T7" fmla="*/ 45 h 66"/>
              <a:gd name="T8" fmla="*/ 65 w 66"/>
              <a:gd name="T9" fmla="*/ 0 h 66"/>
              <a:gd name="T10" fmla="*/ 50 w 66"/>
              <a:gd name="T11" fmla="*/ 0 h 66"/>
              <a:gd name="T12" fmla="*/ 50 w 66"/>
              <a:gd name="T13" fmla="*/ 46 h 66"/>
              <a:gd name="T14" fmla="*/ 49 w 66"/>
              <a:gd name="T15" fmla="*/ 49 h 66"/>
              <a:gd name="T16" fmla="*/ 45 w 66"/>
              <a:gd name="T17" fmla="*/ 51 h 66"/>
              <a:gd name="T18" fmla="*/ 0 w 66"/>
              <a:gd name="T19" fmla="*/ 51 h 66"/>
              <a:gd name="T20" fmla="*/ 0 w 66"/>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0" y="66"/>
                </a:moveTo>
                <a:cubicBezTo>
                  <a:pt x="45" y="66"/>
                  <a:pt x="45" y="66"/>
                  <a:pt x="45" y="66"/>
                </a:cubicBezTo>
                <a:cubicBezTo>
                  <a:pt x="51" y="66"/>
                  <a:pt x="56" y="64"/>
                  <a:pt x="60" y="60"/>
                </a:cubicBezTo>
                <a:cubicBezTo>
                  <a:pt x="64" y="56"/>
                  <a:pt x="66" y="51"/>
                  <a:pt x="65" y="45"/>
                </a:cubicBezTo>
                <a:cubicBezTo>
                  <a:pt x="65" y="0"/>
                  <a:pt x="65" y="0"/>
                  <a:pt x="65" y="0"/>
                </a:cubicBezTo>
                <a:cubicBezTo>
                  <a:pt x="50" y="0"/>
                  <a:pt x="50" y="0"/>
                  <a:pt x="50" y="0"/>
                </a:cubicBezTo>
                <a:cubicBezTo>
                  <a:pt x="50" y="46"/>
                  <a:pt x="50" y="46"/>
                  <a:pt x="50" y="46"/>
                </a:cubicBezTo>
                <a:cubicBezTo>
                  <a:pt x="50" y="48"/>
                  <a:pt x="49" y="49"/>
                  <a:pt x="49" y="49"/>
                </a:cubicBezTo>
                <a:cubicBezTo>
                  <a:pt x="48" y="50"/>
                  <a:pt x="46" y="51"/>
                  <a:pt x="45" y="51"/>
                </a:cubicBezTo>
                <a:cubicBezTo>
                  <a:pt x="0" y="51"/>
                  <a:pt x="0" y="51"/>
                  <a:pt x="0" y="51"/>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7" name="Freeform 221"/>
          <p:cNvSpPr>
            <a:spLocks/>
          </p:cNvSpPr>
          <p:nvPr userDrawn="1"/>
        </p:nvSpPr>
        <p:spPr bwMode="auto">
          <a:xfrm>
            <a:off x="398463" y="-6573565"/>
            <a:ext cx="209550" cy="1019175"/>
          </a:xfrm>
          <a:custGeom>
            <a:avLst/>
            <a:gdLst>
              <a:gd name="T0" fmla="*/ 66 w 66"/>
              <a:gd name="T1" fmla="*/ 0 h 321"/>
              <a:gd name="T2" fmla="*/ 21 w 66"/>
              <a:gd name="T3" fmla="*/ 0 h 321"/>
              <a:gd name="T4" fmla="*/ 6 w 66"/>
              <a:gd name="T5" fmla="*/ 6 h 321"/>
              <a:gd name="T6" fmla="*/ 0 w 66"/>
              <a:gd name="T7" fmla="*/ 21 h 321"/>
              <a:gd name="T8" fmla="*/ 0 w 66"/>
              <a:gd name="T9" fmla="*/ 321 h 321"/>
              <a:gd name="T10" fmla="*/ 16 w 66"/>
              <a:gd name="T11" fmla="*/ 321 h 321"/>
              <a:gd name="T12" fmla="*/ 16 w 66"/>
              <a:gd name="T13" fmla="*/ 20 h 321"/>
              <a:gd name="T14" fmla="*/ 17 w 66"/>
              <a:gd name="T15" fmla="*/ 17 h 321"/>
              <a:gd name="T16" fmla="*/ 21 w 66"/>
              <a:gd name="T17" fmla="*/ 15 h 321"/>
              <a:gd name="T18" fmla="*/ 66 w 66"/>
              <a:gd name="T19" fmla="*/ 15 h 321"/>
              <a:gd name="T20" fmla="*/ 66 w 66"/>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321">
                <a:moveTo>
                  <a:pt x="66" y="0"/>
                </a:moveTo>
                <a:cubicBezTo>
                  <a:pt x="21" y="0"/>
                  <a:pt x="21" y="0"/>
                  <a:pt x="21" y="0"/>
                </a:cubicBezTo>
                <a:cubicBezTo>
                  <a:pt x="15" y="0"/>
                  <a:pt x="9" y="2"/>
                  <a:pt x="6" y="6"/>
                </a:cubicBezTo>
                <a:cubicBezTo>
                  <a:pt x="2" y="10"/>
                  <a:pt x="0" y="16"/>
                  <a:pt x="0" y="21"/>
                </a:cubicBezTo>
                <a:cubicBezTo>
                  <a:pt x="0" y="321"/>
                  <a:pt x="0" y="321"/>
                  <a:pt x="0" y="321"/>
                </a:cubicBezTo>
                <a:cubicBezTo>
                  <a:pt x="16" y="321"/>
                  <a:pt x="16" y="321"/>
                  <a:pt x="16" y="321"/>
                </a:cubicBezTo>
                <a:cubicBezTo>
                  <a:pt x="16" y="20"/>
                  <a:pt x="16" y="20"/>
                  <a:pt x="16" y="20"/>
                </a:cubicBezTo>
                <a:cubicBezTo>
                  <a:pt x="15" y="19"/>
                  <a:pt x="16" y="18"/>
                  <a:pt x="17" y="17"/>
                </a:cubicBezTo>
                <a:cubicBezTo>
                  <a:pt x="18" y="16"/>
                  <a:pt x="19"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8" name="Freeform 222"/>
          <p:cNvSpPr>
            <a:spLocks/>
          </p:cNvSpPr>
          <p:nvPr userDrawn="1"/>
        </p:nvSpPr>
        <p:spPr bwMode="auto">
          <a:xfrm>
            <a:off x="6594475" y="-7011715"/>
            <a:ext cx="279400" cy="209550"/>
          </a:xfrm>
          <a:custGeom>
            <a:avLst/>
            <a:gdLst>
              <a:gd name="T0" fmla="*/ 0 w 88"/>
              <a:gd name="T1" fmla="*/ 66 h 66"/>
              <a:gd name="T2" fmla="*/ 0 w 88"/>
              <a:gd name="T3" fmla="*/ 50 h 66"/>
              <a:gd name="T4" fmla="*/ 67 w 88"/>
              <a:gd name="T5" fmla="*/ 50 h 66"/>
              <a:gd name="T6" fmla="*/ 71 w 88"/>
              <a:gd name="T7" fmla="*/ 49 h 66"/>
              <a:gd name="T8" fmla="*/ 72 w 88"/>
              <a:gd name="T9" fmla="*/ 45 h 66"/>
              <a:gd name="T10" fmla="*/ 72 w 88"/>
              <a:gd name="T11" fmla="*/ 0 h 66"/>
              <a:gd name="T12" fmla="*/ 88 w 88"/>
              <a:gd name="T13" fmla="*/ 0 h 66"/>
              <a:gd name="T14" fmla="*/ 88 w 88"/>
              <a:gd name="T15" fmla="*/ 45 h 66"/>
              <a:gd name="T16" fmla="*/ 81 w 88"/>
              <a:gd name="T17" fmla="*/ 60 h 66"/>
              <a:gd name="T18" fmla="*/ 67 w 88"/>
              <a:gd name="T19" fmla="*/ 66 h 66"/>
              <a:gd name="T20" fmla="*/ 0 w 88"/>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66">
                <a:moveTo>
                  <a:pt x="0" y="66"/>
                </a:moveTo>
                <a:cubicBezTo>
                  <a:pt x="0" y="50"/>
                  <a:pt x="0" y="50"/>
                  <a:pt x="0" y="50"/>
                </a:cubicBezTo>
                <a:cubicBezTo>
                  <a:pt x="67" y="50"/>
                  <a:pt x="67" y="50"/>
                  <a:pt x="67" y="50"/>
                </a:cubicBezTo>
                <a:cubicBezTo>
                  <a:pt x="69" y="50"/>
                  <a:pt x="70" y="50"/>
                  <a:pt x="71" y="49"/>
                </a:cubicBezTo>
                <a:cubicBezTo>
                  <a:pt x="72" y="48"/>
                  <a:pt x="72" y="47"/>
                  <a:pt x="72" y="45"/>
                </a:cubicBezTo>
                <a:cubicBezTo>
                  <a:pt x="72" y="0"/>
                  <a:pt x="72" y="0"/>
                  <a:pt x="72" y="0"/>
                </a:cubicBezTo>
                <a:cubicBezTo>
                  <a:pt x="88" y="0"/>
                  <a:pt x="88" y="0"/>
                  <a:pt x="88" y="0"/>
                </a:cubicBezTo>
                <a:cubicBezTo>
                  <a:pt x="88" y="45"/>
                  <a:pt x="88" y="45"/>
                  <a:pt x="88" y="45"/>
                </a:cubicBezTo>
                <a:cubicBezTo>
                  <a:pt x="88" y="51"/>
                  <a:pt x="85" y="56"/>
                  <a:pt x="81" y="60"/>
                </a:cubicBezTo>
                <a:cubicBezTo>
                  <a:pt x="77" y="64"/>
                  <a:pt x="72" y="66"/>
                  <a:pt x="67" y="66"/>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29" name="Rectangle 223"/>
          <p:cNvSpPr>
            <a:spLocks noChangeArrowheads="1"/>
          </p:cNvSpPr>
          <p:nvPr userDrawn="1"/>
        </p:nvSpPr>
        <p:spPr bwMode="auto">
          <a:xfrm>
            <a:off x="4564063"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30" name="Freeform 224"/>
          <p:cNvSpPr>
            <a:spLocks noEditPoints="1"/>
          </p:cNvSpPr>
          <p:nvPr userDrawn="1"/>
        </p:nvSpPr>
        <p:spPr bwMode="auto">
          <a:xfrm>
            <a:off x="4557713" y="-6868840"/>
            <a:ext cx="117475" cy="92075"/>
          </a:xfrm>
          <a:custGeom>
            <a:avLst/>
            <a:gdLst>
              <a:gd name="T0" fmla="*/ 68 w 74"/>
              <a:gd name="T1" fmla="*/ 54 h 58"/>
              <a:gd name="T2" fmla="*/ 4 w 74"/>
              <a:gd name="T3" fmla="*/ 54 h 58"/>
              <a:gd name="T4" fmla="*/ 4 w 74"/>
              <a:gd name="T5" fmla="*/ 4 h 58"/>
              <a:gd name="T6" fmla="*/ 68 w 74"/>
              <a:gd name="T7" fmla="*/ 4 h 58"/>
              <a:gd name="T8" fmla="*/ 68 w 74"/>
              <a:gd name="T9" fmla="*/ 54 h 58"/>
              <a:gd name="T10" fmla="*/ 74 w 74"/>
              <a:gd name="T11" fmla="*/ 0 h 58"/>
              <a:gd name="T12" fmla="*/ 68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68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68" y="54"/>
                </a:moveTo>
                <a:lnTo>
                  <a:pt x="4" y="54"/>
                </a:lnTo>
                <a:lnTo>
                  <a:pt x="4" y="4"/>
                </a:lnTo>
                <a:lnTo>
                  <a:pt x="68" y="4"/>
                </a:lnTo>
                <a:lnTo>
                  <a:pt x="68" y="54"/>
                </a:lnTo>
                <a:close/>
                <a:moveTo>
                  <a:pt x="74" y="0"/>
                </a:moveTo>
                <a:lnTo>
                  <a:pt x="68" y="0"/>
                </a:lnTo>
                <a:lnTo>
                  <a:pt x="4" y="0"/>
                </a:lnTo>
                <a:lnTo>
                  <a:pt x="0" y="0"/>
                </a:lnTo>
                <a:lnTo>
                  <a:pt x="0" y="4"/>
                </a:lnTo>
                <a:lnTo>
                  <a:pt x="0" y="54"/>
                </a:lnTo>
                <a:lnTo>
                  <a:pt x="0" y="58"/>
                </a:lnTo>
                <a:lnTo>
                  <a:pt x="4" y="58"/>
                </a:lnTo>
                <a:lnTo>
                  <a:pt x="68"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31" name="Rectangle 225"/>
          <p:cNvSpPr>
            <a:spLocks noChangeArrowheads="1"/>
          </p:cNvSpPr>
          <p:nvPr userDrawn="1"/>
        </p:nvSpPr>
        <p:spPr bwMode="auto">
          <a:xfrm>
            <a:off x="2282825"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24" name="Freeform 226"/>
          <p:cNvSpPr>
            <a:spLocks noEditPoints="1"/>
          </p:cNvSpPr>
          <p:nvPr userDrawn="1"/>
        </p:nvSpPr>
        <p:spPr bwMode="auto">
          <a:xfrm>
            <a:off x="2276475"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25" name="Rectangle 227"/>
          <p:cNvSpPr>
            <a:spLocks noChangeArrowheads="1"/>
          </p:cNvSpPr>
          <p:nvPr userDrawn="1"/>
        </p:nvSpPr>
        <p:spPr bwMode="auto">
          <a:xfrm>
            <a:off x="1655763"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27" name="Freeform 228"/>
          <p:cNvSpPr>
            <a:spLocks noEditPoints="1"/>
          </p:cNvSpPr>
          <p:nvPr userDrawn="1"/>
        </p:nvSpPr>
        <p:spPr bwMode="auto">
          <a:xfrm>
            <a:off x="1649413"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28" name="Rectangle 229"/>
          <p:cNvSpPr>
            <a:spLocks noChangeArrowheads="1"/>
          </p:cNvSpPr>
          <p:nvPr userDrawn="1"/>
        </p:nvSpPr>
        <p:spPr bwMode="auto">
          <a:xfrm>
            <a:off x="32766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29" name="Freeform 230"/>
          <p:cNvSpPr>
            <a:spLocks noEditPoints="1"/>
          </p:cNvSpPr>
          <p:nvPr userDrawn="1"/>
        </p:nvSpPr>
        <p:spPr bwMode="auto">
          <a:xfrm>
            <a:off x="32702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0" name="Rectangle 231"/>
          <p:cNvSpPr>
            <a:spLocks noChangeArrowheads="1"/>
          </p:cNvSpPr>
          <p:nvPr userDrawn="1"/>
        </p:nvSpPr>
        <p:spPr bwMode="auto">
          <a:xfrm>
            <a:off x="4830763"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1" name="Freeform 232"/>
          <p:cNvSpPr>
            <a:spLocks noEditPoints="1"/>
          </p:cNvSpPr>
          <p:nvPr userDrawn="1"/>
        </p:nvSpPr>
        <p:spPr bwMode="auto">
          <a:xfrm>
            <a:off x="4824413"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2" name="Rectangle 233"/>
          <p:cNvSpPr>
            <a:spLocks noChangeArrowheads="1"/>
          </p:cNvSpPr>
          <p:nvPr userDrawn="1"/>
        </p:nvSpPr>
        <p:spPr bwMode="auto">
          <a:xfrm>
            <a:off x="6480175"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3" name="Freeform 234"/>
          <p:cNvSpPr>
            <a:spLocks noEditPoints="1"/>
          </p:cNvSpPr>
          <p:nvPr userDrawn="1"/>
        </p:nvSpPr>
        <p:spPr bwMode="auto">
          <a:xfrm>
            <a:off x="6470650"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4" name="Freeform 235"/>
          <p:cNvSpPr>
            <a:spLocks/>
          </p:cNvSpPr>
          <p:nvPr userDrawn="1"/>
        </p:nvSpPr>
        <p:spPr bwMode="auto">
          <a:xfrm>
            <a:off x="5746750"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5" name="Freeform 236"/>
          <p:cNvSpPr>
            <a:spLocks/>
          </p:cNvSpPr>
          <p:nvPr userDrawn="1"/>
        </p:nvSpPr>
        <p:spPr bwMode="auto">
          <a:xfrm>
            <a:off x="5746750"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6" name="Rectangle 237"/>
          <p:cNvSpPr>
            <a:spLocks noChangeArrowheads="1"/>
          </p:cNvSpPr>
          <p:nvPr userDrawn="1"/>
        </p:nvSpPr>
        <p:spPr bwMode="auto">
          <a:xfrm>
            <a:off x="57150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7" name="Freeform 238"/>
          <p:cNvSpPr>
            <a:spLocks noEditPoints="1"/>
          </p:cNvSpPr>
          <p:nvPr userDrawn="1"/>
        </p:nvSpPr>
        <p:spPr bwMode="auto">
          <a:xfrm>
            <a:off x="57086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8" name="Rectangle 239"/>
          <p:cNvSpPr>
            <a:spLocks noChangeArrowheads="1"/>
          </p:cNvSpPr>
          <p:nvPr userDrawn="1"/>
        </p:nvSpPr>
        <p:spPr bwMode="auto">
          <a:xfrm>
            <a:off x="5138738"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39" name="Freeform 240"/>
          <p:cNvSpPr>
            <a:spLocks noEditPoints="1"/>
          </p:cNvSpPr>
          <p:nvPr userDrawn="1"/>
        </p:nvSpPr>
        <p:spPr bwMode="auto">
          <a:xfrm>
            <a:off x="5129213"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0" name="Rectangle 241"/>
          <p:cNvSpPr>
            <a:spLocks noChangeArrowheads="1"/>
          </p:cNvSpPr>
          <p:nvPr userDrawn="1"/>
        </p:nvSpPr>
        <p:spPr bwMode="auto">
          <a:xfrm>
            <a:off x="3302000" y="-6770415"/>
            <a:ext cx="69850"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1" name="Rectangle 242"/>
          <p:cNvSpPr>
            <a:spLocks noChangeArrowheads="1"/>
          </p:cNvSpPr>
          <p:nvPr userDrawn="1"/>
        </p:nvSpPr>
        <p:spPr bwMode="auto">
          <a:xfrm>
            <a:off x="3521075" y="-6697390"/>
            <a:ext cx="19050" cy="698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2" name="Rectangle 243"/>
          <p:cNvSpPr>
            <a:spLocks noChangeArrowheads="1"/>
          </p:cNvSpPr>
          <p:nvPr userDrawn="1"/>
        </p:nvSpPr>
        <p:spPr bwMode="auto">
          <a:xfrm>
            <a:off x="3594100" y="-6564040"/>
            <a:ext cx="71438"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3" name="Rectangle 244"/>
          <p:cNvSpPr>
            <a:spLocks noChangeArrowheads="1"/>
          </p:cNvSpPr>
          <p:nvPr userDrawn="1"/>
        </p:nvSpPr>
        <p:spPr bwMode="auto">
          <a:xfrm>
            <a:off x="3606800" y="-6535465"/>
            <a:ext cx="49213" cy="10699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4" name="Freeform 245"/>
          <p:cNvSpPr>
            <a:spLocks/>
          </p:cNvSpPr>
          <p:nvPr userDrawn="1"/>
        </p:nvSpPr>
        <p:spPr bwMode="auto">
          <a:xfrm>
            <a:off x="5988050" y="-6684690"/>
            <a:ext cx="101600" cy="107950"/>
          </a:xfrm>
          <a:custGeom>
            <a:avLst/>
            <a:gdLst>
              <a:gd name="T0" fmla="*/ 32 w 32"/>
              <a:gd name="T1" fmla="*/ 34 h 34"/>
              <a:gd name="T2" fmla="*/ 17 w 32"/>
              <a:gd name="T3" fmla="*/ 34 h 34"/>
              <a:gd name="T4" fmla="*/ 17 w 32"/>
              <a:gd name="T5" fmla="*/ 21 h 34"/>
              <a:gd name="T6" fmla="*/ 11 w 32"/>
              <a:gd name="T7" fmla="*/ 15 h 34"/>
              <a:gd name="T8" fmla="*/ 0 w 32"/>
              <a:gd name="T9" fmla="*/ 15 h 34"/>
              <a:gd name="T10" fmla="*/ 0 w 32"/>
              <a:gd name="T11" fmla="*/ 0 h 34"/>
              <a:gd name="T12" fmla="*/ 11 w 32"/>
              <a:gd name="T13" fmla="*/ 0 h 34"/>
              <a:gd name="T14" fmla="*/ 32 w 32"/>
              <a:gd name="T15" fmla="*/ 21 h 34"/>
              <a:gd name="T16" fmla="*/ 32 w 32"/>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32" y="34"/>
                </a:moveTo>
                <a:cubicBezTo>
                  <a:pt x="17" y="34"/>
                  <a:pt x="17" y="34"/>
                  <a:pt x="17" y="34"/>
                </a:cubicBezTo>
                <a:cubicBezTo>
                  <a:pt x="17" y="21"/>
                  <a:pt x="17" y="21"/>
                  <a:pt x="17" y="21"/>
                </a:cubicBezTo>
                <a:cubicBezTo>
                  <a:pt x="17" y="18"/>
                  <a:pt x="14" y="15"/>
                  <a:pt x="11" y="15"/>
                </a:cubicBezTo>
                <a:cubicBezTo>
                  <a:pt x="0" y="15"/>
                  <a:pt x="0" y="15"/>
                  <a:pt x="0" y="15"/>
                </a:cubicBezTo>
                <a:cubicBezTo>
                  <a:pt x="0" y="0"/>
                  <a:pt x="0" y="0"/>
                  <a:pt x="0" y="0"/>
                </a:cubicBezTo>
                <a:cubicBezTo>
                  <a:pt x="11" y="0"/>
                  <a:pt x="11" y="0"/>
                  <a:pt x="11" y="0"/>
                </a:cubicBezTo>
                <a:cubicBezTo>
                  <a:pt x="23" y="0"/>
                  <a:pt x="32" y="9"/>
                  <a:pt x="32" y="21"/>
                </a:cubicBezTo>
                <a:lnTo>
                  <a:pt x="32"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5" name="Freeform 246"/>
          <p:cNvSpPr>
            <a:spLocks/>
          </p:cNvSpPr>
          <p:nvPr userDrawn="1"/>
        </p:nvSpPr>
        <p:spPr bwMode="auto">
          <a:xfrm>
            <a:off x="5746750" y="-6738665"/>
            <a:ext cx="196850" cy="104775"/>
          </a:xfrm>
          <a:custGeom>
            <a:avLst/>
            <a:gdLst>
              <a:gd name="T0" fmla="*/ 62 w 62"/>
              <a:gd name="T1" fmla="*/ 33 h 33"/>
              <a:gd name="T2" fmla="*/ 21 w 62"/>
              <a:gd name="T3" fmla="*/ 33 h 33"/>
              <a:gd name="T4" fmla="*/ 0 w 62"/>
              <a:gd name="T5" fmla="*/ 12 h 33"/>
              <a:gd name="T6" fmla="*/ 0 w 62"/>
              <a:gd name="T7" fmla="*/ 0 h 33"/>
              <a:gd name="T8" fmla="*/ 16 w 62"/>
              <a:gd name="T9" fmla="*/ 0 h 33"/>
              <a:gd name="T10" fmla="*/ 16 w 62"/>
              <a:gd name="T11" fmla="*/ 12 h 33"/>
              <a:gd name="T12" fmla="*/ 21 w 62"/>
              <a:gd name="T13" fmla="*/ 17 h 33"/>
              <a:gd name="T14" fmla="*/ 62 w 62"/>
              <a:gd name="T15" fmla="*/ 17 h 33"/>
              <a:gd name="T16" fmla="*/ 62 w 62"/>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3">
                <a:moveTo>
                  <a:pt x="62" y="33"/>
                </a:moveTo>
                <a:cubicBezTo>
                  <a:pt x="21" y="33"/>
                  <a:pt x="21" y="33"/>
                  <a:pt x="21" y="33"/>
                </a:cubicBezTo>
                <a:cubicBezTo>
                  <a:pt x="10" y="33"/>
                  <a:pt x="0" y="23"/>
                  <a:pt x="0" y="12"/>
                </a:cubicBezTo>
                <a:cubicBezTo>
                  <a:pt x="0" y="0"/>
                  <a:pt x="0" y="0"/>
                  <a:pt x="0" y="0"/>
                </a:cubicBezTo>
                <a:cubicBezTo>
                  <a:pt x="16" y="0"/>
                  <a:pt x="16" y="0"/>
                  <a:pt x="16" y="0"/>
                </a:cubicBezTo>
                <a:cubicBezTo>
                  <a:pt x="16" y="12"/>
                  <a:pt x="16" y="12"/>
                  <a:pt x="16" y="12"/>
                </a:cubicBezTo>
                <a:cubicBezTo>
                  <a:pt x="16" y="15"/>
                  <a:pt x="18" y="17"/>
                  <a:pt x="21" y="17"/>
                </a:cubicBezTo>
                <a:cubicBezTo>
                  <a:pt x="62" y="17"/>
                  <a:pt x="62" y="17"/>
                  <a:pt x="62" y="17"/>
                </a:cubicBezTo>
                <a:lnTo>
                  <a:pt x="62" y="3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6" name="Rectangle 247"/>
          <p:cNvSpPr>
            <a:spLocks noChangeArrowheads="1"/>
          </p:cNvSpPr>
          <p:nvPr userDrawn="1"/>
        </p:nvSpPr>
        <p:spPr bwMode="auto">
          <a:xfrm>
            <a:off x="5737225" y="-676724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7" name="Rectangle 248"/>
          <p:cNvSpPr>
            <a:spLocks noChangeArrowheads="1"/>
          </p:cNvSpPr>
          <p:nvPr userDrawn="1"/>
        </p:nvSpPr>
        <p:spPr bwMode="auto">
          <a:xfrm>
            <a:off x="5956300" y="-6694215"/>
            <a:ext cx="19050" cy="698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8" name="Rectangle 249"/>
          <p:cNvSpPr>
            <a:spLocks noChangeArrowheads="1"/>
          </p:cNvSpPr>
          <p:nvPr userDrawn="1"/>
        </p:nvSpPr>
        <p:spPr bwMode="auto">
          <a:xfrm>
            <a:off x="6032500" y="-6564040"/>
            <a:ext cx="66675"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49" name="Rectangle 250"/>
          <p:cNvSpPr>
            <a:spLocks noChangeArrowheads="1"/>
          </p:cNvSpPr>
          <p:nvPr userDrawn="1"/>
        </p:nvSpPr>
        <p:spPr bwMode="auto">
          <a:xfrm>
            <a:off x="6042025" y="-6532290"/>
            <a:ext cx="47625" cy="10699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0" name="Rectangle 251"/>
          <p:cNvSpPr>
            <a:spLocks noChangeArrowheads="1"/>
          </p:cNvSpPr>
          <p:nvPr userDrawn="1"/>
        </p:nvSpPr>
        <p:spPr bwMode="auto">
          <a:xfrm>
            <a:off x="392113" y="-7159353"/>
            <a:ext cx="330200"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1" name="Freeform 252"/>
          <p:cNvSpPr>
            <a:spLocks/>
          </p:cNvSpPr>
          <p:nvPr userDrawn="1"/>
        </p:nvSpPr>
        <p:spPr bwMode="auto">
          <a:xfrm>
            <a:off x="363538" y="-7245078"/>
            <a:ext cx="387350" cy="79375"/>
          </a:xfrm>
          <a:custGeom>
            <a:avLst/>
            <a:gdLst>
              <a:gd name="T0" fmla="*/ 24 w 244"/>
              <a:gd name="T1" fmla="*/ 0 h 50"/>
              <a:gd name="T2" fmla="*/ 222 w 244"/>
              <a:gd name="T3" fmla="*/ 0 h 50"/>
              <a:gd name="T4" fmla="*/ 244 w 244"/>
              <a:gd name="T5" fmla="*/ 50 h 50"/>
              <a:gd name="T6" fmla="*/ 0 w 244"/>
              <a:gd name="T7" fmla="*/ 50 h 50"/>
              <a:gd name="T8" fmla="*/ 24 w 244"/>
              <a:gd name="T9" fmla="*/ 0 h 50"/>
            </a:gdLst>
            <a:ahLst/>
            <a:cxnLst>
              <a:cxn ang="0">
                <a:pos x="T0" y="T1"/>
              </a:cxn>
              <a:cxn ang="0">
                <a:pos x="T2" y="T3"/>
              </a:cxn>
              <a:cxn ang="0">
                <a:pos x="T4" y="T5"/>
              </a:cxn>
              <a:cxn ang="0">
                <a:pos x="T6" y="T7"/>
              </a:cxn>
              <a:cxn ang="0">
                <a:pos x="T8" y="T9"/>
              </a:cxn>
            </a:cxnLst>
            <a:rect l="0" t="0" r="r" b="b"/>
            <a:pathLst>
              <a:path w="244" h="50">
                <a:moveTo>
                  <a:pt x="24" y="0"/>
                </a:moveTo>
                <a:lnTo>
                  <a:pt x="222" y="0"/>
                </a:lnTo>
                <a:lnTo>
                  <a:pt x="244" y="50"/>
                </a:lnTo>
                <a:lnTo>
                  <a:pt x="0" y="50"/>
                </a:lnTo>
                <a:lnTo>
                  <a:pt x="2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2" name="Rectangle 253"/>
          <p:cNvSpPr>
            <a:spLocks noChangeArrowheads="1"/>
          </p:cNvSpPr>
          <p:nvPr userDrawn="1"/>
        </p:nvSpPr>
        <p:spPr bwMode="auto">
          <a:xfrm>
            <a:off x="417513" y="-7083153"/>
            <a:ext cx="19685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3" name="Rectangle 254"/>
          <p:cNvSpPr>
            <a:spLocks noChangeArrowheads="1"/>
          </p:cNvSpPr>
          <p:nvPr userDrawn="1"/>
        </p:nvSpPr>
        <p:spPr bwMode="auto">
          <a:xfrm>
            <a:off x="646113" y="-7083153"/>
            <a:ext cx="47625" cy="122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4" name="Rectangle 255"/>
          <p:cNvSpPr>
            <a:spLocks noChangeArrowheads="1"/>
          </p:cNvSpPr>
          <p:nvPr userDrawn="1"/>
        </p:nvSpPr>
        <p:spPr bwMode="auto">
          <a:xfrm>
            <a:off x="439738" y="-7018065"/>
            <a:ext cx="85725" cy="57150"/>
          </a:xfrm>
          <a:prstGeom prst="rect">
            <a:avLst/>
          </a:prstGeom>
          <a:solidFill>
            <a:srgbClr val="B3B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5" name="Freeform 256"/>
          <p:cNvSpPr>
            <a:spLocks/>
          </p:cNvSpPr>
          <p:nvPr userDrawn="1"/>
        </p:nvSpPr>
        <p:spPr bwMode="auto">
          <a:xfrm>
            <a:off x="392113" y="-6722790"/>
            <a:ext cx="41275" cy="57150"/>
          </a:xfrm>
          <a:custGeom>
            <a:avLst/>
            <a:gdLst>
              <a:gd name="T0" fmla="*/ 7 w 13"/>
              <a:gd name="T1" fmla="*/ 0 h 18"/>
              <a:gd name="T2" fmla="*/ 6 w 13"/>
              <a:gd name="T3" fmla="*/ 0 h 18"/>
              <a:gd name="T4" fmla="*/ 0 w 13"/>
              <a:gd name="T5" fmla="*/ 8 h 18"/>
              <a:gd name="T6" fmla="*/ 1 w 13"/>
              <a:gd name="T7" fmla="*/ 14 h 18"/>
              <a:gd name="T8" fmla="*/ 6 w 13"/>
              <a:gd name="T9" fmla="*/ 18 h 18"/>
              <a:gd name="T10" fmla="*/ 6 w 13"/>
              <a:gd name="T11" fmla="*/ 18 h 18"/>
              <a:gd name="T12" fmla="*/ 6 w 13"/>
              <a:gd name="T13" fmla="*/ 18 h 18"/>
              <a:gd name="T14" fmla="*/ 11 w 13"/>
              <a:gd name="T15" fmla="*/ 14 h 18"/>
              <a:gd name="T16" fmla="*/ 13 w 13"/>
              <a:gd name="T17" fmla="*/ 9 h 18"/>
              <a:gd name="T18" fmla="*/ 13 w 13"/>
              <a:gd name="T19" fmla="*/ 9 h 18"/>
              <a:gd name="T20" fmla="*/ 13 w 13"/>
              <a:gd name="T21" fmla="*/ 8 h 18"/>
              <a:gd name="T22" fmla="*/ 7 w 13"/>
              <a:gd name="T23" fmla="*/ 0 h 18"/>
              <a:gd name="T24" fmla="*/ 7 w 13"/>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8">
                <a:moveTo>
                  <a:pt x="7" y="0"/>
                </a:moveTo>
                <a:cubicBezTo>
                  <a:pt x="6" y="0"/>
                  <a:pt x="6" y="0"/>
                  <a:pt x="6" y="0"/>
                </a:cubicBezTo>
                <a:cubicBezTo>
                  <a:pt x="1" y="0"/>
                  <a:pt x="0" y="6"/>
                  <a:pt x="0" y="8"/>
                </a:cubicBezTo>
                <a:cubicBezTo>
                  <a:pt x="0" y="10"/>
                  <a:pt x="1" y="13"/>
                  <a:pt x="1" y="14"/>
                </a:cubicBezTo>
                <a:cubicBezTo>
                  <a:pt x="2" y="17"/>
                  <a:pt x="4" y="18"/>
                  <a:pt x="6" y="18"/>
                </a:cubicBezTo>
                <a:cubicBezTo>
                  <a:pt x="6" y="18"/>
                  <a:pt x="6" y="18"/>
                  <a:pt x="6" y="18"/>
                </a:cubicBezTo>
                <a:cubicBezTo>
                  <a:pt x="6" y="18"/>
                  <a:pt x="6" y="18"/>
                  <a:pt x="6" y="18"/>
                </a:cubicBezTo>
                <a:cubicBezTo>
                  <a:pt x="8" y="18"/>
                  <a:pt x="10" y="15"/>
                  <a:pt x="11" y="14"/>
                </a:cubicBezTo>
                <a:cubicBezTo>
                  <a:pt x="11" y="13"/>
                  <a:pt x="13" y="11"/>
                  <a:pt x="13" y="9"/>
                </a:cubicBezTo>
                <a:cubicBezTo>
                  <a:pt x="13" y="9"/>
                  <a:pt x="13" y="9"/>
                  <a:pt x="13" y="9"/>
                </a:cubicBezTo>
                <a:cubicBezTo>
                  <a:pt x="13" y="8"/>
                  <a:pt x="13" y="8"/>
                  <a:pt x="13" y="8"/>
                </a:cubicBezTo>
                <a:cubicBezTo>
                  <a:pt x="13" y="5"/>
                  <a:pt x="12" y="0"/>
                  <a:pt x="7" y="0"/>
                </a:cubicBezTo>
                <a:cubicBezTo>
                  <a:pt x="7" y="0"/>
                  <a:pt x="7" y="0"/>
                  <a:pt x="7"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6" name="Freeform 257"/>
          <p:cNvSpPr>
            <a:spLocks/>
          </p:cNvSpPr>
          <p:nvPr userDrawn="1"/>
        </p:nvSpPr>
        <p:spPr bwMode="auto">
          <a:xfrm>
            <a:off x="360363" y="-6659290"/>
            <a:ext cx="31750" cy="31750"/>
          </a:xfrm>
          <a:custGeom>
            <a:avLst/>
            <a:gdLst>
              <a:gd name="T0" fmla="*/ 5 w 10"/>
              <a:gd name="T1" fmla="*/ 0 h 10"/>
              <a:gd name="T2" fmla="*/ 5 w 10"/>
              <a:gd name="T3" fmla="*/ 0 h 10"/>
              <a:gd name="T4" fmla="*/ 0 w 10"/>
              <a:gd name="T5" fmla="*/ 5 h 10"/>
              <a:gd name="T6" fmla="*/ 5 w 10"/>
              <a:gd name="T7" fmla="*/ 10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8"/>
                  <a:pt x="10" y="5"/>
                </a:cubicBezTo>
                <a:cubicBezTo>
                  <a:pt x="10" y="5"/>
                  <a:pt x="10" y="5"/>
                  <a:pt x="10" y="5"/>
                </a:cubicBezTo>
                <a:cubicBezTo>
                  <a:pt x="10" y="2"/>
                  <a:pt x="8"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7" name="Freeform 258"/>
          <p:cNvSpPr>
            <a:spLocks/>
          </p:cNvSpPr>
          <p:nvPr userDrawn="1"/>
        </p:nvSpPr>
        <p:spPr bwMode="auto">
          <a:xfrm>
            <a:off x="455613" y="-6687865"/>
            <a:ext cx="31750" cy="28575"/>
          </a:xfrm>
          <a:custGeom>
            <a:avLst/>
            <a:gdLst>
              <a:gd name="T0" fmla="*/ 5 w 10"/>
              <a:gd name="T1" fmla="*/ 0 h 9"/>
              <a:gd name="T2" fmla="*/ 5 w 10"/>
              <a:gd name="T3" fmla="*/ 0 h 9"/>
              <a:gd name="T4" fmla="*/ 0 w 10"/>
              <a:gd name="T5" fmla="*/ 4 h 9"/>
              <a:gd name="T6" fmla="*/ 0 w 10"/>
              <a:gd name="T7" fmla="*/ 5 h 9"/>
              <a:gd name="T8" fmla="*/ 5 w 10"/>
              <a:gd name="T9" fmla="*/ 9 h 9"/>
              <a:gd name="T10" fmla="*/ 10 w 10"/>
              <a:gd name="T11" fmla="*/ 5 h 9"/>
              <a:gd name="T12" fmla="*/ 10 w 10"/>
              <a:gd name="T13" fmla="*/ 5 h 9"/>
              <a:gd name="T14" fmla="*/ 5 w 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5" y="0"/>
                </a:moveTo>
                <a:cubicBezTo>
                  <a:pt x="5" y="0"/>
                  <a:pt x="5" y="0"/>
                  <a:pt x="5" y="0"/>
                </a:cubicBezTo>
                <a:cubicBezTo>
                  <a:pt x="2" y="0"/>
                  <a:pt x="0" y="2"/>
                  <a:pt x="0" y="4"/>
                </a:cubicBezTo>
                <a:cubicBezTo>
                  <a:pt x="0" y="5"/>
                  <a:pt x="0" y="5"/>
                  <a:pt x="0" y="5"/>
                </a:cubicBezTo>
                <a:cubicBezTo>
                  <a:pt x="0" y="7"/>
                  <a:pt x="2" y="9"/>
                  <a:pt x="5" y="9"/>
                </a:cubicBezTo>
                <a:cubicBezTo>
                  <a:pt x="7" y="9"/>
                  <a:pt x="10" y="7"/>
                  <a:pt x="10" y="5"/>
                </a:cubicBezTo>
                <a:cubicBezTo>
                  <a:pt x="10" y="5"/>
                  <a:pt x="10" y="5"/>
                  <a:pt x="10" y="5"/>
                </a:cubicBezTo>
                <a:cubicBezTo>
                  <a:pt x="10"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8" name="Freeform 259"/>
          <p:cNvSpPr>
            <a:spLocks/>
          </p:cNvSpPr>
          <p:nvPr userDrawn="1"/>
        </p:nvSpPr>
        <p:spPr bwMode="auto">
          <a:xfrm>
            <a:off x="452438" y="-6725965"/>
            <a:ext cx="28575" cy="25400"/>
          </a:xfrm>
          <a:custGeom>
            <a:avLst/>
            <a:gdLst>
              <a:gd name="T0" fmla="*/ 5 w 9"/>
              <a:gd name="T1" fmla="*/ 0 h 8"/>
              <a:gd name="T2" fmla="*/ 4 w 9"/>
              <a:gd name="T3" fmla="*/ 0 h 8"/>
              <a:gd name="T4" fmla="*/ 0 w 9"/>
              <a:gd name="T5" fmla="*/ 4 h 8"/>
              <a:gd name="T6" fmla="*/ 0 w 9"/>
              <a:gd name="T7" fmla="*/ 4 h 8"/>
              <a:gd name="T8" fmla="*/ 4 w 9"/>
              <a:gd name="T9" fmla="*/ 8 h 8"/>
              <a:gd name="T10" fmla="*/ 5 w 9"/>
              <a:gd name="T11" fmla="*/ 8 h 8"/>
              <a:gd name="T12" fmla="*/ 9 w 9"/>
              <a:gd name="T13" fmla="*/ 4 h 8"/>
              <a:gd name="T14" fmla="*/ 9 w 9"/>
              <a:gd name="T15" fmla="*/ 4 h 8"/>
              <a:gd name="T16" fmla="*/ 5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5" y="0"/>
                </a:moveTo>
                <a:cubicBezTo>
                  <a:pt x="4" y="0"/>
                  <a:pt x="4" y="0"/>
                  <a:pt x="4" y="0"/>
                </a:cubicBezTo>
                <a:cubicBezTo>
                  <a:pt x="2" y="0"/>
                  <a:pt x="0" y="1"/>
                  <a:pt x="0" y="4"/>
                </a:cubicBezTo>
                <a:cubicBezTo>
                  <a:pt x="0" y="4"/>
                  <a:pt x="0" y="4"/>
                  <a:pt x="0" y="4"/>
                </a:cubicBezTo>
                <a:cubicBezTo>
                  <a:pt x="0" y="6"/>
                  <a:pt x="2" y="8"/>
                  <a:pt x="4" y="8"/>
                </a:cubicBezTo>
                <a:cubicBezTo>
                  <a:pt x="5" y="8"/>
                  <a:pt x="5" y="8"/>
                  <a:pt x="5" y="8"/>
                </a:cubicBezTo>
                <a:cubicBezTo>
                  <a:pt x="7" y="8"/>
                  <a:pt x="8" y="6"/>
                  <a:pt x="9" y="4"/>
                </a:cubicBezTo>
                <a:cubicBezTo>
                  <a:pt x="9" y="4"/>
                  <a:pt x="9" y="4"/>
                  <a:pt x="9" y="4"/>
                </a:cubicBezTo>
                <a:cubicBezTo>
                  <a:pt x="8" y="1"/>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59" name="Freeform 260"/>
          <p:cNvSpPr>
            <a:spLocks/>
          </p:cNvSpPr>
          <p:nvPr userDrawn="1"/>
        </p:nvSpPr>
        <p:spPr bwMode="auto">
          <a:xfrm>
            <a:off x="496888" y="-6716440"/>
            <a:ext cx="19050" cy="22225"/>
          </a:xfrm>
          <a:custGeom>
            <a:avLst/>
            <a:gdLst>
              <a:gd name="T0" fmla="*/ 3 w 6"/>
              <a:gd name="T1" fmla="*/ 0 h 7"/>
              <a:gd name="T2" fmla="*/ 3 w 6"/>
              <a:gd name="T3" fmla="*/ 0 h 7"/>
              <a:gd name="T4" fmla="*/ 0 w 6"/>
              <a:gd name="T5" fmla="*/ 3 h 7"/>
              <a:gd name="T6" fmla="*/ 0 w 6"/>
              <a:gd name="T7" fmla="*/ 4 h 7"/>
              <a:gd name="T8" fmla="*/ 3 w 6"/>
              <a:gd name="T9" fmla="*/ 7 h 7"/>
              <a:gd name="T10" fmla="*/ 6 w 6"/>
              <a:gd name="T11" fmla="*/ 4 h 7"/>
              <a:gd name="T12" fmla="*/ 3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0"/>
                </a:moveTo>
                <a:cubicBezTo>
                  <a:pt x="3" y="0"/>
                  <a:pt x="3" y="0"/>
                  <a:pt x="3" y="0"/>
                </a:cubicBezTo>
                <a:cubicBezTo>
                  <a:pt x="1" y="0"/>
                  <a:pt x="0" y="1"/>
                  <a:pt x="0" y="3"/>
                </a:cubicBezTo>
                <a:cubicBezTo>
                  <a:pt x="0" y="4"/>
                  <a:pt x="0" y="4"/>
                  <a:pt x="0" y="4"/>
                </a:cubicBezTo>
                <a:cubicBezTo>
                  <a:pt x="0" y="6"/>
                  <a:pt x="1" y="7"/>
                  <a:pt x="3" y="7"/>
                </a:cubicBezTo>
                <a:cubicBezTo>
                  <a:pt x="5" y="7"/>
                  <a:pt x="6" y="6"/>
                  <a:pt x="6" y="4"/>
                </a:cubicBezTo>
                <a:cubicBezTo>
                  <a:pt x="6" y="2"/>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0" name="Freeform 261"/>
          <p:cNvSpPr>
            <a:spLocks/>
          </p:cNvSpPr>
          <p:nvPr userDrawn="1"/>
        </p:nvSpPr>
        <p:spPr bwMode="auto">
          <a:xfrm>
            <a:off x="649288"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1" name="Freeform 262"/>
          <p:cNvSpPr>
            <a:spLocks/>
          </p:cNvSpPr>
          <p:nvPr userDrawn="1"/>
        </p:nvSpPr>
        <p:spPr bwMode="auto">
          <a:xfrm>
            <a:off x="649288"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2" name="Rectangle 263"/>
          <p:cNvSpPr>
            <a:spLocks noChangeArrowheads="1"/>
          </p:cNvSpPr>
          <p:nvPr userDrawn="1"/>
        </p:nvSpPr>
        <p:spPr bwMode="auto">
          <a:xfrm>
            <a:off x="617538"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3" name="Freeform 264"/>
          <p:cNvSpPr>
            <a:spLocks noEditPoints="1"/>
          </p:cNvSpPr>
          <p:nvPr userDrawn="1"/>
        </p:nvSpPr>
        <p:spPr bwMode="auto">
          <a:xfrm>
            <a:off x="611188"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4" name="Rectangle 265"/>
          <p:cNvSpPr>
            <a:spLocks noChangeArrowheads="1"/>
          </p:cNvSpPr>
          <p:nvPr userDrawn="1"/>
        </p:nvSpPr>
        <p:spPr bwMode="auto">
          <a:xfrm>
            <a:off x="639763" y="-676724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5" name="Freeform 266"/>
          <p:cNvSpPr>
            <a:spLocks/>
          </p:cNvSpPr>
          <p:nvPr userDrawn="1"/>
        </p:nvSpPr>
        <p:spPr bwMode="auto">
          <a:xfrm>
            <a:off x="3035300" y="-6443390"/>
            <a:ext cx="206375" cy="952500"/>
          </a:xfrm>
          <a:custGeom>
            <a:avLst/>
            <a:gdLst>
              <a:gd name="T0" fmla="*/ 65 w 65"/>
              <a:gd name="T1" fmla="*/ 300 h 300"/>
              <a:gd name="T2" fmla="*/ 50 w 65"/>
              <a:gd name="T3" fmla="*/ 300 h 300"/>
              <a:gd name="T4" fmla="*/ 50 w 65"/>
              <a:gd name="T5" fmla="*/ 21 h 300"/>
              <a:gd name="T6" fmla="*/ 49 w 65"/>
              <a:gd name="T7" fmla="*/ 17 h 300"/>
              <a:gd name="T8" fmla="*/ 45 w 65"/>
              <a:gd name="T9" fmla="*/ 16 h 300"/>
              <a:gd name="T10" fmla="*/ 0 w 65"/>
              <a:gd name="T11" fmla="*/ 16 h 300"/>
              <a:gd name="T12" fmla="*/ 0 w 65"/>
              <a:gd name="T13" fmla="*/ 0 h 300"/>
              <a:gd name="T14" fmla="*/ 45 w 65"/>
              <a:gd name="T15" fmla="*/ 0 h 300"/>
              <a:gd name="T16" fmla="*/ 60 w 65"/>
              <a:gd name="T17" fmla="*/ 7 h 300"/>
              <a:gd name="T18" fmla="*/ 65 w 65"/>
              <a:gd name="T19" fmla="*/ 21 h 300"/>
              <a:gd name="T20" fmla="*/ 65 w 65"/>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300">
                <a:moveTo>
                  <a:pt x="65" y="300"/>
                </a:moveTo>
                <a:cubicBezTo>
                  <a:pt x="50" y="300"/>
                  <a:pt x="50" y="300"/>
                  <a:pt x="50" y="300"/>
                </a:cubicBezTo>
                <a:cubicBezTo>
                  <a:pt x="50" y="21"/>
                  <a:pt x="50" y="21"/>
                  <a:pt x="50" y="21"/>
                </a:cubicBezTo>
                <a:cubicBezTo>
                  <a:pt x="50" y="19"/>
                  <a:pt x="49" y="18"/>
                  <a:pt x="49" y="17"/>
                </a:cubicBezTo>
                <a:cubicBezTo>
                  <a:pt x="48" y="16"/>
                  <a:pt x="46" y="16"/>
                  <a:pt x="45" y="16"/>
                </a:cubicBezTo>
                <a:cubicBezTo>
                  <a:pt x="0" y="16"/>
                  <a:pt x="0" y="16"/>
                  <a:pt x="0" y="16"/>
                </a:cubicBezTo>
                <a:cubicBezTo>
                  <a:pt x="0" y="0"/>
                  <a:pt x="0" y="0"/>
                  <a:pt x="0" y="0"/>
                </a:cubicBezTo>
                <a:cubicBezTo>
                  <a:pt x="45" y="0"/>
                  <a:pt x="45" y="0"/>
                  <a:pt x="45" y="0"/>
                </a:cubicBezTo>
                <a:cubicBezTo>
                  <a:pt x="50" y="0"/>
                  <a:pt x="56" y="3"/>
                  <a:pt x="60" y="7"/>
                </a:cubicBezTo>
                <a:cubicBezTo>
                  <a:pt x="64" y="11"/>
                  <a:pt x="65" y="16"/>
                  <a:pt x="65" y="21"/>
                </a:cubicBezTo>
                <a:lnTo>
                  <a:pt x="65" y="30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6" name="Freeform 267"/>
          <p:cNvSpPr>
            <a:spLocks/>
          </p:cNvSpPr>
          <p:nvPr userDrawn="1"/>
        </p:nvSpPr>
        <p:spPr bwMode="auto">
          <a:xfrm>
            <a:off x="2886075" y="-6516415"/>
            <a:ext cx="200025" cy="200025"/>
          </a:xfrm>
          <a:custGeom>
            <a:avLst/>
            <a:gdLst>
              <a:gd name="T0" fmla="*/ 60 w 63"/>
              <a:gd name="T1" fmla="*/ 28 h 63"/>
              <a:gd name="T2" fmla="*/ 28 w 63"/>
              <a:gd name="T3" fmla="*/ 60 h 63"/>
              <a:gd name="T4" fmla="*/ 3 w 63"/>
              <a:gd name="T5" fmla="*/ 35 h 63"/>
              <a:gd name="T6" fmla="*/ 35 w 63"/>
              <a:gd name="T7" fmla="*/ 3 h 63"/>
              <a:gd name="T8" fmla="*/ 60 w 63"/>
              <a:gd name="T9" fmla="*/ 28 h 63"/>
            </a:gdLst>
            <a:ahLst/>
            <a:cxnLst>
              <a:cxn ang="0">
                <a:pos x="T0" y="T1"/>
              </a:cxn>
              <a:cxn ang="0">
                <a:pos x="T2" y="T3"/>
              </a:cxn>
              <a:cxn ang="0">
                <a:pos x="T4" y="T5"/>
              </a:cxn>
              <a:cxn ang="0">
                <a:pos x="T6" y="T7"/>
              </a:cxn>
              <a:cxn ang="0">
                <a:pos x="T8" y="T9"/>
              </a:cxn>
            </a:cxnLst>
            <a:rect l="0" t="0" r="r" b="b"/>
            <a:pathLst>
              <a:path w="63" h="63">
                <a:moveTo>
                  <a:pt x="60" y="28"/>
                </a:moveTo>
                <a:cubicBezTo>
                  <a:pt x="63" y="47"/>
                  <a:pt x="47" y="63"/>
                  <a:pt x="28" y="60"/>
                </a:cubicBezTo>
                <a:cubicBezTo>
                  <a:pt x="15" y="59"/>
                  <a:pt x="4" y="48"/>
                  <a:pt x="3" y="35"/>
                </a:cubicBezTo>
                <a:cubicBezTo>
                  <a:pt x="0" y="16"/>
                  <a:pt x="16" y="0"/>
                  <a:pt x="35" y="3"/>
                </a:cubicBezTo>
                <a:cubicBezTo>
                  <a:pt x="48" y="4"/>
                  <a:pt x="59" y="15"/>
                  <a:pt x="60" y="28"/>
                </a:cubicBezTo>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7" name="Freeform 268"/>
          <p:cNvSpPr>
            <a:spLocks noEditPoints="1"/>
          </p:cNvSpPr>
          <p:nvPr userDrawn="1"/>
        </p:nvSpPr>
        <p:spPr bwMode="auto">
          <a:xfrm>
            <a:off x="2901950" y="-6500540"/>
            <a:ext cx="168275" cy="165100"/>
          </a:xfrm>
          <a:custGeom>
            <a:avLst/>
            <a:gdLst>
              <a:gd name="T0" fmla="*/ 10 w 53"/>
              <a:gd name="T1" fmla="*/ 10 h 52"/>
              <a:gd name="T2" fmla="*/ 10 w 53"/>
              <a:gd name="T3" fmla="*/ 44 h 52"/>
              <a:gd name="T4" fmla="*/ 43 w 53"/>
              <a:gd name="T5" fmla="*/ 44 h 52"/>
              <a:gd name="T6" fmla="*/ 43 w 53"/>
              <a:gd name="T7" fmla="*/ 10 h 52"/>
              <a:gd name="T8" fmla="*/ 10 w 53"/>
              <a:gd name="T9" fmla="*/ 10 h 52"/>
              <a:gd name="T10" fmla="*/ 13 w 53"/>
              <a:gd name="T11" fmla="*/ 40 h 52"/>
              <a:gd name="T12" fmla="*/ 11 w 53"/>
              <a:gd name="T13" fmla="*/ 16 h 52"/>
              <a:gd name="T14" fmla="*/ 18 w 53"/>
              <a:gd name="T15" fmla="*/ 22 h 52"/>
              <a:gd name="T16" fmla="*/ 20 w 53"/>
              <a:gd name="T17" fmla="*/ 33 h 52"/>
              <a:gd name="T18" fmla="*/ 25 w 53"/>
              <a:gd name="T19" fmla="*/ 36 h 52"/>
              <a:gd name="T20" fmla="*/ 25 w 53"/>
              <a:gd name="T21" fmla="*/ 45 h 52"/>
              <a:gd name="T22" fmla="*/ 13 w 53"/>
              <a:gd name="T23" fmla="*/ 40 h 52"/>
              <a:gd name="T24" fmla="*/ 40 w 53"/>
              <a:gd name="T25" fmla="*/ 40 h 52"/>
              <a:gd name="T26" fmla="*/ 30 w 53"/>
              <a:gd name="T27" fmla="*/ 45 h 52"/>
              <a:gd name="T28" fmla="*/ 30 w 53"/>
              <a:gd name="T29" fmla="*/ 36 h 52"/>
              <a:gd name="T30" fmla="*/ 33 w 53"/>
              <a:gd name="T31" fmla="*/ 33 h 52"/>
              <a:gd name="T32" fmla="*/ 35 w 53"/>
              <a:gd name="T33" fmla="*/ 31 h 52"/>
              <a:gd name="T34" fmla="*/ 44 w 53"/>
              <a:gd name="T35" fmla="*/ 31 h 52"/>
              <a:gd name="T36" fmla="*/ 40 w 53"/>
              <a:gd name="T37" fmla="*/ 40 h 52"/>
              <a:gd name="T38" fmla="*/ 45 w 53"/>
              <a:gd name="T39" fmla="*/ 26 h 52"/>
              <a:gd name="T40" fmla="*/ 36 w 53"/>
              <a:gd name="T41" fmla="*/ 26 h 52"/>
              <a:gd name="T42" fmla="*/ 33 w 53"/>
              <a:gd name="T43" fmla="*/ 20 h 52"/>
              <a:gd name="T44" fmla="*/ 21 w 53"/>
              <a:gd name="T45" fmla="*/ 18 h 52"/>
              <a:gd name="T46" fmla="*/ 15 w 53"/>
              <a:gd name="T47" fmla="*/ 12 h 52"/>
              <a:gd name="T48" fmla="*/ 40 w 53"/>
              <a:gd name="T49" fmla="*/ 13 h 52"/>
              <a:gd name="T50" fmla="*/ 45 w 53"/>
              <a:gd name="T5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52">
                <a:moveTo>
                  <a:pt x="10" y="10"/>
                </a:moveTo>
                <a:cubicBezTo>
                  <a:pt x="0" y="19"/>
                  <a:pt x="0" y="35"/>
                  <a:pt x="10" y="44"/>
                </a:cubicBezTo>
                <a:cubicBezTo>
                  <a:pt x="19" y="52"/>
                  <a:pt x="34" y="52"/>
                  <a:pt x="43" y="44"/>
                </a:cubicBezTo>
                <a:cubicBezTo>
                  <a:pt x="53" y="35"/>
                  <a:pt x="53" y="19"/>
                  <a:pt x="43" y="10"/>
                </a:cubicBezTo>
                <a:cubicBezTo>
                  <a:pt x="34" y="0"/>
                  <a:pt x="19" y="0"/>
                  <a:pt x="10" y="10"/>
                </a:cubicBezTo>
                <a:moveTo>
                  <a:pt x="13" y="40"/>
                </a:moveTo>
                <a:cubicBezTo>
                  <a:pt x="7" y="33"/>
                  <a:pt x="6" y="23"/>
                  <a:pt x="11" y="16"/>
                </a:cubicBezTo>
                <a:cubicBezTo>
                  <a:pt x="18" y="22"/>
                  <a:pt x="18" y="22"/>
                  <a:pt x="18" y="22"/>
                </a:cubicBezTo>
                <a:cubicBezTo>
                  <a:pt x="16" y="26"/>
                  <a:pt x="17" y="30"/>
                  <a:pt x="20" y="33"/>
                </a:cubicBezTo>
                <a:cubicBezTo>
                  <a:pt x="21" y="35"/>
                  <a:pt x="23" y="36"/>
                  <a:pt x="25" y="36"/>
                </a:cubicBezTo>
                <a:cubicBezTo>
                  <a:pt x="25" y="45"/>
                  <a:pt x="25" y="45"/>
                  <a:pt x="25" y="45"/>
                </a:cubicBezTo>
                <a:cubicBezTo>
                  <a:pt x="21" y="45"/>
                  <a:pt x="17" y="43"/>
                  <a:pt x="13" y="40"/>
                </a:cubicBezTo>
                <a:moveTo>
                  <a:pt x="40" y="40"/>
                </a:moveTo>
                <a:cubicBezTo>
                  <a:pt x="37" y="42"/>
                  <a:pt x="34" y="44"/>
                  <a:pt x="30" y="45"/>
                </a:cubicBezTo>
                <a:cubicBezTo>
                  <a:pt x="30" y="36"/>
                  <a:pt x="30" y="36"/>
                  <a:pt x="30" y="36"/>
                </a:cubicBezTo>
                <a:cubicBezTo>
                  <a:pt x="32" y="35"/>
                  <a:pt x="33" y="34"/>
                  <a:pt x="33" y="33"/>
                </a:cubicBezTo>
                <a:cubicBezTo>
                  <a:pt x="34" y="33"/>
                  <a:pt x="35" y="32"/>
                  <a:pt x="35" y="31"/>
                </a:cubicBezTo>
                <a:cubicBezTo>
                  <a:pt x="44" y="31"/>
                  <a:pt x="44" y="31"/>
                  <a:pt x="44" y="31"/>
                </a:cubicBezTo>
                <a:cubicBezTo>
                  <a:pt x="44" y="34"/>
                  <a:pt x="42" y="37"/>
                  <a:pt x="40" y="40"/>
                </a:cubicBezTo>
                <a:moveTo>
                  <a:pt x="45" y="26"/>
                </a:moveTo>
                <a:cubicBezTo>
                  <a:pt x="36" y="26"/>
                  <a:pt x="36" y="26"/>
                  <a:pt x="36" y="26"/>
                </a:cubicBezTo>
                <a:cubicBezTo>
                  <a:pt x="36" y="24"/>
                  <a:pt x="35" y="21"/>
                  <a:pt x="33" y="20"/>
                </a:cubicBezTo>
                <a:cubicBezTo>
                  <a:pt x="30" y="16"/>
                  <a:pt x="25" y="16"/>
                  <a:pt x="21" y="18"/>
                </a:cubicBezTo>
                <a:cubicBezTo>
                  <a:pt x="15" y="12"/>
                  <a:pt x="15" y="12"/>
                  <a:pt x="15" y="12"/>
                </a:cubicBezTo>
                <a:cubicBezTo>
                  <a:pt x="22" y="6"/>
                  <a:pt x="33" y="7"/>
                  <a:pt x="40" y="13"/>
                </a:cubicBezTo>
                <a:cubicBezTo>
                  <a:pt x="43" y="17"/>
                  <a:pt x="45" y="21"/>
                  <a:pt x="45" y="26"/>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8" name="Rectangle 269"/>
          <p:cNvSpPr>
            <a:spLocks noChangeArrowheads="1"/>
          </p:cNvSpPr>
          <p:nvPr userDrawn="1"/>
        </p:nvSpPr>
        <p:spPr bwMode="auto">
          <a:xfrm>
            <a:off x="2679700" y="-65195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69" name="Freeform 270"/>
          <p:cNvSpPr>
            <a:spLocks noEditPoints="1"/>
          </p:cNvSpPr>
          <p:nvPr userDrawn="1"/>
        </p:nvSpPr>
        <p:spPr bwMode="auto">
          <a:xfrm>
            <a:off x="2673350" y="-6525940"/>
            <a:ext cx="95250" cy="31750"/>
          </a:xfrm>
          <a:custGeom>
            <a:avLst/>
            <a:gdLst>
              <a:gd name="T0" fmla="*/ 54 w 60"/>
              <a:gd name="T1" fmla="*/ 16 h 20"/>
              <a:gd name="T2" fmla="*/ 4 w 60"/>
              <a:gd name="T3" fmla="*/ 16 h 20"/>
              <a:gd name="T4" fmla="*/ 4 w 60"/>
              <a:gd name="T5" fmla="*/ 4 h 20"/>
              <a:gd name="T6" fmla="*/ 54 w 60"/>
              <a:gd name="T7" fmla="*/ 4 h 20"/>
              <a:gd name="T8" fmla="*/ 54 w 60"/>
              <a:gd name="T9" fmla="*/ 16 h 20"/>
              <a:gd name="T10" fmla="*/ 60 w 60"/>
              <a:gd name="T11" fmla="*/ 0 h 20"/>
              <a:gd name="T12" fmla="*/ 54 w 60"/>
              <a:gd name="T13" fmla="*/ 0 h 20"/>
              <a:gd name="T14" fmla="*/ 4 w 60"/>
              <a:gd name="T15" fmla="*/ 0 h 20"/>
              <a:gd name="T16" fmla="*/ 0 w 60"/>
              <a:gd name="T17" fmla="*/ 0 h 20"/>
              <a:gd name="T18" fmla="*/ 0 w 60"/>
              <a:gd name="T19" fmla="*/ 4 h 20"/>
              <a:gd name="T20" fmla="*/ 0 w 60"/>
              <a:gd name="T21" fmla="*/ 16 h 20"/>
              <a:gd name="T22" fmla="*/ 0 w 60"/>
              <a:gd name="T23" fmla="*/ 20 h 20"/>
              <a:gd name="T24" fmla="*/ 4 w 60"/>
              <a:gd name="T25" fmla="*/ 20 h 20"/>
              <a:gd name="T26" fmla="*/ 54 w 60"/>
              <a:gd name="T27" fmla="*/ 20 h 20"/>
              <a:gd name="T28" fmla="*/ 60 w 60"/>
              <a:gd name="T29" fmla="*/ 20 h 20"/>
              <a:gd name="T30" fmla="*/ 60 w 60"/>
              <a:gd name="T31" fmla="*/ 16 h 20"/>
              <a:gd name="T32" fmla="*/ 60 w 60"/>
              <a:gd name="T33" fmla="*/ 4 h 20"/>
              <a:gd name="T34" fmla="*/ 60 w 60"/>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0">
                <a:moveTo>
                  <a:pt x="54" y="16"/>
                </a:moveTo>
                <a:lnTo>
                  <a:pt x="4" y="16"/>
                </a:lnTo>
                <a:lnTo>
                  <a:pt x="4" y="4"/>
                </a:lnTo>
                <a:lnTo>
                  <a:pt x="54" y="4"/>
                </a:lnTo>
                <a:lnTo>
                  <a:pt x="54" y="16"/>
                </a:lnTo>
                <a:close/>
                <a:moveTo>
                  <a:pt x="60" y="0"/>
                </a:moveTo>
                <a:lnTo>
                  <a:pt x="54" y="0"/>
                </a:lnTo>
                <a:lnTo>
                  <a:pt x="4" y="0"/>
                </a:lnTo>
                <a:lnTo>
                  <a:pt x="0" y="0"/>
                </a:lnTo>
                <a:lnTo>
                  <a:pt x="0" y="4"/>
                </a:lnTo>
                <a:lnTo>
                  <a:pt x="0" y="16"/>
                </a:lnTo>
                <a:lnTo>
                  <a:pt x="0" y="20"/>
                </a:lnTo>
                <a:lnTo>
                  <a:pt x="4" y="20"/>
                </a:lnTo>
                <a:lnTo>
                  <a:pt x="54" y="20"/>
                </a:lnTo>
                <a:lnTo>
                  <a:pt x="60" y="20"/>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0" name="Rectangle 271"/>
          <p:cNvSpPr>
            <a:spLocks noChangeArrowheads="1"/>
          </p:cNvSpPr>
          <p:nvPr userDrawn="1"/>
        </p:nvSpPr>
        <p:spPr bwMode="auto">
          <a:xfrm>
            <a:off x="2790825" y="-6456090"/>
            <a:ext cx="1905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1" name="Freeform 272"/>
          <p:cNvSpPr>
            <a:spLocks noEditPoints="1"/>
          </p:cNvSpPr>
          <p:nvPr userDrawn="1"/>
        </p:nvSpPr>
        <p:spPr bwMode="auto">
          <a:xfrm>
            <a:off x="2781300" y="-6462440"/>
            <a:ext cx="34925" cy="92075"/>
          </a:xfrm>
          <a:custGeom>
            <a:avLst/>
            <a:gdLst>
              <a:gd name="T0" fmla="*/ 18 w 22"/>
              <a:gd name="T1" fmla="*/ 54 h 58"/>
              <a:gd name="T2" fmla="*/ 6 w 22"/>
              <a:gd name="T3" fmla="*/ 54 h 58"/>
              <a:gd name="T4" fmla="*/ 6 w 22"/>
              <a:gd name="T5" fmla="*/ 4 h 58"/>
              <a:gd name="T6" fmla="*/ 18 w 22"/>
              <a:gd name="T7" fmla="*/ 4 h 58"/>
              <a:gd name="T8" fmla="*/ 18 w 22"/>
              <a:gd name="T9" fmla="*/ 54 h 58"/>
              <a:gd name="T10" fmla="*/ 22 w 22"/>
              <a:gd name="T11" fmla="*/ 0 h 58"/>
              <a:gd name="T12" fmla="*/ 18 w 22"/>
              <a:gd name="T13" fmla="*/ 0 h 58"/>
              <a:gd name="T14" fmla="*/ 6 w 22"/>
              <a:gd name="T15" fmla="*/ 0 h 58"/>
              <a:gd name="T16" fmla="*/ 0 w 22"/>
              <a:gd name="T17" fmla="*/ 0 h 58"/>
              <a:gd name="T18" fmla="*/ 0 w 22"/>
              <a:gd name="T19" fmla="*/ 4 h 58"/>
              <a:gd name="T20" fmla="*/ 0 w 22"/>
              <a:gd name="T21" fmla="*/ 54 h 58"/>
              <a:gd name="T22" fmla="*/ 0 w 22"/>
              <a:gd name="T23" fmla="*/ 58 h 58"/>
              <a:gd name="T24" fmla="*/ 6 w 22"/>
              <a:gd name="T25" fmla="*/ 58 h 58"/>
              <a:gd name="T26" fmla="*/ 18 w 22"/>
              <a:gd name="T27" fmla="*/ 58 h 58"/>
              <a:gd name="T28" fmla="*/ 22 w 22"/>
              <a:gd name="T29" fmla="*/ 58 h 58"/>
              <a:gd name="T30" fmla="*/ 22 w 22"/>
              <a:gd name="T31" fmla="*/ 54 h 58"/>
              <a:gd name="T32" fmla="*/ 22 w 22"/>
              <a:gd name="T33" fmla="*/ 4 h 58"/>
              <a:gd name="T34" fmla="*/ 22 w 22"/>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58">
                <a:moveTo>
                  <a:pt x="18" y="54"/>
                </a:moveTo>
                <a:lnTo>
                  <a:pt x="6" y="54"/>
                </a:lnTo>
                <a:lnTo>
                  <a:pt x="6" y="4"/>
                </a:lnTo>
                <a:lnTo>
                  <a:pt x="18" y="4"/>
                </a:lnTo>
                <a:lnTo>
                  <a:pt x="18" y="54"/>
                </a:lnTo>
                <a:close/>
                <a:moveTo>
                  <a:pt x="22" y="0"/>
                </a:moveTo>
                <a:lnTo>
                  <a:pt x="18" y="0"/>
                </a:lnTo>
                <a:lnTo>
                  <a:pt x="6" y="0"/>
                </a:lnTo>
                <a:lnTo>
                  <a:pt x="0" y="0"/>
                </a:lnTo>
                <a:lnTo>
                  <a:pt x="0" y="4"/>
                </a:lnTo>
                <a:lnTo>
                  <a:pt x="0" y="54"/>
                </a:lnTo>
                <a:lnTo>
                  <a:pt x="0" y="58"/>
                </a:lnTo>
                <a:lnTo>
                  <a:pt x="6" y="58"/>
                </a:lnTo>
                <a:lnTo>
                  <a:pt x="18" y="58"/>
                </a:lnTo>
                <a:lnTo>
                  <a:pt x="22" y="58"/>
                </a:lnTo>
                <a:lnTo>
                  <a:pt x="22" y="54"/>
                </a:lnTo>
                <a:lnTo>
                  <a:pt x="22" y="4"/>
                </a:lnTo>
                <a:lnTo>
                  <a:pt x="22"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2" name="Rectangle 273"/>
          <p:cNvSpPr>
            <a:spLocks noChangeArrowheads="1"/>
          </p:cNvSpPr>
          <p:nvPr userDrawn="1"/>
        </p:nvSpPr>
        <p:spPr bwMode="auto">
          <a:xfrm>
            <a:off x="5148263" y="-6745015"/>
            <a:ext cx="825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3" name="Freeform 274"/>
          <p:cNvSpPr>
            <a:spLocks noEditPoints="1"/>
          </p:cNvSpPr>
          <p:nvPr userDrawn="1"/>
        </p:nvSpPr>
        <p:spPr bwMode="auto">
          <a:xfrm>
            <a:off x="5141913" y="-6754540"/>
            <a:ext cx="95250" cy="34925"/>
          </a:xfrm>
          <a:custGeom>
            <a:avLst/>
            <a:gdLst>
              <a:gd name="T0" fmla="*/ 56 w 60"/>
              <a:gd name="T1" fmla="*/ 18 h 22"/>
              <a:gd name="T2" fmla="*/ 4 w 60"/>
              <a:gd name="T3" fmla="*/ 18 h 22"/>
              <a:gd name="T4" fmla="*/ 4 w 60"/>
              <a:gd name="T5" fmla="*/ 6 h 22"/>
              <a:gd name="T6" fmla="*/ 56 w 60"/>
              <a:gd name="T7" fmla="*/ 6 h 22"/>
              <a:gd name="T8" fmla="*/ 56 w 60"/>
              <a:gd name="T9" fmla="*/ 18 h 22"/>
              <a:gd name="T10" fmla="*/ 60 w 60"/>
              <a:gd name="T11" fmla="*/ 0 h 22"/>
              <a:gd name="T12" fmla="*/ 56 w 60"/>
              <a:gd name="T13" fmla="*/ 0 h 22"/>
              <a:gd name="T14" fmla="*/ 4 w 60"/>
              <a:gd name="T15" fmla="*/ 0 h 22"/>
              <a:gd name="T16" fmla="*/ 0 w 60"/>
              <a:gd name="T17" fmla="*/ 0 h 22"/>
              <a:gd name="T18" fmla="*/ 0 w 60"/>
              <a:gd name="T19" fmla="*/ 6 h 22"/>
              <a:gd name="T20" fmla="*/ 0 w 60"/>
              <a:gd name="T21" fmla="*/ 18 h 22"/>
              <a:gd name="T22" fmla="*/ 0 w 60"/>
              <a:gd name="T23" fmla="*/ 22 h 22"/>
              <a:gd name="T24" fmla="*/ 4 w 60"/>
              <a:gd name="T25" fmla="*/ 22 h 22"/>
              <a:gd name="T26" fmla="*/ 56 w 60"/>
              <a:gd name="T27" fmla="*/ 22 h 22"/>
              <a:gd name="T28" fmla="*/ 60 w 60"/>
              <a:gd name="T29" fmla="*/ 22 h 22"/>
              <a:gd name="T30" fmla="*/ 60 w 60"/>
              <a:gd name="T31" fmla="*/ 18 h 22"/>
              <a:gd name="T32" fmla="*/ 60 w 60"/>
              <a:gd name="T33" fmla="*/ 6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8"/>
                </a:moveTo>
                <a:lnTo>
                  <a:pt x="4" y="18"/>
                </a:lnTo>
                <a:lnTo>
                  <a:pt x="4" y="6"/>
                </a:lnTo>
                <a:lnTo>
                  <a:pt x="56" y="6"/>
                </a:lnTo>
                <a:lnTo>
                  <a:pt x="56" y="18"/>
                </a:lnTo>
                <a:close/>
                <a:moveTo>
                  <a:pt x="60" y="0"/>
                </a:moveTo>
                <a:lnTo>
                  <a:pt x="56" y="0"/>
                </a:lnTo>
                <a:lnTo>
                  <a:pt x="4" y="0"/>
                </a:lnTo>
                <a:lnTo>
                  <a:pt x="0" y="0"/>
                </a:lnTo>
                <a:lnTo>
                  <a:pt x="0" y="6"/>
                </a:lnTo>
                <a:lnTo>
                  <a:pt x="0" y="18"/>
                </a:lnTo>
                <a:lnTo>
                  <a:pt x="0" y="22"/>
                </a:lnTo>
                <a:lnTo>
                  <a:pt x="4" y="22"/>
                </a:lnTo>
                <a:lnTo>
                  <a:pt x="56" y="22"/>
                </a:lnTo>
                <a:lnTo>
                  <a:pt x="60" y="22"/>
                </a:lnTo>
                <a:lnTo>
                  <a:pt x="60" y="18"/>
                </a:lnTo>
                <a:lnTo>
                  <a:pt x="60" y="6"/>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4" name="Rectangle 275"/>
          <p:cNvSpPr>
            <a:spLocks noChangeArrowheads="1"/>
          </p:cNvSpPr>
          <p:nvPr userDrawn="1"/>
        </p:nvSpPr>
        <p:spPr bwMode="auto">
          <a:xfrm>
            <a:off x="5281613" y="-65957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5" name="Freeform 276"/>
          <p:cNvSpPr>
            <a:spLocks noEditPoints="1"/>
          </p:cNvSpPr>
          <p:nvPr userDrawn="1"/>
        </p:nvSpPr>
        <p:spPr bwMode="auto">
          <a:xfrm>
            <a:off x="5272088" y="-6602140"/>
            <a:ext cx="95250" cy="34925"/>
          </a:xfrm>
          <a:custGeom>
            <a:avLst/>
            <a:gdLst>
              <a:gd name="T0" fmla="*/ 56 w 60"/>
              <a:gd name="T1" fmla="*/ 16 h 22"/>
              <a:gd name="T2" fmla="*/ 6 w 60"/>
              <a:gd name="T3" fmla="*/ 16 h 22"/>
              <a:gd name="T4" fmla="*/ 6 w 60"/>
              <a:gd name="T5" fmla="*/ 4 h 22"/>
              <a:gd name="T6" fmla="*/ 56 w 60"/>
              <a:gd name="T7" fmla="*/ 4 h 22"/>
              <a:gd name="T8" fmla="*/ 56 w 60"/>
              <a:gd name="T9" fmla="*/ 16 h 22"/>
              <a:gd name="T10" fmla="*/ 60 w 60"/>
              <a:gd name="T11" fmla="*/ 0 h 22"/>
              <a:gd name="T12" fmla="*/ 56 w 60"/>
              <a:gd name="T13" fmla="*/ 0 h 22"/>
              <a:gd name="T14" fmla="*/ 6 w 60"/>
              <a:gd name="T15" fmla="*/ 0 h 22"/>
              <a:gd name="T16" fmla="*/ 0 w 60"/>
              <a:gd name="T17" fmla="*/ 0 h 22"/>
              <a:gd name="T18" fmla="*/ 0 w 60"/>
              <a:gd name="T19" fmla="*/ 4 h 22"/>
              <a:gd name="T20" fmla="*/ 0 w 60"/>
              <a:gd name="T21" fmla="*/ 16 h 22"/>
              <a:gd name="T22" fmla="*/ 0 w 60"/>
              <a:gd name="T23" fmla="*/ 22 h 22"/>
              <a:gd name="T24" fmla="*/ 6 w 60"/>
              <a:gd name="T25" fmla="*/ 22 h 22"/>
              <a:gd name="T26" fmla="*/ 56 w 60"/>
              <a:gd name="T27" fmla="*/ 22 h 22"/>
              <a:gd name="T28" fmla="*/ 60 w 60"/>
              <a:gd name="T29" fmla="*/ 22 h 22"/>
              <a:gd name="T30" fmla="*/ 60 w 60"/>
              <a:gd name="T31" fmla="*/ 16 h 22"/>
              <a:gd name="T32" fmla="*/ 60 w 60"/>
              <a:gd name="T33" fmla="*/ 4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6"/>
                </a:moveTo>
                <a:lnTo>
                  <a:pt x="6" y="16"/>
                </a:lnTo>
                <a:lnTo>
                  <a:pt x="6" y="4"/>
                </a:lnTo>
                <a:lnTo>
                  <a:pt x="56" y="4"/>
                </a:lnTo>
                <a:lnTo>
                  <a:pt x="56" y="16"/>
                </a:lnTo>
                <a:close/>
                <a:moveTo>
                  <a:pt x="60" y="0"/>
                </a:moveTo>
                <a:lnTo>
                  <a:pt x="56" y="0"/>
                </a:lnTo>
                <a:lnTo>
                  <a:pt x="6" y="0"/>
                </a:lnTo>
                <a:lnTo>
                  <a:pt x="0" y="0"/>
                </a:lnTo>
                <a:lnTo>
                  <a:pt x="0" y="4"/>
                </a:lnTo>
                <a:lnTo>
                  <a:pt x="0" y="16"/>
                </a:lnTo>
                <a:lnTo>
                  <a:pt x="0" y="22"/>
                </a:lnTo>
                <a:lnTo>
                  <a:pt x="6" y="22"/>
                </a:lnTo>
                <a:lnTo>
                  <a:pt x="56" y="22"/>
                </a:lnTo>
                <a:lnTo>
                  <a:pt x="60" y="22"/>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6" name="Freeform 277"/>
          <p:cNvSpPr>
            <a:spLocks/>
          </p:cNvSpPr>
          <p:nvPr userDrawn="1"/>
        </p:nvSpPr>
        <p:spPr bwMode="auto">
          <a:xfrm>
            <a:off x="1004888"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7" name="Freeform 278"/>
          <p:cNvSpPr>
            <a:spLocks/>
          </p:cNvSpPr>
          <p:nvPr userDrawn="1"/>
        </p:nvSpPr>
        <p:spPr bwMode="auto">
          <a:xfrm>
            <a:off x="1004888"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8" name="Freeform 279"/>
          <p:cNvSpPr>
            <a:spLocks/>
          </p:cNvSpPr>
          <p:nvPr userDrawn="1"/>
        </p:nvSpPr>
        <p:spPr bwMode="auto">
          <a:xfrm>
            <a:off x="1182688" y="-7241903"/>
            <a:ext cx="85725" cy="277813"/>
          </a:xfrm>
          <a:custGeom>
            <a:avLst/>
            <a:gdLst>
              <a:gd name="T0" fmla="*/ 27 w 27"/>
              <a:gd name="T1" fmla="*/ 43 h 87"/>
              <a:gd name="T2" fmla="*/ 13 w 27"/>
              <a:gd name="T3" fmla="*/ 0 h 87"/>
              <a:gd name="T4" fmla="*/ 0 w 27"/>
              <a:gd name="T5" fmla="*/ 43 h 87"/>
              <a:gd name="T6" fmla="*/ 11 w 27"/>
              <a:gd name="T7" fmla="*/ 73 h 87"/>
              <a:gd name="T8" fmla="*/ 11 w 27"/>
              <a:gd name="T9" fmla="*/ 87 h 87"/>
              <a:gd name="T10" fmla="*/ 16 w 27"/>
              <a:gd name="T11" fmla="*/ 87 h 87"/>
              <a:gd name="T12" fmla="*/ 16 w 27"/>
              <a:gd name="T13" fmla="*/ 73 h 87"/>
              <a:gd name="T14" fmla="*/ 27 w 27"/>
              <a:gd name="T15" fmla="*/ 43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87">
                <a:moveTo>
                  <a:pt x="27" y="43"/>
                </a:moveTo>
                <a:cubicBezTo>
                  <a:pt x="27" y="21"/>
                  <a:pt x="13" y="0"/>
                  <a:pt x="13" y="0"/>
                </a:cubicBezTo>
                <a:cubicBezTo>
                  <a:pt x="13" y="0"/>
                  <a:pt x="0" y="21"/>
                  <a:pt x="0" y="43"/>
                </a:cubicBezTo>
                <a:cubicBezTo>
                  <a:pt x="0" y="58"/>
                  <a:pt x="5" y="70"/>
                  <a:pt x="11" y="73"/>
                </a:cubicBezTo>
                <a:cubicBezTo>
                  <a:pt x="11" y="87"/>
                  <a:pt x="11" y="87"/>
                  <a:pt x="11" y="87"/>
                </a:cubicBezTo>
                <a:cubicBezTo>
                  <a:pt x="16" y="87"/>
                  <a:pt x="16" y="87"/>
                  <a:pt x="16" y="87"/>
                </a:cubicBezTo>
                <a:cubicBezTo>
                  <a:pt x="16" y="73"/>
                  <a:pt x="16" y="73"/>
                  <a:pt x="16" y="73"/>
                </a:cubicBezTo>
                <a:cubicBezTo>
                  <a:pt x="22" y="70"/>
                  <a:pt x="27" y="58"/>
                  <a:pt x="27" y="43"/>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79" name="Freeform 280"/>
          <p:cNvSpPr>
            <a:spLocks noEditPoints="1"/>
          </p:cNvSpPr>
          <p:nvPr userDrawn="1"/>
        </p:nvSpPr>
        <p:spPr bwMode="auto">
          <a:xfrm>
            <a:off x="900113" y="-7400653"/>
            <a:ext cx="254000" cy="433388"/>
          </a:xfrm>
          <a:custGeom>
            <a:avLst/>
            <a:gdLst>
              <a:gd name="T0" fmla="*/ 160 w 160"/>
              <a:gd name="T1" fmla="*/ 88 h 273"/>
              <a:gd name="T2" fmla="*/ 80 w 160"/>
              <a:gd name="T3" fmla="*/ 0 h 273"/>
              <a:gd name="T4" fmla="*/ 0 w 160"/>
              <a:gd name="T5" fmla="*/ 88 h 273"/>
              <a:gd name="T6" fmla="*/ 0 w 160"/>
              <a:gd name="T7" fmla="*/ 273 h 273"/>
              <a:gd name="T8" fmla="*/ 160 w 160"/>
              <a:gd name="T9" fmla="*/ 273 h 273"/>
              <a:gd name="T10" fmla="*/ 160 w 160"/>
              <a:gd name="T11" fmla="*/ 88 h 273"/>
              <a:gd name="T12" fmla="*/ 16 w 160"/>
              <a:gd name="T13" fmla="*/ 178 h 273"/>
              <a:gd name="T14" fmla="*/ 32 w 160"/>
              <a:gd name="T15" fmla="*/ 178 h 273"/>
              <a:gd name="T16" fmla="*/ 32 w 160"/>
              <a:gd name="T17" fmla="*/ 230 h 273"/>
              <a:gd name="T18" fmla="*/ 16 w 160"/>
              <a:gd name="T19" fmla="*/ 230 h 273"/>
              <a:gd name="T20" fmla="*/ 16 w 160"/>
              <a:gd name="T21" fmla="*/ 178 h 273"/>
              <a:gd name="T22" fmla="*/ 16 w 160"/>
              <a:gd name="T23" fmla="*/ 114 h 273"/>
              <a:gd name="T24" fmla="*/ 32 w 160"/>
              <a:gd name="T25" fmla="*/ 114 h 273"/>
              <a:gd name="T26" fmla="*/ 32 w 160"/>
              <a:gd name="T27" fmla="*/ 166 h 273"/>
              <a:gd name="T28" fmla="*/ 16 w 160"/>
              <a:gd name="T29" fmla="*/ 166 h 273"/>
              <a:gd name="T30" fmla="*/ 16 w 160"/>
              <a:gd name="T31" fmla="*/ 114 h 273"/>
              <a:gd name="T32" fmla="*/ 44 w 160"/>
              <a:gd name="T33" fmla="*/ 178 h 273"/>
              <a:gd name="T34" fmla="*/ 60 w 160"/>
              <a:gd name="T35" fmla="*/ 178 h 273"/>
              <a:gd name="T36" fmla="*/ 60 w 160"/>
              <a:gd name="T37" fmla="*/ 230 h 273"/>
              <a:gd name="T38" fmla="*/ 44 w 160"/>
              <a:gd name="T39" fmla="*/ 230 h 273"/>
              <a:gd name="T40" fmla="*/ 44 w 160"/>
              <a:gd name="T41" fmla="*/ 178 h 273"/>
              <a:gd name="T42" fmla="*/ 44 w 160"/>
              <a:gd name="T43" fmla="*/ 114 h 273"/>
              <a:gd name="T44" fmla="*/ 60 w 160"/>
              <a:gd name="T45" fmla="*/ 114 h 273"/>
              <a:gd name="T46" fmla="*/ 60 w 160"/>
              <a:gd name="T47" fmla="*/ 166 h 273"/>
              <a:gd name="T48" fmla="*/ 44 w 160"/>
              <a:gd name="T49" fmla="*/ 166 h 273"/>
              <a:gd name="T50" fmla="*/ 44 w 160"/>
              <a:gd name="T51" fmla="*/ 114 h 273"/>
              <a:gd name="T52" fmla="*/ 72 w 160"/>
              <a:gd name="T53" fmla="*/ 178 h 273"/>
              <a:gd name="T54" fmla="*/ 88 w 160"/>
              <a:gd name="T55" fmla="*/ 178 h 273"/>
              <a:gd name="T56" fmla="*/ 88 w 160"/>
              <a:gd name="T57" fmla="*/ 230 h 273"/>
              <a:gd name="T58" fmla="*/ 72 w 160"/>
              <a:gd name="T59" fmla="*/ 230 h 273"/>
              <a:gd name="T60" fmla="*/ 72 w 160"/>
              <a:gd name="T61" fmla="*/ 178 h 273"/>
              <a:gd name="T62" fmla="*/ 72 w 160"/>
              <a:gd name="T63" fmla="*/ 114 h 273"/>
              <a:gd name="T64" fmla="*/ 88 w 160"/>
              <a:gd name="T65" fmla="*/ 114 h 273"/>
              <a:gd name="T66" fmla="*/ 88 w 160"/>
              <a:gd name="T67" fmla="*/ 166 h 273"/>
              <a:gd name="T68" fmla="*/ 72 w 160"/>
              <a:gd name="T69" fmla="*/ 166 h 273"/>
              <a:gd name="T70" fmla="*/ 72 w 160"/>
              <a:gd name="T71" fmla="*/ 114 h 273"/>
              <a:gd name="T72" fmla="*/ 100 w 160"/>
              <a:gd name="T73" fmla="*/ 178 h 273"/>
              <a:gd name="T74" fmla="*/ 116 w 160"/>
              <a:gd name="T75" fmla="*/ 178 h 273"/>
              <a:gd name="T76" fmla="*/ 116 w 160"/>
              <a:gd name="T77" fmla="*/ 230 h 273"/>
              <a:gd name="T78" fmla="*/ 100 w 160"/>
              <a:gd name="T79" fmla="*/ 230 h 273"/>
              <a:gd name="T80" fmla="*/ 100 w 160"/>
              <a:gd name="T81" fmla="*/ 178 h 273"/>
              <a:gd name="T82" fmla="*/ 100 w 160"/>
              <a:gd name="T83" fmla="*/ 114 h 273"/>
              <a:gd name="T84" fmla="*/ 116 w 160"/>
              <a:gd name="T85" fmla="*/ 114 h 273"/>
              <a:gd name="T86" fmla="*/ 116 w 160"/>
              <a:gd name="T87" fmla="*/ 166 h 273"/>
              <a:gd name="T88" fmla="*/ 100 w 160"/>
              <a:gd name="T89" fmla="*/ 166 h 273"/>
              <a:gd name="T90" fmla="*/ 100 w 160"/>
              <a:gd name="T91" fmla="*/ 114 h 273"/>
              <a:gd name="T92" fmla="*/ 128 w 160"/>
              <a:gd name="T93" fmla="*/ 178 h 273"/>
              <a:gd name="T94" fmla="*/ 144 w 160"/>
              <a:gd name="T95" fmla="*/ 178 h 273"/>
              <a:gd name="T96" fmla="*/ 144 w 160"/>
              <a:gd name="T97" fmla="*/ 230 h 273"/>
              <a:gd name="T98" fmla="*/ 128 w 160"/>
              <a:gd name="T99" fmla="*/ 230 h 273"/>
              <a:gd name="T100" fmla="*/ 128 w 160"/>
              <a:gd name="T101" fmla="*/ 178 h 273"/>
              <a:gd name="T102" fmla="*/ 128 w 160"/>
              <a:gd name="T103" fmla="*/ 114 h 273"/>
              <a:gd name="T104" fmla="*/ 144 w 160"/>
              <a:gd name="T105" fmla="*/ 114 h 273"/>
              <a:gd name="T106" fmla="*/ 144 w 160"/>
              <a:gd name="T107" fmla="*/ 166 h 273"/>
              <a:gd name="T108" fmla="*/ 128 w 160"/>
              <a:gd name="T109" fmla="*/ 166 h 273"/>
              <a:gd name="T110" fmla="*/ 128 w 160"/>
              <a:gd name="T111" fmla="*/ 11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273">
                <a:moveTo>
                  <a:pt x="160" y="88"/>
                </a:moveTo>
                <a:lnTo>
                  <a:pt x="80" y="0"/>
                </a:lnTo>
                <a:lnTo>
                  <a:pt x="0" y="88"/>
                </a:lnTo>
                <a:lnTo>
                  <a:pt x="0" y="273"/>
                </a:lnTo>
                <a:lnTo>
                  <a:pt x="160" y="273"/>
                </a:lnTo>
                <a:lnTo>
                  <a:pt x="160" y="88"/>
                </a:lnTo>
                <a:close/>
                <a:moveTo>
                  <a:pt x="16" y="178"/>
                </a:moveTo>
                <a:lnTo>
                  <a:pt x="32" y="178"/>
                </a:lnTo>
                <a:lnTo>
                  <a:pt x="32" y="230"/>
                </a:lnTo>
                <a:lnTo>
                  <a:pt x="16" y="230"/>
                </a:lnTo>
                <a:lnTo>
                  <a:pt x="16" y="178"/>
                </a:lnTo>
                <a:close/>
                <a:moveTo>
                  <a:pt x="16" y="114"/>
                </a:moveTo>
                <a:lnTo>
                  <a:pt x="32" y="114"/>
                </a:lnTo>
                <a:lnTo>
                  <a:pt x="32" y="166"/>
                </a:lnTo>
                <a:lnTo>
                  <a:pt x="16" y="166"/>
                </a:lnTo>
                <a:lnTo>
                  <a:pt x="16" y="114"/>
                </a:lnTo>
                <a:close/>
                <a:moveTo>
                  <a:pt x="44" y="178"/>
                </a:moveTo>
                <a:lnTo>
                  <a:pt x="60" y="178"/>
                </a:lnTo>
                <a:lnTo>
                  <a:pt x="60" y="230"/>
                </a:lnTo>
                <a:lnTo>
                  <a:pt x="44" y="230"/>
                </a:lnTo>
                <a:lnTo>
                  <a:pt x="44" y="178"/>
                </a:lnTo>
                <a:close/>
                <a:moveTo>
                  <a:pt x="44" y="114"/>
                </a:moveTo>
                <a:lnTo>
                  <a:pt x="60" y="114"/>
                </a:lnTo>
                <a:lnTo>
                  <a:pt x="60" y="166"/>
                </a:lnTo>
                <a:lnTo>
                  <a:pt x="44" y="166"/>
                </a:lnTo>
                <a:lnTo>
                  <a:pt x="44" y="114"/>
                </a:lnTo>
                <a:close/>
                <a:moveTo>
                  <a:pt x="72" y="178"/>
                </a:moveTo>
                <a:lnTo>
                  <a:pt x="88" y="178"/>
                </a:lnTo>
                <a:lnTo>
                  <a:pt x="88" y="230"/>
                </a:lnTo>
                <a:lnTo>
                  <a:pt x="72" y="230"/>
                </a:lnTo>
                <a:lnTo>
                  <a:pt x="72" y="178"/>
                </a:lnTo>
                <a:close/>
                <a:moveTo>
                  <a:pt x="72" y="114"/>
                </a:moveTo>
                <a:lnTo>
                  <a:pt x="88" y="114"/>
                </a:lnTo>
                <a:lnTo>
                  <a:pt x="88" y="166"/>
                </a:lnTo>
                <a:lnTo>
                  <a:pt x="72" y="166"/>
                </a:lnTo>
                <a:lnTo>
                  <a:pt x="72" y="114"/>
                </a:lnTo>
                <a:close/>
                <a:moveTo>
                  <a:pt x="100" y="178"/>
                </a:moveTo>
                <a:lnTo>
                  <a:pt x="116" y="178"/>
                </a:lnTo>
                <a:lnTo>
                  <a:pt x="116" y="230"/>
                </a:lnTo>
                <a:lnTo>
                  <a:pt x="100" y="230"/>
                </a:lnTo>
                <a:lnTo>
                  <a:pt x="100" y="178"/>
                </a:lnTo>
                <a:close/>
                <a:moveTo>
                  <a:pt x="100" y="114"/>
                </a:moveTo>
                <a:lnTo>
                  <a:pt x="116" y="114"/>
                </a:lnTo>
                <a:lnTo>
                  <a:pt x="116" y="166"/>
                </a:lnTo>
                <a:lnTo>
                  <a:pt x="100" y="166"/>
                </a:lnTo>
                <a:lnTo>
                  <a:pt x="100" y="114"/>
                </a:lnTo>
                <a:close/>
                <a:moveTo>
                  <a:pt x="128" y="178"/>
                </a:moveTo>
                <a:lnTo>
                  <a:pt x="144" y="178"/>
                </a:lnTo>
                <a:lnTo>
                  <a:pt x="144" y="230"/>
                </a:lnTo>
                <a:lnTo>
                  <a:pt x="128" y="230"/>
                </a:lnTo>
                <a:lnTo>
                  <a:pt x="128" y="178"/>
                </a:lnTo>
                <a:close/>
                <a:moveTo>
                  <a:pt x="128" y="114"/>
                </a:moveTo>
                <a:lnTo>
                  <a:pt x="144" y="114"/>
                </a:lnTo>
                <a:lnTo>
                  <a:pt x="144" y="166"/>
                </a:lnTo>
                <a:lnTo>
                  <a:pt x="128" y="166"/>
                </a:lnTo>
                <a:lnTo>
                  <a:pt x="128"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0" name="Freeform 281"/>
          <p:cNvSpPr>
            <a:spLocks noEditPoints="1"/>
          </p:cNvSpPr>
          <p:nvPr userDrawn="1"/>
        </p:nvSpPr>
        <p:spPr bwMode="auto">
          <a:xfrm>
            <a:off x="1008063" y="-6773590"/>
            <a:ext cx="269875" cy="1025525"/>
          </a:xfrm>
          <a:custGeom>
            <a:avLst/>
            <a:gdLst>
              <a:gd name="T0" fmla="*/ 40 w 85"/>
              <a:gd name="T1" fmla="*/ 67 h 323"/>
              <a:gd name="T2" fmla="*/ 40 w 85"/>
              <a:gd name="T3" fmla="*/ 301 h 323"/>
              <a:gd name="T4" fmla="*/ 63 w 85"/>
              <a:gd name="T5" fmla="*/ 323 h 323"/>
              <a:gd name="T6" fmla="*/ 63 w 85"/>
              <a:gd name="T7" fmla="*/ 323 h 323"/>
              <a:gd name="T8" fmla="*/ 85 w 85"/>
              <a:gd name="T9" fmla="*/ 323 h 323"/>
              <a:gd name="T10" fmla="*/ 85 w 85"/>
              <a:gd name="T11" fmla="*/ 309 h 323"/>
              <a:gd name="T12" fmla="*/ 63 w 85"/>
              <a:gd name="T13" fmla="*/ 309 h 323"/>
              <a:gd name="T14" fmla="*/ 55 w 85"/>
              <a:gd name="T15" fmla="*/ 301 h 323"/>
              <a:gd name="T16" fmla="*/ 55 w 85"/>
              <a:gd name="T17" fmla="*/ 67 h 323"/>
              <a:gd name="T18" fmla="*/ 55 w 85"/>
              <a:gd name="T19" fmla="*/ 72 h 323"/>
              <a:gd name="T20" fmla="*/ 55 w 85"/>
              <a:gd name="T21" fmla="*/ 50 h 323"/>
              <a:gd name="T22" fmla="*/ 32 w 85"/>
              <a:gd name="T23" fmla="*/ 27 h 323"/>
              <a:gd name="T24" fmla="*/ 32 w 85"/>
              <a:gd name="T25" fmla="*/ 27 h 323"/>
              <a:gd name="T26" fmla="*/ 22 w 85"/>
              <a:gd name="T27" fmla="*/ 27 h 323"/>
              <a:gd name="T28" fmla="*/ 14 w 85"/>
              <a:gd name="T29" fmla="*/ 19 h 323"/>
              <a:gd name="T30" fmla="*/ 14 w 85"/>
              <a:gd name="T31" fmla="*/ 0 h 323"/>
              <a:gd name="T32" fmla="*/ 0 w 85"/>
              <a:gd name="T33" fmla="*/ 0 h 323"/>
              <a:gd name="T34" fmla="*/ 0 w 85"/>
              <a:gd name="T35" fmla="*/ 19 h 323"/>
              <a:gd name="T36" fmla="*/ 22 w 85"/>
              <a:gd name="T37" fmla="*/ 41 h 323"/>
              <a:gd name="T38" fmla="*/ 22 w 85"/>
              <a:gd name="T39" fmla="*/ 41 h 323"/>
              <a:gd name="T40" fmla="*/ 32 w 85"/>
              <a:gd name="T41" fmla="*/ 41 h 323"/>
              <a:gd name="T42" fmla="*/ 40 w 85"/>
              <a:gd name="T43" fmla="*/ 50 h 323"/>
              <a:gd name="T44" fmla="*/ 40 w 85"/>
              <a:gd name="T45" fmla="*/ 7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323">
                <a:moveTo>
                  <a:pt x="40" y="67"/>
                </a:moveTo>
                <a:cubicBezTo>
                  <a:pt x="40" y="301"/>
                  <a:pt x="40" y="301"/>
                  <a:pt x="40" y="301"/>
                </a:cubicBezTo>
                <a:cubicBezTo>
                  <a:pt x="40" y="313"/>
                  <a:pt x="50" y="323"/>
                  <a:pt x="63" y="323"/>
                </a:cubicBezTo>
                <a:cubicBezTo>
                  <a:pt x="63" y="323"/>
                  <a:pt x="63" y="323"/>
                  <a:pt x="63" y="323"/>
                </a:cubicBezTo>
                <a:cubicBezTo>
                  <a:pt x="85" y="323"/>
                  <a:pt x="85" y="323"/>
                  <a:pt x="85" y="323"/>
                </a:cubicBezTo>
                <a:cubicBezTo>
                  <a:pt x="85" y="309"/>
                  <a:pt x="85" y="309"/>
                  <a:pt x="85" y="309"/>
                </a:cubicBezTo>
                <a:cubicBezTo>
                  <a:pt x="63" y="309"/>
                  <a:pt x="63" y="309"/>
                  <a:pt x="63" y="309"/>
                </a:cubicBezTo>
                <a:cubicBezTo>
                  <a:pt x="58" y="309"/>
                  <a:pt x="55" y="305"/>
                  <a:pt x="55" y="301"/>
                </a:cubicBezTo>
                <a:cubicBezTo>
                  <a:pt x="55" y="67"/>
                  <a:pt x="55" y="67"/>
                  <a:pt x="55" y="67"/>
                </a:cubicBezTo>
                <a:moveTo>
                  <a:pt x="55" y="72"/>
                </a:moveTo>
                <a:cubicBezTo>
                  <a:pt x="55" y="50"/>
                  <a:pt x="55" y="50"/>
                  <a:pt x="55" y="50"/>
                </a:cubicBezTo>
                <a:cubicBezTo>
                  <a:pt x="55" y="37"/>
                  <a:pt x="44" y="27"/>
                  <a:pt x="32" y="27"/>
                </a:cubicBezTo>
                <a:cubicBezTo>
                  <a:pt x="32" y="27"/>
                  <a:pt x="32" y="27"/>
                  <a:pt x="32" y="27"/>
                </a:cubicBezTo>
                <a:cubicBezTo>
                  <a:pt x="22" y="27"/>
                  <a:pt x="22" y="27"/>
                  <a:pt x="22" y="27"/>
                </a:cubicBezTo>
                <a:cubicBezTo>
                  <a:pt x="18" y="27"/>
                  <a:pt x="14" y="23"/>
                  <a:pt x="14" y="19"/>
                </a:cubicBezTo>
                <a:cubicBezTo>
                  <a:pt x="14" y="0"/>
                  <a:pt x="14" y="0"/>
                  <a:pt x="14" y="0"/>
                </a:cubicBezTo>
                <a:cubicBezTo>
                  <a:pt x="0" y="0"/>
                  <a:pt x="0" y="0"/>
                  <a:pt x="0" y="0"/>
                </a:cubicBezTo>
                <a:cubicBezTo>
                  <a:pt x="0" y="19"/>
                  <a:pt x="0" y="19"/>
                  <a:pt x="0" y="19"/>
                </a:cubicBezTo>
                <a:cubicBezTo>
                  <a:pt x="0" y="31"/>
                  <a:pt x="10" y="41"/>
                  <a:pt x="22" y="41"/>
                </a:cubicBezTo>
                <a:cubicBezTo>
                  <a:pt x="22" y="41"/>
                  <a:pt x="22" y="41"/>
                  <a:pt x="22" y="41"/>
                </a:cubicBezTo>
                <a:cubicBezTo>
                  <a:pt x="32" y="41"/>
                  <a:pt x="32" y="41"/>
                  <a:pt x="32" y="41"/>
                </a:cubicBezTo>
                <a:cubicBezTo>
                  <a:pt x="36" y="41"/>
                  <a:pt x="40" y="45"/>
                  <a:pt x="40" y="50"/>
                </a:cubicBezTo>
                <a:cubicBezTo>
                  <a:pt x="40" y="72"/>
                  <a:pt x="40" y="72"/>
                  <a:pt x="40"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1" name="Rectangle 282"/>
          <p:cNvSpPr>
            <a:spLocks noChangeArrowheads="1"/>
          </p:cNvSpPr>
          <p:nvPr userDrawn="1"/>
        </p:nvSpPr>
        <p:spPr bwMode="auto">
          <a:xfrm>
            <a:off x="979488"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2" name="Freeform 283"/>
          <p:cNvSpPr>
            <a:spLocks noEditPoints="1"/>
          </p:cNvSpPr>
          <p:nvPr userDrawn="1"/>
        </p:nvSpPr>
        <p:spPr bwMode="auto">
          <a:xfrm>
            <a:off x="969963"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3" name="Rectangle 284"/>
          <p:cNvSpPr>
            <a:spLocks noChangeArrowheads="1"/>
          </p:cNvSpPr>
          <p:nvPr userDrawn="1"/>
        </p:nvSpPr>
        <p:spPr bwMode="auto">
          <a:xfrm>
            <a:off x="989013" y="-6745015"/>
            <a:ext cx="825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4" name="Freeform 285"/>
          <p:cNvSpPr>
            <a:spLocks noEditPoints="1"/>
          </p:cNvSpPr>
          <p:nvPr userDrawn="1"/>
        </p:nvSpPr>
        <p:spPr bwMode="auto">
          <a:xfrm>
            <a:off x="982663" y="-6754540"/>
            <a:ext cx="95250" cy="34925"/>
          </a:xfrm>
          <a:custGeom>
            <a:avLst/>
            <a:gdLst>
              <a:gd name="T0" fmla="*/ 56 w 60"/>
              <a:gd name="T1" fmla="*/ 18 h 22"/>
              <a:gd name="T2" fmla="*/ 4 w 60"/>
              <a:gd name="T3" fmla="*/ 18 h 22"/>
              <a:gd name="T4" fmla="*/ 4 w 60"/>
              <a:gd name="T5" fmla="*/ 6 h 22"/>
              <a:gd name="T6" fmla="*/ 56 w 60"/>
              <a:gd name="T7" fmla="*/ 6 h 22"/>
              <a:gd name="T8" fmla="*/ 56 w 60"/>
              <a:gd name="T9" fmla="*/ 18 h 22"/>
              <a:gd name="T10" fmla="*/ 60 w 60"/>
              <a:gd name="T11" fmla="*/ 0 h 22"/>
              <a:gd name="T12" fmla="*/ 56 w 60"/>
              <a:gd name="T13" fmla="*/ 0 h 22"/>
              <a:gd name="T14" fmla="*/ 4 w 60"/>
              <a:gd name="T15" fmla="*/ 0 h 22"/>
              <a:gd name="T16" fmla="*/ 0 w 60"/>
              <a:gd name="T17" fmla="*/ 0 h 22"/>
              <a:gd name="T18" fmla="*/ 0 w 60"/>
              <a:gd name="T19" fmla="*/ 6 h 22"/>
              <a:gd name="T20" fmla="*/ 0 w 60"/>
              <a:gd name="T21" fmla="*/ 18 h 22"/>
              <a:gd name="T22" fmla="*/ 0 w 60"/>
              <a:gd name="T23" fmla="*/ 22 h 22"/>
              <a:gd name="T24" fmla="*/ 4 w 60"/>
              <a:gd name="T25" fmla="*/ 22 h 22"/>
              <a:gd name="T26" fmla="*/ 56 w 60"/>
              <a:gd name="T27" fmla="*/ 22 h 22"/>
              <a:gd name="T28" fmla="*/ 60 w 60"/>
              <a:gd name="T29" fmla="*/ 22 h 22"/>
              <a:gd name="T30" fmla="*/ 60 w 60"/>
              <a:gd name="T31" fmla="*/ 18 h 22"/>
              <a:gd name="T32" fmla="*/ 60 w 60"/>
              <a:gd name="T33" fmla="*/ 6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8"/>
                </a:moveTo>
                <a:lnTo>
                  <a:pt x="4" y="18"/>
                </a:lnTo>
                <a:lnTo>
                  <a:pt x="4" y="6"/>
                </a:lnTo>
                <a:lnTo>
                  <a:pt x="56" y="6"/>
                </a:lnTo>
                <a:lnTo>
                  <a:pt x="56" y="18"/>
                </a:lnTo>
                <a:close/>
                <a:moveTo>
                  <a:pt x="60" y="0"/>
                </a:moveTo>
                <a:lnTo>
                  <a:pt x="56" y="0"/>
                </a:lnTo>
                <a:lnTo>
                  <a:pt x="4" y="0"/>
                </a:lnTo>
                <a:lnTo>
                  <a:pt x="0" y="0"/>
                </a:lnTo>
                <a:lnTo>
                  <a:pt x="0" y="6"/>
                </a:lnTo>
                <a:lnTo>
                  <a:pt x="0" y="18"/>
                </a:lnTo>
                <a:lnTo>
                  <a:pt x="0" y="22"/>
                </a:lnTo>
                <a:lnTo>
                  <a:pt x="4" y="22"/>
                </a:lnTo>
                <a:lnTo>
                  <a:pt x="56" y="22"/>
                </a:lnTo>
                <a:lnTo>
                  <a:pt x="60" y="22"/>
                </a:lnTo>
                <a:lnTo>
                  <a:pt x="60" y="18"/>
                </a:lnTo>
                <a:lnTo>
                  <a:pt x="60" y="6"/>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5" name="Rectangle 286"/>
          <p:cNvSpPr>
            <a:spLocks noChangeArrowheads="1"/>
          </p:cNvSpPr>
          <p:nvPr userDrawn="1"/>
        </p:nvSpPr>
        <p:spPr bwMode="auto">
          <a:xfrm>
            <a:off x="1122363" y="-65957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6" name="Freeform 287"/>
          <p:cNvSpPr>
            <a:spLocks noEditPoints="1"/>
          </p:cNvSpPr>
          <p:nvPr userDrawn="1"/>
        </p:nvSpPr>
        <p:spPr bwMode="auto">
          <a:xfrm>
            <a:off x="1112838" y="-6602140"/>
            <a:ext cx="95250" cy="34925"/>
          </a:xfrm>
          <a:custGeom>
            <a:avLst/>
            <a:gdLst>
              <a:gd name="T0" fmla="*/ 56 w 60"/>
              <a:gd name="T1" fmla="*/ 16 h 22"/>
              <a:gd name="T2" fmla="*/ 6 w 60"/>
              <a:gd name="T3" fmla="*/ 16 h 22"/>
              <a:gd name="T4" fmla="*/ 6 w 60"/>
              <a:gd name="T5" fmla="*/ 4 h 22"/>
              <a:gd name="T6" fmla="*/ 56 w 60"/>
              <a:gd name="T7" fmla="*/ 4 h 22"/>
              <a:gd name="T8" fmla="*/ 56 w 60"/>
              <a:gd name="T9" fmla="*/ 16 h 22"/>
              <a:gd name="T10" fmla="*/ 60 w 60"/>
              <a:gd name="T11" fmla="*/ 0 h 22"/>
              <a:gd name="T12" fmla="*/ 56 w 60"/>
              <a:gd name="T13" fmla="*/ 0 h 22"/>
              <a:gd name="T14" fmla="*/ 6 w 60"/>
              <a:gd name="T15" fmla="*/ 0 h 22"/>
              <a:gd name="T16" fmla="*/ 0 w 60"/>
              <a:gd name="T17" fmla="*/ 0 h 22"/>
              <a:gd name="T18" fmla="*/ 0 w 60"/>
              <a:gd name="T19" fmla="*/ 4 h 22"/>
              <a:gd name="T20" fmla="*/ 0 w 60"/>
              <a:gd name="T21" fmla="*/ 16 h 22"/>
              <a:gd name="T22" fmla="*/ 0 w 60"/>
              <a:gd name="T23" fmla="*/ 22 h 22"/>
              <a:gd name="T24" fmla="*/ 6 w 60"/>
              <a:gd name="T25" fmla="*/ 22 h 22"/>
              <a:gd name="T26" fmla="*/ 56 w 60"/>
              <a:gd name="T27" fmla="*/ 22 h 22"/>
              <a:gd name="T28" fmla="*/ 60 w 60"/>
              <a:gd name="T29" fmla="*/ 22 h 22"/>
              <a:gd name="T30" fmla="*/ 60 w 60"/>
              <a:gd name="T31" fmla="*/ 16 h 22"/>
              <a:gd name="T32" fmla="*/ 60 w 60"/>
              <a:gd name="T33" fmla="*/ 4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6"/>
                </a:moveTo>
                <a:lnTo>
                  <a:pt x="6" y="16"/>
                </a:lnTo>
                <a:lnTo>
                  <a:pt x="6" y="4"/>
                </a:lnTo>
                <a:lnTo>
                  <a:pt x="56" y="4"/>
                </a:lnTo>
                <a:lnTo>
                  <a:pt x="56" y="16"/>
                </a:lnTo>
                <a:close/>
                <a:moveTo>
                  <a:pt x="60" y="0"/>
                </a:moveTo>
                <a:lnTo>
                  <a:pt x="56" y="0"/>
                </a:lnTo>
                <a:lnTo>
                  <a:pt x="6" y="0"/>
                </a:lnTo>
                <a:lnTo>
                  <a:pt x="0" y="0"/>
                </a:lnTo>
                <a:lnTo>
                  <a:pt x="0" y="4"/>
                </a:lnTo>
                <a:lnTo>
                  <a:pt x="0" y="16"/>
                </a:lnTo>
                <a:lnTo>
                  <a:pt x="0" y="22"/>
                </a:lnTo>
                <a:lnTo>
                  <a:pt x="6" y="22"/>
                </a:lnTo>
                <a:lnTo>
                  <a:pt x="56" y="22"/>
                </a:lnTo>
                <a:lnTo>
                  <a:pt x="60" y="22"/>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7" name="Rectangle 288"/>
          <p:cNvSpPr>
            <a:spLocks noChangeArrowheads="1"/>
          </p:cNvSpPr>
          <p:nvPr userDrawn="1"/>
        </p:nvSpPr>
        <p:spPr bwMode="auto">
          <a:xfrm>
            <a:off x="2689225" y="-677359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8" name="Rectangle 289"/>
          <p:cNvSpPr>
            <a:spLocks noChangeArrowheads="1"/>
          </p:cNvSpPr>
          <p:nvPr userDrawn="1"/>
        </p:nvSpPr>
        <p:spPr bwMode="auto">
          <a:xfrm>
            <a:off x="4583113" y="-6770415"/>
            <a:ext cx="69850"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89" name="Freeform 290"/>
          <p:cNvSpPr>
            <a:spLocks/>
          </p:cNvSpPr>
          <p:nvPr userDrawn="1"/>
        </p:nvSpPr>
        <p:spPr bwMode="auto">
          <a:xfrm>
            <a:off x="7745413" y="-6691040"/>
            <a:ext cx="136525" cy="111125"/>
          </a:xfrm>
          <a:custGeom>
            <a:avLst/>
            <a:gdLst>
              <a:gd name="T0" fmla="*/ 68 w 86"/>
              <a:gd name="T1" fmla="*/ 70 h 70"/>
              <a:gd name="T2" fmla="*/ 56 w 86"/>
              <a:gd name="T3" fmla="*/ 70 h 70"/>
              <a:gd name="T4" fmla="*/ 44 w 86"/>
              <a:gd name="T5" fmla="*/ 28 h 70"/>
              <a:gd name="T6" fmla="*/ 30 w 86"/>
              <a:gd name="T7" fmla="*/ 70 h 70"/>
              <a:gd name="T8" fmla="*/ 18 w 86"/>
              <a:gd name="T9" fmla="*/ 70 h 70"/>
              <a:gd name="T10" fmla="*/ 0 w 86"/>
              <a:gd name="T11" fmla="*/ 0 h 70"/>
              <a:gd name="T12" fmla="*/ 14 w 86"/>
              <a:gd name="T13" fmla="*/ 0 h 70"/>
              <a:gd name="T14" fmla="*/ 26 w 86"/>
              <a:gd name="T15" fmla="*/ 44 h 70"/>
              <a:gd name="T16" fmla="*/ 38 w 86"/>
              <a:gd name="T17" fmla="*/ 0 h 70"/>
              <a:gd name="T18" fmla="*/ 48 w 86"/>
              <a:gd name="T19" fmla="*/ 0 h 70"/>
              <a:gd name="T20" fmla="*/ 62 w 86"/>
              <a:gd name="T21" fmla="*/ 44 h 70"/>
              <a:gd name="T22" fmla="*/ 72 w 86"/>
              <a:gd name="T23" fmla="*/ 0 h 70"/>
              <a:gd name="T24" fmla="*/ 86 w 86"/>
              <a:gd name="T25" fmla="*/ 0 h 70"/>
              <a:gd name="T26" fmla="*/ 68 w 86"/>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70">
                <a:moveTo>
                  <a:pt x="68" y="70"/>
                </a:moveTo>
                <a:lnTo>
                  <a:pt x="56" y="70"/>
                </a:lnTo>
                <a:lnTo>
                  <a:pt x="44" y="28"/>
                </a:lnTo>
                <a:lnTo>
                  <a:pt x="30" y="70"/>
                </a:lnTo>
                <a:lnTo>
                  <a:pt x="18" y="70"/>
                </a:lnTo>
                <a:lnTo>
                  <a:pt x="0" y="0"/>
                </a:lnTo>
                <a:lnTo>
                  <a:pt x="14" y="0"/>
                </a:lnTo>
                <a:lnTo>
                  <a:pt x="26" y="44"/>
                </a:lnTo>
                <a:lnTo>
                  <a:pt x="38" y="0"/>
                </a:lnTo>
                <a:lnTo>
                  <a:pt x="48" y="0"/>
                </a:lnTo>
                <a:lnTo>
                  <a:pt x="62" y="44"/>
                </a:lnTo>
                <a:lnTo>
                  <a:pt x="72" y="0"/>
                </a:lnTo>
                <a:lnTo>
                  <a:pt x="86" y="0"/>
                </a:lnTo>
                <a:lnTo>
                  <a:pt x="6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0" name="Freeform 291"/>
          <p:cNvSpPr>
            <a:spLocks noEditPoints="1"/>
          </p:cNvSpPr>
          <p:nvPr userDrawn="1"/>
        </p:nvSpPr>
        <p:spPr bwMode="auto">
          <a:xfrm>
            <a:off x="7875588" y="-6691040"/>
            <a:ext cx="98425" cy="111125"/>
          </a:xfrm>
          <a:custGeom>
            <a:avLst/>
            <a:gdLst>
              <a:gd name="T0" fmla="*/ 32 w 62"/>
              <a:gd name="T1" fmla="*/ 20 h 70"/>
              <a:gd name="T2" fmla="*/ 22 w 62"/>
              <a:gd name="T3" fmla="*/ 46 h 70"/>
              <a:gd name="T4" fmla="*/ 40 w 62"/>
              <a:gd name="T5" fmla="*/ 46 h 70"/>
              <a:gd name="T6" fmla="*/ 32 w 62"/>
              <a:gd name="T7" fmla="*/ 20 h 70"/>
              <a:gd name="T8" fmla="*/ 48 w 62"/>
              <a:gd name="T9" fmla="*/ 70 h 70"/>
              <a:gd name="T10" fmla="*/ 44 w 62"/>
              <a:gd name="T11" fmla="*/ 58 h 70"/>
              <a:gd name="T12" fmla="*/ 18 w 62"/>
              <a:gd name="T13" fmla="*/ 58 h 70"/>
              <a:gd name="T14" fmla="*/ 14 w 62"/>
              <a:gd name="T15" fmla="*/ 70 h 70"/>
              <a:gd name="T16" fmla="*/ 0 w 62"/>
              <a:gd name="T17" fmla="*/ 70 h 70"/>
              <a:gd name="T18" fmla="*/ 26 w 62"/>
              <a:gd name="T19" fmla="*/ 0 h 70"/>
              <a:gd name="T20" fmla="*/ 36 w 62"/>
              <a:gd name="T21" fmla="*/ 0 h 70"/>
              <a:gd name="T22" fmla="*/ 62 w 62"/>
              <a:gd name="T23" fmla="*/ 70 h 70"/>
              <a:gd name="T24" fmla="*/ 48 w 62"/>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0">
                <a:moveTo>
                  <a:pt x="32" y="20"/>
                </a:moveTo>
                <a:lnTo>
                  <a:pt x="22" y="46"/>
                </a:lnTo>
                <a:lnTo>
                  <a:pt x="40" y="46"/>
                </a:lnTo>
                <a:lnTo>
                  <a:pt x="32" y="20"/>
                </a:lnTo>
                <a:close/>
                <a:moveTo>
                  <a:pt x="48" y="70"/>
                </a:moveTo>
                <a:lnTo>
                  <a:pt x="44" y="58"/>
                </a:lnTo>
                <a:lnTo>
                  <a:pt x="18" y="58"/>
                </a:lnTo>
                <a:lnTo>
                  <a:pt x="14" y="70"/>
                </a:lnTo>
                <a:lnTo>
                  <a:pt x="0" y="70"/>
                </a:lnTo>
                <a:lnTo>
                  <a:pt x="26" y="0"/>
                </a:lnTo>
                <a:lnTo>
                  <a:pt x="36" y="0"/>
                </a:lnTo>
                <a:lnTo>
                  <a:pt x="62" y="70"/>
                </a:lnTo>
                <a:lnTo>
                  <a:pt x="4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1" name="Freeform 292"/>
          <p:cNvSpPr>
            <a:spLocks/>
          </p:cNvSpPr>
          <p:nvPr userDrawn="1"/>
        </p:nvSpPr>
        <p:spPr bwMode="auto">
          <a:xfrm>
            <a:off x="7989888" y="-6691040"/>
            <a:ext cx="73025" cy="111125"/>
          </a:xfrm>
          <a:custGeom>
            <a:avLst/>
            <a:gdLst>
              <a:gd name="T0" fmla="*/ 0 w 46"/>
              <a:gd name="T1" fmla="*/ 70 h 70"/>
              <a:gd name="T2" fmla="*/ 0 w 46"/>
              <a:gd name="T3" fmla="*/ 0 h 70"/>
              <a:gd name="T4" fmla="*/ 14 w 46"/>
              <a:gd name="T5" fmla="*/ 0 h 70"/>
              <a:gd name="T6" fmla="*/ 14 w 46"/>
              <a:gd name="T7" fmla="*/ 58 h 70"/>
              <a:gd name="T8" fmla="*/ 46 w 46"/>
              <a:gd name="T9" fmla="*/ 58 h 70"/>
              <a:gd name="T10" fmla="*/ 46 w 46"/>
              <a:gd name="T11" fmla="*/ 70 h 70"/>
              <a:gd name="T12" fmla="*/ 0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0" y="70"/>
                </a:moveTo>
                <a:lnTo>
                  <a:pt x="0" y="0"/>
                </a:lnTo>
                <a:lnTo>
                  <a:pt x="14" y="0"/>
                </a:lnTo>
                <a:lnTo>
                  <a:pt x="14" y="58"/>
                </a:lnTo>
                <a:lnTo>
                  <a:pt x="46" y="58"/>
                </a:lnTo>
                <a:lnTo>
                  <a:pt x="46"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2" name="Freeform 293"/>
          <p:cNvSpPr>
            <a:spLocks/>
          </p:cNvSpPr>
          <p:nvPr userDrawn="1"/>
        </p:nvSpPr>
        <p:spPr bwMode="auto">
          <a:xfrm>
            <a:off x="8078788" y="-6691040"/>
            <a:ext cx="76200" cy="111125"/>
          </a:xfrm>
          <a:custGeom>
            <a:avLst/>
            <a:gdLst>
              <a:gd name="T0" fmla="*/ 0 w 48"/>
              <a:gd name="T1" fmla="*/ 70 h 70"/>
              <a:gd name="T2" fmla="*/ 0 w 48"/>
              <a:gd name="T3" fmla="*/ 0 h 70"/>
              <a:gd name="T4" fmla="*/ 48 w 48"/>
              <a:gd name="T5" fmla="*/ 0 h 70"/>
              <a:gd name="T6" fmla="*/ 48 w 48"/>
              <a:gd name="T7" fmla="*/ 12 h 70"/>
              <a:gd name="T8" fmla="*/ 14 w 48"/>
              <a:gd name="T9" fmla="*/ 12 h 70"/>
              <a:gd name="T10" fmla="*/ 14 w 48"/>
              <a:gd name="T11" fmla="*/ 28 h 70"/>
              <a:gd name="T12" fmla="*/ 42 w 48"/>
              <a:gd name="T13" fmla="*/ 28 h 70"/>
              <a:gd name="T14" fmla="*/ 42 w 48"/>
              <a:gd name="T15" fmla="*/ 42 h 70"/>
              <a:gd name="T16" fmla="*/ 14 w 48"/>
              <a:gd name="T17" fmla="*/ 42 h 70"/>
              <a:gd name="T18" fmla="*/ 14 w 48"/>
              <a:gd name="T19" fmla="*/ 58 h 70"/>
              <a:gd name="T20" fmla="*/ 48 w 48"/>
              <a:gd name="T21" fmla="*/ 58 h 70"/>
              <a:gd name="T22" fmla="*/ 48 w 48"/>
              <a:gd name="T23" fmla="*/ 70 h 70"/>
              <a:gd name="T24" fmla="*/ 0 w 48"/>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0">
                <a:moveTo>
                  <a:pt x="0" y="70"/>
                </a:moveTo>
                <a:lnTo>
                  <a:pt x="0" y="0"/>
                </a:lnTo>
                <a:lnTo>
                  <a:pt x="48" y="0"/>
                </a:lnTo>
                <a:lnTo>
                  <a:pt x="48" y="12"/>
                </a:lnTo>
                <a:lnTo>
                  <a:pt x="14" y="12"/>
                </a:lnTo>
                <a:lnTo>
                  <a:pt x="14" y="28"/>
                </a:lnTo>
                <a:lnTo>
                  <a:pt x="42" y="28"/>
                </a:lnTo>
                <a:lnTo>
                  <a:pt x="42" y="42"/>
                </a:lnTo>
                <a:lnTo>
                  <a:pt x="14" y="42"/>
                </a:lnTo>
                <a:lnTo>
                  <a:pt x="14" y="58"/>
                </a:lnTo>
                <a:lnTo>
                  <a:pt x="48" y="58"/>
                </a:lnTo>
                <a:lnTo>
                  <a:pt x="48"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3" name="Freeform 294"/>
          <p:cNvSpPr>
            <a:spLocks/>
          </p:cNvSpPr>
          <p:nvPr userDrawn="1"/>
        </p:nvSpPr>
        <p:spPr bwMode="auto">
          <a:xfrm>
            <a:off x="8164513" y="-6691040"/>
            <a:ext cx="82550" cy="114300"/>
          </a:xfrm>
          <a:custGeom>
            <a:avLst/>
            <a:gdLst>
              <a:gd name="T0" fmla="*/ 13 w 26"/>
              <a:gd name="T1" fmla="*/ 36 h 36"/>
              <a:gd name="T2" fmla="*/ 0 w 26"/>
              <a:gd name="T3" fmla="*/ 31 h 36"/>
              <a:gd name="T4" fmla="*/ 5 w 26"/>
              <a:gd name="T5" fmla="*/ 27 h 36"/>
              <a:gd name="T6" fmla="*/ 13 w 26"/>
              <a:gd name="T7" fmla="*/ 30 h 36"/>
              <a:gd name="T8" fmla="*/ 19 w 26"/>
              <a:gd name="T9" fmla="*/ 25 h 36"/>
              <a:gd name="T10" fmla="*/ 18 w 26"/>
              <a:gd name="T11" fmla="*/ 22 h 36"/>
              <a:gd name="T12" fmla="*/ 15 w 26"/>
              <a:gd name="T13" fmla="*/ 21 h 36"/>
              <a:gd name="T14" fmla="*/ 11 w 26"/>
              <a:gd name="T15" fmla="*/ 20 h 36"/>
              <a:gd name="T16" fmla="*/ 4 w 26"/>
              <a:gd name="T17" fmla="*/ 17 h 36"/>
              <a:gd name="T18" fmla="*/ 2 w 26"/>
              <a:gd name="T19" fmla="*/ 10 h 36"/>
              <a:gd name="T20" fmla="*/ 14 w 26"/>
              <a:gd name="T21" fmla="*/ 0 h 36"/>
              <a:gd name="T22" fmla="*/ 25 w 26"/>
              <a:gd name="T23" fmla="*/ 4 h 36"/>
              <a:gd name="T24" fmla="*/ 21 w 26"/>
              <a:gd name="T25" fmla="*/ 8 h 36"/>
              <a:gd name="T26" fmla="*/ 14 w 26"/>
              <a:gd name="T27" fmla="*/ 6 h 36"/>
              <a:gd name="T28" fmla="*/ 8 w 26"/>
              <a:gd name="T29" fmla="*/ 10 h 36"/>
              <a:gd name="T30" fmla="*/ 9 w 26"/>
              <a:gd name="T31" fmla="*/ 13 h 36"/>
              <a:gd name="T32" fmla="*/ 12 w 26"/>
              <a:gd name="T33" fmla="*/ 14 h 36"/>
              <a:gd name="T34" fmla="*/ 17 w 26"/>
              <a:gd name="T35" fmla="*/ 15 h 36"/>
              <a:gd name="T36" fmla="*/ 23 w 26"/>
              <a:gd name="T37" fmla="*/ 17 h 36"/>
              <a:gd name="T38" fmla="*/ 26 w 26"/>
              <a:gd name="T39" fmla="*/ 25 h 36"/>
              <a:gd name="T40" fmla="*/ 13 w 26"/>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6">
                <a:moveTo>
                  <a:pt x="13" y="36"/>
                </a:moveTo>
                <a:cubicBezTo>
                  <a:pt x="8" y="36"/>
                  <a:pt x="4" y="35"/>
                  <a:pt x="0" y="31"/>
                </a:cubicBezTo>
                <a:cubicBezTo>
                  <a:pt x="5" y="27"/>
                  <a:pt x="5" y="27"/>
                  <a:pt x="5" y="27"/>
                </a:cubicBezTo>
                <a:cubicBezTo>
                  <a:pt x="7" y="29"/>
                  <a:pt x="10" y="30"/>
                  <a:pt x="13" y="30"/>
                </a:cubicBezTo>
                <a:cubicBezTo>
                  <a:pt x="17" y="30"/>
                  <a:pt x="19" y="28"/>
                  <a:pt x="19" y="25"/>
                </a:cubicBezTo>
                <a:cubicBezTo>
                  <a:pt x="19" y="24"/>
                  <a:pt x="19" y="23"/>
                  <a:pt x="18" y="22"/>
                </a:cubicBezTo>
                <a:cubicBezTo>
                  <a:pt x="18" y="22"/>
                  <a:pt x="17" y="21"/>
                  <a:pt x="15" y="21"/>
                </a:cubicBezTo>
                <a:cubicBezTo>
                  <a:pt x="11" y="20"/>
                  <a:pt x="11" y="20"/>
                  <a:pt x="11" y="20"/>
                </a:cubicBezTo>
                <a:cubicBezTo>
                  <a:pt x="8" y="20"/>
                  <a:pt x="6" y="19"/>
                  <a:pt x="4" y="17"/>
                </a:cubicBezTo>
                <a:cubicBezTo>
                  <a:pt x="2" y="16"/>
                  <a:pt x="2" y="13"/>
                  <a:pt x="2" y="10"/>
                </a:cubicBezTo>
                <a:cubicBezTo>
                  <a:pt x="2" y="4"/>
                  <a:pt x="6" y="0"/>
                  <a:pt x="14" y="0"/>
                </a:cubicBezTo>
                <a:cubicBezTo>
                  <a:pt x="19" y="0"/>
                  <a:pt x="22" y="1"/>
                  <a:pt x="25" y="4"/>
                </a:cubicBezTo>
                <a:cubicBezTo>
                  <a:pt x="21" y="8"/>
                  <a:pt x="21" y="8"/>
                  <a:pt x="21" y="8"/>
                </a:cubicBezTo>
                <a:cubicBezTo>
                  <a:pt x="19" y="6"/>
                  <a:pt x="16" y="6"/>
                  <a:pt x="14" y="6"/>
                </a:cubicBezTo>
                <a:cubicBezTo>
                  <a:pt x="10" y="6"/>
                  <a:pt x="8" y="8"/>
                  <a:pt x="8" y="10"/>
                </a:cubicBezTo>
                <a:cubicBezTo>
                  <a:pt x="8" y="11"/>
                  <a:pt x="8" y="12"/>
                  <a:pt x="9" y="13"/>
                </a:cubicBezTo>
                <a:cubicBezTo>
                  <a:pt x="10" y="13"/>
                  <a:pt x="11" y="14"/>
                  <a:pt x="12" y="14"/>
                </a:cubicBezTo>
                <a:cubicBezTo>
                  <a:pt x="17" y="15"/>
                  <a:pt x="17" y="15"/>
                  <a:pt x="17" y="15"/>
                </a:cubicBezTo>
                <a:cubicBezTo>
                  <a:pt x="20" y="15"/>
                  <a:pt x="22" y="16"/>
                  <a:pt x="23" y="17"/>
                </a:cubicBezTo>
                <a:cubicBezTo>
                  <a:pt x="25" y="19"/>
                  <a:pt x="26" y="22"/>
                  <a:pt x="26" y="25"/>
                </a:cubicBezTo>
                <a:cubicBezTo>
                  <a:pt x="26" y="32"/>
                  <a:pt x="20" y="36"/>
                  <a:pt x="13"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4" name="Freeform 295"/>
          <p:cNvSpPr>
            <a:spLocks noEditPoints="1"/>
          </p:cNvSpPr>
          <p:nvPr userDrawn="1"/>
        </p:nvSpPr>
        <p:spPr bwMode="auto">
          <a:xfrm>
            <a:off x="8266113" y="-6691040"/>
            <a:ext cx="98425" cy="114300"/>
          </a:xfrm>
          <a:custGeom>
            <a:avLst/>
            <a:gdLst>
              <a:gd name="T0" fmla="*/ 12 w 31"/>
              <a:gd name="T1" fmla="*/ 4 h 36"/>
              <a:gd name="T2" fmla="*/ 8 w 31"/>
              <a:gd name="T3" fmla="*/ 8 h 36"/>
              <a:gd name="T4" fmla="*/ 11 w 31"/>
              <a:gd name="T5" fmla="*/ 12 h 36"/>
              <a:gd name="T6" fmla="*/ 13 w 31"/>
              <a:gd name="T7" fmla="*/ 11 h 36"/>
              <a:gd name="T8" fmla="*/ 15 w 31"/>
              <a:gd name="T9" fmla="*/ 8 h 36"/>
              <a:gd name="T10" fmla="*/ 12 w 31"/>
              <a:gd name="T11" fmla="*/ 4 h 36"/>
              <a:gd name="T12" fmla="*/ 10 w 31"/>
              <a:gd name="T13" fmla="*/ 18 h 36"/>
              <a:gd name="T14" fmla="*/ 5 w 31"/>
              <a:gd name="T15" fmla="*/ 25 h 36"/>
              <a:gd name="T16" fmla="*/ 11 w 31"/>
              <a:gd name="T17" fmla="*/ 31 h 36"/>
              <a:gd name="T18" fmla="*/ 18 w 31"/>
              <a:gd name="T19" fmla="*/ 28 h 36"/>
              <a:gd name="T20" fmla="*/ 10 w 31"/>
              <a:gd name="T21" fmla="*/ 18 h 36"/>
              <a:gd name="T22" fmla="*/ 24 w 31"/>
              <a:gd name="T23" fmla="*/ 35 h 36"/>
              <a:gd name="T24" fmla="*/ 21 w 31"/>
              <a:gd name="T25" fmla="*/ 32 h 36"/>
              <a:gd name="T26" fmla="*/ 11 w 31"/>
              <a:gd name="T27" fmla="*/ 36 h 36"/>
              <a:gd name="T28" fmla="*/ 0 w 31"/>
              <a:gd name="T29" fmla="*/ 25 h 36"/>
              <a:gd name="T30" fmla="*/ 7 w 31"/>
              <a:gd name="T31" fmla="*/ 15 h 36"/>
              <a:gd name="T32" fmla="*/ 3 w 31"/>
              <a:gd name="T33" fmla="*/ 8 h 36"/>
              <a:gd name="T34" fmla="*/ 12 w 31"/>
              <a:gd name="T35" fmla="*/ 0 h 36"/>
              <a:gd name="T36" fmla="*/ 20 w 31"/>
              <a:gd name="T37" fmla="*/ 8 h 36"/>
              <a:gd name="T38" fmla="*/ 17 w 31"/>
              <a:gd name="T39" fmla="*/ 14 h 36"/>
              <a:gd name="T40" fmla="*/ 14 w 31"/>
              <a:gd name="T41" fmla="*/ 16 h 36"/>
              <a:gd name="T42" fmla="*/ 21 w 31"/>
              <a:gd name="T43" fmla="*/ 25 h 36"/>
              <a:gd name="T44" fmla="*/ 23 w 31"/>
              <a:gd name="T45" fmla="*/ 17 h 36"/>
              <a:gd name="T46" fmla="*/ 28 w 31"/>
              <a:gd name="T47" fmla="*/ 17 h 36"/>
              <a:gd name="T48" fmla="*/ 25 w 31"/>
              <a:gd name="T49" fmla="*/ 28 h 36"/>
              <a:gd name="T50" fmla="*/ 31 w 31"/>
              <a:gd name="T51" fmla="*/ 35 h 36"/>
              <a:gd name="T52" fmla="*/ 24 w 31"/>
              <a:gd name="T5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36">
                <a:moveTo>
                  <a:pt x="12" y="4"/>
                </a:moveTo>
                <a:cubicBezTo>
                  <a:pt x="10" y="4"/>
                  <a:pt x="8" y="6"/>
                  <a:pt x="8" y="8"/>
                </a:cubicBezTo>
                <a:cubicBezTo>
                  <a:pt x="8" y="9"/>
                  <a:pt x="9" y="10"/>
                  <a:pt x="11" y="12"/>
                </a:cubicBezTo>
                <a:cubicBezTo>
                  <a:pt x="12" y="12"/>
                  <a:pt x="13" y="11"/>
                  <a:pt x="13" y="11"/>
                </a:cubicBezTo>
                <a:cubicBezTo>
                  <a:pt x="14" y="10"/>
                  <a:pt x="15" y="9"/>
                  <a:pt x="15" y="8"/>
                </a:cubicBezTo>
                <a:cubicBezTo>
                  <a:pt x="15" y="6"/>
                  <a:pt x="14" y="4"/>
                  <a:pt x="12" y="4"/>
                </a:cubicBezTo>
                <a:moveTo>
                  <a:pt x="10" y="18"/>
                </a:moveTo>
                <a:cubicBezTo>
                  <a:pt x="7" y="20"/>
                  <a:pt x="5" y="22"/>
                  <a:pt x="5" y="25"/>
                </a:cubicBezTo>
                <a:cubicBezTo>
                  <a:pt x="5" y="29"/>
                  <a:pt x="8" y="31"/>
                  <a:pt x="11" y="31"/>
                </a:cubicBezTo>
                <a:cubicBezTo>
                  <a:pt x="14" y="31"/>
                  <a:pt x="16" y="30"/>
                  <a:pt x="18" y="28"/>
                </a:cubicBezTo>
                <a:lnTo>
                  <a:pt x="10" y="18"/>
                </a:lnTo>
                <a:close/>
                <a:moveTo>
                  <a:pt x="24" y="35"/>
                </a:moveTo>
                <a:cubicBezTo>
                  <a:pt x="21" y="32"/>
                  <a:pt x="21" y="32"/>
                  <a:pt x="21" y="32"/>
                </a:cubicBezTo>
                <a:cubicBezTo>
                  <a:pt x="20" y="33"/>
                  <a:pt x="17" y="36"/>
                  <a:pt x="11" y="36"/>
                </a:cubicBezTo>
                <a:cubicBezTo>
                  <a:pt x="4" y="36"/>
                  <a:pt x="0" y="32"/>
                  <a:pt x="0" y="25"/>
                </a:cubicBezTo>
                <a:cubicBezTo>
                  <a:pt x="0" y="20"/>
                  <a:pt x="3" y="17"/>
                  <a:pt x="7" y="15"/>
                </a:cubicBezTo>
                <a:cubicBezTo>
                  <a:pt x="5" y="13"/>
                  <a:pt x="3" y="11"/>
                  <a:pt x="3" y="8"/>
                </a:cubicBezTo>
                <a:cubicBezTo>
                  <a:pt x="3" y="3"/>
                  <a:pt x="7" y="0"/>
                  <a:pt x="12" y="0"/>
                </a:cubicBezTo>
                <a:cubicBezTo>
                  <a:pt x="17" y="0"/>
                  <a:pt x="20" y="3"/>
                  <a:pt x="20" y="8"/>
                </a:cubicBezTo>
                <a:cubicBezTo>
                  <a:pt x="20" y="10"/>
                  <a:pt x="19" y="12"/>
                  <a:pt x="17" y="14"/>
                </a:cubicBezTo>
                <a:cubicBezTo>
                  <a:pt x="17" y="14"/>
                  <a:pt x="15" y="15"/>
                  <a:pt x="14" y="16"/>
                </a:cubicBezTo>
                <a:cubicBezTo>
                  <a:pt x="21" y="25"/>
                  <a:pt x="21" y="25"/>
                  <a:pt x="21" y="25"/>
                </a:cubicBezTo>
                <a:cubicBezTo>
                  <a:pt x="23" y="23"/>
                  <a:pt x="23" y="21"/>
                  <a:pt x="23" y="17"/>
                </a:cubicBezTo>
                <a:cubicBezTo>
                  <a:pt x="28" y="17"/>
                  <a:pt x="28" y="17"/>
                  <a:pt x="28" y="17"/>
                </a:cubicBezTo>
                <a:cubicBezTo>
                  <a:pt x="28" y="22"/>
                  <a:pt x="27" y="26"/>
                  <a:pt x="25" y="28"/>
                </a:cubicBezTo>
                <a:cubicBezTo>
                  <a:pt x="31" y="35"/>
                  <a:pt x="31" y="35"/>
                  <a:pt x="31" y="35"/>
                </a:cubicBezTo>
                <a:lnTo>
                  <a:pt x="2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5" name="Freeform 296"/>
          <p:cNvSpPr>
            <a:spLocks/>
          </p:cNvSpPr>
          <p:nvPr userDrawn="1"/>
        </p:nvSpPr>
        <p:spPr bwMode="auto">
          <a:xfrm>
            <a:off x="8358188" y="-6691040"/>
            <a:ext cx="139700" cy="111125"/>
          </a:xfrm>
          <a:custGeom>
            <a:avLst/>
            <a:gdLst>
              <a:gd name="T0" fmla="*/ 68 w 88"/>
              <a:gd name="T1" fmla="*/ 70 h 70"/>
              <a:gd name="T2" fmla="*/ 58 w 88"/>
              <a:gd name="T3" fmla="*/ 70 h 70"/>
              <a:gd name="T4" fmla="*/ 44 w 88"/>
              <a:gd name="T5" fmla="*/ 28 h 70"/>
              <a:gd name="T6" fmla="*/ 32 w 88"/>
              <a:gd name="T7" fmla="*/ 70 h 70"/>
              <a:gd name="T8" fmla="*/ 20 w 88"/>
              <a:gd name="T9" fmla="*/ 70 h 70"/>
              <a:gd name="T10" fmla="*/ 0 w 88"/>
              <a:gd name="T11" fmla="*/ 0 h 70"/>
              <a:gd name="T12" fmla="*/ 16 w 88"/>
              <a:gd name="T13" fmla="*/ 0 h 70"/>
              <a:gd name="T14" fmla="*/ 26 w 88"/>
              <a:gd name="T15" fmla="*/ 44 h 70"/>
              <a:gd name="T16" fmla="*/ 40 w 88"/>
              <a:gd name="T17" fmla="*/ 0 h 70"/>
              <a:gd name="T18" fmla="*/ 50 w 88"/>
              <a:gd name="T19" fmla="*/ 0 h 70"/>
              <a:gd name="T20" fmla="*/ 62 w 88"/>
              <a:gd name="T21" fmla="*/ 44 h 70"/>
              <a:gd name="T22" fmla="*/ 74 w 88"/>
              <a:gd name="T23" fmla="*/ 0 h 70"/>
              <a:gd name="T24" fmla="*/ 88 w 88"/>
              <a:gd name="T25" fmla="*/ 0 h 70"/>
              <a:gd name="T26" fmla="*/ 68 w 88"/>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70">
                <a:moveTo>
                  <a:pt x="68" y="70"/>
                </a:moveTo>
                <a:lnTo>
                  <a:pt x="58" y="70"/>
                </a:lnTo>
                <a:lnTo>
                  <a:pt x="44" y="28"/>
                </a:lnTo>
                <a:lnTo>
                  <a:pt x="32" y="70"/>
                </a:lnTo>
                <a:lnTo>
                  <a:pt x="20" y="70"/>
                </a:lnTo>
                <a:lnTo>
                  <a:pt x="0" y="0"/>
                </a:lnTo>
                <a:lnTo>
                  <a:pt x="16" y="0"/>
                </a:lnTo>
                <a:lnTo>
                  <a:pt x="26" y="44"/>
                </a:lnTo>
                <a:lnTo>
                  <a:pt x="40" y="0"/>
                </a:lnTo>
                <a:lnTo>
                  <a:pt x="50" y="0"/>
                </a:lnTo>
                <a:lnTo>
                  <a:pt x="62" y="44"/>
                </a:lnTo>
                <a:lnTo>
                  <a:pt x="74" y="0"/>
                </a:lnTo>
                <a:lnTo>
                  <a:pt x="88" y="0"/>
                </a:lnTo>
                <a:lnTo>
                  <a:pt x="6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6" name="Freeform 297"/>
          <p:cNvSpPr>
            <a:spLocks/>
          </p:cNvSpPr>
          <p:nvPr userDrawn="1"/>
        </p:nvSpPr>
        <p:spPr bwMode="auto">
          <a:xfrm>
            <a:off x="8510588" y="-6691040"/>
            <a:ext cx="76200" cy="111125"/>
          </a:xfrm>
          <a:custGeom>
            <a:avLst/>
            <a:gdLst>
              <a:gd name="T0" fmla="*/ 0 w 48"/>
              <a:gd name="T1" fmla="*/ 70 h 70"/>
              <a:gd name="T2" fmla="*/ 0 w 48"/>
              <a:gd name="T3" fmla="*/ 0 h 70"/>
              <a:gd name="T4" fmla="*/ 48 w 48"/>
              <a:gd name="T5" fmla="*/ 0 h 70"/>
              <a:gd name="T6" fmla="*/ 48 w 48"/>
              <a:gd name="T7" fmla="*/ 12 h 70"/>
              <a:gd name="T8" fmla="*/ 14 w 48"/>
              <a:gd name="T9" fmla="*/ 12 h 70"/>
              <a:gd name="T10" fmla="*/ 14 w 48"/>
              <a:gd name="T11" fmla="*/ 28 h 70"/>
              <a:gd name="T12" fmla="*/ 42 w 48"/>
              <a:gd name="T13" fmla="*/ 28 h 70"/>
              <a:gd name="T14" fmla="*/ 42 w 48"/>
              <a:gd name="T15" fmla="*/ 42 h 70"/>
              <a:gd name="T16" fmla="*/ 14 w 48"/>
              <a:gd name="T17" fmla="*/ 42 h 70"/>
              <a:gd name="T18" fmla="*/ 14 w 48"/>
              <a:gd name="T19" fmla="*/ 58 h 70"/>
              <a:gd name="T20" fmla="*/ 48 w 48"/>
              <a:gd name="T21" fmla="*/ 58 h 70"/>
              <a:gd name="T22" fmla="*/ 48 w 48"/>
              <a:gd name="T23" fmla="*/ 70 h 70"/>
              <a:gd name="T24" fmla="*/ 0 w 48"/>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0">
                <a:moveTo>
                  <a:pt x="0" y="70"/>
                </a:moveTo>
                <a:lnTo>
                  <a:pt x="0" y="0"/>
                </a:lnTo>
                <a:lnTo>
                  <a:pt x="48" y="0"/>
                </a:lnTo>
                <a:lnTo>
                  <a:pt x="48" y="12"/>
                </a:lnTo>
                <a:lnTo>
                  <a:pt x="14" y="12"/>
                </a:lnTo>
                <a:lnTo>
                  <a:pt x="14" y="28"/>
                </a:lnTo>
                <a:lnTo>
                  <a:pt x="42" y="28"/>
                </a:lnTo>
                <a:lnTo>
                  <a:pt x="42" y="42"/>
                </a:lnTo>
                <a:lnTo>
                  <a:pt x="14" y="42"/>
                </a:lnTo>
                <a:lnTo>
                  <a:pt x="14" y="58"/>
                </a:lnTo>
                <a:lnTo>
                  <a:pt x="48" y="58"/>
                </a:lnTo>
                <a:lnTo>
                  <a:pt x="48"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7" name="Freeform 298"/>
          <p:cNvSpPr>
            <a:spLocks/>
          </p:cNvSpPr>
          <p:nvPr userDrawn="1"/>
        </p:nvSpPr>
        <p:spPr bwMode="auto">
          <a:xfrm>
            <a:off x="8596313" y="-6691040"/>
            <a:ext cx="82550" cy="114300"/>
          </a:xfrm>
          <a:custGeom>
            <a:avLst/>
            <a:gdLst>
              <a:gd name="T0" fmla="*/ 13 w 26"/>
              <a:gd name="T1" fmla="*/ 36 h 36"/>
              <a:gd name="T2" fmla="*/ 0 w 26"/>
              <a:gd name="T3" fmla="*/ 31 h 36"/>
              <a:gd name="T4" fmla="*/ 5 w 26"/>
              <a:gd name="T5" fmla="*/ 27 h 36"/>
              <a:gd name="T6" fmla="*/ 13 w 26"/>
              <a:gd name="T7" fmla="*/ 30 h 36"/>
              <a:gd name="T8" fmla="*/ 19 w 26"/>
              <a:gd name="T9" fmla="*/ 25 h 36"/>
              <a:gd name="T10" fmla="*/ 18 w 26"/>
              <a:gd name="T11" fmla="*/ 22 h 36"/>
              <a:gd name="T12" fmla="*/ 15 w 26"/>
              <a:gd name="T13" fmla="*/ 21 h 36"/>
              <a:gd name="T14" fmla="*/ 11 w 26"/>
              <a:gd name="T15" fmla="*/ 20 h 36"/>
              <a:gd name="T16" fmla="*/ 4 w 26"/>
              <a:gd name="T17" fmla="*/ 17 h 36"/>
              <a:gd name="T18" fmla="*/ 2 w 26"/>
              <a:gd name="T19" fmla="*/ 10 h 36"/>
              <a:gd name="T20" fmla="*/ 14 w 26"/>
              <a:gd name="T21" fmla="*/ 0 h 36"/>
              <a:gd name="T22" fmla="*/ 25 w 26"/>
              <a:gd name="T23" fmla="*/ 4 h 36"/>
              <a:gd name="T24" fmla="*/ 21 w 26"/>
              <a:gd name="T25" fmla="*/ 8 h 36"/>
              <a:gd name="T26" fmla="*/ 14 w 26"/>
              <a:gd name="T27" fmla="*/ 6 h 36"/>
              <a:gd name="T28" fmla="*/ 8 w 26"/>
              <a:gd name="T29" fmla="*/ 10 h 36"/>
              <a:gd name="T30" fmla="*/ 9 w 26"/>
              <a:gd name="T31" fmla="*/ 13 h 36"/>
              <a:gd name="T32" fmla="*/ 13 w 26"/>
              <a:gd name="T33" fmla="*/ 14 h 36"/>
              <a:gd name="T34" fmla="*/ 17 w 26"/>
              <a:gd name="T35" fmla="*/ 15 h 36"/>
              <a:gd name="T36" fmla="*/ 24 w 26"/>
              <a:gd name="T37" fmla="*/ 17 h 36"/>
              <a:gd name="T38" fmla="*/ 26 w 26"/>
              <a:gd name="T39" fmla="*/ 25 h 36"/>
              <a:gd name="T40" fmla="*/ 13 w 26"/>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6">
                <a:moveTo>
                  <a:pt x="13" y="36"/>
                </a:moveTo>
                <a:cubicBezTo>
                  <a:pt x="8" y="36"/>
                  <a:pt x="4" y="35"/>
                  <a:pt x="0" y="31"/>
                </a:cubicBezTo>
                <a:cubicBezTo>
                  <a:pt x="5" y="27"/>
                  <a:pt x="5" y="27"/>
                  <a:pt x="5" y="27"/>
                </a:cubicBezTo>
                <a:cubicBezTo>
                  <a:pt x="7" y="29"/>
                  <a:pt x="10" y="30"/>
                  <a:pt x="13" y="30"/>
                </a:cubicBezTo>
                <a:cubicBezTo>
                  <a:pt x="17" y="30"/>
                  <a:pt x="19" y="28"/>
                  <a:pt x="19" y="25"/>
                </a:cubicBezTo>
                <a:cubicBezTo>
                  <a:pt x="19" y="24"/>
                  <a:pt x="19" y="23"/>
                  <a:pt x="18" y="22"/>
                </a:cubicBezTo>
                <a:cubicBezTo>
                  <a:pt x="18" y="22"/>
                  <a:pt x="17" y="21"/>
                  <a:pt x="15" y="21"/>
                </a:cubicBezTo>
                <a:cubicBezTo>
                  <a:pt x="11" y="20"/>
                  <a:pt x="11" y="20"/>
                  <a:pt x="11" y="20"/>
                </a:cubicBezTo>
                <a:cubicBezTo>
                  <a:pt x="8" y="20"/>
                  <a:pt x="6" y="19"/>
                  <a:pt x="4" y="17"/>
                </a:cubicBezTo>
                <a:cubicBezTo>
                  <a:pt x="2" y="16"/>
                  <a:pt x="2" y="13"/>
                  <a:pt x="2" y="10"/>
                </a:cubicBezTo>
                <a:cubicBezTo>
                  <a:pt x="2" y="4"/>
                  <a:pt x="6" y="0"/>
                  <a:pt x="14" y="0"/>
                </a:cubicBezTo>
                <a:cubicBezTo>
                  <a:pt x="19" y="0"/>
                  <a:pt x="22" y="1"/>
                  <a:pt x="25" y="4"/>
                </a:cubicBezTo>
                <a:cubicBezTo>
                  <a:pt x="21" y="8"/>
                  <a:pt x="21" y="8"/>
                  <a:pt x="21" y="8"/>
                </a:cubicBezTo>
                <a:cubicBezTo>
                  <a:pt x="19" y="6"/>
                  <a:pt x="16" y="6"/>
                  <a:pt x="14" y="6"/>
                </a:cubicBezTo>
                <a:cubicBezTo>
                  <a:pt x="10" y="6"/>
                  <a:pt x="8" y="8"/>
                  <a:pt x="8" y="10"/>
                </a:cubicBezTo>
                <a:cubicBezTo>
                  <a:pt x="8" y="11"/>
                  <a:pt x="9" y="12"/>
                  <a:pt x="9" y="13"/>
                </a:cubicBezTo>
                <a:cubicBezTo>
                  <a:pt x="10" y="13"/>
                  <a:pt x="11" y="14"/>
                  <a:pt x="13" y="14"/>
                </a:cubicBezTo>
                <a:cubicBezTo>
                  <a:pt x="17" y="15"/>
                  <a:pt x="17" y="15"/>
                  <a:pt x="17" y="15"/>
                </a:cubicBezTo>
                <a:cubicBezTo>
                  <a:pt x="20" y="15"/>
                  <a:pt x="22" y="16"/>
                  <a:pt x="24" y="17"/>
                </a:cubicBezTo>
                <a:cubicBezTo>
                  <a:pt x="25" y="19"/>
                  <a:pt x="26" y="22"/>
                  <a:pt x="26" y="25"/>
                </a:cubicBezTo>
                <a:cubicBezTo>
                  <a:pt x="26" y="32"/>
                  <a:pt x="21" y="36"/>
                  <a:pt x="13"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8" name="Freeform 299"/>
          <p:cNvSpPr>
            <a:spLocks/>
          </p:cNvSpPr>
          <p:nvPr userDrawn="1"/>
        </p:nvSpPr>
        <p:spPr bwMode="auto">
          <a:xfrm>
            <a:off x="8688388" y="-6691040"/>
            <a:ext cx="79375" cy="111125"/>
          </a:xfrm>
          <a:custGeom>
            <a:avLst/>
            <a:gdLst>
              <a:gd name="T0" fmla="*/ 32 w 50"/>
              <a:gd name="T1" fmla="*/ 12 h 70"/>
              <a:gd name="T2" fmla="*/ 32 w 50"/>
              <a:gd name="T3" fmla="*/ 70 h 70"/>
              <a:gd name="T4" fmla="*/ 18 w 50"/>
              <a:gd name="T5" fmla="*/ 70 h 70"/>
              <a:gd name="T6" fmla="*/ 18 w 50"/>
              <a:gd name="T7" fmla="*/ 12 h 70"/>
              <a:gd name="T8" fmla="*/ 0 w 50"/>
              <a:gd name="T9" fmla="*/ 12 h 70"/>
              <a:gd name="T10" fmla="*/ 0 w 50"/>
              <a:gd name="T11" fmla="*/ 0 h 70"/>
              <a:gd name="T12" fmla="*/ 50 w 50"/>
              <a:gd name="T13" fmla="*/ 0 h 70"/>
              <a:gd name="T14" fmla="*/ 50 w 50"/>
              <a:gd name="T15" fmla="*/ 12 h 70"/>
              <a:gd name="T16" fmla="*/ 32 w 50"/>
              <a:gd name="T17"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70">
                <a:moveTo>
                  <a:pt x="32" y="12"/>
                </a:moveTo>
                <a:lnTo>
                  <a:pt x="32" y="70"/>
                </a:lnTo>
                <a:lnTo>
                  <a:pt x="18" y="70"/>
                </a:lnTo>
                <a:lnTo>
                  <a:pt x="18" y="12"/>
                </a:lnTo>
                <a:lnTo>
                  <a:pt x="0" y="12"/>
                </a:lnTo>
                <a:lnTo>
                  <a:pt x="0" y="0"/>
                </a:lnTo>
                <a:lnTo>
                  <a:pt x="50" y="0"/>
                </a:lnTo>
                <a:lnTo>
                  <a:pt x="50" y="12"/>
                </a:lnTo>
                <a:lnTo>
                  <a:pt x="3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099" name="Freeform 300"/>
          <p:cNvSpPr>
            <a:spLocks/>
          </p:cNvSpPr>
          <p:nvPr userDrawn="1"/>
        </p:nvSpPr>
        <p:spPr bwMode="auto">
          <a:xfrm>
            <a:off x="7764463" y="-6548165"/>
            <a:ext cx="53975" cy="76200"/>
          </a:xfrm>
          <a:custGeom>
            <a:avLst/>
            <a:gdLst>
              <a:gd name="T0" fmla="*/ 9 w 17"/>
              <a:gd name="T1" fmla="*/ 24 h 24"/>
              <a:gd name="T2" fmla="*/ 0 w 17"/>
              <a:gd name="T3" fmla="*/ 16 h 24"/>
              <a:gd name="T4" fmla="*/ 0 w 17"/>
              <a:gd name="T5" fmla="*/ 0 h 24"/>
              <a:gd name="T6" fmla="*/ 4 w 17"/>
              <a:gd name="T7" fmla="*/ 0 h 24"/>
              <a:gd name="T8" fmla="*/ 4 w 17"/>
              <a:gd name="T9" fmla="*/ 15 h 24"/>
              <a:gd name="T10" fmla="*/ 9 w 17"/>
              <a:gd name="T11" fmla="*/ 21 h 24"/>
              <a:gd name="T12" fmla="*/ 14 w 17"/>
              <a:gd name="T13" fmla="*/ 15 h 24"/>
              <a:gd name="T14" fmla="*/ 14 w 17"/>
              <a:gd name="T15" fmla="*/ 0 h 24"/>
              <a:gd name="T16" fmla="*/ 17 w 17"/>
              <a:gd name="T17" fmla="*/ 0 h 24"/>
              <a:gd name="T18" fmla="*/ 17 w 17"/>
              <a:gd name="T19" fmla="*/ 16 h 24"/>
              <a:gd name="T20" fmla="*/ 9 w 17"/>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4">
                <a:moveTo>
                  <a:pt x="9" y="24"/>
                </a:moveTo>
                <a:cubicBezTo>
                  <a:pt x="4" y="24"/>
                  <a:pt x="0" y="20"/>
                  <a:pt x="0" y="16"/>
                </a:cubicBezTo>
                <a:cubicBezTo>
                  <a:pt x="0" y="0"/>
                  <a:pt x="0" y="0"/>
                  <a:pt x="0" y="0"/>
                </a:cubicBezTo>
                <a:cubicBezTo>
                  <a:pt x="4" y="0"/>
                  <a:pt x="4" y="0"/>
                  <a:pt x="4" y="0"/>
                </a:cubicBezTo>
                <a:cubicBezTo>
                  <a:pt x="4" y="15"/>
                  <a:pt x="4" y="15"/>
                  <a:pt x="4" y="15"/>
                </a:cubicBezTo>
                <a:cubicBezTo>
                  <a:pt x="4" y="19"/>
                  <a:pt x="6" y="21"/>
                  <a:pt x="9" y="21"/>
                </a:cubicBezTo>
                <a:cubicBezTo>
                  <a:pt x="12" y="21"/>
                  <a:pt x="14" y="19"/>
                  <a:pt x="14" y="15"/>
                </a:cubicBezTo>
                <a:cubicBezTo>
                  <a:pt x="14" y="0"/>
                  <a:pt x="14" y="0"/>
                  <a:pt x="14" y="0"/>
                </a:cubicBezTo>
                <a:cubicBezTo>
                  <a:pt x="17" y="0"/>
                  <a:pt x="17" y="0"/>
                  <a:pt x="17" y="0"/>
                </a:cubicBezTo>
                <a:cubicBezTo>
                  <a:pt x="17" y="16"/>
                  <a:pt x="17" y="16"/>
                  <a:pt x="17" y="16"/>
                </a:cubicBezTo>
                <a:cubicBezTo>
                  <a:pt x="17" y="20"/>
                  <a:pt x="13" y="24"/>
                  <a:pt x="9"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0" name="Freeform 301"/>
          <p:cNvSpPr>
            <a:spLocks/>
          </p:cNvSpPr>
          <p:nvPr userDrawn="1"/>
        </p:nvSpPr>
        <p:spPr bwMode="auto">
          <a:xfrm>
            <a:off x="7831138" y="-6548165"/>
            <a:ext cx="50800" cy="76200"/>
          </a:xfrm>
          <a:custGeom>
            <a:avLst/>
            <a:gdLst>
              <a:gd name="T0" fmla="*/ 20 w 32"/>
              <a:gd name="T1" fmla="*/ 6 h 48"/>
              <a:gd name="T2" fmla="*/ 20 w 32"/>
              <a:gd name="T3" fmla="*/ 48 h 48"/>
              <a:gd name="T4" fmla="*/ 12 w 32"/>
              <a:gd name="T5" fmla="*/ 48 h 48"/>
              <a:gd name="T6" fmla="*/ 12 w 32"/>
              <a:gd name="T7" fmla="*/ 6 h 48"/>
              <a:gd name="T8" fmla="*/ 0 w 32"/>
              <a:gd name="T9" fmla="*/ 6 h 48"/>
              <a:gd name="T10" fmla="*/ 0 w 32"/>
              <a:gd name="T11" fmla="*/ 0 h 48"/>
              <a:gd name="T12" fmla="*/ 32 w 32"/>
              <a:gd name="T13" fmla="*/ 0 h 48"/>
              <a:gd name="T14" fmla="*/ 32 w 32"/>
              <a:gd name="T15" fmla="*/ 6 h 48"/>
              <a:gd name="T16" fmla="*/ 20 w 32"/>
              <a:gd name="T1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8">
                <a:moveTo>
                  <a:pt x="20" y="6"/>
                </a:moveTo>
                <a:lnTo>
                  <a:pt x="20" y="48"/>
                </a:lnTo>
                <a:lnTo>
                  <a:pt x="12" y="48"/>
                </a:lnTo>
                <a:lnTo>
                  <a:pt x="12" y="6"/>
                </a:lnTo>
                <a:lnTo>
                  <a:pt x="0" y="6"/>
                </a:lnTo>
                <a:lnTo>
                  <a:pt x="0" y="0"/>
                </a:lnTo>
                <a:lnTo>
                  <a:pt x="32" y="0"/>
                </a:lnTo>
                <a:lnTo>
                  <a:pt x="32" y="6"/>
                </a:ln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1" name="Rectangle 302"/>
          <p:cNvSpPr>
            <a:spLocks noChangeArrowheads="1"/>
          </p:cNvSpPr>
          <p:nvPr userDrawn="1"/>
        </p:nvSpPr>
        <p:spPr bwMode="auto">
          <a:xfrm>
            <a:off x="7894638"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2" name="Freeform 303"/>
          <p:cNvSpPr>
            <a:spLocks/>
          </p:cNvSpPr>
          <p:nvPr userDrawn="1"/>
        </p:nvSpPr>
        <p:spPr bwMode="auto">
          <a:xfrm>
            <a:off x="7926388" y="-6548165"/>
            <a:ext cx="47625" cy="76200"/>
          </a:xfrm>
          <a:custGeom>
            <a:avLst/>
            <a:gdLst>
              <a:gd name="T0" fmla="*/ 0 w 30"/>
              <a:gd name="T1" fmla="*/ 48 h 48"/>
              <a:gd name="T2" fmla="*/ 0 w 30"/>
              <a:gd name="T3" fmla="*/ 0 h 48"/>
              <a:gd name="T4" fmla="*/ 8 w 30"/>
              <a:gd name="T5" fmla="*/ 0 h 48"/>
              <a:gd name="T6" fmla="*/ 8 w 30"/>
              <a:gd name="T7" fmla="*/ 40 h 48"/>
              <a:gd name="T8" fmla="*/ 30 w 30"/>
              <a:gd name="T9" fmla="*/ 40 h 48"/>
              <a:gd name="T10" fmla="*/ 30 w 30"/>
              <a:gd name="T11" fmla="*/ 48 h 48"/>
              <a:gd name="T12" fmla="*/ 0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0" y="48"/>
                </a:moveTo>
                <a:lnTo>
                  <a:pt x="0" y="0"/>
                </a:lnTo>
                <a:lnTo>
                  <a:pt x="8" y="0"/>
                </a:lnTo>
                <a:lnTo>
                  <a:pt x="8" y="40"/>
                </a:lnTo>
                <a:lnTo>
                  <a:pt x="30" y="40"/>
                </a:lnTo>
                <a:lnTo>
                  <a:pt x="3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3" name="Rectangle 304"/>
          <p:cNvSpPr>
            <a:spLocks noChangeArrowheads="1"/>
          </p:cNvSpPr>
          <p:nvPr userDrawn="1"/>
        </p:nvSpPr>
        <p:spPr bwMode="auto">
          <a:xfrm>
            <a:off x="7986713"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4" name="Freeform 305"/>
          <p:cNvSpPr>
            <a:spLocks/>
          </p:cNvSpPr>
          <p:nvPr userDrawn="1"/>
        </p:nvSpPr>
        <p:spPr bwMode="auto">
          <a:xfrm>
            <a:off x="8012113" y="-6548165"/>
            <a:ext cx="50800" cy="76200"/>
          </a:xfrm>
          <a:custGeom>
            <a:avLst/>
            <a:gdLst>
              <a:gd name="T0" fmla="*/ 20 w 32"/>
              <a:gd name="T1" fmla="*/ 6 h 48"/>
              <a:gd name="T2" fmla="*/ 20 w 32"/>
              <a:gd name="T3" fmla="*/ 48 h 48"/>
              <a:gd name="T4" fmla="*/ 12 w 32"/>
              <a:gd name="T5" fmla="*/ 48 h 48"/>
              <a:gd name="T6" fmla="*/ 12 w 32"/>
              <a:gd name="T7" fmla="*/ 6 h 48"/>
              <a:gd name="T8" fmla="*/ 0 w 32"/>
              <a:gd name="T9" fmla="*/ 6 h 48"/>
              <a:gd name="T10" fmla="*/ 0 w 32"/>
              <a:gd name="T11" fmla="*/ 0 h 48"/>
              <a:gd name="T12" fmla="*/ 32 w 32"/>
              <a:gd name="T13" fmla="*/ 0 h 48"/>
              <a:gd name="T14" fmla="*/ 32 w 32"/>
              <a:gd name="T15" fmla="*/ 6 h 48"/>
              <a:gd name="T16" fmla="*/ 20 w 32"/>
              <a:gd name="T1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8">
                <a:moveTo>
                  <a:pt x="20" y="6"/>
                </a:moveTo>
                <a:lnTo>
                  <a:pt x="20" y="48"/>
                </a:lnTo>
                <a:lnTo>
                  <a:pt x="12" y="48"/>
                </a:lnTo>
                <a:lnTo>
                  <a:pt x="12" y="6"/>
                </a:lnTo>
                <a:lnTo>
                  <a:pt x="0" y="6"/>
                </a:lnTo>
                <a:lnTo>
                  <a:pt x="0" y="0"/>
                </a:lnTo>
                <a:lnTo>
                  <a:pt x="32" y="0"/>
                </a:lnTo>
                <a:lnTo>
                  <a:pt x="32" y="6"/>
                </a:ln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5" name="Rectangle 306"/>
          <p:cNvSpPr>
            <a:spLocks noChangeArrowheads="1"/>
          </p:cNvSpPr>
          <p:nvPr userDrawn="1"/>
        </p:nvSpPr>
        <p:spPr bwMode="auto">
          <a:xfrm>
            <a:off x="8075613"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6" name="Freeform 307"/>
          <p:cNvSpPr>
            <a:spLocks/>
          </p:cNvSpPr>
          <p:nvPr userDrawn="1"/>
        </p:nvSpPr>
        <p:spPr bwMode="auto">
          <a:xfrm>
            <a:off x="8107363" y="-6548165"/>
            <a:ext cx="47625" cy="76200"/>
          </a:xfrm>
          <a:custGeom>
            <a:avLst/>
            <a:gdLst>
              <a:gd name="T0" fmla="*/ 0 w 30"/>
              <a:gd name="T1" fmla="*/ 48 h 48"/>
              <a:gd name="T2" fmla="*/ 0 w 30"/>
              <a:gd name="T3" fmla="*/ 0 h 48"/>
              <a:gd name="T4" fmla="*/ 30 w 30"/>
              <a:gd name="T5" fmla="*/ 0 h 48"/>
              <a:gd name="T6" fmla="*/ 30 w 30"/>
              <a:gd name="T7" fmla="*/ 6 h 48"/>
              <a:gd name="T8" fmla="*/ 8 w 30"/>
              <a:gd name="T9" fmla="*/ 6 h 48"/>
              <a:gd name="T10" fmla="*/ 8 w 30"/>
              <a:gd name="T11" fmla="*/ 20 h 48"/>
              <a:gd name="T12" fmla="*/ 26 w 30"/>
              <a:gd name="T13" fmla="*/ 20 h 48"/>
              <a:gd name="T14" fmla="*/ 26 w 30"/>
              <a:gd name="T15" fmla="*/ 26 h 48"/>
              <a:gd name="T16" fmla="*/ 8 w 30"/>
              <a:gd name="T17" fmla="*/ 26 h 48"/>
              <a:gd name="T18" fmla="*/ 8 w 30"/>
              <a:gd name="T19" fmla="*/ 40 h 48"/>
              <a:gd name="T20" fmla="*/ 30 w 30"/>
              <a:gd name="T21" fmla="*/ 40 h 48"/>
              <a:gd name="T22" fmla="*/ 30 w 30"/>
              <a:gd name="T23" fmla="*/ 48 h 48"/>
              <a:gd name="T24" fmla="*/ 0 w 30"/>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8">
                <a:moveTo>
                  <a:pt x="0" y="48"/>
                </a:moveTo>
                <a:lnTo>
                  <a:pt x="0" y="0"/>
                </a:lnTo>
                <a:lnTo>
                  <a:pt x="30" y="0"/>
                </a:lnTo>
                <a:lnTo>
                  <a:pt x="30" y="6"/>
                </a:lnTo>
                <a:lnTo>
                  <a:pt x="8" y="6"/>
                </a:lnTo>
                <a:lnTo>
                  <a:pt x="8" y="20"/>
                </a:lnTo>
                <a:lnTo>
                  <a:pt x="26" y="20"/>
                </a:lnTo>
                <a:lnTo>
                  <a:pt x="26" y="26"/>
                </a:lnTo>
                <a:lnTo>
                  <a:pt x="8" y="26"/>
                </a:lnTo>
                <a:lnTo>
                  <a:pt x="8" y="40"/>
                </a:lnTo>
                <a:lnTo>
                  <a:pt x="30" y="40"/>
                </a:lnTo>
                <a:lnTo>
                  <a:pt x="3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7" name="Freeform 308"/>
          <p:cNvSpPr>
            <a:spLocks/>
          </p:cNvSpPr>
          <p:nvPr userDrawn="1"/>
        </p:nvSpPr>
        <p:spPr bwMode="auto">
          <a:xfrm>
            <a:off x="8164513" y="-6548165"/>
            <a:ext cx="53975" cy="76200"/>
          </a:xfrm>
          <a:custGeom>
            <a:avLst/>
            <a:gdLst>
              <a:gd name="T0" fmla="*/ 8 w 17"/>
              <a:gd name="T1" fmla="*/ 24 h 24"/>
              <a:gd name="T2" fmla="*/ 0 w 17"/>
              <a:gd name="T3" fmla="*/ 21 h 24"/>
              <a:gd name="T4" fmla="*/ 2 w 17"/>
              <a:gd name="T5" fmla="*/ 18 h 24"/>
              <a:gd name="T6" fmla="*/ 8 w 17"/>
              <a:gd name="T7" fmla="*/ 21 h 24"/>
              <a:gd name="T8" fmla="*/ 13 w 17"/>
              <a:gd name="T9" fmla="*/ 17 h 24"/>
              <a:gd name="T10" fmla="*/ 12 w 17"/>
              <a:gd name="T11" fmla="*/ 14 h 24"/>
              <a:gd name="T12" fmla="*/ 10 w 17"/>
              <a:gd name="T13" fmla="*/ 13 h 24"/>
              <a:gd name="T14" fmla="*/ 7 w 17"/>
              <a:gd name="T15" fmla="*/ 13 h 24"/>
              <a:gd name="T16" fmla="*/ 2 w 17"/>
              <a:gd name="T17" fmla="*/ 11 h 24"/>
              <a:gd name="T18" fmla="*/ 1 w 17"/>
              <a:gd name="T19" fmla="*/ 7 h 24"/>
              <a:gd name="T20" fmla="*/ 8 w 17"/>
              <a:gd name="T21" fmla="*/ 0 h 24"/>
              <a:gd name="T22" fmla="*/ 16 w 17"/>
              <a:gd name="T23" fmla="*/ 2 h 24"/>
              <a:gd name="T24" fmla="*/ 13 w 17"/>
              <a:gd name="T25" fmla="*/ 5 h 24"/>
              <a:gd name="T26" fmla="*/ 8 w 17"/>
              <a:gd name="T27" fmla="*/ 3 h 24"/>
              <a:gd name="T28" fmla="*/ 4 w 17"/>
              <a:gd name="T29" fmla="*/ 7 h 24"/>
              <a:gd name="T30" fmla="*/ 5 w 17"/>
              <a:gd name="T31" fmla="*/ 9 h 24"/>
              <a:gd name="T32" fmla="*/ 8 w 17"/>
              <a:gd name="T33" fmla="*/ 10 h 24"/>
              <a:gd name="T34" fmla="*/ 10 w 17"/>
              <a:gd name="T35" fmla="*/ 10 h 24"/>
              <a:gd name="T36" fmla="*/ 15 w 17"/>
              <a:gd name="T37" fmla="*/ 12 h 24"/>
              <a:gd name="T38" fmla="*/ 17 w 17"/>
              <a:gd name="T39" fmla="*/ 17 h 24"/>
              <a:gd name="T40" fmla="*/ 8 w 17"/>
              <a:gd name="T4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24">
                <a:moveTo>
                  <a:pt x="8" y="24"/>
                </a:moveTo>
                <a:cubicBezTo>
                  <a:pt x="5" y="24"/>
                  <a:pt x="2" y="23"/>
                  <a:pt x="0" y="21"/>
                </a:cubicBezTo>
                <a:cubicBezTo>
                  <a:pt x="2" y="18"/>
                  <a:pt x="2" y="18"/>
                  <a:pt x="2" y="18"/>
                </a:cubicBezTo>
                <a:cubicBezTo>
                  <a:pt x="4" y="20"/>
                  <a:pt x="6" y="21"/>
                  <a:pt x="8" y="21"/>
                </a:cubicBezTo>
                <a:cubicBezTo>
                  <a:pt x="11" y="21"/>
                  <a:pt x="13" y="19"/>
                  <a:pt x="13" y="17"/>
                </a:cubicBezTo>
                <a:cubicBezTo>
                  <a:pt x="13" y="16"/>
                  <a:pt x="13" y="15"/>
                  <a:pt x="12" y="14"/>
                </a:cubicBezTo>
                <a:cubicBezTo>
                  <a:pt x="12" y="14"/>
                  <a:pt x="11" y="14"/>
                  <a:pt x="10" y="13"/>
                </a:cubicBezTo>
                <a:cubicBezTo>
                  <a:pt x="7" y="13"/>
                  <a:pt x="7" y="13"/>
                  <a:pt x="7" y="13"/>
                </a:cubicBezTo>
                <a:cubicBezTo>
                  <a:pt x="5" y="13"/>
                  <a:pt x="3" y="12"/>
                  <a:pt x="2" y="11"/>
                </a:cubicBezTo>
                <a:cubicBezTo>
                  <a:pt x="1" y="10"/>
                  <a:pt x="1" y="9"/>
                  <a:pt x="1" y="7"/>
                </a:cubicBezTo>
                <a:cubicBezTo>
                  <a:pt x="1" y="3"/>
                  <a:pt x="4" y="0"/>
                  <a:pt x="8" y="0"/>
                </a:cubicBezTo>
                <a:cubicBezTo>
                  <a:pt x="12" y="0"/>
                  <a:pt x="14" y="1"/>
                  <a:pt x="16" y="2"/>
                </a:cubicBezTo>
                <a:cubicBezTo>
                  <a:pt x="13" y="5"/>
                  <a:pt x="13" y="5"/>
                  <a:pt x="13" y="5"/>
                </a:cubicBezTo>
                <a:cubicBezTo>
                  <a:pt x="12" y="3"/>
                  <a:pt x="10" y="3"/>
                  <a:pt x="8" y="3"/>
                </a:cubicBezTo>
                <a:cubicBezTo>
                  <a:pt x="6" y="3"/>
                  <a:pt x="4" y="5"/>
                  <a:pt x="4" y="7"/>
                </a:cubicBezTo>
                <a:cubicBezTo>
                  <a:pt x="4" y="7"/>
                  <a:pt x="4" y="8"/>
                  <a:pt x="5" y="9"/>
                </a:cubicBezTo>
                <a:cubicBezTo>
                  <a:pt x="6" y="9"/>
                  <a:pt x="7" y="10"/>
                  <a:pt x="8" y="10"/>
                </a:cubicBezTo>
                <a:cubicBezTo>
                  <a:pt x="10" y="10"/>
                  <a:pt x="10" y="10"/>
                  <a:pt x="10" y="10"/>
                </a:cubicBezTo>
                <a:cubicBezTo>
                  <a:pt x="12" y="11"/>
                  <a:pt x="14" y="11"/>
                  <a:pt x="15" y="12"/>
                </a:cubicBezTo>
                <a:cubicBezTo>
                  <a:pt x="16" y="13"/>
                  <a:pt x="17" y="15"/>
                  <a:pt x="17" y="17"/>
                </a:cubicBezTo>
                <a:cubicBezTo>
                  <a:pt x="17" y="21"/>
                  <a:pt x="13" y="24"/>
                  <a:pt x="8"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8" name="Freeform 309"/>
          <p:cNvSpPr>
            <a:spLocks/>
          </p:cNvSpPr>
          <p:nvPr userDrawn="1"/>
        </p:nvSpPr>
        <p:spPr bwMode="auto">
          <a:xfrm>
            <a:off x="7221538" y="-6856140"/>
            <a:ext cx="263525" cy="184150"/>
          </a:xfrm>
          <a:custGeom>
            <a:avLst/>
            <a:gdLst>
              <a:gd name="T0" fmla="*/ 36 w 83"/>
              <a:gd name="T1" fmla="*/ 9 h 58"/>
              <a:gd name="T2" fmla="*/ 83 w 83"/>
              <a:gd name="T3" fmla="*/ 2 h 58"/>
              <a:gd name="T4" fmla="*/ 78 w 83"/>
              <a:gd name="T5" fmla="*/ 35 h 58"/>
              <a:gd name="T6" fmla="*/ 50 w 83"/>
              <a:gd name="T7" fmla="*/ 39 h 58"/>
              <a:gd name="T8" fmla="*/ 29 w 83"/>
              <a:gd name="T9" fmla="*/ 58 h 58"/>
              <a:gd name="T10" fmla="*/ 0 w 83"/>
              <a:gd name="T11" fmla="*/ 41 h 58"/>
              <a:gd name="T12" fmla="*/ 36 w 83"/>
              <a:gd name="T13" fmla="*/ 9 h 58"/>
            </a:gdLst>
            <a:ahLst/>
            <a:cxnLst>
              <a:cxn ang="0">
                <a:pos x="T0" y="T1"/>
              </a:cxn>
              <a:cxn ang="0">
                <a:pos x="T2" y="T3"/>
              </a:cxn>
              <a:cxn ang="0">
                <a:pos x="T4" y="T5"/>
              </a:cxn>
              <a:cxn ang="0">
                <a:pos x="T6" y="T7"/>
              </a:cxn>
              <a:cxn ang="0">
                <a:pos x="T8" y="T9"/>
              </a:cxn>
              <a:cxn ang="0">
                <a:pos x="T10" y="T11"/>
              </a:cxn>
              <a:cxn ang="0">
                <a:pos x="T12" y="T13"/>
              </a:cxn>
            </a:cxnLst>
            <a:rect l="0" t="0" r="r" b="b"/>
            <a:pathLst>
              <a:path w="83" h="58">
                <a:moveTo>
                  <a:pt x="36" y="9"/>
                </a:moveTo>
                <a:cubicBezTo>
                  <a:pt x="51" y="2"/>
                  <a:pt x="67" y="0"/>
                  <a:pt x="83" y="2"/>
                </a:cubicBezTo>
                <a:cubicBezTo>
                  <a:pt x="82" y="8"/>
                  <a:pt x="78" y="30"/>
                  <a:pt x="78" y="35"/>
                </a:cubicBezTo>
                <a:cubicBezTo>
                  <a:pt x="68" y="34"/>
                  <a:pt x="59" y="35"/>
                  <a:pt x="50" y="39"/>
                </a:cubicBezTo>
                <a:cubicBezTo>
                  <a:pt x="41" y="43"/>
                  <a:pt x="34" y="50"/>
                  <a:pt x="29" y="58"/>
                </a:cubicBezTo>
                <a:cubicBezTo>
                  <a:pt x="25" y="55"/>
                  <a:pt x="5" y="44"/>
                  <a:pt x="0" y="41"/>
                </a:cubicBezTo>
                <a:cubicBezTo>
                  <a:pt x="9" y="27"/>
                  <a:pt x="21" y="16"/>
                  <a:pt x="36"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
        <p:nvSpPr>
          <p:cNvPr id="1109" name="Freeform 310"/>
          <p:cNvSpPr>
            <a:spLocks/>
          </p:cNvSpPr>
          <p:nvPr userDrawn="1"/>
        </p:nvSpPr>
        <p:spPr bwMode="auto">
          <a:xfrm>
            <a:off x="7208838" y="-6808515"/>
            <a:ext cx="488950" cy="488950"/>
          </a:xfrm>
          <a:custGeom>
            <a:avLst/>
            <a:gdLst>
              <a:gd name="T0" fmla="*/ 94 w 154"/>
              <a:gd name="T1" fmla="*/ 0 h 154"/>
              <a:gd name="T2" fmla="*/ 147 w 154"/>
              <a:gd name="T3" fmla="*/ 42 h 154"/>
              <a:gd name="T4" fmla="*/ 154 w 154"/>
              <a:gd name="T5" fmla="*/ 75 h 154"/>
              <a:gd name="T6" fmla="*/ 150 w 154"/>
              <a:gd name="T7" fmla="*/ 101 h 154"/>
              <a:gd name="T8" fmla="*/ 110 w 154"/>
              <a:gd name="T9" fmla="*/ 145 h 154"/>
              <a:gd name="T10" fmla="*/ 51 w 154"/>
              <a:gd name="T11" fmla="*/ 147 h 154"/>
              <a:gd name="T12" fmla="*/ 7 w 154"/>
              <a:gd name="T13" fmla="*/ 108 h 154"/>
              <a:gd name="T14" fmla="*/ 0 w 154"/>
              <a:gd name="T15" fmla="*/ 75 h 154"/>
              <a:gd name="T16" fmla="*/ 9 w 154"/>
              <a:gd name="T17" fmla="*/ 39 h 154"/>
              <a:gd name="T18" fmla="*/ 35 w 154"/>
              <a:gd name="T19" fmla="*/ 54 h 154"/>
              <a:gd name="T20" fmla="*/ 30 w 154"/>
              <a:gd name="T21" fmla="*/ 75 h 154"/>
              <a:gd name="T22" fmla="*/ 34 w 154"/>
              <a:gd name="T23" fmla="*/ 95 h 154"/>
              <a:gd name="T24" fmla="*/ 61 w 154"/>
              <a:gd name="T25" fmla="*/ 119 h 154"/>
              <a:gd name="T26" fmla="*/ 97 w 154"/>
              <a:gd name="T27" fmla="*/ 118 h 154"/>
              <a:gd name="T28" fmla="*/ 122 w 154"/>
              <a:gd name="T29" fmla="*/ 91 h 154"/>
              <a:gd name="T30" fmla="*/ 125 w 154"/>
              <a:gd name="T31" fmla="*/ 75 h 154"/>
              <a:gd name="T32" fmla="*/ 120 w 154"/>
              <a:gd name="T33" fmla="*/ 55 h 154"/>
              <a:gd name="T34" fmla="*/ 88 w 154"/>
              <a:gd name="T35" fmla="*/ 29 h 154"/>
              <a:gd name="T36" fmla="*/ 94 w 154"/>
              <a:gd name="T3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154">
                <a:moveTo>
                  <a:pt x="94" y="0"/>
                </a:moveTo>
                <a:cubicBezTo>
                  <a:pt x="117" y="5"/>
                  <a:pt x="137" y="21"/>
                  <a:pt x="147" y="42"/>
                </a:cubicBezTo>
                <a:cubicBezTo>
                  <a:pt x="152" y="53"/>
                  <a:pt x="154" y="64"/>
                  <a:pt x="154" y="75"/>
                </a:cubicBezTo>
                <a:cubicBezTo>
                  <a:pt x="154" y="84"/>
                  <a:pt x="153" y="93"/>
                  <a:pt x="150" y="101"/>
                </a:cubicBezTo>
                <a:cubicBezTo>
                  <a:pt x="143" y="121"/>
                  <a:pt x="129" y="136"/>
                  <a:pt x="110" y="145"/>
                </a:cubicBezTo>
                <a:cubicBezTo>
                  <a:pt x="91" y="154"/>
                  <a:pt x="70" y="154"/>
                  <a:pt x="51" y="147"/>
                </a:cubicBezTo>
                <a:cubicBezTo>
                  <a:pt x="32" y="140"/>
                  <a:pt x="16" y="126"/>
                  <a:pt x="7" y="108"/>
                </a:cubicBezTo>
                <a:cubicBezTo>
                  <a:pt x="3" y="97"/>
                  <a:pt x="0" y="86"/>
                  <a:pt x="0" y="75"/>
                </a:cubicBezTo>
                <a:cubicBezTo>
                  <a:pt x="0" y="63"/>
                  <a:pt x="3" y="50"/>
                  <a:pt x="9" y="39"/>
                </a:cubicBezTo>
                <a:cubicBezTo>
                  <a:pt x="13" y="42"/>
                  <a:pt x="31" y="52"/>
                  <a:pt x="35" y="54"/>
                </a:cubicBezTo>
                <a:cubicBezTo>
                  <a:pt x="32" y="61"/>
                  <a:pt x="30" y="68"/>
                  <a:pt x="30" y="75"/>
                </a:cubicBezTo>
                <a:cubicBezTo>
                  <a:pt x="30" y="82"/>
                  <a:pt x="32" y="89"/>
                  <a:pt x="34" y="95"/>
                </a:cubicBezTo>
                <a:cubicBezTo>
                  <a:pt x="40" y="106"/>
                  <a:pt x="49" y="115"/>
                  <a:pt x="61" y="119"/>
                </a:cubicBezTo>
                <a:cubicBezTo>
                  <a:pt x="73" y="124"/>
                  <a:pt x="86" y="123"/>
                  <a:pt x="97" y="118"/>
                </a:cubicBezTo>
                <a:cubicBezTo>
                  <a:pt x="109" y="112"/>
                  <a:pt x="117" y="103"/>
                  <a:pt x="122" y="91"/>
                </a:cubicBezTo>
                <a:cubicBezTo>
                  <a:pt x="124" y="86"/>
                  <a:pt x="125" y="80"/>
                  <a:pt x="125" y="75"/>
                </a:cubicBezTo>
                <a:cubicBezTo>
                  <a:pt x="125" y="68"/>
                  <a:pt x="123" y="61"/>
                  <a:pt x="120" y="55"/>
                </a:cubicBezTo>
                <a:cubicBezTo>
                  <a:pt x="114" y="42"/>
                  <a:pt x="102" y="33"/>
                  <a:pt x="88" y="29"/>
                </a:cubicBezTo>
                <a:cubicBezTo>
                  <a:pt x="89" y="25"/>
                  <a:pt x="93" y="5"/>
                  <a:pt x="9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latin typeface="Arial"/>
            </a:endParaRPr>
          </a:p>
        </p:txBody>
      </p:sp>
    </p:spTree>
    <p:extLst>
      <p:ext uri="{BB962C8B-B14F-4D97-AF65-F5344CB8AC3E}">
        <p14:creationId xmlns:p14="http://schemas.microsoft.com/office/powerpoint/2010/main" val="241252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54AE03-B1BC-8F45-AC51-0374756ACD31}"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328768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6097488"/>
            <a:ext cx="7092280" cy="781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prstClr val="white"/>
              </a:solidFill>
              <a:latin typeface="Arial" panose="020B0604020202020204" pitchFamily="34" charset="0"/>
              <a:cs typeface="Arial" panose="020B0604020202020204" pitchFamily="34" charset="0"/>
            </a:endParaRPr>
          </a:p>
        </p:txBody>
      </p:sp>
      <p:sp>
        <p:nvSpPr>
          <p:cNvPr id="8" name="Rectangle 7"/>
          <p:cNvSpPr/>
          <p:nvPr userDrawn="1"/>
        </p:nvSpPr>
        <p:spPr>
          <a:xfrm>
            <a:off x="0" y="4297288"/>
            <a:ext cx="9144000"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3E1DA3-7A4B-DC47-9197-1BF37638EEBF}"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272215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116632"/>
            <a:ext cx="9144000" cy="62646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a:endParaRPr>
          </a:p>
        </p:txBody>
      </p:sp>
      <p:sp>
        <p:nvSpPr>
          <p:cNvPr id="10" name="Rectangle 9"/>
          <p:cNvSpPr/>
          <p:nvPr userDrawn="1"/>
        </p:nvSpPr>
        <p:spPr>
          <a:xfrm>
            <a:off x="0" y="0"/>
            <a:ext cx="9144000" cy="6525344"/>
          </a:xfrm>
          <a:custGeom>
            <a:avLst/>
            <a:gdLst/>
            <a:ahLst/>
            <a:cxnLst/>
            <a:rect l="l" t="t" r="r" b="b"/>
            <a:pathLst>
              <a:path w="9144000" h="6525344">
                <a:moveTo>
                  <a:pt x="0" y="0"/>
                </a:moveTo>
                <a:lnTo>
                  <a:pt x="9144000" y="0"/>
                </a:lnTo>
                <a:lnTo>
                  <a:pt x="9144000" y="6525344"/>
                </a:lnTo>
                <a:lnTo>
                  <a:pt x="8789997" y="6525344"/>
                </a:lnTo>
                <a:lnTo>
                  <a:pt x="8789997" y="418000"/>
                </a:lnTo>
                <a:cubicBezTo>
                  <a:pt x="8789997" y="331097"/>
                  <a:pt x="8719548" y="260648"/>
                  <a:pt x="8632645" y="260648"/>
                </a:cubicBezTo>
                <a:lnTo>
                  <a:pt x="480881" y="260648"/>
                </a:lnTo>
                <a:cubicBezTo>
                  <a:pt x="393978" y="260648"/>
                  <a:pt x="323529" y="331097"/>
                  <a:pt x="323529" y="418000"/>
                </a:cubicBezTo>
                <a:lnTo>
                  <a:pt x="323529" y="6525344"/>
                </a:lnTo>
                <a:lnTo>
                  <a:pt x="0" y="65253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a:endParaRPr>
          </a:p>
        </p:txBody>
      </p:sp>
      <p:pic>
        <p:nvPicPr>
          <p:cNvPr id="8" name="Picture 310"/>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5324671E-5D6C-F84E-BD23-BA879CD3C30E}"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
        <p:nvSpPr>
          <p:cNvPr id="11" name="Freeform 10"/>
          <p:cNvSpPr/>
          <p:nvPr userDrawn="1"/>
        </p:nvSpPr>
        <p:spPr>
          <a:xfrm>
            <a:off x="107504" y="2348880"/>
            <a:ext cx="9036496" cy="2352675"/>
          </a:xfrm>
          <a:custGeom>
            <a:avLst/>
            <a:gdLst/>
            <a:ahLst/>
            <a:cxnLst/>
            <a:rect l="l" t="t" r="r" b="b"/>
            <a:pathLst>
              <a:path w="9036496" h="2352675">
                <a:moveTo>
                  <a:pt x="56366" y="0"/>
                </a:moveTo>
                <a:lnTo>
                  <a:pt x="9036496" y="454309"/>
                </a:lnTo>
                <a:lnTo>
                  <a:pt x="9036496" y="1642790"/>
                </a:lnTo>
                <a:lnTo>
                  <a:pt x="0" y="2352675"/>
                </a:lnTo>
                <a:lnTo>
                  <a:pt x="704570" y="1047750"/>
                </a:lnTo>
                <a:close/>
              </a:path>
            </a:pathLst>
          </a:custGeom>
          <a:solidFill>
            <a:schemeClr val="accent2"/>
          </a:solidFill>
          <a:ln>
            <a:noFill/>
          </a:ln>
          <a:effectLst>
            <a:outerShdw blurRad="177800" dist="1016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a:endParaRPr>
          </a:p>
        </p:txBody>
      </p:sp>
      <p:sp>
        <p:nvSpPr>
          <p:cNvPr id="2" name="Title 1"/>
          <p:cNvSpPr>
            <a:spLocks noGrp="1"/>
          </p:cNvSpPr>
          <p:nvPr>
            <p:ph type="title"/>
          </p:nvPr>
        </p:nvSpPr>
        <p:spPr>
          <a:xfrm>
            <a:off x="899591" y="2564905"/>
            <a:ext cx="7595121" cy="1641350"/>
          </a:xfrm>
        </p:spPr>
        <p:txBody>
          <a:bodyPr anchor="ctr"/>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4365104"/>
            <a:ext cx="7772400" cy="710556"/>
          </a:xfrm>
        </p:spPr>
        <p:txBody>
          <a:bodyPr anchor="b"/>
          <a:lstStyle>
            <a:lvl1pPr marL="0" indent="0" algn="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2116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725E04-ED71-EE46-9EC5-60A0D6846E8C}" type="datetime1">
              <a:rPr lang="en-GB" smtClean="0">
                <a:solidFill>
                  <a:prstClr val="black">
                    <a:tint val="75000"/>
                  </a:prstClr>
                </a:solidFill>
              </a:rPr>
              <a:pPr/>
              <a:t>17/05/2019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28661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5F86A8-1985-864D-9DF0-9B01420AC2A8}" type="datetime1">
              <a:rPr lang="en-GB" smtClean="0">
                <a:solidFill>
                  <a:prstClr val="black">
                    <a:tint val="75000"/>
                  </a:prstClr>
                </a:solidFill>
              </a:rPr>
              <a:pPr/>
              <a:t>17/05/2019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white"/>
              </a:solidFill>
            </a:endParaRPr>
          </a:p>
        </p:txBody>
      </p:sp>
      <p:sp>
        <p:nvSpPr>
          <p:cNvPr id="9" name="Slide Number Placeholder 8"/>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107095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98912C-97FF-C04B-BFF0-5332DB88D728}" type="datetime1">
              <a:rPr lang="en-GB" smtClean="0">
                <a:solidFill>
                  <a:prstClr val="black">
                    <a:tint val="75000"/>
                  </a:prstClr>
                </a:solidFill>
              </a:rPr>
              <a:pPr/>
              <a:t>17/05/2019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115081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54AE03-B1BC-8F45-AC51-0374756ACD31}"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384104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612D8-30AF-534C-BCB6-285E71E379E3}" type="datetime1">
              <a:rPr lang="en-GB" smtClean="0">
                <a:solidFill>
                  <a:prstClr val="black">
                    <a:tint val="75000"/>
                  </a:prstClr>
                </a:solidFill>
              </a:rPr>
              <a:pPr/>
              <a:t>17/05/2019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113889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66EF94-3690-1547-9E32-846EA774D302}" type="datetime1">
              <a:rPr lang="en-GB" smtClean="0">
                <a:solidFill>
                  <a:prstClr val="black">
                    <a:tint val="75000"/>
                  </a:prstClr>
                </a:solidFill>
              </a:rPr>
              <a:pPr/>
              <a:t>17/05/2019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127416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BCC9EE-9FEE-5240-B714-83D961C6B91D}" type="datetime1">
              <a:rPr lang="en-GB" smtClean="0">
                <a:solidFill>
                  <a:prstClr val="black">
                    <a:tint val="75000"/>
                  </a:prstClr>
                </a:solidFill>
              </a:rPr>
              <a:pPr/>
              <a:t>17/05/2019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247634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B45D20-9C7D-3C4D-AD09-4522603522E0}"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3218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F82CB0-22F2-8241-8BFB-527AA7BC9705}"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66016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10" name="Freeform 6"/>
          <p:cNvSpPr>
            <a:spLocks/>
          </p:cNvSpPr>
          <p:nvPr userDrawn="1"/>
        </p:nvSpPr>
        <p:spPr bwMode="auto">
          <a:xfrm>
            <a:off x="328612" y="199702"/>
            <a:ext cx="8432800" cy="6311900"/>
          </a:xfrm>
          <a:custGeom>
            <a:avLst/>
            <a:gdLst>
              <a:gd name="T0" fmla="*/ 57 w 2654"/>
              <a:gd name="T1" fmla="*/ 0 h 1986"/>
              <a:gd name="T2" fmla="*/ 0 w 2654"/>
              <a:gd name="T3" fmla="*/ 57 h 1986"/>
              <a:gd name="T4" fmla="*/ 0 w 2654"/>
              <a:gd name="T5" fmla="*/ 1929 h 1986"/>
              <a:gd name="T6" fmla="*/ 57 w 2654"/>
              <a:gd name="T7" fmla="*/ 1986 h 1986"/>
              <a:gd name="T8" fmla="*/ 2598 w 2654"/>
              <a:gd name="T9" fmla="*/ 1986 h 1986"/>
              <a:gd name="T10" fmla="*/ 2654 w 2654"/>
              <a:gd name="T11" fmla="*/ 1929 h 1986"/>
              <a:gd name="T12" fmla="*/ 2654 w 2654"/>
              <a:gd name="T13" fmla="*/ 57 h 1986"/>
              <a:gd name="T14" fmla="*/ 2598 w 2654"/>
              <a:gd name="T15" fmla="*/ 0 h 1986"/>
              <a:gd name="T16" fmla="*/ 57 w 2654"/>
              <a:gd name="T17" fmla="*/ 0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4" h="1986">
                <a:moveTo>
                  <a:pt x="57" y="0"/>
                </a:moveTo>
                <a:cubicBezTo>
                  <a:pt x="57" y="0"/>
                  <a:pt x="0" y="0"/>
                  <a:pt x="0" y="57"/>
                </a:cubicBezTo>
                <a:cubicBezTo>
                  <a:pt x="0" y="1929"/>
                  <a:pt x="0" y="1929"/>
                  <a:pt x="0" y="1929"/>
                </a:cubicBezTo>
                <a:cubicBezTo>
                  <a:pt x="0" y="1929"/>
                  <a:pt x="0" y="1986"/>
                  <a:pt x="57" y="1986"/>
                </a:cubicBezTo>
                <a:cubicBezTo>
                  <a:pt x="2598" y="1986"/>
                  <a:pt x="2598" y="1986"/>
                  <a:pt x="2598" y="1986"/>
                </a:cubicBezTo>
                <a:cubicBezTo>
                  <a:pt x="2598" y="1986"/>
                  <a:pt x="2654" y="1986"/>
                  <a:pt x="2654" y="1929"/>
                </a:cubicBezTo>
                <a:cubicBezTo>
                  <a:pt x="2654" y="57"/>
                  <a:pt x="2654" y="57"/>
                  <a:pt x="2654" y="57"/>
                </a:cubicBezTo>
                <a:cubicBezTo>
                  <a:pt x="2654" y="57"/>
                  <a:pt x="2654" y="0"/>
                  <a:pt x="2598" y="0"/>
                </a:cubicBezTo>
                <a:cubicBezTo>
                  <a:pt x="57" y="0"/>
                  <a:pt x="57" y="0"/>
                  <a:pt x="57" y="0"/>
                </a:cubicBezTo>
              </a:path>
            </a:pathLst>
          </a:custGeom>
          <a:solidFill>
            <a:srgbClr val="2BB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pic>
        <p:nvPicPr>
          <p:cNvPr id="1335" name="Picture 3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1735" r="2528" b="20812"/>
          <a:stretch/>
        </p:blipFill>
        <p:spPr bwMode="auto">
          <a:xfrm>
            <a:off x="0" y="4228776"/>
            <a:ext cx="9153500" cy="26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9" name="Freeform 318"/>
          <p:cNvSpPr/>
          <p:nvPr userDrawn="1"/>
        </p:nvSpPr>
        <p:spPr>
          <a:xfrm>
            <a:off x="107504" y="980728"/>
            <a:ext cx="9036496" cy="3720827"/>
          </a:xfrm>
          <a:custGeom>
            <a:avLst/>
            <a:gdLst/>
            <a:ahLst/>
            <a:cxnLst/>
            <a:rect l="l" t="t" r="r" b="b"/>
            <a:pathLst>
              <a:path w="9036496" h="2352675">
                <a:moveTo>
                  <a:pt x="56366" y="0"/>
                </a:moveTo>
                <a:lnTo>
                  <a:pt x="9036496" y="454309"/>
                </a:lnTo>
                <a:lnTo>
                  <a:pt x="9036496" y="1642790"/>
                </a:lnTo>
                <a:lnTo>
                  <a:pt x="0" y="2352675"/>
                </a:lnTo>
                <a:lnTo>
                  <a:pt x="704570" y="1047750"/>
                </a:lnTo>
                <a:close/>
              </a:path>
            </a:pathLst>
          </a:custGeom>
          <a:solidFill>
            <a:schemeClr val="accent2"/>
          </a:solidFill>
          <a:ln>
            <a:noFill/>
          </a:ln>
          <a:effectLst>
            <a:outerShdw blurRad="177800" dist="1016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sp>
        <p:nvSpPr>
          <p:cNvPr id="1114" name="Freeform 10"/>
          <p:cNvSpPr>
            <a:spLocks/>
          </p:cNvSpPr>
          <p:nvPr userDrawn="1"/>
        </p:nvSpPr>
        <p:spPr bwMode="auto">
          <a:xfrm>
            <a:off x="1484312" y="4171627"/>
            <a:ext cx="528638" cy="233363"/>
          </a:xfrm>
          <a:custGeom>
            <a:avLst/>
            <a:gdLst>
              <a:gd name="T0" fmla="*/ 166 w 166"/>
              <a:gd name="T1" fmla="*/ 0 h 73"/>
              <a:gd name="T2" fmla="*/ 101 w 166"/>
              <a:gd name="T3" fmla="*/ 73 h 73"/>
              <a:gd name="T4" fmla="*/ 0 w 166"/>
              <a:gd name="T5" fmla="*/ 59 h 73"/>
              <a:gd name="T6" fmla="*/ 32 w 166"/>
              <a:gd name="T7" fmla="*/ 44 h 73"/>
              <a:gd name="T8" fmla="*/ 93 w 166"/>
              <a:gd name="T9" fmla="*/ 45 h 73"/>
              <a:gd name="T10" fmla="*/ 166 w 166"/>
              <a:gd name="T11" fmla="*/ 0 h 73"/>
            </a:gdLst>
            <a:ahLst/>
            <a:cxnLst>
              <a:cxn ang="0">
                <a:pos x="T0" y="T1"/>
              </a:cxn>
              <a:cxn ang="0">
                <a:pos x="T2" y="T3"/>
              </a:cxn>
              <a:cxn ang="0">
                <a:pos x="T4" y="T5"/>
              </a:cxn>
              <a:cxn ang="0">
                <a:pos x="T6" y="T7"/>
              </a:cxn>
              <a:cxn ang="0">
                <a:pos x="T8" y="T9"/>
              </a:cxn>
              <a:cxn ang="0">
                <a:pos x="T10" y="T11"/>
              </a:cxn>
            </a:cxnLst>
            <a:rect l="0" t="0" r="r" b="b"/>
            <a:pathLst>
              <a:path w="166" h="73">
                <a:moveTo>
                  <a:pt x="166" y="0"/>
                </a:moveTo>
                <a:cubicBezTo>
                  <a:pt x="166" y="0"/>
                  <a:pt x="109" y="50"/>
                  <a:pt x="101" y="73"/>
                </a:cubicBezTo>
                <a:cubicBezTo>
                  <a:pt x="101" y="73"/>
                  <a:pt x="42" y="53"/>
                  <a:pt x="0" y="59"/>
                </a:cubicBezTo>
                <a:cubicBezTo>
                  <a:pt x="0" y="59"/>
                  <a:pt x="13" y="46"/>
                  <a:pt x="32" y="44"/>
                </a:cubicBezTo>
                <a:cubicBezTo>
                  <a:pt x="32" y="44"/>
                  <a:pt x="67" y="38"/>
                  <a:pt x="93" y="45"/>
                </a:cubicBezTo>
                <a:cubicBezTo>
                  <a:pt x="93" y="45"/>
                  <a:pt x="143" y="8"/>
                  <a:pt x="166" y="0"/>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5" name="Freeform 11"/>
          <p:cNvSpPr>
            <a:spLocks/>
          </p:cNvSpPr>
          <p:nvPr userDrawn="1"/>
        </p:nvSpPr>
        <p:spPr bwMode="auto">
          <a:xfrm>
            <a:off x="2330450" y="4503415"/>
            <a:ext cx="558800" cy="225425"/>
          </a:xfrm>
          <a:custGeom>
            <a:avLst/>
            <a:gdLst>
              <a:gd name="T0" fmla="*/ 7 w 176"/>
              <a:gd name="T1" fmla="*/ 71 h 71"/>
              <a:gd name="T2" fmla="*/ 103 w 176"/>
              <a:gd name="T3" fmla="*/ 66 h 71"/>
              <a:gd name="T4" fmla="*/ 158 w 176"/>
              <a:gd name="T5" fmla="*/ 18 h 71"/>
              <a:gd name="T6" fmla="*/ 167 w 176"/>
              <a:gd name="T7" fmla="*/ 1 h 71"/>
              <a:gd name="T8" fmla="*/ 141 w 176"/>
              <a:gd name="T9" fmla="*/ 4 h 71"/>
              <a:gd name="T10" fmla="*/ 89 w 176"/>
              <a:gd name="T11" fmla="*/ 43 h 71"/>
              <a:gd name="T12" fmla="*/ 5 w 176"/>
              <a:gd name="T13" fmla="*/ 60 h 71"/>
              <a:gd name="T14" fmla="*/ 7 w 176"/>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71">
                <a:moveTo>
                  <a:pt x="7" y="71"/>
                </a:moveTo>
                <a:cubicBezTo>
                  <a:pt x="7" y="71"/>
                  <a:pt x="45" y="38"/>
                  <a:pt x="103" y="66"/>
                </a:cubicBezTo>
                <a:cubicBezTo>
                  <a:pt x="103" y="66"/>
                  <a:pt x="111" y="27"/>
                  <a:pt x="158" y="18"/>
                </a:cubicBezTo>
                <a:cubicBezTo>
                  <a:pt x="158" y="18"/>
                  <a:pt x="176" y="15"/>
                  <a:pt x="167" y="1"/>
                </a:cubicBezTo>
                <a:cubicBezTo>
                  <a:pt x="167" y="1"/>
                  <a:pt x="154" y="0"/>
                  <a:pt x="141" y="4"/>
                </a:cubicBezTo>
                <a:cubicBezTo>
                  <a:pt x="127" y="9"/>
                  <a:pt x="110" y="19"/>
                  <a:pt x="89" y="43"/>
                </a:cubicBezTo>
                <a:cubicBezTo>
                  <a:pt x="89" y="43"/>
                  <a:pt x="34" y="32"/>
                  <a:pt x="5" y="60"/>
                </a:cubicBezTo>
                <a:cubicBezTo>
                  <a:pt x="5" y="60"/>
                  <a:pt x="0" y="67"/>
                  <a:pt x="7" y="71"/>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6" name="Freeform 12"/>
          <p:cNvSpPr>
            <a:spLocks/>
          </p:cNvSpPr>
          <p:nvPr userDrawn="1"/>
        </p:nvSpPr>
        <p:spPr bwMode="auto">
          <a:xfrm>
            <a:off x="2032000" y="4957440"/>
            <a:ext cx="333375" cy="136525"/>
          </a:xfrm>
          <a:custGeom>
            <a:avLst/>
            <a:gdLst>
              <a:gd name="T0" fmla="*/ 4 w 105"/>
              <a:gd name="T1" fmla="*/ 43 h 43"/>
              <a:gd name="T2" fmla="*/ 61 w 105"/>
              <a:gd name="T3" fmla="*/ 39 h 43"/>
              <a:gd name="T4" fmla="*/ 95 w 105"/>
              <a:gd name="T5" fmla="*/ 11 h 43"/>
              <a:gd name="T6" fmla="*/ 99 w 105"/>
              <a:gd name="T7" fmla="*/ 1 h 43"/>
              <a:gd name="T8" fmla="*/ 84 w 105"/>
              <a:gd name="T9" fmla="*/ 3 h 43"/>
              <a:gd name="T10" fmla="*/ 53 w 105"/>
              <a:gd name="T11" fmla="*/ 26 h 43"/>
              <a:gd name="T12" fmla="*/ 3 w 105"/>
              <a:gd name="T13" fmla="*/ 36 h 43"/>
              <a:gd name="T14" fmla="*/ 4 w 105"/>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43">
                <a:moveTo>
                  <a:pt x="4" y="43"/>
                </a:moveTo>
                <a:cubicBezTo>
                  <a:pt x="4" y="43"/>
                  <a:pt x="27" y="23"/>
                  <a:pt x="61" y="39"/>
                </a:cubicBezTo>
                <a:cubicBezTo>
                  <a:pt x="61" y="39"/>
                  <a:pt x="66" y="16"/>
                  <a:pt x="95" y="11"/>
                </a:cubicBezTo>
                <a:cubicBezTo>
                  <a:pt x="95" y="11"/>
                  <a:pt x="105" y="9"/>
                  <a:pt x="99" y="1"/>
                </a:cubicBezTo>
                <a:cubicBezTo>
                  <a:pt x="99" y="1"/>
                  <a:pt x="92" y="0"/>
                  <a:pt x="84" y="3"/>
                </a:cubicBezTo>
                <a:cubicBezTo>
                  <a:pt x="76" y="6"/>
                  <a:pt x="65" y="12"/>
                  <a:pt x="53" y="26"/>
                </a:cubicBezTo>
                <a:cubicBezTo>
                  <a:pt x="53" y="26"/>
                  <a:pt x="20" y="19"/>
                  <a:pt x="3" y="36"/>
                </a:cubicBezTo>
                <a:cubicBezTo>
                  <a:pt x="3" y="36"/>
                  <a:pt x="0" y="40"/>
                  <a:pt x="4" y="4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7" name="Freeform 13"/>
          <p:cNvSpPr>
            <a:spLocks/>
          </p:cNvSpPr>
          <p:nvPr userDrawn="1"/>
        </p:nvSpPr>
        <p:spPr bwMode="auto">
          <a:xfrm>
            <a:off x="3073400" y="4605015"/>
            <a:ext cx="333375" cy="136525"/>
          </a:xfrm>
          <a:custGeom>
            <a:avLst/>
            <a:gdLst>
              <a:gd name="T0" fmla="*/ 4 w 105"/>
              <a:gd name="T1" fmla="*/ 43 h 43"/>
              <a:gd name="T2" fmla="*/ 61 w 105"/>
              <a:gd name="T3" fmla="*/ 40 h 43"/>
              <a:gd name="T4" fmla="*/ 94 w 105"/>
              <a:gd name="T5" fmla="*/ 11 h 43"/>
              <a:gd name="T6" fmla="*/ 99 w 105"/>
              <a:gd name="T7" fmla="*/ 1 h 43"/>
              <a:gd name="T8" fmla="*/ 84 w 105"/>
              <a:gd name="T9" fmla="*/ 3 h 43"/>
              <a:gd name="T10" fmla="*/ 53 w 105"/>
              <a:gd name="T11" fmla="*/ 26 h 43"/>
              <a:gd name="T12" fmla="*/ 3 w 105"/>
              <a:gd name="T13" fmla="*/ 36 h 43"/>
              <a:gd name="T14" fmla="*/ 4 w 105"/>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43">
                <a:moveTo>
                  <a:pt x="4" y="43"/>
                </a:moveTo>
                <a:cubicBezTo>
                  <a:pt x="4" y="43"/>
                  <a:pt x="27" y="23"/>
                  <a:pt x="61" y="40"/>
                </a:cubicBezTo>
                <a:cubicBezTo>
                  <a:pt x="61" y="40"/>
                  <a:pt x="66" y="17"/>
                  <a:pt x="94" y="11"/>
                </a:cubicBezTo>
                <a:cubicBezTo>
                  <a:pt x="94" y="11"/>
                  <a:pt x="105" y="10"/>
                  <a:pt x="99" y="1"/>
                </a:cubicBezTo>
                <a:cubicBezTo>
                  <a:pt x="99" y="1"/>
                  <a:pt x="92" y="0"/>
                  <a:pt x="84" y="3"/>
                </a:cubicBezTo>
                <a:cubicBezTo>
                  <a:pt x="76" y="6"/>
                  <a:pt x="65" y="12"/>
                  <a:pt x="53" y="26"/>
                </a:cubicBezTo>
                <a:cubicBezTo>
                  <a:pt x="53" y="26"/>
                  <a:pt x="20" y="19"/>
                  <a:pt x="3" y="36"/>
                </a:cubicBezTo>
                <a:cubicBezTo>
                  <a:pt x="3" y="36"/>
                  <a:pt x="0" y="40"/>
                  <a:pt x="4" y="4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8" name="Freeform 14"/>
          <p:cNvSpPr>
            <a:spLocks/>
          </p:cNvSpPr>
          <p:nvPr userDrawn="1"/>
        </p:nvSpPr>
        <p:spPr bwMode="auto">
          <a:xfrm>
            <a:off x="2686050" y="4897115"/>
            <a:ext cx="358775" cy="241300"/>
          </a:xfrm>
          <a:custGeom>
            <a:avLst/>
            <a:gdLst>
              <a:gd name="T0" fmla="*/ 4 w 113"/>
              <a:gd name="T1" fmla="*/ 66 h 76"/>
              <a:gd name="T2" fmla="*/ 35 w 113"/>
              <a:gd name="T3" fmla="*/ 74 h 76"/>
              <a:gd name="T4" fmla="*/ 69 w 113"/>
              <a:gd name="T5" fmla="*/ 73 h 76"/>
              <a:gd name="T6" fmla="*/ 86 w 113"/>
              <a:gd name="T7" fmla="*/ 57 h 76"/>
              <a:gd name="T8" fmla="*/ 97 w 113"/>
              <a:gd name="T9" fmla="*/ 34 h 76"/>
              <a:gd name="T10" fmla="*/ 111 w 113"/>
              <a:gd name="T11" fmla="*/ 10 h 76"/>
              <a:gd name="T12" fmla="*/ 96 w 113"/>
              <a:gd name="T13" fmla="*/ 20 h 76"/>
              <a:gd name="T14" fmla="*/ 71 w 113"/>
              <a:gd name="T15" fmla="*/ 47 h 76"/>
              <a:gd name="T16" fmla="*/ 27 w 113"/>
              <a:gd name="T17" fmla="*/ 61 h 76"/>
              <a:gd name="T18" fmla="*/ 4 w 113"/>
              <a:gd name="T19"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6">
                <a:moveTo>
                  <a:pt x="4" y="66"/>
                </a:moveTo>
                <a:cubicBezTo>
                  <a:pt x="10" y="70"/>
                  <a:pt x="33" y="74"/>
                  <a:pt x="35" y="74"/>
                </a:cubicBezTo>
                <a:cubicBezTo>
                  <a:pt x="47" y="74"/>
                  <a:pt x="58" y="76"/>
                  <a:pt x="69" y="73"/>
                </a:cubicBezTo>
                <a:cubicBezTo>
                  <a:pt x="78" y="70"/>
                  <a:pt x="82" y="65"/>
                  <a:pt x="86" y="57"/>
                </a:cubicBezTo>
                <a:cubicBezTo>
                  <a:pt x="89" y="49"/>
                  <a:pt x="92" y="41"/>
                  <a:pt x="97" y="34"/>
                </a:cubicBezTo>
                <a:cubicBezTo>
                  <a:pt x="101" y="26"/>
                  <a:pt x="110" y="19"/>
                  <a:pt x="111" y="10"/>
                </a:cubicBezTo>
                <a:cubicBezTo>
                  <a:pt x="113" y="0"/>
                  <a:pt x="97" y="18"/>
                  <a:pt x="96" y="20"/>
                </a:cubicBezTo>
                <a:cubicBezTo>
                  <a:pt x="84" y="35"/>
                  <a:pt x="79" y="41"/>
                  <a:pt x="71" y="47"/>
                </a:cubicBezTo>
                <a:cubicBezTo>
                  <a:pt x="59" y="58"/>
                  <a:pt x="42" y="60"/>
                  <a:pt x="27" y="61"/>
                </a:cubicBezTo>
                <a:cubicBezTo>
                  <a:pt x="21" y="61"/>
                  <a:pt x="0" y="64"/>
                  <a:pt x="4" y="66"/>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9" name="Freeform 15"/>
          <p:cNvSpPr>
            <a:spLocks/>
          </p:cNvSpPr>
          <p:nvPr userDrawn="1"/>
        </p:nvSpPr>
        <p:spPr bwMode="auto">
          <a:xfrm>
            <a:off x="3070225" y="5236840"/>
            <a:ext cx="282575" cy="190500"/>
          </a:xfrm>
          <a:custGeom>
            <a:avLst/>
            <a:gdLst>
              <a:gd name="T0" fmla="*/ 3 w 89"/>
              <a:gd name="T1" fmla="*/ 53 h 60"/>
              <a:gd name="T2" fmla="*/ 28 w 89"/>
              <a:gd name="T3" fmla="*/ 59 h 60"/>
              <a:gd name="T4" fmla="*/ 55 w 89"/>
              <a:gd name="T5" fmla="*/ 58 h 60"/>
              <a:gd name="T6" fmla="*/ 68 w 89"/>
              <a:gd name="T7" fmla="*/ 46 h 60"/>
              <a:gd name="T8" fmla="*/ 76 w 89"/>
              <a:gd name="T9" fmla="*/ 28 h 60"/>
              <a:gd name="T10" fmla="*/ 88 w 89"/>
              <a:gd name="T11" fmla="*/ 9 h 60"/>
              <a:gd name="T12" fmla="*/ 76 w 89"/>
              <a:gd name="T13" fmla="*/ 17 h 60"/>
              <a:gd name="T14" fmla="*/ 56 w 89"/>
              <a:gd name="T15" fmla="*/ 38 h 60"/>
              <a:gd name="T16" fmla="*/ 21 w 89"/>
              <a:gd name="T17" fmla="*/ 49 h 60"/>
              <a:gd name="T18" fmla="*/ 3 w 89"/>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0">
                <a:moveTo>
                  <a:pt x="3" y="53"/>
                </a:moveTo>
                <a:cubicBezTo>
                  <a:pt x="8" y="56"/>
                  <a:pt x="26" y="59"/>
                  <a:pt x="28" y="59"/>
                </a:cubicBezTo>
                <a:cubicBezTo>
                  <a:pt x="37" y="59"/>
                  <a:pt x="46" y="60"/>
                  <a:pt x="55" y="58"/>
                </a:cubicBezTo>
                <a:cubicBezTo>
                  <a:pt x="62" y="56"/>
                  <a:pt x="65" y="52"/>
                  <a:pt x="68" y="46"/>
                </a:cubicBezTo>
                <a:cubicBezTo>
                  <a:pt x="70" y="39"/>
                  <a:pt x="73" y="33"/>
                  <a:pt x="76" y="28"/>
                </a:cubicBezTo>
                <a:cubicBezTo>
                  <a:pt x="80" y="22"/>
                  <a:pt x="87" y="16"/>
                  <a:pt x="88" y="9"/>
                </a:cubicBezTo>
                <a:cubicBezTo>
                  <a:pt x="89" y="0"/>
                  <a:pt x="77" y="15"/>
                  <a:pt x="76" y="17"/>
                </a:cubicBezTo>
                <a:cubicBezTo>
                  <a:pt x="66" y="29"/>
                  <a:pt x="63" y="33"/>
                  <a:pt x="56" y="38"/>
                </a:cubicBezTo>
                <a:cubicBezTo>
                  <a:pt x="46" y="46"/>
                  <a:pt x="34" y="48"/>
                  <a:pt x="21" y="49"/>
                </a:cubicBezTo>
                <a:cubicBezTo>
                  <a:pt x="17" y="49"/>
                  <a:pt x="0" y="51"/>
                  <a:pt x="3" y="5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5" name="Freeform 181"/>
          <p:cNvSpPr>
            <a:spLocks/>
          </p:cNvSpPr>
          <p:nvPr userDrawn="1"/>
        </p:nvSpPr>
        <p:spPr bwMode="auto">
          <a:xfrm>
            <a:off x="3565525" y="5376540"/>
            <a:ext cx="115888" cy="50800"/>
          </a:xfrm>
          <a:custGeom>
            <a:avLst/>
            <a:gdLst>
              <a:gd name="T0" fmla="*/ 36 w 36"/>
              <a:gd name="T1" fmla="*/ 0 h 16"/>
              <a:gd name="T2" fmla="*/ 22 w 36"/>
              <a:gd name="T3" fmla="*/ 16 h 16"/>
              <a:gd name="T4" fmla="*/ 0 w 36"/>
              <a:gd name="T5" fmla="*/ 13 h 16"/>
              <a:gd name="T6" fmla="*/ 7 w 36"/>
              <a:gd name="T7" fmla="*/ 10 h 16"/>
              <a:gd name="T8" fmla="*/ 20 w 36"/>
              <a:gd name="T9" fmla="*/ 10 h 16"/>
              <a:gd name="T10" fmla="*/ 36 w 36"/>
              <a:gd name="T11" fmla="*/ 0 h 16"/>
            </a:gdLst>
            <a:ahLst/>
            <a:cxnLst>
              <a:cxn ang="0">
                <a:pos x="T0" y="T1"/>
              </a:cxn>
              <a:cxn ang="0">
                <a:pos x="T2" y="T3"/>
              </a:cxn>
              <a:cxn ang="0">
                <a:pos x="T4" y="T5"/>
              </a:cxn>
              <a:cxn ang="0">
                <a:pos x="T6" y="T7"/>
              </a:cxn>
              <a:cxn ang="0">
                <a:pos x="T8" y="T9"/>
              </a:cxn>
              <a:cxn ang="0">
                <a:pos x="T10" y="T11"/>
              </a:cxn>
            </a:cxnLst>
            <a:rect l="0" t="0" r="r" b="b"/>
            <a:pathLst>
              <a:path w="36" h="16">
                <a:moveTo>
                  <a:pt x="36" y="0"/>
                </a:moveTo>
                <a:cubicBezTo>
                  <a:pt x="36" y="0"/>
                  <a:pt x="24" y="11"/>
                  <a:pt x="22" y="16"/>
                </a:cubicBezTo>
                <a:cubicBezTo>
                  <a:pt x="22" y="16"/>
                  <a:pt x="9" y="12"/>
                  <a:pt x="0" y="13"/>
                </a:cubicBezTo>
                <a:cubicBezTo>
                  <a:pt x="0" y="13"/>
                  <a:pt x="3" y="10"/>
                  <a:pt x="7" y="10"/>
                </a:cubicBezTo>
                <a:cubicBezTo>
                  <a:pt x="7" y="10"/>
                  <a:pt x="15" y="8"/>
                  <a:pt x="20" y="10"/>
                </a:cubicBezTo>
                <a:cubicBezTo>
                  <a:pt x="20" y="10"/>
                  <a:pt x="31" y="2"/>
                  <a:pt x="36" y="0"/>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6" name="Freeform 182"/>
          <p:cNvSpPr>
            <a:spLocks/>
          </p:cNvSpPr>
          <p:nvPr userDrawn="1"/>
        </p:nvSpPr>
        <p:spPr bwMode="auto">
          <a:xfrm>
            <a:off x="3751262" y="5449565"/>
            <a:ext cx="120650" cy="47625"/>
          </a:xfrm>
          <a:custGeom>
            <a:avLst/>
            <a:gdLst>
              <a:gd name="T0" fmla="*/ 1 w 38"/>
              <a:gd name="T1" fmla="*/ 15 h 15"/>
              <a:gd name="T2" fmla="*/ 22 w 38"/>
              <a:gd name="T3" fmla="*/ 14 h 15"/>
              <a:gd name="T4" fmla="*/ 34 w 38"/>
              <a:gd name="T5" fmla="*/ 4 h 15"/>
              <a:gd name="T6" fmla="*/ 36 w 38"/>
              <a:gd name="T7" fmla="*/ 0 h 15"/>
              <a:gd name="T8" fmla="*/ 30 w 38"/>
              <a:gd name="T9" fmla="*/ 1 h 15"/>
              <a:gd name="T10" fmla="*/ 19 w 38"/>
              <a:gd name="T11" fmla="*/ 9 h 15"/>
              <a:gd name="T12" fmla="*/ 1 w 38"/>
              <a:gd name="T13" fmla="*/ 13 h 15"/>
              <a:gd name="T14" fmla="*/ 1 w 3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5">
                <a:moveTo>
                  <a:pt x="1" y="15"/>
                </a:moveTo>
                <a:cubicBezTo>
                  <a:pt x="1" y="15"/>
                  <a:pt x="9" y="8"/>
                  <a:pt x="22" y="14"/>
                </a:cubicBezTo>
                <a:cubicBezTo>
                  <a:pt x="22" y="14"/>
                  <a:pt x="24" y="6"/>
                  <a:pt x="34" y="4"/>
                </a:cubicBezTo>
                <a:cubicBezTo>
                  <a:pt x="34" y="4"/>
                  <a:pt x="38" y="3"/>
                  <a:pt x="36" y="0"/>
                </a:cubicBezTo>
                <a:cubicBezTo>
                  <a:pt x="36" y="0"/>
                  <a:pt x="33" y="0"/>
                  <a:pt x="30" y="1"/>
                </a:cubicBezTo>
                <a:cubicBezTo>
                  <a:pt x="27" y="2"/>
                  <a:pt x="23" y="4"/>
                  <a:pt x="19" y="9"/>
                </a:cubicBezTo>
                <a:cubicBezTo>
                  <a:pt x="19" y="9"/>
                  <a:pt x="7" y="7"/>
                  <a:pt x="1" y="13"/>
                </a:cubicBezTo>
                <a:cubicBezTo>
                  <a:pt x="1" y="13"/>
                  <a:pt x="0" y="14"/>
                  <a:pt x="1" y="15"/>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7" name="Freeform 183"/>
          <p:cNvSpPr>
            <a:spLocks/>
          </p:cNvSpPr>
          <p:nvPr userDrawn="1"/>
        </p:nvSpPr>
        <p:spPr bwMode="auto">
          <a:xfrm>
            <a:off x="3684587" y="5547990"/>
            <a:ext cx="73025" cy="28575"/>
          </a:xfrm>
          <a:custGeom>
            <a:avLst/>
            <a:gdLst>
              <a:gd name="T0" fmla="*/ 1 w 23"/>
              <a:gd name="T1" fmla="*/ 9 h 9"/>
              <a:gd name="T2" fmla="*/ 14 w 23"/>
              <a:gd name="T3" fmla="*/ 8 h 9"/>
              <a:gd name="T4" fmla="*/ 21 w 23"/>
              <a:gd name="T5" fmla="*/ 2 h 9"/>
              <a:gd name="T6" fmla="*/ 22 w 23"/>
              <a:gd name="T7" fmla="*/ 0 h 9"/>
              <a:gd name="T8" fmla="*/ 18 w 23"/>
              <a:gd name="T9" fmla="*/ 0 h 9"/>
              <a:gd name="T10" fmla="*/ 12 w 23"/>
              <a:gd name="T11" fmla="*/ 5 h 9"/>
              <a:gd name="T12" fmla="*/ 1 w 23"/>
              <a:gd name="T13" fmla="*/ 8 h 9"/>
              <a:gd name="T14" fmla="*/ 1 w 2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1" y="9"/>
                </a:moveTo>
                <a:cubicBezTo>
                  <a:pt x="1" y="9"/>
                  <a:pt x="6" y="5"/>
                  <a:pt x="14" y="8"/>
                </a:cubicBezTo>
                <a:cubicBezTo>
                  <a:pt x="14" y="8"/>
                  <a:pt x="15" y="3"/>
                  <a:pt x="21" y="2"/>
                </a:cubicBezTo>
                <a:cubicBezTo>
                  <a:pt x="21" y="2"/>
                  <a:pt x="23" y="2"/>
                  <a:pt x="22" y="0"/>
                </a:cubicBezTo>
                <a:cubicBezTo>
                  <a:pt x="22" y="0"/>
                  <a:pt x="20" y="0"/>
                  <a:pt x="18" y="0"/>
                </a:cubicBezTo>
                <a:cubicBezTo>
                  <a:pt x="17" y="1"/>
                  <a:pt x="14" y="2"/>
                  <a:pt x="12" y="5"/>
                </a:cubicBezTo>
                <a:cubicBezTo>
                  <a:pt x="12" y="5"/>
                  <a:pt x="5" y="4"/>
                  <a:pt x="1" y="8"/>
                </a:cubicBezTo>
                <a:cubicBezTo>
                  <a:pt x="1" y="8"/>
                  <a:pt x="0" y="8"/>
                  <a:pt x="1" y="9"/>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8" name="Freeform 184"/>
          <p:cNvSpPr>
            <a:spLocks/>
          </p:cNvSpPr>
          <p:nvPr userDrawn="1"/>
        </p:nvSpPr>
        <p:spPr bwMode="auto">
          <a:xfrm>
            <a:off x="3910012" y="5471790"/>
            <a:ext cx="73025" cy="28575"/>
          </a:xfrm>
          <a:custGeom>
            <a:avLst/>
            <a:gdLst>
              <a:gd name="T0" fmla="*/ 1 w 23"/>
              <a:gd name="T1" fmla="*/ 9 h 9"/>
              <a:gd name="T2" fmla="*/ 14 w 23"/>
              <a:gd name="T3" fmla="*/ 8 h 9"/>
              <a:gd name="T4" fmla="*/ 21 w 23"/>
              <a:gd name="T5" fmla="*/ 2 h 9"/>
              <a:gd name="T6" fmla="*/ 22 w 23"/>
              <a:gd name="T7" fmla="*/ 0 h 9"/>
              <a:gd name="T8" fmla="*/ 19 w 23"/>
              <a:gd name="T9" fmla="*/ 0 h 9"/>
              <a:gd name="T10" fmla="*/ 12 w 23"/>
              <a:gd name="T11" fmla="*/ 5 h 9"/>
              <a:gd name="T12" fmla="*/ 1 w 23"/>
              <a:gd name="T13" fmla="*/ 8 h 9"/>
              <a:gd name="T14" fmla="*/ 1 w 2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1" y="9"/>
                </a:moveTo>
                <a:cubicBezTo>
                  <a:pt x="1" y="9"/>
                  <a:pt x="6" y="5"/>
                  <a:pt x="14" y="8"/>
                </a:cubicBezTo>
                <a:cubicBezTo>
                  <a:pt x="14" y="8"/>
                  <a:pt x="15" y="3"/>
                  <a:pt x="21" y="2"/>
                </a:cubicBezTo>
                <a:cubicBezTo>
                  <a:pt x="21" y="2"/>
                  <a:pt x="23" y="2"/>
                  <a:pt x="22" y="0"/>
                </a:cubicBezTo>
                <a:cubicBezTo>
                  <a:pt x="22" y="0"/>
                  <a:pt x="20" y="0"/>
                  <a:pt x="19" y="0"/>
                </a:cubicBezTo>
                <a:cubicBezTo>
                  <a:pt x="17" y="1"/>
                  <a:pt x="15" y="2"/>
                  <a:pt x="12" y="5"/>
                </a:cubicBezTo>
                <a:cubicBezTo>
                  <a:pt x="12" y="5"/>
                  <a:pt x="5" y="4"/>
                  <a:pt x="1" y="8"/>
                </a:cubicBezTo>
                <a:cubicBezTo>
                  <a:pt x="1" y="8"/>
                  <a:pt x="0" y="8"/>
                  <a:pt x="1" y="9"/>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9" name="Freeform 185"/>
          <p:cNvSpPr>
            <a:spLocks/>
          </p:cNvSpPr>
          <p:nvPr userDrawn="1"/>
        </p:nvSpPr>
        <p:spPr bwMode="auto">
          <a:xfrm>
            <a:off x="3827462" y="5535290"/>
            <a:ext cx="76200" cy="50800"/>
          </a:xfrm>
          <a:custGeom>
            <a:avLst/>
            <a:gdLst>
              <a:gd name="T0" fmla="*/ 1 w 24"/>
              <a:gd name="T1" fmla="*/ 14 h 16"/>
              <a:gd name="T2" fmla="*/ 8 w 24"/>
              <a:gd name="T3" fmla="*/ 16 h 16"/>
              <a:gd name="T4" fmla="*/ 15 w 24"/>
              <a:gd name="T5" fmla="*/ 15 h 16"/>
              <a:gd name="T6" fmla="*/ 19 w 24"/>
              <a:gd name="T7" fmla="*/ 12 h 16"/>
              <a:gd name="T8" fmla="*/ 21 w 24"/>
              <a:gd name="T9" fmla="*/ 7 h 16"/>
              <a:gd name="T10" fmla="*/ 24 w 24"/>
              <a:gd name="T11" fmla="*/ 2 h 16"/>
              <a:gd name="T12" fmla="*/ 21 w 24"/>
              <a:gd name="T13" fmla="*/ 4 h 16"/>
              <a:gd name="T14" fmla="*/ 15 w 24"/>
              <a:gd name="T15" fmla="*/ 10 h 16"/>
              <a:gd name="T16" fmla="*/ 6 w 24"/>
              <a:gd name="T17" fmla="*/ 13 h 16"/>
              <a:gd name="T18" fmla="*/ 1 w 24"/>
              <a:gd name="T1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6">
                <a:moveTo>
                  <a:pt x="1" y="14"/>
                </a:moveTo>
                <a:cubicBezTo>
                  <a:pt x="2" y="15"/>
                  <a:pt x="7" y="16"/>
                  <a:pt x="8" y="16"/>
                </a:cubicBezTo>
                <a:cubicBezTo>
                  <a:pt x="10" y="16"/>
                  <a:pt x="13" y="16"/>
                  <a:pt x="15" y="15"/>
                </a:cubicBezTo>
                <a:cubicBezTo>
                  <a:pt x="17" y="15"/>
                  <a:pt x="18" y="14"/>
                  <a:pt x="19" y="12"/>
                </a:cubicBezTo>
                <a:cubicBezTo>
                  <a:pt x="19" y="10"/>
                  <a:pt x="20" y="9"/>
                  <a:pt x="21" y="7"/>
                </a:cubicBezTo>
                <a:cubicBezTo>
                  <a:pt x="22" y="5"/>
                  <a:pt x="24" y="4"/>
                  <a:pt x="24" y="2"/>
                </a:cubicBezTo>
                <a:cubicBezTo>
                  <a:pt x="24" y="0"/>
                  <a:pt x="21" y="4"/>
                  <a:pt x="21" y="4"/>
                </a:cubicBezTo>
                <a:cubicBezTo>
                  <a:pt x="18" y="7"/>
                  <a:pt x="17" y="8"/>
                  <a:pt x="15" y="10"/>
                </a:cubicBezTo>
                <a:cubicBezTo>
                  <a:pt x="13" y="12"/>
                  <a:pt x="9" y="13"/>
                  <a:pt x="6" y="13"/>
                </a:cubicBezTo>
                <a:cubicBezTo>
                  <a:pt x="5" y="13"/>
                  <a:pt x="0" y="14"/>
                  <a:pt x="1" y="14"/>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pic>
        <p:nvPicPr>
          <p:cNvPr id="8" name="Picture 310"/>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ctrTitle"/>
          </p:nvPr>
        </p:nvSpPr>
        <p:spPr>
          <a:xfrm>
            <a:off x="1187623" y="1196752"/>
            <a:ext cx="6799089" cy="3049339"/>
          </a:xfrm>
        </p:spPr>
        <p:txBody>
          <a:bodyPr>
            <a:normAutofit/>
          </a:bodyPr>
          <a:lstStyle>
            <a:lvl1pPr>
              <a:lnSpc>
                <a:spcPts val="6000"/>
              </a:lnSpc>
              <a:defRPr sz="5400"/>
            </a:lvl1pPr>
          </a:lstStyle>
          <a:p>
            <a:r>
              <a:rPr lang="en-US" dirty="0"/>
              <a:t>Click to edit Master title style</a:t>
            </a:r>
            <a:endParaRPr lang="en-GB" dirty="0"/>
          </a:p>
        </p:txBody>
      </p:sp>
      <p:sp>
        <p:nvSpPr>
          <p:cNvPr id="3" name="Subtitle 2"/>
          <p:cNvSpPr>
            <a:spLocks noGrp="1"/>
          </p:cNvSpPr>
          <p:nvPr userDrawn="1">
            <p:ph type="subTitle" idx="1"/>
          </p:nvPr>
        </p:nvSpPr>
        <p:spPr>
          <a:xfrm>
            <a:off x="4305139" y="3933056"/>
            <a:ext cx="4248472" cy="1343000"/>
          </a:xfrm>
        </p:spPr>
        <p:txBody>
          <a:bodyPr anchor="ctr">
            <a:normAutofit/>
          </a:bodyPr>
          <a:lstStyle>
            <a:lvl1pPr marL="0" indent="0" algn="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userDrawn="1">
            <p:ph type="dt" sz="half" idx="10"/>
          </p:nvPr>
        </p:nvSpPr>
        <p:spPr/>
        <p:txBody>
          <a:bodyPr/>
          <a:lstStyle/>
          <a:p>
            <a:fld id="{4078A568-4424-4A9D-9D65-826A2DF6DD0C}" type="datetime1">
              <a:rPr lang="en-GB" smtClean="0"/>
              <a:t>17/05/2019</a:t>
            </a:fld>
            <a:endParaRPr lang="en-GB"/>
          </a:p>
        </p:txBody>
      </p:sp>
      <p:sp>
        <p:nvSpPr>
          <p:cNvPr id="5" name="Footer Placeholder 4"/>
          <p:cNvSpPr>
            <a:spLocks noGrp="1"/>
          </p:cNvSpPr>
          <p:nvPr userDrawn="1">
            <p:ph type="ftr" sz="quarter" idx="11"/>
          </p:nvPr>
        </p:nvSpPr>
        <p:spPr/>
        <p:txBody>
          <a:bodyPr/>
          <a:lstStyle/>
          <a:p>
            <a:endParaRPr lang="en-GB"/>
          </a:p>
        </p:txBody>
      </p:sp>
      <p:sp>
        <p:nvSpPr>
          <p:cNvPr id="10" name="Rectangle 9"/>
          <p:cNvSpPr/>
          <p:nvPr userDrawn="1"/>
        </p:nvSpPr>
        <p:spPr>
          <a:xfrm>
            <a:off x="8789997" y="5445224"/>
            <a:ext cx="35400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sp>
        <p:nvSpPr>
          <p:cNvPr id="6" name="Slide Number Placeholder 5"/>
          <p:cNvSpPr>
            <a:spLocks noGrp="1"/>
          </p:cNvSpPr>
          <p:nvPr userDrawn="1">
            <p:ph type="sldNum" sz="quarter" idx="12"/>
          </p:nvPr>
        </p:nvSpPr>
        <p:spPr/>
        <p:txBody>
          <a:bodyPr/>
          <a:lstStyle/>
          <a:p>
            <a:fld id="{490165BC-DBA7-4530-8926-81165AFC8D69}" type="slidenum">
              <a:rPr lang="en-GB" smtClean="0"/>
              <a:t>‹#›</a:t>
            </a:fld>
            <a:endParaRPr lang="en-GB"/>
          </a:p>
        </p:txBody>
      </p:sp>
      <p:sp>
        <p:nvSpPr>
          <p:cNvPr id="11" name="AutoShape 4"/>
          <p:cNvSpPr>
            <a:spLocks noChangeAspect="1" noChangeArrowheads="1" noTextEdit="1"/>
          </p:cNvSpPr>
          <p:nvPr userDrawn="1"/>
        </p:nvSpPr>
        <p:spPr bwMode="auto">
          <a:xfrm>
            <a:off x="-638175" y="-12853715"/>
            <a:ext cx="10213975"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2" name="Line 8"/>
          <p:cNvSpPr>
            <a:spLocks noChangeShapeType="1"/>
          </p:cNvSpPr>
          <p:nvPr userDrawn="1"/>
        </p:nvSpPr>
        <p:spPr bwMode="auto">
          <a:xfrm>
            <a:off x="7275512" y="-111757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13" name="Line 9"/>
          <p:cNvSpPr>
            <a:spLocks noChangeShapeType="1"/>
          </p:cNvSpPr>
          <p:nvPr userDrawn="1"/>
        </p:nvSpPr>
        <p:spPr bwMode="auto">
          <a:xfrm>
            <a:off x="7275512" y="-111757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0" name="Rectangle 16"/>
          <p:cNvSpPr>
            <a:spLocks noChangeArrowheads="1"/>
          </p:cNvSpPr>
          <p:nvPr userDrawn="1"/>
        </p:nvSpPr>
        <p:spPr bwMode="auto">
          <a:xfrm>
            <a:off x="-28575" y="-6967265"/>
            <a:ext cx="9153525" cy="787400"/>
          </a:xfrm>
          <a:prstGeom prst="rect">
            <a:avLst/>
          </a:prstGeom>
          <a:solidFill>
            <a:srgbClr val="4C5D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1" name="Rectangle 17"/>
          <p:cNvSpPr>
            <a:spLocks noChangeArrowheads="1"/>
          </p:cNvSpPr>
          <p:nvPr userDrawn="1"/>
        </p:nvSpPr>
        <p:spPr bwMode="auto">
          <a:xfrm>
            <a:off x="-28575" y="-6967265"/>
            <a:ext cx="91535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2" name="Rectangle 18"/>
          <p:cNvSpPr>
            <a:spLocks noChangeArrowheads="1"/>
          </p:cNvSpPr>
          <p:nvPr userDrawn="1"/>
        </p:nvSpPr>
        <p:spPr bwMode="auto">
          <a:xfrm>
            <a:off x="1684337" y="-6786290"/>
            <a:ext cx="47625" cy="6064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3" name="Rectangle 19"/>
          <p:cNvSpPr>
            <a:spLocks noChangeArrowheads="1"/>
          </p:cNvSpPr>
          <p:nvPr userDrawn="1"/>
        </p:nvSpPr>
        <p:spPr bwMode="auto">
          <a:xfrm>
            <a:off x="4865687" y="-6795815"/>
            <a:ext cx="47625" cy="6159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4" name="Freeform 20"/>
          <p:cNvSpPr>
            <a:spLocks/>
          </p:cNvSpPr>
          <p:nvPr userDrawn="1"/>
        </p:nvSpPr>
        <p:spPr bwMode="auto">
          <a:xfrm>
            <a:off x="2695575" y="-6745015"/>
            <a:ext cx="206375" cy="352425"/>
          </a:xfrm>
          <a:custGeom>
            <a:avLst/>
            <a:gdLst>
              <a:gd name="T0" fmla="*/ 65 w 65"/>
              <a:gd name="T1" fmla="*/ 111 h 111"/>
              <a:gd name="T2" fmla="*/ 20 w 65"/>
              <a:gd name="T3" fmla="*/ 111 h 111"/>
              <a:gd name="T4" fmla="*/ 5 w 65"/>
              <a:gd name="T5" fmla="*/ 105 h 111"/>
              <a:gd name="T6" fmla="*/ 0 w 65"/>
              <a:gd name="T7" fmla="*/ 90 h 111"/>
              <a:gd name="T8" fmla="*/ 0 w 65"/>
              <a:gd name="T9" fmla="*/ 0 h 111"/>
              <a:gd name="T10" fmla="*/ 15 w 65"/>
              <a:gd name="T11" fmla="*/ 0 h 111"/>
              <a:gd name="T12" fmla="*/ 15 w 65"/>
              <a:gd name="T13" fmla="*/ 91 h 111"/>
              <a:gd name="T14" fmla="*/ 17 w 65"/>
              <a:gd name="T15" fmla="*/ 94 h 111"/>
              <a:gd name="T16" fmla="*/ 20 w 65"/>
              <a:gd name="T17" fmla="*/ 96 h 111"/>
              <a:gd name="T18" fmla="*/ 65 w 65"/>
              <a:gd name="T19" fmla="*/ 96 h 111"/>
              <a:gd name="T20" fmla="*/ 65 w 65"/>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1">
                <a:moveTo>
                  <a:pt x="65" y="111"/>
                </a:moveTo>
                <a:cubicBezTo>
                  <a:pt x="20" y="111"/>
                  <a:pt x="20" y="111"/>
                  <a:pt x="20" y="111"/>
                </a:cubicBezTo>
                <a:cubicBezTo>
                  <a:pt x="15" y="111"/>
                  <a:pt x="9" y="109"/>
                  <a:pt x="5" y="105"/>
                </a:cubicBezTo>
                <a:cubicBezTo>
                  <a:pt x="2" y="101"/>
                  <a:pt x="0" y="95"/>
                  <a:pt x="0" y="90"/>
                </a:cubicBezTo>
                <a:cubicBezTo>
                  <a:pt x="0" y="0"/>
                  <a:pt x="0" y="0"/>
                  <a:pt x="0" y="0"/>
                </a:cubicBezTo>
                <a:cubicBezTo>
                  <a:pt x="15" y="0"/>
                  <a:pt x="15" y="0"/>
                  <a:pt x="15" y="0"/>
                </a:cubicBezTo>
                <a:cubicBezTo>
                  <a:pt x="15" y="91"/>
                  <a:pt x="15" y="91"/>
                  <a:pt x="15" y="91"/>
                </a:cubicBezTo>
                <a:cubicBezTo>
                  <a:pt x="15" y="92"/>
                  <a:pt x="16" y="93"/>
                  <a:pt x="17" y="94"/>
                </a:cubicBezTo>
                <a:cubicBezTo>
                  <a:pt x="18" y="95"/>
                  <a:pt x="19" y="96"/>
                  <a:pt x="20" y="96"/>
                </a:cubicBezTo>
                <a:cubicBezTo>
                  <a:pt x="65" y="96"/>
                  <a:pt x="65" y="96"/>
                  <a:pt x="65" y="96"/>
                </a:cubicBezTo>
                <a:lnTo>
                  <a:pt x="65" y="111"/>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5" name="Freeform 21"/>
          <p:cNvSpPr>
            <a:spLocks/>
          </p:cNvSpPr>
          <p:nvPr userDrawn="1"/>
        </p:nvSpPr>
        <p:spPr bwMode="auto">
          <a:xfrm>
            <a:off x="1690687" y="-6973615"/>
            <a:ext cx="44450" cy="155575"/>
          </a:xfrm>
          <a:custGeom>
            <a:avLst/>
            <a:gdLst>
              <a:gd name="T0" fmla="*/ 0 w 28"/>
              <a:gd name="T1" fmla="*/ 98 h 98"/>
              <a:gd name="T2" fmla="*/ 0 w 28"/>
              <a:gd name="T3" fmla="*/ 0 h 98"/>
              <a:gd name="T4" fmla="*/ 26 w 28"/>
              <a:gd name="T5" fmla="*/ 0 h 98"/>
              <a:gd name="T6" fmla="*/ 28 w 28"/>
              <a:gd name="T7" fmla="*/ 98 h 98"/>
              <a:gd name="T8" fmla="*/ 26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6" y="0"/>
                </a:lnTo>
                <a:lnTo>
                  <a:pt x="28"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6" name="Freeform 22"/>
          <p:cNvSpPr>
            <a:spLocks/>
          </p:cNvSpPr>
          <p:nvPr userDrawn="1"/>
        </p:nvSpPr>
        <p:spPr bwMode="auto">
          <a:xfrm>
            <a:off x="1690687" y="-6973615"/>
            <a:ext cx="44450" cy="155575"/>
          </a:xfrm>
          <a:custGeom>
            <a:avLst/>
            <a:gdLst>
              <a:gd name="T0" fmla="*/ 0 w 28"/>
              <a:gd name="T1" fmla="*/ 98 h 98"/>
              <a:gd name="T2" fmla="*/ 0 w 28"/>
              <a:gd name="T3" fmla="*/ 0 h 98"/>
              <a:gd name="T4" fmla="*/ 26 w 28"/>
              <a:gd name="T5" fmla="*/ 0 h 98"/>
              <a:gd name="T6" fmla="*/ 28 w 28"/>
              <a:gd name="T7" fmla="*/ 98 h 98"/>
              <a:gd name="T8" fmla="*/ 26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6" y="0"/>
                </a:lnTo>
                <a:lnTo>
                  <a:pt x="28"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7" name="Freeform 23"/>
          <p:cNvSpPr>
            <a:spLocks/>
          </p:cNvSpPr>
          <p:nvPr userDrawn="1"/>
        </p:nvSpPr>
        <p:spPr bwMode="auto">
          <a:xfrm>
            <a:off x="33083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8" name="Freeform 24"/>
          <p:cNvSpPr>
            <a:spLocks/>
          </p:cNvSpPr>
          <p:nvPr userDrawn="1"/>
        </p:nvSpPr>
        <p:spPr bwMode="auto">
          <a:xfrm>
            <a:off x="33083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29" name="Freeform 25"/>
          <p:cNvSpPr>
            <a:spLocks/>
          </p:cNvSpPr>
          <p:nvPr userDrawn="1"/>
        </p:nvSpPr>
        <p:spPr bwMode="auto">
          <a:xfrm>
            <a:off x="269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0" name="Freeform 26"/>
          <p:cNvSpPr>
            <a:spLocks/>
          </p:cNvSpPr>
          <p:nvPr userDrawn="1"/>
        </p:nvSpPr>
        <p:spPr bwMode="auto">
          <a:xfrm>
            <a:off x="269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1" name="Freeform 27"/>
          <p:cNvSpPr>
            <a:spLocks/>
          </p:cNvSpPr>
          <p:nvPr userDrawn="1"/>
        </p:nvSpPr>
        <p:spPr bwMode="auto">
          <a:xfrm>
            <a:off x="2314575"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2" name="Freeform 28"/>
          <p:cNvSpPr>
            <a:spLocks/>
          </p:cNvSpPr>
          <p:nvPr userDrawn="1"/>
        </p:nvSpPr>
        <p:spPr bwMode="auto">
          <a:xfrm>
            <a:off x="2314575"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3" name="Freeform 29"/>
          <p:cNvSpPr>
            <a:spLocks/>
          </p:cNvSpPr>
          <p:nvPr userDrawn="1"/>
        </p:nvSpPr>
        <p:spPr bwMode="auto">
          <a:xfrm>
            <a:off x="4592637"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4" name="Freeform 30"/>
          <p:cNvSpPr>
            <a:spLocks/>
          </p:cNvSpPr>
          <p:nvPr userDrawn="1"/>
        </p:nvSpPr>
        <p:spPr bwMode="auto">
          <a:xfrm>
            <a:off x="4592637"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5" name="Freeform 31"/>
          <p:cNvSpPr>
            <a:spLocks/>
          </p:cNvSpPr>
          <p:nvPr userDrawn="1"/>
        </p:nvSpPr>
        <p:spPr bwMode="auto">
          <a:xfrm>
            <a:off x="486568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6" name="Freeform 32"/>
          <p:cNvSpPr>
            <a:spLocks/>
          </p:cNvSpPr>
          <p:nvPr userDrawn="1"/>
        </p:nvSpPr>
        <p:spPr bwMode="auto">
          <a:xfrm>
            <a:off x="486568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7" name="Freeform 33"/>
          <p:cNvSpPr>
            <a:spLocks/>
          </p:cNvSpPr>
          <p:nvPr userDrawn="1"/>
        </p:nvSpPr>
        <p:spPr bwMode="auto">
          <a:xfrm>
            <a:off x="516413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8" name="Freeform 34"/>
          <p:cNvSpPr>
            <a:spLocks/>
          </p:cNvSpPr>
          <p:nvPr userDrawn="1"/>
        </p:nvSpPr>
        <p:spPr bwMode="auto">
          <a:xfrm>
            <a:off x="5164137"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39" name="Freeform 35"/>
          <p:cNvSpPr>
            <a:spLocks/>
          </p:cNvSpPr>
          <p:nvPr userDrawn="1"/>
        </p:nvSpPr>
        <p:spPr bwMode="auto">
          <a:xfrm>
            <a:off x="650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0" name="Freeform 36"/>
          <p:cNvSpPr>
            <a:spLocks/>
          </p:cNvSpPr>
          <p:nvPr userDrawn="1"/>
        </p:nvSpPr>
        <p:spPr bwMode="auto">
          <a:xfrm>
            <a:off x="650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1" name="Freeform 37"/>
          <p:cNvSpPr>
            <a:spLocks noEditPoints="1"/>
          </p:cNvSpPr>
          <p:nvPr userDrawn="1"/>
        </p:nvSpPr>
        <p:spPr bwMode="auto">
          <a:xfrm>
            <a:off x="3929062" y="-7527652"/>
            <a:ext cx="781050" cy="566738"/>
          </a:xfrm>
          <a:custGeom>
            <a:avLst/>
            <a:gdLst>
              <a:gd name="T0" fmla="*/ 460 w 492"/>
              <a:gd name="T1" fmla="*/ 16 h 357"/>
              <a:gd name="T2" fmla="*/ 410 w 492"/>
              <a:gd name="T3" fmla="*/ 16 h 357"/>
              <a:gd name="T4" fmla="*/ 472 w 492"/>
              <a:gd name="T5" fmla="*/ 180 h 357"/>
              <a:gd name="T6" fmla="*/ 492 w 492"/>
              <a:gd name="T7" fmla="*/ 357 h 357"/>
              <a:gd name="T8" fmla="*/ 478 w 492"/>
              <a:gd name="T9" fmla="*/ 190 h 357"/>
              <a:gd name="T10" fmla="*/ 382 w 492"/>
              <a:gd name="T11" fmla="*/ 204 h 357"/>
              <a:gd name="T12" fmla="*/ 356 w 492"/>
              <a:gd name="T13" fmla="*/ 90 h 357"/>
              <a:gd name="T14" fmla="*/ 198 w 492"/>
              <a:gd name="T15" fmla="*/ 136 h 357"/>
              <a:gd name="T16" fmla="*/ 106 w 492"/>
              <a:gd name="T17" fmla="*/ 86 h 357"/>
              <a:gd name="T18" fmla="*/ 304 w 492"/>
              <a:gd name="T19" fmla="*/ 296 h 357"/>
              <a:gd name="T20" fmla="*/ 304 w 492"/>
              <a:gd name="T21" fmla="*/ 329 h 357"/>
              <a:gd name="T22" fmla="*/ 344 w 492"/>
              <a:gd name="T23" fmla="*/ 256 h 357"/>
              <a:gd name="T24" fmla="*/ 304 w 492"/>
              <a:gd name="T25" fmla="*/ 256 h 357"/>
              <a:gd name="T26" fmla="*/ 344 w 492"/>
              <a:gd name="T27" fmla="*/ 246 h 357"/>
              <a:gd name="T28" fmla="*/ 304 w 492"/>
              <a:gd name="T29" fmla="*/ 172 h 357"/>
              <a:gd name="T30" fmla="*/ 304 w 492"/>
              <a:gd name="T31" fmla="*/ 204 h 357"/>
              <a:gd name="T32" fmla="*/ 294 w 492"/>
              <a:gd name="T33" fmla="*/ 296 h 357"/>
              <a:gd name="T34" fmla="*/ 264 w 492"/>
              <a:gd name="T35" fmla="*/ 296 h 357"/>
              <a:gd name="T36" fmla="*/ 294 w 492"/>
              <a:gd name="T37" fmla="*/ 286 h 357"/>
              <a:gd name="T38" fmla="*/ 264 w 492"/>
              <a:gd name="T39" fmla="*/ 214 h 357"/>
              <a:gd name="T40" fmla="*/ 264 w 492"/>
              <a:gd name="T41" fmla="*/ 246 h 357"/>
              <a:gd name="T42" fmla="*/ 294 w 492"/>
              <a:gd name="T43" fmla="*/ 172 h 357"/>
              <a:gd name="T44" fmla="*/ 264 w 492"/>
              <a:gd name="T45" fmla="*/ 172 h 357"/>
              <a:gd name="T46" fmla="*/ 252 w 492"/>
              <a:gd name="T47" fmla="*/ 329 h 357"/>
              <a:gd name="T48" fmla="*/ 222 w 492"/>
              <a:gd name="T49" fmla="*/ 256 h 357"/>
              <a:gd name="T50" fmla="*/ 222 w 492"/>
              <a:gd name="T51" fmla="*/ 286 h 357"/>
              <a:gd name="T52" fmla="*/ 252 w 492"/>
              <a:gd name="T53" fmla="*/ 214 h 357"/>
              <a:gd name="T54" fmla="*/ 222 w 492"/>
              <a:gd name="T55" fmla="*/ 214 h 357"/>
              <a:gd name="T56" fmla="*/ 252 w 492"/>
              <a:gd name="T57" fmla="*/ 204 h 357"/>
              <a:gd name="T58" fmla="*/ 180 w 492"/>
              <a:gd name="T59" fmla="*/ 296 h 357"/>
              <a:gd name="T60" fmla="*/ 180 w 492"/>
              <a:gd name="T61" fmla="*/ 329 h 357"/>
              <a:gd name="T62" fmla="*/ 212 w 492"/>
              <a:gd name="T63" fmla="*/ 256 h 357"/>
              <a:gd name="T64" fmla="*/ 180 w 492"/>
              <a:gd name="T65" fmla="*/ 256 h 357"/>
              <a:gd name="T66" fmla="*/ 212 w 492"/>
              <a:gd name="T67" fmla="*/ 246 h 357"/>
              <a:gd name="T68" fmla="*/ 180 w 492"/>
              <a:gd name="T69" fmla="*/ 172 h 357"/>
              <a:gd name="T70" fmla="*/ 180 w 492"/>
              <a:gd name="T71" fmla="*/ 204 h 357"/>
              <a:gd name="T72" fmla="*/ 170 w 492"/>
              <a:gd name="T73" fmla="*/ 296 h 357"/>
              <a:gd name="T74" fmla="*/ 138 w 492"/>
              <a:gd name="T75" fmla="*/ 296 h 357"/>
              <a:gd name="T76" fmla="*/ 170 w 492"/>
              <a:gd name="T77" fmla="*/ 286 h 357"/>
              <a:gd name="T78" fmla="*/ 138 w 492"/>
              <a:gd name="T79" fmla="*/ 214 h 357"/>
              <a:gd name="T80" fmla="*/ 138 w 492"/>
              <a:gd name="T81" fmla="*/ 246 h 357"/>
              <a:gd name="T82" fmla="*/ 170 w 492"/>
              <a:gd name="T83" fmla="*/ 172 h 357"/>
              <a:gd name="T84" fmla="*/ 138 w 492"/>
              <a:gd name="T85" fmla="*/ 172 h 357"/>
              <a:gd name="T86" fmla="*/ 128 w 492"/>
              <a:gd name="T87" fmla="*/ 329 h 357"/>
              <a:gd name="T88" fmla="*/ 96 w 492"/>
              <a:gd name="T89" fmla="*/ 256 h 357"/>
              <a:gd name="T90" fmla="*/ 96 w 492"/>
              <a:gd name="T91" fmla="*/ 286 h 357"/>
              <a:gd name="T92" fmla="*/ 128 w 492"/>
              <a:gd name="T93" fmla="*/ 214 h 357"/>
              <a:gd name="T94" fmla="*/ 96 w 492"/>
              <a:gd name="T95" fmla="*/ 214 h 357"/>
              <a:gd name="T96" fmla="*/ 128 w 492"/>
              <a:gd name="T97" fmla="*/ 204 h 357"/>
              <a:gd name="T98" fmla="*/ 50 w 492"/>
              <a:gd name="T99" fmla="*/ 296 h 357"/>
              <a:gd name="T100" fmla="*/ 50 w 492"/>
              <a:gd name="T101" fmla="*/ 329 h 357"/>
              <a:gd name="T102" fmla="*/ 86 w 492"/>
              <a:gd name="T103" fmla="*/ 256 h 357"/>
              <a:gd name="T104" fmla="*/ 50 w 492"/>
              <a:gd name="T105" fmla="*/ 256 h 357"/>
              <a:gd name="T106" fmla="*/ 86 w 492"/>
              <a:gd name="T107" fmla="*/ 246 h 357"/>
              <a:gd name="T108" fmla="*/ 50 w 492"/>
              <a:gd name="T109" fmla="*/ 172 h 357"/>
              <a:gd name="T110" fmla="*/ 50 w 492"/>
              <a:gd name="T111" fmla="*/ 20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 h="357">
                <a:moveTo>
                  <a:pt x="472" y="180"/>
                </a:moveTo>
                <a:lnTo>
                  <a:pt x="456" y="16"/>
                </a:lnTo>
                <a:lnTo>
                  <a:pt x="460" y="16"/>
                </a:lnTo>
                <a:lnTo>
                  <a:pt x="460" y="0"/>
                </a:lnTo>
                <a:lnTo>
                  <a:pt x="410" y="0"/>
                </a:lnTo>
                <a:lnTo>
                  <a:pt x="410" y="16"/>
                </a:lnTo>
                <a:lnTo>
                  <a:pt x="414" y="16"/>
                </a:lnTo>
                <a:lnTo>
                  <a:pt x="400" y="180"/>
                </a:lnTo>
                <a:lnTo>
                  <a:pt x="472" y="180"/>
                </a:lnTo>
                <a:close/>
                <a:moveTo>
                  <a:pt x="0" y="138"/>
                </a:moveTo>
                <a:lnTo>
                  <a:pt x="0" y="357"/>
                </a:lnTo>
                <a:lnTo>
                  <a:pt x="492" y="357"/>
                </a:lnTo>
                <a:lnTo>
                  <a:pt x="492" y="204"/>
                </a:lnTo>
                <a:lnTo>
                  <a:pt x="478" y="204"/>
                </a:lnTo>
                <a:lnTo>
                  <a:pt x="478" y="190"/>
                </a:lnTo>
                <a:lnTo>
                  <a:pt x="394" y="190"/>
                </a:lnTo>
                <a:lnTo>
                  <a:pt x="394" y="204"/>
                </a:lnTo>
                <a:lnTo>
                  <a:pt x="382" y="204"/>
                </a:lnTo>
                <a:lnTo>
                  <a:pt x="382" y="144"/>
                </a:lnTo>
                <a:lnTo>
                  <a:pt x="364" y="144"/>
                </a:lnTo>
                <a:lnTo>
                  <a:pt x="356" y="90"/>
                </a:lnTo>
                <a:lnTo>
                  <a:pt x="280" y="138"/>
                </a:lnTo>
                <a:lnTo>
                  <a:pt x="272" y="88"/>
                </a:lnTo>
                <a:lnTo>
                  <a:pt x="198" y="136"/>
                </a:lnTo>
                <a:lnTo>
                  <a:pt x="190" y="88"/>
                </a:lnTo>
                <a:lnTo>
                  <a:pt x="114" y="136"/>
                </a:lnTo>
                <a:lnTo>
                  <a:pt x="106" y="86"/>
                </a:lnTo>
                <a:lnTo>
                  <a:pt x="18" y="138"/>
                </a:lnTo>
                <a:lnTo>
                  <a:pt x="0" y="138"/>
                </a:lnTo>
                <a:close/>
                <a:moveTo>
                  <a:pt x="304" y="296"/>
                </a:moveTo>
                <a:lnTo>
                  <a:pt x="344" y="296"/>
                </a:lnTo>
                <a:lnTo>
                  <a:pt x="344" y="329"/>
                </a:lnTo>
                <a:lnTo>
                  <a:pt x="304" y="329"/>
                </a:lnTo>
                <a:lnTo>
                  <a:pt x="304" y="296"/>
                </a:lnTo>
                <a:close/>
                <a:moveTo>
                  <a:pt x="304" y="256"/>
                </a:moveTo>
                <a:lnTo>
                  <a:pt x="344" y="256"/>
                </a:lnTo>
                <a:lnTo>
                  <a:pt x="344" y="286"/>
                </a:lnTo>
                <a:lnTo>
                  <a:pt x="304" y="286"/>
                </a:lnTo>
                <a:lnTo>
                  <a:pt x="304" y="256"/>
                </a:lnTo>
                <a:close/>
                <a:moveTo>
                  <a:pt x="304" y="214"/>
                </a:moveTo>
                <a:lnTo>
                  <a:pt x="344" y="214"/>
                </a:lnTo>
                <a:lnTo>
                  <a:pt x="344" y="246"/>
                </a:lnTo>
                <a:lnTo>
                  <a:pt x="304" y="246"/>
                </a:lnTo>
                <a:lnTo>
                  <a:pt x="304" y="214"/>
                </a:lnTo>
                <a:close/>
                <a:moveTo>
                  <a:pt x="304" y="172"/>
                </a:moveTo>
                <a:lnTo>
                  <a:pt x="344" y="172"/>
                </a:lnTo>
                <a:lnTo>
                  <a:pt x="344" y="204"/>
                </a:lnTo>
                <a:lnTo>
                  <a:pt x="304" y="204"/>
                </a:lnTo>
                <a:lnTo>
                  <a:pt x="304" y="172"/>
                </a:lnTo>
                <a:close/>
                <a:moveTo>
                  <a:pt x="264" y="296"/>
                </a:moveTo>
                <a:lnTo>
                  <a:pt x="294" y="296"/>
                </a:lnTo>
                <a:lnTo>
                  <a:pt x="294" y="329"/>
                </a:lnTo>
                <a:lnTo>
                  <a:pt x="264" y="329"/>
                </a:lnTo>
                <a:lnTo>
                  <a:pt x="264" y="296"/>
                </a:lnTo>
                <a:close/>
                <a:moveTo>
                  <a:pt x="264" y="256"/>
                </a:moveTo>
                <a:lnTo>
                  <a:pt x="294" y="256"/>
                </a:lnTo>
                <a:lnTo>
                  <a:pt x="294" y="286"/>
                </a:lnTo>
                <a:lnTo>
                  <a:pt x="264" y="286"/>
                </a:lnTo>
                <a:lnTo>
                  <a:pt x="264" y="256"/>
                </a:lnTo>
                <a:close/>
                <a:moveTo>
                  <a:pt x="264" y="214"/>
                </a:moveTo>
                <a:lnTo>
                  <a:pt x="294" y="214"/>
                </a:lnTo>
                <a:lnTo>
                  <a:pt x="294" y="246"/>
                </a:lnTo>
                <a:lnTo>
                  <a:pt x="264" y="246"/>
                </a:lnTo>
                <a:lnTo>
                  <a:pt x="264" y="214"/>
                </a:lnTo>
                <a:close/>
                <a:moveTo>
                  <a:pt x="264" y="172"/>
                </a:moveTo>
                <a:lnTo>
                  <a:pt x="294" y="172"/>
                </a:lnTo>
                <a:lnTo>
                  <a:pt x="294" y="204"/>
                </a:lnTo>
                <a:lnTo>
                  <a:pt x="264" y="204"/>
                </a:lnTo>
                <a:lnTo>
                  <a:pt x="264" y="172"/>
                </a:lnTo>
                <a:close/>
                <a:moveTo>
                  <a:pt x="222" y="296"/>
                </a:moveTo>
                <a:lnTo>
                  <a:pt x="252" y="296"/>
                </a:lnTo>
                <a:lnTo>
                  <a:pt x="252" y="329"/>
                </a:lnTo>
                <a:lnTo>
                  <a:pt x="222" y="329"/>
                </a:lnTo>
                <a:lnTo>
                  <a:pt x="222" y="296"/>
                </a:lnTo>
                <a:close/>
                <a:moveTo>
                  <a:pt x="222" y="256"/>
                </a:moveTo>
                <a:lnTo>
                  <a:pt x="252" y="256"/>
                </a:lnTo>
                <a:lnTo>
                  <a:pt x="252" y="286"/>
                </a:lnTo>
                <a:lnTo>
                  <a:pt x="222" y="286"/>
                </a:lnTo>
                <a:lnTo>
                  <a:pt x="222" y="256"/>
                </a:lnTo>
                <a:close/>
                <a:moveTo>
                  <a:pt x="222" y="214"/>
                </a:moveTo>
                <a:lnTo>
                  <a:pt x="252" y="214"/>
                </a:lnTo>
                <a:lnTo>
                  <a:pt x="252" y="246"/>
                </a:lnTo>
                <a:lnTo>
                  <a:pt x="222" y="246"/>
                </a:lnTo>
                <a:lnTo>
                  <a:pt x="222" y="214"/>
                </a:lnTo>
                <a:close/>
                <a:moveTo>
                  <a:pt x="222" y="172"/>
                </a:moveTo>
                <a:lnTo>
                  <a:pt x="252" y="172"/>
                </a:lnTo>
                <a:lnTo>
                  <a:pt x="252" y="204"/>
                </a:lnTo>
                <a:lnTo>
                  <a:pt x="222" y="204"/>
                </a:lnTo>
                <a:lnTo>
                  <a:pt x="222" y="172"/>
                </a:lnTo>
                <a:close/>
                <a:moveTo>
                  <a:pt x="180" y="296"/>
                </a:moveTo>
                <a:lnTo>
                  <a:pt x="212" y="296"/>
                </a:lnTo>
                <a:lnTo>
                  <a:pt x="212" y="329"/>
                </a:lnTo>
                <a:lnTo>
                  <a:pt x="180" y="329"/>
                </a:lnTo>
                <a:lnTo>
                  <a:pt x="180" y="296"/>
                </a:lnTo>
                <a:close/>
                <a:moveTo>
                  <a:pt x="180" y="256"/>
                </a:moveTo>
                <a:lnTo>
                  <a:pt x="212" y="256"/>
                </a:lnTo>
                <a:lnTo>
                  <a:pt x="212" y="286"/>
                </a:lnTo>
                <a:lnTo>
                  <a:pt x="180" y="286"/>
                </a:lnTo>
                <a:lnTo>
                  <a:pt x="180" y="256"/>
                </a:lnTo>
                <a:close/>
                <a:moveTo>
                  <a:pt x="180" y="214"/>
                </a:moveTo>
                <a:lnTo>
                  <a:pt x="212" y="214"/>
                </a:lnTo>
                <a:lnTo>
                  <a:pt x="212" y="246"/>
                </a:lnTo>
                <a:lnTo>
                  <a:pt x="180" y="246"/>
                </a:lnTo>
                <a:lnTo>
                  <a:pt x="180" y="214"/>
                </a:lnTo>
                <a:close/>
                <a:moveTo>
                  <a:pt x="180" y="172"/>
                </a:moveTo>
                <a:lnTo>
                  <a:pt x="212" y="172"/>
                </a:lnTo>
                <a:lnTo>
                  <a:pt x="212" y="204"/>
                </a:lnTo>
                <a:lnTo>
                  <a:pt x="180" y="204"/>
                </a:lnTo>
                <a:lnTo>
                  <a:pt x="180" y="172"/>
                </a:lnTo>
                <a:close/>
                <a:moveTo>
                  <a:pt x="138" y="296"/>
                </a:moveTo>
                <a:lnTo>
                  <a:pt x="170" y="296"/>
                </a:lnTo>
                <a:lnTo>
                  <a:pt x="170" y="329"/>
                </a:lnTo>
                <a:lnTo>
                  <a:pt x="138" y="329"/>
                </a:lnTo>
                <a:lnTo>
                  <a:pt x="138" y="296"/>
                </a:lnTo>
                <a:close/>
                <a:moveTo>
                  <a:pt x="138" y="256"/>
                </a:moveTo>
                <a:lnTo>
                  <a:pt x="170" y="256"/>
                </a:lnTo>
                <a:lnTo>
                  <a:pt x="170" y="286"/>
                </a:lnTo>
                <a:lnTo>
                  <a:pt x="138" y="286"/>
                </a:lnTo>
                <a:lnTo>
                  <a:pt x="138" y="256"/>
                </a:lnTo>
                <a:close/>
                <a:moveTo>
                  <a:pt x="138" y="214"/>
                </a:moveTo>
                <a:lnTo>
                  <a:pt x="170" y="214"/>
                </a:lnTo>
                <a:lnTo>
                  <a:pt x="170" y="246"/>
                </a:lnTo>
                <a:lnTo>
                  <a:pt x="138" y="246"/>
                </a:lnTo>
                <a:lnTo>
                  <a:pt x="138" y="214"/>
                </a:lnTo>
                <a:close/>
                <a:moveTo>
                  <a:pt x="138" y="172"/>
                </a:moveTo>
                <a:lnTo>
                  <a:pt x="170" y="172"/>
                </a:lnTo>
                <a:lnTo>
                  <a:pt x="170" y="204"/>
                </a:lnTo>
                <a:lnTo>
                  <a:pt x="138" y="204"/>
                </a:lnTo>
                <a:lnTo>
                  <a:pt x="138" y="172"/>
                </a:lnTo>
                <a:close/>
                <a:moveTo>
                  <a:pt x="96" y="296"/>
                </a:moveTo>
                <a:lnTo>
                  <a:pt x="128" y="296"/>
                </a:lnTo>
                <a:lnTo>
                  <a:pt x="128" y="329"/>
                </a:lnTo>
                <a:lnTo>
                  <a:pt x="96" y="329"/>
                </a:lnTo>
                <a:lnTo>
                  <a:pt x="96" y="296"/>
                </a:lnTo>
                <a:close/>
                <a:moveTo>
                  <a:pt x="96" y="256"/>
                </a:moveTo>
                <a:lnTo>
                  <a:pt x="128" y="256"/>
                </a:lnTo>
                <a:lnTo>
                  <a:pt x="128" y="286"/>
                </a:lnTo>
                <a:lnTo>
                  <a:pt x="96" y="286"/>
                </a:lnTo>
                <a:lnTo>
                  <a:pt x="96" y="256"/>
                </a:lnTo>
                <a:close/>
                <a:moveTo>
                  <a:pt x="96" y="214"/>
                </a:moveTo>
                <a:lnTo>
                  <a:pt x="128" y="214"/>
                </a:lnTo>
                <a:lnTo>
                  <a:pt x="128" y="246"/>
                </a:lnTo>
                <a:lnTo>
                  <a:pt x="96" y="246"/>
                </a:lnTo>
                <a:lnTo>
                  <a:pt x="96" y="214"/>
                </a:lnTo>
                <a:close/>
                <a:moveTo>
                  <a:pt x="96" y="172"/>
                </a:moveTo>
                <a:lnTo>
                  <a:pt x="128" y="172"/>
                </a:lnTo>
                <a:lnTo>
                  <a:pt x="128" y="204"/>
                </a:lnTo>
                <a:lnTo>
                  <a:pt x="96" y="204"/>
                </a:lnTo>
                <a:lnTo>
                  <a:pt x="96" y="172"/>
                </a:lnTo>
                <a:close/>
                <a:moveTo>
                  <a:pt x="50" y="296"/>
                </a:moveTo>
                <a:lnTo>
                  <a:pt x="86" y="296"/>
                </a:lnTo>
                <a:lnTo>
                  <a:pt x="86" y="329"/>
                </a:lnTo>
                <a:lnTo>
                  <a:pt x="50" y="329"/>
                </a:lnTo>
                <a:lnTo>
                  <a:pt x="50" y="296"/>
                </a:lnTo>
                <a:close/>
                <a:moveTo>
                  <a:pt x="50" y="256"/>
                </a:moveTo>
                <a:lnTo>
                  <a:pt x="86" y="256"/>
                </a:lnTo>
                <a:lnTo>
                  <a:pt x="86" y="286"/>
                </a:lnTo>
                <a:lnTo>
                  <a:pt x="50" y="286"/>
                </a:lnTo>
                <a:lnTo>
                  <a:pt x="50" y="256"/>
                </a:lnTo>
                <a:close/>
                <a:moveTo>
                  <a:pt x="50" y="214"/>
                </a:moveTo>
                <a:lnTo>
                  <a:pt x="86" y="214"/>
                </a:lnTo>
                <a:lnTo>
                  <a:pt x="86" y="246"/>
                </a:lnTo>
                <a:lnTo>
                  <a:pt x="50" y="246"/>
                </a:lnTo>
                <a:lnTo>
                  <a:pt x="50" y="214"/>
                </a:lnTo>
                <a:close/>
                <a:moveTo>
                  <a:pt x="50" y="172"/>
                </a:moveTo>
                <a:lnTo>
                  <a:pt x="86" y="172"/>
                </a:lnTo>
                <a:lnTo>
                  <a:pt x="86" y="204"/>
                </a:lnTo>
                <a:lnTo>
                  <a:pt x="50" y="204"/>
                </a:lnTo>
                <a:lnTo>
                  <a:pt x="50" y="17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2" name="Freeform 38"/>
          <p:cNvSpPr>
            <a:spLocks/>
          </p:cNvSpPr>
          <p:nvPr userDrawn="1"/>
        </p:nvSpPr>
        <p:spPr bwMode="auto">
          <a:xfrm>
            <a:off x="2847975" y="-7194277"/>
            <a:ext cx="247650" cy="230188"/>
          </a:xfrm>
          <a:custGeom>
            <a:avLst/>
            <a:gdLst>
              <a:gd name="T0" fmla="*/ 34 w 78"/>
              <a:gd name="T1" fmla="*/ 47 h 72"/>
              <a:gd name="T2" fmla="*/ 28 w 78"/>
              <a:gd name="T3" fmla="*/ 48 h 72"/>
              <a:gd name="T4" fmla="*/ 27 w 78"/>
              <a:gd name="T5" fmla="*/ 42 h 72"/>
              <a:gd name="T6" fmla="*/ 18 w 78"/>
              <a:gd name="T7" fmla="*/ 41 h 72"/>
              <a:gd name="T8" fmla="*/ 12 w 78"/>
              <a:gd name="T9" fmla="*/ 41 h 72"/>
              <a:gd name="T10" fmla="*/ 9 w 78"/>
              <a:gd name="T11" fmla="*/ 40 h 72"/>
              <a:gd name="T12" fmla="*/ 5 w 78"/>
              <a:gd name="T13" fmla="*/ 36 h 72"/>
              <a:gd name="T14" fmla="*/ 15 w 78"/>
              <a:gd name="T15" fmla="*/ 35 h 72"/>
              <a:gd name="T16" fmla="*/ 18 w 78"/>
              <a:gd name="T17" fmla="*/ 29 h 72"/>
              <a:gd name="T18" fmla="*/ 26 w 78"/>
              <a:gd name="T19" fmla="*/ 37 h 72"/>
              <a:gd name="T20" fmla="*/ 31 w 78"/>
              <a:gd name="T21" fmla="*/ 33 h 72"/>
              <a:gd name="T22" fmla="*/ 30 w 78"/>
              <a:gd name="T23" fmla="*/ 39 h 72"/>
              <a:gd name="T24" fmla="*/ 34 w 78"/>
              <a:gd name="T25" fmla="*/ 43 h 72"/>
              <a:gd name="T26" fmla="*/ 25 w 78"/>
              <a:gd name="T27" fmla="*/ 25 h 72"/>
              <a:gd name="T28" fmla="*/ 21 w 78"/>
              <a:gd name="T29" fmla="*/ 21 h 72"/>
              <a:gd name="T30" fmla="*/ 22 w 78"/>
              <a:gd name="T31" fmla="*/ 18 h 72"/>
              <a:gd name="T32" fmla="*/ 8 w 78"/>
              <a:gd name="T33" fmla="*/ 20 h 72"/>
              <a:gd name="T34" fmla="*/ 20 w 78"/>
              <a:gd name="T35" fmla="*/ 16 h 72"/>
              <a:gd name="T36" fmla="*/ 17 w 78"/>
              <a:gd name="T37" fmla="*/ 3 h 72"/>
              <a:gd name="T38" fmla="*/ 24 w 78"/>
              <a:gd name="T39" fmla="*/ 19 h 72"/>
              <a:gd name="T40" fmla="*/ 26 w 78"/>
              <a:gd name="T41" fmla="*/ 19 h 72"/>
              <a:gd name="T42" fmla="*/ 31 w 78"/>
              <a:gd name="T43" fmla="*/ 24 h 72"/>
              <a:gd name="T44" fmla="*/ 36 w 78"/>
              <a:gd name="T45" fmla="*/ 23 h 72"/>
              <a:gd name="T46" fmla="*/ 32 w 78"/>
              <a:gd name="T47" fmla="*/ 29 h 72"/>
              <a:gd name="T48" fmla="*/ 36 w 78"/>
              <a:gd name="T49" fmla="*/ 30 h 72"/>
              <a:gd name="T50" fmla="*/ 38 w 78"/>
              <a:gd name="T51" fmla="*/ 20 h 72"/>
              <a:gd name="T52" fmla="*/ 27 w 78"/>
              <a:gd name="T53" fmla="*/ 14 h 72"/>
              <a:gd name="T54" fmla="*/ 34 w 78"/>
              <a:gd name="T55" fmla="*/ 13 h 72"/>
              <a:gd name="T56" fmla="*/ 34 w 78"/>
              <a:gd name="T57" fmla="*/ 7 h 72"/>
              <a:gd name="T58" fmla="*/ 40 w 78"/>
              <a:gd name="T59" fmla="*/ 11 h 72"/>
              <a:gd name="T60" fmla="*/ 46 w 78"/>
              <a:gd name="T61" fmla="*/ 8 h 72"/>
              <a:gd name="T62" fmla="*/ 46 w 78"/>
              <a:gd name="T63" fmla="*/ 14 h 72"/>
              <a:gd name="T64" fmla="*/ 40 w 78"/>
              <a:gd name="T65" fmla="*/ 29 h 72"/>
              <a:gd name="T66" fmla="*/ 41 w 78"/>
              <a:gd name="T67" fmla="*/ 32 h 72"/>
              <a:gd name="T68" fmla="*/ 46 w 78"/>
              <a:gd name="T69" fmla="*/ 27 h 72"/>
              <a:gd name="T70" fmla="*/ 44 w 78"/>
              <a:gd name="T71" fmla="*/ 16 h 72"/>
              <a:gd name="T72" fmla="*/ 47 w 78"/>
              <a:gd name="T73" fmla="*/ 27 h 72"/>
              <a:gd name="T74" fmla="*/ 52 w 78"/>
              <a:gd name="T75" fmla="*/ 16 h 72"/>
              <a:gd name="T76" fmla="*/ 58 w 78"/>
              <a:gd name="T77" fmla="*/ 12 h 72"/>
              <a:gd name="T78" fmla="*/ 64 w 78"/>
              <a:gd name="T79" fmla="*/ 10 h 72"/>
              <a:gd name="T80" fmla="*/ 61 w 78"/>
              <a:gd name="T81" fmla="*/ 16 h 72"/>
              <a:gd name="T82" fmla="*/ 64 w 78"/>
              <a:gd name="T83" fmla="*/ 22 h 72"/>
              <a:gd name="T84" fmla="*/ 50 w 78"/>
              <a:gd name="T85" fmla="*/ 25 h 72"/>
              <a:gd name="T86" fmla="*/ 63 w 78"/>
              <a:gd name="T87" fmla="*/ 25 h 72"/>
              <a:gd name="T88" fmla="*/ 47 w 78"/>
              <a:gd name="T89" fmla="*/ 31 h 72"/>
              <a:gd name="T90" fmla="*/ 46 w 78"/>
              <a:gd name="T91" fmla="*/ 39 h 72"/>
              <a:gd name="T92" fmla="*/ 47 w 78"/>
              <a:gd name="T93" fmla="*/ 41 h 72"/>
              <a:gd name="T94" fmla="*/ 52 w 78"/>
              <a:gd name="T95" fmla="*/ 28 h 72"/>
              <a:gd name="T96" fmla="*/ 51 w 78"/>
              <a:gd name="T97" fmla="*/ 39 h 72"/>
              <a:gd name="T98" fmla="*/ 68 w 78"/>
              <a:gd name="T99" fmla="*/ 27 h 72"/>
              <a:gd name="T100" fmla="*/ 61 w 78"/>
              <a:gd name="T101" fmla="*/ 37 h 72"/>
              <a:gd name="T102" fmla="*/ 78 w 78"/>
              <a:gd name="T103" fmla="*/ 43 h 72"/>
              <a:gd name="T104" fmla="*/ 59 w 78"/>
              <a:gd name="T105" fmla="*/ 38 h 72"/>
              <a:gd name="T106" fmla="*/ 66 w 78"/>
              <a:gd name="T107" fmla="*/ 49 h 72"/>
              <a:gd name="T108" fmla="*/ 57 w 78"/>
              <a:gd name="T109" fmla="*/ 39 h 72"/>
              <a:gd name="T110" fmla="*/ 57 w 78"/>
              <a:gd name="T111" fmla="*/ 42 h 72"/>
              <a:gd name="T112" fmla="*/ 51 w 78"/>
              <a:gd name="T113" fmla="*/ 43 h 72"/>
              <a:gd name="T114" fmla="*/ 42 w 78"/>
              <a:gd name="T115"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2">
                <a:moveTo>
                  <a:pt x="36" y="72"/>
                </a:moveTo>
                <a:cubicBezTo>
                  <a:pt x="36" y="69"/>
                  <a:pt x="36" y="56"/>
                  <a:pt x="36" y="54"/>
                </a:cubicBezTo>
                <a:cubicBezTo>
                  <a:pt x="36" y="52"/>
                  <a:pt x="35" y="49"/>
                  <a:pt x="34" y="47"/>
                </a:cubicBezTo>
                <a:cubicBezTo>
                  <a:pt x="33" y="45"/>
                  <a:pt x="31" y="43"/>
                  <a:pt x="30" y="43"/>
                </a:cubicBezTo>
                <a:cubicBezTo>
                  <a:pt x="29" y="43"/>
                  <a:pt x="28" y="43"/>
                  <a:pt x="28" y="43"/>
                </a:cubicBezTo>
                <a:cubicBezTo>
                  <a:pt x="29" y="44"/>
                  <a:pt x="30" y="46"/>
                  <a:pt x="28" y="48"/>
                </a:cubicBezTo>
                <a:cubicBezTo>
                  <a:pt x="26" y="50"/>
                  <a:pt x="24" y="50"/>
                  <a:pt x="22" y="50"/>
                </a:cubicBezTo>
                <a:cubicBezTo>
                  <a:pt x="22" y="48"/>
                  <a:pt x="20" y="44"/>
                  <a:pt x="22" y="42"/>
                </a:cubicBezTo>
                <a:cubicBezTo>
                  <a:pt x="23" y="40"/>
                  <a:pt x="26" y="41"/>
                  <a:pt x="27" y="42"/>
                </a:cubicBezTo>
                <a:cubicBezTo>
                  <a:pt x="27" y="42"/>
                  <a:pt x="28" y="41"/>
                  <a:pt x="29" y="41"/>
                </a:cubicBezTo>
                <a:cubicBezTo>
                  <a:pt x="28" y="41"/>
                  <a:pt x="23" y="39"/>
                  <a:pt x="22" y="39"/>
                </a:cubicBezTo>
                <a:cubicBezTo>
                  <a:pt x="21" y="39"/>
                  <a:pt x="20" y="39"/>
                  <a:pt x="18" y="41"/>
                </a:cubicBezTo>
                <a:cubicBezTo>
                  <a:pt x="20" y="41"/>
                  <a:pt x="20" y="44"/>
                  <a:pt x="19" y="46"/>
                </a:cubicBezTo>
                <a:cubicBezTo>
                  <a:pt x="17" y="48"/>
                  <a:pt x="15" y="48"/>
                  <a:pt x="12" y="49"/>
                </a:cubicBezTo>
                <a:cubicBezTo>
                  <a:pt x="12" y="47"/>
                  <a:pt x="10" y="43"/>
                  <a:pt x="12" y="41"/>
                </a:cubicBezTo>
                <a:cubicBezTo>
                  <a:pt x="13" y="39"/>
                  <a:pt x="15" y="40"/>
                  <a:pt x="17" y="40"/>
                </a:cubicBezTo>
                <a:cubicBezTo>
                  <a:pt x="18" y="39"/>
                  <a:pt x="18" y="39"/>
                  <a:pt x="19" y="38"/>
                </a:cubicBezTo>
                <a:cubicBezTo>
                  <a:pt x="16" y="38"/>
                  <a:pt x="12" y="38"/>
                  <a:pt x="9" y="40"/>
                </a:cubicBezTo>
                <a:cubicBezTo>
                  <a:pt x="10" y="41"/>
                  <a:pt x="10" y="44"/>
                  <a:pt x="7" y="45"/>
                </a:cubicBezTo>
                <a:cubicBezTo>
                  <a:pt x="4" y="45"/>
                  <a:pt x="2" y="43"/>
                  <a:pt x="0" y="43"/>
                </a:cubicBezTo>
                <a:cubicBezTo>
                  <a:pt x="1" y="41"/>
                  <a:pt x="2" y="36"/>
                  <a:pt x="5" y="36"/>
                </a:cubicBezTo>
                <a:cubicBezTo>
                  <a:pt x="7" y="36"/>
                  <a:pt x="8" y="37"/>
                  <a:pt x="9" y="39"/>
                </a:cubicBezTo>
                <a:cubicBezTo>
                  <a:pt x="11" y="37"/>
                  <a:pt x="14" y="37"/>
                  <a:pt x="18" y="37"/>
                </a:cubicBezTo>
                <a:cubicBezTo>
                  <a:pt x="17" y="36"/>
                  <a:pt x="16" y="36"/>
                  <a:pt x="15" y="35"/>
                </a:cubicBezTo>
                <a:cubicBezTo>
                  <a:pt x="14" y="36"/>
                  <a:pt x="11" y="36"/>
                  <a:pt x="10" y="35"/>
                </a:cubicBezTo>
                <a:cubicBezTo>
                  <a:pt x="9" y="33"/>
                  <a:pt x="10" y="30"/>
                  <a:pt x="10" y="27"/>
                </a:cubicBezTo>
                <a:cubicBezTo>
                  <a:pt x="12" y="28"/>
                  <a:pt x="16" y="27"/>
                  <a:pt x="18" y="29"/>
                </a:cubicBezTo>
                <a:cubicBezTo>
                  <a:pt x="20" y="31"/>
                  <a:pt x="18" y="34"/>
                  <a:pt x="16" y="34"/>
                </a:cubicBezTo>
                <a:cubicBezTo>
                  <a:pt x="20" y="38"/>
                  <a:pt x="22" y="36"/>
                  <a:pt x="27" y="39"/>
                </a:cubicBezTo>
                <a:cubicBezTo>
                  <a:pt x="26" y="37"/>
                  <a:pt x="26" y="37"/>
                  <a:pt x="26" y="37"/>
                </a:cubicBezTo>
                <a:cubicBezTo>
                  <a:pt x="24" y="37"/>
                  <a:pt x="23" y="36"/>
                  <a:pt x="23" y="34"/>
                </a:cubicBezTo>
                <a:cubicBezTo>
                  <a:pt x="23" y="31"/>
                  <a:pt x="26" y="30"/>
                  <a:pt x="26" y="28"/>
                </a:cubicBezTo>
                <a:cubicBezTo>
                  <a:pt x="27" y="29"/>
                  <a:pt x="31" y="31"/>
                  <a:pt x="31" y="33"/>
                </a:cubicBezTo>
                <a:cubicBezTo>
                  <a:pt x="31" y="36"/>
                  <a:pt x="30" y="37"/>
                  <a:pt x="28" y="37"/>
                </a:cubicBezTo>
                <a:cubicBezTo>
                  <a:pt x="29" y="39"/>
                  <a:pt x="29" y="40"/>
                  <a:pt x="31" y="41"/>
                </a:cubicBezTo>
                <a:cubicBezTo>
                  <a:pt x="31" y="41"/>
                  <a:pt x="31" y="39"/>
                  <a:pt x="30" y="39"/>
                </a:cubicBezTo>
                <a:cubicBezTo>
                  <a:pt x="31" y="38"/>
                  <a:pt x="31" y="38"/>
                  <a:pt x="31" y="38"/>
                </a:cubicBezTo>
                <a:cubicBezTo>
                  <a:pt x="32" y="39"/>
                  <a:pt x="32" y="39"/>
                  <a:pt x="32" y="39"/>
                </a:cubicBezTo>
                <a:cubicBezTo>
                  <a:pt x="32" y="39"/>
                  <a:pt x="33" y="42"/>
                  <a:pt x="34" y="43"/>
                </a:cubicBezTo>
                <a:cubicBezTo>
                  <a:pt x="36" y="45"/>
                  <a:pt x="36" y="47"/>
                  <a:pt x="37" y="49"/>
                </a:cubicBezTo>
                <a:cubicBezTo>
                  <a:pt x="35" y="41"/>
                  <a:pt x="33" y="35"/>
                  <a:pt x="31" y="31"/>
                </a:cubicBezTo>
                <a:cubicBezTo>
                  <a:pt x="30" y="27"/>
                  <a:pt x="28" y="26"/>
                  <a:pt x="25" y="25"/>
                </a:cubicBezTo>
                <a:cubicBezTo>
                  <a:pt x="25" y="27"/>
                  <a:pt x="24" y="30"/>
                  <a:pt x="21" y="29"/>
                </a:cubicBezTo>
                <a:cubicBezTo>
                  <a:pt x="18" y="29"/>
                  <a:pt x="17" y="26"/>
                  <a:pt x="15" y="26"/>
                </a:cubicBezTo>
                <a:cubicBezTo>
                  <a:pt x="16" y="25"/>
                  <a:pt x="18" y="21"/>
                  <a:pt x="21" y="21"/>
                </a:cubicBezTo>
                <a:cubicBezTo>
                  <a:pt x="24" y="21"/>
                  <a:pt x="24" y="23"/>
                  <a:pt x="24" y="24"/>
                </a:cubicBezTo>
                <a:cubicBezTo>
                  <a:pt x="25" y="24"/>
                  <a:pt x="26" y="24"/>
                  <a:pt x="28" y="25"/>
                </a:cubicBezTo>
                <a:cubicBezTo>
                  <a:pt x="26" y="22"/>
                  <a:pt x="23" y="19"/>
                  <a:pt x="22" y="18"/>
                </a:cubicBezTo>
                <a:cubicBezTo>
                  <a:pt x="20" y="17"/>
                  <a:pt x="20" y="18"/>
                  <a:pt x="18" y="18"/>
                </a:cubicBezTo>
                <a:cubicBezTo>
                  <a:pt x="19" y="21"/>
                  <a:pt x="17" y="22"/>
                  <a:pt x="15" y="22"/>
                </a:cubicBezTo>
                <a:cubicBezTo>
                  <a:pt x="12" y="22"/>
                  <a:pt x="10" y="21"/>
                  <a:pt x="8" y="20"/>
                </a:cubicBezTo>
                <a:cubicBezTo>
                  <a:pt x="9" y="19"/>
                  <a:pt x="11" y="14"/>
                  <a:pt x="13" y="14"/>
                </a:cubicBezTo>
                <a:cubicBezTo>
                  <a:pt x="16" y="13"/>
                  <a:pt x="17" y="15"/>
                  <a:pt x="18" y="16"/>
                </a:cubicBezTo>
                <a:cubicBezTo>
                  <a:pt x="18" y="16"/>
                  <a:pt x="19" y="16"/>
                  <a:pt x="20" y="16"/>
                </a:cubicBezTo>
                <a:cubicBezTo>
                  <a:pt x="19" y="15"/>
                  <a:pt x="19" y="14"/>
                  <a:pt x="19" y="13"/>
                </a:cubicBezTo>
                <a:cubicBezTo>
                  <a:pt x="17" y="13"/>
                  <a:pt x="15" y="13"/>
                  <a:pt x="14" y="10"/>
                </a:cubicBezTo>
                <a:cubicBezTo>
                  <a:pt x="14" y="8"/>
                  <a:pt x="16" y="8"/>
                  <a:pt x="17" y="3"/>
                </a:cubicBezTo>
                <a:cubicBezTo>
                  <a:pt x="18" y="5"/>
                  <a:pt x="23" y="5"/>
                  <a:pt x="23" y="8"/>
                </a:cubicBezTo>
                <a:cubicBezTo>
                  <a:pt x="24" y="11"/>
                  <a:pt x="22" y="12"/>
                  <a:pt x="21" y="13"/>
                </a:cubicBezTo>
                <a:cubicBezTo>
                  <a:pt x="20" y="15"/>
                  <a:pt x="21" y="16"/>
                  <a:pt x="24" y="19"/>
                </a:cubicBezTo>
                <a:cubicBezTo>
                  <a:pt x="24" y="18"/>
                  <a:pt x="24" y="17"/>
                  <a:pt x="25" y="16"/>
                </a:cubicBezTo>
                <a:cubicBezTo>
                  <a:pt x="25" y="16"/>
                  <a:pt x="26" y="16"/>
                  <a:pt x="26" y="16"/>
                </a:cubicBezTo>
                <a:cubicBezTo>
                  <a:pt x="26" y="17"/>
                  <a:pt x="26" y="18"/>
                  <a:pt x="26" y="19"/>
                </a:cubicBezTo>
                <a:cubicBezTo>
                  <a:pt x="26" y="20"/>
                  <a:pt x="26" y="20"/>
                  <a:pt x="26" y="21"/>
                </a:cubicBezTo>
                <a:cubicBezTo>
                  <a:pt x="26" y="21"/>
                  <a:pt x="29" y="25"/>
                  <a:pt x="31" y="27"/>
                </a:cubicBezTo>
                <a:cubicBezTo>
                  <a:pt x="31" y="26"/>
                  <a:pt x="31" y="25"/>
                  <a:pt x="31" y="24"/>
                </a:cubicBezTo>
                <a:cubicBezTo>
                  <a:pt x="29" y="24"/>
                  <a:pt x="28" y="22"/>
                  <a:pt x="29" y="20"/>
                </a:cubicBezTo>
                <a:cubicBezTo>
                  <a:pt x="30" y="18"/>
                  <a:pt x="33" y="17"/>
                  <a:pt x="34" y="16"/>
                </a:cubicBezTo>
                <a:cubicBezTo>
                  <a:pt x="34" y="18"/>
                  <a:pt x="37" y="21"/>
                  <a:pt x="36" y="23"/>
                </a:cubicBezTo>
                <a:cubicBezTo>
                  <a:pt x="36" y="25"/>
                  <a:pt x="34" y="26"/>
                  <a:pt x="32" y="25"/>
                </a:cubicBezTo>
                <a:cubicBezTo>
                  <a:pt x="32" y="26"/>
                  <a:pt x="32" y="27"/>
                  <a:pt x="32" y="27"/>
                </a:cubicBezTo>
                <a:cubicBezTo>
                  <a:pt x="32" y="28"/>
                  <a:pt x="32" y="28"/>
                  <a:pt x="32" y="29"/>
                </a:cubicBezTo>
                <a:cubicBezTo>
                  <a:pt x="33" y="29"/>
                  <a:pt x="36" y="37"/>
                  <a:pt x="38" y="43"/>
                </a:cubicBezTo>
                <a:cubicBezTo>
                  <a:pt x="38" y="39"/>
                  <a:pt x="38" y="33"/>
                  <a:pt x="38" y="32"/>
                </a:cubicBezTo>
                <a:cubicBezTo>
                  <a:pt x="37" y="31"/>
                  <a:pt x="37" y="31"/>
                  <a:pt x="36" y="30"/>
                </a:cubicBezTo>
                <a:cubicBezTo>
                  <a:pt x="36" y="29"/>
                  <a:pt x="36" y="28"/>
                  <a:pt x="36" y="27"/>
                </a:cubicBezTo>
                <a:cubicBezTo>
                  <a:pt x="37" y="28"/>
                  <a:pt x="38" y="29"/>
                  <a:pt x="38" y="29"/>
                </a:cubicBezTo>
                <a:cubicBezTo>
                  <a:pt x="38" y="20"/>
                  <a:pt x="38" y="20"/>
                  <a:pt x="38" y="20"/>
                </a:cubicBezTo>
                <a:cubicBezTo>
                  <a:pt x="38" y="19"/>
                  <a:pt x="37" y="19"/>
                  <a:pt x="37" y="18"/>
                </a:cubicBezTo>
                <a:cubicBezTo>
                  <a:pt x="37" y="18"/>
                  <a:pt x="34" y="15"/>
                  <a:pt x="33" y="14"/>
                </a:cubicBezTo>
                <a:cubicBezTo>
                  <a:pt x="32" y="16"/>
                  <a:pt x="28" y="16"/>
                  <a:pt x="27" y="14"/>
                </a:cubicBezTo>
                <a:cubicBezTo>
                  <a:pt x="26" y="12"/>
                  <a:pt x="26" y="10"/>
                  <a:pt x="26" y="7"/>
                </a:cubicBezTo>
                <a:cubicBezTo>
                  <a:pt x="28" y="7"/>
                  <a:pt x="31" y="7"/>
                  <a:pt x="33" y="8"/>
                </a:cubicBezTo>
                <a:cubicBezTo>
                  <a:pt x="34" y="10"/>
                  <a:pt x="34" y="11"/>
                  <a:pt x="34" y="13"/>
                </a:cubicBezTo>
                <a:cubicBezTo>
                  <a:pt x="35" y="15"/>
                  <a:pt x="37" y="16"/>
                  <a:pt x="38" y="18"/>
                </a:cubicBezTo>
                <a:cubicBezTo>
                  <a:pt x="38" y="11"/>
                  <a:pt x="38" y="11"/>
                  <a:pt x="38" y="11"/>
                </a:cubicBezTo>
                <a:cubicBezTo>
                  <a:pt x="37" y="11"/>
                  <a:pt x="34" y="10"/>
                  <a:pt x="34" y="7"/>
                </a:cubicBezTo>
                <a:cubicBezTo>
                  <a:pt x="35" y="3"/>
                  <a:pt x="38" y="2"/>
                  <a:pt x="39" y="0"/>
                </a:cubicBezTo>
                <a:cubicBezTo>
                  <a:pt x="40" y="2"/>
                  <a:pt x="43" y="3"/>
                  <a:pt x="44" y="7"/>
                </a:cubicBezTo>
                <a:cubicBezTo>
                  <a:pt x="44" y="10"/>
                  <a:pt x="42" y="12"/>
                  <a:pt x="40" y="11"/>
                </a:cubicBezTo>
                <a:cubicBezTo>
                  <a:pt x="40" y="18"/>
                  <a:pt x="40" y="18"/>
                  <a:pt x="40" y="18"/>
                </a:cubicBezTo>
                <a:cubicBezTo>
                  <a:pt x="41" y="15"/>
                  <a:pt x="43" y="14"/>
                  <a:pt x="45" y="13"/>
                </a:cubicBezTo>
                <a:cubicBezTo>
                  <a:pt x="44" y="11"/>
                  <a:pt x="44" y="10"/>
                  <a:pt x="46" y="8"/>
                </a:cubicBezTo>
                <a:cubicBezTo>
                  <a:pt x="47" y="6"/>
                  <a:pt x="52" y="8"/>
                  <a:pt x="54" y="7"/>
                </a:cubicBezTo>
                <a:cubicBezTo>
                  <a:pt x="53" y="9"/>
                  <a:pt x="53" y="12"/>
                  <a:pt x="52" y="14"/>
                </a:cubicBezTo>
                <a:cubicBezTo>
                  <a:pt x="50" y="16"/>
                  <a:pt x="46" y="16"/>
                  <a:pt x="46" y="14"/>
                </a:cubicBezTo>
                <a:cubicBezTo>
                  <a:pt x="43" y="15"/>
                  <a:pt x="42" y="17"/>
                  <a:pt x="41" y="18"/>
                </a:cubicBezTo>
                <a:cubicBezTo>
                  <a:pt x="41" y="18"/>
                  <a:pt x="40" y="19"/>
                  <a:pt x="40" y="20"/>
                </a:cubicBezTo>
                <a:cubicBezTo>
                  <a:pt x="40" y="29"/>
                  <a:pt x="40" y="29"/>
                  <a:pt x="40" y="29"/>
                </a:cubicBezTo>
                <a:cubicBezTo>
                  <a:pt x="41" y="28"/>
                  <a:pt x="42" y="27"/>
                  <a:pt x="42" y="27"/>
                </a:cubicBezTo>
                <a:cubicBezTo>
                  <a:pt x="42" y="27"/>
                  <a:pt x="42" y="29"/>
                  <a:pt x="42" y="30"/>
                </a:cubicBezTo>
                <a:cubicBezTo>
                  <a:pt x="42" y="30"/>
                  <a:pt x="41" y="31"/>
                  <a:pt x="41" y="32"/>
                </a:cubicBezTo>
                <a:cubicBezTo>
                  <a:pt x="41" y="32"/>
                  <a:pt x="41" y="39"/>
                  <a:pt x="41" y="43"/>
                </a:cubicBezTo>
                <a:cubicBezTo>
                  <a:pt x="42" y="37"/>
                  <a:pt x="45" y="29"/>
                  <a:pt x="46" y="29"/>
                </a:cubicBezTo>
                <a:cubicBezTo>
                  <a:pt x="46" y="28"/>
                  <a:pt x="46" y="28"/>
                  <a:pt x="46" y="27"/>
                </a:cubicBezTo>
                <a:cubicBezTo>
                  <a:pt x="46" y="26"/>
                  <a:pt x="46" y="26"/>
                  <a:pt x="46" y="25"/>
                </a:cubicBezTo>
                <a:cubicBezTo>
                  <a:pt x="44" y="25"/>
                  <a:pt x="42" y="25"/>
                  <a:pt x="42" y="23"/>
                </a:cubicBezTo>
                <a:cubicBezTo>
                  <a:pt x="41" y="21"/>
                  <a:pt x="44" y="18"/>
                  <a:pt x="44" y="16"/>
                </a:cubicBezTo>
                <a:cubicBezTo>
                  <a:pt x="46" y="17"/>
                  <a:pt x="48" y="17"/>
                  <a:pt x="49" y="20"/>
                </a:cubicBezTo>
                <a:cubicBezTo>
                  <a:pt x="50" y="22"/>
                  <a:pt x="49" y="23"/>
                  <a:pt x="47" y="24"/>
                </a:cubicBezTo>
                <a:cubicBezTo>
                  <a:pt x="47" y="25"/>
                  <a:pt x="47" y="26"/>
                  <a:pt x="47" y="27"/>
                </a:cubicBezTo>
                <a:cubicBezTo>
                  <a:pt x="49" y="25"/>
                  <a:pt x="52" y="21"/>
                  <a:pt x="52" y="20"/>
                </a:cubicBezTo>
                <a:cubicBezTo>
                  <a:pt x="52" y="20"/>
                  <a:pt x="52" y="20"/>
                  <a:pt x="53" y="19"/>
                </a:cubicBezTo>
                <a:cubicBezTo>
                  <a:pt x="53" y="18"/>
                  <a:pt x="52" y="17"/>
                  <a:pt x="52" y="16"/>
                </a:cubicBezTo>
                <a:cubicBezTo>
                  <a:pt x="52" y="16"/>
                  <a:pt x="53" y="16"/>
                  <a:pt x="54" y="15"/>
                </a:cubicBezTo>
                <a:cubicBezTo>
                  <a:pt x="54" y="16"/>
                  <a:pt x="54" y="18"/>
                  <a:pt x="54" y="19"/>
                </a:cubicBezTo>
                <a:cubicBezTo>
                  <a:pt x="57" y="16"/>
                  <a:pt x="58" y="14"/>
                  <a:pt x="58" y="12"/>
                </a:cubicBezTo>
                <a:cubicBezTo>
                  <a:pt x="56" y="12"/>
                  <a:pt x="54" y="10"/>
                  <a:pt x="55" y="8"/>
                </a:cubicBezTo>
                <a:cubicBezTo>
                  <a:pt x="55" y="5"/>
                  <a:pt x="60" y="4"/>
                  <a:pt x="62" y="3"/>
                </a:cubicBezTo>
                <a:cubicBezTo>
                  <a:pt x="62" y="7"/>
                  <a:pt x="64" y="8"/>
                  <a:pt x="64" y="10"/>
                </a:cubicBezTo>
                <a:cubicBezTo>
                  <a:pt x="63" y="13"/>
                  <a:pt x="61" y="13"/>
                  <a:pt x="59" y="13"/>
                </a:cubicBezTo>
                <a:cubicBezTo>
                  <a:pt x="59" y="14"/>
                  <a:pt x="59" y="15"/>
                  <a:pt x="58" y="16"/>
                </a:cubicBezTo>
                <a:cubicBezTo>
                  <a:pt x="59" y="16"/>
                  <a:pt x="60" y="16"/>
                  <a:pt x="61" y="16"/>
                </a:cubicBezTo>
                <a:cubicBezTo>
                  <a:pt x="61" y="14"/>
                  <a:pt x="62" y="13"/>
                  <a:pt x="65" y="13"/>
                </a:cubicBezTo>
                <a:cubicBezTo>
                  <a:pt x="68" y="14"/>
                  <a:pt x="69" y="19"/>
                  <a:pt x="71" y="20"/>
                </a:cubicBezTo>
                <a:cubicBezTo>
                  <a:pt x="68" y="20"/>
                  <a:pt x="66" y="22"/>
                  <a:pt x="64" y="22"/>
                </a:cubicBezTo>
                <a:cubicBezTo>
                  <a:pt x="61" y="22"/>
                  <a:pt x="60" y="20"/>
                  <a:pt x="60" y="17"/>
                </a:cubicBezTo>
                <a:cubicBezTo>
                  <a:pt x="58" y="18"/>
                  <a:pt x="58" y="17"/>
                  <a:pt x="57" y="18"/>
                </a:cubicBezTo>
                <a:cubicBezTo>
                  <a:pt x="56" y="19"/>
                  <a:pt x="52" y="22"/>
                  <a:pt x="50" y="25"/>
                </a:cubicBezTo>
                <a:cubicBezTo>
                  <a:pt x="52" y="24"/>
                  <a:pt x="53" y="24"/>
                  <a:pt x="54" y="24"/>
                </a:cubicBezTo>
                <a:cubicBezTo>
                  <a:pt x="54" y="22"/>
                  <a:pt x="55" y="21"/>
                  <a:pt x="57" y="21"/>
                </a:cubicBezTo>
                <a:cubicBezTo>
                  <a:pt x="60" y="20"/>
                  <a:pt x="62" y="25"/>
                  <a:pt x="63" y="25"/>
                </a:cubicBezTo>
                <a:cubicBezTo>
                  <a:pt x="61" y="26"/>
                  <a:pt x="60" y="28"/>
                  <a:pt x="57" y="29"/>
                </a:cubicBezTo>
                <a:cubicBezTo>
                  <a:pt x="54" y="30"/>
                  <a:pt x="53" y="27"/>
                  <a:pt x="53" y="25"/>
                </a:cubicBezTo>
                <a:cubicBezTo>
                  <a:pt x="50" y="26"/>
                  <a:pt x="48" y="27"/>
                  <a:pt x="47" y="31"/>
                </a:cubicBezTo>
                <a:cubicBezTo>
                  <a:pt x="45" y="35"/>
                  <a:pt x="43" y="41"/>
                  <a:pt x="41" y="48"/>
                </a:cubicBezTo>
                <a:cubicBezTo>
                  <a:pt x="42" y="47"/>
                  <a:pt x="43" y="45"/>
                  <a:pt x="44" y="43"/>
                </a:cubicBezTo>
                <a:cubicBezTo>
                  <a:pt x="45" y="42"/>
                  <a:pt x="46" y="39"/>
                  <a:pt x="46" y="39"/>
                </a:cubicBezTo>
                <a:cubicBezTo>
                  <a:pt x="48" y="38"/>
                  <a:pt x="48" y="38"/>
                  <a:pt x="48" y="38"/>
                </a:cubicBezTo>
                <a:cubicBezTo>
                  <a:pt x="48" y="39"/>
                  <a:pt x="48" y="39"/>
                  <a:pt x="48" y="39"/>
                </a:cubicBezTo>
                <a:cubicBezTo>
                  <a:pt x="48" y="39"/>
                  <a:pt x="47" y="40"/>
                  <a:pt x="47" y="41"/>
                </a:cubicBezTo>
                <a:cubicBezTo>
                  <a:pt x="49" y="39"/>
                  <a:pt x="50" y="39"/>
                  <a:pt x="50" y="36"/>
                </a:cubicBezTo>
                <a:cubicBezTo>
                  <a:pt x="49" y="36"/>
                  <a:pt x="47" y="36"/>
                  <a:pt x="47" y="33"/>
                </a:cubicBezTo>
                <a:cubicBezTo>
                  <a:pt x="47" y="31"/>
                  <a:pt x="51" y="29"/>
                  <a:pt x="52" y="28"/>
                </a:cubicBezTo>
                <a:cubicBezTo>
                  <a:pt x="53" y="29"/>
                  <a:pt x="56" y="31"/>
                  <a:pt x="56" y="34"/>
                </a:cubicBezTo>
                <a:cubicBezTo>
                  <a:pt x="56" y="36"/>
                  <a:pt x="54" y="37"/>
                  <a:pt x="52" y="37"/>
                </a:cubicBezTo>
                <a:cubicBezTo>
                  <a:pt x="51" y="39"/>
                  <a:pt x="51" y="39"/>
                  <a:pt x="51" y="39"/>
                </a:cubicBezTo>
                <a:cubicBezTo>
                  <a:pt x="56" y="36"/>
                  <a:pt x="58" y="38"/>
                  <a:pt x="62" y="34"/>
                </a:cubicBezTo>
                <a:cubicBezTo>
                  <a:pt x="60" y="33"/>
                  <a:pt x="59" y="31"/>
                  <a:pt x="61" y="29"/>
                </a:cubicBezTo>
                <a:cubicBezTo>
                  <a:pt x="62" y="27"/>
                  <a:pt x="66" y="28"/>
                  <a:pt x="68" y="27"/>
                </a:cubicBezTo>
                <a:cubicBezTo>
                  <a:pt x="68" y="30"/>
                  <a:pt x="69" y="33"/>
                  <a:pt x="68" y="35"/>
                </a:cubicBezTo>
                <a:cubicBezTo>
                  <a:pt x="67" y="36"/>
                  <a:pt x="64" y="36"/>
                  <a:pt x="63" y="35"/>
                </a:cubicBezTo>
                <a:cubicBezTo>
                  <a:pt x="62" y="36"/>
                  <a:pt x="62" y="36"/>
                  <a:pt x="61" y="37"/>
                </a:cubicBezTo>
                <a:cubicBezTo>
                  <a:pt x="64" y="36"/>
                  <a:pt x="67" y="37"/>
                  <a:pt x="70" y="39"/>
                </a:cubicBezTo>
                <a:cubicBezTo>
                  <a:pt x="70" y="37"/>
                  <a:pt x="71" y="36"/>
                  <a:pt x="73" y="36"/>
                </a:cubicBezTo>
                <a:cubicBezTo>
                  <a:pt x="76" y="36"/>
                  <a:pt x="78" y="41"/>
                  <a:pt x="78" y="43"/>
                </a:cubicBezTo>
                <a:cubicBezTo>
                  <a:pt x="76" y="43"/>
                  <a:pt x="74" y="45"/>
                  <a:pt x="71" y="44"/>
                </a:cubicBezTo>
                <a:cubicBezTo>
                  <a:pt x="68" y="44"/>
                  <a:pt x="68" y="41"/>
                  <a:pt x="69" y="40"/>
                </a:cubicBezTo>
                <a:cubicBezTo>
                  <a:pt x="66" y="38"/>
                  <a:pt x="63" y="38"/>
                  <a:pt x="59" y="38"/>
                </a:cubicBezTo>
                <a:cubicBezTo>
                  <a:pt x="60" y="39"/>
                  <a:pt x="61" y="39"/>
                  <a:pt x="62" y="40"/>
                </a:cubicBezTo>
                <a:cubicBezTo>
                  <a:pt x="63" y="39"/>
                  <a:pt x="65" y="39"/>
                  <a:pt x="67" y="41"/>
                </a:cubicBezTo>
                <a:cubicBezTo>
                  <a:pt x="68" y="42"/>
                  <a:pt x="67" y="47"/>
                  <a:pt x="66" y="49"/>
                </a:cubicBezTo>
                <a:cubicBezTo>
                  <a:pt x="63" y="48"/>
                  <a:pt x="61" y="47"/>
                  <a:pt x="60" y="46"/>
                </a:cubicBezTo>
                <a:cubicBezTo>
                  <a:pt x="58" y="44"/>
                  <a:pt x="59" y="41"/>
                  <a:pt x="60" y="40"/>
                </a:cubicBezTo>
                <a:cubicBezTo>
                  <a:pt x="58" y="39"/>
                  <a:pt x="58" y="38"/>
                  <a:pt x="57" y="39"/>
                </a:cubicBezTo>
                <a:cubicBezTo>
                  <a:pt x="55" y="39"/>
                  <a:pt x="51" y="40"/>
                  <a:pt x="49" y="41"/>
                </a:cubicBezTo>
                <a:cubicBezTo>
                  <a:pt x="50" y="41"/>
                  <a:pt x="51" y="42"/>
                  <a:pt x="52" y="42"/>
                </a:cubicBezTo>
                <a:cubicBezTo>
                  <a:pt x="53" y="41"/>
                  <a:pt x="55" y="40"/>
                  <a:pt x="57" y="42"/>
                </a:cubicBezTo>
                <a:cubicBezTo>
                  <a:pt x="58" y="44"/>
                  <a:pt x="57" y="48"/>
                  <a:pt x="57" y="50"/>
                </a:cubicBezTo>
                <a:cubicBezTo>
                  <a:pt x="54" y="49"/>
                  <a:pt x="52" y="50"/>
                  <a:pt x="50" y="48"/>
                </a:cubicBezTo>
                <a:cubicBezTo>
                  <a:pt x="48" y="46"/>
                  <a:pt x="49" y="44"/>
                  <a:pt x="51" y="43"/>
                </a:cubicBezTo>
                <a:cubicBezTo>
                  <a:pt x="51" y="43"/>
                  <a:pt x="49" y="42"/>
                  <a:pt x="48" y="42"/>
                </a:cubicBezTo>
                <a:cubicBezTo>
                  <a:pt x="47" y="43"/>
                  <a:pt x="45" y="45"/>
                  <a:pt x="44" y="47"/>
                </a:cubicBezTo>
                <a:cubicBezTo>
                  <a:pt x="43" y="49"/>
                  <a:pt x="42" y="52"/>
                  <a:pt x="42" y="54"/>
                </a:cubicBezTo>
                <a:cubicBezTo>
                  <a:pt x="42" y="56"/>
                  <a:pt x="42" y="69"/>
                  <a:pt x="43"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3" name="Freeform 39"/>
          <p:cNvSpPr>
            <a:spLocks/>
          </p:cNvSpPr>
          <p:nvPr userDrawn="1"/>
        </p:nvSpPr>
        <p:spPr bwMode="auto">
          <a:xfrm>
            <a:off x="5918200" y="-7318102"/>
            <a:ext cx="298450" cy="354013"/>
          </a:xfrm>
          <a:custGeom>
            <a:avLst/>
            <a:gdLst>
              <a:gd name="T0" fmla="*/ 104 w 188"/>
              <a:gd name="T1" fmla="*/ 172 h 223"/>
              <a:gd name="T2" fmla="*/ 122 w 188"/>
              <a:gd name="T3" fmla="*/ 130 h 223"/>
              <a:gd name="T4" fmla="*/ 146 w 188"/>
              <a:gd name="T5" fmla="*/ 102 h 223"/>
              <a:gd name="T6" fmla="*/ 178 w 188"/>
              <a:gd name="T7" fmla="*/ 94 h 223"/>
              <a:gd name="T8" fmla="*/ 182 w 188"/>
              <a:gd name="T9" fmla="*/ 88 h 223"/>
              <a:gd name="T10" fmla="*/ 158 w 188"/>
              <a:gd name="T11" fmla="*/ 96 h 223"/>
              <a:gd name="T12" fmla="*/ 156 w 188"/>
              <a:gd name="T13" fmla="*/ 76 h 223"/>
              <a:gd name="T14" fmla="*/ 146 w 188"/>
              <a:gd name="T15" fmla="*/ 94 h 223"/>
              <a:gd name="T16" fmla="*/ 124 w 188"/>
              <a:gd name="T17" fmla="*/ 122 h 223"/>
              <a:gd name="T18" fmla="*/ 110 w 188"/>
              <a:gd name="T19" fmla="*/ 130 h 223"/>
              <a:gd name="T20" fmla="*/ 128 w 188"/>
              <a:gd name="T21" fmla="*/ 90 h 223"/>
              <a:gd name="T22" fmla="*/ 138 w 188"/>
              <a:gd name="T23" fmla="*/ 62 h 223"/>
              <a:gd name="T24" fmla="*/ 138 w 188"/>
              <a:gd name="T25" fmla="*/ 58 h 223"/>
              <a:gd name="T26" fmla="*/ 120 w 188"/>
              <a:gd name="T27" fmla="*/ 96 h 223"/>
              <a:gd name="T28" fmla="*/ 114 w 188"/>
              <a:gd name="T29" fmla="*/ 82 h 223"/>
              <a:gd name="T30" fmla="*/ 126 w 188"/>
              <a:gd name="T31" fmla="*/ 50 h 223"/>
              <a:gd name="T32" fmla="*/ 146 w 188"/>
              <a:gd name="T33" fmla="*/ 24 h 223"/>
              <a:gd name="T34" fmla="*/ 144 w 188"/>
              <a:gd name="T35" fmla="*/ 24 h 223"/>
              <a:gd name="T36" fmla="*/ 126 w 188"/>
              <a:gd name="T37" fmla="*/ 42 h 223"/>
              <a:gd name="T38" fmla="*/ 128 w 188"/>
              <a:gd name="T39" fmla="*/ 8 h 223"/>
              <a:gd name="T40" fmla="*/ 122 w 188"/>
              <a:gd name="T41" fmla="*/ 38 h 223"/>
              <a:gd name="T42" fmla="*/ 106 w 188"/>
              <a:gd name="T43" fmla="*/ 94 h 223"/>
              <a:gd name="T44" fmla="*/ 96 w 188"/>
              <a:gd name="T45" fmla="*/ 94 h 223"/>
              <a:gd name="T46" fmla="*/ 106 w 188"/>
              <a:gd name="T47" fmla="*/ 34 h 223"/>
              <a:gd name="T48" fmla="*/ 104 w 188"/>
              <a:gd name="T49" fmla="*/ 14 h 223"/>
              <a:gd name="T50" fmla="*/ 98 w 188"/>
              <a:gd name="T51" fmla="*/ 76 h 223"/>
              <a:gd name="T52" fmla="*/ 86 w 188"/>
              <a:gd name="T53" fmla="*/ 104 h 223"/>
              <a:gd name="T54" fmla="*/ 84 w 188"/>
              <a:gd name="T55" fmla="*/ 64 h 223"/>
              <a:gd name="T56" fmla="*/ 94 w 188"/>
              <a:gd name="T57" fmla="*/ 14 h 223"/>
              <a:gd name="T58" fmla="*/ 88 w 188"/>
              <a:gd name="T59" fmla="*/ 50 h 223"/>
              <a:gd name="T60" fmla="*/ 74 w 188"/>
              <a:gd name="T61" fmla="*/ 76 h 223"/>
              <a:gd name="T62" fmla="*/ 60 w 188"/>
              <a:gd name="T63" fmla="*/ 40 h 223"/>
              <a:gd name="T64" fmla="*/ 74 w 188"/>
              <a:gd name="T65" fmla="*/ 12 h 223"/>
              <a:gd name="T66" fmla="*/ 62 w 188"/>
              <a:gd name="T67" fmla="*/ 28 h 223"/>
              <a:gd name="T68" fmla="*/ 68 w 188"/>
              <a:gd name="T69" fmla="*/ 70 h 223"/>
              <a:gd name="T70" fmla="*/ 72 w 188"/>
              <a:gd name="T71" fmla="*/ 94 h 223"/>
              <a:gd name="T72" fmla="*/ 58 w 188"/>
              <a:gd name="T73" fmla="*/ 72 h 223"/>
              <a:gd name="T74" fmla="*/ 44 w 188"/>
              <a:gd name="T75" fmla="*/ 58 h 223"/>
              <a:gd name="T76" fmla="*/ 32 w 188"/>
              <a:gd name="T77" fmla="*/ 50 h 223"/>
              <a:gd name="T78" fmla="*/ 44 w 188"/>
              <a:gd name="T79" fmla="*/ 66 h 223"/>
              <a:gd name="T80" fmla="*/ 52 w 188"/>
              <a:gd name="T81" fmla="*/ 80 h 223"/>
              <a:gd name="T82" fmla="*/ 30 w 188"/>
              <a:gd name="T83" fmla="*/ 76 h 223"/>
              <a:gd name="T84" fmla="*/ 34 w 188"/>
              <a:gd name="T85" fmla="*/ 82 h 223"/>
              <a:gd name="T86" fmla="*/ 52 w 188"/>
              <a:gd name="T87" fmla="*/ 82 h 223"/>
              <a:gd name="T88" fmla="*/ 62 w 188"/>
              <a:gd name="T89" fmla="*/ 90 h 223"/>
              <a:gd name="T90" fmla="*/ 78 w 188"/>
              <a:gd name="T91" fmla="*/ 106 h 223"/>
              <a:gd name="T92" fmla="*/ 86 w 188"/>
              <a:gd name="T93" fmla="*/ 142 h 223"/>
              <a:gd name="T94" fmla="*/ 68 w 188"/>
              <a:gd name="T95" fmla="*/ 136 h 223"/>
              <a:gd name="T96" fmla="*/ 54 w 188"/>
              <a:gd name="T97" fmla="*/ 118 h 223"/>
              <a:gd name="T98" fmla="*/ 40 w 188"/>
              <a:gd name="T99" fmla="*/ 104 h 223"/>
              <a:gd name="T100" fmla="*/ 22 w 188"/>
              <a:gd name="T101" fmla="*/ 86 h 223"/>
              <a:gd name="T102" fmla="*/ 6 w 188"/>
              <a:gd name="T103" fmla="*/ 68 h 223"/>
              <a:gd name="T104" fmla="*/ 10 w 188"/>
              <a:gd name="T105" fmla="*/ 72 h 223"/>
              <a:gd name="T106" fmla="*/ 22 w 188"/>
              <a:gd name="T107" fmla="*/ 90 h 223"/>
              <a:gd name="T108" fmla="*/ 40 w 188"/>
              <a:gd name="T109" fmla="*/ 110 h 223"/>
              <a:gd name="T110" fmla="*/ 30 w 188"/>
              <a:gd name="T111" fmla="*/ 112 h 223"/>
              <a:gd name="T112" fmla="*/ 14 w 188"/>
              <a:gd name="T113" fmla="*/ 100 h 223"/>
              <a:gd name="T114" fmla="*/ 24 w 188"/>
              <a:gd name="T115" fmla="*/ 112 h 223"/>
              <a:gd name="T116" fmla="*/ 14 w 188"/>
              <a:gd name="T117" fmla="*/ 118 h 223"/>
              <a:gd name="T118" fmla="*/ 24 w 188"/>
              <a:gd name="T119" fmla="*/ 118 h 223"/>
              <a:gd name="T120" fmla="*/ 48 w 188"/>
              <a:gd name="T121" fmla="*/ 120 h 223"/>
              <a:gd name="T122" fmla="*/ 66 w 188"/>
              <a:gd name="T123" fmla="*/ 144 h 223"/>
              <a:gd name="T124" fmla="*/ 80 w 188"/>
              <a:gd name="T125" fmla="*/ 18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23">
                <a:moveTo>
                  <a:pt x="108" y="223"/>
                </a:moveTo>
                <a:lnTo>
                  <a:pt x="106" y="221"/>
                </a:lnTo>
                <a:lnTo>
                  <a:pt x="104" y="219"/>
                </a:lnTo>
                <a:lnTo>
                  <a:pt x="102" y="217"/>
                </a:lnTo>
                <a:lnTo>
                  <a:pt x="100" y="215"/>
                </a:lnTo>
                <a:lnTo>
                  <a:pt x="100" y="213"/>
                </a:lnTo>
                <a:lnTo>
                  <a:pt x="100" y="211"/>
                </a:lnTo>
                <a:lnTo>
                  <a:pt x="100" y="207"/>
                </a:lnTo>
                <a:lnTo>
                  <a:pt x="100" y="201"/>
                </a:lnTo>
                <a:lnTo>
                  <a:pt x="100" y="191"/>
                </a:lnTo>
                <a:lnTo>
                  <a:pt x="102" y="185"/>
                </a:lnTo>
                <a:lnTo>
                  <a:pt x="102" y="181"/>
                </a:lnTo>
                <a:lnTo>
                  <a:pt x="104" y="172"/>
                </a:lnTo>
                <a:lnTo>
                  <a:pt x="104" y="168"/>
                </a:lnTo>
                <a:lnTo>
                  <a:pt x="106" y="164"/>
                </a:lnTo>
                <a:lnTo>
                  <a:pt x="106" y="162"/>
                </a:lnTo>
                <a:lnTo>
                  <a:pt x="106" y="160"/>
                </a:lnTo>
                <a:lnTo>
                  <a:pt x="108" y="156"/>
                </a:lnTo>
                <a:lnTo>
                  <a:pt x="108" y="154"/>
                </a:lnTo>
                <a:lnTo>
                  <a:pt x="110" y="150"/>
                </a:lnTo>
                <a:lnTo>
                  <a:pt x="114" y="146"/>
                </a:lnTo>
                <a:lnTo>
                  <a:pt x="116" y="142"/>
                </a:lnTo>
                <a:lnTo>
                  <a:pt x="118" y="138"/>
                </a:lnTo>
                <a:lnTo>
                  <a:pt x="120" y="134"/>
                </a:lnTo>
                <a:lnTo>
                  <a:pt x="122" y="132"/>
                </a:lnTo>
                <a:lnTo>
                  <a:pt x="122" y="130"/>
                </a:lnTo>
                <a:lnTo>
                  <a:pt x="124" y="128"/>
                </a:lnTo>
                <a:lnTo>
                  <a:pt x="124" y="126"/>
                </a:lnTo>
                <a:lnTo>
                  <a:pt x="126" y="126"/>
                </a:lnTo>
                <a:lnTo>
                  <a:pt x="128" y="124"/>
                </a:lnTo>
                <a:lnTo>
                  <a:pt x="128" y="120"/>
                </a:lnTo>
                <a:lnTo>
                  <a:pt x="130" y="118"/>
                </a:lnTo>
                <a:lnTo>
                  <a:pt x="132" y="116"/>
                </a:lnTo>
                <a:lnTo>
                  <a:pt x="134" y="112"/>
                </a:lnTo>
                <a:lnTo>
                  <a:pt x="136" y="110"/>
                </a:lnTo>
                <a:lnTo>
                  <a:pt x="140" y="108"/>
                </a:lnTo>
                <a:lnTo>
                  <a:pt x="142" y="104"/>
                </a:lnTo>
                <a:lnTo>
                  <a:pt x="144" y="102"/>
                </a:lnTo>
                <a:lnTo>
                  <a:pt x="146" y="102"/>
                </a:lnTo>
                <a:lnTo>
                  <a:pt x="148" y="102"/>
                </a:lnTo>
                <a:lnTo>
                  <a:pt x="150" y="102"/>
                </a:lnTo>
                <a:lnTo>
                  <a:pt x="152" y="102"/>
                </a:lnTo>
                <a:lnTo>
                  <a:pt x="154" y="102"/>
                </a:lnTo>
                <a:lnTo>
                  <a:pt x="156" y="102"/>
                </a:lnTo>
                <a:lnTo>
                  <a:pt x="160" y="100"/>
                </a:lnTo>
                <a:lnTo>
                  <a:pt x="166" y="98"/>
                </a:lnTo>
                <a:lnTo>
                  <a:pt x="168" y="98"/>
                </a:lnTo>
                <a:lnTo>
                  <a:pt x="170" y="96"/>
                </a:lnTo>
                <a:lnTo>
                  <a:pt x="172" y="96"/>
                </a:lnTo>
                <a:lnTo>
                  <a:pt x="174" y="96"/>
                </a:lnTo>
                <a:lnTo>
                  <a:pt x="176" y="94"/>
                </a:lnTo>
                <a:lnTo>
                  <a:pt x="178" y="94"/>
                </a:lnTo>
                <a:lnTo>
                  <a:pt x="180" y="92"/>
                </a:lnTo>
                <a:lnTo>
                  <a:pt x="182" y="92"/>
                </a:lnTo>
                <a:lnTo>
                  <a:pt x="184" y="90"/>
                </a:lnTo>
                <a:lnTo>
                  <a:pt x="186" y="90"/>
                </a:lnTo>
                <a:lnTo>
                  <a:pt x="188" y="88"/>
                </a:lnTo>
                <a:lnTo>
                  <a:pt x="188" y="88"/>
                </a:lnTo>
                <a:lnTo>
                  <a:pt x="188" y="88"/>
                </a:lnTo>
                <a:lnTo>
                  <a:pt x="186" y="88"/>
                </a:lnTo>
                <a:lnTo>
                  <a:pt x="186" y="88"/>
                </a:lnTo>
                <a:lnTo>
                  <a:pt x="184" y="88"/>
                </a:lnTo>
                <a:lnTo>
                  <a:pt x="184" y="88"/>
                </a:lnTo>
                <a:lnTo>
                  <a:pt x="182" y="88"/>
                </a:lnTo>
                <a:lnTo>
                  <a:pt x="182" y="88"/>
                </a:lnTo>
                <a:lnTo>
                  <a:pt x="180" y="88"/>
                </a:lnTo>
                <a:lnTo>
                  <a:pt x="178" y="90"/>
                </a:lnTo>
                <a:lnTo>
                  <a:pt x="178" y="90"/>
                </a:lnTo>
                <a:lnTo>
                  <a:pt x="176" y="92"/>
                </a:lnTo>
                <a:lnTo>
                  <a:pt x="174" y="92"/>
                </a:lnTo>
                <a:lnTo>
                  <a:pt x="172" y="94"/>
                </a:lnTo>
                <a:lnTo>
                  <a:pt x="170" y="94"/>
                </a:lnTo>
                <a:lnTo>
                  <a:pt x="168" y="94"/>
                </a:lnTo>
                <a:lnTo>
                  <a:pt x="166" y="96"/>
                </a:lnTo>
                <a:lnTo>
                  <a:pt x="164" y="96"/>
                </a:lnTo>
                <a:lnTo>
                  <a:pt x="162" y="96"/>
                </a:lnTo>
                <a:lnTo>
                  <a:pt x="160" y="96"/>
                </a:lnTo>
                <a:lnTo>
                  <a:pt x="158" y="96"/>
                </a:lnTo>
                <a:lnTo>
                  <a:pt x="156" y="98"/>
                </a:lnTo>
                <a:lnTo>
                  <a:pt x="154" y="98"/>
                </a:lnTo>
                <a:lnTo>
                  <a:pt x="152" y="98"/>
                </a:lnTo>
                <a:lnTo>
                  <a:pt x="150" y="98"/>
                </a:lnTo>
                <a:lnTo>
                  <a:pt x="150" y="98"/>
                </a:lnTo>
                <a:lnTo>
                  <a:pt x="150" y="100"/>
                </a:lnTo>
                <a:lnTo>
                  <a:pt x="150" y="100"/>
                </a:lnTo>
                <a:lnTo>
                  <a:pt x="150" y="98"/>
                </a:lnTo>
                <a:lnTo>
                  <a:pt x="150" y="94"/>
                </a:lnTo>
                <a:lnTo>
                  <a:pt x="150" y="90"/>
                </a:lnTo>
                <a:lnTo>
                  <a:pt x="152" y="84"/>
                </a:lnTo>
                <a:lnTo>
                  <a:pt x="156" y="80"/>
                </a:lnTo>
                <a:lnTo>
                  <a:pt x="156" y="76"/>
                </a:lnTo>
                <a:lnTo>
                  <a:pt x="158" y="76"/>
                </a:lnTo>
                <a:lnTo>
                  <a:pt x="156" y="72"/>
                </a:lnTo>
                <a:lnTo>
                  <a:pt x="156" y="68"/>
                </a:lnTo>
                <a:lnTo>
                  <a:pt x="156" y="68"/>
                </a:lnTo>
                <a:lnTo>
                  <a:pt x="154" y="70"/>
                </a:lnTo>
                <a:lnTo>
                  <a:pt x="152" y="76"/>
                </a:lnTo>
                <a:lnTo>
                  <a:pt x="152" y="80"/>
                </a:lnTo>
                <a:lnTo>
                  <a:pt x="150" y="84"/>
                </a:lnTo>
                <a:lnTo>
                  <a:pt x="150" y="86"/>
                </a:lnTo>
                <a:lnTo>
                  <a:pt x="150" y="88"/>
                </a:lnTo>
                <a:lnTo>
                  <a:pt x="148" y="90"/>
                </a:lnTo>
                <a:lnTo>
                  <a:pt x="148" y="92"/>
                </a:lnTo>
                <a:lnTo>
                  <a:pt x="146" y="94"/>
                </a:lnTo>
                <a:lnTo>
                  <a:pt x="144" y="96"/>
                </a:lnTo>
                <a:lnTo>
                  <a:pt x="142" y="98"/>
                </a:lnTo>
                <a:lnTo>
                  <a:pt x="140" y="100"/>
                </a:lnTo>
                <a:lnTo>
                  <a:pt x="140" y="102"/>
                </a:lnTo>
                <a:lnTo>
                  <a:pt x="138" y="104"/>
                </a:lnTo>
                <a:lnTo>
                  <a:pt x="136" y="106"/>
                </a:lnTo>
                <a:lnTo>
                  <a:pt x="134" y="108"/>
                </a:lnTo>
                <a:lnTo>
                  <a:pt x="132" y="110"/>
                </a:lnTo>
                <a:lnTo>
                  <a:pt x="130" y="112"/>
                </a:lnTo>
                <a:lnTo>
                  <a:pt x="128" y="114"/>
                </a:lnTo>
                <a:lnTo>
                  <a:pt x="126" y="118"/>
                </a:lnTo>
                <a:lnTo>
                  <a:pt x="126" y="120"/>
                </a:lnTo>
                <a:lnTo>
                  <a:pt x="124" y="122"/>
                </a:lnTo>
                <a:lnTo>
                  <a:pt x="124" y="124"/>
                </a:lnTo>
                <a:lnTo>
                  <a:pt x="122" y="126"/>
                </a:lnTo>
                <a:lnTo>
                  <a:pt x="122" y="128"/>
                </a:lnTo>
                <a:lnTo>
                  <a:pt x="120" y="128"/>
                </a:lnTo>
                <a:lnTo>
                  <a:pt x="118" y="130"/>
                </a:lnTo>
                <a:lnTo>
                  <a:pt x="118" y="132"/>
                </a:lnTo>
                <a:lnTo>
                  <a:pt x="116" y="132"/>
                </a:lnTo>
                <a:lnTo>
                  <a:pt x="116" y="134"/>
                </a:lnTo>
                <a:lnTo>
                  <a:pt x="114" y="134"/>
                </a:lnTo>
                <a:lnTo>
                  <a:pt x="112" y="136"/>
                </a:lnTo>
                <a:lnTo>
                  <a:pt x="112" y="136"/>
                </a:lnTo>
                <a:lnTo>
                  <a:pt x="110" y="138"/>
                </a:lnTo>
                <a:lnTo>
                  <a:pt x="110" y="130"/>
                </a:lnTo>
                <a:lnTo>
                  <a:pt x="110" y="126"/>
                </a:lnTo>
                <a:lnTo>
                  <a:pt x="112" y="122"/>
                </a:lnTo>
                <a:lnTo>
                  <a:pt x="114" y="114"/>
                </a:lnTo>
                <a:lnTo>
                  <a:pt x="116" y="110"/>
                </a:lnTo>
                <a:lnTo>
                  <a:pt x="116" y="110"/>
                </a:lnTo>
                <a:lnTo>
                  <a:pt x="118" y="108"/>
                </a:lnTo>
                <a:lnTo>
                  <a:pt x="118" y="106"/>
                </a:lnTo>
                <a:lnTo>
                  <a:pt x="120" y="104"/>
                </a:lnTo>
                <a:lnTo>
                  <a:pt x="122" y="102"/>
                </a:lnTo>
                <a:lnTo>
                  <a:pt x="124" y="100"/>
                </a:lnTo>
                <a:lnTo>
                  <a:pt x="126" y="96"/>
                </a:lnTo>
                <a:lnTo>
                  <a:pt x="126" y="92"/>
                </a:lnTo>
                <a:lnTo>
                  <a:pt x="128" y="90"/>
                </a:lnTo>
                <a:lnTo>
                  <a:pt x="128" y="88"/>
                </a:lnTo>
                <a:lnTo>
                  <a:pt x="130" y="86"/>
                </a:lnTo>
                <a:lnTo>
                  <a:pt x="130" y="86"/>
                </a:lnTo>
                <a:lnTo>
                  <a:pt x="132" y="84"/>
                </a:lnTo>
                <a:lnTo>
                  <a:pt x="132" y="82"/>
                </a:lnTo>
                <a:lnTo>
                  <a:pt x="134" y="78"/>
                </a:lnTo>
                <a:lnTo>
                  <a:pt x="134" y="76"/>
                </a:lnTo>
                <a:lnTo>
                  <a:pt x="136" y="74"/>
                </a:lnTo>
                <a:lnTo>
                  <a:pt x="136" y="72"/>
                </a:lnTo>
                <a:lnTo>
                  <a:pt x="136" y="70"/>
                </a:lnTo>
                <a:lnTo>
                  <a:pt x="138" y="68"/>
                </a:lnTo>
                <a:lnTo>
                  <a:pt x="138" y="66"/>
                </a:lnTo>
                <a:lnTo>
                  <a:pt x="138" y="62"/>
                </a:lnTo>
                <a:lnTo>
                  <a:pt x="140" y="58"/>
                </a:lnTo>
                <a:lnTo>
                  <a:pt x="142" y="52"/>
                </a:lnTo>
                <a:lnTo>
                  <a:pt x="144" y="48"/>
                </a:lnTo>
                <a:lnTo>
                  <a:pt x="144" y="44"/>
                </a:lnTo>
                <a:lnTo>
                  <a:pt x="146" y="40"/>
                </a:lnTo>
                <a:lnTo>
                  <a:pt x="144" y="38"/>
                </a:lnTo>
                <a:lnTo>
                  <a:pt x="144" y="36"/>
                </a:lnTo>
                <a:lnTo>
                  <a:pt x="144" y="36"/>
                </a:lnTo>
                <a:lnTo>
                  <a:pt x="142" y="40"/>
                </a:lnTo>
                <a:lnTo>
                  <a:pt x="140" y="46"/>
                </a:lnTo>
                <a:lnTo>
                  <a:pt x="140" y="50"/>
                </a:lnTo>
                <a:lnTo>
                  <a:pt x="140" y="54"/>
                </a:lnTo>
                <a:lnTo>
                  <a:pt x="138" y="58"/>
                </a:lnTo>
                <a:lnTo>
                  <a:pt x="136" y="64"/>
                </a:lnTo>
                <a:lnTo>
                  <a:pt x="134" y="68"/>
                </a:lnTo>
                <a:lnTo>
                  <a:pt x="134" y="72"/>
                </a:lnTo>
                <a:lnTo>
                  <a:pt x="132" y="76"/>
                </a:lnTo>
                <a:lnTo>
                  <a:pt x="132" y="78"/>
                </a:lnTo>
                <a:lnTo>
                  <a:pt x="130" y="80"/>
                </a:lnTo>
                <a:lnTo>
                  <a:pt x="130" y="82"/>
                </a:lnTo>
                <a:lnTo>
                  <a:pt x="128" y="84"/>
                </a:lnTo>
                <a:lnTo>
                  <a:pt x="126" y="88"/>
                </a:lnTo>
                <a:lnTo>
                  <a:pt x="124" y="90"/>
                </a:lnTo>
                <a:lnTo>
                  <a:pt x="122" y="92"/>
                </a:lnTo>
                <a:lnTo>
                  <a:pt x="122" y="94"/>
                </a:lnTo>
                <a:lnTo>
                  <a:pt x="120" y="96"/>
                </a:lnTo>
                <a:lnTo>
                  <a:pt x="118" y="98"/>
                </a:lnTo>
                <a:lnTo>
                  <a:pt x="118" y="100"/>
                </a:lnTo>
                <a:lnTo>
                  <a:pt x="116" y="102"/>
                </a:lnTo>
                <a:lnTo>
                  <a:pt x="114" y="104"/>
                </a:lnTo>
                <a:lnTo>
                  <a:pt x="112" y="106"/>
                </a:lnTo>
                <a:lnTo>
                  <a:pt x="110" y="108"/>
                </a:lnTo>
                <a:lnTo>
                  <a:pt x="108" y="110"/>
                </a:lnTo>
                <a:lnTo>
                  <a:pt x="110" y="102"/>
                </a:lnTo>
                <a:lnTo>
                  <a:pt x="110" y="98"/>
                </a:lnTo>
                <a:lnTo>
                  <a:pt x="110" y="94"/>
                </a:lnTo>
                <a:lnTo>
                  <a:pt x="112" y="90"/>
                </a:lnTo>
                <a:lnTo>
                  <a:pt x="114" y="86"/>
                </a:lnTo>
                <a:lnTo>
                  <a:pt x="114" y="82"/>
                </a:lnTo>
                <a:lnTo>
                  <a:pt x="114" y="80"/>
                </a:lnTo>
                <a:lnTo>
                  <a:pt x="116" y="76"/>
                </a:lnTo>
                <a:lnTo>
                  <a:pt x="116" y="74"/>
                </a:lnTo>
                <a:lnTo>
                  <a:pt x="118" y="70"/>
                </a:lnTo>
                <a:lnTo>
                  <a:pt x="118" y="66"/>
                </a:lnTo>
                <a:lnTo>
                  <a:pt x="120" y="62"/>
                </a:lnTo>
                <a:lnTo>
                  <a:pt x="122" y="60"/>
                </a:lnTo>
                <a:lnTo>
                  <a:pt x="122" y="58"/>
                </a:lnTo>
                <a:lnTo>
                  <a:pt x="122" y="56"/>
                </a:lnTo>
                <a:lnTo>
                  <a:pt x="124" y="54"/>
                </a:lnTo>
                <a:lnTo>
                  <a:pt x="124" y="54"/>
                </a:lnTo>
                <a:lnTo>
                  <a:pt x="124" y="52"/>
                </a:lnTo>
                <a:lnTo>
                  <a:pt x="126" y="50"/>
                </a:lnTo>
                <a:lnTo>
                  <a:pt x="128" y="46"/>
                </a:lnTo>
                <a:lnTo>
                  <a:pt x="130" y="42"/>
                </a:lnTo>
                <a:lnTo>
                  <a:pt x="132" y="40"/>
                </a:lnTo>
                <a:lnTo>
                  <a:pt x="134" y="38"/>
                </a:lnTo>
                <a:lnTo>
                  <a:pt x="136" y="36"/>
                </a:lnTo>
                <a:lnTo>
                  <a:pt x="138" y="34"/>
                </a:lnTo>
                <a:lnTo>
                  <a:pt x="138" y="32"/>
                </a:lnTo>
                <a:lnTo>
                  <a:pt x="140" y="32"/>
                </a:lnTo>
                <a:lnTo>
                  <a:pt x="142" y="30"/>
                </a:lnTo>
                <a:lnTo>
                  <a:pt x="144" y="28"/>
                </a:lnTo>
                <a:lnTo>
                  <a:pt x="146" y="28"/>
                </a:lnTo>
                <a:lnTo>
                  <a:pt x="146" y="26"/>
                </a:lnTo>
                <a:lnTo>
                  <a:pt x="146" y="24"/>
                </a:lnTo>
                <a:lnTo>
                  <a:pt x="148" y="24"/>
                </a:lnTo>
                <a:lnTo>
                  <a:pt x="148" y="22"/>
                </a:lnTo>
                <a:lnTo>
                  <a:pt x="148" y="22"/>
                </a:lnTo>
                <a:lnTo>
                  <a:pt x="150" y="20"/>
                </a:lnTo>
                <a:lnTo>
                  <a:pt x="150" y="18"/>
                </a:lnTo>
                <a:lnTo>
                  <a:pt x="150" y="18"/>
                </a:lnTo>
                <a:lnTo>
                  <a:pt x="150" y="18"/>
                </a:lnTo>
                <a:lnTo>
                  <a:pt x="148" y="20"/>
                </a:lnTo>
                <a:lnTo>
                  <a:pt x="146" y="22"/>
                </a:lnTo>
                <a:lnTo>
                  <a:pt x="146" y="22"/>
                </a:lnTo>
                <a:lnTo>
                  <a:pt x="146" y="22"/>
                </a:lnTo>
                <a:lnTo>
                  <a:pt x="144" y="24"/>
                </a:lnTo>
                <a:lnTo>
                  <a:pt x="144" y="24"/>
                </a:lnTo>
                <a:lnTo>
                  <a:pt x="144" y="26"/>
                </a:lnTo>
                <a:lnTo>
                  <a:pt x="142" y="28"/>
                </a:lnTo>
                <a:lnTo>
                  <a:pt x="140" y="28"/>
                </a:lnTo>
                <a:lnTo>
                  <a:pt x="138" y="30"/>
                </a:lnTo>
                <a:lnTo>
                  <a:pt x="136" y="32"/>
                </a:lnTo>
                <a:lnTo>
                  <a:pt x="134" y="34"/>
                </a:lnTo>
                <a:lnTo>
                  <a:pt x="132" y="36"/>
                </a:lnTo>
                <a:lnTo>
                  <a:pt x="130" y="38"/>
                </a:lnTo>
                <a:lnTo>
                  <a:pt x="130" y="38"/>
                </a:lnTo>
                <a:lnTo>
                  <a:pt x="128" y="40"/>
                </a:lnTo>
                <a:lnTo>
                  <a:pt x="128" y="40"/>
                </a:lnTo>
                <a:lnTo>
                  <a:pt x="128" y="40"/>
                </a:lnTo>
                <a:lnTo>
                  <a:pt x="126" y="42"/>
                </a:lnTo>
                <a:lnTo>
                  <a:pt x="126" y="42"/>
                </a:lnTo>
                <a:lnTo>
                  <a:pt x="124" y="40"/>
                </a:lnTo>
                <a:lnTo>
                  <a:pt x="124" y="36"/>
                </a:lnTo>
                <a:lnTo>
                  <a:pt x="126" y="32"/>
                </a:lnTo>
                <a:lnTo>
                  <a:pt x="126" y="30"/>
                </a:lnTo>
                <a:lnTo>
                  <a:pt x="124" y="24"/>
                </a:lnTo>
                <a:lnTo>
                  <a:pt x="124" y="20"/>
                </a:lnTo>
                <a:lnTo>
                  <a:pt x="124" y="18"/>
                </a:lnTo>
                <a:lnTo>
                  <a:pt x="124" y="16"/>
                </a:lnTo>
                <a:lnTo>
                  <a:pt x="124" y="12"/>
                </a:lnTo>
                <a:lnTo>
                  <a:pt x="126" y="8"/>
                </a:lnTo>
                <a:lnTo>
                  <a:pt x="128" y="8"/>
                </a:lnTo>
                <a:lnTo>
                  <a:pt x="128" y="8"/>
                </a:lnTo>
                <a:lnTo>
                  <a:pt x="126" y="6"/>
                </a:lnTo>
                <a:lnTo>
                  <a:pt x="124" y="6"/>
                </a:lnTo>
                <a:lnTo>
                  <a:pt x="124" y="6"/>
                </a:lnTo>
                <a:lnTo>
                  <a:pt x="124" y="6"/>
                </a:lnTo>
                <a:lnTo>
                  <a:pt x="122" y="10"/>
                </a:lnTo>
                <a:lnTo>
                  <a:pt x="122" y="16"/>
                </a:lnTo>
                <a:lnTo>
                  <a:pt x="122" y="18"/>
                </a:lnTo>
                <a:lnTo>
                  <a:pt x="122" y="20"/>
                </a:lnTo>
                <a:lnTo>
                  <a:pt x="122" y="24"/>
                </a:lnTo>
                <a:lnTo>
                  <a:pt x="122" y="28"/>
                </a:lnTo>
                <a:lnTo>
                  <a:pt x="122" y="32"/>
                </a:lnTo>
                <a:lnTo>
                  <a:pt x="122" y="34"/>
                </a:lnTo>
                <a:lnTo>
                  <a:pt x="122" y="38"/>
                </a:lnTo>
                <a:lnTo>
                  <a:pt x="122" y="42"/>
                </a:lnTo>
                <a:lnTo>
                  <a:pt x="122" y="42"/>
                </a:lnTo>
                <a:lnTo>
                  <a:pt x="120" y="44"/>
                </a:lnTo>
                <a:lnTo>
                  <a:pt x="118" y="50"/>
                </a:lnTo>
                <a:lnTo>
                  <a:pt x="118" y="56"/>
                </a:lnTo>
                <a:lnTo>
                  <a:pt x="116" y="62"/>
                </a:lnTo>
                <a:lnTo>
                  <a:pt x="114" y="66"/>
                </a:lnTo>
                <a:lnTo>
                  <a:pt x="114" y="72"/>
                </a:lnTo>
                <a:lnTo>
                  <a:pt x="112" y="76"/>
                </a:lnTo>
                <a:lnTo>
                  <a:pt x="110" y="80"/>
                </a:lnTo>
                <a:lnTo>
                  <a:pt x="110" y="86"/>
                </a:lnTo>
                <a:lnTo>
                  <a:pt x="108" y="90"/>
                </a:lnTo>
                <a:lnTo>
                  <a:pt x="106" y="94"/>
                </a:lnTo>
                <a:lnTo>
                  <a:pt x="106" y="100"/>
                </a:lnTo>
                <a:lnTo>
                  <a:pt x="104" y="104"/>
                </a:lnTo>
                <a:lnTo>
                  <a:pt x="102" y="108"/>
                </a:lnTo>
                <a:lnTo>
                  <a:pt x="102" y="112"/>
                </a:lnTo>
                <a:lnTo>
                  <a:pt x="102" y="116"/>
                </a:lnTo>
                <a:lnTo>
                  <a:pt x="100" y="116"/>
                </a:lnTo>
                <a:lnTo>
                  <a:pt x="98" y="114"/>
                </a:lnTo>
                <a:lnTo>
                  <a:pt x="96" y="112"/>
                </a:lnTo>
                <a:lnTo>
                  <a:pt x="96" y="110"/>
                </a:lnTo>
                <a:lnTo>
                  <a:pt x="96" y="106"/>
                </a:lnTo>
                <a:lnTo>
                  <a:pt x="96" y="102"/>
                </a:lnTo>
                <a:lnTo>
                  <a:pt x="96" y="96"/>
                </a:lnTo>
                <a:lnTo>
                  <a:pt x="96" y="94"/>
                </a:lnTo>
                <a:lnTo>
                  <a:pt x="96" y="90"/>
                </a:lnTo>
                <a:lnTo>
                  <a:pt x="98" y="84"/>
                </a:lnTo>
                <a:lnTo>
                  <a:pt x="100" y="80"/>
                </a:lnTo>
                <a:lnTo>
                  <a:pt x="102" y="78"/>
                </a:lnTo>
                <a:lnTo>
                  <a:pt x="102" y="76"/>
                </a:lnTo>
                <a:lnTo>
                  <a:pt x="104" y="70"/>
                </a:lnTo>
                <a:lnTo>
                  <a:pt x="104" y="62"/>
                </a:lnTo>
                <a:lnTo>
                  <a:pt x="104" y="58"/>
                </a:lnTo>
                <a:lnTo>
                  <a:pt x="104" y="52"/>
                </a:lnTo>
                <a:lnTo>
                  <a:pt x="104" y="46"/>
                </a:lnTo>
                <a:lnTo>
                  <a:pt x="106" y="40"/>
                </a:lnTo>
                <a:lnTo>
                  <a:pt x="106" y="36"/>
                </a:lnTo>
                <a:lnTo>
                  <a:pt x="106" y="34"/>
                </a:lnTo>
                <a:lnTo>
                  <a:pt x="108" y="28"/>
                </a:lnTo>
                <a:lnTo>
                  <a:pt x="108" y="20"/>
                </a:lnTo>
                <a:lnTo>
                  <a:pt x="106" y="16"/>
                </a:lnTo>
                <a:lnTo>
                  <a:pt x="106" y="12"/>
                </a:lnTo>
                <a:lnTo>
                  <a:pt x="104" y="8"/>
                </a:lnTo>
                <a:lnTo>
                  <a:pt x="104" y="2"/>
                </a:lnTo>
                <a:lnTo>
                  <a:pt x="102" y="0"/>
                </a:lnTo>
                <a:lnTo>
                  <a:pt x="102" y="0"/>
                </a:lnTo>
                <a:lnTo>
                  <a:pt x="102" y="2"/>
                </a:lnTo>
                <a:lnTo>
                  <a:pt x="102" y="4"/>
                </a:lnTo>
                <a:lnTo>
                  <a:pt x="102" y="6"/>
                </a:lnTo>
                <a:lnTo>
                  <a:pt x="104" y="8"/>
                </a:lnTo>
                <a:lnTo>
                  <a:pt x="104" y="14"/>
                </a:lnTo>
                <a:lnTo>
                  <a:pt x="104" y="18"/>
                </a:lnTo>
                <a:lnTo>
                  <a:pt x="104" y="22"/>
                </a:lnTo>
                <a:lnTo>
                  <a:pt x="104" y="26"/>
                </a:lnTo>
                <a:lnTo>
                  <a:pt x="104" y="32"/>
                </a:lnTo>
                <a:lnTo>
                  <a:pt x="102" y="40"/>
                </a:lnTo>
                <a:lnTo>
                  <a:pt x="102" y="46"/>
                </a:lnTo>
                <a:lnTo>
                  <a:pt x="102" y="52"/>
                </a:lnTo>
                <a:lnTo>
                  <a:pt x="102" y="60"/>
                </a:lnTo>
                <a:lnTo>
                  <a:pt x="100" y="64"/>
                </a:lnTo>
                <a:lnTo>
                  <a:pt x="100" y="68"/>
                </a:lnTo>
                <a:lnTo>
                  <a:pt x="98" y="70"/>
                </a:lnTo>
                <a:lnTo>
                  <a:pt x="98" y="74"/>
                </a:lnTo>
                <a:lnTo>
                  <a:pt x="98" y="76"/>
                </a:lnTo>
                <a:lnTo>
                  <a:pt x="96" y="78"/>
                </a:lnTo>
                <a:lnTo>
                  <a:pt x="96" y="82"/>
                </a:lnTo>
                <a:lnTo>
                  <a:pt x="94" y="84"/>
                </a:lnTo>
                <a:lnTo>
                  <a:pt x="94" y="88"/>
                </a:lnTo>
                <a:lnTo>
                  <a:pt x="94" y="92"/>
                </a:lnTo>
                <a:lnTo>
                  <a:pt x="94" y="96"/>
                </a:lnTo>
                <a:lnTo>
                  <a:pt x="94" y="100"/>
                </a:lnTo>
                <a:lnTo>
                  <a:pt x="94" y="102"/>
                </a:lnTo>
                <a:lnTo>
                  <a:pt x="92" y="104"/>
                </a:lnTo>
                <a:lnTo>
                  <a:pt x="92" y="106"/>
                </a:lnTo>
                <a:lnTo>
                  <a:pt x="88" y="106"/>
                </a:lnTo>
                <a:lnTo>
                  <a:pt x="86" y="106"/>
                </a:lnTo>
                <a:lnTo>
                  <a:pt x="86" y="104"/>
                </a:lnTo>
                <a:lnTo>
                  <a:pt x="84" y="102"/>
                </a:lnTo>
                <a:lnTo>
                  <a:pt x="84" y="102"/>
                </a:lnTo>
                <a:lnTo>
                  <a:pt x="84" y="98"/>
                </a:lnTo>
                <a:lnTo>
                  <a:pt x="84" y="96"/>
                </a:lnTo>
                <a:lnTo>
                  <a:pt x="82" y="94"/>
                </a:lnTo>
                <a:lnTo>
                  <a:pt x="82" y="90"/>
                </a:lnTo>
                <a:lnTo>
                  <a:pt x="80" y="84"/>
                </a:lnTo>
                <a:lnTo>
                  <a:pt x="80" y="82"/>
                </a:lnTo>
                <a:lnTo>
                  <a:pt x="80" y="78"/>
                </a:lnTo>
                <a:lnTo>
                  <a:pt x="82" y="74"/>
                </a:lnTo>
                <a:lnTo>
                  <a:pt x="84" y="68"/>
                </a:lnTo>
                <a:lnTo>
                  <a:pt x="84" y="66"/>
                </a:lnTo>
                <a:lnTo>
                  <a:pt x="84" y="64"/>
                </a:lnTo>
                <a:lnTo>
                  <a:pt x="86" y="58"/>
                </a:lnTo>
                <a:lnTo>
                  <a:pt x="88" y="56"/>
                </a:lnTo>
                <a:lnTo>
                  <a:pt x="88" y="52"/>
                </a:lnTo>
                <a:lnTo>
                  <a:pt x="90" y="50"/>
                </a:lnTo>
                <a:lnTo>
                  <a:pt x="92" y="48"/>
                </a:lnTo>
                <a:lnTo>
                  <a:pt x="92" y="46"/>
                </a:lnTo>
                <a:lnTo>
                  <a:pt x="92" y="44"/>
                </a:lnTo>
                <a:lnTo>
                  <a:pt x="94" y="40"/>
                </a:lnTo>
                <a:lnTo>
                  <a:pt x="94" y="36"/>
                </a:lnTo>
                <a:lnTo>
                  <a:pt x="94" y="30"/>
                </a:lnTo>
                <a:lnTo>
                  <a:pt x="94" y="24"/>
                </a:lnTo>
                <a:lnTo>
                  <a:pt x="94" y="20"/>
                </a:lnTo>
                <a:lnTo>
                  <a:pt x="94" y="14"/>
                </a:lnTo>
                <a:lnTo>
                  <a:pt x="94" y="10"/>
                </a:lnTo>
                <a:lnTo>
                  <a:pt x="92" y="8"/>
                </a:lnTo>
                <a:lnTo>
                  <a:pt x="92" y="8"/>
                </a:lnTo>
                <a:lnTo>
                  <a:pt x="92" y="12"/>
                </a:lnTo>
                <a:lnTo>
                  <a:pt x="92" y="18"/>
                </a:lnTo>
                <a:lnTo>
                  <a:pt x="92" y="22"/>
                </a:lnTo>
                <a:lnTo>
                  <a:pt x="92" y="26"/>
                </a:lnTo>
                <a:lnTo>
                  <a:pt x="92" y="32"/>
                </a:lnTo>
                <a:lnTo>
                  <a:pt x="92" y="36"/>
                </a:lnTo>
                <a:lnTo>
                  <a:pt x="92" y="40"/>
                </a:lnTo>
                <a:lnTo>
                  <a:pt x="90" y="42"/>
                </a:lnTo>
                <a:lnTo>
                  <a:pt x="88" y="48"/>
                </a:lnTo>
                <a:lnTo>
                  <a:pt x="88" y="50"/>
                </a:lnTo>
                <a:lnTo>
                  <a:pt x="86" y="52"/>
                </a:lnTo>
                <a:lnTo>
                  <a:pt x="86" y="54"/>
                </a:lnTo>
                <a:lnTo>
                  <a:pt x="84" y="56"/>
                </a:lnTo>
                <a:lnTo>
                  <a:pt x="84" y="56"/>
                </a:lnTo>
                <a:lnTo>
                  <a:pt x="82" y="58"/>
                </a:lnTo>
                <a:lnTo>
                  <a:pt x="82" y="62"/>
                </a:lnTo>
                <a:lnTo>
                  <a:pt x="80" y="64"/>
                </a:lnTo>
                <a:lnTo>
                  <a:pt x="80" y="70"/>
                </a:lnTo>
                <a:lnTo>
                  <a:pt x="78" y="76"/>
                </a:lnTo>
                <a:lnTo>
                  <a:pt x="78" y="80"/>
                </a:lnTo>
                <a:lnTo>
                  <a:pt x="78" y="80"/>
                </a:lnTo>
                <a:lnTo>
                  <a:pt x="76" y="78"/>
                </a:lnTo>
                <a:lnTo>
                  <a:pt x="74" y="76"/>
                </a:lnTo>
                <a:lnTo>
                  <a:pt x="74" y="74"/>
                </a:lnTo>
                <a:lnTo>
                  <a:pt x="72" y="72"/>
                </a:lnTo>
                <a:lnTo>
                  <a:pt x="70" y="70"/>
                </a:lnTo>
                <a:lnTo>
                  <a:pt x="70" y="68"/>
                </a:lnTo>
                <a:lnTo>
                  <a:pt x="68" y="66"/>
                </a:lnTo>
                <a:lnTo>
                  <a:pt x="66" y="64"/>
                </a:lnTo>
                <a:lnTo>
                  <a:pt x="64" y="60"/>
                </a:lnTo>
                <a:lnTo>
                  <a:pt x="62" y="56"/>
                </a:lnTo>
                <a:lnTo>
                  <a:pt x="62" y="52"/>
                </a:lnTo>
                <a:lnTo>
                  <a:pt x="62" y="50"/>
                </a:lnTo>
                <a:lnTo>
                  <a:pt x="60" y="46"/>
                </a:lnTo>
                <a:lnTo>
                  <a:pt x="60" y="44"/>
                </a:lnTo>
                <a:lnTo>
                  <a:pt x="60" y="40"/>
                </a:lnTo>
                <a:lnTo>
                  <a:pt x="62" y="36"/>
                </a:lnTo>
                <a:lnTo>
                  <a:pt x="64" y="32"/>
                </a:lnTo>
                <a:lnTo>
                  <a:pt x="66" y="30"/>
                </a:lnTo>
                <a:lnTo>
                  <a:pt x="66" y="28"/>
                </a:lnTo>
                <a:lnTo>
                  <a:pt x="66" y="26"/>
                </a:lnTo>
                <a:lnTo>
                  <a:pt x="68" y="24"/>
                </a:lnTo>
                <a:lnTo>
                  <a:pt x="68" y="24"/>
                </a:lnTo>
                <a:lnTo>
                  <a:pt x="68" y="22"/>
                </a:lnTo>
                <a:lnTo>
                  <a:pt x="70" y="18"/>
                </a:lnTo>
                <a:lnTo>
                  <a:pt x="70" y="16"/>
                </a:lnTo>
                <a:lnTo>
                  <a:pt x="72" y="14"/>
                </a:lnTo>
                <a:lnTo>
                  <a:pt x="74" y="12"/>
                </a:lnTo>
                <a:lnTo>
                  <a:pt x="74" y="12"/>
                </a:lnTo>
                <a:lnTo>
                  <a:pt x="74" y="12"/>
                </a:lnTo>
                <a:lnTo>
                  <a:pt x="74" y="12"/>
                </a:lnTo>
                <a:lnTo>
                  <a:pt x="72" y="12"/>
                </a:lnTo>
                <a:lnTo>
                  <a:pt x="70" y="12"/>
                </a:lnTo>
                <a:lnTo>
                  <a:pt x="70" y="12"/>
                </a:lnTo>
                <a:lnTo>
                  <a:pt x="70" y="14"/>
                </a:lnTo>
                <a:lnTo>
                  <a:pt x="68" y="18"/>
                </a:lnTo>
                <a:lnTo>
                  <a:pt x="66" y="20"/>
                </a:lnTo>
                <a:lnTo>
                  <a:pt x="66" y="22"/>
                </a:lnTo>
                <a:lnTo>
                  <a:pt x="64" y="24"/>
                </a:lnTo>
                <a:lnTo>
                  <a:pt x="64" y="26"/>
                </a:lnTo>
                <a:lnTo>
                  <a:pt x="64" y="28"/>
                </a:lnTo>
                <a:lnTo>
                  <a:pt x="62" y="28"/>
                </a:lnTo>
                <a:lnTo>
                  <a:pt x="62" y="30"/>
                </a:lnTo>
                <a:lnTo>
                  <a:pt x="62" y="32"/>
                </a:lnTo>
                <a:lnTo>
                  <a:pt x="60" y="36"/>
                </a:lnTo>
                <a:lnTo>
                  <a:pt x="58" y="38"/>
                </a:lnTo>
                <a:lnTo>
                  <a:pt x="58" y="42"/>
                </a:lnTo>
                <a:lnTo>
                  <a:pt x="58" y="48"/>
                </a:lnTo>
                <a:lnTo>
                  <a:pt x="60" y="52"/>
                </a:lnTo>
                <a:lnTo>
                  <a:pt x="62" y="56"/>
                </a:lnTo>
                <a:lnTo>
                  <a:pt x="62" y="60"/>
                </a:lnTo>
                <a:lnTo>
                  <a:pt x="64" y="62"/>
                </a:lnTo>
                <a:lnTo>
                  <a:pt x="66" y="66"/>
                </a:lnTo>
                <a:lnTo>
                  <a:pt x="66" y="68"/>
                </a:lnTo>
                <a:lnTo>
                  <a:pt x="68" y="70"/>
                </a:lnTo>
                <a:lnTo>
                  <a:pt x="70" y="74"/>
                </a:lnTo>
                <a:lnTo>
                  <a:pt x="72" y="78"/>
                </a:lnTo>
                <a:lnTo>
                  <a:pt x="72" y="80"/>
                </a:lnTo>
                <a:lnTo>
                  <a:pt x="72" y="82"/>
                </a:lnTo>
                <a:lnTo>
                  <a:pt x="74" y="84"/>
                </a:lnTo>
                <a:lnTo>
                  <a:pt x="76" y="88"/>
                </a:lnTo>
                <a:lnTo>
                  <a:pt x="78" y="92"/>
                </a:lnTo>
                <a:lnTo>
                  <a:pt x="78" y="94"/>
                </a:lnTo>
                <a:lnTo>
                  <a:pt x="76" y="94"/>
                </a:lnTo>
                <a:lnTo>
                  <a:pt x="74" y="94"/>
                </a:lnTo>
                <a:lnTo>
                  <a:pt x="74" y="94"/>
                </a:lnTo>
                <a:lnTo>
                  <a:pt x="74" y="94"/>
                </a:lnTo>
                <a:lnTo>
                  <a:pt x="72" y="94"/>
                </a:lnTo>
                <a:lnTo>
                  <a:pt x="72" y="94"/>
                </a:lnTo>
                <a:lnTo>
                  <a:pt x="70" y="94"/>
                </a:lnTo>
                <a:lnTo>
                  <a:pt x="70" y="92"/>
                </a:lnTo>
                <a:lnTo>
                  <a:pt x="70" y="92"/>
                </a:lnTo>
                <a:lnTo>
                  <a:pt x="68" y="90"/>
                </a:lnTo>
                <a:lnTo>
                  <a:pt x="68" y="88"/>
                </a:lnTo>
                <a:lnTo>
                  <a:pt x="66" y="86"/>
                </a:lnTo>
                <a:lnTo>
                  <a:pt x="64" y="84"/>
                </a:lnTo>
                <a:lnTo>
                  <a:pt x="62" y="80"/>
                </a:lnTo>
                <a:lnTo>
                  <a:pt x="62" y="78"/>
                </a:lnTo>
                <a:lnTo>
                  <a:pt x="60" y="76"/>
                </a:lnTo>
                <a:lnTo>
                  <a:pt x="58" y="74"/>
                </a:lnTo>
                <a:lnTo>
                  <a:pt x="58" y="72"/>
                </a:lnTo>
                <a:lnTo>
                  <a:pt x="56" y="72"/>
                </a:lnTo>
                <a:lnTo>
                  <a:pt x="54" y="70"/>
                </a:lnTo>
                <a:lnTo>
                  <a:pt x="54" y="70"/>
                </a:lnTo>
                <a:lnTo>
                  <a:pt x="52" y="68"/>
                </a:lnTo>
                <a:lnTo>
                  <a:pt x="50" y="68"/>
                </a:lnTo>
                <a:lnTo>
                  <a:pt x="48" y="66"/>
                </a:lnTo>
                <a:lnTo>
                  <a:pt x="48" y="64"/>
                </a:lnTo>
                <a:lnTo>
                  <a:pt x="48" y="62"/>
                </a:lnTo>
                <a:lnTo>
                  <a:pt x="46" y="60"/>
                </a:lnTo>
                <a:lnTo>
                  <a:pt x="46" y="60"/>
                </a:lnTo>
                <a:lnTo>
                  <a:pt x="46" y="60"/>
                </a:lnTo>
                <a:lnTo>
                  <a:pt x="44" y="58"/>
                </a:lnTo>
                <a:lnTo>
                  <a:pt x="44" y="58"/>
                </a:lnTo>
                <a:lnTo>
                  <a:pt x="42" y="56"/>
                </a:lnTo>
                <a:lnTo>
                  <a:pt x="40" y="54"/>
                </a:lnTo>
                <a:lnTo>
                  <a:pt x="40" y="54"/>
                </a:lnTo>
                <a:lnTo>
                  <a:pt x="38" y="52"/>
                </a:lnTo>
                <a:lnTo>
                  <a:pt x="38" y="50"/>
                </a:lnTo>
                <a:lnTo>
                  <a:pt x="38" y="48"/>
                </a:lnTo>
                <a:lnTo>
                  <a:pt x="36" y="48"/>
                </a:lnTo>
                <a:lnTo>
                  <a:pt x="36" y="48"/>
                </a:lnTo>
                <a:lnTo>
                  <a:pt x="34" y="46"/>
                </a:lnTo>
                <a:lnTo>
                  <a:pt x="34" y="46"/>
                </a:lnTo>
                <a:lnTo>
                  <a:pt x="32" y="46"/>
                </a:lnTo>
                <a:lnTo>
                  <a:pt x="32" y="48"/>
                </a:lnTo>
                <a:lnTo>
                  <a:pt x="32" y="50"/>
                </a:lnTo>
                <a:lnTo>
                  <a:pt x="34" y="50"/>
                </a:lnTo>
                <a:lnTo>
                  <a:pt x="34" y="52"/>
                </a:lnTo>
                <a:lnTo>
                  <a:pt x="34" y="52"/>
                </a:lnTo>
                <a:lnTo>
                  <a:pt x="36" y="54"/>
                </a:lnTo>
                <a:lnTo>
                  <a:pt x="38" y="56"/>
                </a:lnTo>
                <a:lnTo>
                  <a:pt x="40" y="58"/>
                </a:lnTo>
                <a:lnTo>
                  <a:pt x="40" y="58"/>
                </a:lnTo>
                <a:lnTo>
                  <a:pt x="40" y="60"/>
                </a:lnTo>
                <a:lnTo>
                  <a:pt x="42" y="62"/>
                </a:lnTo>
                <a:lnTo>
                  <a:pt x="42" y="62"/>
                </a:lnTo>
                <a:lnTo>
                  <a:pt x="42" y="64"/>
                </a:lnTo>
                <a:lnTo>
                  <a:pt x="44" y="66"/>
                </a:lnTo>
                <a:lnTo>
                  <a:pt x="44" y="66"/>
                </a:lnTo>
                <a:lnTo>
                  <a:pt x="46" y="68"/>
                </a:lnTo>
                <a:lnTo>
                  <a:pt x="48" y="68"/>
                </a:lnTo>
                <a:lnTo>
                  <a:pt x="48" y="70"/>
                </a:lnTo>
                <a:lnTo>
                  <a:pt x="50" y="70"/>
                </a:lnTo>
                <a:lnTo>
                  <a:pt x="50" y="72"/>
                </a:lnTo>
                <a:lnTo>
                  <a:pt x="52" y="72"/>
                </a:lnTo>
                <a:lnTo>
                  <a:pt x="52" y="74"/>
                </a:lnTo>
                <a:lnTo>
                  <a:pt x="52" y="74"/>
                </a:lnTo>
                <a:lnTo>
                  <a:pt x="52" y="76"/>
                </a:lnTo>
                <a:lnTo>
                  <a:pt x="52" y="76"/>
                </a:lnTo>
                <a:lnTo>
                  <a:pt x="52" y="78"/>
                </a:lnTo>
                <a:lnTo>
                  <a:pt x="52" y="78"/>
                </a:lnTo>
                <a:lnTo>
                  <a:pt x="52" y="80"/>
                </a:lnTo>
                <a:lnTo>
                  <a:pt x="52" y="80"/>
                </a:lnTo>
                <a:lnTo>
                  <a:pt x="50" y="80"/>
                </a:lnTo>
                <a:lnTo>
                  <a:pt x="48" y="80"/>
                </a:lnTo>
                <a:lnTo>
                  <a:pt x="46" y="80"/>
                </a:lnTo>
                <a:lnTo>
                  <a:pt x="44" y="80"/>
                </a:lnTo>
                <a:lnTo>
                  <a:pt x="42" y="80"/>
                </a:lnTo>
                <a:lnTo>
                  <a:pt x="40" y="80"/>
                </a:lnTo>
                <a:lnTo>
                  <a:pt x="38" y="80"/>
                </a:lnTo>
                <a:lnTo>
                  <a:pt x="38" y="78"/>
                </a:lnTo>
                <a:lnTo>
                  <a:pt x="36" y="78"/>
                </a:lnTo>
                <a:lnTo>
                  <a:pt x="34" y="78"/>
                </a:lnTo>
                <a:lnTo>
                  <a:pt x="32" y="76"/>
                </a:lnTo>
                <a:lnTo>
                  <a:pt x="30" y="76"/>
                </a:lnTo>
                <a:lnTo>
                  <a:pt x="28" y="74"/>
                </a:lnTo>
                <a:lnTo>
                  <a:pt x="28" y="72"/>
                </a:lnTo>
                <a:lnTo>
                  <a:pt x="26" y="72"/>
                </a:lnTo>
                <a:lnTo>
                  <a:pt x="26" y="70"/>
                </a:lnTo>
                <a:lnTo>
                  <a:pt x="26" y="70"/>
                </a:lnTo>
                <a:lnTo>
                  <a:pt x="24" y="70"/>
                </a:lnTo>
                <a:lnTo>
                  <a:pt x="26" y="72"/>
                </a:lnTo>
                <a:lnTo>
                  <a:pt x="26" y="74"/>
                </a:lnTo>
                <a:lnTo>
                  <a:pt x="28" y="76"/>
                </a:lnTo>
                <a:lnTo>
                  <a:pt x="30" y="78"/>
                </a:lnTo>
                <a:lnTo>
                  <a:pt x="32" y="80"/>
                </a:lnTo>
                <a:lnTo>
                  <a:pt x="32" y="80"/>
                </a:lnTo>
                <a:lnTo>
                  <a:pt x="34" y="82"/>
                </a:lnTo>
                <a:lnTo>
                  <a:pt x="34" y="82"/>
                </a:lnTo>
                <a:lnTo>
                  <a:pt x="36" y="82"/>
                </a:lnTo>
                <a:lnTo>
                  <a:pt x="38" y="82"/>
                </a:lnTo>
                <a:lnTo>
                  <a:pt x="38" y="84"/>
                </a:lnTo>
                <a:lnTo>
                  <a:pt x="42" y="84"/>
                </a:lnTo>
                <a:lnTo>
                  <a:pt x="44" y="84"/>
                </a:lnTo>
                <a:lnTo>
                  <a:pt x="44" y="84"/>
                </a:lnTo>
                <a:lnTo>
                  <a:pt x="46" y="84"/>
                </a:lnTo>
                <a:lnTo>
                  <a:pt x="46" y="84"/>
                </a:lnTo>
                <a:lnTo>
                  <a:pt x="48" y="84"/>
                </a:lnTo>
                <a:lnTo>
                  <a:pt x="48" y="84"/>
                </a:lnTo>
                <a:lnTo>
                  <a:pt x="50" y="82"/>
                </a:lnTo>
                <a:lnTo>
                  <a:pt x="52" y="82"/>
                </a:lnTo>
                <a:lnTo>
                  <a:pt x="54" y="82"/>
                </a:lnTo>
                <a:lnTo>
                  <a:pt x="54" y="80"/>
                </a:lnTo>
                <a:lnTo>
                  <a:pt x="56" y="80"/>
                </a:lnTo>
                <a:lnTo>
                  <a:pt x="56" y="78"/>
                </a:lnTo>
                <a:lnTo>
                  <a:pt x="56" y="78"/>
                </a:lnTo>
                <a:lnTo>
                  <a:pt x="58" y="78"/>
                </a:lnTo>
                <a:lnTo>
                  <a:pt x="58" y="80"/>
                </a:lnTo>
                <a:lnTo>
                  <a:pt x="60" y="82"/>
                </a:lnTo>
                <a:lnTo>
                  <a:pt x="62" y="84"/>
                </a:lnTo>
                <a:lnTo>
                  <a:pt x="62" y="86"/>
                </a:lnTo>
                <a:lnTo>
                  <a:pt x="62" y="88"/>
                </a:lnTo>
                <a:lnTo>
                  <a:pt x="62" y="90"/>
                </a:lnTo>
                <a:lnTo>
                  <a:pt x="62" y="90"/>
                </a:lnTo>
                <a:lnTo>
                  <a:pt x="64" y="92"/>
                </a:lnTo>
                <a:lnTo>
                  <a:pt x="64" y="94"/>
                </a:lnTo>
                <a:lnTo>
                  <a:pt x="66" y="96"/>
                </a:lnTo>
                <a:lnTo>
                  <a:pt x="70" y="98"/>
                </a:lnTo>
                <a:lnTo>
                  <a:pt x="70" y="98"/>
                </a:lnTo>
                <a:lnTo>
                  <a:pt x="72" y="100"/>
                </a:lnTo>
                <a:lnTo>
                  <a:pt x="72" y="100"/>
                </a:lnTo>
                <a:lnTo>
                  <a:pt x="72" y="100"/>
                </a:lnTo>
                <a:lnTo>
                  <a:pt x="74" y="102"/>
                </a:lnTo>
                <a:lnTo>
                  <a:pt x="74" y="102"/>
                </a:lnTo>
                <a:lnTo>
                  <a:pt x="76" y="104"/>
                </a:lnTo>
                <a:lnTo>
                  <a:pt x="78" y="106"/>
                </a:lnTo>
                <a:lnTo>
                  <a:pt x="78" y="106"/>
                </a:lnTo>
                <a:lnTo>
                  <a:pt x="80" y="108"/>
                </a:lnTo>
                <a:lnTo>
                  <a:pt x="82" y="108"/>
                </a:lnTo>
                <a:lnTo>
                  <a:pt x="82" y="108"/>
                </a:lnTo>
                <a:lnTo>
                  <a:pt x="82" y="110"/>
                </a:lnTo>
                <a:lnTo>
                  <a:pt x="84" y="112"/>
                </a:lnTo>
                <a:lnTo>
                  <a:pt x="84" y="114"/>
                </a:lnTo>
                <a:lnTo>
                  <a:pt x="86" y="120"/>
                </a:lnTo>
                <a:lnTo>
                  <a:pt x="86" y="120"/>
                </a:lnTo>
                <a:lnTo>
                  <a:pt x="86" y="122"/>
                </a:lnTo>
                <a:lnTo>
                  <a:pt x="86" y="128"/>
                </a:lnTo>
                <a:lnTo>
                  <a:pt x="86" y="134"/>
                </a:lnTo>
                <a:lnTo>
                  <a:pt x="86" y="138"/>
                </a:lnTo>
                <a:lnTo>
                  <a:pt x="86" y="142"/>
                </a:lnTo>
                <a:lnTo>
                  <a:pt x="86" y="146"/>
                </a:lnTo>
                <a:lnTo>
                  <a:pt x="84" y="152"/>
                </a:lnTo>
                <a:lnTo>
                  <a:pt x="84" y="156"/>
                </a:lnTo>
                <a:lnTo>
                  <a:pt x="82" y="156"/>
                </a:lnTo>
                <a:lnTo>
                  <a:pt x="80" y="154"/>
                </a:lnTo>
                <a:lnTo>
                  <a:pt x="78" y="152"/>
                </a:lnTo>
                <a:lnTo>
                  <a:pt x="76" y="150"/>
                </a:lnTo>
                <a:lnTo>
                  <a:pt x="76" y="148"/>
                </a:lnTo>
                <a:lnTo>
                  <a:pt x="74" y="144"/>
                </a:lnTo>
                <a:lnTo>
                  <a:pt x="72" y="140"/>
                </a:lnTo>
                <a:lnTo>
                  <a:pt x="70" y="138"/>
                </a:lnTo>
                <a:lnTo>
                  <a:pt x="70" y="136"/>
                </a:lnTo>
                <a:lnTo>
                  <a:pt x="68" y="136"/>
                </a:lnTo>
                <a:lnTo>
                  <a:pt x="66" y="134"/>
                </a:lnTo>
                <a:lnTo>
                  <a:pt x="66" y="132"/>
                </a:lnTo>
                <a:lnTo>
                  <a:pt x="64" y="130"/>
                </a:lnTo>
                <a:lnTo>
                  <a:pt x="64" y="128"/>
                </a:lnTo>
                <a:lnTo>
                  <a:pt x="62" y="128"/>
                </a:lnTo>
                <a:lnTo>
                  <a:pt x="62" y="126"/>
                </a:lnTo>
                <a:lnTo>
                  <a:pt x="62" y="126"/>
                </a:lnTo>
                <a:lnTo>
                  <a:pt x="62" y="124"/>
                </a:lnTo>
                <a:lnTo>
                  <a:pt x="60" y="124"/>
                </a:lnTo>
                <a:lnTo>
                  <a:pt x="60" y="122"/>
                </a:lnTo>
                <a:lnTo>
                  <a:pt x="58" y="122"/>
                </a:lnTo>
                <a:lnTo>
                  <a:pt x="56" y="120"/>
                </a:lnTo>
                <a:lnTo>
                  <a:pt x="54" y="118"/>
                </a:lnTo>
                <a:lnTo>
                  <a:pt x="52" y="116"/>
                </a:lnTo>
                <a:lnTo>
                  <a:pt x="52" y="116"/>
                </a:lnTo>
                <a:lnTo>
                  <a:pt x="50" y="114"/>
                </a:lnTo>
                <a:lnTo>
                  <a:pt x="50" y="112"/>
                </a:lnTo>
                <a:lnTo>
                  <a:pt x="48" y="110"/>
                </a:lnTo>
                <a:lnTo>
                  <a:pt x="48" y="110"/>
                </a:lnTo>
                <a:lnTo>
                  <a:pt x="46" y="108"/>
                </a:lnTo>
                <a:lnTo>
                  <a:pt x="44" y="106"/>
                </a:lnTo>
                <a:lnTo>
                  <a:pt x="44" y="106"/>
                </a:lnTo>
                <a:lnTo>
                  <a:pt x="42" y="106"/>
                </a:lnTo>
                <a:lnTo>
                  <a:pt x="42" y="104"/>
                </a:lnTo>
                <a:lnTo>
                  <a:pt x="40" y="104"/>
                </a:lnTo>
                <a:lnTo>
                  <a:pt x="40" y="104"/>
                </a:lnTo>
                <a:lnTo>
                  <a:pt x="38" y="102"/>
                </a:lnTo>
                <a:lnTo>
                  <a:pt x="36" y="102"/>
                </a:lnTo>
                <a:lnTo>
                  <a:pt x="36" y="100"/>
                </a:lnTo>
                <a:lnTo>
                  <a:pt x="34" y="98"/>
                </a:lnTo>
                <a:lnTo>
                  <a:pt x="34" y="98"/>
                </a:lnTo>
                <a:lnTo>
                  <a:pt x="32" y="96"/>
                </a:lnTo>
                <a:lnTo>
                  <a:pt x="30" y="96"/>
                </a:lnTo>
                <a:lnTo>
                  <a:pt x="30" y="94"/>
                </a:lnTo>
                <a:lnTo>
                  <a:pt x="28" y="94"/>
                </a:lnTo>
                <a:lnTo>
                  <a:pt x="26" y="92"/>
                </a:lnTo>
                <a:lnTo>
                  <a:pt x="24" y="90"/>
                </a:lnTo>
                <a:lnTo>
                  <a:pt x="24" y="88"/>
                </a:lnTo>
                <a:lnTo>
                  <a:pt x="22" y="86"/>
                </a:lnTo>
                <a:lnTo>
                  <a:pt x="20" y="84"/>
                </a:lnTo>
                <a:lnTo>
                  <a:pt x="20" y="84"/>
                </a:lnTo>
                <a:lnTo>
                  <a:pt x="18" y="82"/>
                </a:lnTo>
                <a:lnTo>
                  <a:pt x="16" y="78"/>
                </a:lnTo>
                <a:lnTo>
                  <a:pt x="16" y="76"/>
                </a:lnTo>
                <a:lnTo>
                  <a:pt x="14" y="76"/>
                </a:lnTo>
                <a:lnTo>
                  <a:pt x="14" y="74"/>
                </a:lnTo>
                <a:lnTo>
                  <a:pt x="12" y="72"/>
                </a:lnTo>
                <a:lnTo>
                  <a:pt x="12" y="72"/>
                </a:lnTo>
                <a:lnTo>
                  <a:pt x="10" y="72"/>
                </a:lnTo>
                <a:lnTo>
                  <a:pt x="10" y="70"/>
                </a:lnTo>
                <a:lnTo>
                  <a:pt x="8" y="70"/>
                </a:lnTo>
                <a:lnTo>
                  <a:pt x="6" y="68"/>
                </a:lnTo>
                <a:lnTo>
                  <a:pt x="4" y="64"/>
                </a:lnTo>
                <a:lnTo>
                  <a:pt x="2" y="60"/>
                </a:lnTo>
                <a:lnTo>
                  <a:pt x="2" y="58"/>
                </a:lnTo>
                <a:lnTo>
                  <a:pt x="0" y="60"/>
                </a:lnTo>
                <a:lnTo>
                  <a:pt x="0" y="62"/>
                </a:lnTo>
                <a:lnTo>
                  <a:pt x="2" y="64"/>
                </a:lnTo>
                <a:lnTo>
                  <a:pt x="2" y="66"/>
                </a:lnTo>
                <a:lnTo>
                  <a:pt x="2" y="68"/>
                </a:lnTo>
                <a:lnTo>
                  <a:pt x="4" y="68"/>
                </a:lnTo>
                <a:lnTo>
                  <a:pt x="6" y="70"/>
                </a:lnTo>
                <a:lnTo>
                  <a:pt x="8" y="70"/>
                </a:lnTo>
                <a:lnTo>
                  <a:pt x="8" y="72"/>
                </a:lnTo>
                <a:lnTo>
                  <a:pt x="10" y="72"/>
                </a:lnTo>
                <a:lnTo>
                  <a:pt x="10" y="72"/>
                </a:lnTo>
                <a:lnTo>
                  <a:pt x="10" y="74"/>
                </a:lnTo>
                <a:lnTo>
                  <a:pt x="10" y="74"/>
                </a:lnTo>
                <a:lnTo>
                  <a:pt x="10" y="76"/>
                </a:lnTo>
                <a:lnTo>
                  <a:pt x="12" y="78"/>
                </a:lnTo>
                <a:lnTo>
                  <a:pt x="16" y="82"/>
                </a:lnTo>
                <a:lnTo>
                  <a:pt x="18" y="84"/>
                </a:lnTo>
                <a:lnTo>
                  <a:pt x="18" y="86"/>
                </a:lnTo>
                <a:lnTo>
                  <a:pt x="18" y="86"/>
                </a:lnTo>
                <a:lnTo>
                  <a:pt x="20" y="88"/>
                </a:lnTo>
                <a:lnTo>
                  <a:pt x="20" y="88"/>
                </a:lnTo>
                <a:lnTo>
                  <a:pt x="20" y="90"/>
                </a:lnTo>
                <a:lnTo>
                  <a:pt x="22" y="90"/>
                </a:lnTo>
                <a:lnTo>
                  <a:pt x="24" y="92"/>
                </a:lnTo>
                <a:lnTo>
                  <a:pt x="26" y="94"/>
                </a:lnTo>
                <a:lnTo>
                  <a:pt x="28" y="96"/>
                </a:lnTo>
                <a:lnTo>
                  <a:pt x="28" y="98"/>
                </a:lnTo>
                <a:lnTo>
                  <a:pt x="30" y="98"/>
                </a:lnTo>
                <a:lnTo>
                  <a:pt x="30" y="100"/>
                </a:lnTo>
                <a:lnTo>
                  <a:pt x="30" y="102"/>
                </a:lnTo>
                <a:lnTo>
                  <a:pt x="32" y="102"/>
                </a:lnTo>
                <a:lnTo>
                  <a:pt x="34" y="104"/>
                </a:lnTo>
                <a:lnTo>
                  <a:pt x="36" y="106"/>
                </a:lnTo>
                <a:lnTo>
                  <a:pt x="38" y="108"/>
                </a:lnTo>
                <a:lnTo>
                  <a:pt x="40" y="110"/>
                </a:lnTo>
                <a:lnTo>
                  <a:pt x="40" y="110"/>
                </a:lnTo>
                <a:lnTo>
                  <a:pt x="42" y="110"/>
                </a:lnTo>
                <a:lnTo>
                  <a:pt x="42" y="112"/>
                </a:lnTo>
                <a:lnTo>
                  <a:pt x="42" y="112"/>
                </a:lnTo>
                <a:lnTo>
                  <a:pt x="42" y="112"/>
                </a:lnTo>
                <a:lnTo>
                  <a:pt x="40" y="112"/>
                </a:lnTo>
                <a:lnTo>
                  <a:pt x="40" y="112"/>
                </a:lnTo>
                <a:lnTo>
                  <a:pt x="40" y="114"/>
                </a:lnTo>
                <a:lnTo>
                  <a:pt x="38" y="114"/>
                </a:lnTo>
                <a:lnTo>
                  <a:pt x="38" y="114"/>
                </a:lnTo>
                <a:lnTo>
                  <a:pt x="36" y="114"/>
                </a:lnTo>
                <a:lnTo>
                  <a:pt x="36" y="112"/>
                </a:lnTo>
                <a:lnTo>
                  <a:pt x="34" y="112"/>
                </a:lnTo>
                <a:lnTo>
                  <a:pt x="30" y="112"/>
                </a:lnTo>
                <a:lnTo>
                  <a:pt x="30" y="110"/>
                </a:lnTo>
                <a:lnTo>
                  <a:pt x="28" y="110"/>
                </a:lnTo>
                <a:lnTo>
                  <a:pt x="26" y="110"/>
                </a:lnTo>
                <a:lnTo>
                  <a:pt x="26" y="110"/>
                </a:lnTo>
                <a:lnTo>
                  <a:pt x="24" y="110"/>
                </a:lnTo>
                <a:lnTo>
                  <a:pt x="24" y="108"/>
                </a:lnTo>
                <a:lnTo>
                  <a:pt x="22" y="106"/>
                </a:lnTo>
                <a:lnTo>
                  <a:pt x="20" y="106"/>
                </a:lnTo>
                <a:lnTo>
                  <a:pt x="18" y="104"/>
                </a:lnTo>
                <a:lnTo>
                  <a:pt x="18" y="102"/>
                </a:lnTo>
                <a:lnTo>
                  <a:pt x="16" y="102"/>
                </a:lnTo>
                <a:lnTo>
                  <a:pt x="16" y="102"/>
                </a:lnTo>
                <a:lnTo>
                  <a:pt x="14" y="100"/>
                </a:lnTo>
                <a:lnTo>
                  <a:pt x="14" y="100"/>
                </a:lnTo>
                <a:lnTo>
                  <a:pt x="12" y="98"/>
                </a:lnTo>
                <a:lnTo>
                  <a:pt x="14" y="100"/>
                </a:lnTo>
                <a:lnTo>
                  <a:pt x="14" y="100"/>
                </a:lnTo>
                <a:lnTo>
                  <a:pt x="14" y="102"/>
                </a:lnTo>
                <a:lnTo>
                  <a:pt x="14" y="102"/>
                </a:lnTo>
                <a:lnTo>
                  <a:pt x="16" y="102"/>
                </a:lnTo>
                <a:lnTo>
                  <a:pt x="16" y="104"/>
                </a:lnTo>
                <a:lnTo>
                  <a:pt x="18" y="106"/>
                </a:lnTo>
                <a:lnTo>
                  <a:pt x="20" y="106"/>
                </a:lnTo>
                <a:lnTo>
                  <a:pt x="22" y="108"/>
                </a:lnTo>
                <a:lnTo>
                  <a:pt x="22" y="110"/>
                </a:lnTo>
                <a:lnTo>
                  <a:pt x="24" y="112"/>
                </a:lnTo>
                <a:lnTo>
                  <a:pt x="26" y="112"/>
                </a:lnTo>
                <a:lnTo>
                  <a:pt x="26" y="112"/>
                </a:lnTo>
                <a:lnTo>
                  <a:pt x="26" y="114"/>
                </a:lnTo>
                <a:lnTo>
                  <a:pt x="28" y="114"/>
                </a:lnTo>
                <a:lnTo>
                  <a:pt x="28" y="114"/>
                </a:lnTo>
                <a:lnTo>
                  <a:pt x="24" y="114"/>
                </a:lnTo>
                <a:lnTo>
                  <a:pt x="22" y="114"/>
                </a:lnTo>
                <a:lnTo>
                  <a:pt x="20" y="116"/>
                </a:lnTo>
                <a:lnTo>
                  <a:pt x="18" y="116"/>
                </a:lnTo>
                <a:lnTo>
                  <a:pt x="16" y="118"/>
                </a:lnTo>
                <a:lnTo>
                  <a:pt x="16" y="118"/>
                </a:lnTo>
                <a:lnTo>
                  <a:pt x="14" y="118"/>
                </a:lnTo>
                <a:lnTo>
                  <a:pt x="14" y="118"/>
                </a:lnTo>
                <a:lnTo>
                  <a:pt x="16" y="118"/>
                </a:lnTo>
                <a:lnTo>
                  <a:pt x="18" y="120"/>
                </a:lnTo>
                <a:lnTo>
                  <a:pt x="18" y="120"/>
                </a:lnTo>
                <a:lnTo>
                  <a:pt x="20" y="120"/>
                </a:lnTo>
                <a:lnTo>
                  <a:pt x="20" y="118"/>
                </a:lnTo>
                <a:lnTo>
                  <a:pt x="22" y="118"/>
                </a:lnTo>
                <a:lnTo>
                  <a:pt x="22" y="118"/>
                </a:lnTo>
                <a:lnTo>
                  <a:pt x="22" y="118"/>
                </a:lnTo>
                <a:lnTo>
                  <a:pt x="22" y="118"/>
                </a:lnTo>
                <a:lnTo>
                  <a:pt x="22" y="118"/>
                </a:lnTo>
                <a:lnTo>
                  <a:pt x="24" y="118"/>
                </a:lnTo>
                <a:lnTo>
                  <a:pt x="24" y="118"/>
                </a:lnTo>
                <a:lnTo>
                  <a:pt x="24" y="118"/>
                </a:lnTo>
                <a:lnTo>
                  <a:pt x="26" y="116"/>
                </a:lnTo>
                <a:lnTo>
                  <a:pt x="28" y="118"/>
                </a:lnTo>
                <a:lnTo>
                  <a:pt x="30" y="118"/>
                </a:lnTo>
                <a:lnTo>
                  <a:pt x="32" y="118"/>
                </a:lnTo>
                <a:lnTo>
                  <a:pt x="34" y="118"/>
                </a:lnTo>
                <a:lnTo>
                  <a:pt x="34" y="118"/>
                </a:lnTo>
                <a:lnTo>
                  <a:pt x="36" y="118"/>
                </a:lnTo>
                <a:lnTo>
                  <a:pt x="38" y="118"/>
                </a:lnTo>
                <a:lnTo>
                  <a:pt x="40" y="118"/>
                </a:lnTo>
                <a:lnTo>
                  <a:pt x="42" y="118"/>
                </a:lnTo>
                <a:lnTo>
                  <a:pt x="44" y="118"/>
                </a:lnTo>
                <a:lnTo>
                  <a:pt x="46" y="120"/>
                </a:lnTo>
                <a:lnTo>
                  <a:pt x="48" y="120"/>
                </a:lnTo>
                <a:lnTo>
                  <a:pt x="48" y="120"/>
                </a:lnTo>
                <a:lnTo>
                  <a:pt x="50" y="122"/>
                </a:lnTo>
                <a:lnTo>
                  <a:pt x="50" y="122"/>
                </a:lnTo>
                <a:lnTo>
                  <a:pt x="50" y="124"/>
                </a:lnTo>
                <a:lnTo>
                  <a:pt x="52" y="124"/>
                </a:lnTo>
                <a:lnTo>
                  <a:pt x="54" y="126"/>
                </a:lnTo>
                <a:lnTo>
                  <a:pt x="56" y="128"/>
                </a:lnTo>
                <a:lnTo>
                  <a:pt x="58" y="130"/>
                </a:lnTo>
                <a:lnTo>
                  <a:pt x="60" y="134"/>
                </a:lnTo>
                <a:lnTo>
                  <a:pt x="62" y="136"/>
                </a:lnTo>
                <a:lnTo>
                  <a:pt x="64" y="138"/>
                </a:lnTo>
                <a:lnTo>
                  <a:pt x="66" y="140"/>
                </a:lnTo>
                <a:lnTo>
                  <a:pt x="66" y="144"/>
                </a:lnTo>
                <a:lnTo>
                  <a:pt x="68" y="146"/>
                </a:lnTo>
                <a:lnTo>
                  <a:pt x="70" y="148"/>
                </a:lnTo>
                <a:lnTo>
                  <a:pt x="70" y="150"/>
                </a:lnTo>
                <a:lnTo>
                  <a:pt x="72" y="152"/>
                </a:lnTo>
                <a:lnTo>
                  <a:pt x="74" y="154"/>
                </a:lnTo>
                <a:lnTo>
                  <a:pt x="76" y="156"/>
                </a:lnTo>
                <a:lnTo>
                  <a:pt x="76" y="158"/>
                </a:lnTo>
                <a:lnTo>
                  <a:pt x="78" y="160"/>
                </a:lnTo>
                <a:lnTo>
                  <a:pt x="78" y="164"/>
                </a:lnTo>
                <a:lnTo>
                  <a:pt x="80" y="170"/>
                </a:lnTo>
                <a:lnTo>
                  <a:pt x="80" y="172"/>
                </a:lnTo>
                <a:lnTo>
                  <a:pt x="80" y="176"/>
                </a:lnTo>
                <a:lnTo>
                  <a:pt x="80" y="187"/>
                </a:lnTo>
                <a:lnTo>
                  <a:pt x="82" y="199"/>
                </a:lnTo>
                <a:lnTo>
                  <a:pt x="82" y="207"/>
                </a:lnTo>
                <a:lnTo>
                  <a:pt x="82" y="213"/>
                </a:lnTo>
                <a:lnTo>
                  <a:pt x="82" y="219"/>
                </a:lnTo>
                <a:lnTo>
                  <a:pt x="80" y="223"/>
                </a:lnTo>
                <a:lnTo>
                  <a:pt x="108" y="22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4" name="Freeform 40"/>
          <p:cNvSpPr>
            <a:spLocks/>
          </p:cNvSpPr>
          <p:nvPr userDrawn="1"/>
        </p:nvSpPr>
        <p:spPr bwMode="auto">
          <a:xfrm>
            <a:off x="5918200" y="-7318102"/>
            <a:ext cx="298450" cy="354013"/>
          </a:xfrm>
          <a:custGeom>
            <a:avLst/>
            <a:gdLst>
              <a:gd name="T0" fmla="*/ 104 w 188"/>
              <a:gd name="T1" fmla="*/ 172 h 223"/>
              <a:gd name="T2" fmla="*/ 122 w 188"/>
              <a:gd name="T3" fmla="*/ 130 h 223"/>
              <a:gd name="T4" fmla="*/ 146 w 188"/>
              <a:gd name="T5" fmla="*/ 102 h 223"/>
              <a:gd name="T6" fmla="*/ 178 w 188"/>
              <a:gd name="T7" fmla="*/ 94 h 223"/>
              <a:gd name="T8" fmla="*/ 182 w 188"/>
              <a:gd name="T9" fmla="*/ 88 h 223"/>
              <a:gd name="T10" fmla="*/ 158 w 188"/>
              <a:gd name="T11" fmla="*/ 96 h 223"/>
              <a:gd name="T12" fmla="*/ 156 w 188"/>
              <a:gd name="T13" fmla="*/ 76 h 223"/>
              <a:gd name="T14" fmla="*/ 146 w 188"/>
              <a:gd name="T15" fmla="*/ 94 h 223"/>
              <a:gd name="T16" fmla="*/ 124 w 188"/>
              <a:gd name="T17" fmla="*/ 122 h 223"/>
              <a:gd name="T18" fmla="*/ 110 w 188"/>
              <a:gd name="T19" fmla="*/ 130 h 223"/>
              <a:gd name="T20" fmla="*/ 128 w 188"/>
              <a:gd name="T21" fmla="*/ 90 h 223"/>
              <a:gd name="T22" fmla="*/ 138 w 188"/>
              <a:gd name="T23" fmla="*/ 62 h 223"/>
              <a:gd name="T24" fmla="*/ 138 w 188"/>
              <a:gd name="T25" fmla="*/ 58 h 223"/>
              <a:gd name="T26" fmla="*/ 120 w 188"/>
              <a:gd name="T27" fmla="*/ 96 h 223"/>
              <a:gd name="T28" fmla="*/ 114 w 188"/>
              <a:gd name="T29" fmla="*/ 82 h 223"/>
              <a:gd name="T30" fmla="*/ 126 w 188"/>
              <a:gd name="T31" fmla="*/ 50 h 223"/>
              <a:gd name="T32" fmla="*/ 146 w 188"/>
              <a:gd name="T33" fmla="*/ 24 h 223"/>
              <a:gd name="T34" fmla="*/ 144 w 188"/>
              <a:gd name="T35" fmla="*/ 24 h 223"/>
              <a:gd name="T36" fmla="*/ 126 w 188"/>
              <a:gd name="T37" fmla="*/ 42 h 223"/>
              <a:gd name="T38" fmla="*/ 128 w 188"/>
              <a:gd name="T39" fmla="*/ 8 h 223"/>
              <a:gd name="T40" fmla="*/ 122 w 188"/>
              <a:gd name="T41" fmla="*/ 38 h 223"/>
              <a:gd name="T42" fmla="*/ 106 w 188"/>
              <a:gd name="T43" fmla="*/ 94 h 223"/>
              <a:gd name="T44" fmla="*/ 96 w 188"/>
              <a:gd name="T45" fmla="*/ 94 h 223"/>
              <a:gd name="T46" fmla="*/ 106 w 188"/>
              <a:gd name="T47" fmla="*/ 34 h 223"/>
              <a:gd name="T48" fmla="*/ 104 w 188"/>
              <a:gd name="T49" fmla="*/ 14 h 223"/>
              <a:gd name="T50" fmla="*/ 98 w 188"/>
              <a:gd name="T51" fmla="*/ 76 h 223"/>
              <a:gd name="T52" fmla="*/ 86 w 188"/>
              <a:gd name="T53" fmla="*/ 104 h 223"/>
              <a:gd name="T54" fmla="*/ 84 w 188"/>
              <a:gd name="T55" fmla="*/ 64 h 223"/>
              <a:gd name="T56" fmla="*/ 94 w 188"/>
              <a:gd name="T57" fmla="*/ 14 h 223"/>
              <a:gd name="T58" fmla="*/ 88 w 188"/>
              <a:gd name="T59" fmla="*/ 50 h 223"/>
              <a:gd name="T60" fmla="*/ 74 w 188"/>
              <a:gd name="T61" fmla="*/ 76 h 223"/>
              <a:gd name="T62" fmla="*/ 60 w 188"/>
              <a:gd name="T63" fmla="*/ 40 h 223"/>
              <a:gd name="T64" fmla="*/ 74 w 188"/>
              <a:gd name="T65" fmla="*/ 12 h 223"/>
              <a:gd name="T66" fmla="*/ 62 w 188"/>
              <a:gd name="T67" fmla="*/ 28 h 223"/>
              <a:gd name="T68" fmla="*/ 68 w 188"/>
              <a:gd name="T69" fmla="*/ 70 h 223"/>
              <a:gd name="T70" fmla="*/ 72 w 188"/>
              <a:gd name="T71" fmla="*/ 94 h 223"/>
              <a:gd name="T72" fmla="*/ 58 w 188"/>
              <a:gd name="T73" fmla="*/ 72 h 223"/>
              <a:gd name="T74" fmla="*/ 44 w 188"/>
              <a:gd name="T75" fmla="*/ 58 h 223"/>
              <a:gd name="T76" fmla="*/ 32 w 188"/>
              <a:gd name="T77" fmla="*/ 50 h 223"/>
              <a:gd name="T78" fmla="*/ 44 w 188"/>
              <a:gd name="T79" fmla="*/ 66 h 223"/>
              <a:gd name="T80" fmla="*/ 52 w 188"/>
              <a:gd name="T81" fmla="*/ 80 h 223"/>
              <a:gd name="T82" fmla="*/ 30 w 188"/>
              <a:gd name="T83" fmla="*/ 76 h 223"/>
              <a:gd name="T84" fmla="*/ 34 w 188"/>
              <a:gd name="T85" fmla="*/ 82 h 223"/>
              <a:gd name="T86" fmla="*/ 52 w 188"/>
              <a:gd name="T87" fmla="*/ 82 h 223"/>
              <a:gd name="T88" fmla="*/ 62 w 188"/>
              <a:gd name="T89" fmla="*/ 90 h 223"/>
              <a:gd name="T90" fmla="*/ 78 w 188"/>
              <a:gd name="T91" fmla="*/ 106 h 223"/>
              <a:gd name="T92" fmla="*/ 86 w 188"/>
              <a:gd name="T93" fmla="*/ 142 h 223"/>
              <a:gd name="T94" fmla="*/ 68 w 188"/>
              <a:gd name="T95" fmla="*/ 136 h 223"/>
              <a:gd name="T96" fmla="*/ 54 w 188"/>
              <a:gd name="T97" fmla="*/ 118 h 223"/>
              <a:gd name="T98" fmla="*/ 40 w 188"/>
              <a:gd name="T99" fmla="*/ 104 h 223"/>
              <a:gd name="T100" fmla="*/ 22 w 188"/>
              <a:gd name="T101" fmla="*/ 86 h 223"/>
              <a:gd name="T102" fmla="*/ 6 w 188"/>
              <a:gd name="T103" fmla="*/ 68 h 223"/>
              <a:gd name="T104" fmla="*/ 10 w 188"/>
              <a:gd name="T105" fmla="*/ 72 h 223"/>
              <a:gd name="T106" fmla="*/ 22 w 188"/>
              <a:gd name="T107" fmla="*/ 90 h 223"/>
              <a:gd name="T108" fmla="*/ 40 w 188"/>
              <a:gd name="T109" fmla="*/ 110 h 223"/>
              <a:gd name="T110" fmla="*/ 30 w 188"/>
              <a:gd name="T111" fmla="*/ 112 h 223"/>
              <a:gd name="T112" fmla="*/ 14 w 188"/>
              <a:gd name="T113" fmla="*/ 100 h 223"/>
              <a:gd name="T114" fmla="*/ 24 w 188"/>
              <a:gd name="T115" fmla="*/ 112 h 223"/>
              <a:gd name="T116" fmla="*/ 14 w 188"/>
              <a:gd name="T117" fmla="*/ 118 h 223"/>
              <a:gd name="T118" fmla="*/ 24 w 188"/>
              <a:gd name="T119" fmla="*/ 118 h 223"/>
              <a:gd name="T120" fmla="*/ 48 w 188"/>
              <a:gd name="T121" fmla="*/ 120 h 223"/>
              <a:gd name="T122" fmla="*/ 66 w 188"/>
              <a:gd name="T123" fmla="*/ 144 h 223"/>
              <a:gd name="T124" fmla="*/ 80 w 188"/>
              <a:gd name="T125" fmla="*/ 18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23">
                <a:moveTo>
                  <a:pt x="108" y="223"/>
                </a:moveTo>
                <a:lnTo>
                  <a:pt x="106" y="221"/>
                </a:lnTo>
                <a:lnTo>
                  <a:pt x="104" y="219"/>
                </a:lnTo>
                <a:lnTo>
                  <a:pt x="102" y="217"/>
                </a:lnTo>
                <a:lnTo>
                  <a:pt x="100" y="215"/>
                </a:lnTo>
                <a:lnTo>
                  <a:pt x="100" y="213"/>
                </a:lnTo>
                <a:lnTo>
                  <a:pt x="100" y="211"/>
                </a:lnTo>
                <a:lnTo>
                  <a:pt x="100" y="207"/>
                </a:lnTo>
                <a:lnTo>
                  <a:pt x="100" y="201"/>
                </a:lnTo>
                <a:lnTo>
                  <a:pt x="100" y="191"/>
                </a:lnTo>
                <a:lnTo>
                  <a:pt x="102" y="185"/>
                </a:lnTo>
                <a:lnTo>
                  <a:pt x="102" y="181"/>
                </a:lnTo>
                <a:lnTo>
                  <a:pt x="104" y="172"/>
                </a:lnTo>
                <a:lnTo>
                  <a:pt x="104" y="168"/>
                </a:lnTo>
                <a:lnTo>
                  <a:pt x="106" y="164"/>
                </a:lnTo>
                <a:lnTo>
                  <a:pt x="106" y="162"/>
                </a:lnTo>
                <a:lnTo>
                  <a:pt x="106" y="160"/>
                </a:lnTo>
                <a:lnTo>
                  <a:pt x="108" y="156"/>
                </a:lnTo>
                <a:lnTo>
                  <a:pt x="108" y="154"/>
                </a:lnTo>
                <a:lnTo>
                  <a:pt x="110" y="150"/>
                </a:lnTo>
                <a:lnTo>
                  <a:pt x="114" y="146"/>
                </a:lnTo>
                <a:lnTo>
                  <a:pt x="116" y="142"/>
                </a:lnTo>
                <a:lnTo>
                  <a:pt x="118" y="138"/>
                </a:lnTo>
                <a:lnTo>
                  <a:pt x="120" y="134"/>
                </a:lnTo>
                <a:lnTo>
                  <a:pt x="122" y="132"/>
                </a:lnTo>
                <a:lnTo>
                  <a:pt x="122" y="130"/>
                </a:lnTo>
                <a:lnTo>
                  <a:pt x="124" y="128"/>
                </a:lnTo>
                <a:lnTo>
                  <a:pt x="124" y="126"/>
                </a:lnTo>
                <a:lnTo>
                  <a:pt x="126" y="126"/>
                </a:lnTo>
                <a:lnTo>
                  <a:pt x="128" y="124"/>
                </a:lnTo>
                <a:lnTo>
                  <a:pt x="128" y="120"/>
                </a:lnTo>
                <a:lnTo>
                  <a:pt x="130" y="118"/>
                </a:lnTo>
                <a:lnTo>
                  <a:pt x="132" y="116"/>
                </a:lnTo>
                <a:lnTo>
                  <a:pt x="134" y="112"/>
                </a:lnTo>
                <a:lnTo>
                  <a:pt x="136" y="110"/>
                </a:lnTo>
                <a:lnTo>
                  <a:pt x="140" y="108"/>
                </a:lnTo>
                <a:lnTo>
                  <a:pt x="142" y="104"/>
                </a:lnTo>
                <a:lnTo>
                  <a:pt x="144" y="102"/>
                </a:lnTo>
                <a:lnTo>
                  <a:pt x="146" y="102"/>
                </a:lnTo>
                <a:lnTo>
                  <a:pt x="148" y="102"/>
                </a:lnTo>
                <a:lnTo>
                  <a:pt x="150" y="102"/>
                </a:lnTo>
                <a:lnTo>
                  <a:pt x="152" y="102"/>
                </a:lnTo>
                <a:lnTo>
                  <a:pt x="154" y="102"/>
                </a:lnTo>
                <a:lnTo>
                  <a:pt x="156" y="102"/>
                </a:lnTo>
                <a:lnTo>
                  <a:pt x="160" y="100"/>
                </a:lnTo>
                <a:lnTo>
                  <a:pt x="166" y="98"/>
                </a:lnTo>
                <a:lnTo>
                  <a:pt x="168" y="98"/>
                </a:lnTo>
                <a:lnTo>
                  <a:pt x="170" y="96"/>
                </a:lnTo>
                <a:lnTo>
                  <a:pt x="172" y="96"/>
                </a:lnTo>
                <a:lnTo>
                  <a:pt x="174" y="96"/>
                </a:lnTo>
                <a:lnTo>
                  <a:pt x="176" y="94"/>
                </a:lnTo>
                <a:lnTo>
                  <a:pt x="178" y="94"/>
                </a:lnTo>
                <a:lnTo>
                  <a:pt x="180" y="92"/>
                </a:lnTo>
                <a:lnTo>
                  <a:pt x="182" y="92"/>
                </a:lnTo>
                <a:lnTo>
                  <a:pt x="184" y="90"/>
                </a:lnTo>
                <a:lnTo>
                  <a:pt x="186" y="90"/>
                </a:lnTo>
                <a:lnTo>
                  <a:pt x="188" y="88"/>
                </a:lnTo>
                <a:lnTo>
                  <a:pt x="188" y="88"/>
                </a:lnTo>
                <a:lnTo>
                  <a:pt x="188" y="88"/>
                </a:lnTo>
                <a:lnTo>
                  <a:pt x="186" y="88"/>
                </a:lnTo>
                <a:lnTo>
                  <a:pt x="186" y="88"/>
                </a:lnTo>
                <a:lnTo>
                  <a:pt x="184" y="88"/>
                </a:lnTo>
                <a:lnTo>
                  <a:pt x="184" y="88"/>
                </a:lnTo>
                <a:lnTo>
                  <a:pt x="182" y="88"/>
                </a:lnTo>
                <a:lnTo>
                  <a:pt x="182" y="88"/>
                </a:lnTo>
                <a:lnTo>
                  <a:pt x="180" y="88"/>
                </a:lnTo>
                <a:lnTo>
                  <a:pt x="178" y="90"/>
                </a:lnTo>
                <a:lnTo>
                  <a:pt x="178" y="90"/>
                </a:lnTo>
                <a:lnTo>
                  <a:pt x="176" y="92"/>
                </a:lnTo>
                <a:lnTo>
                  <a:pt x="174" y="92"/>
                </a:lnTo>
                <a:lnTo>
                  <a:pt x="172" y="94"/>
                </a:lnTo>
                <a:lnTo>
                  <a:pt x="170" y="94"/>
                </a:lnTo>
                <a:lnTo>
                  <a:pt x="168" y="94"/>
                </a:lnTo>
                <a:lnTo>
                  <a:pt x="166" y="96"/>
                </a:lnTo>
                <a:lnTo>
                  <a:pt x="164" y="96"/>
                </a:lnTo>
                <a:lnTo>
                  <a:pt x="162" y="96"/>
                </a:lnTo>
                <a:lnTo>
                  <a:pt x="160" y="96"/>
                </a:lnTo>
                <a:lnTo>
                  <a:pt x="158" y="96"/>
                </a:lnTo>
                <a:lnTo>
                  <a:pt x="156" y="98"/>
                </a:lnTo>
                <a:lnTo>
                  <a:pt x="154" y="98"/>
                </a:lnTo>
                <a:lnTo>
                  <a:pt x="152" y="98"/>
                </a:lnTo>
                <a:lnTo>
                  <a:pt x="150" y="98"/>
                </a:lnTo>
                <a:lnTo>
                  <a:pt x="150" y="98"/>
                </a:lnTo>
                <a:lnTo>
                  <a:pt x="150" y="100"/>
                </a:lnTo>
                <a:lnTo>
                  <a:pt x="150" y="100"/>
                </a:lnTo>
                <a:lnTo>
                  <a:pt x="150" y="98"/>
                </a:lnTo>
                <a:lnTo>
                  <a:pt x="150" y="94"/>
                </a:lnTo>
                <a:lnTo>
                  <a:pt x="150" y="90"/>
                </a:lnTo>
                <a:lnTo>
                  <a:pt x="152" y="84"/>
                </a:lnTo>
                <a:lnTo>
                  <a:pt x="156" y="80"/>
                </a:lnTo>
                <a:lnTo>
                  <a:pt x="156" y="76"/>
                </a:lnTo>
                <a:lnTo>
                  <a:pt x="158" y="76"/>
                </a:lnTo>
                <a:lnTo>
                  <a:pt x="156" y="72"/>
                </a:lnTo>
                <a:lnTo>
                  <a:pt x="156" y="68"/>
                </a:lnTo>
                <a:lnTo>
                  <a:pt x="156" y="68"/>
                </a:lnTo>
                <a:lnTo>
                  <a:pt x="154" y="70"/>
                </a:lnTo>
                <a:lnTo>
                  <a:pt x="152" y="76"/>
                </a:lnTo>
                <a:lnTo>
                  <a:pt x="152" y="80"/>
                </a:lnTo>
                <a:lnTo>
                  <a:pt x="150" y="84"/>
                </a:lnTo>
                <a:lnTo>
                  <a:pt x="150" y="86"/>
                </a:lnTo>
                <a:lnTo>
                  <a:pt x="150" y="88"/>
                </a:lnTo>
                <a:lnTo>
                  <a:pt x="148" y="90"/>
                </a:lnTo>
                <a:lnTo>
                  <a:pt x="148" y="92"/>
                </a:lnTo>
                <a:lnTo>
                  <a:pt x="146" y="94"/>
                </a:lnTo>
                <a:lnTo>
                  <a:pt x="144" y="96"/>
                </a:lnTo>
                <a:lnTo>
                  <a:pt x="142" y="98"/>
                </a:lnTo>
                <a:lnTo>
                  <a:pt x="140" y="100"/>
                </a:lnTo>
                <a:lnTo>
                  <a:pt x="140" y="102"/>
                </a:lnTo>
                <a:lnTo>
                  <a:pt x="138" y="104"/>
                </a:lnTo>
                <a:lnTo>
                  <a:pt x="136" y="106"/>
                </a:lnTo>
                <a:lnTo>
                  <a:pt x="134" y="108"/>
                </a:lnTo>
                <a:lnTo>
                  <a:pt x="132" y="110"/>
                </a:lnTo>
                <a:lnTo>
                  <a:pt x="130" y="112"/>
                </a:lnTo>
                <a:lnTo>
                  <a:pt x="128" y="114"/>
                </a:lnTo>
                <a:lnTo>
                  <a:pt x="126" y="118"/>
                </a:lnTo>
                <a:lnTo>
                  <a:pt x="126" y="120"/>
                </a:lnTo>
                <a:lnTo>
                  <a:pt x="124" y="122"/>
                </a:lnTo>
                <a:lnTo>
                  <a:pt x="124" y="124"/>
                </a:lnTo>
                <a:lnTo>
                  <a:pt x="122" y="126"/>
                </a:lnTo>
                <a:lnTo>
                  <a:pt x="122" y="128"/>
                </a:lnTo>
                <a:lnTo>
                  <a:pt x="120" y="128"/>
                </a:lnTo>
                <a:lnTo>
                  <a:pt x="118" y="130"/>
                </a:lnTo>
                <a:lnTo>
                  <a:pt x="118" y="132"/>
                </a:lnTo>
                <a:lnTo>
                  <a:pt x="116" y="132"/>
                </a:lnTo>
                <a:lnTo>
                  <a:pt x="116" y="134"/>
                </a:lnTo>
                <a:lnTo>
                  <a:pt x="114" y="134"/>
                </a:lnTo>
                <a:lnTo>
                  <a:pt x="112" y="136"/>
                </a:lnTo>
                <a:lnTo>
                  <a:pt x="112" y="136"/>
                </a:lnTo>
                <a:lnTo>
                  <a:pt x="110" y="138"/>
                </a:lnTo>
                <a:lnTo>
                  <a:pt x="110" y="130"/>
                </a:lnTo>
                <a:lnTo>
                  <a:pt x="110" y="126"/>
                </a:lnTo>
                <a:lnTo>
                  <a:pt x="112" y="122"/>
                </a:lnTo>
                <a:lnTo>
                  <a:pt x="114" y="114"/>
                </a:lnTo>
                <a:lnTo>
                  <a:pt x="116" y="110"/>
                </a:lnTo>
                <a:lnTo>
                  <a:pt x="116" y="110"/>
                </a:lnTo>
                <a:lnTo>
                  <a:pt x="118" y="108"/>
                </a:lnTo>
                <a:lnTo>
                  <a:pt x="118" y="106"/>
                </a:lnTo>
                <a:lnTo>
                  <a:pt x="120" y="104"/>
                </a:lnTo>
                <a:lnTo>
                  <a:pt x="122" y="102"/>
                </a:lnTo>
                <a:lnTo>
                  <a:pt x="124" y="100"/>
                </a:lnTo>
                <a:lnTo>
                  <a:pt x="126" y="96"/>
                </a:lnTo>
                <a:lnTo>
                  <a:pt x="126" y="92"/>
                </a:lnTo>
                <a:lnTo>
                  <a:pt x="128" y="90"/>
                </a:lnTo>
                <a:lnTo>
                  <a:pt x="128" y="88"/>
                </a:lnTo>
                <a:lnTo>
                  <a:pt x="130" y="86"/>
                </a:lnTo>
                <a:lnTo>
                  <a:pt x="130" y="86"/>
                </a:lnTo>
                <a:lnTo>
                  <a:pt x="132" y="84"/>
                </a:lnTo>
                <a:lnTo>
                  <a:pt x="132" y="82"/>
                </a:lnTo>
                <a:lnTo>
                  <a:pt x="134" y="78"/>
                </a:lnTo>
                <a:lnTo>
                  <a:pt x="134" y="76"/>
                </a:lnTo>
                <a:lnTo>
                  <a:pt x="136" y="74"/>
                </a:lnTo>
                <a:lnTo>
                  <a:pt x="136" y="72"/>
                </a:lnTo>
                <a:lnTo>
                  <a:pt x="136" y="70"/>
                </a:lnTo>
                <a:lnTo>
                  <a:pt x="138" y="68"/>
                </a:lnTo>
                <a:lnTo>
                  <a:pt x="138" y="66"/>
                </a:lnTo>
                <a:lnTo>
                  <a:pt x="138" y="62"/>
                </a:lnTo>
                <a:lnTo>
                  <a:pt x="140" y="58"/>
                </a:lnTo>
                <a:lnTo>
                  <a:pt x="142" y="52"/>
                </a:lnTo>
                <a:lnTo>
                  <a:pt x="144" y="48"/>
                </a:lnTo>
                <a:lnTo>
                  <a:pt x="144" y="44"/>
                </a:lnTo>
                <a:lnTo>
                  <a:pt x="146" y="40"/>
                </a:lnTo>
                <a:lnTo>
                  <a:pt x="144" y="38"/>
                </a:lnTo>
                <a:lnTo>
                  <a:pt x="144" y="36"/>
                </a:lnTo>
                <a:lnTo>
                  <a:pt x="144" y="36"/>
                </a:lnTo>
                <a:lnTo>
                  <a:pt x="142" y="40"/>
                </a:lnTo>
                <a:lnTo>
                  <a:pt x="140" y="46"/>
                </a:lnTo>
                <a:lnTo>
                  <a:pt x="140" y="50"/>
                </a:lnTo>
                <a:lnTo>
                  <a:pt x="140" y="54"/>
                </a:lnTo>
                <a:lnTo>
                  <a:pt x="138" y="58"/>
                </a:lnTo>
                <a:lnTo>
                  <a:pt x="136" y="64"/>
                </a:lnTo>
                <a:lnTo>
                  <a:pt x="134" y="68"/>
                </a:lnTo>
                <a:lnTo>
                  <a:pt x="134" y="72"/>
                </a:lnTo>
                <a:lnTo>
                  <a:pt x="132" y="76"/>
                </a:lnTo>
                <a:lnTo>
                  <a:pt x="132" y="78"/>
                </a:lnTo>
                <a:lnTo>
                  <a:pt x="130" y="80"/>
                </a:lnTo>
                <a:lnTo>
                  <a:pt x="130" y="82"/>
                </a:lnTo>
                <a:lnTo>
                  <a:pt x="128" y="84"/>
                </a:lnTo>
                <a:lnTo>
                  <a:pt x="126" y="88"/>
                </a:lnTo>
                <a:lnTo>
                  <a:pt x="124" y="90"/>
                </a:lnTo>
                <a:lnTo>
                  <a:pt x="122" y="92"/>
                </a:lnTo>
                <a:lnTo>
                  <a:pt x="122" y="94"/>
                </a:lnTo>
                <a:lnTo>
                  <a:pt x="120" y="96"/>
                </a:lnTo>
                <a:lnTo>
                  <a:pt x="118" y="98"/>
                </a:lnTo>
                <a:lnTo>
                  <a:pt x="118" y="100"/>
                </a:lnTo>
                <a:lnTo>
                  <a:pt x="116" y="102"/>
                </a:lnTo>
                <a:lnTo>
                  <a:pt x="114" y="104"/>
                </a:lnTo>
                <a:lnTo>
                  <a:pt x="112" y="106"/>
                </a:lnTo>
                <a:lnTo>
                  <a:pt x="110" y="108"/>
                </a:lnTo>
                <a:lnTo>
                  <a:pt x="108" y="110"/>
                </a:lnTo>
                <a:lnTo>
                  <a:pt x="110" y="102"/>
                </a:lnTo>
                <a:lnTo>
                  <a:pt x="110" y="98"/>
                </a:lnTo>
                <a:lnTo>
                  <a:pt x="110" y="94"/>
                </a:lnTo>
                <a:lnTo>
                  <a:pt x="112" y="90"/>
                </a:lnTo>
                <a:lnTo>
                  <a:pt x="114" y="86"/>
                </a:lnTo>
                <a:lnTo>
                  <a:pt x="114" y="82"/>
                </a:lnTo>
                <a:lnTo>
                  <a:pt x="114" y="80"/>
                </a:lnTo>
                <a:lnTo>
                  <a:pt x="116" y="76"/>
                </a:lnTo>
                <a:lnTo>
                  <a:pt x="116" y="74"/>
                </a:lnTo>
                <a:lnTo>
                  <a:pt x="118" y="70"/>
                </a:lnTo>
                <a:lnTo>
                  <a:pt x="118" y="66"/>
                </a:lnTo>
                <a:lnTo>
                  <a:pt x="120" y="62"/>
                </a:lnTo>
                <a:lnTo>
                  <a:pt x="122" y="60"/>
                </a:lnTo>
                <a:lnTo>
                  <a:pt x="122" y="58"/>
                </a:lnTo>
                <a:lnTo>
                  <a:pt x="122" y="56"/>
                </a:lnTo>
                <a:lnTo>
                  <a:pt x="124" y="54"/>
                </a:lnTo>
                <a:lnTo>
                  <a:pt x="124" y="54"/>
                </a:lnTo>
                <a:lnTo>
                  <a:pt x="124" y="52"/>
                </a:lnTo>
                <a:lnTo>
                  <a:pt x="126" y="50"/>
                </a:lnTo>
                <a:lnTo>
                  <a:pt x="128" y="46"/>
                </a:lnTo>
                <a:lnTo>
                  <a:pt x="130" y="42"/>
                </a:lnTo>
                <a:lnTo>
                  <a:pt x="132" y="40"/>
                </a:lnTo>
                <a:lnTo>
                  <a:pt x="134" y="38"/>
                </a:lnTo>
                <a:lnTo>
                  <a:pt x="136" y="36"/>
                </a:lnTo>
                <a:lnTo>
                  <a:pt x="138" y="34"/>
                </a:lnTo>
                <a:lnTo>
                  <a:pt x="138" y="32"/>
                </a:lnTo>
                <a:lnTo>
                  <a:pt x="140" y="32"/>
                </a:lnTo>
                <a:lnTo>
                  <a:pt x="142" y="30"/>
                </a:lnTo>
                <a:lnTo>
                  <a:pt x="144" y="28"/>
                </a:lnTo>
                <a:lnTo>
                  <a:pt x="146" y="28"/>
                </a:lnTo>
                <a:lnTo>
                  <a:pt x="146" y="26"/>
                </a:lnTo>
                <a:lnTo>
                  <a:pt x="146" y="24"/>
                </a:lnTo>
                <a:lnTo>
                  <a:pt x="148" y="24"/>
                </a:lnTo>
                <a:lnTo>
                  <a:pt x="148" y="22"/>
                </a:lnTo>
                <a:lnTo>
                  <a:pt x="148" y="22"/>
                </a:lnTo>
                <a:lnTo>
                  <a:pt x="150" y="20"/>
                </a:lnTo>
                <a:lnTo>
                  <a:pt x="150" y="18"/>
                </a:lnTo>
                <a:lnTo>
                  <a:pt x="150" y="18"/>
                </a:lnTo>
                <a:lnTo>
                  <a:pt x="150" y="18"/>
                </a:lnTo>
                <a:lnTo>
                  <a:pt x="148" y="20"/>
                </a:lnTo>
                <a:lnTo>
                  <a:pt x="146" y="22"/>
                </a:lnTo>
                <a:lnTo>
                  <a:pt x="146" y="22"/>
                </a:lnTo>
                <a:lnTo>
                  <a:pt x="146" y="22"/>
                </a:lnTo>
                <a:lnTo>
                  <a:pt x="144" y="24"/>
                </a:lnTo>
                <a:lnTo>
                  <a:pt x="144" y="24"/>
                </a:lnTo>
                <a:lnTo>
                  <a:pt x="144" y="26"/>
                </a:lnTo>
                <a:lnTo>
                  <a:pt x="142" y="28"/>
                </a:lnTo>
                <a:lnTo>
                  <a:pt x="140" y="28"/>
                </a:lnTo>
                <a:lnTo>
                  <a:pt x="138" y="30"/>
                </a:lnTo>
                <a:lnTo>
                  <a:pt x="136" y="32"/>
                </a:lnTo>
                <a:lnTo>
                  <a:pt x="134" y="34"/>
                </a:lnTo>
                <a:lnTo>
                  <a:pt x="132" y="36"/>
                </a:lnTo>
                <a:lnTo>
                  <a:pt x="130" y="38"/>
                </a:lnTo>
                <a:lnTo>
                  <a:pt x="130" y="38"/>
                </a:lnTo>
                <a:lnTo>
                  <a:pt x="128" y="40"/>
                </a:lnTo>
                <a:lnTo>
                  <a:pt x="128" y="40"/>
                </a:lnTo>
                <a:lnTo>
                  <a:pt x="128" y="40"/>
                </a:lnTo>
                <a:lnTo>
                  <a:pt x="126" y="42"/>
                </a:lnTo>
                <a:lnTo>
                  <a:pt x="126" y="42"/>
                </a:lnTo>
                <a:lnTo>
                  <a:pt x="124" y="40"/>
                </a:lnTo>
                <a:lnTo>
                  <a:pt x="124" y="36"/>
                </a:lnTo>
                <a:lnTo>
                  <a:pt x="126" y="32"/>
                </a:lnTo>
                <a:lnTo>
                  <a:pt x="126" y="30"/>
                </a:lnTo>
                <a:lnTo>
                  <a:pt x="124" y="24"/>
                </a:lnTo>
                <a:lnTo>
                  <a:pt x="124" y="20"/>
                </a:lnTo>
                <a:lnTo>
                  <a:pt x="124" y="18"/>
                </a:lnTo>
                <a:lnTo>
                  <a:pt x="124" y="16"/>
                </a:lnTo>
                <a:lnTo>
                  <a:pt x="124" y="12"/>
                </a:lnTo>
                <a:lnTo>
                  <a:pt x="126" y="8"/>
                </a:lnTo>
                <a:lnTo>
                  <a:pt x="128" y="8"/>
                </a:lnTo>
                <a:lnTo>
                  <a:pt x="128" y="8"/>
                </a:lnTo>
                <a:lnTo>
                  <a:pt x="126" y="6"/>
                </a:lnTo>
                <a:lnTo>
                  <a:pt x="124" y="6"/>
                </a:lnTo>
                <a:lnTo>
                  <a:pt x="124" y="6"/>
                </a:lnTo>
                <a:lnTo>
                  <a:pt x="124" y="6"/>
                </a:lnTo>
                <a:lnTo>
                  <a:pt x="122" y="10"/>
                </a:lnTo>
                <a:lnTo>
                  <a:pt x="122" y="16"/>
                </a:lnTo>
                <a:lnTo>
                  <a:pt x="122" y="18"/>
                </a:lnTo>
                <a:lnTo>
                  <a:pt x="122" y="20"/>
                </a:lnTo>
                <a:lnTo>
                  <a:pt x="122" y="24"/>
                </a:lnTo>
                <a:lnTo>
                  <a:pt x="122" y="28"/>
                </a:lnTo>
                <a:lnTo>
                  <a:pt x="122" y="32"/>
                </a:lnTo>
                <a:lnTo>
                  <a:pt x="122" y="34"/>
                </a:lnTo>
                <a:lnTo>
                  <a:pt x="122" y="38"/>
                </a:lnTo>
                <a:lnTo>
                  <a:pt x="122" y="42"/>
                </a:lnTo>
                <a:lnTo>
                  <a:pt x="122" y="42"/>
                </a:lnTo>
                <a:lnTo>
                  <a:pt x="120" y="44"/>
                </a:lnTo>
                <a:lnTo>
                  <a:pt x="118" y="50"/>
                </a:lnTo>
                <a:lnTo>
                  <a:pt x="118" y="56"/>
                </a:lnTo>
                <a:lnTo>
                  <a:pt x="116" y="62"/>
                </a:lnTo>
                <a:lnTo>
                  <a:pt x="114" y="66"/>
                </a:lnTo>
                <a:lnTo>
                  <a:pt x="114" y="72"/>
                </a:lnTo>
                <a:lnTo>
                  <a:pt x="112" y="76"/>
                </a:lnTo>
                <a:lnTo>
                  <a:pt x="110" y="80"/>
                </a:lnTo>
                <a:lnTo>
                  <a:pt x="110" y="86"/>
                </a:lnTo>
                <a:lnTo>
                  <a:pt x="108" y="90"/>
                </a:lnTo>
                <a:lnTo>
                  <a:pt x="106" y="94"/>
                </a:lnTo>
                <a:lnTo>
                  <a:pt x="106" y="100"/>
                </a:lnTo>
                <a:lnTo>
                  <a:pt x="104" y="104"/>
                </a:lnTo>
                <a:lnTo>
                  <a:pt x="102" y="108"/>
                </a:lnTo>
                <a:lnTo>
                  <a:pt x="102" y="112"/>
                </a:lnTo>
                <a:lnTo>
                  <a:pt x="102" y="116"/>
                </a:lnTo>
                <a:lnTo>
                  <a:pt x="100" y="116"/>
                </a:lnTo>
                <a:lnTo>
                  <a:pt x="98" y="114"/>
                </a:lnTo>
                <a:lnTo>
                  <a:pt x="96" y="112"/>
                </a:lnTo>
                <a:lnTo>
                  <a:pt x="96" y="110"/>
                </a:lnTo>
                <a:lnTo>
                  <a:pt x="96" y="106"/>
                </a:lnTo>
                <a:lnTo>
                  <a:pt x="96" y="102"/>
                </a:lnTo>
                <a:lnTo>
                  <a:pt x="96" y="96"/>
                </a:lnTo>
                <a:lnTo>
                  <a:pt x="96" y="94"/>
                </a:lnTo>
                <a:lnTo>
                  <a:pt x="96" y="90"/>
                </a:lnTo>
                <a:lnTo>
                  <a:pt x="98" y="84"/>
                </a:lnTo>
                <a:lnTo>
                  <a:pt x="100" y="80"/>
                </a:lnTo>
                <a:lnTo>
                  <a:pt x="102" y="78"/>
                </a:lnTo>
                <a:lnTo>
                  <a:pt x="102" y="76"/>
                </a:lnTo>
                <a:lnTo>
                  <a:pt x="104" y="70"/>
                </a:lnTo>
                <a:lnTo>
                  <a:pt x="104" y="62"/>
                </a:lnTo>
                <a:lnTo>
                  <a:pt x="104" y="58"/>
                </a:lnTo>
                <a:lnTo>
                  <a:pt x="104" y="52"/>
                </a:lnTo>
                <a:lnTo>
                  <a:pt x="104" y="46"/>
                </a:lnTo>
                <a:lnTo>
                  <a:pt x="106" y="40"/>
                </a:lnTo>
                <a:lnTo>
                  <a:pt x="106" y="36"/>
                </a:lnTo>
                <a:lnTo>
                  <a:pt x="106" y="34"/>
                </a:lnTo>
                <a:lnTo>
                  <a:pt x="108" y="28"/>
                </a:lnTo>
                <a:lnTo>
                  <a:pt x="108" y="20"/>
                </a:lnTo>
                <a:lnTo>
                  <a:pt x="106" y="16"/>
                </a:lnTo>
                <a:lnTo>
                  <a:pt x="106" y="12"/>
                </a:lnTo>
                <a:lnTo>
                  <a:pt x="104" y="8"/>
                </a:lnTo>
                <a:lnTo>
                  <a:pt x="104" y="2"/>
                </a:lnTo>
                <a:lnTo>
                  <a:pt x="102" y="0"/>
                </a:lnTo>
                <a:lnTo>
                  <a:pt x="102" y="0"/>
                </a:lnTo>
                <a:lnTo>
                  <a:pt x="102" y="2"/>
                </a:lnTo>
                <a:lnTo>
                  <a:pt x="102" y="4"/>
                </a:lnTo>
                <a:lnTo>
                  <a:pt x="102" y="6"/>
                </a:lnTo>
                <a:lnTo>
                  <a:pt x="104" y="8"/>
                </a:lnTo>
                <a:lnTo>
                  <a:pt x="104" y="14"/>
                </a:lnTo>
                <a:lnTo>
                  <a:pt x="104" y="18"/>
                </a:lnTo>
                <a:lnTo>
                  <a:pt x="104" y="22"/>
                </a:lnTo>
                <a:lnTo>
                  <a:pt x="104" y="26"/>
                </a:lnTo>
                <a:lnTo>
                  <a:pt x="104" y="32"/>
                </a:lnTo>
                <a:lnTo>
                  <a:pt x="102" y="40"/>
                </a:lnTo>
                <a:lnTo>
                  <a:pt x="102" y="46"/>
                </a:lnTo>
                <a:lnTo>
                  <a:pt x="102" y="52"/>
                </a:lnTo>
                <a:lnTo>
                  <a:pt x="102" y="60"/>
                </a:lnTo>
                <a:lnTo>
                  <a:pt x="100" y="64"/>
                </a:lnTo>
                <a:lnTo>
                  <a:pt x="100" y="68"/>
                </a:lnTo>
                <a:lnTo>
                  <a:pt x="98" y="70"/>
                </a:lnTo>
                <a:lnTo>
                  <a:pt x="98" y="74"/>
                </a:lnTo>
                <a:lnTo>
                  <a:pt x="98" y="76"/>
                </a:lnTo>
                <a:lnTo>
                  <a:pt x="96" y="78"/>
                </a:lnTo>
                <a:lnTo>
                  <a:pt x="96" y="82"/>
                </a:lnTo>
                <a:lnTo>
                  <a:pt x="94" y="84"/>
                </a:lnTo>
                <a:lnTo>
                  <a:pt x="94" y="88"/>
                </a:lnTo>
                <a:lnTo>
                  <a:pt x="94" y="92"/>
                </a:lnTo>
                <a:lnTo>
                  <a:pt x="94" y="96"/>
                </a:lnTo>
                <a:lnTo>
                  <a:pt x="94" y="100"/>
                </a:lnTo>
                <a:lnTo>
                  <a:pt x="94" y="102"/>
                </a:lnTo>
                <a:lnTo>
                  <a:pt x="92" y="104"/>
                </a:lnTo>
                <a:lnTo>
                  <a:pt x="92" y="106"/>
                </a:lnTo>
                <a:lnTo>
                  <a:pt x="88" y="106"/>
                </a:lnTo>
                <a:lnTo>
                  <a:pt x="86" y="106"/>
                </a:lnTo>
                <a:lnTo>
                  <a:pt x="86" y="104"/>
                </a:lnTo>
                <a:lnTo>
                  <a:pt x="84" y="102"/>
                </a:lnTo>
                <a:lnTo>
                  <a:pt x="84" y="102"/>
                </a:lnTo>
                <a:lnTo>
                  <a:pt x="84" y="98"/>
                </a:lnTo>
                <a:lnTo>
                  <a:pt x="84" y="96"/>
                </a:lnTo>
                <a:lnTo>
                  <a:pt x="82" y="94"/>
                </a:lnTo>
                <a:lnTo>
                  <a:pt x="82" y="90"/>
                </a:lnTo>
                <a:lnTo>
                  <a:pt x="80" y="84"/>
                </a:lnTo>
                <a:lnTo>
                  <a:pt x="80" y="82"/>
                </a:lnTo>
                <a:lnTo>
                  <a:pt x="80" y="78"/>
                </a:lnTo>
                <a:lnTo>
                  <a:pt x="82" y="74"/>
                </a:lnTo>
                <a:lnTo>
                  <a:pt x="84" y="68"/>
                </a:lnTo>
                <a:lnTo>
                  <a:pt x="84" y="66"/>
                </a:lnTo>
                <a:lnTo>
                  <a:pt x="84" y="64"/>
                </a:lnTo>
                <a:lnTo>
                  <a:pt x="86" y="58"/>
                </a:lnTo>
                <a:lnTo>
                  <a:pt x="88" y="56"/>
                </a:lnTo>
                <a:lnTo>
                  <a:pt x="88" y="52"/>
                </a:lnTo>
                <a:lnTo>
                  <a:pt x="90" y="50"/>
                </a:lnTo>
                <a:lnTo>
                  <a:pt x="92" y="48"/>
                </a:lnTo>
                <a:lnTo>
                  <a:pt x="92" y="46"/>
                </a:lnTo>
                <a:lnTo>
                  <a:pt x="92" y="44"/>
                </a:lnTo>
                <a:lnTo>
                  <a:pt x="94" y="40"/>
                </a:lnTo>
                <a:lnTo>
                  <a:pt x="94" y="36"/>
                </a:lnTo>
                <a:lnTo>
                  <a:pt x="94" y="30"/>
                </a:lnTo>
                <a:lnTo>
                  <a:pt x="94" y="24"/>
                </a:lnTo>
                <a:lnTo>
                  <a:pt x="94" y="20"/>
                </a:lnTo>
                <a:lnTo>
                  <a:pt x="94" y="14"/>
                </a:lnTo>
                <a:lnTo>
                  <a:pt x="94" y="10"/>
                </a:lnTo>
                <a:lnTo>
                  <a:pt x="92" y="8"/>
                </a:lnTo>
                <a:lnTo>
                  <a:pt x="92" y="8"/>
                </a:lnTo>
                <a:lnTo>
                  <a:pt x="92" y="12"/>
                </a:lnTo>
                <a:lnTo>
                  <a:pt x="92" y="18"/>
                </a:lnTo>
                <a:lnTo>
                  <a:pt x="92" y="22"/>
                </a:lnTo>
                <a:lnTo>
                  <a:pt x="92" y="26"/>
                </a:lnTo>
                <a:lnTo>
                  <a:pt x="92" y="32"/>
                </a:lnTo>
                <a:lnTo>
                  <a:pt x="92" y="36"/>
                </a:lnTo>
                <a:lnTo>
                  <a:pt x="92" y="40"/>
                </a:lnTo>
                <a:lnTo>
                  <a:pt x="90" y="42"/>
                </a:lnTo>
                <a:lnTo>
                  <a:pt x="88" y="48"/>
                </a:lnTo>
                <a:lnTo>
                  <a:pt x="88" y="50"/>
                </a:lnTo>
                <a:lnTo>
                  <a:pt x="86" y="52"/>
                </a:lnTo>
                <a:lnTo>
                  <a:pt x="86" y="54"/>
                </a:lnTo>
                <a:lnTo>
                  <a:pt x="84" y="56"/>
                </a:lnTo>
                <a:lnTo>
                  <a:pt x="84" y="56"/>
                </a:lnTo>
                <a:lnTo>
                  <a:pt x="82" y="58"/>
                </a:lnTo>
                <a:lnTo>
                  <a:pt x="82" y="62"/>
                </a:lnTo>
                <a:lnTo>
                  <a:pt x="80" y="64"/>
                </a:lnTo>
                <a:lnTo>
                  <a:pt x="80" y="70"/>
                </a:lnTo>
                <a:lnTo>
                  <a:pt x="78" y="76"/>
                </a:lnTo>
                <a:lnTo>
                  <a:pt x="78" y="80"/>
                </a:lnTo>
                <a:lnTo>
                  <a:pt x="78" y="80"/>
                </a:lnTo>
                <a:lnTo>
                  <a:pt x="76" y="78"/>
                </a:lnTo>
                <a:lnTo>
                  <a:pt x="74" y="76"/>
                </a:lnTo>
                <a:lnTo>
                  <a:pt x="74" y="74"/>
                </a:lnTo>
                <a:lnTo>
                  <a:pt x="72" y="72"/>
                </a:lnTo>
                <a:lnTo>
                  <a:pt x="70" y="70"/>
                </a:lnTo>
                <a:lnTo>
                  <a:pt x="70" y="68"/>
                </a:lnTo>
                <a:lnTo>
                  <a:pt x="68" y="66"/>
                </a:lnTo>
                <a:lnTo>
                  <a:pt x="66" y="64"/>
                </a:lnTo>
                <a:lnTo>
                  <a:pt x="64" y="60"/>
                </a:lnTo>
                <a:lnTo>
                  <a:pt x="62" y="56"/>
                </a:lnTo>
                <a:lnTo>
                  <a:pt x="62" y="52"/>
                </a:lnTo>
                <a:lnTo>
                  <a:pt x="62" y="50"/>
                </a:lnTo>
                <a:lnTo>
                  <a:pt x="60" y="46"/>
                </a:lnTo>
                <a:lnTo>
                  <a:pt x="60" y="44"/>
                </a:lnTo>
                <a:lnTo>
                  <a:pt x="60" y="40"/>
                </a:lnTo>
                <a:lnTo>
                  <a:pt x="62" y="36"/>
                </a:lnTo>
                <a:lnTo>
                  <a:pt x="64" y="32"/>
                </a:lnTo>
                <a:lnTo>
                  <a:pt x="66" y="30"/>
                </a:lnTo>
                <a:lnTo>
                  <a:pt x="66" y="28"/>
                </a:lnTo>
                <a:lnTo>
                  <a:pt x="66" y="26"/>
                </a:lnTo>
                <a:lnTo>
                  <a:pt x="68" y="24"/>
                </a:lnTo>
                <a:lnTo>
                  <a:pt x="68" y="24"/>
                </a:lnTo>
                <a:lnTo>
                  <a:pt x="68" y="22"/>
                </a:lnTo>
                <a:lnTo>
                  <a:pt x="70" y="18"/>
                </a:lnTo>
                <a:lnTo>
                  <a:pt x="70" y="16"/>
                </a:lnTo>
                <a:lnTo>
                  <a:pt x="72" y="14"/>
                </a:lnTo>
                <a:lnTo>
                  <a:pt x="74" y="12"/>
                </a:lnTo>
                <a:lnTo>
                  <a:pt x="74" y="12"/>
                </a:lnTo>
                <a:lnTo>
                  <a:pt x="74" y="12"/>
                </a:lnTo>
                <a:lnTo>
                  <a:pt x="74" y="12"/>
                </a:lnTo>
                <a:lnTo>
                  <a:pt x="72" y="12"/>
                </a:lnTo>
                <a:lnTo>
                  <a:pt x="70" y="12"/>
                </a:lnTo>
                <a:lnTo>
                  <a:pt x="70" y="12"/>
                </a:lnTo>
                <a:lnTo>
                  <a:pt x="70" y="14"/>
                </a:lnTo>
                <a:lnTo>
                  <a:pt x="68" y="18"/>
                </a:lnTo>
                <a:lnTo>
                  <a:pt x="66" y="20"/>
                </a:lnTo>
                <a:lnTo>
                  <a:pt x="66" y="22"/>
                </a:lnTo>
                <a:lnTo>
                  <a:pt x="64" y="24"/>
                </a:lnTo>
                <a:lnTo>
                  <a:pt x="64" y="26"/>
                </a:lnTo>
                <a:lnTo>
                  <a:pt x="64" y="28"/>
                </a:lnTo>
                <a:lnTo>
                  <a:pt x="62" y="28"/>
                </a:lnTo>
                <a:lnTo>
                  <a:pt x="62" y="30"/>
                </a:lnTo>
                <a:lnTo>
                  <a:pt x="62" y="32"/>
                </a:lnTo>
                <a:lnTo>
                  <a:pt x="60" y="36"/>
                </a:lnTo>
                <a:lnTo>
                  <a:pt x="58" y="38"/>
                </a:lnTo>
                <a:lnTo>
                  <a:pt x="58" y="42"/>
                </a:lnTo>
                <a:lnTo>
                  <a:pt x="58" y="48"/>
                </a:lnTo>
                <a:lnTo>
                  <a:pt x="60" y="52"/>
                </a:lnTo>
                <a:lnTo>
                  <a:pt x="62" y="56"/>
                </a:lnTo>
                <a:lnTo>
                  <a:pt x="62" y="60"/>
                </a:lnTo>
                <a:lnTo>
                  <a:pt x="64" y="62"/>
                </a:lnTo>
                <a:lnTo>
                  <a:pt x="66" y="66"/>
                </a:lnTo>
                <a:lnTo>
                  <a:pt x="66" y="68"/>
                </a:lnTo>
                <a:lnTo>
                  <a:pt x="68" y="70"/>
                </a:lnTo>
                <a:lnTo>
                  <a:pt x="70" y="74"/>
                </a:lnTo>
                <a:lnTo>
                  <a:pt x="72" y="78"/>
                </a:lnTo>
                <a:lnTo>
                  <a:pt x="72" y="80"/>
                </a:lnTo>
                <a:lnTo>
                  <a:pt x="72" y="82"/>
                </a:lnTo>
                <a:lnTo>
                  <a:pt x="74" y="84"/>
                </a:lnTo>
                <a:lnTo>
                  <a:pt x="76" y="88"/>
                </a:lnTo>
                <a:lnTo>
                  <a:pt x="78" y="92"/>
                </a:lnTo>
                <a:lnTo>
                  <a:pt x="78" y="94"/>
                </a:lnTo>
                <a:lnTo>
                  <a:pt x="76" y="94"/>
                </a:lnTo>
                <a:lnTo>
                  <a:pt x="74" y="94"/>
                </a:lnTo>
                <a:lnTo>
                  <a:pt x="74" y="94"/>
                </a:lnTo>
                <a:lnTo>
                  <a:pt x="74" y="94"/>
                </a:lnTo>
                <a:lnTo>
                  <a:pt x="72" y="94"/>
                </a:lnTo>
                <a:lnTo>
                  <a:pt x="72" y="94"/>
                </a:lnTo>
                <a:lnTo>
                  <a:pt x="70" y="94"/>
                </a:lnTo>
                <a:lnTo>
                  <a:pt x="70" y="92"/>
                </a:lnTo>
                <a:lnTo>
                  <a:pt x="70" y="92"/>
                </a:lnTo>
                <a:lnTo>
                  <a:pt x="68" y="90"/>
                </a:lnTo>
                <a:lnTo>
                  <a:pt x="68" y="88"/>
                </a:lnTo>
                <a:lnTo>
                  <a:pt x="66" y="86"/>
                </a:lnTo>
                <a:lnTo>
                  <a:pt x="64" y="84"/>
                </a:lnTo>
                <a:lnTo>
                  <a:pt x="62" y="80"/>
                </a:lnTo>
                <a:lnTo>
                  <a:pt x="62" y="78"/>
                </a:lnTo>
                <a:lnTo>
                  <a:pt x="60" y="76"/>
                </a:lnTo>
                <a:lnTo>
                  <a:pt x="58" y="74"/>
                </a:lnTo>
                <a:lnTo>
                  <a:pt x="58" y="72"/>
                </a:lnTo>
                <a:lnTo>
                  <a:pt x="56" y="72"/>
                </a:lnTo>
                <a:lnTo>
                  <a:pt x="54" y="70"/>
                </a:lnTo>
                <a:lnTo>
                  <a:pt x="54" y="70"/>
                </a:lnTo>
                <a:lnTo>
                  <a:pt x="52" y="68"/>
                </a:lnTo>
                <a:lnTo>
                  <a:pt x="50" y="68"/>
                </a:lnTo>
                <a:lnTo>
                  <a:pt x="48" y="66"/>
                </a:lnTo>
                <a:lnTo>
                  <a:pt x="48" y="64"/>
                </a:lnTo>
                <a:lnTo>
                  <a:pt x="48" y="62"/>
                </a:lnTo>
                <a:lnTo>
                  <a:pt x="46" y="60"/>
                </a:lnTo>
                <a:lnTo>
                  <a:pt x="46" y="60"/>
                </a:lnTo>
                <a:lnTo>
                  <a:pt x="46" y="60"/>
                </a:lnTo>
                <a:lnTo>
                  <a:pt x="44" y="58"/>
                </a:lnTo>
                <a:lnTo>
                  <a:pt x="44" y="58"/>
                </a:lnTo>
                <a:lnTo>
                  <a:pt x="42" y="56"/>
                </a:lnTo>
                <a:lnTo>
                  <a:pt x="40" y="54"/>
                </a:lnTo>
                <a:lnTo>
                  <a:pt x="40" y="54"/>
                </a:lnTo>
                <a:lnTo>
                  <a:pt x="38" y="52"/>
                </a:lnTo>
                <a:lnTo>
                  <a:pt x="38" y="50"/>
                </a:lnTo>
                <a:lnTo>
                  <a:pt x="38" y="48"/>
                </a:lnTo>
                <a:lnTo>
                  <a:pt x="36" y="48"/>
                </a:lnTo>
                <a:lnTo>
                  <a:pt x="36" y="48"/>
                </a:lnTo>
                <a:lnTo>
                  <a:pt x="34" y="46"/>
                </a:lnTo>
                <a:lnTo>
                  <a:pt x="34" y="46"/>
                </a:lnTo>
                <a:lnTo>
                  <a:pt x="32" y="46"/>
                </a:lnTo>
                <a:lnTo>
                  <a:pt x="32" y="48"/>
                </a:lnTo>
                <a:lnTo>
                  <a:pt x="32" y="50"/>
                </a:lnTo>
                <a:lnTo>
                  <a:pt x="34" y="50"/>
                </a:lnTo>
                <a:lnTo>
                  <a:pt x="34" y="52"/>
                </a:lnTo>
                <a:lnTo>
                  <a:pt x="34" y="52"/>
                </a:lnTo>
                <a:lnTo>
                  <a:pt x="36" y="54"/>
                </a:lnTo>
                <a:lnTo>
                  <a:pt x="38" y="56"/>
                </a:lnTo>
                <a:lnTo>
                  <a:pt x="40" y="58"/>
                </a:lnTo>
                <a:lnTo>
                  <a:pt x="40" y="58"/>
                </a:lnTo>
                <a:lnTo>
                  <a:pt x="40" y="60"/>
                </a:lnTo>
                <a:lnTo>
                  <a:pt x="42" y="62"/>
                </a:lnTo>
                <a:lnTo>
                  <a:pt x="42" y="62"/>
                </a:lnTo>
                <a:lnTo>
                  <a:pt x="42" y="64"/>
                </a:lnTo>
                <a:lnTo>
                  <a:pt x="44" y="66"/>
                </a:lnTo>
                <a:lnTo>
                  <a:pt x="44" y="66"/>
                </a:lnTo>
                <a:lnTo>
                  <a:pt x="46" y="68"/>
                </a:lnTo>
                <a:lnTo>
                  <a:pt x="48" y="68"/>
                </a:lnTo>
                <a:lnTo>
                  <a:pt x="48" y="70"/>
                </a:lnTo>
                <a:lnTo>
                  <a:pt x="50" y="70"/>
                </a:lnTo>
                <a:lnTo>
                  <a:pt x="50" y="72"/>
                </a:lnTo>
                <a:lnTo>
                  <a:pt x="52" y="72"/>
                </a:lnTo>
                <a:lnTo>
                  <a:pt x="52" y="74"/>
                </a:lnTo>
                <a:lnTo>
                  <a:pt x="52" y="74"/>
                </a:lnTo>
                <a:lnTo>
                  <a:pt x="52" y="76"/>
                </a:lnTo>
                <a:lnTo>
                  <a:pt x="52" y="76"/>
                </a:lnTo>
                <a:lnTo>
                  <a:pt x="52" y="78"/>
                </a:lnTo>
                <a:lnTo>
                  <a:pt x="52" y="78"/>
                </a:lnTo>
                <a:lnTo>
                  <a:pt x="52" y="80"/>
                </a:lnTo>
                <a:lnTo>
                  <a:pt x="52" y="80"/>
                </a:lnTo>
                <a:lnTo>
                  <a:pt x="50" y="80"/>
                </a:lnTo>
                <a:lnTo>
                  <a:pt x="48" y="80"/>
                </a:lnTo>
                <a:lnTo>
                  <a:pt x="46" y="80"/>
                </a:lnTo>
                <a:lnTo>
                  <a:pt x="44" y="80"/>
                </a:lnTo>
                <a:lnTo>
                  <a:pt x="42" y="80"/>
                </a:lnTo>
                <a:lnTo>
                  <a:pt x="40" y="80"/>
                </a:lnTo>
                <a:lnTo>
                  <a:pt x="38" y="80"/>
                </a:lnTo>
                <a:lnTo>
                  <a:pt x="38" y="78"/>
                </a:lnTo>
                <a:lnTo>
                  <a:pt x="36" y="78"/>
                </a:lnTo>
                <a:lnTo>
                  <a:pt x="34" y="78"/>
                </a:lnTo>
                <a:lnTo>
                  <a:pt x="32" y="76"/>
                </a:lnTo>
                <a:lnTo>
                  <a:pt x="30" y="76"/>
                </a:lnTo>
                <a:lnTo>
                  <a:pt x="28" y="74"/>
                </a:lnTo>
                <a:lnTo>
                  <a:pt x="28" y="72"/>
                </a:lnTo>
                <a:lnTo>
                  <a:pt x="26" y="72"/>
                </a:lnTo>
                <a:lnTo>
                  <a:pt x="26" y="70"/>
                </a:lnTo>
                <a:lnTo>
                  <a:pt x="26" y="70"/>
                </a:lnTo>
                <a:lnTo>
                  <a:pt x="24" y="70"/>
                </a:lnTo>
                <a:lnTo>
                  <a:pt x="26" y="72"/>
                </a:lnTo>
                <a:lnTo>
                  <a:pt x="26" y="74"/>
                </a:lnTo>
                <a:lnTo>
                  <a:pt x="28" y="76"/>
                </a:lnTo>
                <a:lnTo>
                  <a:pt x="30" y="78"/>
                </a:lnTo>
                <a:lnTo>
                  <a:pt x="32" y="80"/>
                </a:lnTo>
                <a:lnTo>
                  <a:pt x="32" y="80"/>
                </a:lnTo>
                <a:lnTo>
                  <a:pt x="34" y="82"/>
                </a:lnTo>
                <a:lnTo>
                  <a:pt x="34" y="82"/>
                </a:lnTo>
                <a:lnTo>
                  <a:pt x="36" y="82"/>
                </a:lnTo>
                <a:lnTo>
                  <a:pt x="38" y="82"/>
                </a:lnTo>
                <a:lnTo>
                  <a:pt x="38" y="84"/>
                </a:lnTo>
                <a:lnTo>
                  <a:pt x="42" y="84"/>
                </a:lnTo>
                <a:lnTo>
                  <a:pt x="44" y="84"/>
                </a:lnTo>
                <a:lnTo>
                  <a:pt x="44" y="84"/>
                </a:lnTo>
                <a:lnTo>
                  <a:pt x="46" y="84"/>
                </a:lnTo>
                <a:lnTo>
                  <a:pt x="46" y="84"/>
                </a:lnTo>
                <a:lnTo>
                  <a:pt x="48" y="84"/>
                </a:lnTo>
                <a:lnTo>
                  <a:pt x="48" y="84"/>
                </a:lnTo>
                <a:lnTo>
                  <a:pt x="50" y="82"/>
                </a:lnTo>
                <a:lnTo>
                  <a:pt x="52" y="82"/>
                </a:lnTo>
                <a:lnTo>
                  <a:pt x="54" y="82"/>
                </a:lnTo>
                <a:lnTo>
                  <a:pt x="54" y="80"/>
                </a:lnTo>
                <a:lnTo>
                  <a:pt x="56" y="80"/>
                </a:lnTo>
                <a:lnTo>
                  <a:pt x="56" y="78"/>
                </a:lnTo>
                <a:lnTo>
                  <a:pt x="56" y="78"/>
                </a:lnTo>
                <a:lnTo>
                  <a:pt x="58" y="78"/>
                </a:lnTo>
                <a:lnTo>
                  <a:pt x="58" y="80"/>
                </a:lnTo>
                <a:lnTo>
                  <a:pt x="60" y="82"/>
                </a:lnTo>
                <a:lnTo>
                  <a:pt x="62" y="84"/>
                </a:lnTo>
                <a:lnTo>
                  <a:pt x="62" y="86"/>
                </a:lnTo>
                <a:lnTo>
                  <a:pt x="62" y="88"/>
                </a:lnTo>
                <a:lnTo>
                  <a:pt x="62" y="90"/>
                </a:lnTo>
                <a:lnTo>
                  <a:pt x="62" y="90"/>
                </a:lnTo>
                <a:lnTo>
                  <a:pt x="64" y="92"/>
                </a:lnTo>
                <a:lnTo>
                  <a:pt x="64" y="94"/>
                </a:lnTo>
                <a:lnTo>
                  <a:pt x="66" y="96"/>
                </a:lnTo>
                <a:lnTo>
                  <a:pt x="70" y="98"/>
                </a:lnTo>
                <a:lnTo>
                  <a:pt x="70" y="98"/>
                </a:lnTo>
                <a:lnTo>
                  <a:pt x="72" y="100"/>
                </a:lnTo>
                <a:lnTo>
                  <a:pt x="72" y="100"/>
                </a:lnTo>
                <a:lnTo>
                  <a:pt x="72" y="100"/>
                </a:lnTo>
                <a:lnTo>
                  <a:pt x="74" y="102"/>
                </a:lnTo>
                <a:lnTo>
                  <a:pt x="74" y="102"/>
                </a:lnTo>
                <a:lnTo>
                  <a:pt x="76" y="104"/>
                </a:lnTo>
                <a:lnTo>
                  <a:pt x="78" y="106"/>
                </a:lnTo>
                <a:lnTo>
                  <a:pt x="78" y="106"/>
                </a:lnTo>
                <a:lnTo>
                  <a:pt x="80" y="108"/>
                </a:lnTo>
                <a:lnTo>
                  <a:pt x="82" y="108"/>
                </a:lnTo>
                <a:lnTo>
                  <a:pt x="82" y="108"/>
                </a:lnTo>
                <a:lnTo>
                  <a:pt x="82" y="110"/>
                </a:lnTo>
                <a:lnTo>
                  <a:pt x="84" y="112"/>
                </a:lnTo>
                <a:lnTo>
                  <a:pt x="84" y="114"/>
                </a:lnTo>
                <a:lnTo>
                  <a:pt x="86" y="120"/>
                </a:lnTo>
                <a:lnTo>
                  <a:pt x="86" y="120"/>
                </a:lnTo>
                <a:lnTo>
                  <a:pt x="86" y="122"/>
                </a:lnTo>
                <a:lnTo>
                  <a:pt x="86" y="128"/>
                </a:lnTo>
                <a:lnTo>
                  <a:pt x="86" y="134"/>
                </a:lnTo>
                <a:lnTo>
                  <a:pt x="86" y="138"/>
                </a:lnTo>
                <a:lnTo>
                  <a:pt x="86" y="142"/>
                </a:lnTo>
                <a:lnTo>
                  <a:pt x="86" y="146"/>
                </a:lnTo>
                <a:lnTo>
                  <a:pt x="84" y="152"/>
                </a:lnTo>
                <a:lnTo>
                  <a:pt x="84" y="156"/>
                </a:lnTo>
                <a:lnTo>
                  <a:pt x="82" y="156"/>
                </a:lnTo>
                <a:lnTo>
                  <a:pt x="80" y="154"/>
                </a:lnTo>
                <a:lnTo>
                  <a:pt x="78" y="152"/>
                </a:lnTo>
                <a:lnTo>
                  <a:pt x="76" y="150"/>
                </a:lnTo>
                <a:lnTo>
                  <a:pt x="76" y="148"/>
                </a:lnTo>
                <a:lnTo>
                  <a:pt x="74" y="144"/>
                </a:lnTo>
                <a:lnTo>
                  <a:pt x="72" y="140"/>
                </a:lnTo>
                <a:lnTo>
                  <a:pt x="70" y="138"/>
                </a:lnTo>
                <a:lnTo>
                  <a:pt x="70" y="136"/>
                </a:lnTo>
                <a:lnTo>
                  <a:pt x="68" y="136"/>
                </a:lnTo>
                <a:lnTo>
                  <a:pt x="66" y="134"/>
                </a:lnTo>
                <a:lnTo>
                  <a:pt x="66" y="132"/>
                </a:lnTo>
                <a:lnTo>
                  <a:pt x="64" y="130"/>
                </a:lnTo>
                <a:lnTo>
                  <a:pt x="64" y="128"/>
                </a:lnTo>
                <a:lnTo>
                  <a:pt x="62" y="128"/>
                </a:lnTo>
                <a:lnTo>
                  <a:pt x="62" y="126"/>
                </a:lnTo>
                <a:lnTo>
                  <a:pt x="62" y="126"/>
                </a:lnTo>
                <a:lnTo>
                  <a:pt x="62" y="124"/>
                </a:lnTo>
                <a:lnTo>
                  <a:pt x="60" y="124"/>
                </a:lnTo>
                <a:lnTo>
                  <a:pt x="60" y="122"/>
                </a:lnTo>
                <a:lnTo>
                  <a:pt x="58" y="122"/>
                </a:lnTo>
                <a:lnTo>
                  <a:pt x="56" y="120"/>
                </a:lnTo>
                <a:lnTo>
                  <a:pt x="54" y="118"/>
                </a:lnTo>
                <a:lnTo>
                  <a:pt x="52" y="116"/>
                </a:lnTo>
                <a:lnTo>
                  <a:pt x="52" y="116"/>
                </a:lnTo>
                <a:lnTo>
                  <a:pt x="50" y="114"/>
                </a:lnTo>
                <a:lnTo>
                  <a:pt x="50" y="112"/>
                </a:lnTo>
                <a:lnTo>
                  <a:pt x="48" y="110"/>
                </a:lnTo>
                <a:lnTo>
                  <a:pt x="48" y="110"/>
                </a:lnTo>
                <a:lnTo>
                  <a:pt x="46" y="108"/>
                </a:lnTo>
                <a:lnTo>
                  <a:pt x="44" y="106"/>
                </a:lnTo>
                <a:lnTo>
                  <a:pt x="44" y="106"/>
                </a:lnTo>
                <a:lnTo>
                  <a:pt x="42" y="106"/>
                </a:lnTo>
                <a:lnTo>
                  <a:pt x="42" y="104"/>
                </a:lnTo>
                <a:lnTo>
                  <a:pt x="40" y="104"/>
                </a:lnTo>
                <a:lnTo>
                  <a:pt x="40" y="104"/>
                </a:lnTo>
                <a:lnTo>
                  <a:pt x="38" y="102"/>
                </a:lnTo>
                <a:lnTo>
                  <a:pt x="36" y="102"/>
                </a:lnTo>
                <a:lnTo>
                  <a:pt x="36" y="100"/>
                </a:lnTo>
                <a:lnTo>
                  <a:pt x="34" y="98"/>
                </a:lnTo>
                <a:lnTo>
                  <a:pt x="34" y="98"/>
                </a:lnTo>
                <a:lnTo>
                  <a:pt x="32" y="96"/>
                </a:lnTo>
                <a:lnTo>
                  <a:pt x="30" y="96"/>
                </a:lnTo>
                <a:lnTo>
                  <a:pt x="30" y="94"/>
                </a:lnTo>
                <a:lnTo>
                  <a:pt x="28" y="94"/>
                </a:lnTo>
                <a:lnTo>
                  <a:pt x="26" y="92"/>
                </a:lnTo>
                <a:lnTo>
                  <a:pt x="24" y="90"/>
                </a:lnTo>
                <a:lnTo>
                  <a:pt x="24" y="88"/>
                </a:lnTo>
                <a:lnTo>
                  <a:pt x="22" y="86"/>
                </a:lnTo>
                <a:lnTo>
                  <a:pt x="20" y="84"/>
                </a:lnTo>
                <a:lnTo>
                  <a:pt x="20" y="84"/>
                </a:lnTo>
                <a:lnTo>
                  <a:pt x="18" y="82"/>
                </a:lnTo>
                <a:lnTo>
                  <a:pt x="16" y="78"/>
                </a:lnTo>
                <a:lnTo>
                  <a:pt x="16" y="76"/>
                </a:lnTo>
                <a:lnTo>
                  <a:pt x="14" y="76"/>
                </a:lnTo>
                <a:lnTo>
                  <a:pt x="14" y="74"/>
                </a:lnTo>
                <a:lnTo>
                  <a:pt x="12" y="72"/>
                </a:lnTo>
                <a:lnTo>
                  <a:pt x="12" y="72"/>
                </a:lnTo>
                <a:lnTo>
                  <a:pt x="10" y="72"/>
                </a:lnTo>
                <a:lnTo>
                  <a:pt x="10" y="70"/>
                </a:lnTo>
                <a:lnTo>
                  <a:pt x="8" y="70"/>
                </a:lnTo>
                <a:lnTo>
                  <a:pt x="6" y="68"/>
                </a:lnTo>
                <a:lnTo>
                  <a:pt x="4" y="64"/>
                </a:lnTo>
                <a:lnTo>
                  <a:pt x="2" y="60"/>
                </a:lnTo>
                <a:lnTo>
                  <a:pt x="2" y="58"/>
                </a:lnTo>
                <a:lnTo>
                  <a:pt x="0" y="60"/>
                </a:lnTo>
                <a:lnTo>
                  <a:pt x="0" y="62"/>
                </a:lnTo>
                <a:lnTo>
                  <a:pt x="2" y="64"/>
                </a:lnTo>
                <a:lnTo>
                  <a:pt x="2" y="66"/>
                </a:lnTo>
                <a:lnTo>
                  <a:pt x="2" y="68"/>
                </a:lnTo>
                <a:lnTo>
                  <a:pt x="4" y="68"/>
                </a:lnTo>
                <a:lnTo>
                  <a:pt x="6" y="70"/>
                </a:lnTo>
                <a:lnTo>
                  <a:pt x="8" y="70"/>
                </a:lnTo>
                <a:lnTo>
                  <a:pt x="8" y="72"/>
                </a:lnTo>
                <a:lnTo>
                  <a:pt x="10" y="72"/>
                </a:lnTo>
                <a:lnTo>
                  <a:pt x="10" y="72"/>
                </a:lnTo>
                <a:lnTo>
                  <a:pt x="10" y="74"/>
                </a:lnTo>
                <a:lnTo>
                  <a:pt x="10" y="74"/>
                </a:lnTo>
                <a:lnTo>
                  <a:pt x="10" y="76"/>
                </a:lnTo>
                <a:lnTo>
                  <a:pt x="12" y="78"/>
                </a:lnTo>
                <a:lnTo>
                  <a:pt x="16" y="82"/>
                </a:lnTo>
                <a:lnTo>
                  <a:pt x="18" y="84"/>
                </a:lnTo>
                <a:lnTo>
                  <a:pt x="18" y="86"/>
                </a:lnTo>
                <a:lnTo>
                  <a:pt x="18" y="86"/>
                </a:lnTo>
                <a:lnTo>
                  <a:pt x="20" y="88"/>
                </a:lnTo>
                <a:lnTo>
                  <a:pt x="20" y="88"/>
                </a:lnTo>
                <a:lnTo>
                  <a:pt x="20" y="90"/>
                </a:lnTo>
                <a:lnTo>
                  <a:pt x="22" y="90"/>
                </a:lnTo>
                <a:lnTo>
                  <a:pt x="24" y="92"/>
                </a:lnTo>
                <a:lnTo>
                  <a:pt x="26" y="94"/>
                </a:lnTo>
                <a:lnTo>
                  <a:pt x="28" y="96"/>
                </a:lnTo>
                <a:lnTo>
                  <a:pt x="28" y="98"/>
                </a:lnTo>
                <a:lnTo>
                  <a:pt x="30" y="98"/>
                </a:lnTo>
                <a:lnTo>
                  <a:pt x="30" y="100"/>
                </a:lnTo>
                <a:lnTo>
                  <a:pt x="30" y="102"/>
                </a:lnTo>
                <a:lnTo>
                  <a:pt x="32" y="102"/>
                </a:lnTo>
                <a:lnTo>
                  <a:pt x="34" y="104"/>
                </a:lnTo>
                <a:lnTo>
                  <a:pt x="36" y="106"/>
                </a:lnTo>
                <a:lnTo>
                  <a:pt x="38" y="108"/>
                </a:lnTo>
                <a:lnTo>
                  <a:pt x="40" y="110"/>
                </a:lnTo>
                <a:lnTo>
                  <a:pt x="40" y="110"/>
                </a:lnTo>
                <a:lnTo>
                  <a:pt x="42" y="110"/>
                </a:lnTo>
                <a:lnTo>
                  <a:pt x="42" y="112"/>
                </a:lnTo>
                <a:lnTo>
                  <a:pt x="42" y="112"/>
                </a:lnTo>
                <a:lnTo>
                  <a:pt x="42" y="112"/>
                </a:lnTo>
                <a:lnTo>
                  <a:pt x="40" y="112"/>
                </a:lnTo>
                <a:lnTo>
                  <a:pt x="40" y="112"/>
                </a:lnTo>
                <a:lnTo>
                  <a:pt x="40" y="114"/>
                </a:lnTo>
                <a:lnTo>
                  <a:pt x="38" y="114"/>
                </a:lnTo>
                <a:lnTo>
                  <a:pt x="38" y="114"/>
                </a:lnTo>
                <a:lnTo>
                  <a:pt x="36" y="114"/>
                </a:lnTo>
                <a:lnTo>
                  <a:pt x="36" y="112"/>
                </a:lnTo>
                <a:lnTo>
                  <a:pt x="34" y="112"/>
                </a:lnTo>
                <a:lnTo>
                  <a:pt x="30" y="112"/>
                </a:lnTo>
                <a:lnTo>
                  <a:pt x="30" y="110"/>
                </a:lnTo>
                <a:lnTo>
                  <a:pt x="28" y="110"/>
                </a:lnTo>
                <a:lnTo>
                  <a:pt x="26" y="110"/>
                </a:lnTo>
                <a:lnTo>
                  <a:pt x="26" y="110"/>
                </a:lnTo>
                <a:lnTo>
                  <a:pt x="24" y="110"/>
                </a:lnTo>
                <a:lnTo>
                  <a:pt x="24" y="108"/>
                </a:lnTo>
                <a:lnTo>
                  <a:pt x="22" y="106"/>
                </a:lnTo>
                <a:lnTo>
                  <a:pt x="20" y="106"/>
                </a:lnTo>
                <a:lnTo>
                  <a:pt x="18" y="104"/>
                </a:lnTo>
                <a:lnTo>
                  <a:pt x="18" y="102"/>
                </a:lnTo>
                <a:lnTo>
                  <a:pt x="16" y="102"/>
                </a:lnTo>
                <a:lnTo>
                  <a:pt x="16" y="102"/>
                </a:lnTo>
                <a:lnTo>
                  <a:pt x="14" y="100"/>
                </a:lnTo>
                <a:lnTo>
                  <a:pt x="14" y="100"/>
                </a:lnTo>
                <a:lnTo>
                  <a:pt x="12" y="98"/>
                </a:lnTo>
                <a:lnTo>
                  <a:pt x="14" y="100"/>
                </a:lnTo>
                <a:lnTo>
                  <a:pt x="14" y="100"/>
                </a:lnTo>
                <a:lnTo>
                  <a:pt x="14" y="102"/>
                </a:lnTo>
                <a:lnTo>
                  <a:pt x="14" y="102"/>
                </a:lnTo>
                <a:lnTo>
                  <a:pt x="16" y="102"/>
                </a:lnTo>
                <a:lnTo>
                  <a:pt x="16" y="104"/>
                </a:lnTo>
                <a:lnTo>
                  <a:pt x="18" y="106"/>
                </a:lnTo>
                <a:lnTo>
                  <a:pt x="20" y="106"/>
                </a:lnTo>
                <a:lnTo>
                  <a:pt x="22" y="108"/>
                </a:lnTo>
                <a:lnTo>
                  <a:pt x="22" y="110"/>
                </a:lnTo>
                <a:lnTo>
                  <a:pt x="24" y="112"/>
                </a:lnTo>
                <a:lnTo>
                  <a:pt x="26" y="112"/>
                </a:lnTo>
                <a:lnTo>
                  <a:pt x="26" y="112"/>
                </a:lnTo>
                <a:lnTo>
                  <a:pt x="26" y="114"/>
                </a:lnTo>
                <a:lnTo>
                  <a:pt x="28" y="114"/>
                </a:lnTo>
                <a:lnTo>
                  <a:pt x="28" y="114"/>
                </a:lnTo>
                <a:lnTo>
                  <a:pt x="24" y="114"/>
                </a:lnTo>
                <a:lnTo>
                  <a:pt x="22" y="114"/>
                </a:lnTo>
                <a:lnTo>
                  <a:pt x="20" y="116"/>
                </a:lnTo>
                <a:lnTo>
                  <a:pt x="18" y="116"/>
                </a:lnTo>
                <a:lnTo>
                  <a:pt x="16" y="118"/>
                </a:lnTo>
                <a:lnTo>
                  <a:pt x="16" y="118"/>
                </a:lnTo>
                <a:lnTo>
                  <a:pt x="14" y="118"/>
                </a:lnTo>
                <a:lnTo>
                  <a:pt x="14" y="118"/>
                </a:lnTo>
                <a:lnTo>
                  <a:pt x="16" y="118"/>
                </a:lnTo>
                <a:lnTo>
                  <a:pt x="18" y="120"/>
                </a:lnTo>
                <a:lnTo>
                  <a:pt x="18" y="120"/>
                </a:lnTo>
                <a:lnTo>
                  <a:pt x="20" y="120"/>
                </a:lnTo>
                <a:lnTo>
                  <a:pt x="20" y="118"/>
                </a:lnTo>
                <a:lnTo>
                  <a:pt x="22" y="118"/>
                </a:lnTo>
                <a:lnTo>
                  <a:pt x="22" y="118"/>
                </a:lnTo>
                <a:lnTo>
                  <a:pt x="22" y="118"/>
                </a:lnTo>
                <a:lnTo>
                  <a:pt x="22" y="118"/>
                </a:lnTo>
                <a:lnTo>
                  <a:pt x="22" y="118"/>
                </a:lnTo>
                <a:lnTo>
                  <a:pt x="24" y="118"/>
                </a:lnTo>
                <a:lnTo>
                  <a:pt x="24" y="118"/>
                </a:lnTo>
                <a:lnTo>
                  <a:pt x="24" y="118"/>
                </a:lnTo>
                <a:lnTo>
                  <a:pt x="26" y="116"/>
                </a:lnTo>
                <a:lnTo>
                  <a:pt x="28" y="118"/>
                </a:lnTo>
                <a:lnTo>
                  <a:pt x="30" y="118"/>
                </a:lnTo>
                <a:lnTo>
                  <a:pt x="32" y="118"/>
                </a:lnTo>
                <a:lnTo>
                  <a:pt x="34" y="118"/>
                </a:lnTo>
                <a:lnTo>
                  <a:pt x="34" y="118"/>
                </a:lnTo>
                <a:lnTo>
                  <a:pt x="36" y="118"/>
                </a:lnTo>
                <a:lnTo>
                  <a:pt x="38" y="118"/>
                </a:lnTo>
                <a:lnTo>
                  <a:pt x="40" y="118"/>
                </a:lnTo>
                <a:lnTo>
                  <a:pt x="42" y="118"/>
                </a:lnTo>
                <a:lnTo>
                  <a:pt x="44" y="118"/>
                </a:lnTo>
                <a:lnTo>
                  <a:pt x="46" y="120"/>
                </a:lnTo>
                <a:lnTo>
                  <a:pt x="48" y="120"/>
                </a:lnTo>
                <a:lnTo>
                  <a:pt x="48" y="120"/>
                </a:lnTo>
                <a:lnTo>
                  <a:pt x="50" y="122"/>
                </a:lnTo>
                <a:lnTo>
                  <a:pt x="50" y="122"/>
                </a:lnTo>
                <a:lnTo>
                  <a:pt x="50" y="124"/>
                </a:lnTo>
                <a:lnTo>
                  <a:pt x="52" y="124"/>
                </a:lnTo>
                <a:lnTo>
                  <a:pt x="54" y="126"/>
                </a:lnTo>
                <a:lnTo>
                  <a:pt x="56" y="128"/>
                </a:lnTo>
                <a:lnTo>
                  <a:pt x="58" y="130"/>
                </a:lnTo>
                <a:lnTo>
                  <a:pt x="60" y="134"/>
                </a:lnTo>
                <a:lnTo>
                  <a:pt x="62" y="136"/>
                </a:lnTo>
                <a:lnTo>
                  <a:pt x="64" y="138"/>
                </a:lnTo>
                <a:lnTo>
                  <a:pt x="66" y="140"/>
                </a:lnTo>
                <a:lnTo>
                  <a:pt x="66" y="144"/>
                </a:lnTo>
                <a:lnTo>
                  <a:pt x="68" y="146"/>
                </a:lnTo>
                <a:lnTo>
                  <a:pt x="70" y="148"/>
                </a:lnTo>
                <a:lnTo>
                  <a:pt x="70" y="150"/>
                </a:lnTo>
                <a:lnTo>
                  <a:pt x="72" y="152"/>
                </a:lnTo>
                <a:lnTo>
                  <a:pt x="74" y="154"/>
                </a:lnTo>
                <a:lnTo>
                  <a:pt x="76" y="156"/>
                </a:lnTo>
                <a:lnTo>
                  <a:pt x="76" y="158"/>
                </a:lnTo>
                <a:lnTo>
                  <a:pt x="78" y="160"/>
                </a:lnTo>
                <a:lnTo>
                  <a:pt x="78" y="164"/>
                </a:lnTo>
                <a:lnTo>
                  <a:pt x="80" y="170"/>
                </a:lnTo>
                <a:lnTo>
                  <a:pt x="80" y="172"/>
                </a:lnTo>
                <a:lnTo>
                  <a:pt x="80" y="176"/>
                </a:lnTo>
                <a:lnTo>
                  <a:pt x="80" y="187"/>
                </a:lnTo>
                <a:lnTo>
                  <a:pt x="82" y="199"/>
                </a:lnTo>
                <a:lnTo>
                  <a:pt x="82" y="207"/>
                </a:lnTo>
                <a:lnTo>
                  <a:pt x="82" y="213"/>
                </a:lnTo>
                <a:lnTo>
                  <a:pt x="82" y="219"/>
                </a:lnTo>
                <a:lnTo>
                  <a:pt x="80" y="2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5" name="Freeform 41"/>
          <p:cNvSpPr>
            <a:spLocks/>
          </p:cNvSpPr>
          <p:nvPr userDrawn="1"/>
        </p:nvSpPr>
        <p:spPr bwMode="auto">
          <a:xfrm>
            <a:off x="6096000" y="-7086327"/>
            <a:ext cx="19050" cy="47625"/>
          </a:xfrm>
          <a:custGeom>
            <a:avLst/>
            <a:gdLst>
              <a:gd name="T0" fmla="*/ 6 w 12"/>
              <a:gd name="T1" fmla="*/ 0 h 30"/>
              <a:gd name="T2" fmla="*/ 8 w 12"/>
              <a:gd name="T3" fmla="*/ 2 h 30"/>
              <a:gd name="T4" fmla="*/ 10 w 12"/>
              <a:gd name="T5" fmla="*/ 6 h 30"/>
              <a:gd name="T6" fmla="*/ 12 w 12"/>
              <a:gd name="T7" fmla="*/ 10 h 30"/>
              <a:gd name="T8" fmla="*/ 12 w 12"/>
              <a:gd name="T9" fmla="*/ 14 h 30"/>
              <a:gd name="T10" fmla="*/ 12 w 12"/>
              <a:gd name="T11" fmla="*/ 18 h 30"/>
              <a:gd name="T12" fmla="*/ 12 w 12"/>
              <a:gd name="T13" fmla="*/ 22 h 30"/>
              <a:gd name="T14" fmla="*/ 10 w 12"/>
              <a:gd name="T15" fmla="*/ 26 h 30"/>
              <a:gd name="T16" fmla="*/ 6 w 12"/>
              <a:gd name="T17" fmla="*/ 30 h 30"/>
              <a:gd name="T18" fmla="*/ 4 w 12"/>
              <a:gd name="T19" fmla="*/ 26 h 30"/>
              <a:gd name="T20" fmla="*/ 2 w 12"/>
              <a:gd name="T21" fmla="*/ 22 h 30"/>
              <a:gd name="T22" fmla="*/ 2 w 12"/>
              <a:gd name="T23" fmla="*/ 18 h 30"/>
              <a:gd name="T24" fmla="*/ 0 w 12"/>
              <a:gd name="T25" fmla="*/ 16 h 30"/>
              <a:gd name="T26" fmla="*/ 0 w 12"/>
              <a:gd name="T27" fmla="*/ 12 h 30"/>
              <a:gd name="T28" fmla="*/ 2 w 12"/>
              <a:gd name="T29" fmla="*/ 8 h 30"/>
              <a:gd name="T30" fmla="*/ 4 w 12"/>
              <a:gd name="T31" fmla="*/ 4 h 30"/>
              <a:gd name="T32" fmla="*/ 6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6" y="0"/>
                </a:moveTo>
                <a:lnTo>
                  <a:pt x="8" y="2"/>
                </a:lnTo>
                <a:lnTo>
                  <a:pt x="10" y="6"/>
                </a:lnTo>
                <a:lnTo>
                  <a:pt x="12" y="10"/>
                </a:lnTo>
                <a:lnTo>
                  <a:pt x="12" y="14"/>
                </a:lnTo>
                <a:lnTo>
                  <a:pt x="12" y="18"/>
                </a:lnTo>
                <a:lnTo>
                  <a:pt x="12" y="22"/>
                </a:lnTo>
                <a:lnTo>
                  <a:pt x="10" y="26"/>
                </a:lnTo>
                <a:lnTo>
                  <a:pt x="6" y="30"/>
                </a:lnTo>
                <a:lnTo>
                  <a:pt x="4" y="26"/>
                </a:lnTo>
                <a:lnTo>
                  <a:pt x="2" y="22"/>
                </a:lnTo>
                <a:lnTo>
                  <a:pt x="2" y="18"/>
                </a:lnTo>
                <a:lnTo>
                  <a:pt x="0" y="16"/>
                </a:lnTo>
                <a:lnTo>
                  <a:pt x="0" y="12"/>
                </a:lnTo>
                <a:lnTo>
                  <a:pt x="2" y="8"/>
                </a:lnTo>
                <a:lnTo>
                  <a:pt x="4" y="4"/>
                </a:lnTo>
                <a:lnTo>
                  <a:pt x="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6" name="Freeform 42"/>
          <p:cNvSpPr>
            <a:spLocks/>
          </p:cNvSpPr>
          <p:nvPr userDrawn="1"/>
        </p:nvSpPr>
        <p:spPr bwMode="auto">
          <a:xfrm>
            <a:off x="6118225" y="-7114902"/>
            <a:ext cx="25400" cy="41275"/>
          </a:xfrm>
          <a:custGeom>
            <a:avLst/>
            <a:gdLst>
              <a:gd name="T0" fmla="*/ 2 w 16"/>
              <a:gd name="T1" fmla="*/ 0 h 26"/>
              <a:gd name="T2" fmla="*/ 4 w 16"/>
              <a:gd name="T3" fmla="*/ 2 h 26"/>
              <a:gd name="T4" fmla="*/ 6 w 16"/>
              <a:gd name="T5" fmla="*/ 4 h 26"/>
              <a:gd name="T6" fmla="*/ 10 w 16"/>
              <a:gd name="T7" fmla="*/ 8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20 h 26"/>
              <a:gd name="T24" fmla="*/ 4 w 16"/>
              <a:gd name="T25" fmla="*/ 16 h 26"/>
              <a:gd name="T26" fmla="*/ 2 w 16"/>
              <a:gd name="T27" fmla="*/ 12 h 26"/>
              <a:gd name="T28" fmla="*/ 0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6" y="4"/>
                </a:lnTo>
                <a:lnTo>
                  <a:pt x="10" y="8"/>
                </a:lnTo>
                <a:lnTo>
                  <a:pt x="12" y="10"/>
                </a:lnTo>
                <a:lnTo>
                  <a:pt x="14" y="14"/>
                </a:lnTo>
                <a:lnTo>
                  <a:pt x="16" y="18"/>
                </a:lnTo>
                <a:lnTo>
                  <a:pt x="16" y="22"/>
                </a:lnTo>
                <a:lnTo>
                  <a:pt x="16" y="26"/>
                </a:lnTo>
                <a:lnTo>
                  <a:pt x="12" y="24"/>
                </a:lnTo>
                <a:lnTo>
                  <a:pt x="10" y="22"/>
                </a:lnTo>
                <a:lnTo>
                  <a:pt x="6" y="20"/>
                </a:lnTo>
                <a:lnTo>
                  <a:pt x="4" y="16"/>
                </a:lnTo>
                <a:lnTo>
                  <a:pt x="2" y="12"/>
                </a:lnTo>
                <a:lnTo>
                  <a:pt x="0"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7" name="Freeform 43"/>
          <p:cNvSpPr>
            <a:spLocks/>
          </p:cNvSpPr>
          <p:nvPr userDrawn="1"/>
        </p:nvSpPr>
        <p:spPr bwMode="auto">
          <a:xfrm>
            <a:off x="5886450" y="-7184752"/>
            <a:ext cx="41275" cy="25400"/>
          </a:xfrm>
          <a:custGeom>
            <a:avLst/>
            <a:gdLst>
              <a:gd name="T0" fmla="*/ 26 w 26"/>
              <a:gd name="T1" fmla="*/ 14 h 16"/>
              <a:gd name="T2" fmla="*/ 24 w 26"/>
              <a:gd name="T3" fmla="*/ 10 h 16"/>
              <a:gd name="T4" fmla="*/ 22 w 26"/>
              <a:gd name="T5" fmla="*/ 8 h 16"/>
              <a:gd name="T6" fmla="*/ 18 w 26"/>
              <a:gd name="T7" fmla="*/ 4 h 16"/>
              <a:gd name="T8" fmla="*/ 14 w 26"/>
              <a:gd name="T9" fmla="*/ 2 h 16"/>
              <a:gd name="T10" fmla="*/ 10 w 26"/>
              <a:gd name="T11" fmla="*/ 2 h 16"/>
              <a:gd name="T12" fmla="*/ 8 w 26"/>
              <a:gd name="T13" fmla="*/ 0 h 16"/>
              <a:gd name="T14" fmla="*/ 4 w 26"/>
              <a:gd name="T15" fmla="*/ 2 h 16"/>
              <a:gd name="T16" fmla="*/ 0 w 26"/>
              <a:gd name="T17" fmla="*/ 2 h 16"/>
              <a:gd name="T18" fmla="*/ 2 w 26"/>
              <a:gd name="T19" fmla="*/ 6 h 16"/>
              <a:gd name="T20" fmla="*/ 4 w 26"/>
              <a:gd name="T21" fmla="*/ 10 h 16"/>
              <a:gd name="T22" fmla="*/ 6 w 26"/>
              <a:gd name="T23" fmla="*/ 12 h 16"/>
              <a:gd name="T24" fmla="*/ 8 w 26"/>
              <a:gd name="T25" fmla="*/ 14 h 16"/>
              <a:gd name="T26" fmla="*/ 12 w 26"/>
              <a:gd name="T27" fmla="*/ 16 h 16"/>
              <a:gd name="T28" fmla="*/ 16 w 26"/>
              <a:gd name="T29" fmla="*/ 16 h 16"/>
              <a:gd name="T30" fmla="*/ 22 w 26"/>
              <a:gd name="T31" fmla="*/ 16 h 16"/>
              <a:gd name="T32" fmla="*/ 26 w 26"/>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4"/>
                </a:moveTo>
                <a:lnTo>
                  <a:pt x="24" y="10"/>
                </a:lnTo>
                <a:lnTo>
                  <a:pt x="22" y="8"/>
                </a:lnTo>
                <a:lnTo>
                  <a:pt x="18" y="4"/>
                </a:lnTo>
                <a:lnTo>
                  <a:pt x="14" y="2"/>
                </a:lnTo>
                <a:lnTo>
                  <a:pt x="10" y="2"/>
                </a:lnTo>
                <a:lnTo>
                  <a:pt x="8" y="0"/>
                </a:lnTo>
                <a:lnTo>
                  <a:pt x="4" y="2"/>
                </a:lnTo>
                <a:lnTo>
                  <a:pt x="0" y="2"/>
                </a:lnTo>
                <a:lnTo>
                  <a:pt x="2" y="6"/>
                </a:lnTo>
                <a:lnTo>
                  <a:pt x="4" y="10"/>
                </a:lnTo>
                <a:lnTo>
                  <a:pt x="6" y="12"/>
                </a:lnTo>
                <a:lnTo>
                  <a:pt x="8" y="14"/>
                </a:lnTo>
                <a:lnTo>
                  <a:pt x="12" y="16"/>
                </a:lnTo>
                <a:lnTo>
                  <a:pt x="16" y="16"/>
                </a:lnTo>
                <a:lnTo>
                  <a:pt x="22" y="16"/>
                </a:lnTo>
                <a:lnTo>
                  <a:pt x="26"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8" name="Freeform 44"/>
          <p:cNvSpPr>
            <a:spLocks/>
          </p:cNvSpPr>
          <p:nvPr userDrawn="1"/>
        </p:nvSpPr>
        <p:spPr bwMode="auto">
          <a:xfrm>
            <a:off x="6105525" y="-7324452"/>
            <a:ext cx="15875" cy="53975"/>
          </a:xfrm>
          <a:custGeom>
            <a:avLst/>
            <a:gdLst>
              <a:gd name="T0" fmla="*/ 10 w 10"/>
              <a:gd name="T1" fmla="*/ 34 h 34"/>
              <a:gd name="T2" fmla="*/ 10 w 10"/>
              <a:gd name="T3" fmla="*/ 28 h 34"/>
              <a:gd name="T4" fmla="*/ 10 w 10"/>
              <a:gd name="T5" fmla="*/ 24 h 34"/>
              <a:gd name="T6" fmla="*/ 10 w 10"/>
              <a:gd name="T7" fmla="*/ 20 h 34"/>
              <a:gd name="T8" fmla="*/ 10 w 10"/>
              <a:gd name="T9" fmla="*/ 14 h 34"/>
              <a:gd name="T10" fmla="*/ 10 w 10"/>
              <a:gd name="T11" fmla="*/ 10 h 34"/>
              <a:gd name="T12" fmla="*/ 8 w 10"/>
              <a:gd name="T13" fmla="*/ 6 h 34"/>
              <a:gd name="T14" fmla="*/ 6 w 10"/>
              <a:gd name="T15" fmla="*/ 4 h 34"/>
              <a:gd name="T16" fmla="*/ 2 w 10"/>
              <a:gd name="T17" fmla="*/ 0 h 34"/>
              <a:gd name="T18" fmla="*/ 0 w 10"/>
              <a:gd name="T19" fmla="*/ 8 h 34"/>
              <a:gd name="T20" fmla="*/ 0 w 10"/>
              <a:gd name="T21" fmla="*/ 14 h 34"/>
              <a:gd name="T22" fmla="*/ 0 w 10"/>
              <a:gd name="T23" fmla="*/ 18 h 34"/>
              <a:gd name="T24" fmla="*/ 0 w 10"/>
              <a:gd name="T25" fmla="*/ 22 h 34"/>
              <a:gd name="T26" fmla="*/ 2 w 10"/>
              <a:gd name="T27" fmla="*/ 26 h 34"/>
              <a:gd name="T28" fmla="*/ 4 w 10"/>
              <a:gd name="T29" fmla="*/ 30 h 34"/>
              <a:gd name="T30" fmla="*/ 6 w 10"/>
              <a:gd name="T31" fmla="*/ 32 h 34"/>
              <a:gd name="T32" fmla="*/ 10 w 10"/>
              <a:gd name="T3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34">
                <a:moveTo>
                  <a:pt x="10" y="34"/>
                </a:moveTo>
                <a:lnTo>
                  <a:pt x="10" y="28"/>
                </a:lnTo>
                <a:lnTo>
                  <a:pt x="10" y="24"/>
                </a:lnTo>
                <a:lnTo>
                  <a:pt x="10" y="20"/>
                </a:lnTo>
                <a:lnTo>
                  <a:pt x="10" y="14"/>
                </a:lnTo>
                <a:lnTo>
                  <a:pt x="10" y="10"/>
                </a:lnTo>
                <a:lnTo>
                  <a:pt x="8" y="6"/>
                </a:lnTo>
                <a:lnTo>
                  <a:pt x="6" y="4"/>
                </a:lnTo>
                <a:lnTo>
                  <a:pt x="2" y="0"/>
                </a:lnTo>
                <a:lnTo>
                  <a:pt x="0" y="8"/>
                </a:lnTo>
                <a:lnTo>
                  <a:pt x="0" y="14"/>
                </a:lnTo>
                <a:lnTo>
                  <a:pt x="0" y="18"/>
                </a:lnTo>
                <a:lnTo>
                  <a:pt x="0" y="22"/>
                </a:lnTo>
                <a:lnTo>
                  <a:pt x="2" y="26"/>
                </a:lnTo>
                <a:lnTo>
                  <a:pt x="4" y="30"/>
                </a:lnTo>
                <a:lnTo>
                  <a:pt x="6" y="32"/>
                </a:lnTo>
                <a:lnTo>
                  <a:pt x="10"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49" name="Freeform 45"/>
          <p:cNvSpPr>
            <a:spLocks/>
          </p:cNvSpPr>
          <p:nvPr userDrawn="1"/>
        </p:nvSpPr>
        <p:spPr bwMode="auto">
          <a:xfrm>
            <a:off x="6127750" y="-7203802"/>
            <a:ext cx="19050" cy="47625"/>
          </a:xfrm>
          <a:custGeom>
            <a:avLst/>
            <a:gdLst>
              <a:gd name="T0" fmla="*/ 4 w 12"/>
              <a:gd name="T1" fmla="*/ 0 h 30"/>
              <a:gd name="T2" fmla="*/ 6 w 12"/>
              <a:gd name="T3" fmla="*/ 2 h 30"/>
              <a:gd name="T4" fmla="*/ 8 w 12"/>
              <a:gd name="T5" fmla="*/ 6 h 30"/>
              <a:gd name="T6" fmla="*/ 10 w 12"/>
              <a:gd name="T7" fmla="*/ 10 h 30"/>
              <a:gd name="T8" fmla="*/ 12 w 12"/>
              <a:gd name="T9" fmla="*/ 14 h 30"/>
              <a:gd name="T10" fmla="*/ 12 w 12"/>
              <a:gd name="T11" fmla="*/ 18 h 30"/>
              <a:gd name="T12" fmla="*/ 10 w 12"/>
              <a:gd name="T13" fmla="*/ 22 h 30"/>
              <a:gd name="T14" fmla="*/ 8 w 12"/>
              <a:gd name="T15" fmla="*/ 26 h 30"/>
              <a:gd name="T16" fmla="*/ 6 w 12"/>
              <a:gd name="T17" fmla="*/ 30 h 30"/>
              <a:gd name="T18" fmla="*/ 2 w 12"/>
              <a:gd name="T19" fmla="*/ 26 h 30"/>
              <a:gd name="T20" fmla="*/ 0 w 12"/>
              <a:gd name="T21" fmla="*/ 24 h 30"/>
              <a:gd name="T22" fmla="*/ 0 w 12"/>
              <a:gd name="T23" fmla="*/ 20 h 30"/>
              <a:gd name="T24" fmla="*/ 0 w 12"/>
              <a:gd name="T25" fmla="*/ 16 h 30"/>
              <a:gd name="T26" fmla="*/ 0 w 12"/>
              <a:gd name="T27" fmla="*/ 12 h 30"/>
              <a:gd name="T28" fmla="*/ 0 w 12"/>
              <a:gd name="T29" fmla="*/ 8 h 30"/>
              <a:gd name="T30" fmla="*/ 2 w 12"/>
              <a:gd name="T31" fmla="*/ 4 h 30"/>
              <a:gd name="T32" fmla="*/ 4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4" y="0"/>
                </a:moveTo>
                <a:lnTo>
                  <a:pt x="6" y="2"/>
                </a:lnTo>
                <a:lnTo>
                  <a:pt x="8" y="6"/>
                </a:lnTo>
                <a:lnTo>
                  <a:pt x="10" y="10"/>
                </a:lnTo>
                <a:lnTo>
                  <a:pt x="12" y="14"/>
                </a:lnTo>
                <a:lnTo>
                  <a:pt x="12" y="18"/>
                </a:lnTo>
                <a:lnTo>
                  <a:pt x="10" y="22"/>
                </a:lnTo>
                <a:lnTo>
                  <a:pt x="8" y="26"/>
                </a:lnTo>
                <a:lnTo>
                  <a:pt x="6" y="30"/>
                </a:lnTo>
                <a:lnTo>
                  <a:pt x="2" y="26"/>
                </a:lnTo>
                <a:lnTo>
                  <a:pt x="0" y="24"/>
                </a:lnTo>
                <a:lnTo>
                  <a:pt x="0" y="20"/>
                </a:lnTo>
                <a:lnTo>
                  <a:pt x="0" y="16"/>
                </a:lnTo>
                <a:lnTo>
                  <a:pt x="0" y="12"/>
                </a:lnTo>
                <a:lnTo>
                  <a:pt x="0" y="8"/>
                </a:lnTo>
                <a:lnTo>
                  <a:pt x="2" y="4"/>
                </a:lnTo>
                <a:lnTo>
                  <a:pt x="4"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0" name="Freeform 46"/>
          <p:cNvSpPr>
            <a:spLocks/>
          </p:cNvSpPr>
          <p:nvPr userDrawn="1"/>
        </p:nvSpPr>
        <p:spPr bwMode="auto">
          <a:xfrm>
            <a:off x="6038850" y="-7118077"/>
            <a:ext cx="25400" cy="41275"/>
          </a:xfrm>
          <a:custGeom>
            <a:avLst/>
            <a:gdLst>
              <a:gd name="T0" fmla="*/ 2 w 16"/>
              <a:gd name="T1" fmla="*/ 0 h 26"/>
              <a:gd name="T2" fmla="*/ 4 w 16"/>
              <a:gd name="T3" fmla="*/ 2 h 26"/>
              <a:gd name="T4" fmla="*/ 8 w 16"/>
              <a:gd name="T5" fmla="*/ 4 h 26"/>
              <a:gd name="T6" fmla="*/ 10 w 16"/>
              <a:gd name="T7" fmla="*/ 8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20 h 26"/>
              <a:gd name="T24" fmla="*/ 4 w 16"/>
              <a:gd name="T25" fmla="*/ 16 h 26"/>
              <a:gd name="T26" fmla="*/ 2 w 16"/>
              <a:gd name="T27" fmla="*/ 12 h 26"/>
              <a:gd name="T28" fmla="*/ 2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8" y="4"/>
                </a:lnTo>
                <a:lnTo>
                  <a:pt x="10" y="8"/>
                </a:lnTo>
                <a:lnTo>
                  <a:pt x="12" y="10"/>
                </a:lnTo>
                <a:lnTo>
                  <a:pt x="14" y="14"/>
                </a:lnTo>
                <a:lnTo>
                  <a:pt x="16" y="18"/>
                </a:lnTo>
                <a:lnTo>
                  <a:pt x="16" y="22"/>
                </a:lnTo>
                <a:lnTo>
                  <a:pt x="16" y="26"/>
                </a:lnTo>
                <a:lnTo>
                  <a:pt x="12" y="24"/>
                </a:lnTo>
                <a:lnTo>
                  <a:pt x="10" y="22"/>
                </a:lnTo>
                <a:lnTo>
                  <a:pt x="6" y="20"/>
                </a:lnTo>
                <a:lnTo>
                  <a:pt x="4" y="16"/>
                </a:lnTo>
                <a:lnTo>
                  <a:pt x="2" y="12"/>
                </a:lnTo>
                <a:lnTo>
                  <a:pt x="2"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1" name="Freeform 47"/>
          <p:cNvSpPr>
            <a:spLocks/>
          </p:cNvSpPr>
          <p:nvPr userDrawn="1"/>
        </p:nvSpPr>
        <p:spPr bwMode="auto">
          <a:xfrm>
            <a:off x="5915025" y="-7273652"/>
            <a:ext cx="41275" cy="22225"/>
          </a:xfrm>
          <a:custGeom>
            <a:avLst/>
            <a:gdLst>
              <a:gd name="T0" fmla="*/ 26 w 26"/>
              <a:gd name="T1" fmla="*/ 12 h 14"/>
              <a:gd name="T2" fmla="*/ 24 w 26"/>
              <a:gd name="T3" fmla="*/ 8 h 14"/>
              <a:gd name="T4" fmla="*/ 20 w 26"/>
              <a:gd name="T5" fmla="*/ 6 h 14"/>
              <a:gd name="T6" fmla="*/ 18 w 26"/>
              <a:gd name="T7" fmla="*/ 2 h 14"/>
              <a:gd name="T8" fmla="*/ 14 w 26"/>
              <a:gd name="T9" fmla="*/ 0 h 14"/>
              <a:gd name="T10" fmla="*/ 10 w 26"/>
              <a:gd name="T11" fmla="*/ 0 h 14"/>
              <a:gd name="T12" fmla="*/ 6 w 26"/>
              <a:gd name="T13" fmla="*/ 0 h 14"/>
              <a:gd name="T14" fmla="*/ 2 w 26"/>
              <a:gd name="T15" fmla="*/ 0 h 14"/>
              <a:gd name="T16" fmla="*/ 0 w 26"/>
              <a:gd name="T17" fmla="*/ 0 h 14"/>
              <a:gd name="T18" fmla="*/ 0 w 26"/>
              <a:gd name="T19" fmla="*/ 4 h 14"/>
              <a:gd name="T20" fmla="*/ 4 w 26"/>
              <a:gd name="T21" fmla="*/ 8 h 14"/>
              <a:gd name="T22" fmla="*/ 6 w 26"/>
              <a:gd name="T23" fmla="*/ 10 h 14"/>
              <a:gd name="T24" fmla="*/ 8 w 26"/>
              <a:gd name="T25" fmla="*/ 12 h 14"/>
              <a:gd name="T26" fmla="*/ 12 w 26"/>
              <a:gd name="T27" fmla="*/ 14 h 14"/>
              <a:gd name="T28" fmla="*/ 16 w 26"/>
              <a:gd name="T29" fmla="*/ 14 h 14"/>
              <a:gd name="T30" fmla="*/ 20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0" y="6"/>
                </a:lnTo>
                <a:lnTo>
                  <a:pt x="18" y="2"/>
                </a:lnTo>
                <a:lnTo>
                  <a:pt x="14" y="0"/>
                </a:lnTo>
                <a:lnTo>
                  <a:pt x="10" y="0"/>
                </a:lnTo>
                <a:lnTo>
                  <a:pt x="6" y="0"/>
                </a:lnTo>
                <a:lnTo>
                  <a:pt x="2" y="0"/>
                </a:lnTo>
                <a:lnTo>
                  <a:pt x="0" y="0"/>
                </a:lnTo>
                <a:lnTo>
                  <a:pt x="0" y="4"/>
                </a:lnTo>
                <a:lnTo>
                  <a:pt x="4" y="8"/>
                </a:lnTo>
                <a:lnTo>
                  <a:pt x="6" y="10"/>
                </a:lnTo>
                <a:lnTo>
                  <a:pt x="8" y="12"/>
                </a:lnTo>
                <a:lnTo>
                  <a:pt x="12" y="14"/>
                </a:lnTo>
                <a:lnTo>
                  <a:pt x="16" y="14"/>
                </a:lnTo>
                <a:lnTo>
                  <a:pt x="20"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2" name="Freeform 48"/>
          <p:cNvSpPr>
            <a:spLocks/>
          </p:cNvSpPr>
          <p:nvPr userDrawn="1"/>
        </p:nvSpPr>
        <p:spPr bwMode="auto">
          <a:xfrm>
            <a:off x="6035675" y="-7238727"/>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2 h 14"/>
              <a:gd name="T10" fmla="*/ 18 w 26"/>
              <a:gd name="T11" fmla="*/ 12 h 14"/>
              <a:gd name="T12" fmla="*/ 22 w 26"/>
              <a:gd name="T13" fmla="*/ 10 h 14"/>
              <a:gd name="T14" fmla="*/ 24 w 26"/>
              <a:gd name="T15" fmla="*/ 8 h 14"/>
              <a:gd name="T16" fmla="*/ 26 w 26"/>
              <a:gd name="T17" fmla="*/ 4 h 14"/>
              <a:gd name="T18" fmla="*/ 22 w 26"/>
              <a:gd name="T19" fmla="*/ 2 h 14"/>
              <a:gd name="T20" fmla="*/ 18 w 26"/>
              <a:gd name="T21" fmla="*/ 2 h 14"/>
              <a:gd name="T22" fmla="*/ 14 w 26"/>
              <a:gd name="T23" fmla="*/ 0 h 14"/>
              <a:gd name="T24" fmla="*/ 10 w 26"/>
              <a:gd name="T25" fmla="*/ 0 h 14"/>
              <a:gd name="T26" fmla="*/ 8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2"/>
                </a:lnTo>
                <a:lnTo>
                  <a:pt x="18" y="12"/>
                </a:lnTo>
                <a:lnTo>
                  <a:pt x="22" y="10"/>
                </a:lnTo>
                <a:lnTo>
                  <a:pt x="24" y="8"/>
                </a:lnTo>
                <a:lnTo>
                  <a:pt x="26" y="4"/>
                </a:lnTo>
                <a:lnTo>
                  <a:pt x="22" y="2"/>
                </a:lnTo>
                <a:lnTo>
                  <a:pt x="18" y="2"/>
                </a:lnTo>
                <a:lnTo>
                  <a:pt x="14" y="0"/>
                </a:lnTo>
                <a:lnTo>
                  <a:pt x="10" y="0"/>
                </a:lnTo>
                <a:lnTo>
                  <a:pt x="8"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3" name="Freeform 49"/>
          <p:cNvSpPr>
            <a:spLocks/>
          </p:cNvSpPr>
          <p:nvPr userDrawn="1"/>
        </p:nvSpPr>
        <p:spPr bwMode="auto">
          <a:xfrm>
            <a:off x="5927725" y="-7241902"/>
            <a:ext cx="44450" cy="22225"/>
          </a:xfrm>
          <a:custGeom>
            <a:avLst/>
            <a:gdLst>
              <a:gd name="T0" fmla="*/ 0 w 28"/>
              <a:gd name="T1" fmla="*/ 12 h 14"/>
              <a:gd name="T2" fmla="*/ 4 w 28"/>
              <a:gd name="T3" fmla="*/ 14 h 14"/>
              <a:gd name="T4" fmla="*/ 8 w 28"/>
              <a:gd name="T5" fmla="*/ 14 h 14"/>
              <a:gd name="T6" fmla="*/ 12 w 28"/>
              <a:gd name="T7" fmla="*/ 12 h 14"/>
              <a:gd name="T8" fmla="*/ 14 w 28"/>
              <a:gd name="T9" fmla="*/ 12 h 14"/>
              <a:gd name="T10" fmla="*/ 18 w 28"/>
              <a:gd name="T11" fmla="*/ 10 h 14"/>
              <a:gd name="T12" fmla="*/ 22 w 28"/>
              <a:gd name="T13" fmla="*/ 8 h 14"/>
              <a:gd name="T14" fmla="*/ 24 w 28"/>
              <a:gd name="T15" fmla="*/ 6 h 14"/>
              <a:gd name="T16" fmla="*/ 28 w 28"/>
              <a:gd name="T17" fmla="*/ 4 h 14"/>
              <a:gd name="T18" fmla="*/ 22 w 28"/>
              <a:gd name="T19" fmla="*/ 2 h 14"/>
              <a:gd name="T20" fmla="*/ 18 w 28"/>
              <a:gd name="T21" fmla="*/ 0 h 14"/>
              <a:gd name="T22" fmla="*/ 14 w 28"/>
              <a:gd name="T23" fmla="*/ 0 h 14"/>
              <a:gd name="T24" fmla="*/ 12 w 28"/>
              <a:gd name="T25" fmla="*/ 0 h 14"/>
              <a:gd name="T26" fmla="*/ 8 w 28"/>
              <a:gd name="T27" fmla="*/ 0 h 14"/>
              <a:gd name="T28" fmla="*/ 4 w 28"/>
              <a:gd name="T29" fmla="*/ 4 h 14"/>
              <a:gd name="T30" fmla="*/ 2 w 28"/>
              <a:gd name="T31" fmla="*/ 8 h 14"/>
              <a:gd name="T32" fmla="*/ 0 w 28"/>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4">
                <a:moveTo>
                  <a:pt x="0" y="12"/>
                </a:moveTo>
                <a:lnTo>
                  <a:pt x="4" y="14"/>
                </a:lnTo>
                <a:lnTo>
                  <a:pt x="8" y="14"/>
                </a:lnTo>
                <a:lnTo>
                  <a:pt x="12" y="12"/>
                </a:lnTo>
                <a:lnTo>
                  <a:pt x="14" y="12"/>
                </a:lnTo>
                <a:lnTo>
                  <a:pt x="18" y="10"/>
                </a:lnTo>
                <a:lnTo>
                  <a:pt x="22" y="8"/>
                </a:lnTo>
                <a:lnTo>
                  <a:pt x="24" y="6"/>
                </a:lnTo>
                <a:lnTo>
                  <a:pt x="28" y="4"/>
                </a:lnTo>
                <a:lnTo>
                  <a:pt x="22" y="2"/>
                </a:lnTo>
                <a:lnTo>
                  <a:pt x="18" y="0"/>
                </a:lnTo>
                <a:lnTo>
                  <a:pt x="14" y="0"/>
                </a:lnTo>
                <a:lnTo>
                  <a:pt x="12" y="0"/>
                </a:lnTo>
                <a:lnTo>
                  <a:pt x="8" y="0"/>
                </a:lnTo>
                <a:lnTo>
                  <a:pt x="4" y="4"/>
                </a:lnTo>
                <a:lnTo>
                  <a:pt x="2" y="8"/>
                </a:lnTo>
                <a:lnTo>
                  <a:pt x="0"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4" name="Freeform 50"/>
          <p:cNvSpPr>
            <a:spLocks/>
          </p:cNvSpPr>
          <p:nvPr userDrawn="1"/>
        </p:nvSpPr>
        <p:spPr bwMode="auto">
          <a:xfrm>
            <a:off x="6140450" y="-7140302"/>
            <a:ext cx="44450" cy="25400"/>
          </a:xfrm>
          <a:custGeom>
            <a:avLst/>
            <a:gdLst>
              <a:gd name="T0" fmla="*/ 28 w 28"/>
              <a:gd name="T1" fmla="*/ 12 h 16"/>
              <a:gd name="T2" fmla="*/ 26 w 28"/>
              <a:gd name="T3" fmla="*/ 10 h 16"/>
              <a:gd name="T4" fmla="*/ 24 w 28"/>
              <a:gd name="T5" fmla="*/ 6 h 16"/>
              <a:gd name="T6" fmla="*/ 20 w 28"/>
              <a:gd name="T7" fmla="*/ 4 h 16"/>
              <a:gd name="T8" fmla="*/ 16 w 28"/>
              <a:gd name="T9" fmla="*/ 2 h 16"/>
              <a:gd name="T10" fmla="*/ 12 w 28"/>
              <a:gd name="T11" fmla="*/ 0 h 16"/>
              <a:gd name="T12" fmla="*/ 8 w 28"/>
              <a:gd name="T13" fmla="*/ 0 h 16"/>
              <a:gd name="T14" fmla="*/ 4 w 28"/>
              <a:gd name="T15" fmla="*/ 0 h 16"/>
              <a:gd name="T16" fmla="*/ 0 w 28"/>
              <a:gd name="T17" fmla="*/ 2 h 16"/>
              <a:gd name="T18" fmla="*/ 2 w 28"/>
              <a:gd name="T19" fmla="*/ 6 h 16"/>
              <a:gd name="T20" fmla="*/ 6 w 28"/>
              <a:gd name="T21" fmla="*/ 8 h 16"/>
              <a:gd name="T22" fmla="*/ 8 w 28"/>
              <a:gd name="T23" fmla="*/ 12 h 16"/>
              <a:gd name="T24" fmla="*/ 10 w 28"/>
              <a:gd name="T25" fmla="*/ 14 h 16"/>
              <a:gd name="T26" fmla="*/ 14 w 28"/>
              <a:gd name="T27" fmla="*/ 14 h 16"/>
              <a:gd name="T28" fmla="*/ 18 w 28"/>
              <a:gd name="T29" fmla="*/ 16 h 16"/>
              <a:gd name="T30" fmla="*/ 22 w 28"/>
              <a:gd name="T31" fmla="*/ 14 h 16"/>
              <a:gd name="T32" fmla="*/ 28 w 28"/>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
                <a:moveTo>
                  <a:pt x="28" y="12"/>
                </a:moveTo>
                <a:lnTo>
                  <a:pt x="26" y="10"/>
                </a:lnTo>
                <a:lnTo>
                  <a:pt x="24" y="6"/>
                </a:lnTo>
                <a:lnTo>
                  <a:pt x="20" y="4"/>
                </a:lnTo>
                <a:lnTo>
                  <a:pt x="16" y="2"/>
                </a:lnTo>
                <a:lnTo>
                  <a:pt x="12" y="0"/>
                </a:lnTo>
                <a:lnTo>
                  <a:pt x="8" y="0"/>
                </a:lnTo>
                <a:lnTo>
                  <a:pt x="4" y="0"/>
                </a:lnTo>
                <a:lnTo>
                  <a:pt x="0" y="2"/>
                </a:lnTo>
                <a:lnTo>
                  <a:pt x="2" y="6"/>
                </a:lnTo>
                <a:lnTo>
                  <a:pt x="6" y="8"/>
                </a:lnTo>
                <a:lnTo>
                  <a:pt x="8" y="12"/>
                </a:lnTo>
                <a:lnTo>
                  <a:pt x="10" y="14"/>
                </a:lnTo>
                <a:lnTo>
                  <a:pt x="14" y="14"/>
                </a:lnTo>
                <a:lnTo>
                  <a:pt x="18" y="16"/>
                </a:lnTo>
                <a:lnTo>
                  <a:pt x="22" y="14"/>
                </a:lnTo>
                <a:lnTo>
                  <a:pt x="28"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5" name="Freeform 51"/>
          <p:cNvSpPr>
            <a:spLocks/>
          </p:cNvSpPr>
          <p:nvPr userDrawn="1"/>
        </p:nvSpPr>
        <p:spPr bwMode="auto">
          <a:xfrm>
            <a:off x="5908675" y="-7140302"/>
            <a:ext cx="41275" cy="22225"/>
          </a:xfrm>
          <a:custGeom>
            <a:avLst/>
            <a:gdLst>
              <a:gd name="T0" fmla="*/ 0 w 26"/>
              <a:gd name="T1" fmla="*/ 8 h 14"/>
              <a:gd name="T2" fmla="*/ 2 w 26"/>
              <a:gd name="T3" fmla="*/ 6 h 14"/>
              <a:gd name="T4" fmla="*/ 6 w 26"/>
              <a:gd name="T5" fmla="*/ 4 h 14"/>
              <a:gd name="T6" fmla="*/ 8 w 26"/>
              <a:gd name="T7" fmla="*/ 2 h 14"/>
              <a:gd name="T8" fmla="*/ 12 w 26"/>
              <a:gd name="T9" fmla="*/ 0 h 14"/>
              <a:gd name="T10" fmla="*/ 16 w 26"/>
              <a:gd name="T11" fmla="*/ 0 h 14"/>
              <a:gd name="T12" fmla="*/ 20 w 26"/>
              <a:gd name="T13" fmla="*/ 2 h 14"/>
              <a:gd name="T14" fmla="*/ 24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8" y="2"/>
                </a:lnTo>
                <a:lnTo>
                  <a:pt x="12" y="0"/>
                </a:lnTo>
                <a:lnTo>
                  <a:pt x="16" y="0"/>
                </a:lnTo>
                <a:lnTo>
                  <a:pt x="20" y="2"/>
                </a:lnTo>
                <a:lnTo>
                  <a:pt x="24" y="4"/>
                </a:lnTo>
                <a:lnTo>
                  <a:pt x="26" y="8"/>
                </a:lnTo>
                <a:lnTo>
                  <a:pt x="24" y="10"/>
                </a:lnTo>
                <a:lnTo>
                  <a:pt x="20" y="12"/>
                </a:lnTo>
                <a:lnTo>
                  <a:pt x="18" y="14"/>
                </a:lnTo>
                <a:lnTo>
                  <a:pt x="14" y="14"/>
                </a:lnTo>
                <a:lnTo>
                  <a:pt x="10" y="14"/>
                </a:lnTo>
                <a:lnTo>
                  <a:pt x="6"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6" name="Freeform 52"/>
          <p:cNvSpPr>
            <a:spLocks/>
          </p:cNvSpPr>
          <p:nvPr userDrawn="1"/>
        </p:nvSpPr>
        <p:spPr bwMode="auto">
          <a:xfrm>
            <a:off x="6096000" y="-7178402"/>
            <a:ext cx="25400" cy="41275"/>
          </a:xfrm>
          <a:custGeom>
            <a:avLst/>
            <a:gdLst>
              <a:gd name="T0" fmla="*/ 2 w 16"/>
              <a:gd name="T1" fmla="*/ 0 h 26"/>
              <a:gd name="T2" fmla="*/ 4 w 16"/>
              <a:gd name="T3" fmla="*/ 2 h 26"/>
              <a:gd name="T4" fmla="*/ 6 w 16"/>
              <a:gd name="T5" fmla="*/ 4 h 26"/>
              <a:gd name="T6" fmla="*/ 10 w 16"/>
              <a:gd name="T7" fmla="*/ 6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18 h 26"/>
              <a:gd name="T24" fmla="*/ 4 w 16"/>
              <a:gd name="T25" fmla="*/ 16 h 26"/>
              <a:gd name="T26" fmla="*/ 2 w 16"/>
              <a:gd name="T27" fmla="*/ 12 h 26"/>
              <a:gd name="T28" fmla="*/ 2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6" y="4"/>
                </a:lnTo>
                <a:lnTo>
                  <a:pt x="10" y="6"/>
                </a:lnTo>
                <a:lnTo>
                  <a:pt x="12" y="10"/>
                </a:lnTo>
                <a:lnTo>
                  <a:pt x="14" y="14"/>
                </a:lnTo>
                <a:lnTo>
                  <a:pt x="16" y="18"/>
                </a:lnTo>
                <a:lnTo>
                  <a:pt x="16" y="22"/>
                </a:lnTo>
                <a:lnTo>
                  <a:pt x="16" y="26"/>
                </a:lnTo>
                <a:lnTo>
                  <a:pt x="12" y="24"/>
                </a:lnTo>
                <a:lnTo>
                  <a:pt x="10" y="22"/>
                </a:lnTo>
                <a:lnTo>
                  <a:pt x="6" y="18"/>
                </a:lnTo>
                <a:lnTo>
                  <a:pt x="4" y="16"/>
                </a:lnTo>
                <a:lnTo>
                  <a:pt x="2" y="12"/>
                </a:lnTo>
                <a:lnTo>
                  <a:pt x="2"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7" name="Freeform 53"/>
          <p:cNvSpPr>
            <a:spLocks/>
          </p:cNvSpPr>
          <p:nvPr userDrawn="1"/>
        </p:nvSpPr>
        <p:spPr bwMode="auto">
          <a:xfrm>
            <a:off x="6073775" y="-7327627"/>
            <a:ext cx="19050" cy="47625"/>
          </a:xfrm>
          <a:custGeom>
            <a:avLst/>
            <a:gdLst>
              <a:gd name="T0" fmla="*/ 4 w 12"/>
              <a:gd name="T1" fmla="*/ 0 h 30"/>
              <a:gd name="T2" fmla="*/ 8 w 12"/>
              <a:gd name="T3" fmla="*/ 4 h 30"/>
              <a:gd name="T4" fmla="*/ 10 w 12"/>
              <a:gd name="T5" fmla="*/ 8 h 30"/>
              <a:gd name="T6" fmla="*/ 10 w 12"/>
              <a:gd name="T7" fmla="*/ 10 h 30"/>
              <a:gd name="T8" fmla="*/ 12 w 12"/>
              <a:gd name="T9" fmla="*/ 14 h 30"/>
              <a:gd name="T10" fmla="*/ 12 w 12"/>
              <a:gd name="T11" fmla="*/ 18 h 30"/>
              <a:gd name="T12" fmla="*/ 10 w 12"/>
              <a:gd name="T13" fmla="*/ 22 h 30"/>
              <a:gd name="T14" fmla="*/ 8 w 12"/>
              <a:gd name="T15" fmla="*/ 26 h 30"/>
              <a:gd name="T16" fmla="*/ 6 w 12"/>
              <a:gd name="T17" fmla="*/ 30 h 30"/>
              <a:gd name="T18" fmla="*/ 4 w 12"/>
              <a:gd name="T19" fmla="*/ 28 h 30"/>
              <a:gd name="T20" fmla="*/ 2 w 12"/>
              <a:gd name="T21" fmla="*/ 24 h 30"/>
              <a:gd name="T22" fmla="*/ 0 w 12"/>
              <a:gd name="T23" fmla="*/ 20 h 30"/>
              <a:gd name="T24" fmla="*/ 0 w 12"/>
              <a:gd name="T25" fmla="*/ 16 h 30"/>
              <a:gd name="T26" fmla="*/ 0 w 12"/>
              <a:gd name="T27" fmla="*/ 12 h 30"/>
              <a:gd name="T28" fmla="*/ 0 w 12"/>
              <a:gd name="T29" fmla="*/ 8 h 30"/>
              <a:gd name="T30" fmla="*/ 2 w 12"/>
              <a:gd name="T31" fmla="*/ 4 h 30"/>
              <a:gd name="T32" fmla="*/ 4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4" y="0"/>
                </a:moveTo>
                <a:lnTo>
                  <a:pt x="8" y="4"/>
                </a:lnTo>
                <a:lnTo>
                  <a:pt x="10" y="8"/>
                </a:lnTo>
                <a:lnTo>
                  <a:pt x="10" y="10"/>
                </a:lnTo>
                <a:lnTo>
                  <a:pt x="12" y="14"/>
                </a:lnTo>
                <a:lnTo>
                  <a:pt x="12" y="18"/>
                </a:lnTo>
                <a:lnTo>
                  <a:pt x="10" y="22"/>
                </a:lnTo>
                <a:lnTo>
                  <a:pt x="8" y="26"/>
                </a:lnTo>
                <a:lnTo>
                  <a:pt x="6" y="30"/>
                </a:lnTo>
                <a:lnTo>
                  <a:pt x="4" y="28"/>
                </a:lnTo>
                <a:lnTo>
                  <a:pt x="2" y="24"/>
                </a:lnTo>
                <a:lnTo>
                  <a:pt x="0" y="20"/>
                </a:lnTo>
                <a:lnTo>
                  <a:pt x="0" y="16"/>
                </a:lnTo>
                <a:lnTo>
                  <a:pt x="0" y="12"/>
                </a:lnTo>
                <a:lnTo>
                  <a:pt x="0" y="8"/>
                </a:lnTo>
                <a:lnTo>
                  <a:pt x="2" y="4"/>
                </a:lnTo>
                <a:lnTo>
                  <a:pt x="4"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8" name="Freeform 54"/>
          <p:cNvSpPr>
            <a:spLocks/>
          </p:cNvSpPr>
          <p:nvPr userDrawn="1"/>
        </p:nvSpPr>
        <p:spPr bwMode="auto">
          <a:xfrm>
            <a:off x="6013450" y="-7194277"/>
            <a:ext cx="25400" cy="41275"/>
          </a:xfrm>
          <a:custGeom>
            <a:avLst/>
            <a:gdLst>
              <a:gd name="T0" fmla="*/ 0 w 16"/>
              <a:gd name="T1" fmla="*/ 0 h 26"/>
              <a:gd name="T2" fmla="*/ 2 w 16"/>
              <a:gd name="T3" fmla="*/ 0 h 26"/>
              <a:gd name="T4" fmla="*/ 6 w 16"/>
              <a:gd name="T5" fmla="*/ 4 h 26"/>
              <a:gd name="T6" fmla="*/ 8 w 16"/>
              <a:gd name="T7" fmla="*/ 6 h 26"/>
              <a:gd name="T8" fmla="*/ 12 w 16"/>
              <a:gd name="T9" fmla="*/ 10 h 26"/>
              <a:gd name="T10" fmla="*/ 14 w 16"/>
              <a:gd name="T11" fmla="*/ 14 h 26"/>
              <a:gd name="T12" fmla="*/ 14 w 16"/>
              <a:gd name="T13" fmla="*/ 18 h 26"/>
              <a:gd name="T14" fmla="*/ 16 w 16"/>
              <a:gd name="T15" fmla="*/ 22 h 26"/>
              <a:gd name="T16" fmla="*/ 14 w 16"/>
              <a:gd name="T17" fmla="*/ 26 h 26"/>
              <a:gd name="T18" fmla="*/ 12 w 16"/>
              <a:gd name="T19" fmla="*/ 24 h 26"/>
              <a:gd name="T20" fmla="*/ 8 w 16"/>
              <a:gd name="T21" fmla="*/ 22 h 26"/>
              <a:gd name="T22" fmla="*/ 4 w 16"/>
              <a:gd name="T23" fmla="*/ 18 h 26"/>
              <a:gd name="T24" fmla="*/ 2 w 16"/>
              <a:gd name="T25" fmla="*/ 16 h 26"/>
              <a:gd name="T26" fmla="*/ 0 w 16"/>
              <a:gd name="T27" fmla="*/ 12 h 26"/>
              <a:gd name="T28" fmla="*/ 0 w 16"/>
              <a:gd name="T29" fmla="*/ 8 h 26"/>
              <a:gd name="T30" fmla="*/ 0 w 16"/>
              <a:gd name="T31" fmla="*/ 4 h 26"/>
              <a:gd name="T32" fmla="*/ 0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0" y="0"/>
                </a:moveTo>
                <a:lnTo>
                  <a:pt x="2" y="0"/>
                </a:lnTo>
                <a:lnTo>
                  <a:pt x="6" y="4"/>
                </a:lnTo>
                <a:lnTo>
                  <a:pt x="8" y="6"/>
                </a:lnTo>
                <a:lnTo>
                  <a:pt x="12" y="10"/>
                </a:lnTo>
                <a:lnTo>
                  <a:pt x="14" y="14"/>
                </a:lnTo>
                <a:lnTo>
                  <a:pt x="14" y="18"/>
                </a:lnTo>
                <a:lnTo>
                  <a:pt x="16" y="22"/>
                </a:lnTo>
                <a:lnTo>
                  <a:pt x="14" y="26"/>
                </a:lnTo>
                <a:lnTo>
                  <a:pt x="12" y="24"/>
                </a:lnTo>
                <a:lnTo>
                  <a:pt x="8" y="22"/>
                </a:lnTo>
                <a:lnTo>
                  <a:pt x="4" y="18"/>
                </a:lnTo>
                <a:lnTo>
                  <a:pt x="2" y="16"/>
                </a:lnTo>
                <a:lnTo>
                  <a:pt x="0" y="12"/>
                </a:lnTo>
                <a:lnTo>
                  <a:pt x="0" y="8"/>
                </a:lnTo>
                <a:lnTo>
                  <a:pt x="0" y="4"/>
                </a:lnTo>
                <a:lnTo>
                  <a:pt x="0"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59" name="Freeform 55"/>
          <p:cNvSpPr>
            <a:spLocks/>
          </p:cNvSpPr>
          <p:nvPr userDrawn="1"/>
        </p:nvSpPr>
        <p:spPr bwMode="auto">
          <a:xfrm>
            <a:off x="5978525" y="-7229202"/>
            <a:ext cx="41275" cy="25400"/>
          </a:xfrm>
          <a:custGeom>
            <a:avLst/>
            <a:gdLst>
              <a:gd name="T0" fmla="*/ 26 w 26"/>
              <a:gd name="T1" fmla="*/ 12 h 16"/>
              <a:gd name="T2" fmla="*/ 24 w 26"/>
              <a:gd name="T3" fmla="*/ 10 h 16"/>
              <a:gd name="T4" fmla="*/ 22 w 26"/>
              <a:gd name="T5" fmla="*/ 6 h 16"/>
              <a:gd name="T6" fmla="*/ 18 w 26"/>
              <a:gd name="T7" fmla="*/ 4 h 16"/>
              <a:gd name="T8" fmla="*/ 14 w 26"/>
              <a:gd name="T9" fmla="*/ 2 h 16"/>
              <a:gd name="T10" fmla="*/ 12 w 26"/>
              <a:gd name="T11" fmla="*/ 0 h 16"/>
              <a:gd name="T12" fmla="*/ 8 w 26"/>
              <a:gd name="T13" fmla="*/ 0 h 16"/>
              <a:gd name="T14" fmla="*/ 4 w 26"/>
              <a:gd name="T15" fmla="*/ 0 h 16"/>
              <a:gd name="T16" fmla="*/ 0 w 26"/>
              <a:gd name="T17" fmla="*/ 2 h 16"/>
              <a:gd name="T18" fmla="*/ 2 w 26"/>
              <a:gd name="T19" fmla="*/ 6 h 16"/>
              <a:gd name="T20" fmla="*/ 4 w 26"/>
              <a:gd name="T21" fmla="*/ 10 h 16"/>
              <a:gd name="T22" fmla="*/ 6 w 26"/>
              <a:gd name="T23" fmla="*/ 12 h 16"/>
              <a:gd name="T24" fmla="*/ 10 w 26"/>
              <a:gd name="T25" fmla="*/ 14 h 16"/>
              <a:gd name="T26" fmla="*/ 12 w 26"/>
              <a:gd name="T27" fmla="*/ 14 h 16"/>
              <a:gd name="T28" fmla="*/ 16 w 26"/>
              <a:gd name="T29" fmla="*/ 16 h 16"/>
              <a:gd name="T30" fmla="*/ 22 w 26"/>
              <a:gd name="T31" fmla="*/ 14 h 16"/>
              <a:gd name="T32" fmla="*/ 26 w 26"/>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2"/>
                </a:moveTo>
                <a:lnTo>
                  <a:pt x="24" y="10"/>
                </a:lnTo>
                <a:lnTo>
                  <a:pt x="22" y="6"/>
                </a:lnTo>
                <a:lnTo>
                  <a:pt x="18" y="4"/>
                </a:lnTo>
                <a:lnTo>
                  <a:pt x="14" y="2"/>
                </a:lnTo>
                <a:lnTo>
                  <a:pt x="12" y="0"/>
                </a:lnTo>
                <a:lnTo>
                  <a:pt x="8" y="0"/>
                </a:lnTo>
                <a:lnTo>
                  <a:pt x="4" y="0"/>
                </a:lnTo>
                <a:lnTo>
                  <a:pt x="0" y="2"/>
                </a:lnTo>
                <a:lnTo>
                  <a:pt x="2" y="6"/>
                </a:lnTo>
                <a:lnTo>
                  <a:pt x="4" y="10"/>
                </a:lnTo>
                <a:lnTo>
                  <a:pt x="6" y="12"/>
                </a:lnTo>
                <a:lnTo>
                  <a:pt x="10" y="14"/>
                </a:lnTo>
                <a:lnTo>
                  <a:pt x="12" y="14"/>
                </a:lnTo>
                <a:lnTo>
                  <a:pt x="16" y="16"/>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0" name="Freeform 56"/>
          <p:cNvSpPr>
            <a:spLocks/>
          </p:cNvSpPr>
          <p:nvPr userDrawn="1"/>
        </p:nvSpPr>
        <p:spPr bwMode="auto">
          <a:xfrm>
            <a:off x="6051550" y="-7187927"/>
            <a:ext cx="41275" cy="22225"/>
          </a:xfrm>
          <a:custGeom>
            <a:avLst/>
            <a:gdLst>
              <a:gd name="T0" fmla="*/ 0 w 26"/>
              <a:gd name="T1" fmla="*/ 12 h 14"/>
              <a:gd name="T2" fmla="*/ 2 w 26"/>
              <a:gd name="T3" fmla="*/ 14 h 14"/>
              <a:gd name="T4" fmla="*/ 6 w 26"/>
              <a:gd name="T5" fmla="*/ 14 h 14"/>
              <a:gd name="T6" fmla="*/ 10 w 26"/>
              <a:gd name="T7" fmla="*/ 12 h 14"/>
              <a:gd name="T8" fmla="*/ 14 w 26"/>
              <a:gd name="T9" fmla="*/ 12 h 14"/>
              <a:gd name="T10" fmla="*/ 18 w 26"/>
              <a:gd name="T11" fmla="*/ 10 h 14"/>
              <a:gd name="T12" fmla="*/ 20 w 26"/>
              <a:gd name="T13" fmla="*/ 8 h 14"/>
              <a:gd name="T14" fmla="*/ 24 w 26"/>
              <a:gd name="T15" fmla="*/ 6 h 14"/>
              <a:gd name="T16" fmla="*/ 26 w 26"/>
              <a:gd name="T17" fmla="*/ 4 h 14"/>
              <a:gd name="T18" fmla="*/ 22 w 26"/>
              <a:gd name="T19" fmla="*/ 2 h 14"/>
              <a:gd name="T20" fmla="*/ 18 w 26"/>
              <a:gd name="T21" fmla="*/ 0 h 14"/>
              <a:gd name="T22" fmla="*/ 14 w 26"/>
              <a:gd name="T23" fmla="*/ 0 h 14"/>
              <a:gd name="T24" fmla="*/ 10 w 26"/>
              <a:gd name="T25" fmla="*/ 0 h 14"/>
              <a:gd name="T26" fmla="*/ 6 w 26"/>
              <a:gd name="T27" fmla="*/ 0 h 14"/>
              <a:gd name="T28" fmla="*/ 4 w 26"/>
              <a:gd name="T29" fmla="*/ 4 h 14"/>
              <a:gd name="T30" fmla="*/ 2 w 26"/>
              <a:gd name="T31" fmla="*/ 8 h 14"/>
              <a:gd name="T32" fmla="*/ 0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2"/>
                </a:moveTo>
                <a:lnTo>
                  <a:pt x="2" y="14"/>
                </a:lnTo>
                <a:lnTo>
                  <a:pt x="6" y="14"/>
                </a:lnTo>
                <a:lnTo>
                  <a:pt x="10" y="12"/>
                </a:lnTo>
                <a:lnTo>
                  <a:pt x="14" y="12"/>
                </a:lnTo>
                <a:lnTo>
                  <a:pt x="18" y="10"/>
                </a:lnTo>
                <a:lnTo>
                  <a:pt x="20" y="8"/>
                </a:lnTo>
                <a:lnTo>
                  <a:pt x="24" y="6"/>
                </a:lnTo>
                <a:lnTo>
                  <a:pt x="26" y="4"/>
                </a:lnTo>
                <a:lnTo>
                  <a:pt x="22" y="2"/>
                </a:lnTo>
                <a:lnTo>
                  <a:pt x="18" y="0"/>
                </a:lnTo>
                <a:lnTo>
                  <a:pt x="14" y="0"/>
                </a:lnTo>
                <a:lnTo>
                  <a:pt x="10" y="0"/>
                </a:lnTo>
                <a:lnTo>
                  <a:pt x="6" y="0"/>
                </a:lnTo>
                <a:lnTo>
                  <a:pt x="4" y="4"/>
                </a:lnTo>
                <a:lnTo>
                  <a:pt x="2" y="8"/>
                </a:lnTo>
                <a:lnTo>
                  <a:pt x="0"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1" name="Freeform 57"/>
          <p:cNvSpPr>
            <a:spLocks/>
          </p:cNvSpPr>
          <p:nvPr userDrawn="1"/>
        </p:nvSpPr>
        <p:spPr bwMode="auto">
          <a:xfrm>
            <a:off x="5965825" y="-7273652"/>
            <a:ext cx="44450" cy="22225"/>
          </a:xfrm>
          <a:custGeom>
            <a:avLst/>
            <a:gdLst>
              <a:gd name="T0" fmla="*/ 0 w 28"/>
              <a:gd name="T1" fmla="*/ 14 h 14"/>
              <a:gd name="T2" fmla="*/ 4 w 28"/>
              <a:gd name="T3" fmla="*/ 14 h 14"/>
              <a:gd name="T4" fmla="*/ 8 w 28"/>
              <a:gd name="T5" fmla="*/ 14 h 14"/>
              <a:gd name="T6" fmla="*/ 12 w 28"/>
              <a:gd name="T7" fmla="*/ 14 h 14"/>
              <a:gd name="T8" fmla="*/ 16 w 28"/>
              <a:gd name="T9" fmla="*/ 12 h 14"/>
              <a:gd name="T10" fmla="*/ 20 w 28"/>
              <a:gd name="T11" fmla="*/ 10 h 14"/>
              <a:gd name="T12" fmla="*/ 22 w 28"/>
              <a:gd name="T13" fmla="*/ 8 h 14"/>
              <a:gd name="T14" fmla="*/ 26 w 28"/>
              <a:gd name="T15" fmla="*/ 6 h 14"/>
              <a:gd name="T16" fmla="*/ 28 w 28"/>
              <a:gd name="T17" fmla="*/ 4 h 14"/>
              <a:gd name="T18" fmla="*/ 24 w 28"/>
              <a:gd name="T19" fmla="*/ 2 h 14"/>
              <a:gd name="T20" fmla="*/ 20 w 28"/>
              <a:gd name="T21" fmla="*/ 0 h 14"/>
              <a:gd name="T22" fmla="*/ 16 w 28"/>
              <a:gd name="T23" fmla="*/ 0 h 14"/>
              <a:gd name="T24" fmla="*/ 12 w 28"/>
              <a:gd name="T25" fmla="*/ 0 h 14"/>
              <a:gd name="T26" fmla="*/ 8 w 28"/>
              <a:gd name="T27" fmla="*/ 2 h 14"/>
              <a:gd name="T28" fmla="*/ 6 w 28"/>
              <a:gd name="T29" fmla="*/ 4 h 14"/>
              <a:gd name="T30" fmla="*/ 2 w 28"/>
              <a:gd name="T31" fmla="*/ 8 h 14"/>
              <a:gd name="T32" fmla="*/ 0 w 28"/>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4">
                <a:moveTo>
                  <a:pt x="0" y="14"/>
                </a:moveTo>
                <a:lnTo>
                  <a:pt x="4" y="14"/>
                </a:lnTo>
                <a:lnTo>
                  <a:pt x="8" y="14"/>
                </a:lnTo>
                <a:lnTo>
                  <a:pt x="12" y="14"/>
                </a:lnTo>
                <a:lnTo>
                  <a:pt x="16" y="12"/>
                </a:lnTo>
                <a:lnTo>
                  <a:pt x="20" y="10"/>
                </a:lnTo>
                <a:lnTo>
                  <a:pt x="22" y="8"/>
                </a:lnTo>
                <a:lnTo>
                  <a:pt x="26" y="6"/>
                </a:lnTo>
                <a:lnTo>
                  <a:pt x="28" y="4"/>
                </a:lnTo>
                <a:lnTo>
                  <a:pt x="24" y="2"/>
                </a:lnTo>
                <a:lnTo>
                  <a:pt x="20" y="0"/>
                </a:lnTo>
                <a:lnTo>
                  <a:pt x="16" y="0"/>
                </a:lnTo>
                <a:lnTo>
                  <a:pt x="12" y="0"/>
                </a:lnTo>
                <a:lnTo>
                  <a:pt x="8" y="2"/>
                </a:lnTo>
                <a:lnTo>
                  <a:pt x="6"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2" name="Freeform 58"/>
          <p:cNvSpPr>
            <a:spLocks/>
          </p:cNvSpPr>
          <p:nvPr userDrawn="1"/>
        </p:nvSpPr>
        <p:spPr bwMode="auto">
          <a:xfrm>
            <a:off x="5943600" y="-7206977"/>
            <a:ext cx="41275" cy="22225"/>
          </a:xfrm>
          <a:custGeom>
            <a:avLst/>
            <a:gdLst>
              <a:gd name="T0" fmla="*/ 26 w 26"/>
              <a:gd name="T1" fmla="*/ 12 h 14"/>
              <a:gd name="T2" fmla="*/ 24 w 26"/>
              <a:gd name="T3" fmla="*/ 8 h 14"/>
              <a:gd name="T4" fmla="*/ 22 w 26"/>
              <a:gd name="T5" fmla="*/ 6 h 14"/>
              <a:gd name="T6" fmla="*/ 18 w 26"/>
              <a:gd name="T7" fmla="*/ 2 h 14"/>
              <a:gd name="T8" fmla="*/ 14 w 26"/>
              <a:gd name="T9" fmla="*/ 2 h 14"/>
              <a:gd name="T10" fmla="*/ 12 w 26"/>
              <a:gd name="T11" fmla="*/ 0 h 14"/>
              <a:gd name="T12" fmla="*/ 8 w 26"/>
              <a:gd name="T13" fmla="*/ 0 h 14"/>
              <a:gd name="T14" fmla="*/ 4 w 26"/>
              <a:gd name="T15" fmla="*/ 0 h 14"/>
              <a:gd name="T16" fmla="*/ 0 w 26"/>
              <a:gd name="T17" fmla="*/ 2 h 14"/>
              <a:gd name="T18" fmla="*/ 2 w 26"/>
              <a:gd name="T19" fmla="*/ 4 h 14"/>
              <a:gd name="T20" fmla="*/ 4 w 26"/>
              <a:gd name="T21" fmla="*/ 8 h 14"/>
              <a:gd name="T22" fmla="*/ 6 w 26"/>
              <a:gd name="T23" fmla="*/ 10 h 14"/>
              <a:gd name="T24" fmla="*/ 8 w 26"/>
              <a:gd name="T25" fmla="*/ 12 h 14"/>
              <a:gd name="T26" fmla="*/ 12 w 26"/>
              <a:gd name="T27" fmla="*/ 14 h 14"/>
              <a:gd name="T28" fmla="*/ 16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2"/>
                </a:lnTo>
                <a:lnTo>
                  <a:pt x="14" y="2"/>
                </a:lnTo>
                <a:lnTo>
                  <a:pt x="12" y="0"/>
                </a:lnTo>
                <a:lnTo>
                  <a:pt x="8" y="0"/>
                </a:lnTo>
                <a:lnTo>
                  <a:pt x="4" y="0"/>
                </a:lnTo>
                <a:lnTo>
                  <a:pt x="0" y="2"/>
                </a:lnTo>
                <a:lnTo>
                  <a:pt x="2" y="4"/>
                </a:lnTo>
                <a:lnTo>
                  <a:pt x="4" y="8"/>
                </a:lnTo>
                <a:lnTo>
                  <a:pt x="6" y="10"/>
                </a:lnTo>
                <a:lnTo>
                  <a:pt x="8" y="12"/>
                </a:lnTo>
                <a:lnTo>
                  <a:pt x="12" y="14"/>
                </a:lnTo>
                <a:lnTo>
                  <a:pt x="16"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3" name="Freeform 59"/>
          <p:cNvSpPr>
            <a:spLocks/>
          </p:cNvSpPr>
          <p:nvPr userDrawn="1"/>
        </p:nvSpPr>
        <p:spPr bwMode="auto">
          <a:xfrm>
            <a:off x="6172200" y="-7219677"/>
            <a:ext cx="28575" cy="38100"/>
          </a:xfrm>
          <a:custGeom>
            <a:avLst/>
            <a:gdLst>
              <a:gd name="T0" fmla="*/ 18 w 18"/>
              <a:gd name="T1" fmla="*/ 0 h 24"/>
              <a:gd name="T2" fmla="*/ 18 w 18"/>
              <a:gd name="T3" fmla="*/ 4 h 24"/>
              <a:gd name="T4" fmla="*/ 16 w 18"/>
              <a:gd name="T5" fmla="*/ 10 h 24"/>
              <a:gd name="T6" fmla="*/ 16 w 18"/>
              <a:gd name="T7" fmla="*/ 14 h 24"/>
              <a:gd name="T8" fmla="*/ 14 w 18"/>
              <a:gd name="T9" fmla="*/ 16 h 24"/>
              <a:gd name="T10" fmla="*/ 12 w 18"/>
              <a:gd name="T11" fmla="*/ 20 h 24"/>
              <a:gd name="T12" fmla="*/ 8 w 18"/>
              <a:gd name="T13" fmla="*/ 22 h 24"/>
              <a:gd name="T14" fmla="*/ 6 w 18"/>
              <a:gd name="T15" fmla="*/ 24 h 24"/>
              <a:gd name="T16" fmla="*/ 0 w 18"/>
              <a:gd name="T17" fmla="*/ 24 h 24"/>
              <a:gd name="T18" fmla="*/ 0 w 18"/>
              <a:gd name="T19" fmla="*/ 20 h 24"/>
              <a:gd name="T20" fmla="*/ 0 w 18"/>
              <a:gd name="T21" fmla="*/ 16 h 24"/>
              <a:gd name="T22" fmla="*/ 2 w 18"/>
              <a:gd name="T23" fmla="*/ 12 h 24"/>
              <a:gd name="T24" fmla="*/ 4 w 18"/>
              <a:gd name="T25" fmla="*/ 10 h 24"/>
              <a:gd name="T26" fmla="*/ 6 w 18"/>
              <a:gd name="T27" fmla="*/ 6 h 24"/>
              <a:gd name="T28" fmla="*/ 10 w 18"/>
              <a:gd name="T29" fmla="*/ 4 h 24"/>
              <a:gd name="T30" fmla="*/ 12 w 18"/>
              <a:gd name="T31" fmla="*/ 2 h 24"/>
              <a:gd name="T32" fmla="*/ 18 w 18"/>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18" y="0"/>
                </a:moveTo>
                <a:lnTo>
                  <a:pt x="18" y="4"/>
                </a:lnTo>
                <a:lnTo>
                  <a:pt x="16" y="10"/>
                </a:lnTo>
                <a:lnTo>
                  <a:pt x="16" y="14"/>
                </a:lnTo>
                <a:lnTo>
                  <a:pt x="14" y="16"/>
                </a:lnTo>
                <a:lnTo>
                  <a:pt x="12" y="20"/>
                </a:lnTo>
                <a:lnTo>
                  <a:pt x="8" y="22"/>
                </a:lnTo>
                <a:lnTo>
                  <a:pt x="6" y="24"/>
                </a:lnTo>
                <a:lnTo>
                  <a:pt x="0" y="24"/>
                </a:lnTo>
                <a:lnTo>
                  <a:pt x="0" y="20"/>
                </a:lnTo>
                <a:lnTo>
                  <a:pt x="0" y="16"/>
                </a:lnTo>
                <a:lnTo>
                  <a:pt x="2" y="12"/>
                </a:lnTo>
                <a:lnTo>
                  <a:pt x="4" y="10"/>
                </a:lnTo>
                <a:lnTo>
                  <a:pt x="6" y="6"/>
                </a:lnTo>
                <a:lnTo>
                  <a:pt x="10" y="4"/>
                </a:lnTo>
                <a:lnTo>
                  <a:pt x="12" y="2"/>
                </a:lnTo>
                <a:lnTo>
                  <a:pt x="18"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4" name="Freeform 60"/>
          <p:cNvSpPr>
            <a:spLocks/>
          </p:cNvSpPr>
          <p:nvPr userDrawn="1"/>
        </p:nvSpPr>
        <p:spPr bwMode="auto">
          <a:xfrm>
            <a:off x="6149975" y="-7229202"/>
            <a:ext cx="19050" cy="47625"/>
          </a:xfrm>
          <a:custGeom>
            <a:avLst/>
            <a:gdLst>
              <a:gd name="T0" fmla="*/ 6 w 12"/>
              <a:gd name="T1" fmla="*/ 0 h 30"/>
              <a:gd name="T2" fmla="*/ 8 w 12"/>
              <a:gd name="T3" fmla="*/ 4 h 30"/>
              <a:gd name="T4" fmla="*/ 10 w 12"/>
              <a:gd name="T5" fmla="*/ 8 h 30"/>
              <a:gd name="T6" fmla="*/ 12 w 12"/>
              <a:gd name="T7" fmla="*/ 12 h 30"/>
              <a:gd name="T8" fmla="*/ 12 w 12"/>
              <a:gd name="T9" fmla="*/ 16 h 30"/>
              <a:gd name="T10" fmla="*/ 12 w 12"/>
              <a:gd name="T11" fmla="*/ 20 h 30"/>
              <a:gd name="T12" fmla="*/ 12 w 12"/>
              <a:gd name="T13" fmla="*/ 24 h 30"/>
              <a:gd name="T14" fmla="*/ 10 w 12"/>
              <a:gd name="T15" fmla="*/ 28 h 30"/>
              <a:gd name="T16" fmla="*/ 6 w 12"/>
              <a:gd name="T17" fmla="*/ 30 h 30"/>
              <a:gd name="T18" fmla="*/ 4 w 12"/>
              <a:gd name="T19" fmla="*/ 28 h 30"/>
              <a:gd name="T20" fmla="*/ 2 w 12"/>
              <a:gd name="T21" fmla="*/ 24 h 30"/>
              <a:gd name="T22" fmla="*/ 0 w 12"/>
              <a:gd name="T23" fmla="*/ 20 h 30"/>
              <a:gd name="T24" fmla="*/ 0 w 12"/>
              <a:gd name="T25" fmla="*/ 16 h 30"/>
              <a:gd name="T26" fmla="*/ 0 w 12"/>
              <a:gd name="T27" fmla="*/ 12 h 30"/>
              <a:gd name="T28" fmla="*/ 2 w 12"/>
              <a:gd name="T29" fmla="*/ 8 h 30"/>
              <a:gd name="T30" fmla="*/ 4 w 12"/>
              <a:gd name="T31" fmla="*/ 4 h 30"/>
              <a:gd name="T32" fmla="*/ 6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6" y="0"/>
                </a:moveTo>
                <a:lnTo>
                  <a:pt x="8" y="4"/>
                </a:lnTo>
                <a:lnTo>
                  <a:pt x="10" y="8"/>
                </a:lnTo>
                <a:lnTo>
                  <a:pt x="12" y="12"/>
                </a:lnTo>
                <a:lnTo>
                  <a:pt x="12" y="16"/>
                </a:lnTo>
                <a:lnTo>
                  <a:pt x="12" y="20"/>
                </a:lnTo>
                <a:lnTo>
                  <a:pt x="12" y="24"/>
                </a:lnTo>
                <a:lnTo>
                  <a:pt x="10" y="28"/>
                </a:lnTo>
                <a:lnTo>
                  <a:pt x="6" y="30"/>
                </a:lnTo>
                <a:lnTo>
                  <a:pt x="4" y="28"/>
                </a:lnTo>
                <a:lnTo>
                  <a:pt x="2" y="24"/>
                </a:lnTo>
                <a:lnTo>
                  <a:pt x="0" y="20"/>
                </a:lnTo>
                <a:lnTo>
                  <a:pt x="0" y="16"/>
                </a:lnTo>
                <a:lnTo>
                  <a:pt x="0" y="12"/>
                </a:lnTo>
                <a:lnTo>
                  <a:pt x="2" y="8"/>
                </a:lnTo>
                <a:lnTo>
                  <a:pt x="4" y="4"/>
                </a:lnTo>
                <a:lnTo>
                  <a:pt x="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5" name="Freeform 61"/>
          <p:cNvSpPr>
            <a:spLocks/>
          </p:cNvSpPr>
          <p:nvPr userDrawn="1"/>
        </p:nvSpPr>
        <p:spPr bwMode="auto">
          <a:xfrm>
            <a:off x="5930900" y="-7197452"/>
            <a:ext cx="25400" cy="41275"/>
          </a:xfrm>
          <a:custGeom>
            <a:avLst/>
            <a:gdLst>
              <a:gd name="T0" fmla="*/ 0 w 16"/>
              <a:gd name="T1" fmla="*/ 0 h 26"/>
              <a:gd name="T2" fmla="*/ 2 w 16"/>
              <a:gd name="T3" fmla="*/ 2 h 26"/>
              <a:gd name="T4" fmla="*/ 6 w 16"/>
              <a:gd name="T5" fmla="*/ 4 h 26"/>
              <a:gd name="T6" fmla="*/ 8 w 16"/>
              <a:gd name="T7" fmla="*/ 6 h 26"/>
              <a:gd name="T8" fmla="*/ 10 w 16"/>
              <a:gd name="T9" fmla="*/ 10 h 26"/>
              <a:gd name="T10" fmla="*/ 14 w 16"/>
              <a:gd name="T11" fmla="*/ 14 h 26"/>
              <a:gd name="T12" fmla="*/ 14 w 16"/>
              <a:gd name="T13" fmla="*/ 18 h 26"/>
              <a:gd name="T14" fmla="*/ 16 w 16"/>
              <a:gd name="T15" fmla="*/ 22 h 26"/>
              <a:gd name="T16" fmla="*/ 14 w 16"/>
              <a:gd name="T17" fmla="*/ 26 h 26"/>
              <a:gd name="T18" fmla="*/ 10 w 16"/>
              <a:gd name="T19" fmla="*/ 24 h 26"/>
              <a:gd name="T20" fmla="*/ 8 w 16"/>
              <a:gd name="T21" fmla="*/ 22 h 26"/>
              <a:gd name="T22" fmla="*/ 4 w 16"/>
              <a:gd name="T23" fmla="*/ 20 h 26"/>
              <a:gd name="T24" fmla="*/ 2 w 16"/>
              <a:gd name="T25" fmla="*/ 16 h 26"/>
              <a:gd name="T26" fmla="*/ 0 w 16"/>
              <a:gd name="T27" fmla="*/ 12 h 26"/>
              <a:gd name="T28" fmla="*/ 0 w 16"/>
              <a:gd name="T29" fmla="*/ 8 h 26"/>
              <a:gd name="T30" fmla="*/ 0 w 16"/>
              <a:gd name="T31" fmla="*/ 4 h 26"/>
              <a:gd name="T32" fmla="*/ 0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0" y="0"/>
                </a:moveTo>
                <a:lnTo>
                  <a:pt x="2" y="2"/>
                </a:lnTo>
                <a:lnTo>
                  <a:pt x="6" y="4"/>
                </a:lnTo>
                <a:lnTo>
                  <a:pt x="8" y="6"/>
                </a:lnTo>
                <a:lnTo>
                  <a:pt x="10" y="10"/>
                </a:lnTo>
                <a:lnTo>
                  <a:pt x="14" y="14"/>
                </a:lnTo>
                <a:lnTo>
                  <a:pt x="14" y="18"/>
                </a:lnTo>
                <a:lnTo>
                  <a:pt x="16" y="22"/>
                </a:lnTo>
                <a:lnTo>
                  <a:pt x="14" y="26"/>
                </a:lnTo>
                <a:lnTo>
                  <a:pt x="10" y="24"/>
                </a:lnTo>
                <a:lnTo>
                  <a:pt x="8" y="22"/>
                </a:lnTo>
                <a:lnTo>
                  <a:pt x="4" y="20"/>
                </a:lnTo>
                <a:lnTo>
                  <a:pt x="2" y="16"/>
                </a:lnTo>
                <a:lnTo>
                  <a:pt x="0" y="12"/>
                </a:lnTo>
                <a:lnTo>
                  <a:pt x="0" y="8"/>
                </a:lnTo>
                <a:lnTo>
                  <a:pt x="0" y="4"/>
                </a:lnTo>
                <a:lnTo>
                  <a:pt x="0"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6" name="Freeform 62"/>
          <p:cNvSpPr>
            <a:spLocks/>
          </p:cNvSpPr>
          <p:nvPr userDrawn="1"/>
        </p:nvSpPr>
        <p:spPr bwMode="auto">
          <a:xfrm>
            <a:off x="6143625" y="-7108552"/>
            <a:ext cx="41275" cy="22225"/>
          </a:xfrm>
          <a:custGeom>
            <a:avLst/>
            <a:gdLst>
              <a:gd name="T0" fmla="*/ 26 w 26"/>
              <a:gd name="T1" fmla="*/ 12 h 14"/>
              <a:gd name="T2" fmla="*/ 24 w 26"/>
              <a:gd name="T3" fmla="*/ 8 h 14"/>
              <a:gd name="T4" fmla="*/ 22 w 26"/>
              <a:gd name="T5" fmla="*/ 6 h 14"/>
              <a:gd name="T6" fmla="*/ 18 w 26"/>
              <a:gd name="T7" fmla="*/ 4 h 14"/>
              <a:gd name="T8" fmla="*/ 16 w 26"/>
              <a:gd name="T9" fmla="*/ 2 h 14"/>
              <a:gd name="T10" fmla="*/ 12 w 26"/>
              <a:gd name="T11" fmla="*/ 0 h 14"/>
              <a:gd name="T12" fmla="*/ 8 w 26"/>
              <a:gd name="T13" fmla="*/ 0 h 14"/>
              <a:gd name="T14" fmla="*/ 4 w 26"/>
              <a:gd name="T15" fmla="*/ 0 h 14"/>
              <a:gd name="T16" fmla="*/ 0 w 26"/>
              <a:gd name="T17" fmla="*/ 2 h 14"/>
              <a:gd name="T18" fmla="*/ 2 w 26"/>
              <a:gd name="T19" fmla="*/ 6 h 14"/>
              <a:gd name="T20" fmla="*/ 4 w 26"/>
              <a:gd name="T21" fmla="*/ 8 h 14"/>
              <a:gd name="T22" fmla="*/ 6 w 26"/>
              <a:gd name="T23" fmla="*/ 12 h 14"/>
              <a:gd name="T24" fmla="*/ 10 w 26"/>
              <a:gd name="T25" fmla="*/ 14 h 14"/>
              <a:gd name="T26" fmla="*/ 14 w 26"/>
              <a:gd name="T27" fmla="*/ 14 h 14"/>
              <a:gd name="T28" fmla="*/ 18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4"/>
                </a:lnTo>
                <a:lnTo>
                  <a:pt x="16" y="2"/>
                </a:lnTo>
                <a:lnTo>
                  <a:pt x="12" y="0"/>
                </a:lnTo>
                <a:lnTo>
                  <a:pt x="8" y="0"/>
                </a:lnTo>
                <a:lnTo>
                  <a:pt x="4" y="0"/>
                </a:lnTo>
                <a:lnTo>
                  <a:pt x="0" y="2"/>
                </a:lnTo>
                <a:lnTo>
                  <a:pt x="2" y="6"/>
                </a:lnTo>
                <a:lnTo>
                  <a:pt x="4" y="8"/>
                </a:lnTo>
                <a:lnTo>
                  <a:pt x="6" y="12"/>
                </a:lnTo>
                <a:lnTo>
                  <a:pt x="10" y="14"/>
                </a:lnTo>
                <a:lnTo>
                  <a:pt x="14" y="14"/>
                </a:lnTo>
                <a:lnTo>
                  <a:pt x="18"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7" name="Freeform 63"/>
          <p:cNvSpPr>
            <a:spLocks/>
          </p:cNvSpPr>
          <p:nvPr userDrawn="1"/>
        </p:nvSpPr>
        <p:spPr bwMode="auto">
          <a:xfrm>
            <a:off x="5981700" y="-7308577"/>
            <a:ext cx="41275" cy="22225"/>
          </a:xfrm>
          <a:custGeom>
            <a:avLst/>
            <a:gdLst>
              <a:gd name="T0" fmla="*/ 26 w 26"/>
              <a:gd name="T1" fmla="*/ 12 h 14"/>
              <a:gd name="T2" fmla="*/ 24 w 26"/>
              <a:gd name="T3" fmla="*/ 8 h 14"/>
              <a:gd name="T4" fmla="*/ 22 w 26"/>
              <a:gd name="T5" fmla="*/ 6 h 14"/>
              <a:gd name="T6" fmla="*/ 18 w 26"/>
              <a:gd name="T7" fmla="*/ 4 h 14"/>
              <a:gd name="T8" fmla="*/ 16 w 26"/>
              <a:gd name="T9" fmla="*/ 2 h 14"/>
              <a:gd name="T10" fmla="*/ 12 w 26"/>
              <a:gd name="T11" fmla="*/ 0 h 14"/>
              <a:gd name="T12" fmla="*/ 8 w 26"/>
              <a:gd name="T13" fmla="*/ 0 h 14"/>
              <a:gd name="T14" fmla="*/ 4 w 26"/>
              <a:gd name="T15" fmla="*/ 0 h 14"/>
              <a:gd name="T16" fmla="*/ 0 w 26"/>
              <a:gd name="T17" fmla="*/ 2 h 14"/>
              <a:gd name="T18" fmla="*/ 2 w 26"/>
              <a:gd name="T19" fmla="*/ 6 h 14"/>
              <a:gd name="T20" fmla="*/ 4 w 26"/>
              <a:gd name="T21" fmla="*/ 8 h 14"/>
              <a:gd name="T22" fmla="*/ 6 w 26"/>
              <a:gd name="T23" fmla="*/ 12 h 14"/>
              <a:gd name="T24" fmla="*/ 10 w 26"/>
              <a:gd name="T25" fmla="*/ 14 h 14"/>
              <a:gd name="T26" fmla="*/ 12 w 26"/>
              <a:gd name="T27" fmla="*/ 14 h 14"/>
              <a:gd name="T28" fmla="*/ 16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4"/>
                </a:lnTo>
                <a:lnTo>
                  <a:pt x="16" y="2"/>
                </a:lnTo>
                <a:lnTo>
                  <a:pt x="12" y="0"/>
                </a:lnTo>
                <a:lnTo>
                  <a:pt x="8" y="0"/>
                </a:lnTo>
                <a:lnTo>
                  <a:pt x="4" y="0"/>
                </a:lnTo>
                <a:lnTo>
                  <a:pt x="0" y="2"/>
                </a:lnTo>
                <a:lnTo>
                  <a:pt x="2" y="6"/>
                </a:lnTo>
                <a:lnTo>
                  <a:pt x="4" y="8"/>
                </a:lnTo>
                <a:lnTo>
                  <a:pt x="6" y="12"/>
                </a:lnTo>
                <a:lnTo>
                  <a:pt x="10" y="14"/>
                </a:lnTo>
                <a:lnTo>
                  <a:pt x="12" y="14"/>
                </a:lnTo>
                <a:lnTo>
                  <a:pt x="16"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8" name="Freeform 64"/>
          <p:cNvSpPr>
            <a:spLocks/>
          </p:cNvSpPr>
          <p:nvPr userDrawn="1"/>
        </p:nvSpPr>
        <p:spPr bwMode="auto">
          <a:xfrm>
            <a:off x="6146800" y="-7260952"/>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4 h 14"/>
              <a:gd name="T10" fmla="*/ 18 w 26"/>
              <a:gd name="T11" fmla="*/ 12 h 14"/>
              <a:gd name="T12" fmla="*/ 22 w 26"/>
              <a:gd name="T13" fmla="*/ 10 h 14"/>
              <a:gd name="T14" fmla="*/ 24 w 26"/>
              <a:gd name="T15" fmla="*/ 8 h 14"/>
              <a:gd name="T16" fmla="*/ 26 w 26"/>
              <a:gd name="T17" fmla="*/ 6 h 14"/>
              <a:gd name="T18" fmla="*/ 22 w 26"/>
              <a:gd name="T19" fmla="*/ 4 h 14"/>
              <a:gd name="T20" fmla="*/ 18 w 26"/>
              <a:gd name="T21" fmla="*/ 2 h 14"/>
              <a:gd name="T22" fmla="*/ 14 w 26"/>
              <a:gd name="T23" fmla="*/ 0 h 14"/>
              <a:gd name="T24" fmla="*/ 10 w 26"/>
              <a:gd name="T25" fmla="*/ 2 h 14"/>
              <a:gd name="T26" fmla="*/ 6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4"/>
                </a:lnTo>
                <a:lnTo>
                  <a:pt x="18" y="12"/>
                </a:lnTo>
                <a:lnTo>
                  <a:pt x="22" y="10"/>
                </a:lnTo>
                <a:lnTo>
                  <a:pt x="24" y="8"/>
                </a:lnTo>
                <a:lnTo>
                  <a:pt x="26" y="6"/>
                </a:lnTo>
                <a:lnTo>
                  <a:pt x="22" y="4"/>
                </a:lnTo>
                <a:lnTo>
                  <a:pt x="18" y="2"/>
                </a:lnTo>
                <a:lnTo>
                  <a:pt x="14" y="0"/>
                </a:lnTo>
                <a:lnTo>
                  <a:pt x="10" y="2"/>
                </a:lnTo>
                <a:lnTo>
                  <a:pt x="6"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69" name="Freeform 65"/>
          <p:cNvSpPr>
            <a:spLocks/>
          </p:cNvSpPr>
          <p:nvPr userDrawn="1"/>
        </p:nvSpPr>
        <p:spPr bwMode="auto">
          <a:xfrm>
            <a:off x="6010275" y="-7137127"/>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2 h 14"/>
              <a:gd name="T10" fmla="*/ 18 w 26"/>
              <a:gd name="T11" fmla="*/ 10 h 14"/>
              <a:gd name="T12" fmla="*/ 22 w 26"/>
              <a:gd name="T13" fmla="*/ 8 h 14"/>
              <a:gd name="T14" fmla="*/ 24 w 26"/>
              <a:gd name="T15" fmla="*/ 6 h 14"/>
              <a:gd name="T16" fmla="*/ 26 w 26"/>
              <a:gd name="T17" fmla="*/ 4 h 14"/>
              <a:gd name="T18" fmla="*/ 22 w 26"/>
              <a:gd name="T19" fmla="*/ 2 h 14"/>
              <a:gd name="T20" fmla="*/ 18 w 26"/>
              <a:gd name="T21" fmla="*/ 0 h 14"/>
              <a:gd name="T22" fmla="*/ 14 w 26"/>
              <a:gd name="T23" fmla="*/ 0 h 14"/>
              <a:gd name="T24" fmla="*/ 10 w 26"/>
              <a:gd name="T25" fmla="*/ 0 h 14"/>
              <a:gd name="T26" fmla="*/ 6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2"/>
                </a:lnTo>
                <a:lnTo>
                  <a:pt x="18" y="10"/>
                </a:lnTo>
                <a:lnTo>
                  <a:pt x="22" y="8"/>
                </a:lnTo>
                <a:lnTo>
                  <a:pt x="24" y="6"/>
                </a:lnTo>
                <a:lnTo>
                  <a:pt x="26" y="4"/>
                </a:lnTo>
                <a:lnTo>
                  <a:pt x="22" y="2"/>
                </a:lnTo>
                <a:lnTo>
                  <a:pt x="18" y="0"/>
                </a:lnTo>
                <a:lnTo>
                  <a:pt x="14" y="0"/>
                </a:lnTo>
                <a:lnTo>
                  <a:pt x="10" y="0"/>
                </a:lnTo>
                <a:lnTo>
                  <a:pt x="6"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0" name="Freeform 66"/>
          <p:cNvSpPr>
            <a:spLocks/>
          </p:cNvSpPr>
          <p:nvPr userDrawn="1"/>
        </p:nvSpPr>
        <p:spPr bwMode="auto">
          <a:xfrm>
            <a:off x="5880100" y="-7229202"/>
            <a:ext cx="41275" cy="22225"/>
          </a:xfrm>
          <a:custGeom>
            <a:avLst/>
            <a:gdLst>
              <a:gd name="T0" fmla="*/ 26 w 26"/>
              <a:gd name="T1" fmla="*/ 12 h 14"/>
              <a:gd name="T2" fmla="*/ 24 w 26"/>
              <a:gd name="T3" fmla="*/ 8 h 14"/>
              <a:gd name="T4" fmla="*/ 22 w 26"/>
              <a:gd name="T5" fmla="*/ 4 h 14"/>
              <a:gd name="T6" fmla="*/ 18 w 26"/>
              <a:gd name="T7" fmla="*/ 2 h 14"/>
              <a:gd name="T8" fmla="*/ 16 w 26"/>
              <a:gd name="T9" fmla="*/ 0 h 14"/>
              <a:gd name="T10" fmla="*/ 12 w 26"/>
              <a:gd name="T11" fmla="*/ 0 h 14"/>
              <a:gd name="T12" fmla="*/ 8 w 26"/>
              <a:gd name="T13" fmla="*/ 0 h 14"/>
              <a:gd name="T14" fmla="*/ 4 w 26"/>
              <a:gd name="T15" fmla="*/ 0 h 14"/>
              <a:gd name="T16" fmla="*/ 0 w 26"/>
              <a:gd name="T17" fmla="*/ 0 h 14"/>
              <a:gd name="T18" fmla="*/ 2 w 26"/>
              <a:gd name="T19" fmla="*/ 4 h 14"/>
              <a:gd name="T20" fmla="*/ 4 w 26"/>
              <a:gd name="T21" fmla="*/ 8 h 14"/>
              <a:gd name="T22" fmla="*/ 6 w 26"/>
              <a:gd name="T23" fmla="*/ 10 h 14"/>
              <a:gd name="T24" fmla="*/ 10 w 26"/>
              <a:gd name="T25" fmla="*/ 12 h 14"/>
              <a:gd name="T26" fmla="*/ 12 w 26"/>
              <a:gd name="T27" fmla="*/ 14 h 14"/>
              <a:gd name="T28" fmla="*/ 16 w 26"/>
              <a:gd name="T29" fmla="*/ 14 h 14"/>
              <a:gd name="T30" fmla="*/ 22 w 26"/>
              <a:gd name="T31" fmla="*/ 12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4"/>
                </a:lnTo>
                <a:lnTo>
                  <a:pt x="18" y="2"/>
                </a:lnTo>
                <a:lnTo>
                  <a:pt x="16" y="0"/>
                </a:lnTo>
                <a:lnTo>
                  <a:pt x="12" y="0"/>
                </a:lnTo>
                <a:lnTo>
                  <a:pt x="8" y="0"/>
                </a:lnTo>
                <a:lnTo>
                  <a:pt x="4" y="0"/>
                </a:lnTo>
                <a:lnTo>
                  <a:pt x="0" y="0"/>
                </a:lnTo>
                <a:lnTo>
                  <a:pt x="2" y="4"/>
                </a:lnTo>
                <a:lnTo>
                  <a:pt x="4" y="8"/>
                </a:lnTo>
                <a:lnTo>
                  <a:pt x="6" y="10"/>
                </a:lnTo>
                <a:lnTo>
                  <a:pt x="10" y="12"/>
                </a:lnTo>
                <a:lnTo>
                  <a:pt x="12" y="14"/>
                </a:lnTo>
                <a:lnTo>
                  <a:pt x="16" y="14"/>
                </a:lnTo>
                <a:lnTo>
                  <a:pt x="22" y="12"/>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1" name="Freeform 67"/>
          <p:cNvSpPr>
            <a:spLocks/>
          </p:cNvSpPr>
          <p:nvPr userDrawn="1"/>
        </p:nvSpPr>
        <p:spPr bwMode="auto">
          <a:xfrm>
            <a:off x="5969000" y="-7124427"/>
            <a:ext cx="25400" cy="38100"/>
          </a:xfrm>
          <a:custGeom>
            <a:avLst/>
            <a:gdLst>
              <a:gd name="T0" fmla="*/ 16 w 16"/>
              <a:gd name="T1" fmla="*/ 0 h 24"/>
              <a:gd name="T2" fmla="*/ 16 w 16"/>
              <a:gd name="T3" fmla="*/ 4 h 24"/>
              <a:gd name="T4" fmla="*/ 16 w 16"/>
              <a:gd name="T5" fmla="*/ 8 h 24"/>
              <a:gd name="T6" fmla="*/ 14 w 16"/>
              <a:gd name="T7" fmla="*/ 14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10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4"/>
                </a:lnTo>
                <a:lnTo>
                  <a:pt x="12" y="16"/>
                </a:lnTo>
                <a:lnTo>
                  <a:pt x="10" y="20"/>
                </a:lnTo>
                <a:lnTo>
                  <a:pt x="8" y="22"/>
                </a:lnTo>
                <a:lnTo>
                  <a:pt x="4" y="24"/>
                </a:lnTo>
                <a:lnTo>
                  <a:pt x="0" y="24"/>
                </a:lnTo>
                <a:lnTo>
                  <a:pt x="0" y="20"/>
                </a:lnTo>
                <a:lnTo>
                  <a:pt x="0" y="16"/>
                </a:lnTo>
                <a:lnTo>
                  <a:pt x="2" y="12"/>
                </a:lnTo>
                <a:lnTo>
                  <a:pt x="4" y="10"/>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2" name="Freeform 68"/>
          <p:cNvSpPr>
            <a:spLocks/>
          </p:cNvSpPr>
          <p:nvPr userDrawn="1"/>
        </p:nvSpPr>
        <p:spPr bwMode="auto">
          <a:xfrm>
            <a:off x="5915025" y="-7108552"/>
            <a:ext cx="41275" cy="22225"/>
          </a:xfrm>
          <a:custGeom>
            <a:avLst/>
            <a:gdLst>
              <a:gd name="T0" fmla="*/ 0 w 26"/>
              <a:gd name="T1" fmla="*/ 8 h 14"/>
              <a:gd name="T2" fmla="*/ 4 w 26"/>
              <a:gd name="T3" fmla="*/ 6 h 14"/>
              <a:gd name="T4" fmla="*/ 6 w 26"/>
              <a:gd name="T5" fmla="*/ 4 h 14"/>
              <a:gd name="T6" fmla="*/ 10 w 26"/>
              <a:gd name="T7" fmla="*/ 2 h 14"/>
              <a:gd name="T8" fmla="*/ 14 w 26"/>
              <a:gd name="T9" fmla="*/ 0 h 14"/>
              <a:gd name="T10" fmla="*/ 16 w 26"/>
              <a:gd name="T11" fmla="*/ 0 h 14"/>
              <a:gd name="T12" fmla="*/ 20 w 26"/>
              <a:gd name="T13" fmla="*/ 2 h 14"/>
              <a:gd name="T14" fmla="*/ 24 w 26"/>
              <a:gd name="T15" fmla="*/ 4 h 14"/>
              <a:gd name="T16" fmla="*/ 26 w 26"/>
              <a:gd name="T17" fmla="*/ 6 h 14"/>
              <a:gd name="T18" fmla="*/ 24 w 26"/>
              <a:gd name="T19" fmla="*/ 10 h 14"/>
              <a:gd name="T20" fmla="*/ 22 w 26"/>
              <a:gd name="T21" fmla="*/ 12 h 14"/>
              <a:gd name="T22" fmla="*/ 18 w 26"/>
              <a:gd name="T23" fmla="*/ 14 h 14"/>
              <a:gd name="T24" fmla="*/ 14 w 26"/>
              <a:gd name="T25" fmla="*/ 14 h 14"/>
              <a:gd name="T26" fmla="*/ 10 w 26"/>
              <a:gd name="T27" fmla="*/ 14 h 14"/>
              <a:gd name="T28" fmla="*/ 8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4" y="6"/>
                </a:lnTo>
                <a:lnTo>
                  <a:pt x="6" y="4"/>
                </a:lnTo>
                <a:lnTo>
                  <a:pt x="10" y="2"/>
                </a:lnTo>
                <a:lnTo>
                  <a:pt x="14" y="0"/>
                </a:lnTo>
                <a:lnTo>
                  <a:pt x="16" y="0"/>
                </a:lnTo>
                <a:lnTo>
                  <a:pt x="20" y="2"/>
                </a:lnTo>
                <a:lnTo>
                  <a:pt x="24" y="4"/>
                </a:lnTo>
                <a:lnTo>
                  <a:pt x="26" y="6"/>
                </a:lnTo>
                <a:lnTo>
                  <a:pt x="24" y="10"/>
                </a:lnTo>
                <a:lnTo>
                  <a:pt x="22" y="12"/>
                </a:lnTo>
                <a:lnTo>
                  <a:pt x="18" y="14"/>
                </a:lnTo>
                <a:lnTo>
                  <a:pt x="14" y="14"/>
                </a:lnTo>
                <a:lnTo>
                  <a:pt x="10" y="14"/>
                </a:lnTo>
                <a:lnTo>
                  <a:pt x="8"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3" name="Freeform 69"/>
          <p:cNvSpPr>
            <a:spLocks/>
          </p:cNvSpPr>
          <p:nvPr userDrawn="1"/>
        </p:nvSpPr>
        <p:spPr bwMode="auto">
          <a:xfrm>
            <a:off x="6029325" y="-7276827"/>
            <a:ext cx="25400" cy="34925"/>
          </a:xfrm>
          <a:custGeom>
            <a:avLst/>
            <a:gdLst>
              <a:gd name="T0" fmla="*/ 16 w 16"/>
              <a:gd name="T1" fmla="*/ 0 h 22"/>
              <a:gd name="T2" fmla="*/ 16 w 16"/>
              <a:gd name="T3" fmla="*/ 4 h 22"/>
              <a:gd name="T4" fmla="*/ 14 w 16"/>
              <a:gd name="T5" fmla="*/ 8 h 22"/>
              <a:gd name="T6" fmla="*/ 14 w 16"/>
              <a:gd name="T7" fmla="*/ 12 h 22"/>
              <a:gd name="T8" fmla="*/ 12 w 16"/>
              <a:gd name="T9" fmla="*/ 16 h 22"/>
              <a:gd name="T10" fmla="*/ 10 w 16"/>
              <a:gd name="T11" fmla="*/ 18 h 22"/>
              <a:gd name="T12" fmla="*/ 6 w 16"/>
              <a:gd name="T13" fmla="*/ 20 h 22"/>
              <a:gd name="T14" fmla="*/ 4 w 16"/>
              <a:gd name="T15" fmla="*/ 22 h 22"/>
              <a:gd name="T16" fmla="*/ 0 w 16"/>
              <a:gd name="T17" fmla="*/ 22 h 22"/>
              <a:gd name="T18" fmla="*/ 0 w 16"/>
              <a:gd name="T19" fmla="*/ 18 h 22"/>
              <a:gd name="T20" fmla="*/ 0 w 16"/>
              <a:gd name="T21" fmla="*/ 14 h 22"/>
              <a:gd name="T22" fmla="*/ 0 w 16"/>
              <a:gd name="T23" fmla="*/ 12 h 22"/>
              <a:gd name="T24" fmla="*/ 2 w 16"/>
              <a:gd name="T25" fmla="*/ 8 h 22"/>
              <a:gd name="T26" fmla="*/ 4 w 16"/>
              <a:gd name="T27" fmla="*/ 4 h 22"/>
              <a:gd name="T28" fmla="*/ 8 w 16"/>
              <a:gd name="T29" fmla="*/ 2 h 22"/>
              <a:gd name="T30" fmla="*/ 12 w 16"/>
              <a:gd name="T31" fmla="*/ 0 h 22"/>
              <a:gd name="T32" fmla="*/ 16 w 16"/>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2">
                <a:moveTo>
                  <a:pt x="16" y="0"/>
                </a:moveTo>
                <a:lnTo>
                  <a:pt x="16" y="4"/>
                </a:lnTo>
                <a:lnTo>
                  <a:pt x="14" y="8"/>
                </a:lnTo>
                <a:lnTo>
                  <a:pt x="14" y="12"/>
                </a:lnTo>
                <a:lnTo>
                  <a:pt x="12" y="16"/>
                </a:lnTo>
                <a:lnTo>
                  <a:pt x="10" y="18"/>
                </a:lnTo>
                <a:lnTo>
                  <a:pt x="6" y="20"/>
                </a:lnTo>
                <a:lnTo>
                  <a:pt x="4" y="22"/>
                </a:lnTo>
                <a:lnTo>
                  <a:pt x="0" y="22"/>
                </a:lnTo>
                <a:lnTo>
                  <a:pt x="0" y="18"/>
                </a:lnTo>
                <a:lnTo>
                  <a:pt x="0" y="14"/>
                </a:lnTo>
                <a:lnTo>
                  <a:pt x="0" y="12"/>
                </a:lnTo>
                <a:lnTo>
                  <a:pt x="2" y="8"/>
                </a:lnTo>
                <a:lnTo>
                  <a:pt x="4" y="4"/>
                </a:lnTo>
                <a:lnTo>
                  <a:pt x="8" y="2"/>
                </a:lnTo>
                <a:lnTo>
                  <a:pt x="12" y="0"/>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4" name="Freeform 70"/>
          <p:cNvSpPr>
            <a:spLocks/>
          </p:cNvSpPr>
          <p:nvPr userDrawn="1"/>
        </p:nvSpPr>
        <p:spPr bwMode="auto">
          <a:xfrm>
            <a:off x="6181725" y="-7181577"/>
            <a:ext cx="41275" cy="22225"/>
          </a:xfrm>
          <a:custGeom>
            <a:avLst/>
            <a:gdLst>
              <a:gd name="T0" fmla="*/ 0 w 26"/>
              <a:gd name="T1" fmla="*/ 8 h 14"/>
              <a:gd name="T2" fmla="*/ 2 w 26"/>
              <a:gd name="T3" fmla="*/ 6 h 14"/>
              <a:gd name="T4" fmla="*/ 6 w 26"/>
              <a:gd name="T5" fmla="*/ 4 h 14"/>
              <a:gd name="T6" fmla="*/ 8 w 26"/>
              <a:gd name="T7" fmla="*/ 2 h 14"/>
              <a:gd name="T8" fmla="*/ 12 w 26"/>
              <a:gd name="T9" fmla="*/ 0 h 14"/>
              <a:gd name="T10" fmla="*/ 16 w 26"/>
              <a:gd name="T11" fmla="*/ 0 h 14"/>
              <a:gd name="T12" fmla="*/ 20 w 26"/>
              <a:gd name="T13" fmla="*/ 2 h 14"/>
              <a:gd name="T14" fmla="*/ 22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2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8" y="2"/>
                </a:lnTo>
                <a:lnTo>
                  <a:pt x="12" y="0"/>
                </a:lnTo>
                <a:lnTo>
                  <a:pt x="16" y="0"/>
                </a:lnTo>
                <a:lnTo>
                  <a:pt x="20" y="2"/>
                </a:lnTo>
                <a:lnTo>
                  <a:pt x="22" y="4"/>
                </a:lnTo>
                <a:lnTo>
                  <a:pt x="26" y="8"/>
                </a:lnTo>
                <a:lnTo>
                  <a:pt x="24" y="10"/>
                </a:lnTo>
                <a:lnTo>
                  <a:pt x="20" y="12"/>
                </a:lnTo>
                <a:lnTo>
                  <a:pt x="18" y="14"/>
                </a:lnTo>
                <a:lnTo>
                  <a:pt x="14" y="14"/>
                </a:lnTo>
                <a:lnTo>
                  <a:pt x="10" y="14"/>
                </a:lnTo>
                <a:lnTo>
                  <a:pt x="6" y="12"/>
                </a:lnTo>
                <a:lnTo>
                  <a:pt x="2"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5" name="Freeform 71"/>
          <p:cNvSpPr>
            <a:spLocks/>
          </p:cNvSpPr>
          <p:nvPr userDrawn="1"/>
        </p:nvSpPr>
        <p:spPr bwMode="auto">
          <a:xfrm>
            <a:off x="6096000" y="-7241902"/>
            <a:ext cx="28575" cy="38100"/>
          </a:xfrm>
          <a:custGeom>
            <a:avLst/>
            <a:gdLst>
              <a:gd name="T0" fmla="*/ 18 w 18"/>
              <a:gd name="T1" fmla="*/ 0 h 24"/>
              <a:gd name="T2" fmla="*/ 18 w 18"/>
              <a:gd name="T3" fmla="*/ 4 h 24"/>
              <a:gd name="T4" fmla="*/ 16 w 18"/>
              <a:gd name="T5" fmla="*/ 8 h 24"/>
              <a:gd name="T6" fmla="*/ 16 w 18"/>
              <a:gd name="T7" fmla="*/ 12 h 24"/>
              <a:gd name="T8" fmla="*/ 14 w 18"/>
              <a:gd name="T9" fmla="*/ 16 h 24"/>
              <a:gd name="T10" fmla="*/ 12 w 18"/>
              <a:gd name="T11" fmla="*/ 20 h 24"/>
              <a:gd name="T12" fmla="*/ 10 w 18"/>
              <a:gd name="T13" fmla="*/ 22 h 24"/>
              <a:gd name="T14" fmla="*/ 6 w 18"/>
              <a:gd name="T15" fmla="*/ 24 h 24"/>
              <a:gd name="T16" fmla="*/ 2 w 18"/>
              <a:gd name="T17" fmla="*/ 24 h 24"/>
              <a:gd name="T18" fmla="*/ 0 w 18"/>
              <a:gd name="T19" fmla="*/ 20 h 24"/>
              <a:gd name="T20" fmla="*/ 2 w 18"/>
              <a:gd name="T21" fmla="*/ 16 h 24"/>
              <a:gd name="T22" fmla="*/ 2 w 18"/>
              <a:gd name="T23" fmla="*/ 12 h 24"/>
              <a:gd name="T24" fmla="*/ 4 w 18"/>
              <a:gd name="T25" fmla="*/ 10 h 24"/>
              <a:gd name="T26" fmla="*/ 6 w 18"/>
              <a:gd name="T27" fmla="*/ 6 h 24"/>
              <a:gd name="T28" fmla="*/ 10 w 18"/>
              <a:gd name="T29" fmla="*/ 4 h 24"/>
              <a:gd name="T30" fmla="*/ 14 w 18"/>
              <a:gd name="T31" fmla="*/ 2 h 24"/>
              <a:gd name="T32" fmla="*/ 18 w 18"/>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18" y="0"/>
                </a:moveTo>
                <a:lnTo>
                  <a:pt x="18" y="4"/>
                </a:lnTo>
                <a:lnTo>
                  <a:pt x="16" y="8"/>
                </a:lnTo>
                <a:lnTo>
                  <a:pt x="16" y="12"/>
                </a:lnTo>
                <a:lnTo>
                  <a:pt x="14" y="16"/>
                </a:lnTo>
                <a:lnTo>
                  <a:pt x="12" y="20"/>
                </a:lnTo>
                <a:lnTo>
                  <a:pt x="10" y="22"/>
                </a:lnTo>
                <a:lnTo>
                  <a:pt x="6" y="24"/>
                </a:lnTo>
                <a:lnTo>
                  <a:pt x="2" y="24"/>
                </a:lnTo>
                <a:lnTo>
                  <a:pt x="0" y="20"/>
                </a:lnTo>
                <a:lnTo>
                  <a:pt x="2" y="16"/>
                </a:lnTo>
                <a:lnTo>
                  <a:pt x="2" y="12"/>
                </a:lnTo>
                <a:lnTo>
                  <a:pt x="4" y="10"/>
                </a:lnTo>
                <a:lnTo>
                  <a:pt x="6" y="6"/>
                </a:lnTo>
                <a:lnTo>
                  <a:pt x="10" y="4"/>
                </a:lnTo>
                <a:lnTo>
                  <a:pt x="14" y="2"/>
                </a:lnTo>
                <a:lnTo>
                  <a:pt x="18"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6" name="Freeform 72"/>
          <p:cNvSpPr>
            <a:spLocks/>
          </p:cNvSpPr>
          <p:nvPr userDrawn="1"/>
        </p:nvSpPr>
        <p:spPr bwMode="auto">
          <a:xfrm>
            <a:off x="5988050" y="-7086327"/>
            <a:ext cx="44450" cy="19050"/>
          </a:xfrm>
          <a:custGeom>
            <a:avLst/>
            <a:gdLst>
              <a:gd name="T0" fmla="*/ 0 w 28"/>
              <a:gd name="T1" fmla="*/ 8 h 12"/>
              <a:gd name="T2" fmla="*/ 4 w 28"/>
              <a:gd name="T3" fmla="*/ 4 h 12"/>
              <a:gd name="T4" fmla="*/ 6 w 28"/>
              <a:gd name="T5" fmla="*/ 2 h 12"/>
              <a:gd name="T6" fmla="*/ 10 w 28"/>
              <a:gd name="T7" fmla="*/ 0 h 12"/>
              <a:gd name="T8" fmla="*/ 14 w 28"/>
              <a:gd name="T9" fmla="*/ 0 h 12"/>
              <a:gd name="T10" fmla="*/ 18 w 28"/>
              <a:gd name="T11" fmla="*/ 0 h 12"/>
              <a:gd name="T12" fmla="*/ 20 w 28"/>
              <a:gd name="T13" fmla="*/ 0 h 12"/>
              <a:gd name="T14" fmla="*/ 24 w 28"/>
              <a:gd name="T15" fmla="*/ 2 h 12"/>
              <a:gd name="T16" fmla="*/ 28 w 28"/>
              <a:gd name="T17" fmla="*/ 6 h 12"/>
              <a:gd name="T18" fmla="*/ 24 w 28"/>
              <a:gd name="T19" fmla="*/ 8 h 12"/>
              <a:gd name="T20" fmla="*/ 22 w 28"/>
              <a:gd name="T21" fmla="*/ 10 h 12"/>
              <a:gd name="T22" fmla="*/ 18 w 28"/>
              <a:gd name="T23" fmla="*/ 12 h 12"/>
              <a:gd name="T24" fmla="*/ 16 w 28"/>
              <a:gd name="T25" fmla="*/ 12 h 12"/>
              <a:gd name="T26" fmla="*/ 12 w 28"/>
              <a:gd name="T27" fmla="*/ 12 h 12"/>
              <a:gd name="T28" fmla="*/ 8 w 28"/>
              <a:gd name="T29" fmla="*/ 12 h 12"/>
              <a:gd name="T30" fmla="*/ 4 w 28"/>
              <a:gd name="T31" fmla="*/ 10 h 12"/>
              <a:gd name="T32" fmla="*/ 0 w 28"/>
              <a:gd name="T3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2">
                <a:moveTo>
                  <a:pt x="0" y="8"/>
                </a:moveTo>
                <a:lnTo>
                  <a:pt x="4" y="4"/>
                </a:lnTo>
                <a:lnTo>
                  <a:pt x="6" y="2"/>
                </a:lnTo>
                <a:lnTo>
                  <a:pt x="10" y="0"/>
                </a:lnTo>
                <a:lnTo>
                  <a:pt x="14" y="0"/>
                </a:lnTo>
                <a:lnTo>
                  <a:pt x="18" y="0"/>
                </a:lnTo>
                <a:lnTo>
                  <a:pt x="20" y="0"/>
                </a:lnTo>
                <a:lnTo>
                  <a:pt x="24" y="2"/>
                </a:lnTo>
                <a:lnTo>
                  <a:pt x="28" y="6"/>
                </a:lnTo>
                <a:lnTo>
                  <a:pt x="24" y="8"/>
                </a:lnTo>
                <a:lnTo>
                  <a:pt x="22" y="10"/>
                </a:lnTo>
                <a:lnTo>
                  <a:pt x="18" y="12"/>
                </a:lnTo>
                <a:lnTo>
                  <a:pt x="16" y="12"/>
                </a:lnTo>
                <a:lnTo>
                  <a:pt x="12" y="12"/>
                </a:lnTo>
                <a:lnTo>
                  <a:pt x="8"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7" name="Freeform 73"/>
          <p:cNvSpPr>
            <a:spLocks/>
          </p:cNvSpPr>
          <p:nvPr userDrawn="1"/>
        </p:nvSpPr>
        <p:spPr bwMode="auto">
          <a:xfrm>
            <a:off x="6029325" y="-7330802"/>
            <a:ext cx="25400" cy="38100"/>
          </a:xfrm>
          <a:custGeom>
            <a:avLst/>
            <a:gdLst>
              <a:gd name="T0" fmla="*/ 16 w 16"/>
              <a:gd name="T1" fmla="*/ 0 h 24"/>
              <a:gd name="T2" fmla="*/ 16 w 16"/>
              <a:gd name="T3" fmla="*/ 4 h 24"/>
              <a:gd name="T4" fmla="*/ 16 w 16"/>
              <a:gd name="T5" fmla="*/ 10 h 24"/>
              <a:gd name="T6" fmla="*/ 14 w 16"/>
              <a:gd name="T7" fmla="*/ 12 h 24"/>
              <a:gd name="T8" fmla="*/ 14 w 16"/>
              <a:gd name="T9" fmla="*/ 16 h 24"/>
              <a:gd name="T10" fmla="*/ 12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10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10"/>
                </a:lnTo>
                <a:lnTo>
                  <a:pt x="14" y="12"/>
                </a:lnTo>
                <a:lnTo>
                  <a:pt x="14" y="16"/>
                </a:lnTo>
                <a:lnTo>
                  <a:pt x="12" y="20"/>
                </a:lnTo>
                <a:lnTo>
                  <a:pt x="8" y="22"/>
                </a:lnTo>
                <a:lnTo>
                  <a:pt x="4" y="24"/>
                </a:lnTo>
                <a:lnTo>
                  <a:pt x="0" y="24"/>
                </a:lnTo>
                <a:lnTo>
                  <a:pt x="0" y="20"/>
                </a:lnTo>
                <a:lnTo>
                  <a:pt x="0" y="16"/>
                </a:lnTo>
                <a:lnTo>
                  <a:pt x="2" y="12"/>
                </a:lnTo>
                <a:lnTo>
                  <a:pt x="4" y="10"/>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8" name="Freeform 74"/>
          <p:cNvSpPr>
            <a:spLocks/>
          </p:cNvSpPr>
          <p:nvPr userDrawn="1"/>
        </p:nvSpPr>
        <p:spPr bwMode="auto">
          <a:xfrm>
            <a:off x="6137275" y="-7292702"/>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0 w 16"/>
              <a:gd name="T23" fmla="*/ 12 h 24"/>
              <a:gd name="T24" fmla="*/ 2 w 16"/>
              <a:gd name="T25" fmla="*/ 8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20"/>
                </a:lnTo>
                <a:lnTo>
                  <a:pt x="8" y="22"/>
                </a:lnTo>
                <a:lnTo>
                  <a:pt x="4" y="24"/>
                </a:lnTo>
                <a:lnTo>
                  <a:pt x="0" y="24"/>
                </a:lnTo>
                <a:lnTo>
                  <a:pt x="0" y="20"/>
                </a:lnTo>
                <a:lnTo>
                  <a:pt x="0" y="16"/>
                </a:lnTo>
                <a:lnTo>
                  <a:pt x="0" y="12"/>
                </a:lnTo>
                <a:lnTo>
                  <a:pt x="2" y="8"/>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79" name="Freeform 75"/>
          <p:cNvSpPr>
            <a:spLocks/>
          </p:cNvSpPr>
          <p:nvPr userDrawn="1"/>
        </p:nvSpPr>
        <p:spPr bwMode="auto">
          <a:xfrm>
            <a:off x="6172200" y="-7245077"/>
            <a:ext cx="41275" cy="22225"/>
          </a:xfrm>
          <a:custGeom>
            <a:avLst/>
            <a:gdLst>
              <a:gd name="T0" fmla="*/ 0 w 26"/>
              <a:gd name="T1" fmla="*/ 8 h 14"/>
              <a:gd name="T2" fmla="*/ 2 w 26"/>
              <a:gd name="T3" fmla="*/ 6 h 14"/>
              <a:gd name="T4" fmla="*/ 6 w 26"/>
              <a:gd name="T5" fmla="*/ 4 h 14"/>
              <a:gd name="T6" fmla="*/ 10 w 26"/>
              <a:gd name="T7" fmla="*/ 2 h 14"/>
              <a:gd name="T8" fmla="*/ 12 w 26"/>
              <a:gd name="T9" fmla="*/ 0 h 14"/>
              <a:gd name="T10" fmla="*/ 16 w 26"/>
              <a:gd name="T11" fmla="*/ 0 h 14"/>
              <a:gd name="T12" fmla="*/ 20 w 26"/>
              <a:gd name="T13" fmla="*/ 2 h 14"/>
              <a:gd name="T14" fmla="*/ 24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10" y="2"/>
                </a:lnTo>
                <a:lnTo>
                  <a:pt x="12" y="0"/>
                </a:lnTo>
                <a:lnTo>
                  <a:pt x="16" y="0"/>
                </a:lnTo>
                <a:lnTo>
                  <a:pt x="20" y="2"/>
                </a:lnTo>
                <a:lnTo>
                  <a:pt x="24" y="4"/>
                </a:lnTo>
                <a:lnTo>
                  <a:pt x="26" y="8"/>
                </a:lnTo>
                <a:lnTo>
                  <a:pt x="24" y="10"/>
                </a:lnTo>
                <a:lnTo>
                  <a:pt x="20" y="12"/>
                </a:lnTo>
                <a:lnTo>
                  <a:pt x="18" y="14"/>
                </a:lnTo>
                <a:lnTo>
                  <a:pt x="14" y="14"/>
                </a:lnTo>
                <a:lnTo>
                  <a:pt x="10" y="14"/>
                </a:lnTo>
                <a:lnTo>
                  <a:pt x="6"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0" name="Freeform 76"/>
          <p:cNvSpPr>
            <a:spLocks/>
          </p:cNvSpPr>
          <p:nvPr userDrawn="1"/>
        </p:nvSpPr>
        <p:spPr bwMode="auto">
          <a:xfrm>
            <a:off x="5984875" y="-7181577"/>
            <a:ext cx="25400" cy="38100"/>
          </a:xfrm>
          <a:custGeom>
            <a:avLst/>
            <a:gdLst>
              <a:gd name="T0" fmla="*/ 16 w 16"/>
              <a:gd name="T1" fmla="*/ 0 h 24"/>
              <a:gd name="T2" fmla="*/ 16 w 16"/>
              <a:gd name="T3" fmla="*/ 4 h 24"/>
              <a:gd name="T4" fmla="*/ 14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0 w 16"/>
              <a:gd name="T23" fmla="*/ 12 h 24"/>
              <a:gd name="T24" fmla="*/ 2 w 16"/>
              <a:gd name="T25" fmla="*/ 8 h 24"/>
              <a:gd name="T26" fmla="*/ 4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4" y="8"/>
                </a:lnTo>
                <a:lnTo>
                  <a:pt x="14" y="12"/>
                </a:lnTo>
                <a:lnTo>
                  <a:pt x="12" y="16"/>
                </a:lnTo>
                <a:lnTo>
                  <a:pt x="10" y="20"/>
                </a:lnTo>
                <a:lnTo>
                  <a:pt x="8" y="22"/>
                </a:lnTo>
                <a:lnTo>
                  <a:pt x="4" y="24"/>
                </a:lnTo>
                <a:lnTo>
                  <a:pt x="0" y="24"/>
                </a:lnTo>
                <a:lnTo>
                  <a:pt x="0" y="20"/>
                </a:lnTo>
                <a:lnTo>
                  <a:pt x="0" y="16"/>
                </a:lnTo>
                <a:lnTo>
                  <a:pt x="0" y="12"/>
                </a:lnTo>
                <a:lnTo>
                  <a:pt x="2" y="8"/>
                </a:lnTo>
                <a:lnTo>
                  <a:pt x="4"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1" name="Freeform 77"/>
          <p:cNvSpPr>
            <a:spLocks/>
          </p:cNvSpPr>
          <p:nvPr userDrawn="1"/>
        </p:nvSpPr>
        <p:spPr bwMode="auto">
          <a:xfrm>
            <a:off x="6080125" y="-7270477"/>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18 h 24"/>
              <a:gd name="T12" fmla="*/ 8 w 16"/>
              <a:gd name="T13" fmla="*/ 20 h 24"/>
              <a:gd name="T14" fmla="*/ 4 w 16"/>
              <a:gd name="T15" fmla="*/ 22 h 24"/>
              <a:gd name="T16" fmla="*/ 0 w 16"/>
              <a:gd name="T17" fmla="*/ 24 h 24"/>
              <a:gd name="T18" fmla="*/ 0 w 16"/>
              <a:gd name="T19" fmla="*/ 18 h 24"/>
              <a:gd name="T20" fmla="*/ 0 w 16"/>
              <a:gd name="T21" fmla="*/ 14 h 24"/>
              <a:gd name="T22" fmla="*/ 0 w 16"/>
              <a:gd name="T23" fmla="*/ 10 h 24"/>
              <a:gd name="T24" fmla="*/ 2 w 16"/>
              <a:gd name="T25" fmla="*/ 8 h 24"/>
              <a:gd name="T26" fmla="*/ 6 w 16"/>
              <a:gd name="T27" fmla="*/ 4 h 24"/>
              <a:gd name="T28" fmla="*/ 8 w 16"/>
              <a:gd name="T29" fmla="*/ 2 h 24"/>
              <a:gd name="T30" fmla="*/ 12 w 16"/>
              <a:gd name="T31" fmla="*/ 0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18"/>
                </a:lnTo>
                <a:lnTo>
                  <a:pt x="8" y="20"/>
                </a:lnTo>
                <a:lnTo>
                  <a:pt x="4" y="22"/>
                </a:lnTo>
                <a:lnTo>
                  <a:pt x="0" y="24"/>
                </a:lnTo>
                <a:lnTo>
                  <a:pt x="0" y="18"/>
                </a:lnTo>
                <a:lnTo>
                  <a:pt x="0" y="14"/>
                </a:lnTo>
                <a:lnTo>
                  <a:pt x="0" y="10"/>
                </a:lnTo>
                <a:lnTo>
                  <a:pt x="2" y="8"/>
                </a:lnTo>
                <a:lnTo>
                  <a:pt x="6" y="4"/>
                </a:lnTo>
                <a:lnTo>
                  <a:pt x="8" y="2"/>
                </a:lnTo>
                <a:lnTo>
                  <a:pt x="12" y="0"/>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2" name="Freeform 78"/>
          <p:cNvSpPr>
            <a:spLocks/>
          </p:cNvSpPr>
          <p:nvPr userDrawn="1"/>
        </p:nvSpPr>
        <p:spPr bwMode="auto">
          <a:xfrm>
            <a:off x="6178550" y="-7153002"/>
            <a:ext cx="41275" cy="25400"/>
          </a:xfrm>
          <a:custGeom>
            <a:avLst/>
            <a:gdLst>
              <a:gd name="T0" fmla="*/ 26 w 26"/>
              <a:gd name="T1" fmla="*/ 12 h 16"/>
              <a:gd name="T2" fmla="*/ 24 w 26"/>
              <a:gd name="T3" fmla="*/ 10 h 16"/>
              <a:gd name="T4" fmla="*/ 22 w 26"/>
              <a:gd name="T5" fmla="*/ 6 h 16"/>
              <a:gd name="T6" fmla="*/ 18 w 26"/>
              <a:gd name="T7" fmla="*/ 4 h 16"/>
              <a:gd name="T8" fmla="*/ 14 w 26"/>
              <a:gd name="T9" fmla="*/ 2 h 16"/>
              <a:gd name="T10" fmla="*/ 10 w 26"/>
              <a:gd name="T11" fmla="*/ 0 h 16"/>
              <a:gd name="T12" fmla="*/ 6 w 26"/>
              <a:gd name="T13" fmla="*/ 0 h 16"/>
              <a:gd name="T14" fmla="*/ 2 w 26"/>
              <a:gd name="T15" fmla="*/ 0 h 16"/>
              <a:gd name="T16" fmla="*/ 0 w 26"/>
              <a:gd name="T17" fmla="*/ 2 h 16"/>
              <a:gd name="T18" fmla="*/ 2 w 26"/>
              <a:gd name="T19" fmla="*/ 6 h 16"/>
              <a:gd name="T20" fmla="*/ 4 w 26"/>
              <a:gd name="T21" fmla="*/ 10 h 16"/>
              <a:gd name="T22" fmla="*/ 6 w 26"/>
              <a:gd name="T23" fmla="*/ 12 h 16"/>
              <a:gd name="T24" fmla="*/ 8 w 26"/>
              <a:gd name="T25" fmla="*/ 14 h 16"/>
              <a:gd name="T26" fmla="*/ 12 w 26"/>
              <a:gd name="T27" fmla="*/ 14 h 16"/>
              <a:gd name="T28" fmla="*/ 16 w 26"/>
              <a:gd name="T29" fmla="*/ 16 h 16"/>
              <a:gd name="T30" fmla="*/ 20 w 26"/>
              <a:gd name="T31" fmla="*/ 14 h 16"/>
              <a:gd name="T32" fmla="*/ 26 w 26"/>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2"/>
                </a:moveTo>
                <a:lnTo>
                  <a:pt x="24" y="10"/>
                </a:lnTo>
                <a:lnTo>
                  <a:pt x="22" y="6"/>
                </a:lnTo>
                <a:lnTo>
                  <a:pt x="18" y="4"/>
                </a:lnTo>
                <a:lnTo>
                  <a:pt x="14" y="2"/>
                </a:lnTo>
                <a:lnTo>
                  <a:pt x="10" y="0"/>
                </a:lnTo>
                <a:lnTo>
                  <a:pt x="6" y="0"/>
                </a:lnTo>
                <a:lnTo>
                  <a:pt x="2" y="0"/>
                </a:lnTo>
                <a:lnTo>
                  <a:pt x="0" y="2"/>
                </a:lnTo>
                <a:lnTo>
                  <a:pt x="2" y="6"/>
                </a:lnTo>
                <a:lnTo>
                  <a:pt x="4" y="10"/>
                </a:lnTo>
                <a:lnTo>
                  <a:pt x="6" y="12"/>
                </a:lnTo>
                <a:lnTo>
                  <a:pt x="8" y="14"/>
                </a:lnTo>
                <a:lnTo>
                  <a:pt x="12" y="14"/>
                </a:lnTo>
                <a:lnTo>
                  <a:pt x="16" y="16"/>
                </a:lnTo>
                <a:lnTo>
                  <a:pt x="20"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3" name="Freeform 79"/>
          <p:cNvSpPr>
            <a:spLocks/>
          </p:cNvSpPr>
          <p:nvPr userDrawn="1"/>
        </p:nvSpPr>
        <p:spPr bwMode="auto">
          <a:xfrm>
            <a:off x="6207125" y="-7222852"/>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8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20"/>
                </a:lnTo>
                <a:lnTo>
                  <a:pt x="8" y="22"/>
                </a:lnTo>
                <a:lnTo>
                  <a:pt x="4" y="24"/>
                </a:lnTo>
                <a:lnTo>
                  <a:pt x="0" y="24"/>
                </a:lnTo>
                <a:lnTo>
                  <a:pt x="0" y="20"/>
                </a:lnTo>
                <a:lnTo>
                  <a:pt x="0" y="16"/>
                </a:lnTo>
                <a:lnTo>
                  <a:pt x="2" y="12"/>
                </a:lnTo>
                <a:lnTo>
                  <a:pt x="4" y="8"/>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4" name="Freeform 80"/>
          <p:cNvSpPr>
            <a:spLocks noEditPoints="1"/>
          </p:cNvSpPr>
          <p:nvPr userDrawn="1"/>
        </p:nvSpPr>
        <p:spPr bwMode="auto">
          <a:xfrm>
            <a:off x="6213475" y="-7175227"/>
            <a:ext cx="127000" cy="214313"/>
          </a:xfrm>
          <a:custGeom>
            <a:avLst/>
            <a:gdLst>
              <a:gd name="T0" fmla="*/ 9 w 40"/>
              <a:gd name="T1" fmla="*/ 52 h 67"/>
              <a:gd name="T2" fmla="*/ 13 w 40"/>
              <a:gd name="T3" fmla="*/ 57 h 67"/>
              <a:gd name="T4" fmla="*/ 6 w 40"/>
              <a:gd name="T5" fmla="*/ 61 h 67"/>
              <a:gd name="T6" fmla="*/ 6 w 40"/>
              <a:gd name="T7" fmla="*/ 64 h 67"/>
              <a:gd name="T8" fmla="*/ 13 w 40"/>
              <a:gd name="T9" fmla="*/ 67 h 67"/>
              <a:gd name="T10" fmla="*/ 18 w 40"/>
              <a:gd name="T11" fmla="*/ 63 h 67"/>
              <a:gd name="T12" fmla="*/ 20 w 40"/>
              <a:gd name="T13" fmla="*/ 60 h 67"/>
              <a:gd name="T14" fmla="*/ 20 w 40"/>
              <a:gd name="T15" fmla="*/ 56 h 67"/>
              <a:gd name="T16" fmla="*/ 24 w 40"/>
              <a:gd name="T17" fmla="*/ 51 h 67"/>
              <a:gd name="T18" fmla="*/ 24 w 40"/>
              <a:gd name="T19" fmla="*/ 62 h 67"/>
              <a:gd name="T20" fmla="*/ 25 w 40"/>
              <a:gd name="T21" fmla="*/ 64 h 67"/>
              <a:gd name="T22" fmla="*/ 28 w 40"/>
              <a:gd name="T23" fmla="*/ 56 h 67"/>
              <a:gd name="T24" fmla="*/ 29 w 40"/>
              <a:gd name="T25" fmla="*/ 61 h 67"/>
              <a:gd name="T26" fmla="*/ 25 w 40"/>
              <a:gd name="T27" fmla="*/ 66 h 67"/>
              <a:gd name="T28" fmla="*/ 32 w 40"/>
              <a:gd name="T29" fmla="*/ 67 h 67"/>
              <a:gd name="T30" fmla="*/ 34 w 40"/>
              <a:gd name="T31" fmla="*/ 62 h 67"/>
              <a:gd name="T32" fmla="*/ 34 w 40"/>
              <a:gd name="T33" fmla="*/ 57 h 67"/>
              <a:gd name="T34" fmla="*/ 35 w 40"/>
              <a:gd name="T35" fmla="*/ 57 h 67"/>
              <a:gd name="T36" fmla="*/ 36 w 40"/>
              <a:gd name="T37" fmla="*/ 57 h 67"/>
              <a:gd name="T38" fmla="*/ 37 w 40"/>
              <a:gd name="T39" fmla="*/ 58 h 67"/>
              <a:gd name="T40" fmla="*/ 36 w 40"/>
              <a:gd name="T41" fmla="*/ 56 h 67"/>
              <a:gd name="T42" fmla="*/ 38 w 40"/>
              <a:gd name="T43" fmla="*/ 55 h 67"/>
              <a:gd name="T44" fmla="*/ 39 w 40"/>
              <a:gd name="T45" fmla="*/ 53 h 67"/>
              <a:gd name="T46" fmla="*/ 36 w 40"/>
              <a:gd name="T47" fmla="*/ 49 h 67"/>
              <a:gd name="T48" fmla="*/ 34 w 40"/>
              <a:gd name="T49" fmla="*/ 50 h 67"/>
              <a:gd name="T50" fmla="*/ 35 w 40"/>
              <a:gd name="T51" fmla="*/ 50 h 67"/>
              <a:gd name="T52" fmla="*/ 35 w 40"/>
              <a:gd name="T53" fmla="*/ 48 h 67"/>
              <a:gd name="T54" fmla="*/ 33 w 40"/>
              <a:gd name="T55" fmla="*/ 46 h 67"/>
              <a:gd name="T56" fmla="*/ 31 w 40"/>
              <a:gd name="T57" fmla="*/ 43 h 67"/>
              <a:gd name="T58" fmla="*/ 31 w 40"/>
              <a:gd name="T59" fmla="*/ 38 h 67"/>
              <a:gd name="T60" fmla="*/ 31 w 40"/>
              <a:gd name="T61" fmla="*/ 31 h 67"/>
              <a:gd name="T62" fmla="*/ 31 w 40"/>
              <a:gd name="T63" fmla="*/ 27 h 67"/>
              <a:gd name="T64" fmla="*/ 31 w 40"/>
              <a:gd name="T65" fmla="*/ 17 h 67"/>
              <a:gd name="T66" fmla="*/ 28 w 40"/>
              <a:gd name="T67" fmla="*/ 10 h 67"/>
              <a:gd name="T68" fmla="*/ 30 w 40"/>
              <a:gd name="T69" fmla="*/ 8 h 67"/>
              <a:gd name="T70" fmla="*/ 25 w 40"/>
              <a:gd name="T71" fmla="*/ 0 h 67"/>
              <a:gd name="T72" fmla="*/ 20 w 40"/>
              <a:gd name="T73" fmla="*/ 8 h 67"/>
              <a:gd name="T74" fmla="*/ 24 w 40"/>
              <a:gd name="T75" fmla="*/ 11 h 67"/>
              <a:gd name="T76" fmla="*/ 23 w 40"/>
              <a:gd name="T77" fmla="*/ 12 h 67"/>
              <a:gd name="T78" fmla="*/ 22 w 40"/>
              <a:gd name="T79" fmla="*/ 22 h 67"/>
              <a:gd name="T80" fmla="*/ 19 w 40"/>
              <a:gd name="T81" fmla="*/ 31 h 67"/>
              <a:gd name="T82" fmla="*/ 15 w 40"/>
              <a:gd name="T83" fmla="*/ 42 h 67"/>
              <a:gd name="T84" fmla="*/ 10 w 40"/>
              <a:gd name="T85" fmla="*/ 44 h 67"/>
              <a:gd name="T86" fmla="*/ 4 w 40"/>
              <a:gd name="T87" fmla="*/ 51 h 67"/>
              <a:gd name="T88" fmla="*/ 17 w 40"/>
              <a:gd name="T89" fmla="*/ 59 h 67"/>
              <a:gd name="T90" fmla="*/ 15 w 40"/>
              <a:gd name="T91" fmla="*/ 62 h 67"/>
              <a:gd name="T92" fmla="*/ 15 w 40"/>
              <a:gd name="T93" fmla="*/ 43 h 67"/>
              <a:gd name="T94" fmla="*/ 18 w 40"/>
              <a:gd name="T95" fmla="*/ 39 h 67"/>
              <a:gd name="T96" fmla="*/ 15 w 40"/>
              <a:gd name="T97"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67">
                <a:moveTo>
                  <a:pt x="4" y="51"/>
                </a:moveTo>
                <a:cubicBezTo>
                  <a:pt x="6" y="51"/>
                  <a:pt x="8" y="50"/>
                  <a:pt x="9" y="52"/>
                </a:cubicBezTo>
                <a:cubicBezTo>
                  <a:pt x="11" y="53"/>
                  <a:pt x="11" y="55"/>
                  <a:pt x="12" y="55"/>
                </a:cubicBezTo>
                <a:cubicBezTo>
                  <a:pt x="13" y="56"/>
                  <a:pt x="13" y="56"/>
                  <a:pt x="13" y="57"/>
                </a:cubicBezTo>
                <a:cubicBezTo>
                  <a:pt x="9" y="61"/>
                  <a:pt x="9" y="61"/>
                  <a:pt x="9" y="61"/>
                </a:cubicBezTo>
                <a:cubicBezTo>
                  <a:pt x="8" y="62"/>
                  <a:pt x="6" y="62"/>
                  <a:pt x="6" y="61"/>
                </a:cubicBezTo>
                <a:cubicBezTo>
                  <a:pt x="4" y="62"/>
                  <a:pt x="4" y="62"/>
                  <a:pt x="4" y="62"/>
                </a:cubicBezTo>
                <a:cubicBezTo>
                  <a:pt x="4" y="63"/>
                  <a:pt x="5" y="63"/>
                  <a:pt x="6" y="64"/>
                </a:cubicBezTo>
                <a:cubicBezTo>
                  <a:pt x="11" y="66"/>
                  <a:pt x="11" y="66"/>
                  <a:pt x="11" y="66"/>
                </a:cubicBezTo>
                <a:cubicBezTo>
                  <a:pt x="12" y="66"/>
                  <a:pt x="13" y="66"/>
                  <a:pt x="13" y="67"/>
                </a:cubicBezTo>
                <a:cubicBezTo>
                  <a:pt x="15" y="66"/>
                  <a:pt x="13" y="62"/>
                  <a:pt x="16" y="64"/>
                </a:cubicBezTo>
                <a:cubicBezTo>
                  <a:pt x="16" y="64"/>
                  <a:pt x="17" y="64"/>
                  <a:pt x="18" y="63"/>
                </a:cubicBezTo>
                <a:cubicBezTo>
                  <a:pt x="18" y="62"/>
                  <a:pt x="19" y="61"/>
                  <a:pt x="19" y="60"/>
                </a:cubicBezTo>
                <a:cubicBezTo>
                  <a:pt x="20" y="60"/>
                  <a:pt x="20" y="60"/>
                  <a:pt x="20" y="60"/>
                </a:cubicBezTo>
                <a:cubicBezTo>
                  <a:pt x="20" y="59"/>
                  <a:pt x="19" y="57"/>
                  <a:pt x="20" y="57"/>
                </a:cubicBezTo>
                <a:cubicBezTo>
                  <a:pt x="20" y="56"/>
                  <a:pt x="20" y="56"/>
                  <a:pt x="20" y="56"/>
                </a:cubicBezTo>
                <a:cubicBezTo>
                  <a:pt x="24" y="52"/>
                  <a:pt x="24" y="52"/>
                  <a:pt x="24" y="52"/>
                </a:cubicBezTo>
                <a:cubicBezTo>
                  <a:pt x="24" y="52"/>
                  <a:pt x="24" y="51"/>
                  <a:pt x="24" y="51"/>
                </a:cubicBezTo>
                <a:cubicBezTo>
                  <a:pt x="26" y="52"/>
                  <a:pt x="26" y="54"/>
                  <a:pt x="26" y="55"/>
                </a:cubicBezTo>
                <a:cubicBezTo>
                  <a:pt x="27" y="58"/>
                  <a:pt x="26" y="61"/>
                  <a:pt x="24" y="62"/>
                </a:cubicBezTo>
                <a:cubicBezTo>
                  <a:pt x="23" y="62"/>
                  <a:pt x="22" y="63"/>
                  <a:pt x="22" y="63"/>
                </a:cubicBezTo>
                <a:cubicBezTo>
                  <a:pt x="23" y="64"/>
                  <a:pt x="24" y="63"/>
                  <a:pt x="25" y="64"/>
                </a:cubicBezTo>
                <a:cubicBezTo>
                  <a:pt x="26" y="62"/>
                  <a:pt x="26" y="60"/>
                  <a:pt x="28" y="60"/>
                </a:cubicBezTo>
                <a:cubicBezTo>
                  <a:pt x="28" y="59"/>
                  <a:pt x="28" y="57"/>
                  <a:pt x="28" y="56"/>
                </a:cubicBezTo>
                <a:cubicBezTo>
                  <a:pt x="29" y="57"/>
                  <a:pt x="29" y="57"/>
                  <a:pt x="29" y="57"/>
                </a:cubicBezTo>
                <a:cubicBezTo>
                  <a:pt x="29" y="61"/>
                  <a:pt x="29" y="61"/>
                  <a:pt x="29" y="61"/>
                </a:cubicBezTo>
                <a:cubicBezTo>
                  <a:pt x="30" y="62"/>
                  <a:pt x="29" y="63"/>
                  <a:pt x="29" y="64"/>
                </a:cubicBezTo>
                <a:cubicBezTo>
                  <a:pt x="28" y="65"/>
                  <a:pt x="26" y="65"/>
                  <a:pt x="25" y="66"/>
                </a:cubicBezTo>
                <a:cubicBezTo>
                  <a:pt x="26" y="67"/>
                  <a:pt x="27" y="67"/>
                  <a:pt x="28" y="67"/>
                </a:cubicBezTo>
                <a:cubicBezTo>
                  <a:pt x="32" y="67"/>
                  <a:pt x="32" y="67"/>
                  <a:pt x="32" y="67"/>
                </a:cubicBezTo>
                <a:cubicBezTo>
                  <a:pt x="33" y="67"/>
                  <a:pt x="34" y="66"/>
                  <a:pt x="34" y="66"/>
                </a:cubicBezTo>
                <a:cubicBezTo>
                  <a:pt x="34" y="65"/>
                  <a:pt x="34" y="63"/>
                  <a:pt x="34" y="62"/>
                </a:cubicBezTo>
                <a:cubicBezTo>
                  <a:pt x="34" y="62"/>
                  <a:pt x="35" y="61"/>
                  <a:pt x="35" y="61"/>
                </a:cubicBezTo>
                <a:cubicBezTo>
                  <a:pt x="34" y="57"/>
                  <a:pt x="34" y="57"/>
                  <a:pt x="34" y="57"/>
                </a:cubicBezTo>
                <a:cubicBezTo>
                  <a:pt x="35" y="57"/>
                  <a:pt x="35" y="57"/>
                  <a:pt x="35" y="57"/>
                </a:cubicBezTo>
                <a:cubicBezTo>
                  <a:pt x="35" y="57"/>
                  <a:pt x="35" y="57"/>
                  <a:pt x="35" y="57"/>
                </a:cubicBezTo>
                <a:cubicBezTo>
                  <a:pt x="35" y="56"/>
                  <a:pt x="35" y="56"/>
                  <a:pt x="35" y="56"/>
                </a:cubicBezTo>
                <a:cubicBezTo>
                  <a:pt x="35" y="57"/>
                  <a:pt x="36" y="57"/>
                  <a:pt x="36" y="57"/>
                </a:cubicBezTo>
                <a:cubicBezTo>
                  <a:pt x="36" y="57"/>
                  <a:pt x="36" y="57"/>
                  <a:pt x="36" y="57"/>
                </a:cubicBezTo>
                <a:cubicBezTo>
                  <a:pt x="37" y="58"/>
                  <a:pt x="37" y="58"/>
                  <a:pt x="37" y="58"/>
                </a:cubicBezTo>
                <a:cubicBezTo>
                  <a:pt x="36" y="57"/>
                  <a:pt x="37" y="56"/>
                  <a:pt x="36" y="56"/>
                </a:cubicBezTo>
                <a:cubicBezTo>
                  <a:pt x="36" y="56"/>
                  <a:pt x="36" y="56"/>
                  <a:pt x="36" y="56"/>
                </a:cubicBezTo>
                <a:cubicBezTo>
                  <a:pt x="37" y="56"/>
                  <a:pt x="37" y="57"/>
                  <a:pt x="37" y="57"/>
                </a:cubicBezTo>
                <a:cubicBezTo>
                  <a:pt x="38" y="56"/>
                  <a:pt x="35" y="54"/>
                  <a:pt x="38" y="55"/>
                </a:cubicBezTo>
                <a:cubicBezTo>
                  <a:pt x="38" y="55"/>
                  <a:pt x="38" y="55"/>
                  <a:pt x="38" y="55"/>
                </a:cubicBezTo>
                <a:cubicBezTo>
                  <a:pt x="38" y="55"/>
                  <a:pt x="39" y="54"/>
                  <a:pt x="39" y="53"/>
                </a:cubicBezTo>
                <a:cubicBezTo>
                  <a:pt x="40" y="51"/>
                  <a:pt x="39" y="49"/>
                  <a:pt x="38" y="48"/>
                </a:cubicBezTo>
                <a:cubicBezTo>
                  <a:pt x="37" y="48"/>
                  <a:pt x="37" y="48"/>
                  <a:pt x="36" y="49"/>
                </a:cubicBezTo>
                <a:cubicBezTo>
                  <a:pt x="36" y="50"/>
                  <a:pt x="37" y="51"/>
                  <a:pt x="36" y="51"/>
                </a:cubicBezTo>
                <a:cubicBezTo>
                  <a:pt x="35" y="51"/>
                  <a:pt x="35" y="51"/>
                  <a:pt x="34" y="50"/>
                </a:cubicBezTo>
                <a:cubicBezTo>
                  <a:pt x="35" y="50"/>
                  <a:pt x="35" y="50"/>
                  <a:pt x="35" y="50"/>
                </a:cubicBezTo>
                <a:cubicBezTo>
                  <a:pt x="35" y="50"/>
                  <a:pt x="35" y="50"/>
                  <a:pt x="35" y="50"/>
                </a:cubicBezTo>
                <a:cubicBezTo>
                  <a:pt x="34" y="50"/>
                  <a:pt x="35" y="49"/>
                  <a:pt x="34" y="48"/>
                </a:cubicBezTo>
                <a:cubicBezTo>
                  <a:pt x="35" y="48"/>
                  <a:pt x="35" y="48"/>
                  <a:pt x="35" y="48"/>
                </a:cubicBezTo>
                <a:cubicBezTo>
                  <a:pt x="35" y="48"/>
                  <a:pt x="35" y="48"/>
                  <a:pt x="35" y="48"/>
                </a:cubicBezTo>
                <a:cubicBezTo>
                  <a:pt x="34" y="47"/>
                  <a:pt x="34" y="46"/>
                  <a:pt x="33" y="46"/>
                </a:cubicBezTo>
                <a:cubicBezTo>
                  <a:pt x="34" y="46"/>
                  <a:pt x="34" y="46"/>
                  <a:pt x="34" y="46"/>
                </a:cubicBezTo>
                <a:cubicBezTo>
                  <a:pt x="33" y="45"/>
                  <a:pt x="31" y="45"/>
                  <a:pt x="31" y="43"/>
                </a:cubicBezTo>
                <a:cubicBezTo>
                  <a:pt x="31" y="42"/>
                  <a:pt x="30" y="41"/>
                  <a:pt x="31" y="41"/>
                </a:cubicBezTo>
                <a:cubicBezTo>
                  <a:pt x="31" y="40"/>
                  <a:pt x="31" y="39"/>
                  <a:pt x="31" y="38"/>
                </a:cubicBezTo>
                <a:cubicBezTo>
                  <a:pt x="31" y="38"/>
                  <a:pt x="32" y="37"/>
                  <a:pt x="33" y="37"/>
                </a:cubicBezTo>
                <a:cubicBezTo>
                  <a:pt x="32" y="35"/>
                  <a:pt x="31" y="33"/>
                  <a:pt x="31" y="31"/>
                </a:cubicBezTo>
                <a:cubicBezTo>
                  <a:pt x="30" y="29"/>
                  <a:pt x="30" y="29"/>
                  <a:pt x="30" y="29"/>
                </a:cubicBezTo>
                <a:cubicBezTo>
                  <a:pt x="31" y="27"/>
                  <a:pt x="31" y="27"/>
                  <a:pt x="31" y="27"/>
                </a:cubicBezTo>
                <a:cubicBezTo>
                  <a:pt x="32" y="21"/>
                  <a:pt x="32" y="21"/>
                  <a:pt x="32" y="21"/>
                </a:cubicBezTo>
                <a:cubicBezTo>
                  <a:pt x="31" y="17"/>
                  <a:pt x="31" y="17"/>
                  <a:pt x="31" y="17"/>
                </a:cubicBezTo>
                <a:cubicBezTo>
                  <a:pt x="31" y="15"/>
                  <a:pt x="31" y="13"/>
                  <a:pt x="29" y="11"/>
                </a:cubicBezTo>
                <a:cubicBezTo>
                  <a:pt x="29" y="10"/>
                  <a:pt x="29" y="10"/>
                  <a:pt x="28" y="10"/>
                </a:cubicBezTo>
                <a:cubicBezTo>
                  <a:pt x="28" y="10"/>
                  <a:pt x="28" y="9"/>
                  <a:pt x="28" y="9"/>
                </a:cubicBezTo>
                <a:cubicBezTo>
                  <a:pt x="29" y="8"/>
                  <a:pt x="30" y="9"/>
                  <a:pt x="30" y="8"/>
                </a:cubicBezTo>
                <a:cubicBezTo>
                  <a:pt x="31" y="6"/>
                  <a:pt x="30" y="5"/>
                  <a:pt x="30" y="4"/>
                </a:cubicBezTo>
                <a:cubicBezTo>
                  <a:pt x="29" y="3"/>
                  <a:pt x="27" y="1"/>
                  <a:pt x="25" y="0"/>
                </a:cubicBezTo>
                <a:cubicBezTo>
                  <a:pt x="24" y="1"/>
                  <a:pt x="21" y="1"/>
                  <a:pt x="21" y="3"/>
                </a:cubicBezTo>
                <a:cubicBezTo>
                  <a:pt x="20" y="5"/>
                  <a:pt x="22" y="6"/>
                  <a:pt x="20" y="8"/>
                </a:cubicBezTo>
                <a:cubicBezTo>
                  <a:pt x="21" y="8"/>
                  <a:pt x="22" y="9"/>
                  <a:pt x="22" y="10"/>
                </a:cubicBezTo>
                <a:cubicBezTo>
                  <a:pt x="23" y="11"/>
                  <a:pt x="24" y="9"/>
                  <a:pt x="24" y="11"/>
                </a:cubicBezTo>
                <a:cubicBezTo>
                  <a:pt x="25" y="11"/>
                  <a:pt x="25" y="12"/>
                  <a:pt x="24" y="12"/>
                </a:cubicBezTo>
                <a:cubicBezTo>
                  <a:pt x="23" y="12"/>
                  <a:pt x="23" y="12"/>
                  <a:pt x="23" y="12"/>
                </a:cubicBezTo>
                <a:cubicBezTo>
                  <a:pt x="24" y="16"/>
                  <a:pt x="21" y="17"/>
                  <a:pt x="21" y="21"/>
                </a:cubicBezTo>
                <a:cubicBezTo>
                  <a:pt x="21" y="21"/>
                  <a:pt x="21" y="22"/>
                  <a:pt x="22" y="22"/>
                </a:cubicBezTo>
                <a:cubicBezTo>
                  <a:pt x="21" y="27"/>
                  <a:pt x="21" y="27"/>
                  <a:pt x="21" y="27"/>
                </a:cubicBezTo>
                <a:cubicBezTo>
                  <a:pt x="19" y="31"/>
                  <a:pt x="19" y="31"/>
                  <a:pt x="19" y="31"/>
                </a:cubicBezTo>
                <a:cubicBezTo>
                  <a:pt x="19" y="33"/>
                  <a:pt x="15" y="35"/>
                  <a:pt x="18" y="37"/>
                </a:cubicBezTo>
                <a:cubicBezTo>
                  <a:pt x="15" y="42"/>
                  <a:pt x="15" y="42"/>
                  <a:pt x="15" y="42"/>
                </a:cubicBezTo>
                <a:cubicBezTo>
                  <a:pt x="14" y="44"/>
                  <a:pt x="14" y="44"/>
                  <a:pt x="14" y="44"/>
                </a:cubicBezTo>
                <a:cubicBezTo>
                  <a:pt x="10" y="44"/>
                  <a:pt x="10" y="44"/>
                  <a:pt x="10" y="44"/>
                </a:cubicBezTo>
                <a:cubicBezTo>
                  <a:pt x="8" y="45"/>
                  <a:pt x="6" y="44"/>
                  <a:pt x="5" y="46"/>
                </a:cubicBezTo>
                <a:cubicBezTo>
                  <a:pt x="6" y="49"/>
                  <a:pt x="0" y="49"/>
                  <a:pt x="4" y="51"/>
                </a:cubicBezTo>
                <a:moveTo>
                  <a:pt x="15" y="62"/>
                </a:moveTo>
                <a:cubicBezTo>
                  <a:pt x="16" y="61"/>
                  <a:pt x="16" y="60"/>
                  <a:pt x="17" y="59"/>
                </a:cubicBezTo>
                <a:cubicBezTo>
                  <a:pt x="18" y="60"/>
                  <a:pt x="17" y="61"/>
                  <a:pt x="17" y="62"/>
                </a:cubicBezTo>
                <a:cubicBezTo>
                  <a:pt x="16" y="62"/>
                  <a:pt x="16" y="62"/>
                  <a:pt x="15" y="62"/>
                </a:cubicBezTo>
                <a:moveTo>
                  <a:pt x="15" y="44"/>
                </a:moveTo>
                <a:cubicBezTo>
                  <a:pt x="15" y="43"/>
                  <a:pt x="15" y="43"/>
                  <a:pt x="15" y="43"/>
                </a:cubicBezTo>
                <a:cubicBezTo>
                  <a:pt x="18" y="38"/>
                  <a:pt x="18" y="38"/>
                  <a:pt x="18" y="38"/>
                </a:cubicBezTo>
                <a:cubicBezTo>
                  <a:pt x="18" y="39"/>
                  <a:pt x="18" y="39"/>
                  <a:pt x="18" y="39"/>
                </a:cubicBezTo>
                <a:cubicBezTo>
                  <a:pt x="17" y="43"/>
                  <a:pt x="17" y="43"/>
                  <a:pt x="17" y="43"/>
                </a:cubicBezTo>
                <a:lnTo>
                  <a:pt x="15" y="44"/>
                </a:lnTo>
                <a:close/>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5" name="Freeform 81"/>
          <p:cNvSpPr>
            <a:spLocks noEditPoints="1"/>
          </p:cNvSpPr>
          <p:nvPr userDrawn="1"/>
        </p:nvSpPr>
        <p:spPr bwMode="auto">
          <a:xfrm>
            <a:off x="2454275" y="-7159352"/>
            <a:ext cx="98425" cy="198438"/>
          </a:xfrm>
          <a:custGeom>
            <a:avLst/>
            <a:gdLst>
              <a:gd name="T0" fmla="*/ 22 w 31"/>
              <a:gd name="T1" fmla="*/ 57 h 62"/>
              <a:gd name="T2" fmla="*/ 23 w 31"/>
              <a:gd name="T3" fmla="*/ 61 h 62"/>
              <a:gd name="T4" fmla="*/ 26 w 31"/>
              <a:gd name="T5" fmla="*/ 61 h 62"/>
              <a:gd name="T6" fmla="*/ 30 w 31"/>
              <a:gd name="T7" fmla="*/ 60 h 62"/>
              <a:gd name="T8" fmla="*/ 29 w 31"/>
              <a:gd name="T9" fmla="*/ 59 h 62"/>
              <a:gd name="T10" fmla="*/ 27 w 31"/>
              <a:gd name="T11" fmla="*/ 58 h 62"/>
              <a:gd name="T12" fmla="*/ 23 w 31"/>
              <a:gd name="T13" fmla="*/ 37 h 62"/>
              <a:gd name="T14" fmla="*/ 20 w 31"/>
              <a:gd name="T15" fmla="*/ 36 h 62"/>
              <a:gd name="T16" fmla="*/ 20 w 31"/>
              <a:gd name="T17" fmla="*/ 34 h 62"/>
              <a:gd name="T18" fmla="*/ 19 w 31"/>
              <a:gd name="T19" fmla="*/ 31 h 62"/>
              <a:gd name="T20" fmla="*/ 19 w 31"/>
              <a:gd name="T21" fmla="*/ 25 h 62"/>
              <a:gd name="T22" fmla="*/ 19 w 31"/>
              <a:gd name="T23" fmla="*/ 16 h 62"/>
              <a:gd name="T24" fmla="*/ 16 w 31"/>
              <a:gd name="T25" fmla="*/ 12 h 62"/>
              <a:gd name="T26" fmla="*/ 16 w 31"/>
              <a:gd name="T27" fmla="*/ 8 h 62"/>
              <a:gd name="T28" fmla="*/ 18 w 31"/>
              <a:gd name="T29" fmla="*/ 6 h 62"/>
              <a:gd name="T30" fmla="*/ 18 w 31"/>
              <a:gd name="T31" fmla="*/ 1 h 62"/>
              <a:gd name="T32" fmla="*/ 16 w 31"/>
              <a:gd name="T33" fmla="*/ 1 h 62"/>
              <a:gd name="T34" fmla="*/ 14 w 31"/>
              <a:gd name="T35" fmla="*/ 0 h 62"/>
              <a:gd name="T36" fmla="*/ 11 w 31"/>
              <a:gd name="T37" fmla="*/ 0 h 62"/>
              <a:gd name="T38" fmla="*/ 11 w 31"/>
              <a:gd name="T39" fmla="*/ 0 h 62"/>
              <a:gd name="T40" fmla="*/ 9 w 31"/>
              <a:gd name="T41" fmla="*/ 2 h 62"/>
              <a:gd name="T42" fmla="*/ 9 w 31"/>
              <a:gd name="T43" fmla="*/ 4 h 62"/>
              <a:gd name="T44" fmla="*/ 8 w 31"/>
              <a:gd name="T45" fmla="*/ 7 h 62"/>
              <a:gd name="T46" fmla="*/ 9 w 31"/>
              <a:gd name="T47" fmla="*/ 8 h 62"/>
              <a:gd name="T48" fmla="*/ 10 w 31"/>
              <a:gd name="T49" fmla="*/ 9 h 62"/>
              <a:gd name="T50" fmla="*/ 11 w 31"/>
              <a:gd name="T51" fmla="*/ 9 h 62"/>
              <a:gd name="T52" fmla="*/ 9 w 31"/>
              <a:gd name="T53" fmla="*/ 16 h 62"/>
              <a:gd name="T54" fmla="*/ 6 w 31"/>
              <a:gd name="T55" fmla="*/ 21 h 62"/>
              <a:gd name="T56" fmla="*/ 4 w 31"/>
              <a:gd name="T57" fmla="*/ 32 h 62"/>
              <a:gd name="T58" fmla="*/ 7 w 31"/>
              <a:gd name="T59" fmla="*/ 38 h 62"/>
              <a:gd name="T60" fmla="*/ 6 w 31"/>
              <a:gd name="T61" fmla="*/ 43 h 62"/>
              <a:gd name="T62" fmla="*/ 3 w 31"/>
              <a:gd name="T63" fmla="*/ 51 h 62"/>
              <a:gd name="T64" fmla="*/ 1 w 31"/>
              <a:gd name="T65" fmla="*/ 57 h 62"/>
              <a:gd name="T66" fmla="*/ 0 w 31"/>
              <a:gd name="T67" fmla="*/ 59 h 62"/>
              <a:gd name="T68" fmla="*/ 3 w 31"/>
              <a:gd name="T69" fmla="*/ 59 h 62"/>
              <a:gd name="T70" fmla="*/ 4 w 31"/>
              <a:gd name="T71" fmla="*/ 60 h 62"/>
              <a:gd name="T72" fmla="*/ 8 w 31"/>
              <a:gd name="T73" fmla="*/ 60 h 62"/>
              <a:gd name="T74" fmla="*/ 6 w 31"/>
              <a:gd name="T75" fmla="*/ 59 h 62"/>
              <a:gd name="T76" fmla="*/ 7 w 31"/>
              <a:gd name="T77" fmla="*/ 52 h 62"/>
              <a:gd name="T78" fmla="*/ 9 w 31"/>
              <a:gd name="T79" fmla="*/ 58 h 62"/>
              <a:gd name="T80" fmla="*/ 8 w 31"/>
              <a:gd name="T81" fmla="*/ 7 h 62"/>
              <a:gd name="T82" fmla="*/ 9 w 31"/>
              <a:gd name="T83" fmla="*/ 6 h 62"/>
              <a:gd name="T84" fmla="*/ 9 w 31"/>
              <a:gd name="T85" fmla="*/ 6 h 62"/>
              <a:gd name="T86" fmla="*/ 9 w 31"/>
              <a:gd name="T87" fmla="*/ 5 h 62"/>
              <a:gd name="T88" fmla="*/ 18 w 31"/>
              <a:gd name="T89" fmla="*/ 2 h 62"/>
              <a:gd name="T90" fmla="*/ 17 w 31"/>
              <a:gd name="T91" fmla="*/ 3 h 62"/>
              <a:gd name="T92" fmla="*/ 15 w 31"/>
              <a:gd name="T93" fmla="*/ 0 h 62"/>
              <a:gd name="T94" fmla="*/ 18 w 31"/>
              <a:gd name="T95" fmla="*/ 24 h 62"/>
              <a:gd name="T96" fmla="*/ 17 w 31"/>
              <a:gd name="T97" fmla="*/ 28 h 62"/>
              <a:gd name="T98" fmla="*/ 17 w 31"/>
              <a:gd name="T99" fmla="*/ 22 h 62"/>
              <a:gd name="T100" fmla="*/ 16 w 31"/>
              <a:gd name="T101" fmla="*/ 29 h 62"/>
              <a:gd name="T102" fmla="*/ 16 w 31"/>
              <a:gd name="T103" fmla="*/ 28 h 62"/>
              <a:gd name="T104" fmla="*/ 14 w 31"/>
              <a:gd name="T10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62">
                <a:moveTo>
                  <a:pt x="9" y="58"/>
                </a:moveTo>
                <a:cubicBezTo>
                  <a:pt x="10" y="58"/>
                  <a:pt x="11" y="58"/>
                  <a:pt x="12" y="58"/>
                </a:cubicBezTo>
                <a:cubicBezTo>
                  <a:pt x="14" y="58"/>
                  <a:pt x="16" y="58"/>
                  <a:pt x="17" y="58"/>
                </a:cubicBezTo>
                <a:cubicBezTo>
                  <a:pt x="19" y="58"/>
                  <a:pt x="21" y="58"/>
                  <a:pt x="22" y="57"/>
                </a:cubicBezTo>
                <a:cubicBezTo>
                  <a:pt x="22" y="58"/>
                  <a:pt x="22" y="59"/>
                  <a:pt x="22" y="59"/>
                </a:cubicBezTo>
                <a:cubicBezTo>
                  <a:pt x="22" y="60"/>
                  <a:pt x="23" y="60"/>
                  <a:pt x="23" y="60"/>
                </a:cubicBezTo>
                <a:cubicBezTo>
                  <a:pt x="23" y="60"/>
                  <a:pt x="23" y="60"/>
                  <a:pt x="23" y="60"/>
                </a:cubicBezTo>
                <a:cubicBezTo>
                  <a:pt x="23" y="61"/>
                  <a:pt x="23" y="61"/>
                  <a:pt x="23" y="61"/>
                </a:cubicBezTo>
                <a:cubicBezTo>
                  <a:pt x="24" y="61"/>
                  <a:pt x="24" y="61"/>
                  <a:pt x="24" y="61"/>
                </a:cubicBezTo>
                <a:cubicBezTo>
                  <a:pt x="24" y="60"/>
                  <a:pt x="24" y="60"/>
                  <a:pt x="24" y="60"/>
                </a:cubicBezTo>
                <a:cubicBezTo>
                  <a:pt x="24" y="60"/>
                  <a:pt x="24" y="60"/>
                  <a:pt x="24" y="60"/>
                </a:cubicBezTo>
                <a:cubicBezTo>
                  <a:pt x="25" y="60"/>
                  <a:pt x="25" y="60"/>
                  <a:pt x="26" y="61"/>
                </a:cubicBezTo>
                <a:cubicBezTo>
                  <a:pt x="29" y="62"/>
                  <a:pt x="31" y="60"/>
                  <a:pt x="31" y="60"/>
                </a:cubicBezTo>
                <a:cubicBezTo>
                  <a:pt x="31" y="60"/>
                  <a:pt x="31" y="60"/>
                  <a:pt x="31" y="60"/>
                </a:cubicBezTo>
                <a:cubicBezTo>
                  <a:pt x="31" y="60"/>
                  <a:pt x="31" y="60"/>
                  <a:pt x="31" y="60"/>
                </a:cubicBezTo>
                <a:cubicBezTo>
                  <a:pt x="31" y="60"/>
                  <a:pt x="31" y="60"/>
                  <a:pt x="30" y="60"/>
                </a:cubicBezTo>
                <a:cubicBezTo>
                  <a:pt x="30" y="59"/>
                  <a:pt x="30" y="59"/>
                  <a:pt x="30" y="59"/>
                </a:cubicBezTo>
                <a:cubicBezTo>
                  <a:pt x="30" y="59"/>
                  <a:pt x="30" y="59"/>
                  <a:pt x="30" y="59"/>
                </a:cubicBezTo>
                <a:cubicBezTo>
                  <a:pt x="30" y="59"/>
                  <a:pt x="30" y="59"/>
                  <a:pt x="30" y="59"/>
                </a:cubicBezTo>
                <a:cubicBezTo>
                  <a:pt x="30" y="59"/>
                  <a:pt x="29" y="59"/>
                  <a:pt x="29" y="59"/>
                </a:cubicBezTo>
                <a:cubicBezTo>
                  <a:pt x="29" y="59"/>
                  <a:pt x="29" y="59"/>
                  <a:pt x="29" y="59"/>
                </a:cubicBezTo>
                <a:cubicBezTo>
                  <a:pt x="28" y="58"/>
                  <a:pt x="28" y="58"/>
                  <a:pt x="28" y="58"/>
                </a:cubicBezTo>
                <a:cubicBezTo>
                  <a:pt x="28" y="58"/>
                  <a:pt x="28" y="58"/>
                  <a:pt x="28" y="58"/>
                </a:cubicBezTo>
                <a:cubicBezTo>
                  <a:pt x="27" y="58"/>
                  <a:pt x="27" y="58"/>
                  <a:pt x="27" y="58"/>
                </a:cubicBezTo>
                <a:cubicBezTo>
                  <a:pt x="26" y="57"/>
                  <a:pt x="26" y="57"/>
                  <a:pt x="26" y="57"/>
                </a:cubicBezTo>
                <a:cubicBezTo>
                  <a:pt x="26" y="57"/>
                  <a:pt x="26" y="56"/>
                  <a:pt x="25" y="56"/>
                </a:cubicBezTo>
                <a:cubicBezTo>
                  <a:pt x="25" y="56"/>
                  <a:pt x="25" y="55"/>
                  <a:pt x="25" y="55"/>
                </a:cubicBezTo>
                <a:cubicBezTo>
                  <a:pt x="24" y="49"/>
                  <a:pt x="24" y="43"/>
                  <a:pt x="23" y="37"/>
                </a:cubicBezTo>
                <a:cubicBezTo>
                  <a:pt x="23" y="37"/>
                  <a:pt x="23" y="37"/>
                  <a:pt x="23" y="37"/>
                </a:cubicBezTo>
                <a:cubicBezTo>
                  <a:pt x="23" y="37"/>
                  <a:pt x="23" y="37"/>
                  <a:pt x="23" y="37"/>
                </a:cubicBezTo>
                <a:cubicBezTo>
                  <a:pt x="22" y="37"/>
                  <a:pt x="21" y="37"/>
                  <a:pt x="21" y="37"/>
                </a:cubicBezTo>
                <a:cubicBezTo>
                  <a:pt x="20" y="36"/>
                  <a:pt x="20" y="36"/>
                  <a:pt x="20" y="36"/>
                </a:cubicBezTo>
                <a:cubicBezTo>
                  <a:pt x="20" y="36"/>
                  <a:pt x="20" y="36"/>
                  <a:pt x="20" y="36"/>
                </a:cubicBezTo>
                <a:cubicBezTo>
                  <a:pt x="20" y="36"/>
                  <a:pt x="20" y="35"/>
                  <a:pt x="20" y="35"/>
                </a:cubicBezTo>
                <a:cubicBezTo>
                  <a:pt x="20" y="34"/>
                  <a:pt x="20" y="34"/>
                  <a:pt x="20" y="34"/>
                </a:cubicBezTo>
                <a:cubicBezTo>
                  <a:pt x="20" y="34"/>
                  <a:pt x="20" y="34"/>
                  <a:pt x="20" y="34"/>
                </a:cubicBezTo>
                <a:cubicBezTo>
                  <a:pt x="20" y="33"/>
                  <a:pt x="20" y="33"/>
                  <a:pt x="20" y="33"/>
                </a:cubicBezTo>
                <a:cubicBezTo>
                  <a:pt x="19" y="33"/>
                  <a:pt x="19" y="33"/>
                  <a:pt x="19" y="33"/>
                </a:cubicBezTo>
                <a:cubicBezTo>
                  <a:pt x="19" y="32"/>
                  <a:pt x="19" y="32"/>
                  <a:pt x="19" y="31"/>
                </a:cubicBezTo>
                <a:cubicBezTo>
                  <a:pt x="19" y="31"/>
                  <a:pt x="19" y="31"/>
                  <a:pt x="19" y="31"/>
                </a:cubicBezTo>
                <a:cubicBezTo>
                  <a:pt x="19" y="30"/>
                  <a:pt x="19" y="30"/>
                  <a:pt x="19" y="30"/>
                </a:cubicBezTo>
                <a:cubicBezTo>
                  <a:pt x="19" y="30"/>
                  <a:pt x="19" y="29"/>
                  <a:pt x="19" y="28"/>
                </a:cubicBezTo>
                <a:cubicBezTo>
                  <a:pt x="19" y="28"/>
                  <a:pt x="19" y="27"/>
                  <a:pt x="19" y="27"/>
                </a:cubicBezTo>
                <a:cubicBezTo>
                  <a:pt x="19" y="26"/>
                  <a:pt x="19" y="26"/>
                  <a:pt x="19" y="25"/>
                </a:cubicBezTo>
                <a:cubicBezTo>
                  <a:pt x="19" y="25"/>
                  <a:pt x="19" y="25"/>
                  <a:pt x="19" y="25"/>
                </a:cubicBezTo>
                <a:cubicBezTo>
                  <a:pt x="19" y="23"/>
                  <a:pt x="19" y="22"/>
                  <a:pt x="19" y="20"/>
                </a:cubicBezTo>
                <a:cubicBezTo>
                  <a:pt x="19" y="19"/>
                  <a:pt x="19" y="18"/>
                  <a:pt x="19" y="16"/>
                </a:cubicBezTo>
                <a:cubicBezTo>
                  <a:pt x="19" y="16"/>
                  <a:pt x="19" y="16"/>
                  <a:pt x="19" y="16"/>
                </a:cubicBezTo>
                <a:cubicBezTo>
                  <a:pt x="19" y="15"/>
                  <a:pt x="19" y="14"/>
                  <a:pt x="18" y="14"/>
                </a:cubicBezTo>
                <a:cubicBezTo>
                  <a:pt x="18" y="13"/>
                  <a:pt x="18" y="13"/>
                  <a:pt x="18" y="13"/>
                </a:cubicBezTo>
                <a:cubicBezTo>
                  <a:pt x="17" y="13"/>
                  <a:pt x="17" y="13"/>
                  <a:pt x="17" y="12"/>
                </a:cubicBezTo>
                <a:cubicBezTo>
                  <a:pt x="16" y="12"/>
                  <a:pt x="16" y="12"/>
                  <a:pt x="16" y="12"/>
                </a:cubicBezTo>
                <a:cubicBezTo>
                  <a:pt x="16" y="11"/>
                  <a:pt x="16" y="11"/>
                  <a:pt x="16" y="11"/>
                </a:cubicBezTo>
                <a:cubicBezTo>
                  <a:pt x="15" y="10"/>
                  <a:pt x="15" y="10"/>
                  <a:pt x="15" y="10"/>
                </a:cubicBezTo>
                <a:cubicBezTo>
                  <a:pt x="15" y="10"/>
                  <a:pt x="15" y="9"/>
                  <a:pt x="16" y="9"/>
                </a:cubicBezTo>
                <a:cubicBezTo>
                  <a:pt x="16" y="8"/>
                  <a:pt x="16" y="8"/>
                  <a:pt x="16" y="8"/>
                </a:cubicBezTo>
                <a:cubicBezTo>
                  <a:pt x="17" y="8"/>
                  <a:pt x="17" y="8"/>
                  <a:pt x="17" y="8"/>
                </a:cubicBezTo>
                <a:cubicBezTo>
                  <a:pt x="17" y="7"/>
                  <a:pt x="17" y="7"/>
                  <a:pt x="17" y="7"/>
                </a:cubicBezTo>
                <a:cubicBezTo>
                  <a:pt x="17" y="6"/>
                  <a:pt x="17" y="6"/>
                  <a:pt x="17" y="6"/>
                </a:cubicBezTo>
                <a:cubicBezTo>
                  <a:pt x="18" y="6"/>
                  <a:pt x="18" y="6"/>
                  <a:pt x="18" y="6"/>
                </a:cubicBezTo>
                <a:cubicBezTo>
                  <a:pt x="18" y="5"/>
                  <a:pt x="17" y="5"/>
                  <a:pt x="17" y="4"/>
                </a:cubicBezTo>
                <a:cubicBezTo>
                  <a:pt x="17" y="4"/>
                  <a:pt x="17" y="4"/>
                  <a:pt x="17" y="4"/>
                </a:cubicBezTo>
                <a:cubicBezTo>
                  <a:pt x="18" y="3"/>
                  <a:pt x="18" y="3"/>
                  <a:pt x="18" y="2"/>
                </a:cubicBezTo>
                <a:cubicBezTo>
                  <a:pt x="18" y="1"/>
                  <a:pt x="18" y="1"/>
                  <a:pt x="18" y="1"/>
                </a:cubicBezTo>
                <a:cubicBezTo>
                  <a:pt x="17" y="1"/>
                  <a:pt x="17" y="1"/>
                  <a:pt x="17" y="1"/>
                </a:cubicBezTo>
                <a:cubicBezTo>
                  <a:pt x="17" y="1"/>
                  <a:pt x="17" y="1"/>
                  <a:pt x="17" y="1"/>
                </a:cubicBezTo>
                <a:cubicBezTo>
                  <a:pt x="17" y="1"/>
                  <a:pt x="17" y="1"/>
                  <a:pt x="17" y="1"/>
                </a:cubicBezTo>
                <a:cubicBezTo>
                  <a:pt x="16" y="1"/>
                  <a:pt x="16" y="1"/>
                  <a:pt x="16" y="1"/>
                </a:cubicBezTo>
                <a:cubicBezTo>
                  <a:pt x="16" y="0"/>
                  <a:pt x="16" y="0"/>
                  <a:pt x="16" y="0"/>
                </a:cubicBezTo>
                <a:cubicBezTo>
                  <a:pt x="16" y="0"/>
                  <a:pt x="16" y="0"/>
                  <a:pt x="16" y="0"/>
                </a:cubicBezTo>
                <a:cubicBezTo>
                  <a:pt x="15" y="0"/>
                  <a:pt x="15" y="0"/>
                  <a:pt x="15" y="0"/>
                </a:cubicBezTo>
                <a:cubicBezTo>
                  <a:pt x="15" y="0"/>
                  <a:pt x="14" y="0"/>
                  <a:pt x="14" y="0"/>
                </a:cubicBezTo>
                <a:cubicBezTo>
                  <a:pt x="14" y="0"/>
                  <a:pt x="14" y="0"/>
                  <a:pt x="14" y="0"/>
                </a:cubicBezTo>
                <a:cubicBezTo>
                  <a:pt x="13" y="0"/>
                  <a:pt x="13" y="0"/>
                  <a:pt x="13" y="0"/>
                </a:cubicBezTo>
                <a:cubicBezTo>
                  <a:pt x="13" y="0"/>
                  <a:pt x="13" y="0"/>
                  <a:pt x="13" y="0"/>
                </a:cubicBezTo>
                <a:cubicBezTo>
                  <a:pt x="12" y="0"/>
                  <a:pt x="12" y="0"/>
                  <a:pt x="11" y="0"/>
                </a:cubicBezTo>
                <a:cubicBezTo>
                  <a:pt x="11" y="0"/>
                  <a:pt x="11" y="0"/>
                  <a:pt x="11" y="0"/>
                </a:cubicBezTo>
                <a:cubicBezTo>
                  <a:pt x="11" y="0"/>
                  <a:pt x="11" y="0"/>
                  <a:pt x="11" y="0"/>
                </a:cubicBezTo>
                <a:cubicBezTo>
                  <a:pt x="11" y="1"/>
                  <a:pt x="11" y="1"/>
                  <a:pt x="11" y="1"/>
                </a:cubicBezTo>
                <a:cubicBezTo>
                  <a:pt x="11" y="0"/>
                  <a:pt x="11" y="0"/>
                  <a:pt x="11" y="0"/>
                </a:cubicBezTo>
                <a:cubicBezTo>
                  <a:pt x="10" y="1"/>
                  <a:pt x="10" y="1"/>
                  <a:pt x="10" y="1"/>
                </a:cubicBezTo>
                <a:cubicBezTo>
                  <a:pt x="10" y="1"/>
                  <a:pt x="10" y="1"/>
                  <a:pt x="10" y="1"/>
                </a:cubicBezTo>
                <a:cubicBezTo>
                  <a:pt x="10" y="2"/>
                  <a:pt x="10" y="2"/>
                  <a:pt x="10" y="2"/>
                </a:cubicBezTo>
                <a:cubicBezTo>
                  <a:pt x="9" y="2"/>
                  <a:pt x="9" y="2"/>
                  <a:pt x="9" y="2"/>
                </a:cubicBezTo>
                <a:cubicBezTo>
                  <a:pt x="9" y="3"/>
                  <a:pt x="9" y="3"/>
                  <a:pt x="9" y="3"/>
                </a:cubicBezTo>
                <a:cubicBezTo>
                  <a:pt x="9" y="3"/>
                  <a:pt x="9" y="3"/>
                  <a:pt x="9" y="3"/>
                </a:cubicBezTo>
                <a:cubicBezTo>
                  <a:pt x="9" y="4"/>
                  <a:pt x="9" y="4"/>
                  <a:pt x="9" y="4"/>
                </a:cubicBezTo>
                <a:cubicBezTo>
                  <a:pt x="9" y="4"/>
                  <a:pt x="9" y="4"/>
                  <a:pt x="9" y="4"/>
                </a:cubicBezTo>
                <a:cubicBezTo>
                  <a:pt x="9" y="5"/>
                  <a:pt x="9" y="5"/>
                  <a:pt x="9" y="5"/>
                </a:cubicBezTo>
                <a:cubicBezTo>
                  <a:pt x="9" y="6"/>
                  <a:pt x="9" y="6"/>
                  <a:pt x="9" y="6"/>
                </a:cubicBezTo>
                <a:cubicBezTo>
                  <a:pt x="9" y="6"/>
                  <a:pt x="9" y="6"/>
                  <a:pt x="9" y="6"/>
                </a:cubicBezTo>
                <a:cubicBezTo>
                  <a:pt x="8" y="7"/>
                  <a:pt x="8" y="7"/>
                  <a:pt x="8" y="7"/>
                </a:cubicBezTo>
                <a:cubicBezTo>
                  <a:pt x="9" y="7"/>
                  <a:pt x="9" y="7"/>
                  <a:pt x="9" y="7"/>
                </a:cubicBezTo>
                <a:cubicBezTo>
                  <a:pt x="9" y="8"/>
                  <a:pt x="9" y="8"/>
                  <a:pt x="9" y="8"/>
                </a:cubicBezTo>
                <a:cubicBezTo>
                  <a:pt x="9" y="7"/>
                  <a:pt x="9" y="7"/>
                  <a:pt x="9" y="7"/>
                </a:cubicBezTo>
                <a:cubicBezTo>
                  <a:pt x="9" y="8"/>
                  <a:pt x="9" y="8"/>
                  <a:pt x="9" y="8"/>
                </a:cubicBezTo>
                <a:cubicBezTo>
                  <a:pt x="9" y="8"/>
                  <a:pt x="9" y="8"/>
                  <a:pt x="9" y="8"/>
                </a:cubicBezTo>
                <a:cubicBezTo>
                  <a:pt x="9" y="9"/>
                  <a:pt x="9" y="9"/>
                  <a:pt x="9" y="9"/>
                </a:cubicBezTo>
                <a:cubicBezTo>
                  <a:pt x="10" y="8"/>
                  <a:pt x="10" y="8"/>
                  <a:pt x="10" y="8"/>
                </a:cubicBezTo>
                <a:cubicBezTo>
                  <a:pt x="10" y="9"/>
                  <a:pt x="10" y="9"/>
                  <a:pt x="10" y="9"/>
                </a:cubicBezTo>
                <a:cubicBezTo>
                  <a:pt x="9" y="9"/>
                  <a:pt x="9" y="9"/>
                  <a:pt x="9" y="9"/>
                </a:cubicBezTo>
                <a:cubicBezTo>
                  <a:pt x="10" y="9"/>
                  <a:pt x="10" y="9"/>
                  <a:pt x="10" y="9"/>
                </a:cubicBezTo>
                <a:cubicBezTo>
                  <a:pt x="10" y="9"/>
                  <a:pt x="11" y="9"/>
                  <a:pt x="11" y="9"/>
                </a:cubicBezTo>
                <a:cubicBezTo>
                  <a:pt x="11" y="9"/>
                  <a:pt x="11" y="9"/>
                  <a:pt x="11" y="9"/>
                </a:cubicBezTo>
                <a:cubicBezTo>
                  <a:pt x="11" y="9"/>
                  <a:pt x="11" y="9"/>
                  <a:pt x="11" y="9"/>
                </a:cubicBezTo>
                <a:cubicBezTo>
                  <a:pt x="10" y="10"/>
                  <a:pt x="10" y="11"/>
                  <a:pt x="9" y="13"/>
                </a:cubicBezTo>
                <a:cubicBezTo>
                  <a:pt x="9" y="13"/>
                  <a:pt x="9" y="14"/>
                  <a:pt x="9" y="14"/>
                </a:cubicBezTo>
                <a:cubicBezTo>
                  <a:pt x="9" y="15"/>
                  <a:pt x="9" y="16"/>
                  <a:pt x="9" y="16"/>
                </a:cubicBezTo>
                <a:cubicBezTo>
                  <a:pt x="8" y="17"/>
                  <a:pt x="8" y="18"/>
                  <a:pt x="8" y="19"/>
                </a:cubicBezTo>
                <a:cubicBezTo>
                  <a:pt x="8" y="19"/>
                  <a:pt x="8" y="20"/>
                  <a:pt x="8" y="20"/>
                </a:cubicBezTo>
                <a:cubicBezTo>
                  <a:pt x="8" y="21"/>
                  <a:pt x="8" y="21"/>
                  <a:pt x="8" y="22"/>
                </a:cubicBezTo>
                <a:cubicBezTo>
                  <a:pt x="8" y="22"/>
                  <a:pt x="7" y="22"/>
                  <a:pt x="6" y="21"/>
                </a:cubicBezTo>
                <a:cubicBezTo>
                  <a:pt x="6" y="23"/>
                  <a:pt x="5" y="24"/>
                  <a:pt x="5" y="25"/>
                </a:cubicBezTo>
                <a:cubicBezTo>
                  <a:pt x="4" y="27"/>
                  <a:pt x="4" y="28"/>
                  <a:pt x="3" y="30"/>
                </a:cubicBezTo>
                <a:cubicBezTo>
                  <a:pt x="3" y="31"/>
                  <a:pt x="3" y="31"/>
                  <a:pt x="3" y="31"/>
                </a:cubicBezTo>
                <a:cubicBezTo>
                  <a:pt x="3" y="32"/>
                  <a:pt x="4" y="32"/>
                  <a:pt x="4" y="32"/>
                </a:cubicBezTo>
                <a:cubicBezTo>
                  <a:pt x="6" y="33"/>
                  <a:pt x="7" y="33"/>
                  <a:pt x="9" y="33"/>
                </a:cubicBezTo>
                <a:cubicBezTo>
                  <a:pt x="9" y="34"/>
                  <a:pt x="8" y="34"/>
                  <a:pt x="8" y="34"/>
                </a:cubicBezTo>
                <a:cubicBezTo>
                  <a:pt x="8" y="35"/>
                  <a:pt x="8" y="36"/>
                  <a:pt x="8" y="37"/>
                </a:cubicBezTo>
                <a:cubicBezTo>
                  <a:pt x="7" y="38"/>
                  <a:pt x="7" y="38"/>
                  <a:pt x="7" y="38"/>
                </a:cubicBezTo>
                <a:cubicBezTo>
                  <a:pt x="7" y="38"/>
                  <a:pt x="7" y="39"/>
                  <a:pt x="7" y="39"/>
                </a:cubicBezTo>
                <a:cubicBezTo>
                  <a:pt x="6" y="39"/>
                  <a:pt x="6" y="39"/>
                  <a:pt x="6" y="39"/>
                </a:cubicBezTo>
                <a:cubicBezTo>
                  <a:pt x="6" y="40"/>
                  <a:pt x="6" y="41"/>
                  <a:pt x="6" y="42"/>
                </a:cubicBezTo>
                <a:cubicBezTo>
                  <a:pt x="6" y="43"/>
                  <a:pt x="6" y="43"/>
                  <a:pt x="6" y="43"/>
                </a:cubicBezTo>
                <a:cubicBezTo>
                  <a:pt x="5" y="44"/>
                  <a:pt x="5" y="45"/>
                  <a:pt x="4" y="47"/>
                </a:cubicBezTo>
                <a:cubicBezTo>
                  <a:pt x="4" y="48"/>
                  <a:pt x="4" y="48"/>
                  <a:pt x="4" y="48"/>
                </a:cubicBezTo>
                <a:cubicBezTo>
                  <a:pt x="4" y="48"/>
                  <a:pt x="3" y="49"/>
                  <a:pt x="3" y="49"/>
                </a:cubicBezTo>
                <a:cubicBezTo>
                  <a:pt x="3" y="50"/>
                  <a:pt x="3" y="50"/>
                  <a:pt x="3" y="51"/>
                </a:cubicBezTo>
                <a:cubicBezTo>
                  <a:pt x="3" y="51"/>
                  <a:pt x="3" y="51"/>
                  <a:pt x="3" y="51"/>
                </a:cubicBezTo>
                <a:cubicBezTo>
                  <a:pt x="3" y="52"/>
                  <a:pt x="3" y="53"/>
                  <a:pt x="2" y="54"/>
                </a:cubicBezTo>
                <a:cubicBezTo>
                  <a:pt x="2" y="54"/>
                  <a:pt x="2" y="55"/>
                  <a:pt x="2" y="55"/>
                </a:cubicBezTo>
                <a:cubicBezTo>
                  <a:pt x="1" y="56"/>
                  <a:pt x="1" y="56"/>
                  <a:pt x="1" y="57"/>
                </a:cubicBezTo>
                <a:cubicBezTo>
                  <a:pt x="1" y="57"/>
                  <a:pt x="1" y="57"/>
                  <a:pt x="1" y="57"/>
                </a:cubicBezTo>
                <a:cubicBezTo>
                  <a:pt x="1" y="57"/>
                  <a:pt x="0" y="57"/>
                  <a:pt x="0" y="57"/>
                </a:cubicBezTo>
                <a:cubicBezTo>
                  <a:pt x="0" y="58"/>
                  <a:pt x="0" y="58"/>
                  <a:pt x="0" y="59"/>
                </a:cubicBezTo>
                <a:cubicBezTo>
                  <a:pt x="0" y="59"/>
                  <a:pt x="0" y="59"/>
                  <a:pt x="0" y="59"/>
                </a:cubicBezTo>
                <a:cubicBezTo>
                  <a:pt x="0" y="60"/>
                  <a:pt x="0" y="60"/>
                  <a:pt x="0" y="60"/>
                </a:cubicBezTo>
                <a:cubicBezTo>
                  <a:pt x="0" y="60"/>
                  <a:pt x="1" y="60"/>
                  <a:pt x="1" y="60"/>
                </a:cubicBezTo>
                <a:cubicBezTo>
                  <a:pt x="1" y="59"/>
                  <a:pt x="1" y="59"/>
                  <a:pt x="1" y="58"/>
                </a:cubicBezTo>
                <a:cubicBezTo>
                  <a:pt x="2" y="58"/>
                  <a:pt x="3" y="59"/>
                  <a:pt x="3" y="59"/>
                </a:cubicBezTo>
                <a:cubicBezTo>
                  <a:pt x="3" y="59"/>
                  <a:pt x="3" y="59"/>
                  <a:pt x="3" y="59"/>
                </a:cubicBezTo>
                <a:cubicBezTo>
                  <a:pt x="4" y="60"/>
                  <a:pt x="4" y="60"/>
                  <a:pt x="4" y="60"/>
                </a:cubicBezTo>
                <a:cubicBezTo>
                  <a:pt x="4" y="60"/>
                  <a:pt x="4" y="60"/>
                  <a:pt x="4" y="60"/>
                </a:cubicBezTo>
                <a:cubicBezTo>
                  <a:pt x="4" y="60"/>
                  <a:pt x="4" y="60"/>
                  <a:pt x="4" y="60"/>
                </a:cubicBezTo>
                <a:cubicBezTo>
                  <a:pt x="4" y="60"/>
                  <a:pt x="4" y="60"/>
                  <a:pt x="4" y="60"/>
                </a:cubicBezTo>
                <a:cubicBezTo>
                  <a:pt x="5" y="61"/>
                  <a:pt x="9" y="60"/>
                  <a:pt x="9" y="60"/>
                </a:cubicBezTo>
                <a:cubicBezTo>
                  <a:pt x="9" y="60"/>
                  <a:pt x="9" y="60"/>
                  <a:pt x="9" y="60"/>
                </a:cubicBezTo>
                <a:cubicBezTo>
                  <a:pt x="8" y="60"/>
                  <a:pt x="8" y="60"/>
                  <a:pt x="8" y="60"/>
                </a:cubicBezTo>
                <a:cubicBezTo>
                  <a:pt x="8" y="59"/>
                  <a:pt x="8" y="59"/>
                  <a:pt x="8" y="59"/>
                </a:cubicBezTo>
                <a:cubicBezTo>
                  <a:pt x="8" y="59"/>
                  <a:pt x="7" y="59"/>
                  <a:pt x="7" y="59"/>
                </a:cubicBezTo>
                <a:cubicBezTo>
                  <a:pt x="7" y="59"/>
                  <a:pt x="7" y="59"/>
                  <a:pt x="7" y="59"/>
                </a:cubicBezTo>
                <a:cubicBezTo>
                  <a:pt x="6" y="59"/>
                  <a:pt x="6" y="59"/>
                  <a:pt x="6" y="59"/>
                </a:cubicBezTo>
                <a:cubicBezTo>
                  <a:pt x="6" y="58"/>
                  <a:pt x="6" y="58"/>
                  <a:pt x="5" y="57"/>
                </a:cubicBezTo>
                <a:cubicBezTo>
                  <a:pt x="5" y="57"/>
                  <a:pt x="5" y="57"/>
                  <a:pt x="5" y="56"/>
                </a:cubicBezTo>
                <a:cubicBezTo>
                  <a:pt x="5" y="54"/>
                  <a:pt x="6" y="53"/>
                  <a:pt x="6" y="52"/>
                </a:cubicBezTo>
                <a:cubicBezTo>
                  <a:pt x="7" y="52"/>
                  <a:pt x="7" y="52"/>
                  <a:pt x="7" y="52"/>
                </a:cubicBezTo>
                <a:cubicBezTo>
                  <a:pt x="7" y="52"/>
                  <a:pt x="7" y="52"/>
                  <a:pt x="7" y="52"/>
                </a:cubicBezTo>
                <a:cubicBezTo>
                  <a:pt x="8" y="52"/>
                  <a:pt x="8" y="52"/>
                  <a:pt x="8" y="52"/>
                </a:cubicBezTo>
                <a:cubicBezTo>
                  <a:pt x="8" y="51"/>
                  <a:pt x="8" y="51"/>
                  <a:pt x="8" y="51"/>
                </a:cubicBezTo>
                <a:cubicBezTo>
                  <a:pt x="8" y="54"/>
                  <a:pt x="8" y="56"/>
                  <a:pt x="9" y="58"/>
                </a:cubicBezTo>
                <a:moveTo>
                  <a:pt x="8" y="22"/>
                </a:moveTo>
                <a:cubicBezTo>
                  <a:pt x="8" y="21"/>
                  <a:pt x="8" y="21"/>
                  <a:pt x="8" y="21"/>
                </a:cubicBezTo>
                <a:cubicBezTo>
                  <a:pt x="8" y="22"/>
                  <a:pt x="8" y="22"/>
                  <a:pt x="8" y="22"/>
                </a:cubicBezTo>
                <a:moveTo>
                  <a:pt x="8" y="7"/>
                </a:moveTo>
                <a:cubicBezTo>
                  <a:pt x="9" y="6"/>
                  <a:pt x="9" y="6"/>
                  <a:pt x="9" y="6"/>
                </a:cubicBezTo>
                <a:cubicBezTo>
                  <a:pt x="8" y="7"/>
                  <a:pt x="8" y="7"/>
                  <a:pt x="8" y="7"/>
                </a:cubicBezTo>
                <a:moveTo>
                  <a:pt x="9" y="7"/>
                </a:moveTo>
                <a:cubicBezTo>
                  <a:pt x="9" y="6"/>
                  <a:pt x="9" y="6"/>
                  <a:pt x="9" y="6"/>
                </a:cubicBezTo>
                <a:cubicBezTo>
                  <a:pt x="9" y="6"/>
                  <a:pt x="9" y="6"/>
                  <a:pt x="9" y="6"/>
                </a:cubicBezTo>
                <a:cubicBezTo>
                  <a:pt x="9" y="7"/>
                  <a:pt x="9" y="7"/>
                  <a:pt x="9" y="7"/>
                </a:cubicBezTo>
                <a:moveTo>
                  <a:pt x="9" y="6"/>
                </a:moveTo>
                <a:cubicBezTo>
                  <a:pt x="9" y="6"/>
                  <a:pt x="9" y="6"/>
                  <a:pt x="9" y="6"/>
                </a:cubicBezTo>
                <a:cubicBezTo>
                  <a:pt x="9" y="6"/>
                  <a:pt x="9" y="6"/>
                  <a:pt x="9" y="6"/>
                </a:cubicBezTo>
                <a:cubicBezTo>
                  <a:pt x="9" y="6"/>
                  <a:pt x="9" y="6"/>
                  <a:pt x="9" y="6"/>
                </a:cubicBezTo>
                <a:moveTo>
                  <a:pt x="9" y="4"/>
                </a:moveTo>
                <a:cubicBezTo>
                  <a:pt x="9" y="5"/>
                  <a:pt x="9" y="5"/>
                  <a:pt x="9" y="5"/>
                </a:cubicBezTo>
                <a:cubicBezTo>
                  <a:pt x="9" y="4"/>
                  <a:pt x="9" y="4"/>
                  <a:pt x="9" y="4"/>
                </a:cubicBezTo>
                <a:moveTo>
                  <a:pt x="18" y="2"/>
                </a:moveTo>
                <a:cubicBezTo>
                  <a:pt x="18" y="1"/>
                  <a:pt x="18" y="1"/>
                  <a:pt x="18" y="1"/>
                </a:cubicBezTo>
                <a:cubicBezTo>
                  <a:pt x="18" y="2"/>
                  <a:pt x="18" y="2"/>
                  <a:pt x="18" y="2"/>
                </a:cubicBezTo>
                <a:moveTo>
                  <a:pt x="18" y="2"/>
                </a:moveTo>
                <a:cubicBezTo>
                  <a:pt x="18" y="2"/>
                  <a:pt x="18" y="2"/>
                  <a:pt x="18" y="2"/>
                </a:cubicBezTo>
                <a:cubicBezTo>
                  <a:pt x="18" y="2"/>
                  <a:pt x="18" y="2"/>
                  <a:pt x="18" y="2"/>
                </a:cubicBezTo>
                <a:moveTo>
                  <a:pt x="17" y="3"/>
                </a:moveTo>
                <a:cubicBezTo>
                  <a:pt x="18" y="3"/>
                  <a:pt x="18" y="3"/>
                  <a:pt x="18" y="3"/>
                </a:cubicBezTo>
                <a:cubicBezTo>
                  <a:pt x="17" y="3"/>
                  <a:pt x="17" y="3"/>
                  <a:pt x="17" y="3"/>
                </a:cubicBezTo>
                <a:moveTo>
                  <a:pt x="15" y="0"/>
                </a:moveTo>
                <a:cubicBezTo>
                  <a:pt x="15" y="0"/>
                  <a:pt x="15" y="0"/>
                  <a:pt x="15" y="0"/>
                </a:cubicBezTo>
                <a:cubicBezTo>
                  <a:pt x="15" y="0"/>
                  <a:pt x="15" y="0"/>
                  <a:pt x="15" y="0"/>
                </a:cubicBezTo>
                <a:moveTo>
                  <a:pt x="18" y="24"/>
                </a:moveTo>
                <a:cubicBezTo>
                  <a:pt x="18" y="25"/>
                  <a:pt x="18" y="25"/>
                  <a:pt x="18" y="25"/>
                </a:cubicBezTo>
                <a:cubicBezTo>
                  <a:pt x="18" y="24"/>
                  <a:pt x="18" y="24"/>
                  <a:pt x="18" y="24"/>
                </a:cubicBezTo>
                <a:moveTo>
                  <a:pt x="17" y="28"/>
                </a:moveTo>
                <a:cubicBezTo>
                  <a:pt x="17" y="28"/>
                  <a:pt x="17" y="28"/>
                  <a:pt x="17" y="28"/>
                </a:cubicBezTo>
                <a:cubicBezTo>
                  <a:pt x="17" y="28"/>
                  <a:pt x="17" y="28"/>
                  <a:pt x="17" y="28"/>
                </a:cubicBezTo>
                <a:cubicBezTo>
                  <a:pt x="17" y="28"/>
                  <a:pt x="17" y="28"/>
                  <a:pt x="17" y="28"/>
                </a:cubicBezTo>
                <a:moveTo>
                  <a:pt x="17" y="24"/>
                </a:moveTo>
                <a:cubicBezTo>
                  <a:pt x="17" y="24"/>
                  <a:pt x="17" y="24"/>
                  <a:pt x="17" y="24"/>
                </a:cubicBezTo>
                <a:cubicBezTo>
                  <a:pt x="17" y="24"/>
                  <a:pt x="17" y="24"/>
                  <a:pt x="17" y="24"/>
                </a:cubicBezTo>
                <a:moveTo>
                  <a:pt x="17" y="22"/>
                </a:moveTo>
                <a:cubicBezTo>
                  <a:pt x="17" y="22"/>
                  <a:pt x="17" y="22"/>
                  <a:pt x="17" y="22"/>
                </a:cubicBezTo>
                <a:cubicBezTo>
                  <a:pt x="17" y="22"/>
                  <a:pt x="17" y="22"/>
                  <a:pt x="17" y="22"/>
                </a:cubicBezTo>
                <a:cubicBezTo>
                  <a:pt x="17" y="22"/>
                  <a:pt x="17" y="22"/>
                  <a:pt x="17" y="22"/>
                </a:cubicBezTo>
                <a:moveTo>
                  <a:pt x="16" y="29"/>
                </a:moveTo>
                <a:cubicBezTo>
                  <a:pt x="16" y="29"/>
                  <a:pt x="16" y="29"/>
                  <a:pt x="16" y="29"/>
                </a:cubicBezTo>
                <a:cubicBezTo>
                  <a:pt x="16" y="29"/>
                  <a:pt x="16" y="29"/>
                  <a:pt x="16" y="29"/>
                </a:cubicBezTo>
                <a:cubicBezTo>
                  <a:pt x="16" y="29"/>
                  <a:pt x="16" y="29"/>
                  <a:pt x="16" y="29"/>
                </a:cubicBezTo>
                <a:moveTo>
                  <a:pt x="16" y="28"/>
                </a:moveTo>
                <a:cubicBezTo>
                  <a:pt x="16" y="29"/>
                  <a:pt x="16" y="29"/>
                  <a:pt x="16" y="29"/>
                </a:cubicBezTo>
                <a:cubicBezTo>
                  <a:pt x="16" y="28"/>
                  <a:pt x="16" y="28"/>
                  <a:pt x="16" y="28"/>
                </a:cubicBezTo>
                <a:cubicBezTo>
                  <a:pt x="16" y="28"/>
                  <a:pt x="16" y="28"/>
                  <a:pt x="16" y="28"/>
                </a:cubicBezTo>
                <a:moveTo>
                  <a:pt x="14" y="0"/>
                </a:moveTo>
                <a:cubicBezTo>
                  <a:pt x="15" y="0"/>
                  <a:pt x="15" y="0"/>
                  <a:pt x="15" y="0"/>
                </a:cubicBezTo>
                <a:cubicBezTo>
                  <a:pt x="14" y="0"/>
                  <a:pt x="14" y="0"/>
                  <a:pt x="14" y="0"/>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6" name="Freeform 82"/>
          <p:cNvSpPr>
            <a:spLocks noEditPoints="1"/>
          </p:cNvSpPr>
          <p:nvPr userDrawn="1"/>
        </p:nvSpPr>
        <p:spPr bwMode="auto">
          <a:xfrm>
            <a:off x="1357312" y="-7181577"/>
            <a:ext cx="161925" cy="217488"/>
          </a:xfrm>
          <a:custGeom>
            <a:avLst/>
            <a:gdLst>
              <a:gd name="T0" fmla="*/ 35 w 51"/>
              <a:gd name="T1" fmla="*/ 68 h 68"/>
              <a:gd name="T2" fmla="*/ 30 w 51"/>
              <a:gd name="T3" fmla="*/ 65 h 68"/>
              <a:gd name="T4" fmla="*/ 29 w 51"/>
              <a:gd name="T5" fmla="*/ 45 h 68"/>
              <a:gd name="T6" fmla="*/ 28 w 51"/>
              <a:gd name="T7" fmla="*/ 33 h 68"/>
              <a:gd name="T8" fmla="*/ 27 w 51"/>
              <a:gd name="T9" fmla="*/ 33 h 68"/>
              <a:gd name="T10" fmla="*/ 27 w 51"/>
              <a:gd name="T11" fmla="*/ 38 h 68"/>
              <a:gd name="T12" fmla="*/ 20 w 51"/>
              <a:gd name="T13" fmla="*/ 40 h 68"/>
              <a:gd name="T14" fmla="*/ 16 w 51"/>
              <a:gd name="T15" fmla="*/ 51 h 68"/>
              <a:gd name="T16" fmla="*/ 15 w 51"/>
              <a:gd name="T17" fmla="*/ 66 h 68"/>
              <a:gd name="T18" fmla="*/ 12 w 51"/>
              <a:gd name="T19" fmla="*/ 68 h 68"/>
              <a:gd name="T20" fmla="*/ 10 w 51"/>
              <a:gd name="T21" fmla="*/ 66 h 68"/>
              <a:gd name="T22" fmla="*/ 7 w 51"/>
              <a:gd name="T23" fmla="*/ 64 h 68"/>
              <a:gd name="T24" fmla="*/ 2 w 51"/>
              <a:gd name="T25" fmla="*/ 67 h 68"/>
              <a:gd name="T26" fmla="*/ 3 w 51"/>
              <a:gd name="T27" fmla="*/ 52 h 68"/>
              <a:gd name="T28" fmla="*/ 4 w 51"/>
              <a:gd name="T29" fmla="*/ 45 h 68"/>
              <a:gd name="T30" fmla="*/ 6 w 51"/>
              <a:gd name="T31" fmla="*/ 36 h 68"/>
              <a:gd name="T32" fmla="*/ 9 w 51"/>
              <a:gd name="T33" fmla="*/ 28 h 68"/>
              <a:gd name="T34" fmla="*/ 9 w 51"/>
              <a:gd name="T35" fmla="*/ 27 h 68"/>
              <a:gd name="T36" fmla="*/ 11 w 51"/>
              <a:gd name="T37" fmla="*/ 22 h 68"/>
              <a:gd name="T38" fmla="*/ 17 w 51"/>
              <a:gd name="T39" fmla="*/ 23 h 68"/>
              <a:gd name="T40" fmla="*/ 16 w 51"/>
              <a:gd name="T41" fmla="*/ 27 h 68"/>
              <a:gd name="T42" fmla="*/ 16 w 51"/>
              <a:gd name="T43" fmla="*/ 30 h 68"/>
              <a:gd name="T44" fmla="*/ 19 w 51"/>
              <a:gd name="T45" fmla="*/ 35 h 68"/>
              <a:gd name="T46" fmla="*/ 24 w 51"/>
              <a:gd name="T47" fmla="*/ 37 h 68"/>
              <a:gd name="T48" fmla="*/ 24 w 51"/>
              <a:gd name="T49" fmla="*/ 29 h 68"/>
              <a:gd name="T50" fmla="*/ 25 w 51"/>
              <a:gd name="T51" fmla="*/ 17 h 68"/>
              <a:gd name="T52" fmla="*/ 29 w 51"/>
              <a:gd name="T53" fmla="*/ 11 h 68"/>
              <a:gd name="T54" fmla="*/ 30 w 51"/>
              <a:gd name="T55" fmla="*/ 8 h 68"/>
              <a:gd name="T56" fmla="*/ 29 w 51"/>
              <a:gd name="T57" fmla="*/ 1 h 68"/>
              <a:gd name="T58" fmla="*/ 35 w 51"/>
              <a:gd name="T59" fmla="*/ 1 h 68"/>
              <a:gd name="T60" fmla="*/ 36 w 51"/>
              <a:gd name="T61" fmla="*/ 5 h 68"/>
              <a:gd name="T62" fmla="*/ 39 w 51"/>
              <a:gd name="T63" fmla="*/ 10 h 68"/>
              <a:gd name="T64" fmla="*/ 43 w 51"/>
              <a:gd name="T65" fmla="*/ 13 h 68"/>
              <a:gd name="T66" fmla="*/ 47 w 51"/>
              <a:gd name="T67" fmla="*/ 32 h 68"/>
              <a:gd name="T68" fmla="*/ 48 w 51"/>
              <a:gd name="T69" fmla="*/ 39 h 68"/>
              <a:gd name="T70" fmla="*/ 51 w 51"/>
              <a:gd name="T71" fmla="*/ 52 h 68"/>
              <a:gd name="T72" fmla="*/ 44 w 51"/>
              <a:gd name="T73" fmla="*/ 56 h 68"/>
              <a:gd name="T74" fmla="*/ 42 w 51"/>
              <a:gd name="T75" fmla="*/ 52 h 68"/>
              <a:gd name="T76" fmla="*/ 44 w 51"/>
              <a:gd name="T77" fmla="*/ 39 h 68"/>
              <a:gd name="T78" fmla="*/ 44 w 51"/>
              <a:gd name="T79" fmla="*/ 36 h 68"/>
              <a:gd name="T80" fmla="*/ 41 w 51"/>
              <a:gd name="T81" fmla="*/ 39 h 68"/>
              <a:gd name="T82" fmla="*/ 40 w 51"/>
              <a:gd name="T83" fmla="*/ 53 h 68"/>
              <a:gd name="T84" fmla="*/ 38 w 51"/>
              <a:gd name="T85" fmla="*/ 63 h 68"/>
              <a:gd name="T86" fmla="*/ 28 w 51"/>
              <a:gd name="T87" fmla="*/ 26 h 68"/>
              <a:gd name="T88" fmla="*/ 49 w 51"/>
              <a:gd name="T89" fmla="*/ 45 h 68"/>
              <a:gd name="T90" fmla="*/ 47 w 51"/>
              <a:gd name="T91" fmla="*/ 39 h 68"/>
              <a:gd name="T92" fmla="*/ 45 w 51"/>
              <a:gd name="T93" fmla="*/ 43 h 68"/>
              <a:gd name="T94" fmla="*/ 45 w 51"/>
              <a:gd name="T95" fmla="*/ 39 h 68"/>
              <a:gd name="T96" fmla="*/ 5 w 51"/>
              <a:gd name="T97" fmla="*/ 47 h 68"/>
              <a:gd name="T98" fmla="*/ 8 w 51"/>
              <a:gd name="T99" fmla="*/ 52 h 68"/>
              <a:gd name="T100" fmla="*/ 5 w 51"/>
              <a:gd name="T101" fmla="*/ 47 h 68"/>
              <a:gd name="T102" fmla="*/ 4 w 51"/>
              <a:gd name="T103" fmla="*/ 48 h 68"/>
              <a:gd name="T104" fmla="*/ 5 w 51"/>
              <a:gd name="T105" fmla="*/ 50 h 68"/>
              <a:gd name="T106" fmla="*/ 35 w 51"/>
              <a:gd name="T107" fmla="*/ 48 h 68"/>
              <a:gd name="T108" fmla="*/ 35 w 51"/>
              <a:gd name="T109" fmla="*/ 62 h 68"/>
              <a:gd name="T110" fmla="*/ 35 w 51"/>
              <a:gd name="T111" fmla="*/ 53 h 68"/>
              <a:gd name="T112" fmla="*/ 11 w 51"/>
              <a:gd name="T113" fmla="*/ 59 h 68"/>
              <a:gd name="T114" fmla="*/ 12 w 51"/>
              <a:gd name="T115" fmla="*/ 56 h 68"/>
              <a:gd name="T116" fmla="*/ 12 w 51"/>
              <a:gd name="T117" fmla="*/ 62 h 68"/>
              <a:gd name="T118" fmla="*/ 12 w 51"/>
              <a:gd name="T119" fmla="*/ 62 h 68"/>
              <a:gd name="T120" fmla="*/ 35 w 51"/>
              <a:gd name="T121"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68">
                <a:moveTo>
                  <a:pt x="39" y="68"/>
                </a:moveTo>
                <a:cubicBezTo>
                  <a:pt x="38" y="68"/>
                  <a:pt x="37" y="68"/>
                  <a:pt x="36" y="68"/>
                </a:cubicBezTo>
                <a:cubicBezTo>
                  <a:pt x="36" y="68"/>
                  <a:pt x="36" y="68"/>
                  <a:pt x="36" y="68"/>
                </a:cubicBezTo>
                <a:cubicBezTo>
                  <a:pt x="36" y="68"/>
                  <a:pt x="36" y="68"/>
                  <a:pt x="36" y="68"/>
                </a:cubicBezTo>
                <a:cubicBezTo>
                  <a:pt x="36" y="68"/>
                  <a:pt x="36" y="68"/>
                  <a:pt x="36" y="68"/>
                </a:cubicBezTo>
                <a:cubicBezTo>
                  <a:pt x="35" y="68"/>
                  <a:pt x="35" y="68"/>
                  <a:pt x="35" y="68"/>
                </a:cubicBezTo>
                <a:cubicBezTo>
                  <a:pt x="34" y="68"/>
                  <a:pt x="34" y="68"/>
                  <a:pt x="34" y="68"/>
                </a:cubicBezTo>
                <a:cubicBezTo>
                  <a:pt x="34" y="68"/>
                  <a:pt x="33" y="68"/>
                  <a:pt x="32" y="68"/>
                </a:cubicBezTo>
                <a:cubicBezTo>
                  <a:pt x="32" y="68"/>
                  <a:pt x="32" y="68"/>
                  <a:pt x="31" y="68"/>
                </a:cubicBezTo>
                <a:cubicBezTo>
                  <a:pt x="31" y="68"/>
                  <a:pt x="31" y="68"/>
                  <a:pt x="31" y="68"/>
                </a:cubicBezTo>
                <a:cubicBezTo>
                  <a:pt x="31" y="67"/>
                  <a:pt x="31" y="67"/>
                  <a:pt x="31" y="66"/>
                </a:cubicBezTo>
                <a:cubicBezTo>
                  <a:pt x="31" y="66"/>
                  <a:pt x="30" y="65"/>
                  <a:pt x="30" y="65"/>
                </a:cubicBezTo>
                <a:cubicBezTo>
                  <a:pt x="30" y="64"/>
                  <a:pt x="30" y="64"/>
                  <a:pt x="30" y="64"/>
                </a:cubicBezTo>
                <a:cubicBezTo>
                  <a:pt x="30" y="63"/>
                  <a:pt x="31" y="62"/>
                  <a:pt x="30" y="62"/>
                </a:cubicBezTo>
                <a:cubicBezTo>
                  <a:pt x="30" y="61"/>
                  <a:pt x="30" y="59"/>
                  <a:pt x="30" y="58"/>
                </a:cubicBezTo>
                <a:cubicBezTo>
                  <a:pt x="29" y="57"/>
                  <a:pt x="29" y="56"/>
                  <a:pt x="29" y="55"/>
                </a:cubicBezTo>
                <a:cubicBezTo>
                  <a:pt x="29" y="53"/>
                  <a:pt x="29" y="50"/>
                  <a:pt x="29" y="48"/>
                </a:cubicBezTo>
                <a:cubicBezTo>
                  <a:pt x="29" y="47"/>
                  <a:pt x="29" y="46"/>
                  <a:pt x="29" y="45"/>
                </a:cubicBezTo>
                <a:cubicBezTo>
                  <a:pt x="29" y="43"/>
                  <a:pt x="29" y="42"/>
                  <a:pt x="29" y="40"/>
                </a:cubicBezTo>
                <a:cubicBezTo>
                  <a:pt x="29" y="40"/>
                  <a:pt x="29" y="39"/>
                  <a:pt x="29" y="38"/>
                </a:cubicBezTo>
                <a:cubicBezTo>
                  <a:pt x="29" y="38"/>
                  <a:pt x="28" y="37"/>
                  <a:pt x="28" y="37"/>
                </a:cubicBezTo>
                <a:cubicBezTo>
                  <a:pt x="28" y="36"/>
                  <a:pt x="28" y="36"/>
                  <a:pt x="28" y="35"/>
                </a:cubicBezTo>
                <a:cubicBezTo>
                  <a:pt x="28" y="34"/>
                  <a:pt x="28" y="34"/>
                  <a:pt x="28" y="34"/>
                </a:cubicBezTo>
                <a:cubicBezTo>
                  <a:pt x="28" y="33"/>
                  <a:pt x="28" y="33"/>
                  <a:pt x="28" y="33"/>
                </a:cubicBezTo>
                <a:cubicBezTo>
                  <a:pt x="28" y="33"/>
                  <a:pt x="28" y="32"/>
                  <a:pt x="28" y="32"/>
                </a:cubicBezTo>
                <a:cubicBezTo>
                  <a:pt x="28" y="31"/>
                  <a:pt x="28" y="31"/>
                  <a:pt x="28" y="30"/>
                </a:cubicBezTo>
                <a:cubicBezTo>
                  <a:pt x="28" y="29"/>
                  <a:pt x="28" y="29"/>
                  <a:pt x="28" y="28"/>
                </a:cubicBezTo>
                <a:cubicBezTo>
                  <a:pt x="28" y="26"/>
                  <a:pt x="28" y="26"/>
                  <a:pt x="28" y="26"/>
                </a:cubicBezTo>
                <a:cubicBezTo>
                  <a:pt x="28" y="28"/>
                  <a:pt x="27" y="29"/>
                  <a:pt x="27" y="30"/>
                </a:cubicBezTo>
                <a:cubicBezTo>
                  <a:pt x="27" y="31"/>
                  <a:pt x="27" y="32"/>
                  <a:pt x="27" y="33"/>
                </a:cubicBezTo>
                <a:cubicBezTo>
                  <a:pt x="27" y="34"/>
                  <a:pt x="27" y="34"/>
                  <a:pt x="27" y="34"/>
                </a:cubicBezTo>
                <a:cubicBezTo>
                  <a:pt x="27" y="34"/>
                  <a:pt x="27" y="35"/>
                  <a:pt x="27" y="35"/>
                </a:cubicBezTo>
                <a:cubicBezTo>
                  <a:pt x="27" y="36"/>
                  <a:pt x="27" y="36"/>
                  <a:pt x="27" y="37"/>
                </a:cubicBezTo>
                <a:cubicBezTo>
                  <a:pt x="27" y="37"/>
                  <a:pt x="27" y="38"/>
                  <a:pt x="27" y="38"/>
                </a:cubicBezTo>
                <a:cubicBezTo>
                  <a:pt x="27" y="39"/>
                  <a:pt x="27" y="39"/>
                  <a:pt x="27" y="39"/>
                </a:cubicBezTo>
                <a:cubicBezTo>
                  <a:pt x="27" y="38"/>
                  <a:pt x="27" y="38"/>
                  <a:pt x="27" y="38"/>
                </a:cubicBezTo>
                <a:cubicBezTo>
                  <a:pt x="26" y="39"/>
                  <a:pt x="26" y="39"/>
                  <a:pt x="26" y="39"/>
                </a:cubicBezTo>
                <a:cubicBezTo>
                  <a:pt x="25" y="39"/>
                  <a:pt x="25" y="39"/>
                  <a:pt x="25" y="39"/>
                </a:cubicBezTo>
                <a:cubicBezTo>
                  <a:pt x="25" y="40"/>
                  <a:pt x="25" y="40"/>
                  <a:pt x="25" y="40"/>
                </a:cubicBezTo>
                <a:cubicBezTo>
                  <a:pt x="24" y="40"/>
                  <a:pt x="24" y="40"/>
                  <a:pt x="23" y="40"/>
                </a:cubicBezTo>
                <a:cubicBezTo>
                  <a:pt x="22" y="40"/>
                  <a:pt x="22" y="40"/>
                  <a:pt x="22" y="40"/>
                </a:cubicBezTo>
                <a:cubicBezTo>
                  <a:pt x="21" y="40"/>
                  <a:pt x="21" y="40"/>
                  <a:pt x="20" y="40"/>
                </a:cubicBezTo>
                <a:cubicBezTo>
                  <a:pt x="20" y="40"/>
                  <a:pt x="19" y="40"/>
                  <a:pt x="19" y="39"/>
                </a:cubicBezTo>
                <a:cubicBezTo>
                  <a:pt x="18" y="39"/>
                  <a:pt x="18" y="39"/>
                  <a:pt x="18" y="39"/>
                </a:cubicBezTo>
                <a:cubicBezTo>
                  <a:pt x="18" y="39"/>
                  <a:pt x="18" y="39"/>
                  <a:pt x="18" y="39"/>
                </a:cubicBezTo>
                <a:cubicBezTo>
                  <a:pt x="17" y="40"/>
                  <a:pt x="17" y="42"/>
                  <a:pt x="17" y="43"/>
                </a:cubicBezTo>
                <a:cubicBezTo>
                  <a:pt x="17" y="44"/>
                  <a:pt x="17" y="46"/>
                  <a:pt x="16" y="47"/>
                </a:cubicBezTo>
                <a:cubicBezTo>
                  <a:pt x="16" y="48"/>
                  <a:pt x="16" y="49"/>
                  <a:pt x="16" y="51"/>
                </a:cubicBezTo>
                <a:cubicBezTo>
                  <a:pt x="16" y="52"/>
                  <a:pt x="16" y="53"/>
                  <a:pt x="16" y="53"/>
                </a:cubicBezTo>
                <a:cubicBezTo>
                  <a:pt x="16" y="55"/>
                  <a:pt x="15" y="57"/>
                  <a:pt x="15" y="59"/>
                </a:cubicBezTo>
                <a:cubicBezTo>
                  <a:pt x="15" y="60"/>
                  <a:pt x="15" y="61"/>
                  <a:pt x="15" y="62"/>
                </a:cubicBezTo>
                <a:cubicBezTo>
                  <a:pt x="15" y="63"/>
                  <a:pt x="14" y="64"/>
                  <a:pt x="15" y="65"/>
                </a:cubicBezTo>
                <a:cubicBezTo>
                  <a:pt x="15" y="66"/>
                  <a:pt x="15" y="66"/>
                  <a:pt x="15" y="66"/>
                </a:cubicBezTo>
                <a:cubicBezTo>
                  <a:pt x="15" y="66"/>
                  <a:pt x="15" y="66"/>
                  <a:pt x="15" y="66"/>
                </a:cubicBezTo>
                <a:cubicBezTo>
                  <a:pt x="15" y="67"/>
                  <a:pt x="15" y="67"/>
                  <a:pt x="15" y="67"/>
                </a:cubicBezTo>
                <a:cubicBezTo>
                  <a:pt x="15" y="67"/>
                  <a:pt x="15" y="67"/>
                  <a:pt x="15" y="68"/>
                </a:cubicBezTo>
                <a:cubicBezTo>
                  <a:pt x="15" y="68"/>
                  <a:pt x="15" y="68"/>
                  <a:pt x="15" y="68"/>
                </a:cubicBezTo>
                <a:cubicBezTo>
                  <a:pt x="15" y="68"/>
                  <a:pt x="15" y="68"/>
                  <a:pt x="15" y="68"/>
                </a:cubicBezTo>
                <a:cubicBezTo>
                  <a:pt x="15" y="68"/>
                  <a:pt x="14" y="68"/>
                  <a:pt x="14" y="68"/>
                </a:cubicBezTo>
                <a:cubicBezTo>
                  <a:pt x="13" y="68"/>
                  <a:pt x="13" y="68"/>
                  <a:pt x="12" y="68"/>
                </a:cubicBezTo>
                <a:cubicBezTo>
                  <a:pt x="12" y="68"/>
                  <a:pt x="12" y="68"/>
                  <a:pt x="12" y="68"/>
                </a:cubicBezTo>
                <a:cubicBezTo>
                  <a:pt x="12" y="68"/>
                  <a:pt x="12" y="67"/>
                  <a:pt x="12" y="67"/>
                </a:cubicBezTo>
                <a:cubicBezTo>
                  <a:pt x="11" y="67"/>
                  <a:pt x="11" y="67"/>
                  <a:pt x="10" y="67"/>
                </a:cubicBezTo>
                <a:cubicBezTo>
                  <a:pt x="10" y="67"/>
                  <a:pt x="10" y="67"/>
                  <a:pt x="10" y="67"/>
                </a:cubicBezTo>
                <a:cubicBezTo>
                  <a:pt x="10" y="67"/>
                  <a:pt x="10" y="67"/>
                  <a:pt x="10" y="67"/>
                </a:cubicBezTo>
                <a:cubicBezTo>
                  <a:pt x="10" y="66"/>
                  <a:pt x="10" y="66"/>
                  <a:pt x="10" y="66"/>
                </a:cubicBezTo>
                <a:cubicBezTo>
                  <a:pt x="9" y="66"/>
                  <a:pt x="9" y="66"/>
                  <a:pt x="9" y="66"/>
                </a:cubicBezTo>
                <a:cubicBezTo>
                  <a:pt x="9" y="65"/>
                  <a:pt x="9" y="65"/>
                  <a:pt x="9" y="65"/>
                </a:cubicBezTo>
                <a:cubicBezTo>
                  <a:pt x="9" y="65"/>
                  <a:pt x="9" y="64"/>
                  <a:pt x="9" y="64"/>
                </a:cubicBezTo>
                <a:cubicBezTo>
                  <a:pt x="9" y="63"/>
                  <a:pt x="9" y="62"/>
                  <a:pt x="8" y="62"/>
                </a:cubicBezTo>
                <a:cubicBezTo>
                  <a:pt x="8" y="62"/>
                  <a:pt x="7" y="63"/>
                  <a:pt x="7" y="63"/>
                </a:cubicBezTo>
                <a:cubicBezTo>
                  <a:pt x="7" y="63"/>
                  <a:pt x="7" y="64"/>
                  <a:pt x="7" y="64"/>
                </a:cubicBezTo>
                <a:cubicBezTo>
                  <a:pt x="6" y="65"/>
                  <a:pt x="6" y="65"/>
                  <a:pt x="6" y="65"/>
                </a:cubicBezTo>
                <a:cubicBezTo>
                  <a:pt x="5" y="66"/>
                  <a:pt x="5" y="66"/>
                  <a:pt x="5" y="66"/>
                </a:cubicBezTo>
                <a:cubicBezTo>
                  <a:pt x="5" y="66"/>
                  <a:pt x="5" y="66"/>
                  <a:pt x="5" y="67"/>
                </a:cubicBezTo>
                <a:cubicBezTo>
                  <a:pt x="4" y="67"/>
                  <a:pt x="4" y="67"/>
                  <a:pt x="4" y="67"/>
                </a:cubicBezTo>
                <a:cubicBezTo>
                  <a:pt x="4" y="67"/>
                  <a:pt x="3" y="67"/>
                  <a:pt x="3" y="67"/>
                </a:cubicBezTo>
                <a:cubicBezTo>
                  <a:pt x="2" y="67"/>
                  <a:pt x="2" y="67"/>
                  <a:pt x="2" y="67"/>
                </a:cubicBezTo>
                <a:cubicBezTo>
                  <a:pt x="1" y="66"/>
                  <a:pt x="1" y="66"/>
                  <a:pt x="1" y="65"/>
                </a:cubicBezTo>
                <a:cubicBezTo>
                  <a:pt x="0" y="64"/>
                  <a:pt x="0" y="63"/>
                  <a:pt x="0" y="62"/>
                </a:cubicBezTo>
                <a:cubicBezTo>
                  <a:pt x="0" y="61"/>
                  <a:pt x="0" y="61"/>
                  <a:pt x="0" y="61"/>
                </a:cubicBezTo>
                <a:cubicBezTo>
                  <a:pt x="0" y="61"/>
                  <a:pt x="0" y="60"/>
                  <a:pt x="1" y="59"/>
                </a:cubicBezTo>
                <a:cubicBezTo>
                  <a:pt x="1" y="58"/>
                  <a:pt x="1" y="57"/>
                  <a:pt x="1" y="57"/>
                </a:cubicBezTo>
                <a:cubicBezTo>
                  <a:pt x="2" y="55"/>
                  <a:pt x="2" y="54"/>
                  <a:pt x="3" y="52"/>
                </a:cubicBezTo>
                <a:cubicBezTo>
                  <a:pt x="3" y="51"/>
                  <a:pt x="3" y="51"/>
                  <a:pt x="3" y="50"/>
                </a:cubicBezTo>
                <a:cubicBezTo>
                  <a:pt x="3" y="49"/>
                  <a:pt x="4" y="48"/>
                  <a:pt x="4" y="48"/>
                </a:cubicBezTo>
                <a:cubicBezTo>
                  <a:pt x="4" y="47"/>
                  <a:pt x="4" y="47"/>
                  <a:pt x="4" y="47"/>
                </a:cubicBezTo>
                <a:cubicBezTo>
                  <a:pt x="3" y="46"/>
                  <a:pt x="3" y="46"/>
                  <a:pt x="3" y="46"/>
                </a:cubicBezTo>
                <a:cubicBezTo>
                  <a:pt x="3" y="45"/>
                  <a:pt x="3" y="45"/>
                  <a:pt x="3" y="45"/>
                </a:cubicBezTo>
                <a:cubicBezTo>
                  <a:pt x="4" y="45"/>
                  <a:pt x="4" y="45"/>
                  <a:pt x="4" y="45"/>
                </a:cubicBezTo>
                <a:cubicBezTo>
                  <a:pt x="4" y="44"/>
                  <a:pt x="4" y="44"/>
                  <a:pt x="4" y="43"/>
                </a:cubicBezTo>
                <a:cubicBezTo>
                  <a:pt x="4" y="42"/>
                  <a:pt x="4" y="42"/>
                  <a:pt x="4" y="42"/>
                </a:cubicBezTo>
                <a:cubicBezTo>
                  <a:pt x="4" y="41"/>
                  <a:pt x="5" y="41"/>
                  <a:pt x="5" y="40"/>
                </a:cubicBezTo>
                <a:cubicBezTo>
                  <a:pt x="5" y="39"/>
                  <a:pt x="5" y="38"/>
                  <a:pt x="6" y="38"/>
                </a:cubicBezTo>
                <a:cubicBezTo>
                  <a:pt x="6" y="37"/>
                  <a:pt x="6" y="36"/>
                  <a:pt x="6" y="36"/>
                </a:cubicBezTo>
                <a:cubicBezTo>
                  <a:pt x="6" y="36"/>
                  <a:pt x="6" y="36"/>
                  <a:pt x="6" y="36"/>
                </a:cubicBezTo>
                <a:cubicBezTo>
                  <a:pt x="6" y="36"/>
                  <a:pt x="6" y="36"/>
                  <a:pt x="6" y="36"/>
                </a:cubicBezTo>
                <a:cubicBezTo>
                  <a:pt x="7" y="35"/>
                  <a:pt x="7" y="33"/>
                  <a:pt x="8" y="32"/>
                </a:cubicBezTo>
                <a:cubicBezTo>
                  <a:pt x="8" y="31"/>
                  <a:pt x="8" y="31"/>
                  <a:pt x="8" y="31"/>
                </a:cubicBezTo>
                <a:cubicBezTo>
                  <a:pt x="8" y="31"/>
                  <a:pt x="8" y="30"/>
                  <a:pt x="8" y="30"/>
                </a:cubicBezTo>
                <a:cubicBezTo>
                  <a:pt x="9" y="29"/>
                  <a:pt x="9" y="29"/>
                  <a:pt x="9" y="28"/>
                </a:cubicBezTo>
                <a:cubicBezTo>
                  <a:pt x="9" y="28"/>
                  <a:pt x="9" y="28"/>
                  <a:pt x="9" y="28"/>
                </a:cubicBezTo>
                <a:cubicBezTo>
                  <a:pt x="9" y="29"/>
                  <a:pt x="9" y="29"/>
                  <a:pt x="9" y="29"/>
                </a:cubicBezTo>
                <a:cubicBezTo>
                  <a:pt x="9" y="28"/>
                  <a:pt x="9" y="28"/>
                  <a:pt x="9" y="28"/>
                </a:cubicBezTo>
                <a:cubicBezTo>
                  <a:pt x="10" y="28"/>
                  <a:pt x="10" y="28"/>
                  <a:pt x="10" y="28"/>
                </a:cubicBezTo>
                <a:cubicBezTo>
                  <a:pt x="10" y="28"/>
                  <a:pt x="10" y="28"/>
                  <a:pt x="10" y="28"/>
                </a:cubicBezTo>
                <a:cubicBezTo>
                  <a:pt x="9" y="27"/>
                  <a:pt x="9" y="27"/>
                  <a:pt x="9" y="27"/>
                </a:cubicBezTo>
                <a:cubicBezTo>
                  <a:pt x="9" y="27"/>
                  <a:pt x="9" y="27"/>
                  <a:pt x="9" y="27"/>
                </a:cubicBezTo>
                <a:cubicBezTo>
                  <a:pt x="9" y="26"/>
                  <a:pt x="9" y="26"/>
                  <a:pt x="9" y="26"/>
                </a:cubicBezTo>
                <a:cubicBezTo>
                  <a:pt x="9" y="26"/>
                  <a:pt x="9" y="26"/>
                  <a:pt x="9" y="26"/>
                </a:cubicBezTo>
                <a:cubicBezTo>
                  <a:pt x="9" y="25"/>
                  <a:pt x="9" y="25"/>
                  <a:pt x="9" y="25"/>
                </a:cubicBezTo>
                <a:cubicBezTo>
                  <a:pt x="9" y="24"/>
                  <a:pt x="9" y="24"/>
                  <a:pt x="9" y="24"/>
                </a:cubicBezTo>
                <a:cubicBezTo>
                  <a:pt x="9" y="24"/>
                  <a:pt x="10" y="23"/>
                  <a:pt x="11" y="23"/>
                </a:cubicBezTo>
                <a:cubicBezTo>
                  <a:pt x="11" y="22"/>
                  <a:pt x="11" y="22"/>
                  <a:pt x="11" y="22"/>
                </a:cubicBezTo>
                <a:cubicBezTo>
                  <a:pt x="12" y="22"/>
                  <a:pt x="12" y="22"/>
                  <a:pt x="12" y="22"/>
                </a:cubicBezTo>
                <a:cubicBezTo>
                  <a:pt x="12" y="22"/>
                  <a:pt x="12" y="22"/>
                  <a:pt x="12" y="22"/>
                </a:cubicBezTo>
                <a:cubicBezTo>
                  <a:pt x="13" y="22"/>
                  <a:pt x="13" y="22"/>
                  <a:pt x="13" y="23"/>
                </a:cubicBezTo>
                <a:cubicBezTo>
                  <a:pt x="14" y="23"/>
                  <a:pt x="14" y="23"/>
                  <a:pt x="15" y="23"/>
                </a:cubicBezTo>
                <a:cubicBezTo>
                  <a:pt x="15" y="23"/>
                  <a:pt x="15" y="23"/>
                  <a:pt x="16" y="23"/>
                </a:cubicBezTo>
                <a:cubicBezTo>
                  <a:pt x="17" y="23"/>
                  <a:pt x="17" y="23"/>
                  <a:pt x="17" y="23"/>
                </a:cubicBezTo>
                <a:cubicBezTo>
                  <a:pt x="17" y="23"/>
                  <a:pt x="17" y="23"/>
                  <a:pt x="17" y="23"/>
                </a:cubicBezTo>
                <a:cubicBezTo>
                  <a:pt x="17" y="23"/>
                  <a:pt x="17" y="23"/>
                  <a:pt x="17" y="23"/>
                </a:cubicBezTo>
                <a:cubicBezTo>
                  <a:pt x="17" y="24"/>
                  <a:pt x="17" y="25"/>
                  <a:pt x="16" y="25"/>
                </a:cubicBezTo>
                <a:cubicBezTo>
                  <a:pt x="16" y="25"/>
                  <a:pt x="15" y="25"/>
                  <a:pt x="16" y="26"/>
                </a:cubicBezTo>
                <a:cubicBezTo>
                  <a:pt x="16" y="26"/>
                  <a:pt x="16" y="26"/>
                  <a:pt x="16" y="26"/>
                </a:cubicBezTo>
                <a:cubicBezTo>
                  <a:pt x="16" y="27"/>
                  <a:pt x="16" y="27"/>
                  <a:pt x="16" y="27"/>
                </a:cubicBezTo>
                <a:cubicBezTo>
                  <a:pt x="16" y="28"/>
                  <a:pt x="16" y="28"/>
                  <a:pt x="16" y="28"/>
                </a:cubicBezTo>
                <a:cubicBezTo>
                  <a:pt x="16" y="28"/>
                  <a:pt x="16" y="28"/>
                  <a:pt x="16" y="28"/>
                </a:cubicBezTo>
                <a:cubicBezTo>
                  <a:pt x="16" y="29"/>
                  <a:pt x="16" y="29"/>
                  <a:pt x="16" y="29"/>
                </a:cubicBezTo>
                <a:cubicBezTo>
                  <a:pt x="16" y="29"/>
                  <a:pt x="16" y="29"/>
                  <a:pt x="16" y="29"/>
                </a:cubicBezTo>
                <a:cubicBezTo>
                  <a:pt x="16" y="29"/>
                  <a:pt x="16" y="29"/>
                  <a:pt x="16" y="29"/>
                </a:cubicBezTo>
                <a:cubicBezTo>
                  <a:pt x="16" y="30"/>
                  <a:pt x="16" y="30"/>
                  <a:pt x="16" y="30"/>
                </a:cubicBezTo>
                <a:cubicBezTo>
                  <a:pt x="16" y="31"/>
                  <a:pt x="16" y="31"/>
                  <a:pt x="16" y="31"/>
                </a:cubicBezTo>
                <a:cubicBezTo>
                  <a:pt x="17" y="32"/>
                  <a:pt x="17" y="32"/>
                  <a:pt x="17" y="32"/>
                </a:cubicBezTo>
                <a:cubicBezTo>
                  <a:pt x="18" y="32"/>
                  <a:pt x="18" y="32"/>
                  <a:pt x="18" y="32"/>
                </a:cubicBezTo>
                <a:cubicBezTo>
                  <a:pt x="18" y="33"/>
                  <a:pt x="18" y="33"/>
                  <a:pt x="18" y="33"/>
                </a:cubicBezTo>
                <a:cubicBezTo>
                  <a:pt x="19" y="33"/>
                  <a:pt x="19" y="33"/>
                  <a:pt x="19" y="33"/>
                </a:cubicBezTo>
                <a:cubicBezTo>
                  <a:pt x="19" y="34"/>
                  <a:pt x="19" y="34"/>
                  <a:pt x="19" y="35"/>
                </a:cubicBezTo>
                <a:cubicBezTo>
                  <a:pt x="19" y="35"/>
                  <a:pt x="19" y="35"/>
                  <a:pt x="19" y="35"/>
                </a:cubicBezTo>
                <a:cubicBezTo>
                  <a:pt x="20" y="36"/>
                  <a:pt x="20" y="36"/>
                  <a:pt x="20" y="36"/>
                </a:cubicBezTo>
                <a:cubicBezTo>
                  <a:pt x="21" y="36"/>
                  <a:pt x="21" y="36"/>
                  <a:pt x="21" y="36"/>
                </a:cubicBezTo>
                <a:cubicBezTo>
                  <a:pt x="21" y="37"/>
                  <a:pt x="21" y="37"/>
                  <a:pt x="21" y="37"/>
                </a:cubicBezTo>
                <a:cubicBezTo>
                  <a:pt x="22" y="37"/>
                  <a:pt x="22" y="37"/>
                  <a:pt x="22" y="37"/>
                </a:cubicBezTo>
                <a:cubicBezTo>
                  <a:pt x="22" y="37"/>
                  <a:pt x="23" y="37"/>
                  <a:pt x="24" y="37"/>
                </a:cubicBezTo>
                <a:cubicBezTo>
                  <a:pt x="24" y="37"/>
                  <a:pt x="24" y="36"/>
                  <a:pt x="24" y="36"/>
                </a:cubicBezTo>
                <a:cubicBezTo>
                  <a:pt x="24" y="35"/>
                  <a:pt x="24" y="35"/>
                  <a:pt x="24" y="35"/>
                </a:cubicBezTo>
                <a:cubicBezTo>
                  <a:pt x="24" y="34"/>
                  <a:pt x="24" y="33"/>
                  <a:pt x="24" y="33"/>
                </a:cubicBezTo>
                <a:cubicBezTo>
                  <a:pt x="24" y="32"/>
                  <a:pt x="24" y="32"/>
                  <a:pt x="24" y="32"/>
                </a:cubicBezTo>
                <a:cubicBezTo>
                  <a:pt x="24" y="31"/>
                  <a:pt x="24" y="31"/>
                  <a:pt x="24" y="30"/>
                </a:cubicBezTo>
                <a:cubicBezTo>
                  <a:pt x="24" y="30"/>
                  <a:pt x="24" y="30"/>
                  <a:pt x="24" y="29"/>
                </a:cubicBezTo>
                <a:cubicBezTo>
                  <a:pt x="24" y="29"/>
                  <a:pt x="24" y="28"/>
                  <a:pt x="24" y="28"/>
                </a:cubicBezTo>
                <a:cubicBezTo>
                  <a:pt x="24" y="27"/>
                  <a:pt x="24" y="27"/>
                  <a:pt x="24" y="26"/>
                </a:cubicBezTo>
                <a:cubicBezTo>
                  <a:pt x="24" y="25"/>
                  <a:pt x="24" y="24"/>
                  <a:pt x="24" y="24"/>
                </a:cubicBezTo>
                <a:cubicBezTo>
                  <a:pt x="24" y="23"/>
                  <a:pt x="24" y="22"/>
                  <a:pt x="24" y="21"/>
                </a:cubicBezTo>
                <a:cubicBezTo>
                  <a:pt x="24" y="20"/>
                  <a:pt x="25" y="19"/>
                  <a:pt x="25" y="18"/>
                </a:cubicBezTo>
                <a:cubicBezTo>
                  <a:pt x="25" y="18"/>
                  <a:pt x="25" y="18"/>
                  <a:pt x="25" y="17"/>
                </a:cubicBezTo>
                <a:cubicBezTo>
                  <a:pt x="25" y="17"/>
                  <a:pt x="25" y="16"/>
                  <a:pt x="25" y="16"/>
                </a:cubicBezTo>
                <a:cubicBezTo>
                  <a:pt x="26" y="15"/>
                  <a:pt x="26" y="15"/>
                  <a:pt x="26" y="14"/>
                </a:cubicBezTo>
                <a:cubicBezTo>
                  <a:pt x="26" y="14"/>
                  <a:pt x="26" y="14"/>
                  <a:pt x="26" y="13"/>
                </a:cubicBezTo>
                <a:cubicBezTo>
                  <a:pt x="27" y="12"/>
                  <a:pt x="27" y="12"/>
                  <a:pt x="27" y="12"/>
                </a:cubicBezTo>
                <a:cubicBezTo>
                  <a:pt x="28" y="12"/>
                  <a:pt x="28" y="12"/>
                  <a:pt x="28" y="12"/>
                </a:cubicBezTo>
                <a:cubicBezTo>
                  <a:pt x="28" y="11"/>
                  <a:pt x="29" y="11"/>
                  <a:pt x="29" y="11"/>
                </a:cubicBezTo>
                <a:cubicBezTo>
                  <a:pt x="29" y="11"/>
                  <a:pt x="29" y="11"/>
                  <a:pt x="29" y="11"/>
                </a:cubicBezTo>
                <a:cubicBezTo>
                  <a:pt x="30" y="10"/>
                  <a:pt x="30" y="10"/>
                  <a:pt x="30" y="10"/>
                </a:cubicBezTo>
                <a:cubicBezTo>
                  <a:pt x="31" y="9"/>
                  <a:pt x="31" y="9"/>
                  <a:pt x="31" y="9"/>
                </a:cubicBezTo>
                <a:cubicBezTo>
                  <a:pt x="30" y="8"/>
                  <a:pt x="30" y="8"/>
                  <a:pt x="30" y="8"/>
                </a:cubicBezTo>
                <a:cubicBezTo>
                  <a:pt x="30" y="8"/>
                  <a:pt x="30" y="8"/>
                  <a:pt x="30" y="8"/>
                </a:cubicBezTo>
                <a:cubicBezTo>
                  <a:pt x="30" y="8"/>
                  <a:pt x="30" y="8"/>
                  <a:pt x="30" y="8"/>
                </a:cubicBezTo>
                <a:cubicBezTo>
                  <a:pt x="30" y="7"/>
                  <a:pt x="30" y="7"/>
                  <a:pt x="30" y="7"/>
                </a:cubicBezTo>
                <a:cubicBezTo>
                  <a:pt x="29" y="6"/>
                  <a:pt x="29" y="6"/>
                  <a:pt x="29" y="6"/>
                </a:cubicBezTo>
                <a:cubicBezTo>
                  <a:pt x="29" y="5"/>
                  <a:pt x="29" y="5"/>
                  <a:pt x="29" y="5"/>
                </a:cubicBezTo>
                <a:cubicBezTo>
                  <a:pt x="29" y="5"/>
                  <a:pt x="29" y="4"/>
                  <a:pt x="29" y="4"/>
                </a:cubicBezTo>
                <a:cubicBezTo>
                  <a:pt x="29" y="3"/>
                  <a:pt x="29" y="3"/>
                  <a:pt x="29" y="2"/>
                </a:cubicBezTo>
                <a:cubicBezTo>
                  <a:pt x="29" y="1"/>
                  <a:pt x="29" y="1"/>
                  <a:pt x="29" y="1"/>
                </a:cubicBezTo>
                <a:cubicBezTo>
                  <a:pt x="30" y="1"/>
                  <a:pt x="30" y="1"/>
                  <a:pt x="30" y="1"/>
                </a:cubicBezTo>
                <a:cubicBezTo>
                  <a:pt x="30" y="1"/>
                  <a:pt x="30" y="1"/>
                  <a:pt x="30" y="1"/>
                </a:cubicBezTo>
                <a:cubicBezTo>
                  <a:pt x="31" y="1"/>
                  <a:pt x="31" y="1"/>
                  <a:pt x="31" y="1"/>
                </a:cubicBezTo>
                <a:cubicBezTo>
                  <a:pt x="32" y="0"/>
                  <a:pt x="33" y="0"/>
                  <a:pt x="34" y="0"/>
                </a:cubicBezTo>
                <a:cubicBezTo>
                  <a:pt x="35" y="0"/>
                  <a:pt x="35" y="0"/>
                  <a:pt x="35" y="0"/>
                </a:cubicBezTo>
                <a:cubicBezTo>
                  <a:pt x="35" y="1"/>
                  <a:pt x="35" y="1"/>
                  <a:pt x="35" y="1"/>
                </a:cubicBezTo>
                <a:cubicBezTo>
                  <a:pt x="36" y="1"/>
                  <a:pt x="36" y="1"/>
                  <a:pt x="36" y="1"/>
                </a:cubicBezTo>
                <a:cubicBezTo>
                  <a:pt x="36" y="1"/>
                  <a:pt x="36" y="2"/>
                  <a:pt x="36" y="2"/>
                </a:cubicBezTo>
                <a:cubicBezTo>
                  <a:pt x="37" y="3"/>
                  <a:pt x="37" y="3"/>
                  <a:pt x="37" y="3"/>
                </a:cubicBezTo>
                <a:cubicBezTo>
                  <a:pt x="37" y="3"/>
                  <a:pt x="37" y="3"/>
                  <a:pt x="37" y="3"/>
                </a:cubicBezTo>
                <a:cubicBezTo>
                  <a:pt x="37" y="4"/>
                  <a:pt x="37" y="4"/>
                  <a:pt x="37" y="4"/>
                </a:cubicBezTo>
                <a:cubicBezTo>
                  <a:pt x="37" y="4"/>
                  <a:pt x="37" y="5"/>
                  <a:pt x="36" y="5"/>
                </a:cubicBezTo>
                <a:cubicBezTo>
                  <a:pt x="36" y="5"/>
                  <a:pt x="36" y="5"/>
                  <a:pt x="36" y="5"/>
                </a:cubicBezTo>
                <a:cubicBezTo>
                  <a:pt x="36" y="6"/>
                  <a:pt x="36" y="6"/>
                  <a:pt x="36" y="7"/>
                </a:cubicBezTo>
                <a:cubicBezTo>
                  <a:pt x="36" y="7"/>
                  <a:pt x="37" y="8"/>
                  <a:pt x="38" y="8"/>
                </a:cubicBezTo>
                <a:cubicBezTo>
                  <a:pt x="38" y="8"/>
                  <a:pt x="38" y="8"/>
                  <a:pt x="38" y="8"/>
                </a:cubicBezTo>
                <a:cubicBezTo>
                  <a:pt x="39" y="9"/>
                  <a:pt x="39" y="9"/>
                  <a:pt x="39" y="9"/>
                </a:cubicBezTo>
                <a:cubicBezTo>
                  <a:pt x="39" y="10"/>
                  <a:pt x="39" y="10"/>
                  <a:pt x="39" y="10"/>
                </a:cubicBezTo>
                <a:cubicBezTo>
                  <a:pt x="40" y="10"/>
                  <a:pt x="40" y="10"/>
                  <a:pt x="40" y="10"/>
                </a:cubicBezTo>
                <a:cubicBezTo>
                  <a:pt x="40" y="10"/>
                  <a:pt x="41" y="10"/>
                  <a:pt x="41" y="10"/>
                </a:cubicBezTo>
                <a:cubicBezTo>
                  <a:pt x="41" y="11"/>
                  <a:pt x="41" y="11"/>
                  <a:pt x="41" y="11"/>
                </a:cubicBezTo>
                <a:cubicBezTo>
                  <a:pt x="42" y="11"/>
                  <a:pt x="42" y="11"/>
                  <a:pt x="42" y="11"/>
                </a:cubicBezTo>
                <a:cubicBezTo>
                  <a:pt x="42" y="12"/>
                  <a:pt x="43" y="12"/>
                  <a:pt x="43" y="12"/>
                </a:cubicBezTo>
                <a:cubicBezTo>
                  <a:pt x="43" y="13"/>
                  <a:pt x="43" y="13"/>
                  <a:pt x="43" y="13"/>
                </a:cubicBezTo>
                <a:cubicBezTo>
                  <a:pt x="44" y="15"/>
                  <a:pt x="44" y="17"/>
                  <a:pt x="45" y="20"/>
                </a:cubicBezTo>
                <a:cubicBezTo>
                  <a:pt x="45" y="20"/>
                  <a:pt x="45" y="21"/>
                  <a:pt x="45" y="21"/>
                </a:cubicBezTo>
                <a:cubicBezTo>
                  <a:pt x="45" y="23"/>
                  <a:pt x="45" y="24"/>
                  <a:pt x="45" y="25"/>
                </a:cubicBezTo>
                <a:cubicBezTo>
                  <a:pt x="45" y="25"/>
                  <a:pt x="45" y="26"/>
                  <a:pt x="45" y="26"/>
                </a:cubicBezTo>
                <a:cubicBezTo>
                  <a:pt x="46" y="28"/>
                  <a:pt x="46" y="29"/>
                  <a:pt x="46" y="30"/>
                </a:cubicBezTo>
                <a:cubicBezTo>
                  <a:pt x="46" y="31"/>
                  <a:pt x="46" y="31"/>
                  <a:pt x="47" y="32"/>
                </a:cubicBezTo>
                <a:cubicBezTo>
                  <a:pt x="47" y="32"/>
                  <a:pt x="46" y="33"/>
                  <a:pt x="46" y="33"/>
                </a:cubicBezTo>
                <a:cubicBezTo>
                  <a:pt x="46" y="34"/>
                  <a:pt x="47" y="34"/>
                  <a:pt x="47" y="34"/>
                </a:cubicBezTo>
                <a:cubicBezTo>
                  <a:pt x="47" y="35"/>
                  <a:pt x="47" y="35"/>
                  <a:pt x="47" y="36"/>
                </a:cubicBezTo>
                <a:cubicBezTo>
                  <a:pt x="47" y="37"/>
                  <a:pt x="47" y="37"/>
                  <a:pt x="47" y="37"/>
                </a:cubicBezTo>
                <a:cubicBezTo>
                  <a:pt x="48" y="38"/>
                  <a:pt x="48" y="38"/>
                  <a:pt x="48" y="38"/>
                </a:cubicBezTo>
                <a:cubicBezTo>
                  <a:pt x="48" y="38"/>
                  <a:pt x="48" y="39"/>
                  <a:pt x="48" y="39"/>
                </a:cubicBezTo>
                <a:cubicBezTo>
                  <a:pt x="48" y="39"/>
                  <a:pt x="48" y="39"/>
                  <a:pt x="48" y="39"/>
                </a:cubicBezTo>
                <a:cubicBezTo>
                  <a:pt x="48" y="40"/>
                  <a:pt x="48" y="40"/>
                  <a:pt x="48" y="41"/>
                </a:cubicBezTo>
                <a:cubicBezTo>
                  <a:pt x="49" y="42"/>
                  <a:pt x="49" y="42"/>
                  <a:pt x="49" y="43"/>
                </a:cubicBezTo>
                <a:cubicBezTo>
                  <a:pt x="50" y="43"/>
                  <a:pt x="50" y="44"/>
                  <a:pt x="50" y="45"/>
                </a:cubicBezTo>
                <a:cubicBezTo>
                  <a:pt x="50" y="45"/>
                  <a:pt x="50" y="46"/>
                  <a:pt x="51" y="46"/>
                </a:cubicBezTo>
                <a:cubicBezTo>
                  <a:pt x="51" y="52"/>
                  <a:pt x="51" y="52"/>
                  <a:pt x="51" y="52"/>
                </a:cubicBezTo>
                <a:cubicBezTo>
                  <a:pt x="51" y="53"/>
                  <a:pt x="51" y="54"/>
                  <a:pt x="51" y="55"/>
                </a:cubicBezTo>
                <a:cubicBezTo>
                  <a:pt x="50" y="56"/>
                  <a:pt x="50" y="56"/>
                  <a:pt x="49" y="56"/>
                </a:cubicBezTo>
                <a:cubicBezTo>
                  <a:pt x="49" y="56"/>
                  <a:pt x="48" y="56"/>
                  <a:pt x="48" y="56"/>
                </a:cubicBezTo>
                <a:cubicBezTo>
                  <a:pt x="47" y="56"/>
                  <a:pt x="47" y="56"/>
                  <a:pt x="46" y="56"/>
                </a:cubicBezTo>
                <a:cubicBezTo>
                  <a:pt x="46" y="56"/>
                  <a:pt x="46" y="56"/>
                  <a:pt x="45" y="56"/>
                </a:cubicBezTo>
                <a:cubicBezTo>
                  <a:pt x="44" y="56"/>
                  <a:pt x="44" y="56"/>
                  <a:pt x="44" y="56"/>
                </a:cubicBezTo>
                <a:cubicBezTo>
                  <a:pt x="44" y="56"/>
                  <a:pt x="43" y="56"/>
                  <a:pt x="43" y="56"/>
                </a:cubicBezTo>
                <a:cubicBezTo>
                  <a:pt x="42" y="55"/>
                  <a:pt x="42" y="55"/>
                  <a:pt x="42" y="55"/>
                </a:cubicBezTo>
                <a:cubicBezTo>
                  <a:pt x="42" y="55"/>
                  <a:pt x="42" y="55"/>
                  <a:pt x="42" y="55"/>
                </a:cubicBezTo>
                <a:cubicBezTo>
                  <a:pt x="42" y="54"/>
                  <a:pt x="42" y="54"/>
                  <a:pt x="42" y="54"/>
                </a:cubicBezTo>
                <a:cubicBezTo>
                  <a:pt x="42" y="54"/>
                  <a:pt x="42" y="54"/>
                  <a:pt x="42" y="54"/>
                </a:cubicBezTo>
                <a:cubicBezTo>
                  <a:pt x="42" y="53"/>
                  <a:pt x="42" y="53"/>
                  <a:pt x="42" y="52"/>
                </a:cubicBezTo>
                <a:cubicBezTo>
                  <a:pt x="42" y="51"/>
                  <a:pt x="42" y="51"/>
                  <a:pt x="42" y="51"/>
                </a:cubicBezTo>
                <a:cubicBezTo>
                  <a:pt x="42" y="51"/>
                  <a:pt x="42" y="51"/>
                  <a:pt x="42" y="50"/>
                </a:cubicBezTo>
                <a:cubicBezTo>
                  <a:pt x="42" y="49"/>
                  <a:pt x="42" y="48"/>
                  <a:pt x="42" y="46"/>
                </a:cubicBezTo>
                <a:cubicBezTo>
                  <a:pt x="43" y="45"/>
                  <a:pt x="43" y="44"/>
                  <a:pt x="43" y="42"/>
                </a:cubicBezTo>
                <a:cubicBezTo>
                  <a:pt x="44" y="42"/>
                  <a:pt x="44" y="41"/>
                  <a:pt x="44" y="40"/>
                </a:cubicBezTo>
                <a:cubicBezTo>
                  <a:pt x="44" y="40"/>
                  <a:pt x="44" y="39"/>
                  <a:pt x="44" y="39"/>
                </a:cubicBezTo>
                <a:cubicBezTo>
                  <a:pt x="44" y="38"/>
                  <a:pt x="44" y="38"/>
                  <a:pt x="44" y="38"/>
                </a:cubicBezTo>
                <a:cubicBezTo>
                  <a:pt x="45" y="37"/>
                  <a:pt x="45" y="37"/>
                  <a:pt x="45" y="37"/>
                </a:cubicBezTo>
                <a:cubicBezTo>
                  <a:pt x="45" y="37"/>
                  <a:pt x="45" y="37"/>
                  <a:pt x="45" y="37"/>
                </a:cubicBezTo>
                <a:cubicBezTo>
                  <a:pt x="45" y="37"/>
                  <a:pt x="45" y="37"/>
                  <a:pt x="45" y="37"/>
                </a:cubicBezTo>
                <a:cubicBezTo>
                  <a:pt x="45" y="36"/>
                  <a:pt x="45" y="36"/>
                  <a:pt x="45" y="36"/>
                </a:cubicBezTo>
                <a:cubicBezTo>
                  <a:pt x="44" y="36"/>
                  <a:pt x="44" y="36"/>
                  <a:pt x="44" y="36"/>
                </a:cubicBezTo>
                <a:cubicBezTo>
                  <a:pt x="44" y="36"/>
                  <a:pt x="44" y="35"/>
                  <a:pt x="44" y="35"/>
                </a:cubicBezTo>
                <a:cubicBezTo>
                  <a:pt x="43" y="34"/>
                  <a:pt x="43" y="34"/>
                  <a:pt x="43" y="34"/>
                </a:cubicBezTo>
                <a:cubicBezTo>
                  <a:pt x="43" y="34"/>
                  <a:pt x="43" y="34"/>
                  <a:pt x="43" y="34"/>
                </a:cubicBezTo>
                <a:cubicBezTo>
                  <a:pt x="43" y="34"/>
                  <a:pt x="43" y="34"/>
                  <a:pt x="43" y="34"/>
                </a:cubicBezTo>
                <a:cubicBezTo>
                  <a:pt x="42" y="34"/>
                  <a:pt x="42" y="35"/>
                  <a:pt x="42" y="36"/>
                </a:cubicBezTo>
                <a:cubicBezTo>
                  <a:pt x="42" y="37"/>
                  <a:pt x="41" y="38"/>
                  <a:pt x="41" y="39"/>
                </a:cubicBezTo>
                <a:cubicBezTo>
                  <a:pt x="41" y="40"/>
                  <a:pt x="41" y="40"/>
                  <a:pt x="41" y="40"/>
                </a:cubicBezTo>
                <a:cubicBezTo>
                  <a:pt x="41" y="41"/>
                  <a:pt x="41" y="42"/>
                  <a:pt x="41" y="43"/>
                </a:cubicBezTo>
                <a:cubicBezTo>
                  <a:pt x="41" y="44"/>
                  <a:pt x="41" y="44"/>
                  <a:pt x="41" y="44"/>
                </a:cubicBezTo>
                <a:cubicBezTo>
                  <a:pt x="41" y="44"/>
                  <a:pt x="41" y="45"/>
                  <a:pt x="41" y="46"/>
                </a:cubicBezTo>
                <a:cubicBezTo>
                  <a:pt x="40" y="47"/>
                  <a:pt x="40" y="49"/>
                  <a:pt x="40" y="50"/>
                </a:cubicBezTo>
                <a:cubicBezTo>
                  <a:pt x="40" y="51"/>
                  <a:pt x="40" y="52"/>
                  <a:pt x="40" y="53"/>
                </a:cubicBezTo>
                <a:cubicBezTo>
                  <a:pt x="40" y="54"/>
                  <a:pt x="40" y="54"/>
                  <a:pt x="40" y="55"/>
                </a:cubicBezTo>
                <a:cubicBezTo>
                  <a:pt x="39" y="55"/>
                  <a:pt x="39" y="55"/>
                  <a:pt x="39" y="55"/>
                </a:cubicBezTo>
                <a:cubicBezTo>
                  <a:pt x="39" y="56"/>
                  <a:pt x="39" y="57"/>
                  <a:pt x="39" y="58"/>
                </a:cubicBezTo>
                <a:cubicBezTo>
                  <a:pt x="39" y="59"/>
                  <a:pt x="39" y="59"/>
                  <a:pt x="38" y="60"/>
                </a:cubicBezTo>
                <a:cubicBezTo>
                  <a:pt x="38" y="61"/>
                  <a:pt x="38" y="61"/>
                  <a:pt x="38" y="61"/>
                </a:cubicBezTo>
                <a:cubicBezTo>
                  <a:pt x="38" y="62"/>
                  <a:pt x="38" y="62"/>
                  <a:pt x="38" y="63"/>
                </a:cubicBezTo>
                <a:cubicBezTo>
                  <a:pt x="38" y="64"/>
                  <a:pt x="38" y="65"/>
                  <a:pt x="38" y="65"/>
                </a:cubicBezTo>
                <a:cubicBezTo>
                  <a:pt x="38" y="66"/>
                  <a:pt x="38" y="66"/>
                  <a:pt x="38" y="66"/>
                </a:cubicBezTo>
                <a:cubicBezTo>
                  <a:pt x="39" y="67"/>
                  <a:pt x="39" y="67"/>
                  <a:pt x="39" y="67"/>
                </a:cubicBezTo>
                <a:cubicBezTo>
                  <a:pt x="39" y="68"/>
                  <a:pt x="39" y="68"/>
                  <a:pt x="39" y="68"/>
                </a:cubicBezTo>
                <a:moveTo>
                  <a:pt x="28" y="26"/>
                </a:moveTo>
                <a:cubicBezTo>
                  <a:pt x="28" y="26"/>
                  <a:pt x="28" y="26"/>
                  <a:pt x="28" y="26"/>
                </a:cubicBezTo>
                <a:close/>
                <a:moveTo>
                  <a:pt x="47" y="39"/>
                </a:moveTo>
                <a:cubicBezTo>
                  <a:pt x="47" y="41"/>
                  <a:pt x="47" y="41"/>
                  <a:pt x="47" y="41"/>
                </a:cubicBezTo>
                <a:cubicBezTo>
                  <a:pt x="47" y="41"/>
                  <a:pt x="47" y="41"/>
                  <a:pt x="47" y="42"/>
                </a:cubicBezTo>
                <a:cubicBezTo>
                  <a:pt x="47" y="42"/>
                  <a:pt x="47" y="42"/>
                  <a:pt x="47" y="42"/>
                </a:cubicBezTo>
                <a:cubicBezTo>
                  <a:pt x="48" y="43"/>
                  <a:pt x="48" y="43"/>
                  <a:pt x="48" y="44"/>
                </a:cubicBezTo>
                <a:cubicBezTo>
                  <a:pt x="49" y="45"/>
                  <a:pt x="49" y="45"/>
                  <a:pt x="49" y="45"/>
                </a:cubicBezTo>
                <a:cubicBezTo>
                  <a:pt x="49" y="45"/>
                  <a:pt x="49" y="45"/>
                  <a:pt x="49" y="45"/>
                </a:cubicBezTo>
                <a:cubicBezTo>
                  <a:pt x="49" y="44"/>
                  <a:pt x="49" y="44"/>
                  <a:pt x="49" y="44"/>
                </a:cubicBezTo>
                <a:cubicBezTo>
                  <a:pt x="49" y="43"/>
                  <a:pt x="49" y="43"/>
                  <a:pt x="49" y="43"/>
                </a:cubicBezTo>
                <a:cubicBezTo>
                  <a:pt x="48" y="42"/>
                  <a:pt x="48" y="42"/>
                  <a:pt x="48" y="42"/>
                </a:cubicBezTo>
                <a:cubicBezTo>
                  <a:pt x="48" y="42"/>
                  <a:pt x="48" y="41"/>
                  <a:pt x="48" y="40"/>
                </a:cubicBezTo>
                <a:cubicBezTo>
                  <a:pt x="47" y="40"/>
                  <a:pt x="47" y="40"/>
                  <a:pt x="47" y="39"/>
                </a:cubicBezTo>
                <a:moveTo>
                  <a:pt x="45" y="39"/>
                </a:moveTo>
                <a:cubicBezTo>
                  <a:pt x="45" y="40"/>
                  <a:pt x="45" y="40"/>
                  <a:pt x="45" y="40"/>
                </a:cubicBezTo>
                <a:cubicBezTo>
                  <a:pt x="45" y="42"/>
                  <a:pt x="44" y="43"/>
                  <a:pt x="44" y="44"/>
                </a:cubicBezTo>
                <a:cubicBezTo>
                  <a:pt x="44" y="44"/>
                  <a:pt x="44" y="44"/>
                  <a:pt x="44" y="44"/>
                </a:cubicBezTo>
                <a:cubicBezTo>
                  <a:pt x="45" y="44"/>
                  <a:pt x="45" y="44"/>
                  <a:pt x="45" y="44"/>
                </a:cubicBezTo>
                <a:cubicBezTo>
                  <a:pt x="45" y="43"/>
                  <a:pt x="45" y="43"/>
                  <a:pt x="45" y="43"/>
                </a:cubicBezTo>
                <a:cubicBezTo>
                  <a:pt x="45" y="43"/>
                  <a:pt x="45" y="43"/>
                  <a:pt x="45" y="43"/>
                </a:cubicBezTo>
                <a:cubicBezTo>
                  <a:pt x="45" y="42"/>
                  <a:pt x="45" y="42"/>
                  <a:pt x="46" y="42"/>
                </a:cubicBezTo>
                <a:cubicBezTo>
                  <a:pt x="46" y="41"/>
                  <a:pt x="46" y="41"/>
                  <a:pt x="46" y="41"/>
                </a:cubicBezTo>
                <a:cubicBezTo>
                  <a:pt x="46" y="40"/>
                  <a:pt x="46" y="40"/>
                  <a:pt x="46" y="40"/>
                </a:cubicBezTo>
                <a:cubicBezTo>
                  <a:pt x="45" y="39"/>
                  <a:pt x="45" y="39"/>
                  <a:pt x="45" y="39"/>
                </a:cubicBezTo>
                <a:cubicBezTo>
                  <a:pt x="45" y="39"/>
                  <a:pt x="45" y="39"/>
                  <a:pt x="45" y="39"/>
                </a:cubicBezTo>
                <a:moveTo>
                  <a:pt x="7" y="42"/>
                </a:moveTo>
                <a:cubicBezTo>
                  <a:pt x="7" y="43"/>
                  <a:pt x="7" y="43"/>
                  <a:pt x="7" y="43"/>
                </a:cubicBezTo>
                <a:cubicBezTo>
                  <a:pt x="7" y="44"/>
                  <a:pt x="7" y="44"/>
                  <a:pt x="7" y="45"/>
                </a:cubicBezTo>
                <a:cubicBezTo>
                  <a:pt x="6" y="45"/>
                  <a:pt x="6" y="46"/>
                  <a:pt x="5" y="46"/>
                </a:cubicBezTo>
                <a:cubicBezTo>
                  <a:pt x="5" y="47"/>
                  <a:pt x="5" y="47"/>
                  <a:pt x="5" y="47"/>
                </a:cubicBezTo>
                <a:cubicBezTo>
                  <a:pt x="5" y="47"/>
                  <a:pt x="5" y="47"/>
                  <a:pt x="5" y="47"/>
                </a:cubicBezTo>
                <a:cubicBezTo>
                  <a:pt x="6" y="48"/>
                  <a:pt x="6" y="48"/>
                  <a:pt x="6" y="49"/>
                </a:cubicBezTo>
                <a:cubicBezTo>
                  <a:pt x="6" y="51"/>
                  <a:pt x="7" y="53"/>
                  <a:pt x="7" y="55"/>
                </a:cubicBezTo>
                <a:cubicBezTo>
                  <a:pt x="7" y="56"/>
                  <a:pt x="7" y="58"/>
                  <a:pt x="8" y="60"/>
                </a:cubicBezTo>
                <a:cubicBezTo>
                  <a:pt x="8" y="59"/>
                  <a:pt x="8" y="58"/>
                  <a:pt x="8" y="57"/>
                </a:cubicBezTo>
                <a:cubicBezTo>
                  <a:pt x="8" y="56"/>
                  <a:pt x="8" y="56"/>
                  <a:pt x="8" y="55"/>
                </a:cubicBezTo>
                <a:cubicBezTo>
                  <a:pt x="8" y="54"/>
                  <a:pt x="8" y="53"/>
                  <a:pt x="8" y="52"/>
                </a:cubicBezTo>
                <a:cubicBezTo>
                  <a:pt x="8" y="52"/>
                  <a:pt x="8" y="51"/>
                  <a:pt x="8" y="51"/>
                </a:cubicBezTo>
                <a:cubicBezTo>
                  <a:pt x="8" y="51"/>
                  <a:pt x="8" y="50"/>
                  <a:pt x="8" y="50"/>
                </a:cubicBezTo>
                <a:cubicBezTo>
                  <a:pt x="8" y="49"/>
                  <a:pt x="8" y="49"/>
                  <a:pt x="8" y="48"/>
                </a:cubicBezTo>
                <a:cubicBezTo>
                  <a:pt x="7" y="47"/>
                  <a:pt x="7" y="47"/>
                  <a:pt x="7" y="46"/>
                </a:cubicBezTo>
                <a:cubicBezTo>
                  <a:pt x="7" y="45"/>
                  <a:pt x="7" y="43"/>
                  <a:pt x="7" y="42"/>
                </a:cubicBezTo>
                <a:moveTo>
                  <a:pt x="5" y="47"/>
                </a:moveTo>
                <a:cubicBezTo>
                  <a:pt x="5" y="48"/>
                  <a:pt x="5" y="49"/>
                  <a:pt x="5" y="50"/>
                </a:cubicBezTo>
                <a:cubicBezTo>
                  <a:pt x="6" y="50"/>
                  <a:pt x="6" y="50"/>
                  <a:pt x="6" y="50"/>
                </a:cubicBezTo>
                <a:cubicBezTo>
                  <a:pt x="6" y="49"/>
                  <a:pt x="5" y="48"/>
                  <a:pt x="5" y="47"/>
                </a:cubicBezTo>
                <a:moveTo>
                  <a:pt x="5" y="48"/>
                </a:moveTo>
                <a:cubicBezTo>
                  <a:pt x="4" y="48"/>
                  <a:pt x="4" y="48"/>
                  <a:pt x="4" y="48"/>
                </a:cubicBezTo>
                <a:cubicBezTo>
                  <a:pt x="4" y="48"/>
                  <a:pt x="4" y="48"/>
                  <a:pt x="4" y="48"/>
                </a:cubicBezTo>
                <a:cubicBezTo>
                  <a:pt x="4" y="48"/>
                  <a:pt x="4" y="48"/>
                  <a:pt x="4" y="48"/>
                </a:cubicBezTo>
                <a:cubicBezTo>
                  <a:pt x="4" y="48"/>
                  <a:pt x="4" y="48"/>
                  <a:pt x="4" y="48"/>
                </a:cubicBezTo>
                <a:cubicBezTo>
                  <a:pt x="4" y="49"/>
                  <a:pt x="4" y="50"/>
                  <a:pt x="4" y="50"/>
                </a:cubicBezTo>
                <a:cubicBezTo>
                  <a:pt x="4" y="50"/>
                  <a:pt x="4" y="50"/>
                  <a:pt x="4" y="50"/>
                </a:cubicBezTo>
                <a:cubicBezTo>
                  <a:pt x="5" y="50"/>
                  <a:pt x="5" y="50"/>
                  <a:pt x="5" y="50"/>
                </a:cubicBezTo>
                <a:cubicBezTo>
                  <a:pt x="5" y="50"/>
                  <a:pt x="5" y="50"/>
                  <a:pt x="5" y="50"/>
                </a:cubicBezTo>
                <a:cubicBezTo>
                  <a:pt x="5" y="50"/>
                  <a:pt x="5" y="49"/>
                  <a:pt x="5" y="48"/>
                </a:cubicBezTo>
                <a:moveTo>
                  <a:pt x="35" y="48"/>
                </a:moveTo>
                <a:cubicBezTo>
                  <a:pt x="35" y="48"/>
                  <a:pt x="35" y="48"/>
                  <a:pt x="35" y="48"/>
                </a:cubicBezTo>
                <a:cubicBezTo>
                  <a:pt x="35" y="48"/>
                  <a:pt x="35" y="48"/>
                  <a:pt x="35" y="48"/>
                </a:cubicBezTo>
                <a:cubicBezTo>
                  <a:pt x="35" y="48"/>
                  <a:pt x="35" y="48"/>
                  <a:pt x="35" y="48"/>
                </a:cubicBezTo>
                <a:cubicBezTo>
                  <a:pt x="35" y="48"/>
                  <a:pt x="35" y="48"/>
                  <a:pt x="35" y="48"/>
                </a:cubicBezTo>
                <a:moveTo>
                  <a:pt x="35" y="48"/>
                </a:moveTo>
                <a:cubicBezTo>
                  <a:pt x="35" y="50"/>
                  <a:pt x="34" y="51"/>
                  <a:pt x="34" y="52"/>
                </a:cubicBezTo>
                <a:cubicBezTo>
                  <a:pt x="34" y="53"/>
                  <a:pt x="34" y="53"/>
                  <a:pt x="34" y="54"/>
                </a:cubicBezTo>
                <a:cubicBezTo>
                  <a:pt x="34" y="55"/>
                  <a:pt x="34" y="55"/>
                  <a:pt x="34" y="56"/>
                </a:cubicBezTo>
                <a:cubicBezTo>
                  <a:pt x="34" y="57"/>
                  <a:pt x="34" y="58"/>
                  <a:pt x="34" y="59"/>
                </a:cubicBezTo>
                <a:cubicBezTo>
                  <a:pt x="34" y="60"/>
                  <a:pt x="35" y="61"/>
                  <a:pt x="35" y="62"/>
                </a:cubicBezTo>
                <a:cubicBezTo>
                  <a:pt x="35" y="62"/>
                  <a:pt x="35" y="62"/>
                  <a:pt x="35" y="62"/>
                </a:cubicBezTo>
                <a:cubicBezTo>
                  <a:pt x="35" y="62"/>
                  <a:pt x="35" y="62"/>
                  <a:pt x="35" y="62"/>
                </a:cubicBezTo>
                <a:cubicBezTo>
                  <a:pt x="35" y="60"/>
                  <a:pt x="35" y="58"/>
                  <a:pt x="35" y="56"/>
                </a:cubicBezTo>
                <a:cubicBezTo>
                  <a:pt x="35" y="55"/>
                  <a:pt x="35" y="55"/>
                  <a:pt x="35" y="55"/>
                </a:cubicBezTo>
                <a:cubicBezTo>
                  <a:pt x="35" y="54"/>
                  <a:pt x="35" y="54"/>
                  <a:pt x="35" y="54"/>
                </a:cubicBezTo>
                <a:cubicBezTo>
                  <a:pt x="35" y="53"/>
                  <a:pt x="35" y="53"/>
                  <a:pt x="35" y="53"/>
                </a:cubicBezTo>
                <a:cubicBezTo>
                  <a:pt x="35" y="52"/>
                  <a:pt x="35" y="52"/>
                  <a:pt x="35" y="52"/>
                </a:cubicBezTo>
                <a:cubicBezTo>
                  <a:pt x="35" y="51"/>
                  <a:pt x="35" y="49"/>
                  <a:pt x="35" y="48"/>
                </a:cubicBezTo>
                <a:moveTo>
                  <a:pt x="12" y="56"/>
                </a:moveTo>
                <a:cubicBezTo>
                  <a:pt x="11" y="57"/>
                  <a:pt x="11" y="57"/>
                  <a:pt x="11" y="57"/>
                </a:cubicBezTo>
                <a:cubicBezTo>
                  <a:pt x="11" y="58"/>
                  <a:pt x="11" y="58"/>
                  <a:pt x="11" y="58"/>
                </a:cubicBezTo>
                <a:cubicBezTo>
                  <a:pt x="11" y="59"/>
                  <a:pt x="11" y="59"/>
                  <a:pt x="11" y="59"/>
                </a:cubicBezTo>
                <a:cubicBezTo>
                  <a:pt x="11" y="59"/>
                  <a:pt x="11" y="59"/>
                  <a:pt x="11" y="60"/>
                </a:cubicBezTo>
                <a:cubicBezTo>
                  <a:pt x="12" y="60"/>
                  <a:pt x="12" y="60"/>
                  <a:pt x="12" y="60"/>
                </a:cubicBezTo>
                <a:cubicBezTo>
                  <a:pt x="12" y="60"/>
                  <a:pt x="12" y="60"/>
                  <a:pt x="12" y="60"/>
                </a:cubicBezTo>
                <a:cubicBezTo>
                  <a:pt x="12" y="59"/>
                  <a:pt x="12" y="59"/>
                  <a:pt x="12" y="58"/>
                </a:cubicBezTo>
                <a:cubicBezTo>
                  <a:pt x="12" y="58"/>
                  <a:pt x="12" y="58"/>
                  <a:pt x="12" y="58"/>
                </a:cubicBezTo>
                <a:cubicBezTo>
                  <a:pt x="12" y="57"/>
                  <a:pt x="12" y="57"/>
                  <a:pt x="12" y="56"/>
                </a:cubicBezTo>
                <a:moveTo>
                  <a:pt x="11" y="62"/>
                </a:moveTo>
                <a:cubicBezTo>
                  <a:pt x="11" y="62"/>
                  <a:pt x="11" y="62"/>
                  <a:pt x="11" y="62"/>
                </a:cubicBezTo>
                <a:cubicBezTo>
                  <a:pt x="11" y="62"/>
                  <a:pt x="11" y="62"/>
                  <a:pt x="11" y="62"/>
                </a:cubicBezTo>
                <a:cubicBezTo>
                  <a:pt x="11" y="62"/>
                  <a:pt x="11" y="62"/>
                  <a:pt x="11" y="62"/>
                </a:cubicBezTo>
                <a:moveTo>
                  <a:pt x="12" y="62"/>
                </a:moveTo>
                <a:cubicBezTo>
                  <a:pt x="12" y="62"/>
                  <a:pt x="12" y="62"/>
                  <a:pt x="12" y="62"/>
                </a:cubicBezTo>
                <a:cubicBezTo>
                  <a:pt x="12" y="62"/>
                  <a:pt x="12" y="62"/>
                  <a:pt x="12" y="62"/>
                </a:cubicBezTo>
                <a:cubicBezTo>
                  <a:pt x="12" y="62"/>
                  <a:pt x="12" y="62"/>
                  <a:pt x="12" y="62"/>
                </a:cubicBezTo>
                <a:moveTo>
                  <a:pt x="12" y="62"/>
                </a:moveTo>
                <a:cubicBezTo>
                  <a:pt x="12" y="63"/>
                  <a:pt x="12" y="63"/>
                  <a:pt x="12" y="63"/>
                </a:cubicBezTo>
                <a:cubicBezTo>
                  <a:pt x="12" y="64"/>
                  <a:pt x="12" y="64"/>
                  <a:pt x="12" y="64"/>
                </a:cubicBezTo>
                <a:cubicBezTo>
                  <a:pt x="12" y="63"/>
                  <a:pt x="12" y="62"/>
                  <a:pt x="12" y="62"/>
                </a:cubicBezTo>
                <a:moveTo>
                  <a:pt x="34" y="65"/>
                </a:moveTo>
                <a:cubicBezTo>
                  <a:pt x="35" y="66"/>
                  <a:pt x="35" y="66"/>
                  <a:pt x="35" y="66"/>
                </a:cubicBezTo>
                <a:cubicBezTo>
                  <a:pt x="35" y="66"/>
                  <a:pt x="35" y="66"/>
                  <a:pt x="35" y="66"/>
                </a:cubicBezTo>
                <a:cubicBezTo>
                  <a:pt x="35" y="66"/>
                  <a:pt x="35" y="66"/>
                  <a:pt x="35" y="66"/>
                </a:cubicBezTo>
                <a:cubicBezTo>
                  <a:pt x="35" y="66"/>
                  <a:pt x="35" y="66"/>
                  <a:pt x="35" y="66"/>
                </a:cubicBezTo>
                <a:cubicBezTo>
                  <a:pt x="35" y="66"/>
                  <a:pt x="35" y="66"/>
                  <a:pt x="35" y="66"/>
                </a:cubicBezTo>
                <a:cubicBezTo>
                  <a:pt x="35" y="65"/>
                  <a:pt x="35" y="65"/>
                  <a:pt x="35" y="65"/>
                </a:cubicBezTo>
                <a:cubicBezTo>
                  <a:pt x="35" y="65"/>
                  <a:pt x="35" y="65"/>
                  <a:pt x="35" y="65"/>
                </a:cubicBezTo>
                <a:cubicBezTo>
                  <a:pt x="34" y="65"/>
                  <a:pt x="34" y="65"/>
                  <a:pt x="34" y="65"/>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7" name="Rectangle 83"/>
          <p:cNvSpPr>
            <a:spLocks noChangeArrowheads="1"/>
          </p:cNvSpPr>
          <p:nvPr userDrawn="1"/>
        </p:nvSpPr>
        <p:spPr bwMode="auto">
          <a:xfrm>
            <a:off x="1579562" y="-7267302"/>
            <a:ext cx="276225" cy="3127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8" name="Freeform 84"/>
          <p:cNvSpPr>
            <a:spLocks/>
          </p:cNvSpPr>
          <p:nvPr userDrawn="1"/>
        </p:nvSpPr>
        <p:spPr bwMode="auto">
          <a:xfrm>
            <a:off x="1550987" y="-7422877"/>
            <a:ext cx="333375" cy="146050"/>
          </a:xfrm>
          <a:custGeom>
            <a:avLst/>
            <a:gdLst>
              <a:gd name="T0" fmla="*/ 0 w 210"/>
              <a:gd name="T1" fmla="*/ 92 h 92"/>
              <a:gd name="T2" fmla="*/ 104 w 210"/>
              <a:gd name="T3" fmla="*/ 0 h 92"/>
              <a:gd name="T4" fmla="*/ 158 w 210"/>
              <a:gd name="T5" fmla="*/ 48 h 92"/>
              <a:gd name="T6" fmla="*/ 158 w 210"/>
              <a:gd name="T7" fmla="*/ 38 h 92"/>
              <a:gd name="T8" fmla="*/ 154 w 210"/>
              <a:gd name="T9" fmla="*/ 38 h 92"/>
              <a:gd name="T10" fmla="*/ 154 w 210"/>
              <a:gd name="T11" fmla="*/ 28 h 92"/>
              <a:gd name="T12" fmla="*/ 182 w 210"/>
              <a:gd name="T13" fmla="*/ 28 h 92"/>
              <a:gd name="T14" fmla="*/ 182 w 210"/>
              <a:gd name="T15" fmla="*/ 38 h 92"/>
              <a:gd name="T16" fmla="*/ 176 w 210"/>
              <a:gd name="T17" fmla="*/ 38 h 92"/>
              <a:gd name="T18" fmla="*/ 176 w 210"/>
              <a:gd name="T19" fmla="*/ 64 h 92"/>
              <a:gd name="T20" fmla="*/ 210 w 210"/>
              <a:gd name="T21" fmla="*/ 92 h 92"/>
              <a:gd name="T22" fmla="*/ 0 w 210"/>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92">
                <a:moveTo>
                  <a:pt x="0" y="92"/>
                </a:moveTo>
                <a:lnTo>
                  <a:pt x="104" y="0"/>
                </a:lnTo>
                <a:lnTo>
                  <a:pt x="158" y="48"/>
                </a:lnTo>
                <a:lnTo>
                  <a:pt x="158" y="38"/>
                </a:lnTo>
                <a:lnTo>
                  <a:pt x="154" y="38"/>
                </a:lnTo>
                <a:lnTo>
                  <a:pt x="154" y="28"/>
                </a:lnTo>
                <a:lnTo>
                  <a:pt x="182" y="28"/>
                </a:lnTo>
                <a:lnTo>
                  <a:pt x="182" y="38"/>
                </a:lnTo>
                <a:lnTo>
                  <a:pt x="176" y="38"/>
                </a:lnTo>
                <a:lnTo>
                  <a:pt x="176" y="64"/>
                </a:lnTo>
                <a:lnTo>
                  <a:pt x="210" y="92"/>
                </a:lnTo>
                <a:lnTo>
                  <a:pt x="0" y="9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89" name="Rectangle 85"/>
          <p:cNvSpPr>
            <a:spLocks noChangeArrowheads="1"/>
          </p:cNvSpPr>
          <p:nvPr userDrawn="1"/>
        </p:nvSpPr>
        <p:spPr bwMode="auto">
          <a:xfrm>
            <a:off x="1684337" y="-7060927"/>
            <a:ext cx="50800"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0" name="Rectangle 86"/>
          <p:cNvSpPr>
            <a:spLocks noChangeArrowheads="1"/>
          </p:cNvSpPr>
          <p:nvPr userDrawn="1"/>
        </p:nvSpPr>
        <p:spPr bwMode="auto">
          <a:xfrm>
            <a:off x="1687512"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1" name="Rectangle 87"/>
          <p:cNvSpPr>
            <a:spLocks noChangeArrowheads="1"/>
          </p:cNvSpPr>
          <p:nvPr userDrawn="1"/>
        </p:nvSpPr>
        <p:spPr bwMode="auto">
          <a:xfrm>
            <a:off x="1722437"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2" name="Rectangle 88"/>
          <p:cNvSpPr>
            <a:spLocks noChangeArrowheads="1"/>
          </p:cNvSpPr>
          <p:nvPr userDrawn="1"/>
        </p:nvSpPr>
        <p:spPr bwMode="auto">
          <a:xfrm>
            <a:off x="1722437"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3" name="Rectangle 89"/>
          <p:cNvSpPr>
            <a:spLocks noChangeArrowheads="1"/>
          </p:cNvSpPr>
          <p:nvPr userDrawn="1"/>
        </p:nvSpPr>
        <p:spPr bwMode="auto">
          <a:xfrm>
            <a:off x="1687512"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4" name="Rectangle 90"/>
          <p:cNvSpPr>
            <a:spLocks noChangeArrowheads="1"/>
          </p:cNvSpPr>
          <p:nvPr userDrawn="1"/>
        </p:nvSpPr>
        <p:spPr bwMode="auto">
          <a:xfrm>
            <a:off x="1766887"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5" name="Rectangle 91"/>
          <p:cNvSpPr>
            <a:spLocks noChangeArrowheads="1"/>
          </p:cNvSpPr>
          <p:nvPr userDrawn="1"/>
        </p:nvSpPr>
        <p:spPr bwMode="auto">
          <a:xfrm>
            <a:off x="177323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6" name="Rectangle 92"/>
          <p:cNvSpPr>
            <a:spLocks noChangeArrowheads="1"/>
          </p:cNvSpPr>
          <p:nvPr userDrawn="1"/>
        </p:nvSpPr>
        <p:spPr bwMode="auto">
          <a:xfrm>
            <a:off x="180498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7" name="Rectangle 93"/>
          <p:cNvSpPr>
            <a:spLocks noChangeArrowheads="1"/>
          </p:cNvSpPr>
          <p:nvPr userDrawn="1"/>
        </p:nvSpPr>
        <p:spPr bwMode="auto">
          <a:xfrm>
            <a:off x="177323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8" name="Rectangle 94"/>
          <p:cNvSpPr>
            <a:spLocks noChangeArrowheads="1"/>
          </p:cNvSpPr>
          <p:nvPr userDrawn="1"/>
        </p:nvSpPr>
        <p:spPr bwMode="auto">
          <a:xfrm>
            <a:off x="180498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99" name="Rectangle 95"/>
          <p:cNvSpPr>
            <a:spLocks noChangeArrowheads="1"/>
          </p:cNvSpPr>
          <p:nvPr userDrawn="1"/>
        </p:nvSpPr>
        <p:spPr bwMode="auto">
          <a:xfrm>
            <a:off x="1604962"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0" name="Rectangle 96"/>
          <p:cNvSpPr>
            <a:spLocks noChangeArrowheads="1"/>
          </p:cNvSpPr>
          <p:nvPr userDrawn="1"/>
        </p:nvSpPr>
        <p:spPr bwMode="auto">
          <a:xfrm>
            <a:off x="1611312" y="-72323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1" name="Rectangle 97"/>
          <p:cNvSpPr>
            <a:spLocks noChangeArrowheads="1"/>
          </p:cNvSpPr>
          <p:nvPr userDrawn="1"/>
        </p:nvSpPr>
        <p:spPr bwMode="auto">
          <a:xfrm>
            <a:off x="163988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2" name="Rectangle 98"/>
          <p:cNvSpPr>
            <a:spLocks noChangeArrowheads="1"/>
          </p:cNvSpPr>
          <p:nvPr userDrawn="1"/>
        </p:nvSpPr>
        <p:spPr bwMode="auto">
          <a:xfrm>
            <a:off x="1611312" y="-72006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3" name="Rectangle 99"/>
          <p:cNvSpPr>
            <a:spLocks noChangeArrowheads="1"/>
          </p:cNvSpPr>
          <p:nvPr userDrawn="1"/>
        </p:nvSpPr>
        <p:spPr bwMode="auto">
          <a:xfrm>
            <a:off x="163988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4" name="Rectangle 100"/>
          <p:cNvSpPr>
            <a:spLocks noChangeArrowheads="1"/>
          </p:cNvSpPr>
          <p:nvPr userDrawn="1"/>
        </p:nvSpPr>
        <p:spPr bwMode="auto">
          <a:xfrm>
            <a:off x="1766887"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5" name="Rectangle 101"/>
          <p:cNvSpPr>
            <a:spLocks noChangeArrowheads="1"/>
          </p:cNvSpPr>
          <p:nvPr userDrawn="1"/>
        </p:nvSpPr>
        <p:spPr bwMode="auto">
          <a:xfrm>
            <a:off x="177323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6" name="Rectangle 102"/>
          <p:cNvSpPr>
            <a:spLocks noChangeArrowheads="1"/>
          </p:cNvSpPr>
          <p:nvPr userDrawn="1"/>
        </p:nvSpPr>
        <p:spPr bwMode="auto">
          <a:xfrm>
            <a:off x="180498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7" name="Rectangle 103"/>
          <p:cNvSpPr>
            <a:spLocks noChangeArrowheads="1"/>
          </p:cNvSpPr>
          <p:nvPr userDrawn="1"/>
        </p:nvSpPr>
        <p:spPr bwMode="auto">
          <a:xfrm>
            <a:off x="177323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8" name="Rectangle 104"/>
          <p:cNvSpPr>
            <a:spLocks noChangeArrowheads="1"/>
          </p:cNvSpPr>
          <p:nvPr userDrawn="1"/>
        </p:nvSpPr>
        <p:spPr bwMode="auto">
          <a:xfrm>
            <a:off x="180498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09" name="Rectangle 105"/>
          <p:cNvSpPr>
            <a:spLocks noChangeArrowheads="1"/>
          </p:cNvSpPr>
          <p:nvPr userDrawn="1"/>
        </p:nvSpPr>
        <p:spPr bwMode="auto">
          <a:xfrm>
            <a:off x="1604962"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0" name="Rectangle 106"/>
          <p:cNvSpPr>
            <a:spLocks noChangeArrowheads="1"/>
          </p:cNvSpPr>
          <p:nvPr userDrawn="1"/>
        </p:nvSpPr>
        <p:spPr bwMode="auto">
          <a:xfrm>
            <a:off x="1611312" y="-71307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1" name="Rectangle 107"/>
          <p:cNvSpPr>
            <a:spLocks noChangeArrowheads="1"/>
          </p:cNvSpPr>
          <p:nvPr userDrawn="1"/>
        </p:nvSpPr>
        <p:spPr bwMode="auto">
          <a:xfrm>
            <a:off x="163988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2" name="Rectangle 108"/>
          <p:cNvSpPr>
            <a:spLocks noChangeArrowheads="1"/>
          </p:cNvSpPr>
          <p:nvPr userDrawn="1"/>
        </p:nvSpPr>
        <p:spPr bwMode="auto">
          <a:xfrm>
            <a:off x="1611312" y="-70990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3" name="Rectangle 109"/>
          <p:cNvSpPr>
            <a:spLocks noChangeArrowheads="1"/>
          </p:cNvSpPr>
          <p:nvPr userDrawn="1"/>
        </p:nvSpPr>
        <p:spPr bwMode="auto">
          <a:xfrm>
            <a:off x="163988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4" name="Rectangle 110"/>
          <p:cNvSpPr>
            <a:spLocks noChangeArrowheads="1"/>
          </p:cNvSpPr>
          <p:nvPr userDrawn="1"/>
        </p:nvSpPr>
        <p:spPr bwMode="auto">
          <a:xfrm>
            <a:off x="6397625" y="-7267302"/>
            <a:ext cx="276225" cy="3127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5" name="Freeform 111"/>
          <p:cNvSpPr>
            <a:spLocks/>
          </p:cNvSpPr>
          <p:nvPr userDrawn="1"/>
        </p:nvSpPr>
        <p:spPr bwMode="auto">
          <a:xfrm>
            <a:off x="6369050" y="-7422877"/>
            <a:ext cx="333375" cy="146050"/>
          </a:xfrm>
          <a:custGeom>
            <a:avLst/>
            <a:gdLst>
              <a:gd name="T0" fmla="*/ 0 w 210"/>
              <a:gd name="T1" fmla="*/ 92 h 92"/>
              <a:gd name="T2" fmla="*/ 104 w 210"/>
              <a:gd name="T3" fmla="*/ 0 h 92"/>
              <a:gd name="T4" fmla="*/ 158 w 210"/>
              <a:gd name="T5" fmla="*/ 48 h 92"/>
              <a:gd name="T6" fmla="*/ 158 w 210"/>
              <a:gd name="T7" fmla="*/ 38 h 92"/>
              <a:gd name="T8" fmla="*/ 154 w 210"/>
              <a:gd name="T9" fmla="*/ 38 h 92"/>
              <a:gd name="T10" fmla="*/ 154 w 210"/>
              <a:gd name="T11" fmla="*/ 28 h 92"/>
              <a:gd name="T12" fmla="*/ 182 w 210"/>
              <a:gd name="T13" fmla="*/ 28 h 92"/>
              <a:gd name="T14" fmla="*/ 182 w 210"/>
              <a:gd name="T15" fmla="*/ 38 h 92"/>
              <a:gd name="T16" fmla="*/ 176 w 210"/>
              <a:gd name="T17" fmla="*/ 38 h 92"/>
              <a:gd name="T18" fmla="*/ 176 w 210"/>
              <a:gd name="T19" fmla="*/ 64 h 92"/>
              <a:gd name="T20" fmla="*/ 210 w 210"/>
              <a:gd name="T21" fmla="*/ 92 h 92"/>
              <a:gd name="T22" fmla="*/ 0 w 210"/>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92">
                <a:moveTo>
                  <a:pt x="0" y="92"/>
                </a:moveTo>
                <a:lnTo>
                  <a:pt x="104" y="0"/>
                </a:lnTo>
                <a:lnTo>
                  <a:pt x="158" y="48"/>
                </a:lnTo>
                <a:lnTo>
                  <a:pt x="158" y="38"/>
                </a:lnTo>
                <a:lnTo>
                  <a:pt x="154" y="38"/>
                </a:lnTo>
                <a:lnTo>
                  <a:pt x="154" y="28"/>
                </a:lnTo>
                <a:lnTo>
                  <a:pt x="182" y="28"/>
                </a:lnTo>
                <a:lnTo>
                  <a:pt x="182" y="38"/>
                </a:lnTo>
                <a:lnTo>
                  <a:pt x="176" y="38"/>
                </a:lnTo>
                <a:lnTo>
                  <a:pt x="176" y="64"/>
                </a:lnTo>
                <a:lnTo>
                  <a:pt x="210" y="92"/>
                </a:lnTo>
                <a:lnTo>
                  <a:pt x="0" y="9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6" name="Rectangle 112"/>
          <p:cNvSpPr>
            <a:spLocks noChangeArrowheads="1"/>
          </p:cNvSpPr>
          <p:nvPr userDrawn="1"/>
        </p:nvSpPr>
        <p:spPr bwMode="auto">
          <a:xfrm>
            <a:off x="6505575" y="-7060927"/>
            <a:ext cx="47625"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7" name="Rectangle 113"/>
          <p:cNvSpPr>
            <a:spLocks noChangeArrowheads="1"/>
          </p:cNvSpPr>
          <p:nvPr userDrawn="1"/>
        </p:nvSpPr>
        <p:spPr bwMode="auto">
          <a:xfrm>
            <a:off x="6505575"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8" name="Rectangle 114"/>
          <p:cNvSpPr>
            <a:spLocks noChangeArrowheads="1"/>
          </p:cNvSpPr>
          <p:nvPr userDrawn="1"/>
        </p:nvSpPr>
        <p:spPr bwMode="auto">
          <a:xfrm>
            <a:off x="6540500"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19" name="Rectangle 115"/>
          <p:cNvSpPr>
            <a:spLocks noChangeArrowheads="1"/>
          </p:cNvSpPr>
          <p:nvPr userDrawn="1"/>
        </p:nvSpPr>
        <p:spPr bwMode="auto">
          <a:xfrm>
            <a:off x="6540500"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0" name="Rectangle 116"/>
          <p:cNvSpPr>
            <a:spLocks noChangeArrowheads="1"/>
          </p:cNvSpPr>
          <p:nvPr userDrawn="1"/>
        </p:nvSpPr>
        <p:spPr bwMode="auto">
          <a:xfrm>
            <a:off x="6505575"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1" name="Rectangle 117"/>
          <p:cNvSpPr>
            <a:spLocks noChangeArrowheads="1"/>
          </p:cNvSpPr>
          <p:nvPr userDrawn="1"/>
        </p:nvSpPr>
        <p:spPr bwMode="auto">
          <a:xfrm>
            <a:off x="6584950"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2" name="Rectangle 118"/>
          <p:cNvSpPr>
            <a:spLocks noChangeArrowheads="1"/>
          </p:cNvSpPr>
          <p:nvPr userDrawn="1"/>
        </p:nvSpPr>
        <p:spPr bwMode="auto">
          <a:xfrm>
            <a:off x="6591300"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3" name="Rectangle 119"/>
          <p:cNvSpPr>
            <a:spLocks noChangeArrowheads="1"/>
          </p:cNvSpPr>
          <p:nvPr userDrawn="1"/>
        </p:nvSpPr>
        <p:spPr bwMode="auto">
          <a:xfrm>
            <a:off x="6623050"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4" name="Rectangle 120"/>
          <p:cNvSpPr>
            <a:spLocks noChangeArrowheads="1"/>
          </p:cNvSpPr>
          <p:nvPr userDrawn="1"/>
        </p:nvSpPr>
        <p:spPr bwMode="auto">
          <a:xfrm>
            <a:off x="6591300"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5" name="Rectangle 121"/>
          <p:cNvSpPr>
            <a:spLocks noChangeArrowheads="1"/>
          </p:cNvSpPr>
          <p:nvPr userDrawn="1"/>
        </p:nvSpPr>
        <p:spPr bwMode="auto">
          <a:xfrm>
            <a:off x="6623050"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6" name="Rectangle 122"/>
          <p:cNvSpPr>
            <a:spLocks noChangeArrowheads="1"/>
          </p:cNvSpPr>
          <p:nvPr userDrawn="1"/>
        </p:nvSpPr>
        <p:spPr bwMode="auto">
          <a:xfrm>
            <a:off x="6423025"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7" name="Rectangle 123"/>
          <p:cNvSpPr>
            <a:spLocks noChangeArrowheads="1"/>
          </p:cNvSpPr>
          <p:nvPr userDrawn="1"/>
        </p:nvSpPr>
        <p:spPr bwMode="auto">
          <a:xfrm>
            <a:off x="6429375"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8" name="Rectangle 124"/>
          <p:cNvSpPr>
            <a:spLocks noChangeArrowheads="1"/>
          </p:cNvSpPr>
          <p:nvPr userDrawn="1"/>
        </p:nvSpPr>
        <p:spPr bwMode="auto">
          <a:xfrm>
            <a:off x="6461125" y="-72323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29" name="Rectangle 125"/>
          <p:cNvSpPr>
            <a:spLocks noChangeArrowheads="1"/>
          </p:cNvSpPr>
          <p:nvPr userDrawn="1"/>
        </p:nvSpPr>
        <p:spPr bwMode="auto">
          <a:xfrm>
            <a:off x="6429375"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0" name="Rectangle 126"/>
          <p:cNvSpPr>
            <a:spLocks noChangeArrowheads="1"/>
          </p:cNvSpPr>
          <p:nvPr userDrawn="1"/>
        </p:nvSpPr>
        <p:spPr bwMode="auto">
          <a:xfrm>
            <a:off x="6461125" y="-72006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1" name="Rectangle 127"/>
          <p:cNvSpPr>
            <a:spLocks noChangeArrowheads="1"/>
          </p:cNvSpPr>
          <p:nvPr userDrawn="1"/>
        </p:nvSpPr>
        <p:spPr bwMode="auto">
          <a:xfrm>
            <a:off x="6584950"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2" name="Rectangle 128"/>
          <p:cNvSpPr>
            <a:spLocks noChangeArrowheads="1"/>
          </p:cNvSpPr>
          <p:nvPr userDrawn="1"/>
        </p:nvSpPr>
        <p:spPr bwMode="auto">
          <a:xfrm>
            <a:off x="6591300"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3" name="Rectangle 129"/>
          <p:cNvSpPr>
            <a:spLocks noChangeArrowheads="1"/>
          </p:cNvSpPr>
          <p:nvPr userDrawn="1"/>
        </p:nvSpPr>
        <p:spPr bwMode="auto">
          <a:xfrm>
            <a:off x="6623050"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4" name="Rectangle 130"/>
          <p:cNvSpPr>
            <a:spLocks noChangeArrowheads="1"/>
          </p:cNvSpPr>
          <p:nvPr userDrawn="1"/>
        </p:nvSpPr>
        <p:spPr bwMode="auto">
          <a:xfrm>
            <a:off x="6591300"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5" name="Rectangle 131"/>
          <p:cNvSpPr>
            <a:spLocks noChangeArrowheads="1"/>
          </p:cNvSpPr>
          <p:nvPr userDrawn="1"/>
        </p:nvSpPr>
        <p:spPr bwMode="auto">
          <a:xfrm>
            <a:off x="6623050"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6" name="Rectangle 132"/>
          <p:cNvSpPr>
            <a:spLocks noChangeArrowheads="1"/>
          </p:cNvSpPr>
          <p:nvPr userDrawn="1"/>
        </p:nvSpPr>
        <p:spPr bwMode="auto">
          <a:xfrm>
            <a:off x="6423025"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7" name="Rectangle 133"/>
          <p:cNvSpPr>
            <a:spLocks noChangeArrowheads="1"/>
          </p:cNvSpPr>
          <p:nvPr userDrawn="1"/>
        </p:nvSpPr>
        <p:spPr bwMode="auto">
          <a:xfrm>
            <a:off x="6429375"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8" name="Rectangle 134"/>
          <p:cNvSpPr>
            <a:spLocks noChangeArrowheads="1"/>
          </p:cNvSpPr>
          <p:nvPr userDrawn="1"/>
        </p:nvSpPr>
        <p:spPr bwMode="auto">
          <a:xfrm>
            <a:off x="6461125" y="-71307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39" name="Rectangle 135"/>
          <p:cNvSpPr>
            <a:spLocks noChangeArrowheads="1"/>
          </p:cNvSpPr>
          <p:nvPr userDrawn="1"/>
        </p:nvSpPr>
        <p:spPr bwMode="auto">
          <a:xfrm>
            <a:off x="6429375"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0" name="Rectangle 136"/>
          <p:cNvSpPr>
            <a:spLocks noChangeArrowheads="1"/>
          </p:cNvSpPr>
          <p:nvPr userDrawn="1"/>
        </p:nvSpPr>
        <p:spPr bwMode="auto">
          <a:xfrm>
            <a:off x="6461125" y="-70990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1" name="Freeform 137"/>
          <p:cNvSpPr>
            <a:spLocks/>
          </p:cNvSpPr>
          <p:nvPr userDrawn="1"/>
        </p:nvSpPr>
        <p:spPr bwMode="auto">
          <a:xfrm>
            <a:off x="1930400" y="-7257777"/>
            <a:ext cx="98425" cy="293688"/>
          </a:xfrm>
          <a:custGeom>
            <a:avLst/>
            <a:gdLst>
              <a:gd name="T0" fmla="*/ 31 w 31"/>
              <a:gd name="T1" fmla="*/ 41 h 92"/>
              <a:gd name="T2" fmla="*/ 15 w 31"/>
              <a:gd name="T3" fmla="*/ 0 h 92"/>
              <a:gd name="T4" fmla="*/ 0 w 31"/>
              <a:gd name="T5" fmla="*/ 41 h 92"/>
              <a:gd name="T6" fmla="*/ 13 w 31"/>
              <a:gd name="T7" fmla="*/ 73 h 92"/>
              <a:gd name="T8" fmla="*/ 12 w 31"/>
              <a:gd name="T9" fmla="*/ 92 h 92"/>
              <a:gd name="T10" fmla="*/ 18 w 31"/>
              <a:gd name="T11" fmla="*/ 92 h 92"/>
              <a:gd name="T12" fmla="*/ 17 w 31"/>
              <a:gd name="T13" fmla="*/ 73 h 92"/>
              <a:gd name="T14" fmla="*/ 31 w 31"/>
              <a:gd name="T15" fmla="*/ 4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2">
                <a:moveTo>
                  <a:pt x="31" y="41"/>
                </a:moveTo>
                <a:cubicBezTo>
                  <a:pt x="31" y="23"/>
                  <a:pt x="24" y="0"/>
                  <a:pt x="15" y="0"/>
                </a:cubicBezTo>
                <a:cubicBezTo>
                  <a:pt x="7" y="0"/>
                  <a:pt x="0" y="23"/>
                  <a:pt x="0" y="41"/>
                </a:cubicBezTo>
                <a:cubicBezTo>
                  <a:pt x="0" y="57"/>
                  <a:pt x="5" y="71"/>
                  <a:pt x="13" y="73"/>
                </a:cubicBezTo>
                <a:cubicBezTo>
                  <a:pt x="12" y="92"/>
                  <a:pt x="12" y="92"/>
                  <a:pt x="12" y="92"/>
                </a:cubicBezTo>
                <a:cubicBezTo>
                  <a:pt x="18" y="92"/>
                  <a:pt x="18" y="92"/>
                  <a:pt x="18" y="92"/>
                </a:cubicBezTo>
                <a:cubicBezTo>
                  <a:pt x="17" y="73"/>
                  <a:pt x="17" y="73"/>
                  <a:pt x="17" y="73"/>
                </a:cubicBezTo>
                <a:cubicBezTo>
                  <a:pt x="25" y="71"/>
                  <a:pt x="31" y="58"/>
                  <a:pt x="31" y="41"/>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2" name="Freeform 138"/>
          <p:cNvSpPr>
            <a:spLocks/>
          </p:cNvSpPr>
          <p:nvPr userDrawn="1"/>
        </p:nvSpPr>
        <p:spPr bwMode="auto">
          <a:xfrm>
            <a:off x="1871662" y="-7241902"/>
            <a:ext cx="77788" cy="274638"/>
          </a:xfrm>
          <a:custGeom>
            <a:avLst/>
            <a:gdLst>
              <a:gd name="T0" fmla="*/ 24 w 24"/>
              <a:gd name="T1" fmla="*/ 42 h 86"/>
              <a:gd name="T2" fmla="*/ 12 w 24"/>
              <a:gd name="T3" fmla="*/ 0 h 86"/>
              <a:gd name="T4" fmla="*/ 0 w 24"/>
              <a:gd name="T5" fmla="*/ 42 h 86"/>
              <a:gd name="T6" fmla="*/ 10 w 24"/>
              <a:gd name="T7" fmla="*/ 72 h 86"/>
              <a:gd name="T8" fmla="*/ 10 w 24"/>
              <a:gd name="T9" fmla="*/ 86 h 86"/>
              <a:gd name="T10" fmla="*/ 14 w 24"/>
              <a:gd name="T11" fmla="*/ 86 h 86"/>
              <a:gd name="T12" fmla="*/ 14 w 24"/>
              <a:gd name="T13" fmla="*/ 72 h 86"/>
              <a:gd name="T14" fmla="*/ 24 w 24"/>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6">
                <a:moveTo>
                  <a:pt x="24" y="42"/>
                </a:moveTo>
                <a:cubicBezTo>
                  <a:pt x="24" y="20"/>
                  <a:pt x="12" y="0"/>
                  <a:pt x="12" y="0"/>
                </a:cubicBezTo>
                <a:cubicBezTo>
                  <a:pt x="12" y="0"/>
                  <a:pt x="0" y="20"/>
                  <a:pt x="0" y="42"/>
                </a:cubicBezTo>
                <a:cubicBezTo>
                  <a:pt x="0" y="57"/>
                  <a:pt x="4" y="69"/>
                  <a:pt x="10" y="72"/>
                </a:cubicBezTo>
                <a:cubicBezTo>
                  <a:pt x="10" y="86"/>
                  <a:pt x="10" y="86"/>
                  <a:pt x="10" y="86"/>
                </a:cubicBezTo>
                <a:cubicBezTo>
                  <a:pt x="14" y="86"/>
                  <a:pt x="14" y="86"/>
                  <a:pt x="14" y="86"/>
                </a:cubicBezTo>
                <a:cubicBezTo>
                  <a:pt x="14" y="72"/>
                  <a:pt x="14" y="72"/>
                  <a:pt x="14" y="72"/>
                </a:cubicBezTo>
                <a:cubicBezTo>
                  <a:pt x="20" y="69"/>
                  <a:pt x="24" y="57"/>
                  <a:pt x="24" y="4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3" name="Freeform 139"/>
          <p:cNvSpPr>
            <a:spLocks/>
          </p:cNvSpPr>
          <p:nvPr userDrawn="1"/>
        </p:nvSpPr>
        <p:spPr bwMode="auto">
          <a:xfrm>
            <a:off x="7058025" y="-7257777"/>
            <a:ext cx="100013" cy="293688"/>
          </a:xfrm>
          <a:custGeom>
            <a:avLst/>
            <a:gdLst>
              <a:gd name="T0" fmla="*/ 31 w 31"/>
              <a:gd name="T1" fmla="*/ 41 h 92"/>
              <a:gd name="T2" fmla="*/ 15 w 31"/>
              <a:gd name="T3" fmla="*/ 0 h 92"/>
              <a:gd name="T4" fmla="*/ 0 w 31"/>
              <a:gd name="T5" fmla="*/ 41 h 92"/>
              <a:gd name="T6" fmla="*/ 13 w 31"/>
              <a:gd name="T7" fmla="*/ 73 h 92"/>
              <a:gd name="T8" fmla="*/ 13 w 31"/>
              <a:gd name="T9" fmla="*/ 92 h 92"/>
              <a:gd name="T10" fmla="*/ 18 w 31"/>
              <a:gd name="T11" fmla="*/ 92 h 92"/>
              <a:gd name="T12" fmla="*/ 18 w 31"/>
              <a:gd name="T13" fmla="*/ 73 h 92"/>
              <a:gd name="T14" fmla="*/ 31 w 31"/>
              <a:gd name="T15" fmla="*/ 4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2">
                <a:moveTo>
                  <a:pt x="31" y="41"/>
                </a:moveTo>
                <a:cubicBezTo>
                  <a:pt x="31" y="23"/>
                  <a:pt x="24" y="0"/>
                  <a:pt x="15" y="0"/>
                </a:cubicBezTo>
                <a:cubicBezTo>
                  <a:pt x="7" y="0"/>
                  <a:pt x="0" y="23"/>
                  <a:pt x="0" y="41"/>
                </a:cubicBezTo>
                <a:cubicBezTo>
                  <a:pt x="0" y="57"/>
                  <a:pt x="6" y="71"/>
                  <a:pt x="13" y="73"/>
                </a:cubicBezTo>
                <a:cubicBezTo>
                  <a:pt x="13" y="92"/>
                  <a:pt x="13" y="92"/>
                  <a:pt x="13" y="92"/>
                </a:cubicBezTo>
                <a:cubicBezTo>
                  <a:pt x="18" y="92"/>
                  <a:pt x="18" y="92"/>
                  <a:pt x="18" y="92"/>
                </a:cubicBezTo>
                <a:cubicBezTo>
                  <a:pt x="18" y="73"/>
                  <a:pt x="18" y="73"/>
                  <a:pt x="18" y="73"/>
                </a:cubicBezTo>
                <a:cubicBezTo>
                  <a:pt x="25" y="71"/>
                  <a:pt x="31" y="58"/>
                  <a:pt x="31" y="41"/>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4" name="Freeform 140"/>
          <p:cNvSpPr>
            <a:spLocks/>
          </p:cNvSpPr>
          <p:nvPr userDrawn="1"/>
        </p:nvSpPr>
        <p:spPr bwMode="auto">
          <a:xfrm>
            <a:off x="7004050" y="-7241902"/>
            <a:ext cx="73025" cy="274638"/>
          </a:xfrm>
          <a:custGeom>
            <a:avLst/>
            <a:gdLst>
              <a:gd name="T0" fmla="*/ 23 w 23"/>
              <a:gd name="T1" fmla="*/ 42 h 86"/>
              <a:gd name="T2" fmla="*/ 11 w 23"/>
              <a:gd name="T3" fmla="*/ 0 h 86"/>
              <a:gd name="T4" fmla="*/ 0 w 23"/>
              <a:gd name="T5" fmla="*/ 42 h 86"/>
              <a:gd name="T6" fmla="*/ 9 w 23"/>
              <a:gd name="T7" fmla="*/ 72 h 86"/>
              <a:gd name="T8" fmla="*/ 9 w 23"/>
              <a:gd name="T9" fmla="*/ 86 h 86"/>
              <a:gd name="T10" fmla="*/ 13 w 23"/>
              <a:gd name="T11" fmla="*/ 86 h 86"/>
              <a:gd name="T12" fmla="*/ 13 w 23"/>
              <a:gd name="T13" fmla="*/ 72 h 86"/>
              <a:gd name="T14" fmla="*/ 23 w 23"/>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6">
                <a:moveTo>
                  <a:pt x="23" y="42"/>
                </a:moveTo>
                <a:cubicBezTo>
                  <a:pt x="23" y="20"/>
                  <a:pt x="11" y="0"/>
                  <a:pt x="11" y="0"/>
                </a:cubicBezTo>
                <a:cubicBezTo>
                  <a:pt x="11" y="0"/>
                  <a:pt x="0" y="20"/>
                  <a:pt x="0" y="42"/>
                </a:cubicBezTo>
                <a:cubicBezTo>
                  <a:pt x="0" y="57"/>
                  <a:pt x="4" y="69"/>
                  <a:pt x="9" y="72"/>
                </a:cubicBezTo>
                <a:cubicBezTo>
                  <a:pt x="9" y="86"/>
                  <a:pt x="9" y="86"/>
                  <a:pt x="9" y="86"/>
                </a:cubicBezTo>
                <a:cubicBezTo>
                  <a:pt x="13" y="86"/>
                  <a:pt x="13" y="86"/>
                  <a:pt x="13" y="86"/>
                </a:cubicBezTo>
                <a:cubicBezTo>
                  <a:pt x="13" y="72"/>
                  <a:pt x="13" y="72"/>
                  <a:pt x="13" y="72"/>
                </a:cubicBezTo>
                <a:cubicBezTo>
                  <a:pt x="19" y="69"/>
                  <a:pt x="23" y="57"/>
                  <a:pt x="23" y="4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5" name="Freeform 141"/>
          <p:cNvSpPr>
            <a:spLocks/>
          </p:cNvSpPr>
          <p:nvPr userDrawn="1"/>
        </p:nvSpPr>
        <p:spPr bwMode="auto">
          <a:xfrm>
            <a:off x="5341937" y="-7241902"/>
            <a:ext cx="87313" cy="277813"/>
          </a:xfrm>
          <a:custGeom>
            <a:avLst/>
            <a:gdLst>
              <a:gd name="T0" fmla="*/ 27 w 27"/>
              <a:gd name="T1" fmla="*/ 43 h 87"/>
              <a:gd name="T2" fmla="*/ 13 w 27"/>
              <a:gd name="T3" fmla="*/ 0 h 87"/>
              <a:gd name="T4" fmla="*/ 0 w 27"/>
              <a:gd name="T5" fmla="*/ 43 h 87"/>
              <a:gd name="T6" fmla="*/ 11 w 27"/>
              <a:gd name="T7" fmla="*/ 73 h 87"/>
              <a:gd name="T8" fmla="*/ 11 w 27"/>
              <a:gd name="T9" fmla="*/ 87 h 87"/>
              <a:gd name="T10" fmla="*/ 16 w 27"/>
              <a:gd name="T11" fmla="*/ 87 h 87"/>
              <a:gd name="T12" fmla="*/ 16 w 27"/>
              <a:gd name="T13" fmla="*/ 73 h 87"/>
              <a:gd name="T14" fmla="*/ 27 w 27"/>
              <a:gd name="T15" fmla="*/ 43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87">
                <a:moveTo>
                  <a:pt x="27" y="43"/>
                </a:moveTo>
                <a:cubicBezTo>
                  <a:pt x="27" y="21"/>
                  <a:pt x="13" y="0"/>
                  <a:pt x="13" y="0"/>
                </a:cubicBezTo>
                <a:cubicBezTo>
                  <a:pt x="13" y="0"/>
                  <a:pt x="0" y="21"/>
                  <a:pt x="0" y="43"/>
                </a:cubicBezTo>
                <a:cubicBezTo>
                  <a:pt x="0" y="58"/>
                  <a:pt x="5" y="70"/>
                  <a:pt x="11" y="73"/>
                </a:cubicBezTo>
                <a:cubicBezTo>
                  <a:pt x="11" y="87"/>
                  <a:pt x="11" y="87"/>
                  <a:pt x="11" y="87"/>
                </a:cubicBezTo>
                <a:cubicBezTo>
                  <a:pt x="16" y="87"/>
                  <a:pt x="16" y="87"/>
                  <a:pt x="16" y="87"/>
                </a:cubicBezTo>
                <a:cubicBezTo>
                  <a:pt x="16" y="73"/>
                  <a:pt x="16" y="73"/>
                  <a:pt x="16" y="73"/>
                </a:cubicBezTo>
                <a:cubicBezTo>
                  <a:pt x="22" y="70"/>
                  <a:pt x="27" y="58"/>
                  <a:pt x="27" y="43"/>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6" name="Rectangle 142"/>
          <p:cNvSpPr>
            <a:spLocks noChangeArrowheads="1"/>
          </p:cNvSpPr>
          <p:nvPr userDrawn="1"/>
        </p:nvSpPr>
        <p:spPr bwMode="auto">
          <a:xfrm>
            <a:off x="2066925" y="-7156177"/>
            <a:ext cx="346075"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7" name="Freeform 143"/>
          <p:cNvSpPr>
            <a:spLocks/>
          </p:cNvSpPr>
          <p:nvPr userDrawn="1"/>
        </p:nvSpPr>
        <p:spPr bwMode="auto">
          <a:xfrm>
            <a:off x="2047875" y="-7292702"/>
            <a:ext cx="377825" cy="127000"/>
          </a:xfrm>
          <a:custGeom>
            <a:avLst/>
            <a:gdLst>
              <a:gd name="T0" fmla="*/ 30 w 238"/>
              <a:gd name="T1" fmla="*/ 0 h 80"/>
              <a:gd name="T2" fmla="*/ 214 w 238"/>
              <a:gd name="T3" fmla="*/ 0 h 80"/>
              <a:gd name="T4" fmla="*/ 238 w 238"/>
              <a:gd name="T5" fmla="*/ 80 h 80"/>
              <a:gd name="T6" fmla="*/ 0 w 238"/>
              <a:gd name="T7" fmla="*/ 80 h 80"/>
              <a:gd name="T8" fmla="*/ 30 w 238"/>
              <a:gd name="T9" fmla="*/ 0 h 80"/>
            </a:gdLst>
            <a:ahLst/>
            <a:cxnLst>
              <a:cxn ang="0">
                <a:pos x="T0" y="T1"/>
              </a:cxn>
              <a:cxn ang="0">
                <a:pos x="T2" y="T3"/>
              </a:cxn>
              <a:cxn ang="0">
                <a:pos x="T4" y="T5"/>
              </a:cxn>
              <a:cxn ang="0">
                <a:pos x="T6" y="T7"/>
              </a:cxn>
              <a:cxn ang="0">
                <a:pos x="T8" y="T9"/>
              </a:cxn>
            </a:cxnLst>
            <a:rect l="0" t="0" r="r" b="b"/>
            <a:pathLst>
              <a:path w="238" h="80">
                <a:moveTo>
                  <a:pt x="30" y="0"/>
                </a:moveTo>
                <a:lnTo>
                  <a:pt x="214" y="0"/>
                </a:lnTo>
                <a:lnTo>
                  <a:pt x="238" y="80"/>
                </a:lnTo>
                <a:lnTo>
                  <a:pt x="0" y="80"/>
                </a:lnTo>
                <a:lnTo>
                  <a:pt x="3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8" name="Rectangle 144"/>
          <p:cNvSpPr>
            <a:spLocks noChangeArrowheads="1"/>
          </p:cNvSpPr>
          <p:nvPr userDrawn="1"/>
        </p:nvSpPr>
        <p:spPr bwMode="auto">
          <a:xfrm>
            <a:off x="2098675" y="-7114902"/>
            <a:ext cx="92075"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49" name="Rectangle 145"/>
          <p:cNvSpPr>
            <a:spLocks noChangeArrowheads="1"/>
          </p:cNvSpPr>
          <p:nvPr userDrawn="1"/>
        </p:nvSpPr>
        <p:spPr bwMode="auto">
          <a:xfrm>
            <a:off x="2108200" y="-7108552"/>
            <a:ext cx="28575" cy="25400"/>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0" name="Rectangle 146"/>
          <p:cNvSpPr>
            <a:spLocks noChangeArrowheads="1"/>
          </p:cNvSpPr>
          <p:nvPr userDrawn="1"/>
        </p:nvSpPr>
        <p:spPr bwMode="auto">
          <a:xfrm>
            <a:off x="2155825" y="-7108552"/>
            <a:ext cx="25400" cy="25400"/>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1" name="Rectangle 147"/>
          <p:cNvSpPr>
            <a:spLocks noChangeArrowheads="1"/>
          </p:cNvSpPr>
          <p:nvPr userDrawn="1"/>
        </p:nvSpPr>
        <p:spPr bwMode="auto">
          <a:xfrm>
            <a:off x="2108200" y="-7070452"/>
            <a:ext cx="28575" cy="2857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2" name="Rectangle 148"/>
          <p:cNvSpPr>
            <a:spLocks noChangeArrowheads="1"/>
          </p:cNvSpPr>
          <p:nvPr userDrawn="1"/>
        </p:nvSpPr>
        <p:spPr bwMode="auto">
          <a:xfrm>
            <a:off x="2155825" y="-7070452"/>
            <a:ext cx="25400" cy="2857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3" name="Freeform 149"/>
          <p:cNvSpPr>
            <a:spLocks/>
          </p:cNvSpPr>
          <p:nvPr userDrawn="1"/>
        </p:nvSpPr>
        <p:spPr bwMode="auto">
          <a:xfrm>
            <a:off x="2333625" y="-7337152"/>
            <a:ext cx="31750" cy="44450"/>
          </a:xfrm>
          <a:custGeom>
            <a:avLst/>
            <a:gdLst>
              <a:gd name="T0" fmla="*/ 20 w 20"/>
              <a:gd name="T1" fmla="*/ 12 h 28"/>
              <a:gd name="T2" fmla="*/ 16 w 20"/>
              <a:gd name="T3" fmla="*/ 12 h 28"/>
              <a:gd name="T4" fmla="*/ 16 w 20"/>
              <a:gd name="T5" fmla="*/ 28 h 28"/>
              <a:gd name="T6" fmla="*/ 2 w 20"/>
              <a:gd name="T7" fmla="*/ 28 h 28"/>
              <a:gd name="T8" fmla="*/ 2 w 20"/>
              <a:gd name="T9" fmla="*/ 12 h 28"/>
              <a:gd name="T10" fmla="*/ 0 w 20"/>
              <a:gd name="T11" fmla="*/ 12 h 28"/>
              <a:gd name="T12" fmla="*/ 4 w 20"/>
              <a:gd name="T13" fmla="*/ 6 h 28"/>
              <a:gd name="T14" fmla="*/ 10 w 20"/>
              <a:gd name="T15" fmla="*/ 0 h 28"/>
              <a:gd name="T16" fmla="*/ 20 w 20"/>
              <a:gd name="T17"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20" y="12"/>
                </a:moveTo>
                <a:lnTo>
                  <a:pt x="16" y="12"/>
                </a:lnTo>
                <a:lnTo>
                  <a:pt x="16" y="28"/>
                </a:lnTo>
                <a:lnTo>
                  <a:pt x="2" y="28"/>
                </a:lnTo>
                <a:lnTo>
                  <a:pt x="2" y="12"/>
                </a:lnTo>
                <a:lnTo>
                  <a:pt x="0" y="12"/>
                </a:lnTo>
                <a:lnTo>
                  <a:pt x="4" y="6"/>
                </a:lnTo>
                <a:lnTo>
                  <a:pt x="10" y="0"/>
                </a:lnTo>
                <a:lnTo>
                  <a:pt x="20" y="1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4" name="Freeform 150"/>
          <p:cNvSpPr>
            <a:spLocks/>
          </p:cNvSpPr>
          <p:nvPr userDrawn="1"/>
        </p:nvSpPr>
        <p:spPr bwMode="auto">
          <a:xfrm>
            <a:off x="2333625" y="-7337152"/>
            <a:ext cx="31750" cy="44450"/>
          </a:xfrm>
          <a:custGeom>
            <a:avLst/>
            <a:gdLst>
              <a:gd name="T0" fmla="*/ 20 w 20"/>
              <a:gd name="T1" fmla="*/ 12 h 28"/>
              <a:gd name="T2" fmla="*/ 16 w 20"/>
              <a:gd name="T3" fmla="*/ 12 h 28"/>
              <a:gd name="T4" fmla="*/ 16 w 20"/>
              <a:gd name="T5" fmla="*/ 28 h 28"/>
              <a:gd name="T6" fmla="*/ 2 w 20"/>
              <a:gd name="T7" fmla="*/ 28 h 28"/>
              <a:gd name="T8" fmla="*/ 2 w 20"/>
              <a:gd name="T9" fmla="*/ 12 h 28"/>
              <a:gd name="T10" fmla="*/ 0 w 20"/>
              <a:gd name="T11" fmla="*/ 12 h 28"/>
              <a:gd name="T12" fmla="*/ 4 w 20"/>
              <a:gd name="T13" fmla="*/ 6 h 28"/>
              <a:gd name="T14" fmla="*/ 10 w 2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20" y="12"/>
                </a:moveTo>
                <a:lnTo>
                  <a:pt x="16" y="12"/>
                </a:lnTo>
                <a:lnTo>
                  <a:pt x="16" y="28"/>
                </a:lnTo>
                <a:lnTo>
                  <a:pt x="2" y="28"/>
                </a:lnTo>
                <a:lnTo>
                  <a:pt x="2" y="12"/>
                </a:lnTo>
                <a:lnTo>
                  <a:pt x="0" y="12"/>
                </a:lnTo>
                <a:lnTo>
                  <a:pt x="4" y="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5" name="Rectangle 151"/>
          <p:cNvSpPr>
            <a:spLocks noChangeArrowheads="1"/>
          </p:cNvSpPr>
          <p:nvPr userDrawn="1"/>
        </p:nvSpPr>
        <p:spPr bwMode="auto">
          <a:xfrm>
            <a:off x="2308225" y="-7111727"/>
            <a:ext cx="60325" cy="153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6" name="Rectangle 152"/>
          <p:cNvSpPr>
            <a:spLocks noChangeArrowheads="1"/>
          </p:cNvSpPr>
          <p:nvPr userDrawn="1"/>
        </p:nvSpPr>
        <p:spPr bwMode="auto">
          <a:xfrm>
            <a:off x="5489575" y="-7159352"/>
            <a:ext cx="330200"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7" name="Freeform 153"/>
          <p:cNvSpPr>
            <a:spLocks/>
          </p:cNvSpPr>
          <p:nvPr userDrawn="1"/>
        </p:nvSpPr>
        <p:spPr bwMode="auto">
          <a:xfrm>
            <a:off x="5461000" y="-7245077"/>
            <a:ext cx="387350" cy="79375"/>
          </a:xfrm>
          <a:custGeom>
            <a:avLst/>
            <a:gdLst>
              <a:gd name="T0" fmla="*/ 24 w 244"/>
              <a:gd name="T1" fmla="*/ 0 h 50"/>
              <a:gd name="T2" fmla="*/ 222 w 244"/>
              <a:gd name="T3" fmla="*/ 0 h 50"/>
              <a:gd name="T4" fmla="*/ 244 w 244"/>
              <a:gd name="T5" fmla="*/ 50 h 50"/>
              <a:gd name="T6" fmla="*/ 0 w 244"/>
              <a:gd name="T7" fmla="*/ 50 h 50"/>
              <a:gd name="T8" fmla="*/ 24 w 244"/>
              <a:gd name="T9" fmla="*/ 0 h 50"/>
            </a:gdLst>
            <a:ahLst/>
            <a:cxnLst>
              <a:cxn ang="0">
                <a:pos x="T0" y="T1"/>
              </a:cxn>
              <a:cxn ang="0">
                <a:pos x="T2" y="T3"/>
              </a:cxn>
              <a:cxn ang="0">
                <a:pos x="T4" y="T5"/>
              </a:cxn>
              <a:cxn ang="0">
                <a:pos x="T6" y="T7"/>
              </a:cxn>
              <a:cxn ang="0">
                <a:pos x="T8" y="T9"/>
              </a:cxn>
            </a:cxnLst>
            <a:rect l="0" t="0" r="r" b="b"/>
            <a:pathLst>
              <a:path w="244" h="50">
                <a:moveTo>
                  <a:pt x="24" y="0"/>
                </a:moveTo>
                <a:lnTo>
                  <a:pt x="222" y="0"/>
                </a:lnTo>
                <a:lnTo>
                  <a:pt x="244" y="50"/>
                </a:lnTo>
                <a:lnTo>
                  <a:pt x="0" y="50"/>
                </a:lnTo>
                <a:lnTo>
                  <a:pt x="2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8" name="Rectangle 154"/>
          <p:cNvSpPr>
            <a:spLocks noChangeArrowheads="1"/>
          </p:cNvSpPr>
          <p:nvPr userDrawn="1"/>
        </p:nvSpPr>
        <p:spPr bwMode="auto">
          <a:xfrm>
            <a:off x="5514975" y="-7083152"/>
            <a:ext cx="19685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59" name="Rectangle 155"/>
          <p:cNvSpPr>
            <a:spLocks noChangeArrowheads="1"/>
          </p:cNvSpPr>
          <p:nvPr userDrawn="1"/>
        </p:nvSpPr>
        <p:spPr bwMode="auto">
          <a:xfrm>
            <a:off x="5743575" y="-7083152"/>
            <a:ext cx="47625" cy="122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0" name="Freeform 156"/>
          <p:cNvSpPr>
            <a:spLocks noEditPoints="1"/>
          </p:cNvSpPr>
          <p:nvPr userDrawn="1"/>
        </p:nvSpPr>
        <p:spPr bwMode="auto">
          <a:xfrm>
            <a:off x="2590800" y="-7226027"/>
            <a:ext cx="247650" cy="265113"/>
          </a:xfrm>
          <a:custGeom>
            <a:avLst/>
            <a:gdLst>
              <a:gd name="T0" fmla="*/ 78 w 156"/>
              <a:gd name="T1" fmla="*/ 0 h 167"/>
              <a:gd name="T2" fmla="*/ 0 w 156"/>
              <a:gd name="T3" fmla="*/ 70 h 167"/>
              <a:gd name="T4" fmla="*/ 0 w 156"/>
              <a:gd name="T5" fmla="*/ 167 h 167"/>
              <a:gd name="T6" fmla="*/ 156 w 156"/>
              <a:gd name="T7" fmla="*/ 167 h 167"/>
              <a:gd name="T8" fmla="*/ 156 w 156"/>
              <a:gd name="T9" fmla="*/ 70 h 167"/>
              <a:gd name="T10" fmla="*/ 78 w 156"/>
              <a:gd name="T11" fmla="*/ 0 h 167"/>
              <a:gd name="T12" fmla="*/ 60 w 156"/>
              <a:gd name="T13" fmla="*/ 94 h 167"/>
              <a:gd name="T14" fmla="*/ 96 w 156"/>
              <a:gd name="T15" fmla="*/ 94 h 167"/>
              <a:gd name="T16" fmla="*/ 96 w 156"/>
              <a:gd name="T17" fmla="*/ 129 h 167"/>
              <a:gd name="T18" fmla="*/ 60 w 156"/>
              <a:gd name="T19" fmla="*/ 129 h 167"/>
              <a:gd name="T20" fmla="*/ 60 w 156"/>
              <a:gd name="T21" fmla="*/ 9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7">
                <a:moveTo>
                  <a:pt x="78" y="0"/>
                </a:moveTo>
                <a:lnTo>
                  <a:pt x="0" y="70"/>
                </a:lnTo>
                <a:lnTo>
                  <a:pt x="0" y="167"/>
                </a:lnTo>
                <a:lnTo>
                  <a:pt x="156" y="167"/>
                </a:lnTo>
                <a:lnTo>
                  <a:pt x="156" y="70"/>
                </a:lnTo>
                <a:lnTo>
                  <a:pt x="78" y="0"/>
                </a:lnTo>
                <a:close/>
                <a:moveTo>
                  <a:pt x="60" y="94"/>
                </a:moveTo>
                <a:lnTo>
                  <a:pt x="96" y="94"/>
                </a:lnTo>
                <a:lnTo>
                  <a:pt x="96" y="129"/>
                </a:lnTo>
                <a:lnTo>
                  <a:pt x="60" y="129"/>
                </a:lnTo>
                <a:lnTo>
                  <a:pt x="60" y="9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1" name="Freeform 157"/>
          <p:cNvSpPr>
            <a:spLocks noEditPoints="1"/>
          </p:cNvSpPr>
          <p:nvPr userDrawn="1"/>
        </p:nvSpPr>
        <p:spPr bwMode="auto">
          <a:xfrm>
            <a:off x="6727825" y="-7226027"/>
            <a:ext cx="244475" cy="265113"/>
          </a:xfrm>
          <a:custGeom>
            <a:avLst/>
            <a:gdLst>
              <a:gd name="T0" fmla="*/ 76 w 154"/>
              <a:gd name="T1" fmla="*/ 0 h 167"/>
              <a:gd name="T2" fmla="*/ 0 w 154"/>
              <a:gd name="T3" fmla="*/ 70 h 167"/>
              <a:gd name="T4" fmla="*/ 0 w 154"/>
              <a:gd name="T5" fmla="*/ 167 h 167"/>
              <a:gd name="T6" fmla="*/ 154 w 154"/>
              <a:gd name="T7" fmla="*/ 167 h 167"/>
              <a:gd name="T8" fmla="*/ 154 w 154"/>
              <a:gd name="T9" fmla="*/ 70 h 167"/>
              <a:gd name="T10" fmla="*/ 76 w 154"/>
              <a:gd name="T11" fmla="*/ 0 h 167"/>
              <a:gd name="T12" fmla="*/ 58 w 154"/>
              <a:gd name="T13" fmla="*/ 94 h 167"/>
              <a:gd name="T14" fmla="*/ 94 w 154"/>
              <a:gd name="T15" fmla="*/ 94 h 167"/>
              <a:gd name="T16" fmla="*/ 94 w 154"/>
              <a:gd name="T17" fmla="*/ 129 h 167"/>
              <a:gd name="T18" fmla="*/ 58 w 154"/>
              <a:gd name="T19" fmla="*/ 129 h 167"/>
              <a:gd name="T20" fmla="*/ 58 w 154"/>
              <a:gd name="T21" fmla="*/ 9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67">
                <a:moveTo>
                  <a:pt x="76" y="0"/>
                </a:moveTo>
                <a:lnTo>
                  <a:pt x="0" y="70"/>
                </a:lnTo>
                <a:lnTo>
                  <a:pt x="0" y="167"/>
                </a:lnTo>
                <a:lnTo>
                  <a:pt x="154" y="167"/>
                </a:lnTo>
                <a:lnTo>
                  <a:pt x="154" y="70"/>
                </a:lnTo>
                <a:lnTo>
                  <a:pt x="76" y="0"/>
                </a:lnTo>
                <a:close/>
                <a:moveTo>
                  <a:pt x="58" y="94"/>
                </a:moveTo>
                <a:lnTo>
                  <a:pt x="94" y="94"/>
                </a:lnTo>
                <a:lnTo>
                  <a:pt x="94" y="129"/>
                </a:lnTo>
                <a:lnTo>
                  <a:pt x="58" y="129"/>
                </a:lnTo>
                <a:lnTo>
                  <a:pt x="58" y="9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2" name="Freeform 158"/>
          <p:cNvSpPr>
            <a:spLocks/>
          </p:cNvSpPr>
          <p:nvPr userDrawn="1"/>
        </p:nvSpPr>
        <p:spPr bwMode="auto">
          <a:xfrm>
            <a:off x="3082925" y="-7359377"/>
            <a:ext cx="633413" cy="92075"/>
          </a:xfrm>
          <a:custGeom>
            <a:avLst/>
            <a:gdLst>
              <a:gd name="T0" fmla="*/ 34 w 399"/>
              <a:gd name="T1" fmla="*/ 0 h 58"/>
              <a:gd name="T2" fmla="*/ 367 w 399"/>
              <a:gd name="T3" fmla="*/ 0 h 58"/>
              <a:gd name="T4" fmla="*/ 399 w 399"/>
              <a:gd name="T5" fmla="*/ 58 h 58"/>
              <a:gd name="T6" fmla="*/ 0 w 399"/>
              <a:gd name="T7" fmla="*/ 58 h 58"/>
              <a:gd name="T8" fmla="*/ 34 w 399"/>
              <a:gd name="T9" fmla="*/ 0 h 58"/>
            </a:gdLst>
            <a:ahLst/>
            <a:cxnLst>
              <a:cxn ang="0">
                <a:pos x="T0" y="T1"/>
              </a:cxn>
              <a:cxn ang="0">
                <a:pos x="T2" y="T3"/>
              </a:cxn>
              <a:cxn ang="0">
                <a:pos x="T4" y="T5"/>
              </a:cxn>
              <a:cxn ang="0">
                <a:pos x="T6" y="T7"/>
              </a:cxn>
              <a:cxn ang="0">
                <a:pos x="T8" y="T9"/>
              </a:cxn>
            </a:cxnLst>
            <a:rect l="0" t="0" r="r" b="b"/>
            <a:pathLst>
              <a:path w="399" h="58">
                <a:moveTo>
                  <a:pt x="34" y="0"/>
                </a:moveTo>
                <a:lnTo>
                  <a:pt x="367" y="0"/>
                </a:lnTo>
                <a:lnTo>
                  <a:pt x="399" y="58"/>
                </a:lnTo>
                <a:lnTo>
                  <a:pt x="0" y="58"/>
                </a:lnTo>
                <a:lnTo>
                  <a:pt x="3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3" name="Rectangle 159"/>
          <p:cNvSpPr>
            <a:spLocks noChangeArrowheads="1"/>
          </p:cNvSpPr>
          <p:nvPr userDrawn="1"/>
        </p:nvSpPr>
        <p:spPr bwMode="auto">
          <a:xfrm>
            <a:off x="3114675" y="-7257777"/>
            <a:ext cx="576263" cy="296863"/>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4" name="Rectangle 160"/>
          <p:cNvSpPr>
            <a:spLocks noChangeArrowheads="1"/>
          </p:cNvSpPr>
          <p:nvPr userDrawn="1"/>
        </p:nvSpPr>
        <p:spPr bwMode="auto">
          <a:xfrm>
            <a:off x="3146425" y="-7219677"/>
            <a:ext cx="10160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5" name="Rectangle 161"/>
          <p:cNvSpPr>
            <a:spLocks noChangeArrowheads="1"/>
          </p:cNvSpPr>
          <p:nvPr userDrawn="1"/>
        </p:nvSpPr>
        <p:spPr bwMode="auto">
          <a:xfrm>
            <a:off x="3282950" y="-7219677"/>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6" name="Rectangle 162"/>
          <p:cNvSpPr>
            <a:spLocks noChangeArrowheads="1"/>
          </p:cNvSpPr>
          <p:nvPr userDrawn="1"/>
        </p:nvSpPr>
        <p:spPr bwMode="auto">
          <a:xfrm>
            <a:off x="3419475" y="-7219677"/>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7" name="Rectangle 163"/>
          <p:cNvSpPr>
            <a:spLocks noChangeArrowheads="1"/>
          </p:cNvSpPr>
          <p:nvPr userDrawn="1"/>
        </p:nvSpPr>
        <p:spPr bwMode="auto">
          <a:xfrm>
            <a:off x="3552825" y="-7219677"/>
            <a:ext cx="1031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8" name="Rectangle 164"/>
          <p:cNvSpPr>
            <a:spLocks noChangeArrowheads="1"/>
          </p:cNvSpPr>
          <p:nvPr userDrawn="1"/>
        </p:nvSpPr>
        <p:spPr bwMode="auto">
          <a:xfrm>
            <a:off x="3146425" y="-7149827"/>
            <a:ext cx="1016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69" name="Rectangle 165"/>
          <p:cNvSpPr>
            <a:spLocks noChangeArrowheads="1"/>
          </p:cNvSpPr>
          <p:nvPr userDrawn="1"/>
        </p:nvSpPr>
        <p:spPr bwMode="auto">
          <a:xfrm>
            <a:off x="3282950" y="-7149827"/>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0" name="Rectangle 166"/>
          <p:cNvSpPr>
            <a:spLocks noChangeArrowheads="1"/>
          </p:cNvSpPr>
          <p:nvPr userDrawn="1"/>
        </p:nvSpPr>
        <p:spPr bwMode="auto">
          <a:xfrm>
            <a:off x="3419475" y="-7149827"/>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1" name="Rectangle 167"/>
          <p:cNvSpPr>
            <a:spLocks noChangeArrowheads="1"/>
          </p:cNvSpPr>
          <p:nvPr userDrawn="1"/>
        </p:nvSpPr>
        <p:spPr bwMode="auto">
          <a:xfrm>
            <a:off x="3552825" y="-7149827"/>
            <a:ext cx="1031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2" name="Rectangle 168"/>
          <p:cNvSpPr>
            <a:spLocks noChangeArrowheads="1"/>
          </p:cNvSpPr>
          <p:nvPr userDrawn="1"/>
        </p:nvSpPr>
        <p:spPr bwMode="auto">
          <a:xfrm>
            <a:off x="3146425" y="-7089502"/>
            <a:ext cx="10160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3" name="Rectangle 169"/>
          <p:cNvSpPr>
            <a:spLocks noChangeArrowheads="1"/>
          </p:cNvSpPr>
          <p:nvPr userDrawn="1"/>
        </p:nvSpPr>
        <p:spPr bwMode="auto">
          <a:xfrm>
            <a:off x="3282950" y="-7089502"/>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4" name="Rectangle 170"/>
          <p:cNvSpPr>
            <a:spLocks noChangeArrowheads="1"/>
          </p:cNvSpPr>
          <p:nvPr userDrawn="1"/>
        </p:nvSpPr>
        <p:spPr bwMode="auto">
          <a:xfrm>
            <a:off x="3419475" y="-7089502"/>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5" name="Rectangle 171"/>
          <p:cNvSpPr>
            <a:spLocks noChangeArrowheads="1"/>
          </p:cNvSpPr>
          <p:nvPr userDrawn="1"/>
        </p:nvSpPr>
        <p:spPr bwMode="auto">
          <a:xfrm>
            <a:off x="3552825" y="-7089502"/>
            <a:ext cx="1031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6" name="Rectangle 172"/>
          <p:cNvSpPr>
            <a:spLocks noChangeArrowheads="1"/>
          </p:cNvSpPr>
          <p:nvPr userDrawn="1"/>
        </p:nvSpPr>
        <p:spPr bwMode="auto">
          <a:xfrm>
            <a:off x="3146425" y="-7021240"/>
            <a:ext cx="1016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7" name="Rectangle 173"/>
          <p:cNvSpPr>
            <a:spLocks noChangeArrowheads="1"/>
          </p:cNvSpPr>
          <p:nvPr userDrawn="1"/>
        </p:nvSpPr>
        <p:spPr bwMode="auto">
          <a:xfrm>
            <a:off x="3282950" y="-7021240"/>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8" name="Rectangle 174"/>
          <p:cNvSpPr>
            <a:spLocks noChangeArrowheads="1"/>
          </p:cNvSpPr>
          <p:nvPr userDrawn="1"/>
        </p:nvSpPr>
        <p:spPr bwMode="auto">
          <a:xfrm>
            <a:off x="3419475" y="-7021240"/>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79" name="Rectangle 175"/>
          <p:cNvSpPr>
            <a:spLocks noChangeArrowheads="1"/>
          </p:cNvSpPr>
          <p:nvPr userDrawn="1"/>
        </p:nvSpPr>
        <p:spPr bwMode="auto">
          <a:xfrm>
            <a:off x="3552825" y="-7021240"/>
            <a:ext cx="1031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0" name="Freeform 176"/>
          <p:cNvSpPr>
            <a:spLocks/>
          </p:cNvSpPr>
          <p:nvPr userDrawn="1"/>
        </p:nvSpPr>
        <p:spPr bwMode="auto">
          <a:xfrm>
            <a:off x="3700462" y="-7153002"/>
            <a:ext cx="82550" cy="195263"/>
          </a:xfrm>
          <a:custGeom>
            <a:avLst/>
            <a:gdLst>
              <a:gd name="T0" fmla="*/ 11 w 26"/>
              <a:gd name="T1" fmla="*/ 0 h 61"/>
              <a:gd name="T2" fmla="*/ 15 w 26"/>
              <a:gd name="T3" fmla="*/ 1 h 61"/>
              <a:gd name="T4" fmla="*/ 16 w 26"/>
              <a:gd name="T5" fmla="*/ 4 h 61"/>
              <a:gd name="T6" fmla="*/ 15 w 26"/>
              <a:gd name="T7" fmla="*/ 6 h 61"/>
              <a:gd name="T8" fmla="*/ 16 w 26"/>
              <a:gd name="T9" fmla="*/ 8 h 61"/>
              <a:gd name="T10" fmla="*/ 20 w 26"/>
              <a:gd name="T11" fmla="*/ 10 h 61"/>
              <a:gd name="T12" fmla="*/ 21 w 26"/>
              <a:gd name="T13" fmla="*/ 12 h 61"/>
              <a:gd name="T14" fmla="*/ 22 w 26"/>
              <a:gd name="T15" fmla="*/ 18 h 61"/>
              <a:gd name="T16" fmla="*/ 23 w 26"/>
              <a:gd name="T17" fmla="*/ 23 h 61"/>
              <a:gd name="T18" fmla="*/ 21 w 26"/>
              <a:gd name="T19" fmla="*/ 28 h 61"/>
              <a:gd name="T20" fmla="*/ 20 w 26"/>
              <a:gd name="T21" fmla="*/ 30 h 61"/>
              <a:gd name="T22" fmla="*/ 20 w 26"/>
              <a:gd name="T23" fmla="*/ 31 h 61"/>
              <a:gd name="T24" fmla="*/ 18 w 26"/>
              <a:gd name="T25" fmla="*/ 37 h 61"/>
              <a:gd name="T26" fmla="*/ 21 w 26"/>
              <a:gd name="T27" fmla="*/ 43 h 61"/>
              <a:gd name="T28" fmla="*/ 24 w 26"/>
              <a:gd name="T29" fmla="*/ 51 h 61"/>
              <a:gd name="T30" fmla="*/ 26 w 26"/>
              <a:gd name="T31" fmla="*/ 57 h 61"/>
              <a:gd name="T32" fmla="*/ 24 w 26"/>
              <a:gd name="T33" fmla="*/ 58 h 61"/>
              <a:gd name="T34" fmla="*/ 20 w 26"/>
              <a:gd name="T35" fmla="*/ 59 h 61"/>
              <a:gd name="T36" fmla="*/ 17 w 26"/>
              <a:gd name="T37" fmla="*/ 58 h 61"/>
              <a:gd name="T38" fmla="*/ 18 w 26"/>
              <a:gd name="T39" fmla="*/ 56 h 61"/>
              <a:gd name="T40" fmla="*/ 17 w 26"/>
              <a:gd name="T41" fmla="*/ 53 h 61"/>
              <a:gd name="T42" fmla="*/ 17 w 26"/>
              <a:gd name="T43" fmla="*/ 48 h 61"/>
              <a:gd name="T44" fmla="*/ 16 w 26"/>
              <a:gd name="T45" fmla="*/ 45 h 61"/>
              <a:gd name="T46" fmla="*/ 15 w 26"/>
              <a:gd name="T47" fmla="*/ 46 h 61"/>
              <a:gd name="T48" fmla="*/ 13 w 26"/>
              <a:gd name="T49" fmla="*/ 50 h 61"/>
              <a:gd name="T50" fmla="*/ 11 w 26"/>
              <a:gd name="T51" fmla="*/ 54 h 61"/>
              <a:gd name="T52" fmla="*/ 7 w 26"/>
              <a:gd name="T53" fmla="*/ 60 h 61"/>
              <a:gd name="T54" fmla="*/ 5 w 26"/>
              <a:gd name="T55" fmla="*/ 60 h 61"/>
              <a:gd name="T56" fmla="*/ 1 w 26"/>
              <a:gd name="T57" fmla="*/ 59 h 61"/>
              <a:gd name="T58" fmla="*/ 0 w 26"/>
              <a:gd name="T59" fmla="*/ 57 h 61"/>
              <a:gd name="T60" fmla="*/ 2 w 26"/>
              <a:gd name="T61" fmla="*/ 56 h 61"/>
              <a:gd name="T62" fmla="*/ 6 w 26"/>
              <a:gd name="T63" fmla="*/ 51 h 61"/>
              <a:gd name="T64" fmla="*/ 9 w 26"/>
              <a:gd name="T65" fmla="*/ 48 h 61"/>
              <a:gd name="T66" fmla="*/ 9 w 26"/>
              <a:gd name="T67" fmla="*/ 44 h 61"/>
              <a:gd name="T68" fmla="*/ 9 w 26"/>
              <a:gd name="T69" fmla="*/ 42 h 61"/>
              <a:gd name="T70" fmla="*/ 10 w 26"/>
              <a:gd name="T71" fmla="*/ 41 h 61"/>
              <a:gd name="T72" fmla="*/ 12 w 26"/>
              <a:gd name="T73" fmla="*/ 36 h 61"/>
              <a:gd name="T74" fmla="*/ 9 w 26"/>
              <a:gd name="T75" fmla="*/ 31 h 61"/>
              <a:gd name="T76" fmla="*/ 8 w 26"/>
              <a:gd name="T77" fmla="*/ 30 h 61"/>
              <a:gd name="T78" fmla="*/ 8 w 26"/>
              <a:gd name="T79" fmla="*/ 27 h 61"/>
              <a:gd name="T80" fmla="*/ 8 w 26"/>
              <a:gd name="T81" fmla="*/ 25 h 61"/>
              <a:gd name="T82" fmla="*/ 8 w 26"/>
              <a:gd name="T83" fmla="*/ 23 h 61"/>
              <a:gd name="T84" fmla="*/ 8 w 26"/>
              <a:gd name="T85" fmla="*/ 21 h 61"/>
              <a:gd name="T86" fmla="*/ 8 w 26"/>
              <a:gd name="T87" fmla="*/ 19 h 61"/>
              <a:gd name="T88" fmla="*/ 8 w 26"/>
              <a:gd name="T89" fmla="*/ 16 h 61"/>
              <a:gd name="T90" fmla="*/ 8 w 26"/>
              <a:gd name="T91" fmla="*/ 12 h 61"/>
              <a:gd name="T92" fmla="*/ 9 w 26"/>
              <a:gd name="T93" fmla="*/ 10 h 61"/>
              <a:gd name="T94" fmla="*/ 10 w 26"/>
              <a:gd name="T95" fmla="*/ 9 h 61"/>
              <a:gd name="T96" fmla="*/ 11 w 26"/>
              <a:gd name="T97" fmla="*/ 8 h 61"/>
              <a:gd name="T98" fmla="*/ 10 w 26"/>
              <a:gd name="T99" fmla="*/ 6 h 61"/>
              <a:gd name="T100" fmla="*/ 9 w 26"/>
              <a:gd name="T101" fmla="*/ 5 h 61"/>
              <a:gd name="T102" fmla="*/ 9 w 26"/>
              <a:gd name="T103"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 h="61">
                <a:moveTo>
                  <a:pt x="10" y="2"/>
                </a:moveTo>
                <a:cubicBezTo>
                  <a:pt x="10" y="1"/>
                  <a:pt x="10" y="1"/>
                  <a:pt x="10" y="1"/>
                </a:cubicBezTo>
                <a:cubicBezTo>
                  <a:pt x="11" y="0"/>
                  <a:pt x="11" y="0"/>
                  <a:pt x="11" y="0"/>
                </a:cubicBezTo>
                <a:cubicBezTo>
                  <a:pt x="12" y="0"/>
                  <a:pt x="12" y="0"/>
                  <a:pt x="12" y="0"/>
                </a:cubicBezTo>
                <a:cubicBezTo>
                  <a:pt x="13" y="0"/>
                  <a:pt x="13" y="0"/>
                  <a:pt x="13" y="0"/>
                </a:cubicBezTo>
                <a:cubicBezTo>
                  <a:pt x="14" y="0"/>
                  <a:pt x="15" y="1"/>
                  <a:pt x="15" y="1"/>
                </a:cubicBezTo>
                <a:cubicBezTo>
                  <a:pt x="15" y="2"/>
                  <a:pt x="15" y="2"/>
                  <a:pt x="15" y="2"/>
                </a:cubicBezTo>
                <a:cubicBezTo>
                  <a:pt x="16" y="3"/>
                  <a:pt x="16" y="3"/>
                  <a:pt x="16" y="3"/>
                </a:cubicBezTo>
                <a:cubicBezTo>
                  <a:pt x="16" y="4"/>
                  <a:pt x="16" y="4"/>
                  <a:pt x="16" y="4"/>
                </a:cubicBezTo>
                <a:cubicBezTo>
                  <a:pt x="16" y="5"/>
                  <a:pt x="16" y="5"/>
                  <a:pt x="16" y="5"/>
                </a:cubicBezTo>
                <a:cubicBezTo>
                  <a:pt x="15" y="5"/>
                  <a:pt x="15" y="5"/>
                  <a:pt x="15" y="5"/>
                </a:cubicBezTo>
                <a:cubicBezTo>
                  <a:pt x="15" y="6"/>
                  <a:pt x="15" y="6"/>
                  <a:pt x="15" y="6"/>
                </a:cubicBezTo>
                <a:cubicBezTo>
                  <a:pt x="16" y="7"/>
                  <a:pt x="16" y="7"/>
                  <a:pt x="16" y="7"/>
                </a:cubicBezTo>
                <a:cubicBezTo>
                  <a:pt x="16" y="7"/>
                  <a:pt x="16" y="7"/>
                  <a:pt x="16" y="7"/>
                </a:cubicBezTo>
                <a:cubicBezTo>
                  <a:pt x="16" y="8"/>
                  <a:pt x="16" y="8"/>
                  <a:pt x="16" y="8"/>
                </a:cubicBezTo>
                <a:cubicBezTo>
                  <a:pt x="16" y="8"/>
                  <a:pt x="16" y="8"/>
                  <a:pt x="17" y="8"/>
                </a:cubicBezTo>
                <a:cubicBezTo>
                  <a:pt x="17" y="9"/>
                  <a:pt x="17" y="9"/>
                  <a:pt x="18" y="9"/>
                </a:cubicBezTo>
                <a:cubicBezTo>
                  <a:pt x="19" y="10"/>
                  <a:pt x="19" y="10"/>
                  <a:pt x="20" y="10"/>
                </a:cubicBezTo>
                <a:cubicBezTo>
                  <a:pt x="20" y="11"/>
                  <a:pt x="20" y="11"/>
                  <a:pt x="20" y="11"/>
                </a:cubicBezTo>
                <a:cubicBezTo>
                  <a:pt x="20" y="11"/>
                  <a:pt x="20" y="11"/>
                  <a:pt x="20" y="11"/>
                </a:cubicBezTo>
                <a:cubicBezTo>
                  <a:pt x="21" y="12"/>
                  <a:pt x="21" y="12"/>
                  <a:pt x="21" y="12"/>
                </a:cubicBezTo>
                <a:cubicBezTo>
                  <a:pt x="21" y="13"/>
                  <a:pt x="21" y="13"/>
                  <a:pt x="21" y="13"/>
                </a:cubicBezTo>
                <a:cubicBezTo>
                  <a:pt x="21" y="13"/>
                  <a:pt x="21" y="15"/>
                  <a:pt x="22" y="16"/>
                </a:cubicBezTo>
                <a:cubicBezTo>
                  <a:pt x="22" y="16"/>
                  <a:pt x="22" y="18"/>
                  <a:pt x="22" y="18"/>
                </a:cubicBezTo>
                <a:cubicBezTo>
                  <a:pt x="22" y="19"/>
                  <a:pt x="22" y="20"/>
                  <a:pt x="23" y="20"/>
                </a:cubicBezTo>
                <a:cubicBezTo>
                  <a:pt x="23" y="20"/>
                  <a:pt x="23" y="22"/>
                  <a:pt x="23" y="22"/>
                </a:cubicBezTo>
                <a:cubicBezTo>
                  <a:pt x="23" y="22"/>
                  <a:pt x="23" y="22"/>
                  <a:pt x="23" y="23"/>
                </a:cubicBezTo>
                <a:cubicBezTo>
                  <a:pt x="23" y="23"/>
                  <a:pt x="23" y="23"/>
                  <a:pt x="23" y="24"/>
                </a:cubicBezTo>
                <a:cubicBezTo>
                  <a:pt x="23" y="24"/>
                  <a:pt x="23" y="25"/>
                  <a:pt x="23" y="26"/>
                </a:cubicBezTo>
                <a:cubicBezTo>
                  <a:pt x="22" y="26"/>
                  <a:pt x="21" y="28"/>
                  <a:pt x="21" y="28"/>
                </a:cubicBezTo>
                <a:cubicBezTo>
                  <a:pt x="21" y="28"/>
                  <a:pt x="21" y="28"/>
                  <a:pt x="21" y="28"/>
                </a:cubicBezTo>
                <a:cubicBezTo>
                  <a:pt x="20" y="29"/>
                  <a:pt x="20" y="29"/>
                  <a:pt x="20" y="29"/>
                </a:cubicBezTo>
                <a:cubicBezTo>
                  <a:pt x="20" y="29"/>
                  <a:pt x="20" y="30"/>
                  <a:pt x="20" y="30"/>
                </a:cubicBezTo>
                <a:cubicBezTo>
                  <a:pt x="20" y="30"/>
                  <a:pt x="21" y="30"/>
                  <a:pt x="21" y="31"/>
                </a:cubicBezTo>
                <a:cubicBezTo>
                  <a:pt x="21" y="31"/>
                  <a:pt x="21" y="31"/>
                  <a:pt x="20" y="31"/>
                </a:cubicBezTo>
                <a:cubicBezTo>
                  <a:pt x="20" y="31"/>
                  <a:pt x="20" y="31"/>
                  <a:pt x="20" y="31"/>
                </a:cubicBezTo>
                <a:cubicBezTo>
                  <a:pt x="19" y="33"/>
                  <a:pt x="19" y="33"/>
                  <a:pt x="19" y="33"/>
                </a:cubicBezTo>
                <a:cubicBezTo>
                  <a:pt x="19" y="33"/>
                  <a:pt x="18" y="35"/>
                  <a:pt x="18" y="35"/>
                </a:cubicBezTo>
                <a:cubicBezTo>
                  <a:pt x="18" y="36"/>
                  <a:pt x="18" y="36"/>
                  <a:pt x="18" y="37"/>
                </a:cubicBezTo>
                <a:cubicBezTo>
                  <a:pt x="18" y="37"/>
                  <a:pt x="18" y="37"/>
                  <a:pt x="18" y="38"/>
                </a:cubicBezTo>
                <a:cubicBezTo>
                  <a:pt x="19" y="38"/>
                  <a:pt x="19" y="39"/>
                  <a:pt x="19" y="39"/>
                </a:cubicBezTo>
                <a:cubicBezTo>
                  <a:pt x="19" y="40"/>
                  <a:pt x="20" y="42"/>
                  <a:pt x="21" y="43"/>
                </a:cubicBezTo>
                <a:cubicBezTo>
                  <a:pt x="21" y="43"/>
                  <a:pt x="21" y="44"/>
                  <a:pt x="22" y="45"/>
                </a:cubicBezTo>
                <a:cubicBezTo>
                  <a:pt x="22" y="45"/>
                  <a:pt x="22" y="46"/>
                  <a:pt x="23" y="47"/>
                </a:cubicBezTo>
                <a:cubicBezTo>
                  <a:pt x="23" y="47"/>
                  <a:pt x="24" y="50"/>
                  <a:pt x="24" y="51"/>
                </a:cubicBezTo>
                <a:cubicBezTo>
                  <a:pt x="24" y="51"/>
                  <a:pt x="24" y="52"/>
                  <a:pt x="25" y="53"/>
                </a:cubicBezTo>
                <a:cubicBezTo>
                  <a:pt x="25" y="53"/>
                  <a:pt x="25" y="55"/>
                  <a:pt x="25" y="56"/>
                </a:cubicBezTo>
                <a:cubicBezTo>
                  <a:pt x="26" y="57"/>
                  <a:pt x="26" y="57"/>
                  <a:pt x="26" y="57"/>
                </a:cubicBezTo>
                <a:cubicBezTo>
                  <a:pt x="25" y="58"/>
                  <a:pt x="25" y="58"/>
                  <a:pt x="25" y="58"/>
                </a:cubicBezTo>
                <a:cubicBezTo>
                  <a:pt x="25" y="58"/>
                  <a:pt x="25" y="58"/>
                  <a:pt x="25" y="58"/>
                </a:cubicBezTo>
                <a:cubicBezTo>
                  <a:pt x="24" y="58"/>
                  <a:pt x="24" y="58"/>
                  <a:pt x="24" y="58"/>
                </a:cubicBezTo>
                <a:cubicBezTo>
                  <a:pt x="23" y="58"/>
                  <a:pt x="23" y="58"/>
                  <a:pt x="23" y="58"/>
                </a:cubicBezTo>
                <a:cubicBezTo>
                  <a:pt x="23" y="58"/>
                  <a:pt x="23" y="58"/>
                  <a:pt x="22" y="59"/>
                </a:cubicBezTo>
                <a:cubicBezTo>
                  <a:pt x="22" y="59"/>
                  <a:pt x="21" y="59"/>
                  <a:pt x="20" y="59"/>
                </a:cubicBezTo>
                <a:cubicBezTo>
                  <a:pt x="20" y="59"/>
                  <a:pt x="19" y="59"/>
                  <a:pt x="18" y="59"/>
                </a:cubicBezTo>
                <a:cubicBezTo>
                  <a:pt x="18" y="59"/>
                  <a:pt x="17" y="59"/>
                  <a:pt x="17" y="59"/>
                </a:cubicBezTo>
                <a:cubicBezTo>
                  <a:pt x="17" y="58"/>
                  <a:pt x="17" y="58"/>
                  <a:pt x="17" y="58"/>
                </a:cubicBezTo>
                <a:cubicBezTo>
                  <a:pt x="17" y="58"/>
                  <a:pt x="17" y="58"/>
                  <a:pt x="17" y="58"/>
                </a:cubicBezTo>
                <a:cubicBezTo>
                  <a:pt x="18" y="57"/>
                  <a:pt x="18" y="57"/>
                  <a:pt x="18" y="57"/>
                </a:cubicBezTo>
                <a:cubicBezTo>
                  <a:pt x="18" y="56"/>
                  <a:pt x="18" y="56"/>
                  <a:pt x="18" y="56"/>
                </a:cubicBezTo>
                <a:cubicBezTo>
                  <a:pt x="18" y="55"/>
                  <a:pt x="18" y="55"/>
                  <a:pt x="18" y="55"/>
                </a:cubicBezTo>
                <a:cubicBezTo>
                  <a:pt x="18" y="54"/>
                  <a:pt x="18" y="54"/>
                  <a:pt x="18" y="54"/>
                </a:cubicBezTo>
                <a:cubicBezTo>
                  <a:pt x="17" y="53"/>
                  <a:pt x="17" y="53"/>
                  <a:pt x="17" y="53"/>
                </a:cubicBezTo>
                <a:cubicBezTo>
                  <a:pt x="17" y="53"/>
                  <a:pt x="17" y="52"/>
                  <a:pt x="17" y="52"/>
                </a:cubicBezTo>
                <a:cubicBezTo>
                  <a:pt x="17" y="51"/>
                  <a:pt x="17" y="50"/>
                  <a:pt x="17" y="50"/>
                </a:cubicBezTo>
                <a:cubicBezTo>
                  <a:pt x="17" y="48"/>
                  <a:pt x="17" y="48"/>
                  <a:pt x="17" y="48"/>
                </a:cubicBezTo>
                <a:cubicBezTo>
                  <a:pt x="16" y="47"/>
                  <a:pt x="16" y="47"/>
                  <a:pt x="16" y="47"/>
                </a:cubicBezTo>
                <a:cubicBezTo>
                  <a:pt x="16" y="46"/>
                  <a:pt x="16" y="46"/>
                  <a:pt x="16" y="46"/>
                </a:cubicBezTo>
                <a:cubicBezTo>
                  <a:pt x="16" y="46"/>
                  <a:pt x="16" y="46"/>
                  <a:pt x="16" y="45"/>
                </a:cubicBezTo>
                <a:cubicBezTo>
                  <a:pt x="16" y="45"/>
                  <a:pt x="16" y="44"/>
                  <a:pt x="16" y="44"/>
                </a:cubicBezTo>
                <a:cubicBezTo>
                  <a:pt x="16" y="43"/>
                  <a:pt x="16" y="43"/>
                  <a:pt x="16" y="43"/>
                </a:cubicBezTo>
                <a:cubicBezTo>
                  <a:pt x="16" y="43"/>
                  <a:pt x="15" y="46"/>
                  <a:pt x="15" y="46"/>
                </a:cubicBezTo>
                <a:cubicBezTo>
                  <a:pt x="15" y="46"/>
                  <a:pt x="15" y="47"/>
                  <a:pt x="14" y="47"/>
                </a:cubicBezTo>
                <a:cubicBezTo>
                  <a:pt x="14" y="47"/>
                  <a:pt x="14" y="48"/>
                  <a:pt x="14" y="48"/>
                </a:cubicBezTo>
                <a:cubicBezTo>
                  <a:pt x="14" y="49"/>
                  <a:pt x="13" y="50"/>
                  <a:pt x="13" y="50"/>
                </a:cubicBezTo>
                <a:cubicBezTo>
                  <a:pt x="13" y="51"/>
                  <a:pt x="13" y="51"/>
                  <a:pt x="12" y="52"/>
                </a:cubicBezTo>
                <a:cubicBezTo>
                  <a:pt x="12" y="52"/>
                  <a:pt x="12" y="53"/>
                  <a:pt x="12" y="53"/>
                </a:cubicBezTo>
                <a:cubicBezTo>
                  <a:pt x="11" y="54"/>
                  <a:pt x="11" y="53"/>
                  <a:pt x="11" y="54"/>
                </a:cubicBezTo>
                <a:cubicBezTo>
                  <a:pt x="10" y="55"/>
                  <a:pt x="9" y="58"/>
                  <a:pt x="9" y="59"/>
                </a:cubicBezTo>
                <a:cubicBezTo>
                  <a:pt x="8" y="59"/>
                  <a:pt x="8" y="60"/>
                  <a:pt x="8" y="60"/>
                </a:cubicBezTo>
                <a:cubicBezTo>
                  <a:pt x="7" y="60"/>
                  <a:pt x="7" y="60"/>
                  <a:pt x="7" y="60"/>
                </a:cubicBezTo>
                <a:cubicBezTo>
                  <a:pt x="7" y="61"/>
                  <a:pt x="7" y="61"/>
                  <a:pt x="7" y="61"/>
                </a:cubicBezTo>
                <a:cubicBezTo>
                  <a:pt x="7" y="61"/>
                  <a:pt x="7" y="61"/>
                  <a:pt x="6" y="61"/>
                </a:cubicBezTo>
                <a:cubicBezTo>
                  <a:pt x="5" y="61"/>
                  <a:pt x="5" y="60"/>
                  <a:pt x="5" y="60"/>
                </a:cubicBezTo>
                <a:cubicBezTo>
                  <a:pt x="4" y="60"/>
                  <a:pt x="4" y="60"/>
                  <a:pt x="4" y="60"/>
                </a:cubicBezTo>
                <a:cubicBezTo>
                  <a:pt x="3" y="60"/>
                  <a:pt x="3" y="60"/>
                  <a:pt x="2" y="59"/>
                </a:cubicBezTo>
                <a:cubicBezTo>
                  <a:pt x="2" y="59"/>
                  <a:pt x="2" y="59"/>
                  <a:pt x="1" y="59"/>
                </a:cubicBezTo>
                <a:cubicBezTo>
                  <a:pt x="0" y="58"/>
                  <a:pt x="0" y="58"/>
                  <a:pt x="0" y="58"/>
                </a:cubicBezTo>
                <a:cubicBezTo>
                  <a:pt x="0" y="57"/>
                  <a:pt x="0" y="57"/>
                  <a:pt x="0" y="57"/>
                </a:cubicBezTo>
                <a:cubicBezTo>
                  <a:pt x="0" y="57"/>
                  <a:pt x="0" y="57"/>
                  <a:pt x="0" y="57"/>
                </a:cubicBezTo>
                <a:cubicBezTo>
                  <a:pt x="1" y="57"/>
                  <a:pt x="1" y="57"/>
                  <a:pt x="1" y="57"/>
                </a:cubicBezTo>
                <a:cubicBezTo>
                  <a:pt x="2" y="57"/>
                  <a:pt x="2" y="57"/>
                  <a:pt x="2" y="57"/>
                </a:cubicBezTo>
                <a:cubicBezTo>
                  <a:pt x="2" y="56"/>
                  <a:pt x="2" y="56"/>
                  <a:pt x="2" y="56"/>
                </a:cubicBezTo>
                <a:cubicBezTo>
                  <a:pt x="2" y="56"/>
                  <a:pt x="2" y="56"/>
                  <a:pt x="3" y="55"/>
                </a:cubicBezTo>
                <a:cubicBezTo>
                  <a:pt x="3" y="55"/>
                  <a:pt x="4" y="54"/>
                  <a:pt x="5" y="53"/>
                </a:cubicBezTo>
                <a:cubicBezTo>
                  <a:pt x="5" y="53"/>
                  <a:pt x="6" y="51"/>
                  <a:pt x="6" y="51"/>
                </a:cubicBezTo>
                <a:cubicBezTo>
                  <a:pt x="8" y="49"/>
                  <a:pt x="8" y="49"/>
                  <a:pt x="8" y="49"/>
                </a:cubicBezTo>
                <a:cubicBezTo>
                  <a:pt x="8" y="49"/>
                  <a:pt x="8" y="49"/>
                  <a:pt x="8" y="49"/>
                </a:cubicBezTo>
                <a:cubicBezTo>
                  <a:pt x="9" y="48"/>
                  <a:pt x="9" y="48"/>
                  <a:pt x="9" y="48"/>
                </a:cubicBezTo>
                <a:cubicBezTo>
                  <a:pt x="9" y="48"/>
                  <a:pt x="9" y="46"/>
                  <a:pt x="9" y="46"/>
                </a:cubicBezTo>
                <a:cubicBezTo>
                  <a:pt x="9" y="45"/>
                  <a:pt x="9" y="45"/>
                  <a:pt x="9" y="45"/>
                </a:cubicBezTo>
                <a:cubicBezTo>
                  <a:pt x="9" y="44"/>
                  <a:pt x="9" y="44"/>
                  <a:pt x="9" y="44"/>
                </a:cubicBezTo>
                <a:cubicBezTo>
                  <a:pt x="9" y="43"/>
                  <a:pt x="9" y="43"/>
                  <a:pt x="9" y="43"/>
                </a:cubicBezTo>
                <a:cubicBezTo>
                  <a:pt x="9" y="43"/>
                  <a:pt x="9" y="43"/>
                  <a:pt x="9" y="43"/>
                </a:cubicBezTo>
                <a:cubicBezTo>
                  <a:pt x="9" y="42"/>
                  <a:pt x="9" y="42"/>
                  <a:pt x="9" y="42"/>
                </a:cubicBezTo>
                <a:cubicBezTo>
                  <a:pt x="9" y="42"/>
                  <a:pt x="9" y="42"/>
                  <a:pt x="9" y="42"/>
                </a:cubicBezTo>
                <a:cubicBezTo>
                  <a:pt x="10" y="41"/>
                  <a:pt x="10" y="41"/>
                  <a:pt x="10" y="41"/>
                </a:cubicBezTo>
                <a:cubicBezTo>
                  <a:pt x="10" y="41"/>
                  <a:pt x="10" y="41"/>
                  <a:pt x="10" y="41"/>
                </a:cubicBezTo>
                <a:cubicBezTo>
                  <a:pt x="10" y="40"/>
                  <a:pt x="10" y="40"/>
                  <a:pt x="10" y="40"/>
                </a:cubicBezTo>
                <a:cubicBezTo>
                  <a:pt x="11" y="38"/>
                  <a:pt x="11" y="38"/>
                  <a:pt x="11" y="38"/>
                </a:cubicBezTo>
                <a:cubicBezTo>
                  <a:pt x="12" y="36"/>
                  <a:pt x="12" y="36"/>
                  <a:pt x="12" y="36"/>
                </a:cubicBezTo>
                <a:cubicBezTo>
                  <a:pt x="11" y="35"/>
                  <a:pt x="11" y="35"/>
                  <a:pt x="11" y="35"/>
                </a:cubicBezTo>
                <a:cubicBezTo>
                  <a:pt x="10" y="34"/>
                  <a:pt x="10" y="34"/>
                  <a:pt x="10" y="34"/>
                </a:cubicBezTo>
                <a:cubicBezTo>
                  <a:pt x="9" y="31"/>
                  <a:pt x="9" y="31"/>
                  <a:pt x="9" y="31"/>
                </a:cubicBezTo>
                <a:cubicBezTo>
                  <a:pt x="8" y="31"/>
                  <a:pt x="8" y="31"/>
                  <a:pt x="8" y="31"/>
                </a:cubicBezTo>
                <a:cubicBezTo>
                  <a:pt x="8" y="31"/>
                  <a:pt x="8" y="31"/>
                  <a:pt x="8" y="31"/>
                </a:cubicBezTo>
                <a:cubicBezTo>
                  <a:pt x="8" y="30"/>
                  <a:pt x="8" y="30"/>
                  <a:pt x="8" y="30"/>
                </a:cubicBezTo>
                <a:cubicBezTo>
                  <a:pt x="8" y="29"/>
                  <a:pt x="8" y="29"/>
                  <a:pt x="8" y="29"/>
                </a:cubicBezTo>
                <a:cubicBezTo>
                  <a:pt x="8" y="28"/>
                  <a:pt x="8" y="28"/>
                  <a:pt x="8" y="28"/>
                </a:cubicBezTo>
                <a:cubicBezTo>
                  <a:pt x="8" y="27"/>
                  <a:pt x="8" y="27"/>
                  <a:pt x="8" y="27"/>
                </a:cubicBezTo>
                <a:cubicBezTo>
                  <a:pt x="8" y="27"/>
                  <a:pt x="8" y="27"/>
                  <a:pt x="8" y="26"/>
                </a:cubicBezTo>
                <a:cubicBezTo>
                  <a:pt x="8" y="26"/>
                  <a:pt x="8" y="26"/>
                  <a:pt x="8" y="25"/>
                </a:cubicBezTo>
                <a:cubicBezTo>
                  <a:pt x="8" y="25"/>
                  <a:pt x="8" y="25"/>
                  <a:pt x="8" y="25"/>
                </a:cubicBezTo>
                <a:cubicBezTo>
                  <a:pt x="8" y="24"/>
                  <a:pt x="8" y="24"/>
                  <a:pt x="8" y="24"/>
                </a:cubicBezTo>
                <a:cubicBezTo>
                  <a:pt x="8" y="24"/>
                  <a:pt x="8" y="24"/>
                  <a:pt x="8" y="24"/>
                </a:cubicBezTo>
                <a:cubicBezTo>
                  <a:pt x="8" y="23"/>
                  <a:pt x="8" y="23"/>
                  <a:pt x="8" y="23"/>
                </a:cubicBezTo>
                <a:cubicBezTo>
                  <a:pt x="9" y="22"/>
                  <a:pt x="9" y="22"/>
                  <a:pt x="9" y="22"/>
                </a:cubicBezTo>
                <a:cubicBezTo>
                  <a:pt x="9" y="22"/>
                  <a:pt x="9" y="22"/>
                  <a:pt x="9" y="22"/>
                </a:cubicBezTo>
                <a:cubicBezTo>
                  <a:pt x="8" y="21"/>
                  <a:pt x="8" y="21"/>
                  <a:pt x="8" y="21"/>
                </a:cubicBezTo>
                <a:cubicBezTo>
                  <a:pt x="9" y="21"/>
                  <a:pt x="9" y="21"/>
                  <a:pt x="9" y="21"/>
                </a:cubicBezTo>
                <a:cubicBezTo>
                  <a:pt x="8" y="20"/>
                  <a:pt x="8" y="20"/>
                  <a:pt x="8" y="20"/>
                </a:cubicBezTo>
                <a:cubicBezTo>
                  <a:pt x="8" y="19"/>
                  <a:pt x="8" y="19"/>
                  <a:pt x="8" y="19"/>
                </a:cubicBezTo>
                <a:cubicBezTo>
                  <a:pt x="8" y="18"/>
                  <a:pt x="8" y="18"/>
                  <a:pt x="8" y="18"/>
                </a:cubicBezTo>
                <a:cubicBezTo>
                  <a:pt x="8" y="17"/>
                  <a:pt x="8" y="17"/>
                  <a:pt x="8" y="17"/>
                </a:cubicBezTo>
                <a:cubicBezTo>
                  <a:pt x="8" y="16"/>
                  <a:pt x="8" y="16"/>
                  <a:pt x="8" y="16"/>
                </a:cubicBezTo>
                <a:cubicBezTo>
                  <a:pt x="8" y="16"/>
                  <a:pt x="8" y="15"/>
                  <a:pt x="8" y="15"/>
                </a:cubicBezTo>
                <a:cubicBezTo>
                  <a:pt x="8" y="14"/>
                  <a:pt x="8" y="13"/>
                  <a:pt x="8" y="13"/>
                </a:cubicBezTo>
                <a:cubicBezTo>
                  <a:pt x="8" y="12"/>
                  <a:pt x="8" y="12"/>
                  <a:pt x="8" y="12"/>
                </a:cubicBezTo>
                <a:cubicBezTo>
                  <a:pt x="8" y="11"/>
                  <a:pt x="8" y="11"/>
                  <a:pt x="8" y="11"/>
                </a:cubicBezTo>
                <a:cubicBezTo>
                  <a:pt x="8" y="11"/>
                  <a:pt x="8" y="10"/>
                  <a:pt x="8" y="10"/>
                </a:cubicBezTo>
                <a:cubicBezTo>
                  <a:pt x="9" y="10"/>
                  <a:pt x="9" y="10"/>
                  <a:pt x="9" y="10"/>
                </a:cubicBezTo>
                <a:cubicBezTo>
                  <a:pt x="9" y="9"/>
                  <a:pt x="9" y="9"/>
                  <a:pt x="9" y="9"/>
                </a:cubicBezTo>
                <a:cubicBezTo>
                  <a:pt x="10" y="9"/>
                  <a:pt x="10" y="9"/>
                  <a:pt x="10" y="9"/>
                </a:cubicBezTo>
                <a:cubicBezTo>
                  <a:pt x="10" y="9"/>
                  <a:pt x="10" y="9"/>
                  <a:pt x="10" y="9"/>
                </a:cubicBezTo>
                <a:cubicBezTo>
                  <a:pt x="11" y="9"/>
                  <a:pt x="11" y="9"/>
                  <a:pt x="11" y="9"/>
                </a:cubicBezTo>
                <a:cubicBezTo>
                  <a:pt x="11" y="8"/>
                  <a:pt x="11" y="8"/>
                  <a:pt x="11" y="8"/>
                </a:cubicBezTo>
                <a:cubicBezTo>
                  <a:pt x="11" y="8"/>
                  <a:pt x="11" y="8"/>
                  <a:pt x="11" y="8"/>
                </a:cubicBezTo>
                <a:cubicBezTo>
                  <a:pt x="10" y="8"/>
                  <a:pt x="10" y="8"/>
                  <a:pt x="10" y="8"/>
                </a:cubicBezTo>
                <a:cubicBezTo>
                  <a:pt x="10" y="7"/>
                  <a:pt x="10" y="7"/>
                  <a:pt x="10" y="7"/>
                </a:cubicBezTo>
                <a:cubicBezTo>
                  <a:pt x="10" y="6"/>
                  <a:pt x="10" y="6"/>
                  <a:pt x="10" y="6"/>
                </a:cubicBezTo>
                <a:cubicBezTo>
                  <a:pt x="9" y="6"/>
                  <a:pt x="9" y="6"/>
                  <a:pt x="9" y="6"/>
                </a:cubicBezTo>
                <a:cubicBezTo>
                  <a:pt x="9" y="5"/>
                  <a:pt x="9" y="5"/>
                  <a:pt x="9" y="5"/>
                </a:cubicBezTo>
                <a:cubicBezTo>
                  <a:pt x="9" y="5"/>
                  <a:pt x="9" y="5"/>
                  <a:pt x="9" y="5"/>
                </a:cubicBezTo>
                <a:cubicBezTo>
                  <a:pt x="9" y="4"/>
                  <a:pt x="9" y="4"/>
                  <a:pt x="9" y="4"/>
                </a:cubicBezTo>
                <a:cubicBezTo>
                  <a:pt x="9" y="3"/>
                  <a:pt x="9" y="3"/>
                  <a:pt x="9" y="3"/>
                </a:cubicBezTo>
                <a:cubicBezTo>
                  <a:pt x="9" y="3"/>
                  <a:pt x="9" y="3"/>
                  <a:pt x="9" y="3"/>
                </a:cubicBezTo>
                <a:cubicBezTo>
                  <a:pt x="9" y="2"/>
                  <a:pt x="9" y="2"/>
                  <a:pt x="9" y="2"/>
                </a:cubicBezTo>
                <a:cubicBezTo>
                  <a:pt x="10" y="2"/>
                  <a:pt x="10" y="2"/>
                  <a:pt x="10" y="2"/>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1" name="Freeform 177"/>
          <p:cNvSpPr>
            <a:spLocks/>
          </p:cNvSpPr>
          <p:nvPr userDrawn="1"/>
        </p:nvSpPr>
        <p:spPr bwMode="auto">
          <a:xfrm>
            <a:off x="3773487" y="-7153002"/>
            <a:ext cx="82550" cy="198438"/>
          </a:xfrm>
          <a:custGeom>
            <a:avLst/>
            <a:gdLst>
              <a:gd name="T0" fmla="*/ 18 w 26"/>
              <a:gd name="T1" fmla="*/ 8 h 62"/>
              <a:gd name="T2" fmla="*/ 21 w 26"/>
              <a:gd name="T3" fmla="*/ 10 h 62"/>
              <a:gd name="T4" fmla="*/ 25 w 26"/>
              <a:gd name="T5" fmla="*/ 12 h 62"/>
              <a:gd name="T6" fmla="*/ 25 w 26"/>
              <a:gd name="T7" fmla="*/ 15 h 62"/>
              <a:gd name="T8" fmla="*/ 26 w 26"/>
              <a:gd name="T9" fmla="*/ 19 h 62"/>
              <a:gd name="T10" fmla="*/ 26 w 26"/>
              <a:gd name="T11" fmla="*/ 22 h 62"/>
              <a:gd name="T12" fmla="*/ 26 w 26"/>
              <a:gd name="T13" fmla="*/ 25 h 62"/>
              <a:gd name="T14" fmla="*/ 25 w 26"/>
              <a:gd name="T15" fmla="*/ 27 h 62"/>
              <a:gd name="T16" fmla="*/ 25 w 26"/>
              <a:gd name="T17" fmla="*/ 29 h 62"/>
              <a:gd name="T18" fmla="*/ 25 w 26"/>
              <a:gd name="T19" fmla="*/ 32 h 62"/>
              <a:gd name="T20" fmla="*/ 21 w 26"/>
              <a:gd name="T21" fmla="*/ 34 h 62"/>
              <a:gd name="T22" fmla="*/ 19 w 26"/>
              <a:gd name="T23" fmla="*/ 41 h 62"/>
              <a:gd name="T24" fmla="*/ 20 w 26"/>
              <a:gd name="T25" fmla="*/ 43 h 62"/>
              <a:gd name="T26" fmla="*/ 23 w 26"/>
              <a:gd name="T27" fmla="*/ 49 h 62"/>
              <a:gd name="T28" fmla="*/ 25 w 26"/>
              <a:gd name="T29" fmla="*/ 57 h 62"/>
              <a:gd name="T30" fmla="*/ 24 w 26"/>
              <a:gd name="T31" fmla="*/ 59 h 62"/>
              <a:gd name="T32" fmla="*/ 19 w 26"/>
              <a:gd name="T33" fmla="*/ 59 h 62"/>
              <a:gd name="T34" fmla="*/ 18 w 26"/>
              <a:gd name="T35" fmla="*/ 58 h 62"/>
              <a:gd name="T36" fmla="*/ 19 w 26"/>
              <a:gd name="T37" fmla="*/ 56 h 62"/>
              <a:gd name="T38" fmla="*/ 18 w 26"/>
              <a:gd name="T39" fmla="*/ 51 h 62"/>
              <a:gd name="T40" fmla="*/ 17 w 26"/>
              <a:gd name="T41" fmla="*/ 48 h 62"/>
              <a:gd name="T42" fmla="*/ 14 w 26"/>
              <a:gd name="T43" fmla="*/ 57 h 62"/>
              <a:gd name="T44" fmla="*/ 11 w 26"/>
              <a:gd name="T45" fmla="*/ 59 h 62"/>
              <a:gd name="T46" fmla="*/ 10 w 26"/>
              <a:gd name="T47" fmla="*/ 62 h 62"/>
              <a:gd name="T48" fmla="*/ 7 w 26"/>
              <a:gd name="T49" fmla="*/ 60 h 62"/>
              <a:gd name="T50" fmla="*/ 5 w 26"/>
              <a:gd name="T51" fmla="*/ 59 h 62"/>
              <a:gd name="T52" fmla="*/ 4 w 26"/>
              <a:gd name="T53" fmla="*/ 57 h 62"/>
              <a:gd name="T54" fmla="*/ 7 w 26"/>
              <a:gd name="T55" fmla="*/ 57 h 62"/>
              <a:gd name="T56" fmla="*/ 9 w 26"/>
              <a:gd name="T57" fmla="*/ 55 h 62"/>
              <a:gd name="T58" fmla="*/ 10 w 26"/>
              <a:gd name="T59" fmla="*/ 51 h 62"/>
              <a:gd name="T60" fmla="*/ 11 w 26"/>
              <a:gd name="T61" fmla="*/ 47 h 62"/>
              <a:gd name="T62" fmla="*/ 13 w 26"/>
              <a:gd name="T63" fmla="*/ 43 h 62"/>
              <a:gd name="T64" fmla="*/ 14 w 26"/>
              <a:gd name="T65" fmla="*/ 40 h 62"/>
              <a:gd name="T66" fmla="*/ 11 w 26"/>
              <a:gd name="T67" fmla="*/ 34 h 62"/>
              <a:gd name="T68" fmla="*/ 10 w 26"/>
              <a:gd name="T69" fmla="*/ 30 h 62"/>
              <a:gd name="T70" fmla="*/ 10 w 26"/>
              <a:gd name="T71" fmla="*/ 25 h 62"/>
              <a:gd name="T72" fmla="*/ 10 w 26"/>
              <a:gd name="T73" fmla="*/ 20 h 62"/>
              <a:gd name="T74" fmla="*/ 7 w 26"/>
              <a:gd name="T75" fmla="*/ 24 h 62"/>
              <a:gd name="T76" fmla="*/ 4 w 26"/>
              <a:gd name="T77" fmla="*/ 28 h 62"/>
              <a:gd name="T78" fmla="*/ 2 w 26"/>
              <a:gd name="T79" fmla="*/ 29 h 62"/>
              <a:gd name="T80" fmla="*/ 0 w 26"/>
              <a:gd name="T81" fmla="*/ 29 h 62"/>
              <a:gd name="T82" fmla="*/ 0 w 26"/>
              <a:gd name="T83" fmla="*/ 27 h 62"/>
              <a:gd name="T84" fmla="*/ 2 w 26"/>
              <a:gd name="T85" fmla="*/ 25 h 62"/>
              <a:gd name="T86" fmla="*/ 4 w 26"/>
              <a:gd name="T87" fmla="*/ 20 h 62"/>
              <a:gd name="T88" fmla="*/ 6 w 26"/>
              <a:gd name="T89" fmla="*/ 16 h 62"/>
              <a:gd name="T90" fmla="*/ 8 w 26"/>
              <a:gd name="T91" fmla="*/ 12 h 62"/>
              <a:gd name="T92" fmla="*/ 10 w 26"/>
              <a:gd name="T93" fmla="*/ 9 h 62"/>
              <a:gd name="T94" fmla="*/ 11 w 26"/>
              <a:gd name="T95" fmla="*/ 8 h 62"/>
              <a:gd name="T96" fmla="*/ 11 w 26"/>
              <a:gd name="T97" fmla="*/ 7 h 62"/>
              <a:gd name="T98" fmla="*/ 10 w 26"/>
              <a:gd name="T99" fmla="*/ 7 h 62"/>
              <a:gd name="T100" fmla="*/ 10 w 26"/>
              <a:gd name="T101" fmla="*/ 5 h 62"/>
              <a:gd name="T102" fmla="*/ 10 w 26"/>
              <a:gd name="T103" fmla="*/ 2 h 62"/>
              <a:gd name="T104" fmla="*/ 13 w 26"/>
              <a:gd name="T105" fmla="*/ 0 h 62"/>
              <a:gd name="T106" fmla="*/ 16 w 26"/>
              <a:gd name="T107" fmla="*/ 2 h 62"/>
              <a:gd name="T108" fmla="*/ 17 w 26"/>
              <a:gd name="T109" fmla="*/ 5 h 62"/>
              <a:gd name="T110" fmla="*/ 18 w 26"/>
              <a:gd name="T11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62">
                <a:moveTo>
                  <a:pt x="18" y="7"/>
                </a:moveTo>
                <a:cubicBezTo>
                  <a:pt x="18" y="8"/>
                  <a:pt x="18" y="8"/>
                  <a:pt x="18" y="8"/>
                </a:cubicBezTo>
                <a:cubicBezTo>
                  <a:pt x="18" y="8"/>
                  <a:pt x="18" y="8"/>
                  <a:pt x="18" y="8"/>
                </a:cubicBezTo>
                <a:cubicBezTo>
                  <a:pt x="19" y="9"/>
                  <a:pt x="19" y="9"/>
                  <a:pt x="19" y="9"/>
                </a:cubicBezTo>
                <a:cubicBezTo>
                  <a:pt x="20" y="9"/>
                  <a:pt x="20" y="9"/>
                  <a:pt x="20" y="9"/>
                </a:cubicBezTo>
                <a:cubicBezTo>
                  <a:pt x="21" y="10"/>
                  <a:pt x="21" y="10"/>
                  <a:pt x="21" y="10"/>
                </a:cubicBezTo>
                <a:cubicBezTo>
                  <a:pt x="23" y="11"/>
                  <a:pt x="23" y="11"/>
                  <a:pt x="23" y="11"/>
                </a:cubicBezTo>
                <a:cubicBezTo>
                  <a:pt x="24" y="11"/>
                  <a:pt x="24" y="11"/>
                  <a:pt x="24" y="11"/>
                </a:cubicBezTo>
                <a:cubicBezTo>
                  <a:pt x="25" y="12"/>
                  <a:pt x="25" y="12"/>
                  <a:pt x="25" y="12"/>
                </a:cubicBezTo>
                <a:cubicBezTo>
                  <a:pt x="25" y="13"/>
                  <a:pt x="25" y="13"/>
                  <a:pt x="25" y="13"/>
                </a:cubicBezTo>
                <a:cubicBezTo>
                  <a:pt x="25" y="14"/>
                  <a:pt x="25" y="14"/>
                  <a:pt x="25" y="14"/>
                </a:cubicBezTo>
                <a:cubicBezTo>
                  <a:pt x="25" y="15"/>
                  <a:pt x="25" y="15"/>
                  <a:pt x="25" y="15"/>
                </a:cubicBezTo>
                <a:cubicBezTo>
                  <a:pt x="25" y="16"/>
                  <a:pt x="25" y="16"/>
                  <a:pt x="25" y="16"/>
                </a:cubicBezTo>
                <a:cubicBezTo>
                  <a:pt x="25" y="16"/>
                  <a:pt x="25" y="17"/>
                  <a:pt x="25" y="17"/>
                </a:cubicBezTo>
                <a:cubicBezTo>
                  <a:pt x="26" y="18"/>
                  <a:pt x="26" y="19"/>
                  <a:pt x="26" y="19"/>
                </a:cubicBezTo>
                <a:cubicBezTo>
                  <a:pt x="26" y="20"/>
                  <a:pt x="26" y="20"/>
                  <a:pt x="26" y="21"/>
                </a:cubicBezTo>
                <a:cubicBezTo>
                  <a:pt x="26" y="21"/>
                  <a:pt x="26" y="21"/>
                  <a:pt x="26" y="21"/>
                </a:cubicBezTo>
                <a:cubicBezTo>
                  <a:pt x="26" y="22"/>
                  <a:pt x="26" y="22"/>
                  <a:pt x="26" y="22"/>
                </a:cubicBezTo>
                <a:cubicBezTo>
                  <a:pt x="26" y="23"/>
                  <a:pt x="26" y="23"/>
                  <a:pt x="26" y="23"/>
                </a:cubicBezTo>
                <a:cubicBezTo>
                  <a:pt x="26" y="24"/>
                  <a:pt x="26" y="24"/>
                  <a:pt x="26" y="24"/>
                </a:cubicBezTo>
                <a:cubicBezTo>
                  <a:pt x="26" y="25"/>
                  <a:pt x="26" y="24"/>
                  <a:pt x="26" y="25"/>
                </a:cubicBezTo>
                <a:cubicBezTo>
                  <a:pt x="26" y="26"/>
                  <a:pt x="26" y="26"/>
                  <a:pt x="26" y="26"/>
                </a:cubicBezTo>
                <a:cubicBezTo>
                  <a:pt x="26" y="27"/>
                  <a:pt x="26" y="27"/>
                  <a:pt x="26" y="27"/>
                </a:cubicBezTo>
                <a:cubicBezTo>
                  <a:pt x="25" y="27"/>
                  <a:pt x="25" y="27"/>
                  <a:pt x="25" y="27"/>
                </a:cubicBezTo>
                <a:cubicBezTo>
                  <a:pt x="25" y="28"/>
                  <a:pt x="25" y="28"/>
                  <a:pt x="25" y="28"/>
                </a:cubicBezTo>
                <a:cubicBezTo>
                  <a:pt x="25" y="28"/>
                  <a:pt x="25" y="28"/>
                  <a:pt x="25" y="28"/>
                </a:cubicBezTo>
                <a:cubicBezTo>
                  <a:pt x="25" y="29"/>
                  <a:pt x="25" y="29"/>
                  <a:pt x="25" y="29"/>
                </a:cubicBezTo>
                <a:cubicBezTo>
                  <a:pt x="25" y="30"/>
                  <a:pt x="25" y="30"/>
                  <a:pt x="25" y="30"/>
                </a:cubicBezTo>
                <a:cubicBezTo>
                  <a:pt x="24" y="31"/>
                  <a:pt x="24" y="31"/>
                  <a:pt x="24" y="31"/>
                </a:cubicBezTo>
                <a:cubicBezTo>
                  <a:pt x="25" y="32"/>
                  <a:pt x="25" y="32"/>
                  <a:pt x="25" y="32"/>
                </a:cubicBezTo>
                <a:cubicBezTo>
                  <a:pt x="22" y="32"/>
                  <a:pt x="22" y="32"/>
                  <a:pt x="22" y="32"/>
                </a:cubicBezTo>
                <a:cubicBezTo>
                  <a:pt x="22" y="33"/>
                  <a:pt x="22" y="33"/>
                  <a:pt x="22" y="33"/>
                </a:cubicBezTo>
                <a:cubicBezTo>
                  <a:pt x="21" y="34"/>
                  <a:pt x="21" y="34"/>
                  <a:pt x="21" y="34"/>
                </a:cubicBezTo>
                <a:cubicBezTo>
                  <a:pt x="21" y="35"/>
                  <a:pt x="21" y="35"/>
                  <a:pt x="21" y="35"/>
                </a:cubicBezTo>
                <a:cubicBezTo>
                  <a:pt x="21" y="36"/>
                  <a:pt x="20" y="37"/>
                  <a:pt x="20" y="38"/>
                </a:cubicBezTo>
                <a:cubicBezTo>
                  <a:pt x="20" y="39"/>
                  <a:pt x="19" y="40"/>
                  <a:pt x="19" y="41"/>
                </a:cubicBezTo>
                <a:cubicBezTo>
                  <a:pt x="19" y="41"/>
                  <a:pt x="19" y="41"/>
                  <a:pt x="19" y="41"/>
                </a:cubicBezTo>
                <a:cubicBezTo>
                  <a:pt x="20" y="42"/>
                  <a:pt x="20" y="42"/>
                  <a:pt x="20" y="42"/>
                </a:cubicBezTo>
                <a:cubicBezTo>
                  <a:pt x="20" y="43"/>
                  <a:pt x="20" y="43"/>
                  <a:pt x="20" y="43"/>
                </a:cubicBezTo>
                <a:cubicBezTo>
                  <a:pt x="21" y="44"/>
                  <a:pt x="21" y="44"/>
                  <a:pt x="21" y="44"/>
                </a:cubicBezTo>
                <a:cubicBezTo>
                  <a:pt x="21" y="45"/>
                  <a:pt x="22" y="46"/>
                  <a:pt x="22" y="47"/>
                </a:cubicBezTo>
                <a:cubicBezTo>
                  <a:pt x="22" y="47"/>
                  <a:pt x="23" y="49"/>
                  <a:pt x="23" y="49"/>
                </a:cubicBezTo>
                <a:cubicBezTo>
                  <a:pt x="23" y="49"/>
                  <a:pt x="24" y="52"/>
                  <a:pt x="24" y="52"/>
                </a:cubicBezTo>
                <a:cubicBezTo>
                  <a:pt x="24" y="52"/>
                  <a:pt x="25" y="55"/>
                  <a:pt x="25" y="56"/>
                </a:cubicBezTo>
                <a:cubicBezTo>
                  <a:pt x="25" y="56"/>
                  <a:pt x="25" y="57"/>
                  <a:pt x="25" y="57"/>
                </a:cubicBezTo>
                <a:cubicBezTo>
                  <a:pt x="26" y="58"/>
                  <a:pt x="26" y="58"/>
                  <a:pt x="26" y="58"/>
                </a:cubicBezTo>
                <a:cubicBezTo>
                  <a:pt x="25" y="59"/>
                  <a:pt x="25" y="59"/>
                  <a:pt x="25" y="59"/>
                </a:cubicBezTo>
                <a:cubicBezTo>
                  <a:pt x="25" y="59"/>
                  <a:pt x="25" y="59"/>
                  <a:pt x="24" y="59"/>
                </a:cubicBezTo>
                <a:cubicBezTo>
                  <a:pt x="23" y="59"/>
                  <a:pt x="23" y="59"/>
                  <a:pt x="22" y="59"/>
                </a:cubicBezTo>
                <a:cubicBezTo>
                  <a:pt x="22" y="59"/>
                  <a:pt x="22" y="59"/>
                  <a:pt x="21" y="59"/>
                </a:cubicBezTo>
                <a:cubicBezTo>
                  <a:pt x="20" y="59"/>
                  <a:pt x="20" y="59"/>
                  <a:pt x="19" y="59"/>
                </a:cubicBezTo>
                <a:cubicBezTo>
                  <a:pt x="19" y="59"/>
                  <a:pt x="18" y="59"/>
                  <a:pt x="17" y="59"/>
                </a:cubicBezTo>
                <a:cubicBezTo>
                  <a:pt x="17" y="59"/>
                  <a:pt x="17" y="59"/>
                  <a:pt x="17" y="59"/>
                </a:cubicBezTo>
                <a:cubicBezTo>
                  <a:pt x="17" y="59"/>
                  <a:pt x="17" y="59"/>
                  <a:pt x="18" y="58"/>
                </a:cubicBezTo>
                <a:cubicBezTo>
                  <a:pt x="18" y="58"/>
                  <a:pt x="18" y="58"/>
                  <a:pt x="19" y="58"/>
                </a:cubicBezTo>
                <a:cubicBezTo>
                  <a:pt x="19" y="58"/>
                  <a:pt x="20" y="58"/>
                  <a:pt x="20" y="57"/>
                </a:cubicBezTo>
                <a:cubicBezTo>
                  <a:pt x="20" y="57"/>
                  <a:pt x="19" y="56"/>
                  <a:pt x="19" y="56"/>
                </a:cubicBezTo>
                <a:cubicBezTo>
                  <a:pt x="19" y="55"/>
                  <a:pt x="19" y="55"/>
                  <a:pt x="19" y="54"/>
                </a:cubicBezTo>
                <a:cubicBezTo>
                  <a:pt x="19" y="54"/>
                  <a:pt x="19" y="52"/>
                  <a:pt x="19" y="52"/>
                </a:cubicBezTo>
                <a:cubicBezTo>
                  <a:pt x="18" y="51"/>
                  <a:pt x="18" y="51"/>
                  <a:pt x="18" y="51"/>
                </a:cubicBezTo>
                <a:cubicBezTo>
                  <a:pt x="18" y="51"/>
                  <a:pt x="18" y="51"/>
                  <a:pt x="18" y="51"/>
                </a:cubicBezTo>
                <a:cubicBezTo>
                  <a:pt x="18" y="50"/>
                  <a:pt x="18" y="50"/>
                  <a:pt x="17" y="49"/>
                </a:cubicBezTo>
                <a:cubicBezTo>
                  <a:pt x="17" y="48"/>
                  <a:pt x="17" y="48"/>
                  <a:pt x="17" y="48"/>
                </a:cubicBezTo>
                <a:cubicBezTo>
                  <a:pt x="16" y="50"/>
                  <a:pt x="16" y="50"/>
                  <a:pt x="16" y="50"/>
                </a:cubicBezTo>
                <a:cubicBezTo>
                  <a:pt x="16" y="50"/>
                  <a:pt x="15" y="53"/>
                  <a:pt x="15" y="53"/>
                </a:cubicBezTo>
                <a:cubicBezTo>
                  <a:pt x="15" y="54"/>
                  <a:pt x="14" y="57"/>
                  <a:pt x="14" y="57"/>
                </a:cubicBezTo>
                <a:cubicBezTo>
                  <a:pt x="13" y="59"/>
                  <a:pt x="13" y="59"/>
                  <a:pt x="13" y="59"/>
                </a:cubicBezTo>
                <a:cubicBezTo>
                  <a:pt x="13" y="59"/>
                  <a:pt x="13" y="59"/>
                  <a:pt x="13" y="59"/>
                </a:cubicBezTo>
                <a:cubicBezTo>
                  <a:pt x="11" y="59"/>
                  <a:pt x="11" y="59"/>
                  <a:pt x="11" y="59"/>
                </a:cubicBezTo>
                <a:cubicBezTo>
                  <a:pt x="11" y="60"/>
                  <a:pt x="11" y="60"/>
                  <a:pt x="11" y="60"/>
                </a:cubicBezTo>
                <a:cubicBezTo>
                  <a:pt x="10" y="61"/>
                  <a:pt x="10" y="61"/>
                  <a:pt x="10" y="61"/>
                </a:cubicBezTo>
                <a:cubicBezTo>
                  <a:pt x="10" y="62"/>
                  <a:pt x="10" y="62"/>
                  <a:pt x="10" y="62"/>
                </a:cubicBezTo>
                <a:cubicBezTo>
                  <a:pt x="9" y="61"/>
                  <a:pt x="9" y="61"/>
                  <a:pt x="9" y="61"/>
                </a:cubicBezTo>
                <a:cubicBezTo>
                  <a:pt x="7" y="61"/>
                  <a:pt x="7" y="61"/>
                  <a:pt x="7" y="61"/>
                </a:cubicBezTo>
                <a:cubicBezTo>
                  <a:pt x="7" y="60"/>
                  <a:pt x="7" y="60"/>
                  <a:pt x="7" y="60"/>
                </a:cubicBezTo>
                <a:cubicBezTo>
                  <a:pt x="7" y="60"/>
                  <a:pt x="7" y="60"/>
                  <a:pt x="7" y="60"/>
                </a:cubicBezTo>
                <a:cubicBezTo>
                  <a:pt x="6" y="59"/>
                  <a:pt x="6" y="59"/>
                  <a:pt x="6" y="59"/>
                </a:cubicBezTo>
                <a:cubicBezTo>
                  <a:pt x="6" y="59"/>
                  <a:pt x="6" y="59"/>
                  <a:pt x="5" y="59"/>
                </a:cubicBezTo>
                <a:cubicBezTo>
                  <a:pt x="5" y="59"/>
                  <a:pt x="5" y="58"/>
                  <a:pt x="5" y="58"/>
                </a:cubicBezTo>
                <a:cubicBezTo>
                  <a:pt x="4" y="57"/>
                  <a:pt x="4" y="57"/>
                  <a:pt x="4" y="57"/>
                </a:cubicBezTo>
                <a:cubicBezTo>
                  <a:pt x="4" y="57"/>
                  <a:pt x="4" y="57"/>
                  <a:pt x="4" y="57"/>
                </a:cubicBezTo>
                <a:cubicBezTo>
                  <a:pt x="5" y="57"/>
                  <a:pt x="5" y="57"/>
                  <a:pt x="5" y="57"/>
                </a:cubicBezTo>
                <a:cubicBezTo>
                  <a:pt x="5" y="56"/>
                  <a:pt x="5" y="57"/>
                  <a:pt x="6" y="57"/>
                </a:cubicBezTo>
                <a:cubicBezTo>
                  <a:pt x="7" y="57"/>
                  <a:pt x="7" y="57"/>
                  <a:pt x="7" y="57"/>
                </a:cubicBezTo>
                <a:cubicBezTo>
                  <a:pt x="7" y="57"/>
                  <a:pt x="7" y="57"/>
                  <a:pt x="7" y="57"/>
                </a:cubicBezTo>
                <a:cubicBezTo>
                  <a:pt x="8" y="56"/>
                  <a:pt x="8" y="56"/>
                  <a:pt x="8" y="56"/>
                </a:cubicBezTo>
                <a:cubicBezTo>
                  <a:pt x="8" y="56"/>
                  <a:pt x="8" y="55"/>
                  <a:pt x="9" y="55"/>
                </a:cubicBezTo>
                <a:cubicBezTo>
                  <a:pt x="9" y="54"/>
                  <a:pt x="9" y="54"/>
                  <a:pt x="9" y="53"/>
                </a:cubicBezTo>
                <a:cubicBezTo>
                  <a:pt x="10" y="53"/>
                  <a:pt x="10" y="52"/>
                  <a:pt x="10" y="52"/>
                </a:cubicBezTo>
                <a:cubicBezTo>
                  <a:pt x="10" y="51"/>
                  <a:pt x="10" y="51"/>
                  <a:pt x="10" y="51"/>
                </a:cubicBezTo>
                <a:cubicBezTo>
                  <a:pt x="10" y="50"/>
                  <a:pt x="10" y="50"/>
                  <a:pt x="10" y="50"/>
                </a:cubicBezTo>
                <a:cubicBezTo>
                  <a:pt x="10" y="49"/>
                  <a:pt x="10" y="49"/>
                  <a:pt x="10" y="48"/>
                </a:cubicBezTo>
                <a:cubicBezTo>
                  <a:pt x="11" y="48"/>
                  <a:pt x="11" y="47"/>
                  <a:pt x="11" y="47"/>
                </a:cubicBezTo>
                <a:cubicBezTo>
                  <a:pt x="12" y="45"/>
                  <a:pt x="12" y="45"/>
                  <a:pt x="12" y="45"/>
                </a:cubicBezTo>
                <a:cubicBezTo>
                  <a:pt x="12" y="44"/>
                  <a:pt x="12" y="44"/>
                  <a:pt x="12" y="44"/>
                </a:cubicBezTo>
                <a:cubicBezTo>
                  <a:pt x="12" y="44"/>
                  <a:pt x="13" y="44"/>
                  <a:pt x="13" y="43"/>
                </a:cubicBezTo>
                <a:cubicBezTo>
                  <a:pt x="13" y="43"/>
                  <a:pt x="13" y="43"/>
                  <a:pt x="13" y="42"/>
                </a:cubicBezTo>
                <a:cubicBezTo>
                  <a:pt x="13" y="42"/>
                  <a:pt x="13" y="41"/>
                  <a:pt x="13" y="41"/>
                </a:cubicBezTo>
                <a:cubicBezTo>
                  <a:pt x="14" y="40"/>
                  <a:pt x="14" y="40"/>
                  <a:pt x="14" y="40"/>
                </a:cubicBezTo>
                <a:cubicBezTo>
                  <a:pt x="12" y="34"/>
                  <a:pt x="12" y="34"/>
                  <a:pt x="12" y="34"/>
                </a:cubicBezTo>
                <a:cubicBezTo>
                  <a:pt x="12" y="34"/>
                  <a:pt x="12" y="34"/>
                  <a:pt x="12" y="34"/>
                </a:cubicBezTo>
                <a:cubicBezTo>
                  <a:pt x="11" y="34"/>
                  <a:pt x="11" y="34"/>
                  <a:pt x="11" y="34"/>
                </a:cubicBezTo>
                <a:cubicBezTo>
                  <a:pt x="11" y="33"/>
                  <a:pt x="11" y="33"/>
                  <a:pt x="11" y="33"/>
                </a:cubicBezTo>
                <a:cubicBezTo>
                  <a:pt x="11" y="31"/>
                  <a:pt x="11" y="31"/>
                  <a:pt x="11" y="31"/>
                </a:cubicBezTo>
                <a:cubicBezTo>
                  <a:pt x="10" y="31"/>
                  <a:pt x="10" y="30"/>
                  <a:pt x="10" y="30"/>
                </a:cubicBezTo>
                <a:cubicBezTo>
                  <a:pt x="10" y="29"/>
                  <a:pt x="10" y="28"/>
                  <a:pt x="10" y="28"/>
                </a:cubicBezTo>
                <a:cubicBezTo>
                  <a:pt x="10" y="28"/>
                  <a:pt x="10" y="27"/>
                  <a:pt x="10" y="26"/>
                </a:cubicBezTo>
                <a:cubicBezTo>
                  <a:pt x="10" y="26"/>
                  <a:pt x="10" y="25"/>
                  <a:pt x="10" y="25"/>
                </a:cubicBezTo>
                <a:cubicBezTo>
                  <a:pt x="11" y="24"/>
                  <a:pt x="11" y="24"/>
                  <a:pt x="11" y="24"/>
                </a:cubicBezTo>
                <a:cubicBezTo>
                  <a:pt x="10" y="22"/>
                  <a:pt x="10" y="22"/>
                  <a:pt x="10" y="22"/>
                </a:cubicBezTo>
                <a:cubicBezTo>
                  <a:pt x="10" y="20"/>
                  <a:pt x="10" y="20"/>
                  <a:pt x="10" y="20"/>
                </a:cubicBezTo>
                <a:cubicBezTo>
                  <a:pt x="10" y="20"/>
                  <a:pt x="9" y="21"/>
                  <a:pt x="9" y="22"/>
                </a:cubicBezTo>
                <a:cubicBezTo>
                  <a:pt x="8" y="23"/>
                  <a:pt x="8" y="23"/>
                  <a:pt x="8" y="23"/>
                </a:cubicBezTo>
                <a:cubicBezTo>
                  <a:pt x="7" y="24"/>
                  <a:pt x="7" y="24"/>
                  <a:pt x="7" y="24"/>
                </a:cubicBezTo>
                <a:cubicBezTo>
                  <a:pt x="6" y="25"/>
                  <a:pt x="6" y="25"/>
                  <a:pt x="6" y="25"/>
                </a:cubicBezTo>
                <a:cubicBezTo>
                  <a:pt x="5" y="26"/>
                  <a:pt x="5" y="26"/>
                  <a:pt x="5" y="26"/>
                </a:cubicBezTo>
                <a:cubicBezTo>
                  <a:pt x="4" y="28"/>
                  <a:pt x="4" y="28"/>
                  <a:pt x="4" y="28"/>
                </a:cubicBezTo>
                <a:cubicBezTo>
                  <a:pt x="4" y="29"/>
                  <a:pt x="4" y="29"/>
                  <a:pt x="4" y="29"/>
                </a:cubicBezTo>
                <a:cubicBezTo>
                  <a:pt x="3" y="29"/>
                  <a:pt x="3" y="29"/>
                  <a:pt x="3" y="29"/>
                </a:cubicBezTo>
                <a:cubicBezTo>
                  <a:pt x="2" y="29"/>
                  <a:pt x="2" y="29"/>
                  <a:pt x="2" y="29"/>
                </a:cubicBezTo>
                <a:cubicBezTo>
                  <a:pt x="2" y="29"/>
                  <a:pt x="2" y="29"/>
                  <a:pt x="2" y="29"/>
                </a:cubicBezTo>
                <a:cubicBezTo>
                  <a:pt x="1" y="29"/>
                  <a:pt x="1" y="29"/>
                  <a:pt x="1" y="29"/>
                </a:cubicBezTo>
                <a:cubicBezTo>
                  <a:pt x="0" y="29"/>
                  <a:pt x="0" y="29"/>
                  <a:pt x="0" y="29"/>
                </a:cubicBezTo>
                <a:cubicBezTo>
                  <a:pt x="0" y="29"/>
                  <a:pt x="0" y="29"/>
                  <a:pt x="0" y="29"/>
                </a:cubicBezTo>
                <a:cubicBezTo>
                  <a:pt x="0" y="28"/>
                  <a:pt x="0" y="28"/>
                  <a:pt x="0" y="28"/>
                </a:cubicBezTo>
                <a:cubicBezTo>
                  <a:pt x="0" y="27"/>
                  <a:pt x="0" y="27"/>
                  <a:pt x="0" y="27"/>
                </a:cubicBezTo>
                <a:cubicBezTo>
                  <a:pt x="1" y="26"/>
                  <a:pt x="1" y="26"/>
                  <a:pt x="1" y="26"/>
                </a:cubicBezTo>
                <a:cubicBezTo>
                  <a:pt x="1" y="26"/>
                  <a:pt x="1" y="26"/>
                  <a:pt x="1" y="26"/>
                </a:cubicBezTo>
                <a:cubicBezTo>
                  <a:pt x="2" y="25"/>
                  <a:pt x="2" y="25"/>
                  <a:pt x="2" y="25"/>
                </a:cubicBezTo>
                <a:cubicBezTo>
                  <a:pt x="2" y="25"/>
                  <a:pt x="2" y="24"/>
                  <a:pt x="2" y="24"/>
                </a:cubicBezTo>
                <a:cubicBezTo>
                  <a:pt x="3" y="23"/>
                  <a:pt x="3" y="22"/>
                  <a:pt x="3" y="22"/>
                </a:cubicBezTo>
                <a:cubicBezTo>
                  <a:pt x="3" y="21"/>
                  <a:pt x="4" y="20"/>
                  <a:pt x="4" y="20"/>
                </a:cubicBezTo>
                <a:cubicBezTo>
                  <a:pt x="4" y="19"/>
                  <a:pt x="5" y="19"/>
                  <a:pt x="5" y="18"/>
                </a:cubicBezTo>
                <a:cubicBezTo>
                  <a:pt x="5" y="18"/>
                  <a:pt x="6" y="18"/>
                  <a:pt x="6" y="17"/>
                </a:cubicBezTo>
                <a:cubicBezTo>
                  <a:pt x="6" y="17"/>
                  <a:pt x="6" y="16"/>
                  <a:pt x="6" y="16"/>
                </a:cubicBezTo>
                <a:cubicBezTo>
                  <a:pt x="7" y="15"/>
                  <a:pt x="7" y="15"/>
                  <a:pt x="7" y="15"/>
                </a:cubicBezTo>
                <a:cubicBezTo>
                  <a:pt x="7" y="14"/>
                  <a:pt x="7" y="14"/>
                  <a:pt x="7" y="13"/>
                </a:cubicBezTo>
                <a:cubicBezTo>
                  <a:pt x="8" y="13"/>
                  <a:pt x="8" y="13"/>
                  <a:pt x="8" y="12"/>
                </a:cubicBezTo>
                <a:cubicBezTo>
                  <a:pt x="8" y="11"/>
                  <a:pt x="8" y="11"/>
                  <a:pt x="8" y="11"/>
                </a:cubicBezTo>
                <a:cubicBezTo>
                  <a:pt x="9" y="10"/>
                  <a:pt x="9" y="10"/>
                  <a:pt x="9" y="10"/>
                </a:cubicBezTo>
                <a:cubicBezTo>
                  <a:pt x="10" y="9"/>
                  <a:pt x="10" y="9"/>
                  <a:pt x="10" y="9"/>
                </a:cubicBezTo>
                <a:cubicBezTo>
                  <a:pt x="12" y="9"/>
                  <a:pt x="12" y="9"/>
                  <a:pt x="12" y="9"/>
                </a:cubicBezTo>
                <a:cubicBezTo>
                  <a:pt x="12" y="8"/>
                  <a:pt x="12" y="8"/>
                  <a:pt x="12" y="8"/>
                </a:cubicBezTo>
                <a:cubicBezTo>
                  <a:pt x="11" y="8"/>
                  <a:pt x="11" y="8"/>
                  <a:pt x="11" y="8"/>
                </a:cubicBezTo>
                <a:cubicBezTo>
                  <a:pt x="11" y="8"/>
                  <a:pt x="11" y="8"/>
                  <a:pt x="11" y="8"/>
                </a:cubicBezTo>
                <a:cubicBezTo>
                  <a:pt x="11" y="8"/>
                  <a:pt x="11" y="8"/>
                  <a:pt x="11" y="8"/>
                </a:cubicBezTo>
                <a:cubicBezTo>
                  <a:pt x="11" y="7"/>
                  <a:pt x="11" y="7"/>
                  <a:pt x="11" y="7"/>
                </a:cubicBezTo>
                <a:cubicBezTo>
                  <a:pt x="11" y="7"/>
                  <a:pt x="11" y="7"/>
                  <a:pt x="11" y="7"/>
                </a:cubicBezTo>
                <a:cubicBezTo>
                  <a:pt x="10" y="7"/>
                  <a:pt x="10" y="7"/>
                  <a:pt x="10" y="7"/>
                </a:cubicBezTo>
                <a:cubicBezTo>
                  <a:pt x="10" y="7"/>
                  <a:pt x="10" y="7"/>
                  <a:pt x="10" y="7"/>
                </a:cubicBezTo>
                <a:cubicBezTo>
                  <a:pt x="10" y="6"/>
                  <a:pt x="10" y="6"/>
                  <a:pt x="10" y="6"/>
                </a:cubicBezTo>
                <a:cubicBezTo>
                  <a:pt x="10" y="6"/>
                  <a:pt x="10" y="6"/>
                  <a:pt x="10" y="6"/>
                </a:cubicBezTo>
                <a:cubicBezTo>
                  <a:pt x="10" y="5"/>
                  <a:pt x="10" y="5"/>
                  <a:pt x="10" y="5"/>
                </a:cubicBezTo>
                <a:cubicBezTo>
                  <a:pt x="10" y="4"/>
                  <a:pt x="10" y="4"/>
                  <a:pt x="10" y="4"/>
                </a:cubicBezTo>
                <a:cubicBezTo>
                  <a:pt x="10" y="3"/>
                  <a:pt x="10" y="3"/>
                  <a:pt x="10" y="3"/>
                </a:cubicBezTo>
                <a:cubicBezTo>
                  <a:pt x="10" y="2"/>
                  <a:pt x="10" y="2"/>
                  <a:pt x="10" y="2"/>
                </a:cubicBezTo>
                <a:cubicBezTo>
                  <a:pt x="11" y="1"/>
                  <a:pt x="11" y="1"/>
                  <a:pt x="11" y="1"/>
                </a:cubicBezTo>
                <a:cubicBezTo>
                  <a:pt x="12" y="1"/>
                  <a:pt x="12" y="1"/>
                  <a:pt x="12" y="1"/>
                </a:cubicBezTo>
                <a:cubicBezTo>
                  <a:pt x="13" y="0"/>
                  <a:pt x="13" y="0"/>
                  <a:pt x="13" y="0"/>
                </a:cubicBezTo>
                <a:cubicBezTo>
                  <a:pt x="14" y="0"/>
                  <a:pt x="14" y="0"/>
                  <a:pt x="14" y="0"/>
                </a:cubicBezTo>
                <a:cubicBezTo>
                  <a:pt x="15" y="1"/>
                  <a:pt x="15" y="1"/>
                  <a:pt x="15" y="1"/>
                </a:cubicBezTo>
                <a:cubicBezTo>
                  <a:pt x="16" y="2"/>
                  <a:pt x="16" y="2"/>
                  <a:pt x="16" y="2"/>
                </a:cubicBezTo>
                <a:cubicBezTo>
                  <a:pt x="17" y="3"/>
                  <a:pt x="17" y="3"/>
                  <a:pt x="17" y="3"/>
                </a:cubicBezTo>
                <a:cubicBezTo>
                  <a:pt x="17" y="5"/>
                  <a:pt x="17" y="5"/>
                  <a:pt x="17" y="5"/>
                </a:cubicBezTo>
                <a:cubicBezTo>
                  <a:pt x="17" y="5"/>
                  <a:pt x="17" y="5"/>
                  <a:pt x="17" y="5"/>
                </a:cubicBezTo>
                <a:cubicBezTo>
                  <a:pt x="17" y="6"/>
                  <a:pt x="17" y="6"/>
                  <a:pt x="17" y="6"/>
                </a:cubicBezTo>
                <a:cubicBezTo>
                  <a:pt x="17" y="7"/>
                  <a:pt x="17" y="7"/>
                  <a:pt x="17" y="7"/>
                </a:cubicBezTo>
                <a:cubicBezTo>
                  <a:pt x="18" y="7"/>
                  <a:pt x="18" y="7"/>
                  <a:pt x="18" y="7"/>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2" name="Freeform 178"/>
          <p:cNvSpPr>
            <a:spLocks noEditPoints="1"/>
          </p:cNvSpPr>
          <p:nvPr userDrawn="1"/>
        </p:nvSpPr>
        <p:spPr bwMode="auto">
          <a:xfrm>
            <a:off x="4767262" y="-7587977"/>
            <a:ext cx="250825" cy="620713"/>
          </a:xfrm>
          <a:custGeom>
            <a:avLst/>
            <a:gdLst>
              <a:gd name="T0" fmla="*/ 78 w 158"/>
              <a:gd name="T1" fmla="*/ 0 h 391"/>
              <a:gd name="T2" fmla="*/ 0 w 158"/>
              <a:gd name="T3" fmla="*/ 391 h 391"/>
              <a:gd name="T4" fmla="*/ 158 w 158"/>
              <a:gd name="T5" fmla="*/ 88 h 391"/>
              <a:gd name="T6" fmla="*/ 32 w 158"/>
              <a:gd name="T7" fmla="*/ 310 h 391"/>
              <a:gd name="T8" fmla="*/ 16 w 158"/>
              <a:gd name="T9" fmla="*/ 361 h 391"/>
              <a:gd name="T10" fmla="*/ 16 w 158"/>
              <a:gd name="T11" fmla="*/ 244 h 391"/>
              <a:gd name="T12" fmla="*/ 32 w 158"/>
              <a:gd name="T13" fmla="*/ 294 h 391"/>
              <a:gd name="T14" fmla="*/ 16 w 158"/>
              <a:gd name="T15" fmla="*/ 244 h 391"/>
              <a:gd name="T16" fmla="*/ 32 w 158"/>
              <a:gd name="T17" fmla="*/ 180 h 391"/>
              <a:gd name="T18" fmla="*/ 16 w 158"/>
              <a:gd name="T19" fmla="*/ 230 h 391"/>
              <a:gd name="T20" fmla="*/ 16 w 158"/>
              <a:gd name="T21" fmla="*/ 114 h 391"/>
              <a:gd name="T22" fmla="*/ 32 w 158"/>
              <a:gd name="T23" fmla="*/ 166 h 391"/>
              <a:gd name="T24" fmla="*/ 16 w 158"/>
              <a:gd name="T25" fmla="*/ 114 h 391"/>
              <a:gd name="T26" fmla="*/ 60 w 158"/>
              <a:gd name="T27" fmla="*/ 310 h 391"/>
              <a:gd name="T28" fmla="*/ 44 w 158"/>
              <a:gd name="T29" fmla="*/ 361 h 391"/>
              <a:gd name="T30" fmla="*/ 44 w 158"/>
              <a:gd name="T31" fmla="*/ 244 h 391"/>
              <a:gd name="T32" fmla="*/ 60 w 158"/>
              <a:gd name="T33" fmla="*/ 294 h 391"/>
              <a:gd name="T34" fmla="*/ 44 w 158"/>
              <a:gd name="T35" fmla="*/ 244 h 391"/>
              <a:gd name="T36" fmla="*/ 60 w 158"/>
              <a:gd name="T37" fmla="*/ 180 h 391"/>
              <a:gd name="T38" fmla="*/ 44 w 158"/>
              <a:gd name="T39" fmla="*/ 230 h 391"/>
              <a:gd name="T40" fmla="*/ 44 w 158"/>
              <a:gd name="T41" fmla="*/ 114 h 391"/>
              <a:gd name="T42" fmla="*/ 60 w 158"/>
              <a:gd name="T43" fmla="*/ 166 h 391"/>
              <a:gd name="T44" fmla="*/ 44 w 158"/>
              <a:gd name="T45" fmla="*/ 114 h 391"/>
              <a:gd name="T46" fmla="*/ 60 w 158"/>
              <a:gd name="T47" fmla="*/ 50 h 391"/>
              <a:gd name="T48" fmla="*/ 44 w 158"/>
              <a:gd name="T49" fmla="*/ 102 h 391"/>
              <a:gd name="T50" fmla="*/ 70 w 158"/>
              <a:gd name="T51" fmla="*/ 310 h 391"/>
              <a:gd name="T52" fmla="*/ 88 w 158"/>
              <a:gd name="T53" fmla="*/ 361 h 391"/>
              <a:gd name="T54" fmla="*/ 70 w 158"/>
              <a:gd name="T55" fmla="*/ 310 h 391"/>
              <a:gd name="T56" fmla="*/ 88 w 158"/>
              <a:gd name="T57" fmla="*/ 244 h 391"/>
              <a:gd name="T58" fmla="*/ 70 w 158"/>
              <a:gd name="T59" fmla="*/ 294 h 391"/>
              <a:gd name="T60" fmla="*/ 70 w 158"/>
              <a:gd name="T61" fmla="*/ 180 h 391"/>
              <a:gd name="T62" fmla="*/ 88 w 158"/>
              <a:gd name="T63" fmla="*/ 230 h 391"/>
              <a:gd name="T64" fmla="*/ 70 w 158"/>
              <a:gd name="T65" fmla="*/ 180 h 391"/>
              <a:gd name="T66" fmla="*/ 88 w 158"/>
              <a:gd name="T67" fmla="*/ 114 h 391"/>
              <a:gd name="T68" fmla="*/ 70 w 158"/>
              <a:gd name="T69" fmla="*/ 166 h 391"/>
              <a:gd name="T70" fmla="*/ 70 w 158"/>
              <a:gd name="T71" fmla="*/ 50 h 391"/>
              <a:gd name="T72" fmla="*/ 88 w 158"/>
              <a:gd name="T73" fmla="*/ 102 h 391"/>
              <a:gd name="T74" fmla="*/ 70 w 158"/>
              <a:gd name="T75" fmla="*/ 50 h 391"/>
              <a:gd name="T76" fmla="*/ 114 w 158"/>
              <a:gd name="T77" fmla="*/ 310 h 391"/>
              <a:gd name="T78" fmla="*/ 98 w 158"/>
              <a:gd name="T79" fmla="*/ 361 h 391"/>
              <a:gd name="T80" fmla="*/ 98 w 158"/>
              <a:gd name="T81" fmla="*/ 244 h 391"/>
              <a:gd name="T82" fmla="*/ 114 w 158"/>
              <a:gd name="T83" fmla="*/ 294 h 391"/>
              <a:gd name="T84" fmla="*/ 98 w 158"/>
              <a:gd name="T85" fmla="*/ 244 h 391"/>
              <a:gd name="T86" fmla="*/ 114 w 158"/>
              <a:gd name="T87" fmla="*/ 180 h 391"/>
              <a:gd name="T88" fmla="*/ 98 w 158"/>
              <a:gd name="T89" fmla="*/ 230 h 391"/>
              <a:gd name="T90" fmla="*/ 98 w 158"/>
              <a:gd name="T91" fmla="*/ 114 h 391"/>
              <a:gd name="T92" fmla="*/ 114 w 158"/>
              <a:gd name="T93" fmla="*/ 166 h 391"/>
              <a:gd name="T94" fmla="*/ 98 w 158"/>
              <a:gd name="T95" fmla="*/ 114 h 391"/>
              <a:gd name="T96" fmla="*/ 114 w 158"/>
              <a:gd name="T97" fmla="*/ 50 h 391"/>
              <a:gd name="T98" fmla="*/ 98 w 158"/>
              <a:gd name="T99" fmla="*/ 102 h 391"/>
              <a:gd name="T100" fmla="*/ 126 w 158"/>
              <a:gd name="T101" fmla="*/ 310 h 391"/>
              <a:gd name="T102" fmla="*/ 142 w 158"/>
              <a:gd name="T103" fmla="*/ 361 h 391"/>
              <a:gd name="T104" fmla="*/ 126 w 158"/>
              <a:gd name="T105" fmla="*/ 310 h 391"/>
              <a:gd name="T106" fmla="*/ 142 w 158"/>
              <a:gd name="T107" fmla="*/ 244 h 391"/>
              <a:gd name="T108" fmla="*/ 126 w 158"/>
              <a:gd name="T109" fmla="*/ 294 h 391"/>
              <a:gd name="T110" fmla="*/ 126 w 158"/>
              <a:gd name="T111" fmla="*/ 180 h 391"/>
              <a:gd name="T112" fmla="*/ 142 w 158"/>
              <a:gd name="T113" fmla="*/ 230 h 391"/>
              <a:gd name="T114" fmla="*/ 126 w 158"/>
              <a:gd name="T115" fmla="*/ 180 h 391"/>
              <a:gd name="T116" fmla="*/ 142 w 158"/>
              <a:gd name="T117" fmla="*/ 114 h 391"/>
              <a:gd name="T118" fmla="*/ 126 w 158"/>
              <a:gd name="T119" fmla="*/ 1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391">
                <a:moveTo>
                  <a:pt x="158" y="88"/>
                </a:moveTo>
                <a:lnTo>
                  <a:pt x="78" y="0"/>
                </a:lnTo>
                <a:lnTo>
                  <a:pt x="0" y="88"/>
                </a:lnTo>
                <a:lnTo>
                  <a:pt x="0" y="391"/>
                </a:lnTo>
                <a:lnTo>
                  <a:pt x="158" y="391"/>
                </a:lnTo>
                <a:lnTo>
                  <a:pt x="158" y="88"/>
                </a:lnTo>
                <a:close/>
                <a:moveTo>
                  <a:pt x="16" y="310"/>
                </a:moveTo>
                <a:lnTo>
                  <a:pt x="32" y="310"/>
                </a:lnTo>
                <a:lnTo>
                  <a:pt x="32" y="361"/>
                </a:lnTo>
                <a:lnTo>
                  <a:pt x="16" y="361"/>
                </a:lnTo>
                <a:lnTo>
                  <a:pt x="16" y="310"/>
                </a:lnTo>
                <a:close/>
                <a:moveTo>
                  <a:pt x="16" y="244"/>
                </a:moveTo>
                <a:lnTo>
                  <a:pt x="32" y="244"/>
                </a:lnTo>
                <a:lnTo>
                  <a:pt x="32" y="294"/>
                </a:lnTo>
                <a:lnTo>
                  <a:pt x="16" y="294"/>
                </a:lnTo>
                <a:lnTo>
                  <a:pt x="16" y="244"/>
                </a:lnTo>
                <a:close/>
                <a:moveTo>
                  <a:pt x="16" y="180"/>
                </a:moveTo>
                <a:lnTo>
                  <a:pt x="32" y="180"/>
                </a:lnTo>
                <a:lnTo>
                  <a:pt x="32" y="230"/>
                </a:lnTo>
                <a:lnTo>
                  <a:pt x="16" y="230"/>
                </a:lnTo>
                <a:lnTo>
                  <a:pt x="16" y="180"/>
                </a:lnTo>
                <a:close/>
                <a:moveTo>
                  <a:pt x="16" y="114"/>
                </a:moveTo>
                <a:lnTo>
                  <a:pt x="32" y="114"/>
                </a:lnTo>
                <a:lnTo>
                  <a:pt x="32" y="166"/>
                </a:lnTo>
                <a:lnTo>
                  <a:pt x="16" y="166"/>
                </a:lnTo>
                <a:lnTo>
                  <a:pt x="16" y="114"/>
                </a:lnTo>
                <a:close/>
                <a:moveTo>
                  <a:pt x="44" y="310"/>
                </a:moveTo>
                <a:lnTo>
                  <a:pt x="60" y="310"/>
                </a:lnTo>
                <a:lnTo>
                  <a:pt x="60" y="361"/>
                </a:lnTo>
                <a:lnTo>
                  <a:pt x="44" y="361"/>
                </a:lnTo>
                <a:lnTo>
                  <a:pt x="44" y="310"/>
                </a:lnTo>
                <a:close/>
                <a:moveTo>
                  <a:pt x="44" y="244"/>
                </a:moveTo>
                <a:lnTo>
                  <a:pt x="60" y="244"/>
                </a:lnTo>
                <a:lnTo>
                  <a:pt x="60" y="294"/>
                </a:lnTo>
                <a:lnTo>
                  <a:pt x="44" y="294"/>
                </a:lnTo>
                <a:lnTo>
                  <a:pt x="44" y="244"/>
                </a:lnTo>
                <a:close/>
                <a:moveTo>
                  <a:pt x="44" y="180"/>
                </a:moveTo>
                <a:lnTo>
                  <a:pt x="60" y="180"/>
                </a:lnTo>
                <a:lnTo>
                  <a:pt x="60" y="230"/>
                </a:lnTo>
                <a:lnTo>
                  <a:pt x="44" y="230"/>
                </a:lnTo>
                <a:lnTo>
                  <a:pt x="44" y="180"/>
                </a:lnTo>
                <a:close/>
                <a:moveTo>
                  <a:pt x="44" y="114"/>
                </a:moveTo>
                <a:lnTo>
                  <a:pt x="60" y="114"/>
                </a:lnTo>
                <a:lnTo>
                  <a:pt x="60" y="166"/>
                </a:lnTo>
                <a:lnTo>
                  <a:pt x="44" y="166"/>
                </a:lnTo>
                <a:lnTo>
                  <a:pt x="44" y="114"/>
                </a:lnTo>
                <a:close/>
                <a:moveTo>
                  <a:pt x="44" y="50"/>
                </a:moveTo>
                <a:lnTo>
                  <a:pt x="60" y="50"/>
                </a:lnTo>
                <a:lnTo>
                  <a:pt x="60" y="102"/>
                </a:lnTo>
                <a:lnTo>
                  <a:pt x="44" y="102"/>
                </a:lnTo>
                <a:lnTo>
                  <a:pt x="44" y="50"/>
                </a:lnTo>
                <a:close/>
                <a:moveTo>
                  <a:pt x="70" y="310"/>
                </a:moveTo>
                <a:lnTo>
                  <a:pt x="88" y="310"/>
                </a:lnTo>
                <a:lnTo>
                  <a:pt x="88" y="361"/>
                </a:lnTo>
                <a:lnTo>
                  <a:pt x="70" y="361"/>
                </a:lnTo>
                <a:lnTo>
                  <a:pt x="70" y="310"/>
                </a:lnTo>
                <a:close/>
                <a:moveTo>
                  <a:pt x="70" y="244"/>
                </a:moveTo>
                <a:lnTo>
                  <a:pt x="88" y="244"/>
                </a:lnTo>
                <a:lnTo>
                  <a:pt x="88" y="294"/>
                </a:lnTo>
                <a:lnTo>
                  <a:pt x="70" y="294"/>
                </a:lnTo>
                <a:lnTo>
                  <a:pt x="70" y="244"/>
                </a:lnTo>
                <a:close/>
                <a:moveTo>
                  <a:pt x="70" y="180"/>
                </a:moveTo>
                <a:lnTo>
                  <a:pt x="88" y="180"/>
                </a:lnTo>
                <a:lnTo>
                  <a:pt x="88" y="230"/>
                </a:lnTo>
                <a:lnTo>
                  <a:pt x="70" y="230"/>
                </a:lnTo>
                <a:lnTo>
                  <a:pt x="70" y="180"/>
                </a:lnTo>
                <a:close/>
                <a:moveTo>
                  <a:pt x="70" y="114"/>
                </a:moveTo>
                <a:lnTo>
                  <a:pt x="88" y="114"/>
                </a:lnTo>
                <a:lnTo>
                  <a:pt x="88" y="166"/>
                </a:lnTo>
                <a:lnTo>
                  <a:pt x="70" y="166"/>
                </a:lnTo>
                <a:lnTo>
                  <a:pt x="70" y="114"/>
                </a:lnTo>
                <a:close/>
                <a:moveTo>
                  <a:pt x="70" y="50"/>
                </a:moveTo>
                <a:lnTo>
                  <a:pt x="88" y="50"/>
                </a:lnTo>
                <a:lnTo>
                  <a:pt x="88" y="102"/>
                </a:lnTo>
                <a:lnTo>
                  <a:pt x="70" y="102"/>
                </a:lnTo>
                <a:lnTo>
                  <a:pt x="70" y="50"/>
                </a:lnTo>
                <a:close/>
                <a:moveTo>
                  <a:pt x="98" y="310"/>
                </a:moveTo>
                <a:lnTo>
                  <a:pt x="114" y="310"/>
                </a:lnTo>
                <a:lnTo>
                  <a:pt x="114" y="361"/>
                </a:lnTo>
                <a:lnTo>
                  <a:pt x="98" y="361"/>
                </a:lnTo>
                <a:lnTo>
                  <a:pt x="98" y="310"/>
                </a:lnTo>
                <a:close/>
                <a:moveTo>
                  <a:pt x="98" y="244"/>
                </a:moveTo>
                <a:lnTo>
                  <a:pt x="114" y="244"/>
                </a:lnTo>
                <a:lnTo>
                  <a:pt x="114" y="294"/>
                </a:lnTo>
                <a:lnTo>
                  <a:pt x="98" y="294"/>
                </a:lnTo>
                <a:lnTo>
                  <a:pt x="98" y="244"/>
                </a:lnTo>
                <a:close/>
                <a:moveTo>
                  <a:pt x="98" y="180"/>
                </a:moveTo>
                <a:lnTo>
                  <a:pt x="114" y="180"/>
                </a:lnTo>
                <a:lnTo>
                  <a:pt x="114" y="230"/>
                </a:lnTo>
                <a:lnTo>
                  <a:pt x="98" y="230"/>
                </a:lnTo>
                <a:lnTo>
                  <a:pt x="98" y="180"/>
                </a:lnTo>
                <a:close/>
                <a:moveTo>
                  <a:pt x="98" y="114"/>
                </a:moveTo>
                <a:lnTo>
                  <a:pt x="114" y="114"/>
                </a:lnTo>
                <a:lnTo>
                  <a:pt x="114" y="166"/>
                </a:lnTo>
                <a:lnTo>
                  <a:pt x="98" y="166"/>
                </a:lnTo>
                <a:lnTo>
                  <a:pt x="98" y="114"/>
                </a:lnTo>
                <a:close/>
                <a:moveTo>
                  <a:pt x="98" y="50"/>
                </a:moveTo>
                <a:lnTo>
                  <a:pt x="114" y="50"/>
                </a:lnTo>
                <a:lnTo>
                  <a:pt x="114" y="102"/>
                </a:lnTo>
                <a:lnTo>
                  <a:pt x="98" y="102"/>
                </a:lnTo>
                <a:lnTo>
                  <a:pt x="98" y="50"/>
                </a:lnTo>
                <a:close/>
                <a:moveTo>
                  <a:pt x="126" y="310"/>
                </a:moveTo>
                <a:lnTo>
                  <a:pt x="142" y="310"/>
                </a:lnTo>
                <a:lnTo>
                  <a:pt x="142" y="361"/>
                </a:lnTo>
                <a:lnTo>
                  <a:pt x="126" y="361"/>
                </a:lnTo>
                <a:lnTo>
                  <a:pt x="126" y="310"/>
                </a:lnTo>
                <a:close/>
                <a:moveTo>
                  <a:pt x="126" y="244"/>
                </a:moveTo>
                <a:lnTo>
                  <a:pt x="142" y="244"/>
                </a:lnTo>
                <a:lnTo>
                  <a:pt x="142" y="294"/>
                </a:lnTo>
                <a:lnTo>
                  <a:pt x="126" y="294"/>
                </a:lnTo>
                <a:lnTo>
                  <a:pt x="126" y="244"/>
                </a:lnTo>
                <a:close/>
                <a:moveTo>
                  <a:pt x="126" y="180"/>
                </a:moveTo>
                <a:lnTo>
                  <a:pt x="142" y="180"/>
                </a:lnTo>
                <a:lnTo>
                  <a:pt x="142" y="230"/>
                </a:lnTo>
                <a:lnTo>
                  <a:pt x="126" y="230"/>
                </a:lnTo>
                <a:lnTo>
                  <a:pt x="126" y="180"/>
                </a:lnTo>
                <a:close/>
                <a:moveTo>
                  <a:pt x="126" y="114"/>
                </a:moveTo>
                <a:lnTo>
                  <a:pt x="142" y="114"/>
                </a:lnTo>
                <a:lnTo>
                  <a:pt x="142" y="166"/>
                </a:lnTo>
                <a:lnTo>
                  <a:pt x="126" y="166"/>
                </a:lnTo>
                <a:lnTo>
                  <a:pt x="126"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3" name="Freeform 179"/>
          <p:cNvSpPr>
            <a:spLocks noEditPoints="1"/>
          </p:cNvSpPr>
          <p:nvPr userDrawn="1"/>
        </p:nvSpPr>
        <p:spPr bwMode="auto">
          <a:xfrm>
            <a:off x="5059362" y="-7400652"/>
            <a:ext cx="254000" cy="433388"/>
          </a:xfrm>
          <a:custGeom>
            <a:avLst/>
            <a:gdLst>
              <a:gd name="T0" fmla="*/ 160 w 160"/>
              <a:gd name="T1" fmla="*/ 88 h 273"/>
              <a:gd name="T2" fmla="*/ 80 w 160"/>
              <a:gd name="T3" fmla="*/ 0 h 273"/>
              <a:gd name="T4" fmla="*/ 0 w 160"/>
              <a:gd name="T5" fmla="*/ 88 h 273"/>
              <a:gd name="T6" fmla="*/ 0 w 160"/>
              <a:gd name="T7" fmla="*/ 273 h 273"/>
              <a:gd name="T8" fmla="*/ 160 w 160"/>
              <a:gd name="T9" fmla="*/ 273 h 273"/>
              <a:gd name="T10" fmla="*/ 160 w 160"/>
              <a:gd name="T11" fmla="*/ 88 h 273"/>
              <a:gd name="T12" fmla="*/ 16 w 160"/>
              <a:gd name="T13" fmla="*/ 178 h 273"/>
              <a:gd name="T14" fmla="*/ 32 w 160"/>
              <a:gd name="T15" fmla="*/ 178 h 273"/>
              <a:gd name="T16" fmla="*/ 32 w 160"/>
              <a:gd name="T17" fmla="*/ 230 h 273"/>
              <a:gd name="T18" fmla="*/ 16 w 160"/>
              <a:gd name="T19" fmla="*/ 230 h 273"/>
              <a:gd name="T20" fmla="*/ 16 w 160"/>
              <a:gd name="T21" fmla="*/ 178 h 273"/>
              <a:gd name="T22" fmla="*/ 16 w 160"/>
              <a:gd name="T23" fmla="*/ 114 h 273"/>
              <a:gd name="T24" fmla="*/ 32 w 160"/>
              <a:gd name="T25" fmla="*/ 114 h 273"/>
              <a:gd name="T26" fmla="*/ 32 w 160"/>
              <a:gd name="T27" fmla="*/ 166 h 273"/>
              <a:gd name="T28" fmla="*/ 16 w 160"/>
              <a:gd name="T29" fmla="*/ 166 h 273"/>
              <a:gd name="T30" fmla="*/ 16 w 160"/>
              <a:gd name="T31" fmla="*/ 114 h 273"/>
              <a:gd name="T32" fmla="*/ 44 w 160"/>
              <a:gd name="T33" fmla="*/ 178 h 273"/>
              <a:gd name="T34" fmla="*/ 60 w 160"/>
              <a:gd name="T35" fmla="*/ 178 h 273"/>
              <a:gd name="T36" fmla="*/ 60 w 160"/>
              <a:gd name="T37" fmla="*/ 230 h 273"/>
              <a:gd name="T38" fmla="*/ 44 w 160"/>
              <a:gd name="T39" fmla="*/ 230 h 273"/>
              <a:gd name="T40" fmla="*/ 44 w 160"/>
              <a:gd name="T41" fmla="*/ 178 h 273"/>
              <a:gd name="T42" fmla="*/ 44 w 160"/>
              <a:gd name="T43" fmla="*/ 114 h 273"/>
              <a:gd name="T44" fmla="*/ 60 w 160"/>
              <a:gd name="T45" fmla="*/ 114 h 273"/>
              <a:gd name="T46" fmla="*/ 60 w 160"/>
              <a:gd name="T47" fmla="*/ 166 h 273"/>
              <a:gd name="T48" fmla="*/ 44 w 160"/>
              <a:gd name="T49" fmla="*/ 166 h 273"/>
              <a:gd name="T50" fmla="*/ 44 w 160"/>
              <a:gd name="T51" fmla="*/ 114 h 273"/>
              <a:gd name="T52" fmla="*/ 72 w 160"/>
              <a:gd name="T53" fmla="*/ 178 h 273"/>
              <a:gd name="T54" fmla="*/ 88 w 160"/>
              <a:gd name="T55" fmla="*/ 178 h 273"/>
              <a:gd name="T56" fmla="*/ 88 w 160"/>
              <a:gd name="T57" fmla="*/ 230 h 273"/>
              <a:gd name="T58" fmla="*/ 72 w 160"/>
              <a:gd name="T59" fmla="*/ 230 h 273"/>
              <a:gd name="T60" fmla="*/ 72 w 160"/>
              <a:gd name="T61" fmla="*/ 178 h 273"/>
              <a:gd name="T62" fmla="*/ 72 w 160"/>
              <a:gd name="T63" fmla="*/ 114 h 273"/>
              <a:gd name="T64" fmla="*/ 88 w 160"/>
              <a:gd name="T65" fmla="*/ 114 h 273"/>
              <a:gd name="T66" fmla="*/ 88 w 160"/>
              <a:gd name="T67" fmla="*/ 166 h 273"/>
              <a:gd name="T68" fmla="*/ 72 w 160"/>
              <a:gd name="T69" fmla="*/ 166 h 273"/>
              <a:gd name="T70" fmla="*/ 72 w 160"/>
              <a:gd name="T71" fmla="*/ 114 h 273"/>
              <a:gd name="T72" fmla="*/ 100 w 160"/>
              <a:gd name="T73" fmla="*/ 178 h 273"/>
              <a:gd name="T74" fmla="*/ 116 w 160"/>
              <a:gd name="T75" fmla="*/ 178 h 273"/>
              <a:gd name="T76" fmla="*/ 116 w 160"/>
              <a:gd name="T77" fmla="*/ 230 h 273"/>
              <a:gd name="T78" fmla="*/ 100 w 160"/>
              <a:gd name="T79" fmla="*/ 230 h 273"/>
              <a:gd name="T80" fmla="*/ 100 w 160"/>
              <a:gd name="T81" fmla="*/ 178 h 273"/>
              <a:gd name="T82" fmla="*/ 100 w 160"/>
              <a:gd name="T83" fmla="*/ 114 h 273"/>
              <a:gd name="T84" fmla="*/ 116 w 160"/>
              <a:gd name="T85" fmla="*/ 114 h 273"/>
              <a:gd name="T86" fmla="*/ 116 w 160"/>
              <a:gd name="T87" fmla="*/ 166 h 273"/>
              <a:gd name="T88" fmla="*/ 100 w 160"/>
              <a:gd name="T89" fmla="*/ 166 h 273"/>
              <a:gd name="T90" fmla="*/ 100 w 160"/>
              <a:gd name="T91" fmla="*/ 114 h 273"/>
              <a:gd name="T92" fmla="*/ 128 w 160"/>
              <a:gd name="T93" fmla="*/ 178 h 273"/>
              <a:gd name="T94" fmla="*/ 144 w 160"/>
              <a:gd name="T95" fmla="*/ 178 h 273"/>
              <a:gd name="T96" fmla="*/ 144 w 160"/>
              <a:gd name="T97" fmla="*/ 230 h 273"/>
              <a:gd name="T98" fmla="*/ 128 w 160"/>
              <a:gd name="T99" fmla="*/ 230 h 273"/>
              <a:gd name="T100" fmla="*/ 128 w 160"/>
              <a:gd name="T101" fmla="*/ 178 h 273"/>
              <a:gd name="T102" fmla="*/ 128 w 160"/>
              <a:gd name="T103" fmla="*/ 114 h 273"/>
              <a:gd name="T104" fmla="*/ 144 w 160"/>
              <a:gd name="T105" fmla="*/ 114 h 273"/>
              <a:gd name="T106" fmla="*/ 144 w 160"/>
              <a:gd name="T107" fmla="*/ 166 h 273"/>
              <a:gd name="T108" fmla="*/ 128 w 160"/>
              <a:gd name="T109" fmla="*/ 166 h 273"/>
              <a:gd name="T110" fmla="*/ 128 w 160"/>
              <a:gd name="T111" fmla="*/ 11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273">
                <a:moveTo>
                  <a:pt x="160" y="88"/>
                </a:moveTo>
                <a:lnTo>
                  <a:pt x="80" y="0"/>
                </a:lnTo>
                <a:lnTo>
                  <a:pt x="0" y="88"/>
                </a:lnTo>
                <a:lnTo>
                  <a:pt x="0" y="273"/>
                </a:lnTo>
                <a:lnTo>
                  <a:pt x="160" y="273"/>
                </a:lnTo>
                <a:lnTo>
                  <a:pt x="160" y="88"/>
                </a:lnTo>
                <a:close/>
                <a:moveTo>
                  <a:pt x="16" y="178"/>
                </a:moveTo>
                <a:lnTo>
                  <a:pt x="32" y="178"/>
                </a:lnTo>
                <a:lnTo>
                  <a:pt x="32" y="230"/>
                </a:lnTo>
                <a:lnTo>
                  <a:pt x="16" y="230"/>
                </a:lnTo>
                <a:lnTo>
                  <a:pt x="16" y="178"/>
                </a:lnTo>
                <a:close/>
                <a:moveTo>
                  <a:pt x="16" y="114"/>
                </a:moveTo>
                <a:lnTo>
                  <a:pt x="32" y="114"/>
                </a:lnTo>
                <a:lnTo>
                  <a:pt x="32" y="166"/>
                </a:lnTo>
                <a:lnTo>
                  <a:pt x="16" y="166"/>
                </a:lnTo>
                <a:lnTo>
                  <a:pt x="16" y="114"/>
                </a:lnTo>
                <a:close/>
                <a:moveTo>
                  <a:pt x="44" y="178"/>
                </a:moveTo>
                <a:lnTo>
                  <a:pt x="60" y="178"/>
                </a:lnTo>
                <a:lnTo>
                  <a:pt x="60" y="230"/>
                </a:lnTo>
                <a:lnTo>
                  <a:pt x="44" y="230"/>
                </a:lnTo>
                <a:lnTo>
                  <a:pt x="44" y="178"/>
                </a:lnTo>
                <a:close/>
                <a:moveTo>
                  <a:pt x="44" y="114"/>
                </a:moveTo>
                <a:lnTo>
                  <a:pt x="60" y="114"/>
                </a:lnTo>
                <a:lnTo>
                  <a:pt x="60" y="166"/>
                </a:lnTo>
                <a:lnTo>
                  <a:pt x="44" y="166"/>
                </a:lnTo>
                <a:lnTo>
                  <a:pt x="44" y="114"/>
                </a:lnTo>
                <a:close/>
                <a:moveTo>
                  <a:pt x="72" y="178"/>
                </a:moveTo>
                <a:lnTo>
                  <a:pt x="88" y="178"/>
                </a:lnTo>
                <a:lnTo>
                  <a:pt x="88" y="230"/>
                </a:lnTo>
                <a:lnTo>
                  <a:pt x="72" y="230"/>
                </a:lnTo>
                <a:lnTo>
                  <a:pt x="72" y="178"/>
                </a:lnTo>
                <a:close/>
                <a:moveTo>
                  <a:pt x="72" y="114"/>
                </a:moveTo>
                <a:lnTo>
                  <a:pt x="88" y="114"/>
                </a:lnTo>
                <a:lnTo>
                  <a:pt x="88" y="166"/>
                </a:lnTo>
                <a:lnTo>
                  <a:pt x="72" y="166"/>
                </a:lnTo>
                <a:lnTo>
                  <a:pt x="72" y="114"/>
                </a:lnTo>
                <a:close/>
                <a:moveTo>
                  <a:pt x="100" y="178"/>
                </a:moveTo>
                <a:lnTo>
                  <a:pt x="116" y="178"/>
                </a:lnTo>
                <a:lnTo>
                  <a:pt x="116" y="230"/>
                </a:lnTo>
                <a:lnTo>
                  <a:pt x="100" y="230"/>
                </a:lnTo>
                <a:lnTo>
                  <a:pt x="100" y="178"/>
                </a:lnTo>
                <a:close/>
                <a:moveTo>
                  <a:pt x="100" y="114"/>
                </a:moveTo>
                <a:lnTo>
                  <a:pt x="116" y="114"/>
                </a:lnTo>
                <a:lnTo>
                  <a:pt x="116" y="166"/>
                </a:lnTo>
                <a:lnTo>
                  <a:pt x="100" y="166"/>
                </a:lnTo>
                <a:lnTo>
                  <a:pt x="100" y="114"/>
                </a:lnTo>
                <a:close/>
                <a:moveTo>
                  <a:pt x="128" y="178"/>
                </a:moveTo>
                <a:lnTo>
                  <a:pt x="144" y="178"/>
                </a:lnTo>
                <a:lnTo>
                  <a:pt x="144" y="230"/>
                </a:lnTo>
                <a:lnTo>
                  <a:pt x="128" y="230"/>
                </a:lnTo>
                <a:lnTo>
                  <a:pt x="128" y="178"/>
                </a:lnTo>
                <a:close/>
                <a:moveTo>
                  <a:pt x="128" y="114"/>
                </a:moveTo>
                <a:lnTo>
                  <a:pt x="144" y="114"/>
                </a:lnTo>
                <a:lnTo>
                  <a:pt x="144" y="166"/>
                </a:lnTo>
                <a:lnTo>
                  <a:pt x="128" y="166"/>
                </a:lnTo>
                <a:lnTo>
                  <a:pt x="128"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84" name="Rectangle 180"/>
          <p:cNvSpPr>
            <a:spLocks noChangeArrowheads="1"/>
          </p:cNvSpPr>
          <p:nvPr userDrawn="1"/>
        </p:nvSpPr>
        <p:spPr bwMode="auto">
          <a:xfrm>
            <a:off x="5537200" y="-7018065"/>
            <a:ext cx="85725" cy="57150"/>
          </a:xfrm>
          <a:prstGeom prst="rect">
            <a:avLst/>
          </a:prstGeom>
          <a:solidFill>
            <a:srgbClr val="B3B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0" name="Freeform 186"/>
          <p:cNvSpPr>
            <a:spLocks/>
          </p:cNvSpPr>
          <p:nvPr userDrawn="1"/>
        </p:nvSpPr>
        <p:spPr bwMode="auto">
          <a:xfrm>
            <a:off x="3910012" y="-7441927"/>
            <a:ext cx="63500" cy="41275"/>
          </a:xfrm>
          <a:custGeom>
            <a:avLst/>
            <a:gdLst>
              <a:gd name="T0" fmla="*/ 1 w 20"/>
              <a:gd name="T1" fmla="*/ 11 h 13"/>
              <a:gd name="T2" fmla="*/ 6 w 20"/>
              <a:gd name="T3" fmla="*/ 13 h 13"/>
              <a:gd name="T4" fmla="*/ 12 w 20"/>
              <a:gd name="T5" fmla="*/ 12 h 13"/>
              <a:gd name="T6" fmla="*/ 15 w 20"/>
              <a:gd name="T7" fmla="*/ 10 h 13"/>
              <a:gd name="T8" fmla="*/ 17 w 20"/>
              <a:gd name="T9" fmla="*/ 6 h 13"/>
              <a:gd name="T10" fmla="*/ 19 w 20"/>
              <a:gd name="T11" fmla="*/ 2 h 13"/>
              <a:gd name="T12" fmla="*/ 17 w 20"/>
              <a:gd name="T13" fmla="*/ 4 h 13"/>
              <a:gd name="T14" fmla="*/ 12 w 20"/>
              <a:gd name="T15" fmla="*/ 8 h 13"/>
              <a:gd name="T16" fmla="*/ 5 w 20"/>
              <a:gd name="T17" fmla="*/ 10 h 13"/>
              <a:gd name="T18" fmla="*/ 1 w 20"/>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3">
                <a:moveTo>
                  <a:pt x="1" y="11"/>
                </a:moveTo>
                <a:cubicBezTo>
                  <a:pt x="2" y="12"/>
                  <a:pt x="6" y="13"/>
                  <a:pt x="6" y="13"/>
                </a:cubicBezTo>
                <a:cubicBezTo>
                  <a:pt x="8" y="13"/>
                  <a:pt x="10" y="13"/>
                  <a:pt x="12" y="12"/>
                </a:cubicBezTo>
                <a:cubicBezTo>
                  <a:pt x="14" y="12"/>
                  <a:pt x="14" y="11"/>
                  <a:pt x="15" y="10"/>
                </a:cubicBezTo>
                <a:cubicBezTo>
                  <a:pt x="15" y="8"/>
                  <a:pt x="16" y="7"/>
                  <a:pt x="17" y="6"/>
                </a:cubicBezTo>
                <a:cubicBezTo>
                  <a:pt x="18" y="5"/>
                  <a:pt x="19" y="3"/>
                  <a:pt x="19" y="2"/>
                </a:cubicBezTo>
                <a:cubicBezTo>
                  <a:pt x="20" y="0"/>
                  <a:pt x="17" y="3"/>
                  <a:pt x="17" y="4"/>
                </a:cubicBezTo>
                <a:cubicBezTo>
                  <a:pt x="15" y="6"/>
                  <a:pt x="14" y="7"/>
                  <a:pt x="12" y="8"/>
                </a:cubicBezTo>
                <a:cubicBezTo>
                  <a:pt x="10" y="10"/>
                  <a:pt x="8" y="10"/>
                  <a:pt x="5" y="10"/>
                </a:cubicBezTo>
                <a:cubicBezTo>
                  <a:pt x="4" y="10"/>
                  <a:pt x="0" y="11"/>
                  <a:pt x="1" y="11"/>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1" name="Freeform 187"/>
          <p:cNvSpPr>
            <a:spLocks/>
          </p:cNvSpPr>
          <p:nvPr userDrawn="1"/>
        </p:nvSpPr>
        <p:spPr bwMode="auto">
          <a:xfrm>
            <a:off x="4106862" y="-6592615"/>
            <a:ext cx="66675" cy="47625"/>
          </a:xfrm>
          <a:custGeom>
            <a:avLst/>
            <a:gdLst>
              <a:gd name="T0" fmla="*/ 10 w 21"/>
              <a:gd name="T1" fmla="*/ 0 h 15"/>
              <a:gd name="T2" fmla="*/ 0 w 21"/>
              <a:gd name="T3" fmla="*/ 7 h 15"/>
              <a:gd name="T4" fmla="*/ 11 w 21"/>
              <a:gd name="T5" fmla="*/ 15 h 15"/>
              <a:gd name="T6" fmla="*/ 21 w 21"/>
              <a:gd name="T7" fmla="*/ 8 h 15"/>
              <a:gd name="T8" fmla="*/ 21 w 21"/>
              <a:gd name="T9" fmla="*/ 8 h 15"/>
              <a:gd name="T10" fmla="*/ 21 w 21"/>
              <a:gd name="T11" fmla="*/ 8 h 15"/>
              <a:gd name="T12" fmla="*/ 1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10" y="0"/>
                </a:moveTo>
                <a:cubicBezTo>
                  <a:pt x="5" y="0"/>
                  <a:pt x="0" y="2"/>
                  <a:pt x="0" y="7"/>
                </a:cubicBezTo>
                <a:cubicBezTo>
                  <a:pt x="1" y="12"/>
                  <a:pt x="6" y="15"/>
                  <a:pt x="11" y="15"/>
                </a:cubicBezTo>
                <a:cubicBezTo>
                  <a:pt x="16" y="15"/>
                  <a:pt x="21" y="13"/>
                  <a:pt x="21" y="8"/>
                </a:cubicBezTo>
                <a:cubicBezTo>
                  <a:pt x="21" y="8"/>
                  <a:pt x="21" y="8"/>
                  <a:pt x="21" y="8"/>
                </a:cubicBezTo>
                <a:cubicBezTo>
                  <a:pt x="21" y="8"/>
                  <a:pt x="21" y="8"/>
                  <a:pt x="21" y="8"/>
                </a:cubicBezTo>
                <a:cubicBezTo>
                  <a:pt x="20" y="4"/>
                  <a:pt x="15" y="0"/>
                  <a:pt x="10"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2" name="Freeform 188"/>
          <p:cNvSpPr>
            <a:spLocks/>
          </p:cNvSpPr>
          <p:nvPr userDrawn="1"/>
        </p:nvSpPr>
        <p:spPr bwMode="auto">
          <a:xfrm>
            <a:off x="2324100" y="-6373540"/>
            <a:ext cx="60325" cy="60325"/>
          </a:xfrm>
          <a:custGeom>
            <a:avLst/>
            <a:gdLst>
              <a:gd name="T0" fmla="*/ 10 w 19"/>
              <a:gd name="T1" fmla="*/ 0 h 19"/>
              <a:gd name="T2" fmla="*/ 10 w 19"/>
              <a:gd name="T3" fmla="*/ 0 h 19"/>
              <a:gd name="T4" fmla="*/ 0 w 19"/>
              <a:gd name="T5" fmla="*/ 10 h 19"/>
              <a:gd name="T6" fmla="*/ 10 w 19"/>
              <a:gd name="T7" fmla="*/ 19 h 19"/>
              <a:gd name="T8" fmla="*/ 10 w 19"/>
              <a:gd name="T9" fmla="*/ 19 h 19"/>
              <a:gd name="T10" fmla="*/ 19 w 19"/>
              <a:gd name="T11" fmla="*/ 10 h 19"/>
              <a:gd name="T12" fmla="*/ 19 w 19"/>
              <a:gd name="T13" fmla="*/ 10 h 19"/>
              <a:gd name="T14" fmla="*/ 10 w 1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0" y="0"/>
                </a:moveTo>
                <a:cubicBezTo>
                  <a:pt x="10" y="0"/>
                  <a:pt x="10" y="0"/>
                  <a:pt x="10" y="0"/>
                </a:cubicBezTo>
                <a:cubicBezTo>
                  <a:pt x="5" y="0"/>
                  <a:pt x="0" y="5"/>
                  <a:pt x="0" y="10"/>
                </a:cubicBezTo>
                <a:cubicBezTo>
                  <a:pt x="0" y="15"/>
                  <a:pt x="4" y="19"/>
                  <a:pt x="10" y="19"/>
                </a:cubicBezTo>
                <a:cubicBezTo>
                  <a:pt x="10" y="19"/>
                  <a:pt x="10" y="19"/>
                  <a:pt x="10" y="19"/>
                </a:cubicBezTo>
                <a:cubicBezTo>
                  <a:pt x="15" y="19"/>
                  <a:pt x="19" y="15"/>
                  <a:pt x="19" y="10"/>
                </a:cubicBezTo>
                <a:cubicBezTo>
                  <a:pt x="19" y="10"/>
                  <a:pt x="19" y="10"/>
                  <a:pt x="19" y="10"/>
                </a:cubicBezTo>
                <a:cubicBezTo>
                  <a:pt x="19" y="5"/>
                  <a:pt x="15" y="0"/>
                  <a:pt x="10"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3" name="Freeform 189"/>
          <p:cNvSpPr>
            <a:spLocks/>
          </p:cNvSpPr>
          <p:nvPr userDrawn="1"/>
        </p:nvSpPr>
        <p:spPr bwMode="auto">
          <a:xfrm>
            <a:off x="5489575" y="-6722790"/>
            <a:ext cx="41275" cy="57150"/>
          </a:xfrm>
          <a:custGeom>
            <a:avLst/>
            <a:gdLst>
              <a:gd name="T0" fmla="*/ 6 w 13"/>
              <a:gd name="T1" fmla="*/ 0 h 18"/>
              <a:gd name="T2" fmla="*/ 6 w 13"/>
              <a:gd name="T3" fmla="*/ 0 h 18"/>
              <a:gd name="T4" fmla="*/ 0 w 13"/>
              <a:gd name="T5" fmla="*/ 8 h 18"/>
              <a:gd name="T6" fmla="*/ 0 w 13"/>
              <a:gd name="T7" fmla="*/ 8 h 18"/>
              <a:gd name="T8" fmla="*/ 0 w 13"/>
              <a:gd name="T9" fmla="*/ 9 h 18"/>
              <a:gd name="T10" fmla="*/ 1 w 13"/>
              <a:gd name="T11" fmla="*/ 14 h 18"/>
              <a:gd name="T12" fmla="*/ 6 w 13"/>
              <a:gd name="T13" fmla="*/ 18 h 18"/>
              <a:gd name="T14" fmla="*/ 6 w 13"/>
              <a:gd name="T15" fmla="*/ 18 h 18"/>
              <a:gd name="T16" fmla="*/ 6 w 13"/>
              <a:gd name="T17" fmla="*/ 18 h 18"/>
              <a:gd name="T18" fmla="*/ 11 w 13"/>
              <a:gd name="T19" fmla="*/ 14 h 18"/>
              <a:gd name="T20" fmla="*/ 13 w 13"/>
              <a:gd name="T21" fmla="*/ 9 h 18"/>
              <a:gd name="T22" fmla="*/ 7 w 13"/>
              <a:gd name="T23" fmla="*/ 0 h 18"/>
              <a:gd name="T24" fmla="*/ 6 w 13"/>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8">
                <a:moveTo>
                  <a:pt x="6" y="0"/>
                </a:moveTo>
                <a:cubicBezTo>
                  <a:pt x="6" y="0"/>
                  <a:pt x="6" y="0"/>
                  <a:pt x="6" y="0"/>
                </a:cubicBezTo>
                <a:cubicBezTo>
                  <a:pt x="1" y="0"/>
                  <a:pt x="0" y="6"/>
                  <a:pt x="0" y="8"/>
                </a:cubicBezTo>
                <a:cubicBezTo>
                  <a:pt x="0" y="8"/>
                  <a:pt x="0" y="8"/>
                  <a:pt x="0" y="8"/>
                </a:cubicBezTo>
                <a:cubicBezTo>
                  <a:pt x="0" y="9"/>
                  <a:pt x="0" y="9"/>
                  <a:pt x="0" y="9"/>
                </a:cubicBezTo>
                <a:cubicBezTo>
                  <a:pt x="0" y="10"/>
                  <a:pt x="1" y="13"/>
                  <a:pt x="1" y="14"/>
                </a:cubicBezTo>
                <a:cubicBezTo>
                  <a:pt x="2" y="17"/>
                  <a:pt x="4" y="18"/>
                  <a:pt x="6" y="18"/>
                </a:cubicBezTo>
                <a:cubicBezTo>
                  <a:pt x="6" y="18"/>
                  <a:pt x="6" y="18"/>
                  <a:pt x="6" y="18"/>
                </a:cubicBezTo>
                <a:cubicBezTo>
                  <a:pt x="6" y="18"/>
                  <a:pt x="6" y="18"/>
                  <a:pt x="6" y="18"/>
                </a:cubicBezTo>
                <a:cubicBezTo>
                  <a:pt x="8" y="18"/>
                  <a:pt x="10" y="15"/>
                  <a:pt x="11" y="14"/>
                </a:cubicBezTo>
                <a:cubicBezTo>
                  <a:pt x="11" y="13"/>
                  <a:pt x="13" y="11"/>
                  <a:pt x="13" y="9"/>
                </a:cubicBezTo>
                <a:cubicBezTo>
                  <a:pt x="13" y="6"/>
                  <a:pt x="12" y="0"/>
                  <a:pt x="7" y="0"/>
                </a:cubicBezTo>
                <a:cubicBezTo>
                  <a:pt x="7" y="0"/>
                  <a:pt x="7"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4" name="Freeform 190"/>
          <p:cNvSpPr>
            <a:spLocks/>
          </p:cNvSpPr>
          <p:nvPr userDrawn="1"/>
        </p:nvSpPr>
        <p:spPr bwMode="auto">
          <a:xfrm>
            <a:off x="4757737" y="-6754540"/>
            <a:ext cx="34925" cy="34925"/>
          </a:xfrm>
          <a:custGeom>
            <a:avLst/>
            <a:gdLst>
              <a:gd name="T0" fmla="*/ 6 w 11"/>
              <a:gd name="T1" fmla="*/ 0 h 11"/>
              <a:gd name="T2" fmla="*/ 0 w 11"/>
              <a:gd name="T3" fmla="*/ 5 h 11"/>
              <a:gd name="T4" fmla="*/ 0 w 11"/>
              <a:gd name="T5" fmla="*/ 6 h 11"/>
              <a:gd name="T6" fmla="*/ 6 w 11"/>
              <a:gd name="T7" fmla="*/ 11 h 11"/>
              <a:gd name="T8" fmla="*/ 11 w 11"/>
              <a:gd name="T9" fmla="*/ 6 h 11"/>
              <a:gd name="T10" fmla="*/ 11 w 11"/>
              <a:gd name="T11" fmla="*/ 6 h 11"/>
              <a:gd name="T12" fmla="*/ 6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0"/>
                </a:moveTo>
                <a:cubicBezTo>
                  <a:pt x="3" y="0"/>
                  <a:pt x="0" y="3"/>
                  <a:pt x="0" y="5"/>
                </a:cubicBezTo>
                <a:cubicBezTo>
                  <a:pt x="0" y="6"/>
                  <a:pt x="0" y="6"/>
                  <a:pt x="0" y="6"/>
                </a:cubicBezTo>
                <a:cubicBezTo>
                  <a:pt x="0" y="9"/>
                  <a:pt x="3" y="11"/>
                  <a:pt x="6" y="11"/>
                </a:cubicBezTo>
                <a:cubicBezTo>
                  <a:pt x="9" y="11"/>
                  <a:pt x="11" y="9"/>
                  <a:pt x="11" y="6"/>
                </a:cubicBezTo>
                <a:cubicBezTo>
                  <a:pt x="11" y="6"/>
                  <a:pt x="11" y="6"/>
                  <a:pt x="11" y="6"/>
                </a:cubicBezTo>
                <a:cubicBezTo>
                  <a:pt x="11" y="3"/>
                  <a:pt x="9"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5" name="Freeform 191"/>
          <p:cNvSpPr>
            <a:spLocks/>
          </p:cNvSpPr>
          <p:nvPr userDrawn="1"/>
        </p:nvSpPr>
        <p:spPr bwMode="auto">
          <a:xfrm>
            <a:off x="3117850" y="-6640240"/>
            <a:ext cx="31750" cy="31750"/>
          </a:xfrm>
          <a:custGeom>
            <a:avLst/>
            <a:gdLst>
              <a:gd name="T0" fmla="*/ 5 w 10"/>
              <a:gd name="T1" fmla="*/ 0 h 10"/>
              <a:gd name="T2" fmla="*/ 5 w 10"/>
              <a:gd name="T3" fmla="*/ 0 h 10"/>
              <a:gd name="T4" fmla="*/ 0 w 10"/>
              <a:gd name="T5" fmla="*/ 5 h 10"/>
              <a:gd name="T6" fmla="*/ 0 w 10"/>
              <a:gd name="T7" fmla="*/ 5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5"/>
                  <a:pt x="0" y="5"/>
                  <a:pt x="0" y="5"/>
                </a:cubicBezTo>
                <a:cubicBezTo>
                  <a:pt x="0" y="8"/>
                  <a:pt x="2" y="10"/>
                  <a:pt x="5" y="10"/>
                </a:cubicBezTo>
                <a:cubicBezTo>
                  <a:pt x="7" y="10"/>
                  <a:pt x="10" y="8"/>
                  <a:pt x="10" y="5"/>
                </a:cubicBezTo>
                <a:cubicBezTo>
                  <a:pt x="10" y="5"/>
                  <a:pt x="10" y="5"/>
                  <a:pt x="10" y="5"/>
                </a:cubicBezTo>
                <a:cubicBezTo>
                  <a:pt x="10" y="3"/>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6" name="Freeform 192"/>
          <p:cNvSpPr>
            <a:spLocks/>
          </p:cNvSpPr>
          <p:nvPr userDrawn="1"/>
        </p:nvSpPr>
        <p:spPr bwMode="auto">
          <a:xfrm>
            <a:off x="5457825" y="-6659290"/>
            <a:ext cx="31750" cy="31750"/>
          </a:xfrm>
          <a:custGeom>
            <a:avLst/>
            <a:gdLst>
              <a:gd name="T0" fmla="*/ 5 w 10"/>
              <a:gd name="T1" fmla="*/ 0 h 10"/>
              <a:gd name="T2" fmla="*/ 5 w 10"/>
              <a:gd name="T3" fmla="*/ 0 h 10"/>
              <a:gd name="T4" fmla="*/ 0 w 10"/>
              <a:gd name="T5" fmla="*/ 5 h 10"/>
              <a:gd name="T6" fmla="*/ 5 w 10"/>
              <a:gd name="T7" fmla="*/ 10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8"/>
                  <a:pt x="2" y="10"/>
                  <a:pt x="5" y="10"/>
                </a:cubicBezTo>
                <a:cubicBezTo>
                  <a:pt x="5" y="10"/>
                  <a:pt x="5" y="10"/>
                  <a:pt x="5" y="10"/>
                </a:cubicBezTo>
                <a:cubicBezTo>
                  <a:pt x="7" y="10"/>
                  <a:pt x="10" y="8"/>
                  <a:pt x="10" y="5"/>
                </a:cubicBezTo>
                <a:cubicBezTo>
                  <a:pt x="10" y="5"/>
                  <a:pt x="10" y="5"/>
                  <a:pt x="10" y="5"/>
                </a:cubicBezTo>
                <a:cubicBezTo>
                  <a:pt x="10"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7" name="Freeform 193"/>
          <p:cNvSpPr>
            <a:spLocks/>
          </p:cNvSpPr>
          <p:nvPr userDrawn="1"/>
        </p:nvSpPr>
        <p:spPr bwMode="auto">
          <a:xfrm>
            <a:off x="5553075" y="-6687865"/>
            <a:ext cx="28575" cy="28575"/>
          </a:xfrm>
          <a:custGeom>
            <a:avLst/>
            <a:gdLst>
              <a:gd name="T0" fmla="*/ 5 w 9"/>
              <a:gd name="T1" fmla="*/ 0 h 9"/>
              <a:gd name="T2" fmla="*/ 5 w 9"/>
              <a:gd name="T3" fmla="*/ 0 h 9"/>
              <a:gd name="T4" fmla="*/ 0 w 9"/>
              <a:gd name="T5" fmla="*/ 4 h 9"/>
              <a:gd name="T6" fmla="*/ 0 w 9"/>
              <a:gd name="T7" fmla="*/ 5 h 9"/>
              <a:gd name="T8" fmla="*/ 5 w 9"/>
              <a:gd name="T9" fmla="*/ 9 h 9"/>
              <a:gd name="T10" fmla="*/ 9 w 9"/>
              <a:gd name="T11" fmla="*/ 5 h 9"/>
              <a:gd name="T12" fmla="*/ 9 w 9"/>
              <a:gd name="T13" fmla="*/ 5 h 9"/>
              <a:gd name="T14" fmla="*/ 5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0"/>
                </a:moveTo>
                <a:cubicBezTo>
                  <a:pt x="5" y="0"/>
                  <a:pt x="5" y="0"/>
                  <a:pt x="5" y="0"/>
                </a:cubicBezTo>
                <a:cubicBezTo>
                  <a:pt x="2" y="0"/>
                  <a:pt x="0" y="2"/>
                  <a:pt x="0" y="4"/>
                </a:cubicBezTo>
                <a:cubicBezTo>
                  <a:pt x="0" y="5"/>
                  <a:pt x="0" y="5"/>
                  <a:pt x="0" y="5"/>
                </a:cubicBezTo>
                <a:cubicBezTo>
                  <a:pt x="0" y="7"/>
                  <a:pt x="2" y="9"/>
                  <a:pt x="5" y="9"/>
                </a:cubicBezTo>
                <a:cubicBezTo>
                  <a:pt x="7" y="9"/>
                  <a:pt x="9" y="7"/>
                  <a:pt x="9" y="5"/>
                </a:cubicBezTo>
                <a:cubicBezTo>
                  <a:pt x="9" y="5"/>
                  <a:pt x="9" y="5"/>
                  <a:pt x="9" y="5"/>
                </a:cubicBezTo>
                <a:cubicBezTo>
                  <a:pt x="9"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8" name="Freeform 194"/>
          <p:cNvSpPr>
            <a:spLocks/>
          </p:cNvSpPr>
          <p:nvPr userDrawn="1"/>
        </p:nvSpPr>
        <p:spPr bwMode="auto">
          <a:xfrm>
            <a:off x="5549900" y="-6725965"/>
            <a:ext cx="25400" cy="25400"/>
          </a:xfrm>
          <a:custGeom>
            <a:avLst/>
            <a:gdLst>
              <a:gd name="T0" fmla="*/ 5 w 8"/>
              <a:gd name="T1" fmla="*/ 0 h 8"/>
              <a:gd name="T2" fmla="*/ 4 w 8"/>
              <a:gd name="T3" fmla="*/ 0 h 8"/>
              <a:gd name="T4" fmla="*/ 0 w 8"/>
              <a:gd name="T5" fmla="*/ 3 h 8"/>
              <a:gd name="T6" fmla="*/ 0 w 8"/>
              <a:gd name="T7" fmla="*/ 4 h 8"/>
              <a:gd name="T8" fmla="*/ 4 w 8"/>
              <a:gd name="T9" fmla="*/ 8 h 8"/>
              <a:gd name="T10" fmla="*/ 5 w 8"/>
              <a:gd name="T11" fmla="*/ 8 h 8"/>
              <a:gd name="T12" fmla="*/ 8 w 8"/>
              <a:gd name="T13" fmla="*/ 4 h 8"/>
              <a:gd name="T14" fmla="*/ 8 w 8"/>
              <a:gd name="T15" fmla="*/ 4 h 8"/>
              <a:gd name="T16" fmla="*/ 5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5" y="0"/>
                </a:moveTo>
                <a:cubicBezTo>
                  <a:pt x="4" y="0"/>
                  <a:pt x="4" y="0"/>
                  <a:pt x="4" y="0"/>
                </a:cubicBezTo>
                <a:cubicBezTo>
                  <a:pt x="2" y="0"/>
                  <a:pt x="0" y="1"/>
                  <a:pt x="0" y="3"/>
                </a:cubicBezTo>
                <a:cubicBezTo>
                  <a:pt x="0" y="4"/>
                  <a:pt x="0" y="4"/>
                  <a:pt x="0" y="4"/>
                </a:cubicBezTo>
                <a:cubicBezTo>
                  <a:pt x="0" y="6"/>
                  <a:pt x="2" y="8"/>
                  <a:pt x="4" y="8"/>
                </a:cubicBezTo>
                <a:cubicBezTo>
                  <a:pt x="5" y="8"/>
                  <a:pt x="5" y="8"/>
                  <a:pt x="5" y="8"/>
                </a:cubicBezTo>
                <a:cubicBezTo>
                  <a:pt x="7" y="8"/>
                  <a:pt x="8" y="6"/>
                  <a:pt x="8" y="4"/>
                </a:cubicBezTo>
                <a:cubicBezTo>
                  <a:pt x="8" y="4"/>
                  <a:pt x="8" y="4"/>
                  <a:pt x="8" y="4"/>
                </a:cubicBezTo>
                <a:cubicBezTo>
                  <a:pt x="8" y="1"/>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299" name="Freeform 195"/>
          <p:cNvSpPr>
            <a:spLocks/>
          </p:cNvSpPr>
          <p:nvPr userDrawn="1"/>
        </p:nvSpPr>
        <p:spPr bwMode="auto">
          <a:xfrm>
            <a:off x="3146425" y="-6668815"/>
            <a:ext cx="19050" cy="22225"/>
          </a:xfrm>
          <a:custGeom>
            <a:avLst/>
            <a:gdLst>
              <a:gd name="T0" fmla="*/ 3 w 6"/>
              <a:gd name="T1" fmla="*/ 0 h 7"/>
              <a:gd name="T2" fmla="*/ 3 w 6"/>
              <a:gd name="T3" fmla="*/ 0 h 7"/>
              <a:gd name="T4" fmla="*/ 0 w 6"/>
              <a:gd name="T5" fmla="*/ 3 h 7"/>
              <a:gd name="T6" fmla="*/ 0 w 6"/>
              <a:gd name="T7" fmla="*/ 3 h 7"/>
              <a:gd name="T8" fmla="*/ 3 w 6"/>
              <a:gd name="T9" fmla="*/ 7 h 7"/>
              <a:gd name="T10" fmla="*/ 6 w 6"/>
              <a:gd name="T11" fmla="*/ 3 h 7"/>
              <a:gd name="T12" fmla="*/ 6 w 6"/>
              <a:gd name="T13" fmla="*/ 3 h 7"/>
              <a:gd name="T14" fmla="*/ 3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3" y="0"/>
                </a:moveTo>
                <a:cubicBezTo>
                  <a:pt x="3" y="0"/>
                  <a:pt x="3" y="0"/>
                  <a:pt x="3" y="0"/>
                </a:cubicBezTo>
                <a:cubicBezTo>
                  <a:pt x="1" y="0"/>
                  <a:pt x="0" y="1"/>
                  <a:pt x="0" y="3"/>
                </a:cubicBezTo>
                <a:cubicBezTo>
                  <a:pt x="0" y="3"/>
                  <a:pt x="0" y="3"/>
                  <a:pt x="0" y="3"/>
                </a:cubicBezTo>
                <a:cubicBezTo>
                  <a:pt x="0" y="5"/>
                  <a:pt x="1" y="7"/>
                  <a:pt x="3" y="7"/>
                </a:cubicBezTo>
                <a:cubicBezTo>
                  <a:pt x="5" y="7"/>
                  <a:pt x="6" y="5"/>
                  <a:pt x="6" y="3"/>
                </a:cubicBezTo>
                <a:cubicBezTo>
                  <a:pt x="6" y="3"/>
                  <a:pt x="6" y="3"/>
                  <a:pt x="6" y="3"/>
                </a:cubicBezTo>
                <a:cubicBezTo>
                  <a:pt x="6" y="1"/>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0" name="Freeform 196"/>
          <p:cNvSpPr>
            <a:spLocks/>
          </p:cNvSpPr>
          <p:nvPr userDrawn="1"/>
        </p:nvSpPr>
        <p:spPr bwMode="auto">
          <a:xfrm>
            <a:off x="5591175" y="-6716440"/>
            <a:ext cx="22225" cy="22225"/>
          </a:xfrm>
          <a:custGeom>
            <a:avLst/>
            <a:gdLst>
              <a:gd name="T0" fmla="*/ 4 w 7"/>
              <a:gd name="T1" fmla="*/ 0 h 7"/>
              <a:gd name="T2" fmla="*/ 4 w 7"/>
              <a:gd name="T3" fmla="*/ 0 h 7"/>
              <a:gd name="T4" fmla="*/ 0 w 7"/>
              <a:gd name="T5" fmla="*/ 3 h 7"/>
              <a:gd name="T6" fmla="*/ 0 w 7"/>
              <a:gd name="T7" fmla="*/ 4 h 7"/>
              <a:gd name="T8" fmla="*/ 4 w 7"/>
              <a:gd name="T9" fmla="*/ 7 h 7"/>
              <a:gd name="T10" fmla="*/ 7 w 7"/>
              <a:gd name="T11" fmla="*/ 4 h 7"/>
              <a:gd name="T12" fmla="*/ 4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4" y="0"/>
                </a:moveTo>
                <a:cubicBezTo>
                  <a:pt x="4" y="0"/>
                  <a:pt x="4" y="0"/>
                  <a:pt x="4" y="0"/>
                </a:cubicBezTo>
                <a:cubicBezTo>
                  <a:pt x="2" y="0"/>
                  <a:pt x="1" y="1"/>
                  <a:pt x="0" y="3"/>
                </a:cubicBezTo>
                <a:cubicBezTo>
                  <a:pt x="0" y="4"/>
                  <a:pt x="0" y="4"/>
                  <a:pt x="0" y="4"/>
                </a:cubicBezTo>
                <a:cubicBezTo>
                  <a:pt x="1" y="6"/>
                  <a:pt x="2" y="7"/>
                  <a:pt x="4" y="7"/>
                </a:cubicBezTo>
                <a:cubicBezTo>
                  <a:pt x="6" y="7"/>
                  <a:pt x="7" y="6"/>
                  <a:pt x="7" y="4"/>
                </a:cubicBezTo>
                <a:cubicBezTo>
                  <a:pt x="7" y="2"/>
                  <a:pt x="6" y="0"/>
                  <a:pt x="4"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1" name="Freeform 197"/>
          <p:cNvSpPr>
            <a:spLocks/>
          </p:cNvSpPr>
          <p:nvPr userDrawn="1"/>
        </p:nvSpPr>
        <p:spPr bwMode="auto">
          <a:xfrm>
            <a:off x="2206625" y="-6656115"/>
            <a:ext cx="31750" cy="28575"/>
          </a:xfrm>
          <a:custGeom>
            <a:avLst/>
            <a:gdLst>
              <a:gd name="T0" fmla="*/ 5 w 10"/>
              <a:gd name="T1" fmla="*/ 0 h 9"/>
              <a:gd name="T2" fmla="*/ 5 w 10"/>
              <a:gd name="T3" fmla="*/ 0 h 9"/>
              <a:gd name="T4" fmla="*/ 0 w 10"/>
              <a:gd name="T5" fmla="*/ 4 h 9"/>
              <a:gd name="T6" fmla="*/ 5 w 10"/>
              <a:gd name="T7" fmla="*/ 9 h 9"/>
              <a:gd name="T8" fmla="*/ 10 w 10"/>
              <a:gd name="T9" fmla="*/ 5 h 9"/>
              <a:gd name="T10" fmla="*/ 10 w 10"/>
              <a:gd name="T11" fmla="*/ 4 h 9"/>
              <a:gd name="T12" fmla="*/ 5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5" y="0"/>
                </a:moveTo>
                <a:cubicBezTo>
                  <a:pt x="5" y="0"/>
                  <a:pt x="5" y="0"/>
                  <a:pt x="5" y="0"/>
                </a:cubicBezTo>
                <a:cubicBezTo>
                  <a:pt x="2" y="0"/>
                  <a:pt x="0" y="2"/>
                  <a:pt x="0" y="4"/>
                </a:cubicBezTo>
                <a:cubicBezTo>
                  <a:pt x="0" y="7"/>
                  <a:pt x="2" y="9"/>
                  <a:pt x="5" y="9"/>
                </a:cubicBezTo>
                <a:cubicBezTo>
                  <a:pt x="7" y="9"/>
                  <a:pt x="10" y="7"/>
                  <a:pt x="10" y="5"/>
                </a:cubicBezTo>
                <a:cubicBezTo>
                  <a:pt x="10" y="4"/>
                  <a:pt x="10" y="4"/>
                  <a:pt x="10" y="4"/>
                </a:cubicBezTo>
                <a:cubicBezTo>
                  <a:pt x="10" y="2"/>
                  <a:pt x="8"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2" name="Freeform 198"/>
          <p:cNvSpPr>
            <a:spLocks/>
          </p:cNvSpPr>
          <p:nvPr userDrawn="1"/>
        </p:nvSpPr>
        <p:spPr bwMode="auto">
          <a:xfrm>
            <a:off x="2257425" y="-6627540"/>
            <a:ext cx="22225" cy="22225"/>
          </a:xfrm>
          <a:custGeom>
            <a:avLst/>
            <a:gdLst>
              <a:gd name="T0" fmla="*/ 3 w 7"/>
              <a:gd name="T1" fmla="*/ 0 h 7"/>
              <a:gd name="T2" fmla="*/ 3 w 7"/>
              <a:gd name="T3" fmla="*/ 0 h 7"/>
              <a:gd name="T4" fmla="*/ 0 w 7"/>
              <a:gd name="T5" fmla="*/ 3 h 7"/>
              <a:gd name="T6" fmla="*/ 3 w 7"/>
              <a:gd name="T7" fmla="*/ 7 h 7"/>
              <a:gd name="T8" fmla="*/ 7 w 7"/>
              <a:gd name="T9" fmla="*/ 3 h 7"/>
              <a:gd name="T10" fmla="*/ 7 w 7"/>
              <a:gd name="T11" fmla="*/ 3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cubicBezTo>
                  <a:pt x="3" y="0"/>
                  <a:pt x="3" y="0"/>
                  <a:pt x="3" y="0"/>
                </a:cubicBezTo>
                <a:cubicBezTo>
                  <a:pt x="1" y="0"/>
                  <a:pt x="0" y="1"/>
                  <a:pt x="0" y="3"/>
                </a:cubicBezTo>
                <a:cubicBezTo>
                  <a:pt x="0" y="5"/>
                  <a:pt x="2" y="7"/>
                  <a:pt x="3" y="7"/>
                </a:cubicBezTo>
                <a:cubicBezTo>
                  <a:pt x="5" y="7"/>
                  <a:pt x="7" y="5"/>
                  <a:pt x="7" y="3"/>
                </a:cubicBezTo>
                <a:cubicBezTo>
                  <a:pt x="7" y="3"/>
                  <a:pt x="7" y="3"/>
                  <a:pt x="7" y="3"/>
                </a:cubicBezTo>
                <a:cubicBezTo>
                  <a:pt x="7" y="1"/>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3" name="Freeform 199"/>
          <p:cNvSpPr>
            <a:spLocks/>
          </p:cNvSpPr>
          <p:nvPr userDrawn="1"/>
        </p:nvSpPr>
        <p:spPr bwMode="auto">
          <a:xfrm>
            <a:off x="2193925" y="-6611665"/>
            <a:ext cx="47625" cy="44450"/>
          </a:xfrm>
          <a:custGeom>
            <a:avLst/>
            <a:gdLst>
              <a:gd name="T0" fmla="*/ 8 w 15"/>
              <a:gd name="T1" fmla="*/ 0 h 14"/>
              <a:gd name="T2" fmla="*/ 7 w 15"/>
              <a:gd name="T3" fmla="*/ 0 h 14"/>
              <a:gd name="T4" fmla="*/ 0 w 15"/>
              <a:gd name="T5" fmla="*/ 7 h 14"/>
              <a:gd name="T6" fmla="*/ 7 w 15"/>
              <a:gd name="T7" fmla="*/ 14 h 14"/>
              <a:gd name="T8" fmla="*/ 8 w 15"/>
              <a:gd name="T9" fmla="*/ 14 h 14"/>
              <a:gd name="T10" fmla="*/ 15 w 15"/>
              <a:gd name="T11" fmla="*/ 7 h 14"/>
              <a:gd name="T12" fmla="*/ 15 w 15"/>
              <a:gd name="T13" fmla="*/ 7 h 14"/>
              <a:gd name="T14" fmla="*/ 8 w 15"/>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8" y="0"/>
                </a:moveTo>
                <a:cubicBezTo>
                  <a:pt x="7" y="0"/>
                  <a:pt x="7" y="0"/>
                  <a:pt x="7" y="0"/>
                </a:cubicBezTo>
                <a:cubicBezTo>
                  <a:pt x="3" y="0"/>
                  <a:pt x="0" y="3"/>
                  <a:pt x="0" y="7"/>
                </a:cubicBezTo>
                <a:cubicBezTo>
                  <a:pt x="0" y="11"/>
                  <a:pt x="3" y="14"/>
                  <a:pt x="7" y="14"/>
                </a:cubicBezTo>
                <a:cubicBezTo>
                  <a:pt x="8" y="14"/>
                  <a:pt x="8" y="14"/>
                  <a:pt x="8" y="14"/>
                </a:cubicBezTo>
                <a:cubicBezTo>
                  <a:pt x="12" y="14"/>
                  <a:pt x="15" y="11"/>
                  <a:pt x="15" y="7"/>
                </a:cubicBezTo>
                <a:cubicBezTo>
                  <a:pt x="15" y="7"/>
                  <a:pt x="15" y="7"/>
                  <a:pt x="15" y="7"/>
                </a:cubicBezTo>
                <a:cubicBezTo>
                  <a:pt x="15" y="3"/>
                  <a:pt x="12" y="0"/>
                  <a:pt x="8"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4" name="Freeform 200"/>
          <p:cNvSpPr>
            <a:spLocks/>
          </p:cNvSpPr>
          <p:nvPr userDrawn="1"/>
        </p:nvSpPr>
        <p:spPr bwMode="auto">
          <a:xfrm>
            <a:off x="4202112" y="-6694215"/>
            <a:ext cx="25400" cy="28575"/>
          </a:xfrm>
          <a:custGeom>
            <a:avLst/>
            <a:gdLst>
              <a:gd name="T0" fmla="*/ 4 w 8"/>
              <a:gd name="T1" fmla="*/ 0 h 9"/>
              <a:gd name="T2" fmla="*/ 4 w 8"/>
              <a:gd name="T3" fmla="*/ 0 h 9"/>
              <a:gd name="T4" fmla="*/ 0 w 8"/>
              <a:gd name="T5" fmla="*/ 4 h 9"/>
              <a:gd name="T6" fmla="*/ 4 w 8"/>
              <a:gd name="T7" fmla="*/ 9 h 9"/>
              <a:gd name="T8" fmla="*/ 8 w 8"/>
              <a:gd name="T9" fmla="*/ 5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4" y="0"/>
                  <a:pt x="4" y="0"/>
                  <a:pt x="4" y="0"/>
                </a:cubicBezTo>
                <a:cubicBezTo>
                  <a:pt x="2" y="0"/>
                  <a:pt x="0" y="2"/>
                  <a:pt x="0" y="4"/>
                </a:cubicBezTo>
                <a:cubicBezTo>
                  <a:pt x="0" y="7"/>
                  <a:pt x="2" y="9"/>
                  <a:pt x="4" y="9"/>
                </a:cubicBezTo>
                <a:cubicBezTo>
                  <a:pt x="6" y="9"/>
                  <a:pt x="8" y="7"/>
                  <a:pt x="8" y="5"/>
                </a:cubicBezTo>
                <a:cubicBezTo>
                  <a:pt x="8" y="4"/>
                  <a:pt x="8" y="4"/>
                  <a:pt x="8" y="4"/>
                </a:cubicBezTo>
                <a:cubicBezTo>
                  <a:pt x="8" y="2"/>
                  <a:pt x="6" y="0"/>
                  <a:pt x="4"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5" name="Freeform 201"/>
          <p:cNvSpPr>
            <a:spLocks/>
          </p:cNvSpPr>
          <p:nvPr userDrawn="1"/>
        </p:nvSpPr>
        <p:spPr bwMode="auto">
          <a:xfrm>
            <a:off x="4370387" y="-6697390"/>
            <a:ext cx="28575" cy="28575"/>
          </a:xfrm>
          <a:custGeom>
            <a:avLst/>
            <a:gdLst>
              <a:gd name="T0" fmla="*/ 5 w 9"/>
              <a:gd name="T1" fmla="*/ 0 h 9"/>
              <a:gd name="T2" fmla="*/ 4 w 9"/>
              <a:gd name="T3" fmla="*/ 0 h 9"/>
              <a:gd name="T4" fmla="*/ 0 w 9"/>
              <a:gd name="T5" fmla="*/ 5 h 9"/>
              <a:gd name="T6" fmla="*/ 0 w 9"/>
              <a:gd name="T7" fmla="*/ 5 h 9"/>
              <a:gd name="T8" fmla="*/ 4 w 9"/>
              <a:gd name="T9" fmla="*/ 9 h 9"/>
              <a:gd name="T10" fmla="*/ 5 w 9"/>
              <a:gd name="T11" fmla="*/ 9 h 9"/>
              <a:gd name="T12" fmla="*/ 9 w 9"/>
              <a:gd name="T13" fmla="*/ 5 h 9"/>
              <a:gd name="T14" fmla="*/ 5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0"/>
                </a:moveTo>
                <a:cubicBezTo>
                  <a:pt x="4" y="0"/>
                  <a:pt x="4" y="0"/>
                  <a:pt x="4" y="0"/>
                </a:cubicBezTo>
                <a:cubicBezTo>
                  <a:pt x="2" y="1"/>
                  <a:pt x="0" y="2"/>
                  <a:pt x="0" y="5"/>
                </a:cubicBezTo>
                <a:cubicBezTo>
                  <a:pt x="0" y="5"/>
                  <a:pt x="0" y="5"/>
                  <a:pt x="0" y="5"/>
                </a:cubicBezTo>
                <a:cubicBezTo>
                  <a:pt x="0" y="7"/>
                  <a:pt x="2" y="9"/>
                  <a:pt x="4" y="9"/>
                </a:cubicBezTo>
                <a:cubicBezTo>
                  <a:pt x="5" y="9"/>
                  <a:pt x="5" y="9"/>
                  <a:pt x="5" y="9"/>
                </a:cubicBezTo>
                <a:cubicBezTo>
                  <a:pt x="7" y="9"/>
                  <a:pt x="9" y="7"/>
                  <a:pt x="9" y="5"/>
                </a:cubicBezTo>
                <a:cubicBezTo>
                  <a:pt x="9" y="2"/>
                  <a:pt x="7" y="1"/>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6" name="Freeform 202"/>
          <p:cNvSpPr>
            <a:spLocks/>
          </p:cNvSpPr>
          <p:nvPr userDrawn="1"/>
        </p:nvSpPr>
        <p:spPr bwMode="auto">
          <a:xfrm>
            <a:off x="4738687" y="-6735490"/>
            <a:ext cx="15875" cy="19050"/>
          </a:xfrm>
          <a:custGeom>
            <a:avLst/>
            <a:gdLst>
              <a:gd name="T0" fmla="*/ 3 w 5"/>
              <a:gd name="T1" fmla="*/ 0 h 6"/>
              <a:gd name="T2" fmla="*/ 3 w 5"/>
              <a:gd name="T3" fmla="*/ 0 h 6"/>
              <a:gd name="T4" fmla="*/ 0 w 5"/>
              <a:gd name="T5" fmla="*/ 3 h 6"/>
              <a:gd name="T6" fmla="*/ 3 w 5"/>
              <a:gd name="T7" fmla="*/ 6 h 6"/>
              <a:gd name="T8" fmla="*/ 3 w 5"/>
              <a:gd name="T9" fmla="*/ 6 h 6"/>
              <a:gd name="T10" fmla="*/ 5 w 5"/>
              <a:gd name="T11" fmla="*/ 3 h 6"/>
              <a:gd name="T12" fmla="*/ 5 w 5"/>
              <a:gd name="T13" fmla="*/ 3 h 6"/>
              <a:gd name="T14" fmla="*/ 3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3" y="0"/>
                </a:moveTo>
                <a:cubicBezTo>
                  <a:pt x="3" y="0"/>
                  <a:pt x="3" y="0"/>
                  <a:pt x="3" y="0"/>
                </a:cubicBezTo>
                <a:cubicBezTo>
                  <a:pt x="1" y="0"/>
                  <a:pt x="0" y="2"/>
                  <a:pt x="0" y="3"/>
                </a:cubicBezTo>
                <a:cubicBezTo>
                  <a:pt x="0" y="4"/>
                  <a:pt x="1" y="6"/>
                  <a:pt x="3" y="6"/>
                </a:cubicBezTo>
                <a:cubicBezTo>
                  <a:pt x="3" y="6"/>
                  <a:pt x="3" y="6"/>
                  <a:pt x="3" y="6"/>
                </a:cubicBezTo>
                <a:cubicBezTo>
                  <a:pt x="4" y="6"/>
                  <a:pt x="5" y="4"/>
                  <a:pt x="5" y="3"/>
                </a:cubicBezTo>
                <a:cubicBezTo>
                  <a:pt x="5" y="3"/>
                  <a:pt x="5" y="3"/>
                  <a:pt x="5" y="3"/>
                </a:cubicBezTo>
                <a:cubicBezTo>
                  <a:pt x="5"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7" name="Freeform 203"/>
          <p:cNvSpPr>
            <a:spLocks/>
          </p:cNvSpPr>
          <p:nvPr userDrawn="1"/>
        </p:nvSpPr>
        <p:spPr bwMode="auto">
          <a:xfrm>
            <a:off x="2428875" y="-6440215"/>
            <a:ext cx="34925" cy="34925"/>
          </a:xfrm>
          <a:custGeom>
            <a:avLst/>
            <a:gdLst>
              <a:gd name="T0" fmla="*/ 6 w 11"/>
              <a:gd name="T1" fmla="*/ 0 h 11"/>
              <a:gd name="T2" fmla="*/ 6 w 11"/>
              <a:gd name="T3" fmla="*/ 0 h 11"/>
              <a:gd name="T4" fmla="*/ 0 w 11"/>
              <a:gd name="T5" fmla="*/ 5 h 11"/>
              <a:gd name="T6" fmla="*/ 6 w 11"/>
              <a:gd name="T7" fmla="*/ 11 h 11"/>
              <a:gd name="T8" fmla="*/ 11 w 11"/>
              <a:gd name="T9" fmla="*/ 5 h 11"/>
              <a:gd name="T10" fmla="*/ 11 w 11"/>
              <a:gd name="T11" fmla="*/ 5 h 11"/>
              <a:gd name="T12" fmla="*/ 6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0"/>
                </a:moveTo>
                <a:cubicBezTo>
                  <a:pt x="6" y="0"/>
                  <a:pt x="6" y="0"/>
                  <a:pt x="6" y="0"/>
                </a:cubicBezTo>
                <a:cubicBezTo>
                  <a:pt x="2" y="0"/>
                  <a:pt x="0" y="2"/>
                  <a:pt x="0" y="5"/>
                </a:cubicBezTo>
                <a:cubicBezTo>
                  <a:pt x="0" y="8"/>
                  <a:pt x="2" y="11"/>
                  <a:pt x="6" y="11"/>
                </a:cubicBezTo>
                <a:cubicBezTo>
                  <a:pt x="9" y="11"/>
                  <a:pt x="11" y="8"/>
                  <a:pt x="11" y="5"/>
                </a:cubicBezTo>
                <a:cubicBezTo>
                  <a:pt x="11" y="5"/>
                  <a:pt x="11" y="5"/>
                  <a:pt x="11" y="5"/>
                </a:cubicBezTo>
                <a:cubicBezTo>
                  <a:pt x="11" y="2"/>
                  <a:pt x="9"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8" name="Freeform 204"/>
          <p:cNvSpPr>
            <a:spLocks/>
          </p:cNvSpPr>
          <p:nvPr userDrawn="1"/>
        </p:nvSpPr>
        <p:spPr bwMode="auto">
          <a:xfrm>
            <a:off x="2409825" y="-6421165"/>
            <a:ext cx="15875" cy="15875"/>
          </a:xfrm>
          <a:custGeom>
            <a:avLst/>
            <a:gdLst>
              <a:gd name="T0" fmla="*/ 3 w 5"/>
              <a:gd name="T1" fmla="*/ 0 h 5"/>
              <a:gd name="T2" fmla="*/ 2 w 5"/>
              <a:gd name="T3" fmla="*/ 0 h 5"/>
              <a:gd name="T4" fmla="*/ 0 w 5"/>
              <a:gd name="T5" fmla="*/ 3 h 5"/>
              <a:gd name="T6" fmla="*/ 0 w 5"/>
              <a:gd name="T7" fmla="*/ 3 h 5"/>
              <a:gd name="T8" fmla="*/ 2 w 5"/>
              <a:gd name="T9" fmla="*/ 5 h 5"/>
              <a:gd name="T10" fmla="*/ 5 w 5"/>
              <a:gd name="T11" fmla="*/ 3 h 5"/>
              <a:gd name="T12" fmla="*/ 5 w 5"/>
              <a:gd name="T13" fmla="*/ 3 h 5"/>
              <a:gd name="T14" fmla="*/ 3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0"/>
                </a:moveTo>
                <a:cubicBezTo>
                  <a:pt x="2" y="0"/>
                  <a:pt x="2" y="0"/>
                  <a:pt x="2" y="0"/>
                </a:cubicBezTo>
                <a:cubicBezTo>
                  <a:pt x="1" y="0"/>
                  <a:pt x="0" y="1"/>
                  <a:pt x="0" y="3"/>
                </a:cubicBezTo>
                <a:cubicBezTo>
                  <a:pt x="0" y="3"/>
                  <a:pt x="0" y="3"/>
                  <a:pt x="0" y="3"/>
                </a:cubicBezTo>
                <a:cubicBezTo>
                  <a:pt x="0" y="4"/>
                  <a:pt x="1" y="5"/>
                  <a:pt x="2" y="5"/>
                </a:cubicBezTo>
                <a:cubicBezTo>
                  <a:pt x="4" y="5"/>
                  <a:pt x="5" y="4"/>
                  <a:pt x="5" y="3"/>
                </a:cubicBezTo>
                <a:cubicBezTo>
                  <a:pt x="5" y="3"/>
                  <a:pt x="5" y="3"/>
                  <a:pt x="5" y="3"/>
                </a:cubicBezTo>
                <a:cubicBezTo>
                  <a:pt x="5" y="1"/>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09" name="Freeform 205"/>
          <p:cNvSpPr>
            <a:spLocks/>
          </p:cNvSpPr>
          <p:nvPr userDrawn="1"/>
        </p:nvSpPr>
        <p:spPr bwMode="auto">
          <a:xfrm>
            <a:off x="3082925" y="-6579915"/>
            <a:ext cx="19050" cy="22225"/>
          </a:xfrm>
          <a:custGeom>
            <a:avLst/>
            <a:gdLst>
              <a:gd name="T0" fmla="*/ 3 w 6"/>
              <a:gd name="T1" fmla="*/ 0 h 7"/>
              <a:gd name="T2" fmla="*/ 3 w 6"/>
              <a:gd name="T3" fmla="*/ 0 h 7"/>
              <a:gd name="T4" fmla="*/ 0 w 6"/>
              <a:gd name="T5" fmla="*/ 3 h 7"/>
              <a:gd name="T6" fmla="*/ 0 w 6"/>
              <a:gd name="T7" fmla="*/ 4 h 7"/>
              <a:gd name="T8" fmla="*/ 3 w 6"/>
              <a:gd name="T9" fmla="*/ 7 h 7"/>
              <a:gd name="T10" fmla="*/ 6 w 6"/>
              <a:gd name="T11" fmla="*/ 4 h 7"/>
              <a:gd name="T12" fmla="*/ 3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0"/>
                </a:moveTo>
                <a:cubicBezTo>
                  <a:pt x="3" y="0"/>
                  <a:pt x="3" y="0"/>
                  <a:pt x="3" y="0"/>
                </a:cubicBezTo>
                <a:cubicBezTo>
                  <a:pt x="2" y="0"/>
                  <a:pt x="0" y="2"/>
                  <a:pt x="0" y="3"/>
                </a:cubicBezTo>
                <a:cubicBezTo>
                  <a:pt x="0" y="4"/>
                  <a:pt x="0" y="4"/>
                  <a:pt x="0" y="4"/>
                </a:cubicBezTo>
                <a:cubicBezTo>
                  <a:pt x="0" y="5"/>
                  <a:pt x="2" y="7"/>
                  <a:pt x="3" y="7"/>
                </a:cubicBezTo>
                <a:cubicBezTo>
                  <a:pt x="4" y="7"/>
                  <a:pt x="6" y="5"/>
                  <a:pt x="6" y="4"/>
                </a:cubicBezTo>
                <a:cubicBezTo>
                  <a:pt x="6"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3" name="Freeform 207"/>
          <p:cNvSpPr>
            <a:spLocks/>
          </p:cNvSpPr>
          <p:nvPr userDrawn="1"/>
        </p:nvSpPr>
        <p:spPr bwMode="auto">
          <a:xfrm>
            <a:off x="3098800" y="-6627540"/>
            <a:ext cx="15875" cy="22225"/>
          </a:xfrm>
          <a:custGeom>
            <a:avLst/>
            <a:gdLst>
              <a:gd name="T0" fmla="*/ 3 w 5"/>
              <a:gd name="T1" fmla="*/ 0 h 7"/>
              <a:gd name="T2" fmla="*/ 3 w 5"/>
              <a:gd name="T3" fmla="*/ 0 h 7"/>
              <a:gd name="T4" fmla="*/ 0 w 5"/>
              <a:gd name="T5" fmla="*/ 4 h 7"/>
              <a:gd name="T6" fmla="*/ 3 w 5"/>
              <a:gd name="T7" fmla="*/ 7 h 7"/>
              <a:gd name="T8" fmla="*/ 5 w 5"/>
              <a:gd name="T9" fmla="*/ 4 h 7"/>
              <a:gd name="T10" fmla="*/ 5 w 5"/>
              <a:gd name="T11" fmla="*/ 4 h 7"/>
              <a:gd name="T12" fmla="*/ 3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0"/>
                </a:moveTo>
                <a:cubicBezTo>
                  <a:pt x="3" y="0"/>
                  <a:pt x="3" y="0"/>
                  <a:pt x="3" y="0"/>
                </a:cubicBezTo>
                <a:cubicBezTo>
                  <a:pt x="1" y="0"/>
                  <a:pt x="0" y="2"/>
                  <a:pt x="0" y="4"/>
                </a:cubicBezTo>
                <a:cubicBezTo>
                  <a:pt x="0" y="5"/>
                  <a:pt x="1" y="7"/>
                  <a:pt x="3" y="7"/>
                </a:cubicBezTo>
                <a:cubicBezTo>
                  <a:pt x="4" y="7"/>
                  <a:pt x="5" y="5"/>
                  <a:pt x="5" y="4"/>
                </a:cubicBezTo>
                <a:cubicBezTo>
                  <a:pt x="5" y="4"/>
                  <a:pt x="5" y="4"/>
                  <a:pt x="5" y="4"/>
                </a:cubicBezTo>
                <a:cubicBezTo>
                  <a:pt x="5"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4" name="Freeform 208"/>
          <p:cNvSpPr>
            <a:spLocks/>
          </p:cNvSpPr>
          <p:nvPr userDrawn="1"/>
        </p:nvSpPr>
        <p:spPr bwMode="auto">
          <a:xfrm>
            <a:off x="-885825" y="-6849790"/>
            <a:ext cx="7534275" cy="50800"/>
          </a:xfrm>
          <a:custGeom>
            <a:avLst/>
            <a:gdLst>
              <a:gd name="T0" fmla="*/ 4746 w 4746"/>
              <a:gd name="T1" fmla="*/ 32 h 32"/>
              <a:gd name="T2" fmla="*/ 0 w 4746"/>
              <a:gd name="T3" fmla="*/ 32 h 32"/>
              <a:gd name="T4" fmla="*/ 2 w 4746"/>
              <a:gd name="T5" fmla="*/ 0 h 32"/>
              <a:gd name="T6" fmla="*/ 4746 w 4746"/>
              <a:gd name="T7" fmla="*/ 0 h 32"/>
              <a:gd name="T8" fmla="*/ 4746 w 4746"/>
              <a:gd name="T9" fmla="*/ 32 h 32"/>
            </a:gdLst>
            <a:ahLst/>
            <a:cxnLst>
              <a:cxn ang="0">
                <a:pos x="T0" y="T1"/>
              </a:cxn>
              <a:cxn ang="0">
                <a:pos x="T2" y="T3"/>
              </a:cxn>
              <a:cxn ang="0">
                <a:pos x="T4" y="T5"/>
              </a:cxn>
              <a:cxn ang="0">
                <a:pos x="T6" y="T7"/>
              </a:cxn>
              <a:cxn ang="0">
                <a:pos x="T8" y="T9"/>
              </a:cxn>
            </a:cxnLst>
            <a:rect l="0" t="0" r="r" b="b"/>
            <a:pathLst>
              <a:path w="4746" h="32">
                <a:moveTo>
                  <a:pt x="4746" y="32"/>
                </a:moveTo>
                <a:lnTo>
                  <a:pt x="0" y="32"/>
                </a:lnTo>
                <a:lnTo>
                  <a:pt x="2" y="0"/>
                </a:lnTo>
                <a:lnTo>
                  <a:pt x="4746" y="0"/>
                </a:lnTo>
                <a:lnTo>
                  <a:pt x="4746" y="3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5" name="Freeform 209"/>
          <p:cNvSpPr>
            <a:spLocks/>
          </p:cNvSpPr>
          <p:nvPr userDrawn="1"/>
        </p:nvSpPr>
        <p:spPr bwMode="auto">
          <a:xfrm>
            <a:off x="3549650" y="-6687865"/>
            <a:ext cx="106363" cy="107950"/>
          </a:xfrm>
          <a:custGeom>
            <a:avLst/>
            <a:gdLst>
              <a:gd name="T0" fmla="*/ 33 w 33"/>
              <a:gd name="T1" fmla="*/ 34 h 34"/>
              <a:gd name="T2" fmla="*/ 18 w 33"/>
              <a:gd name="T3" fmla="*/ 34 h 34"/>
              <a:gd name="T4" fmla="*/ 18 w 33"/>
              <a:gd name="T5" fmla="*/ 21 h 34"/>
              <a:gd name="T6" fmla="*/ 12 w 33"/>
              <a:gd name="T7" fmla="*/ 16 h 34"/>
              <a:gd name="T8" fmla="*/ 0 w 33"/>
              <a:gd name="T9" fmla="*/ 16 h 34"/>
              <a:gd name="T10" fmla="*/ 0 w 33"/>
              <a:gd name="T11" fmla="*/ 0 h 34"/>
              <a:gd name="T12" fmla="*/ 12 w 33"/>
              <a:gd name="T13" fmla="*/ 0 h 34"/>
              <a:gd name="T14" fmla="*/ 33 w 33"/>
              <a:gd name="T15" fmla="*/ 21 h 34"/>
              <a:gd name="T16" fmla="*/ 33 w 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33" y="34"/>
                </a:moveTo>
                <a:cubicBezTo>
                  <a:pt x="18" y="34"/>
                  <a:pt x="18" y="34"/>
                  <a:pt x="18" y="34"/>
                </a:cubicBezTo>
                <a:cubicBezTo>
                  <a:pt x="18" y="21"/>
                  <a:pt x="18" y="21"/>
                  <a:pt x="18" y="21"/>
                </a:cubicBezTo>
                <a:cubicBezTo>
                  <a:pt x="18" y="18"/>
                  <a:pt x="15" y="16"/>
                  <a:pt x="12" y="16"/>
                </a:cubicBezTo>
                <a:cubicBezTo>
                  <a:pt x="0" y="16"/>
                  <a:pt x="0" y="16"/>
                  <a:pt x="0" y="16"/>
                </a:cubicBezTo>
                <a:cubicBezTo>
                  <a:pt x="0" y="0"/>
                  <a:pt x="0" y="0"/>
                  <a:pt x="0" y="0"/>
                </a:cubicBezTo>
                <a:cubicBezTo>
                  <a:pt x="12" y="0"/>
                  <a:pt x="12" y="0"/>
                  <a:pt x="12" y="0"/>
                </a:cubicBezTo>
                <a:cubicBezTo>
                  <a:pt x="24" y="0"/>
                  <a:pt x="33" y="10"/>
                  <a:pt x="33" y="21"/>
                </a:cubicBezTo>
                <a:lnTo>
                  <a:pt x="33"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6" name="Freeform 210"/>
          <p:cNvSpPr>
            <a:spLocks/>
          </p:cNvSpPr>
          <p:nvPr userDrawn="1"/>
        </p:nvSpPr>
        <p:spPr bwMode="auto">
          <a:xfrm>
            <a:off x="3311525" y="-6741840"/>
            <a:ext cx="196850" cy="104775"/>
          </a:xfrm>
          <a:custGeom>
            <a:avLst/>
            <a:gdLst>
              <a:gd name="T0" fmla="*/ 62 w 62"/>
              <a:gd name="T1" fmla="*/ 33 h 33"/>
              <a:gd name="T2" fmla="*/ 21 w 62"/>
              <a:gd name="T3" fmla="*/ 33 h 33"/>
              <a:gd name="T4" fmla="*/ 0 w 62"/>
              <a:gd name="T5" fmla="*/ 12 h 33"/>
              <a:gd name="T6" fmla="*/ 0 w 62"/>
              <a:gd name="T7" fmla="*/ 0 h 33"/>
              <a:gd name="T8" fmla="*/ 15 w 62"/>
              <a:gd name="T9" fmla="*/ 0 h 33"/>
              <a:gd name="T10" fmla="*/ 15 w 62"/>
              <a:gd name="T11" fmla="*/ 12 h 33"/>
              <a:gd name="T12" fmla="*/ 21 w 62"/>
              <a:gd name="T13" fmla="*/ 17 h 33"/>
              <a:gd name="T14" fmla="*/ 62 w 62"/>
              <a:gd name="T15" fmla="*/ 17 h 33"/>
              <a:gd name="T16" fmla="*/ 62 w 62"/>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3">
                <a:moveTo>
                  <a:pt x="62" y="33"/>
                </a:moveTo>
                <a:cubicBezTo>
                  <a:pt x="21" y="33"/>
                  <a:pt x="21" y="33"/>
                  <a:pt x="21" y="33"/>
                </a:cubicBezTo>
                <a:cubicBezTo>
                  <a:pt x="9" y="33"/>
                  <a:pt x="0" y="24"/>
                  <a:pt x="0" y="12"/>
                </a:cubicBezTo>
                <a:cubicBezTo>
                  <a:pt x="0" y="0"/>
                  <a:pt x="0" y="0"/>
                  <a:pt x="0" y="0"/>
                </a:cubicBezTo>
                <a:cubicBezTo>
                  <a:pt x="15" y="0"/>
                  <a:pt x="15" y="0"/>
                  <a:pt x="15" y="0"/>
                </a:cubicBezTo>
                <a:cubicBezTo>
                  <a:pt x="15" y="12"/>
                  <a:pt x="15" y="12"/>
                  <a:pt x="15" y="12"/>
                </a:cubicBezTo>
                <a:cubicBezTo>
                  <a:pt x="15" y="15"/>
                  <a:pt x="18" y="17"/>
                  <a:pt x="21" y="17"/>
                </a:cubicBezTo>
                <a:cubicBezTo>
                  <a:pt x="62" y="17"/>
                  <a:pt x="62" y="17"/>
                  <a:pt x="62" y="17"/>
                </a:cubicBezTo>
                <a:lnTo>
                  <a:pt x="62" y="3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7" name="Freeform 211"/>
          <p:cNvSpPr>
            <a:spLocks noEditPoints="1"/>
          </p:cNvSpPr>
          <p:nvPr userDrawn="1"/>
        </p:nvSpPr>
        <p:spPr bwMode="auto">
          <a:xfrm>
            <a:off x="5167313" y="-6773590"/>
            <a:ext cx="271463" cy="1025525"/>
          </a:xfrm>
          <a:custGeom>
            <a:avLst/>
            <a:gdLst>
              <a:gd name="T0" fmla="*/ 40 w 85"/>
              <a:gd name="T1" fmla="*/ 67 h 323"/>
              <a:gd name="T2" fmla="*/ 40 w 85"/>
              <a:gd name="T3" fmla="*/ 301 h 323"/>
              <a:gd name="T4" fmla="*/ 63 w 85"/>
              <a:gd name="T5" fmla="*/ 323 h 323"/>
              <a:gd name="T6" fmla="*/ 63 w 85"/>
              <a:gd name="T7" fmla="*/ 323 h 323"/>
              <a:gd name="T8" fmla="*/ 85 w 85"/>
              <a:gd name="T9" fmla="*/ 323 h 323"/>
              <a:gd name="T10" fmla="*/ 85 w 85"/>
              <a:gd name="T11" fmla="*/ 309 h 323"/>
              <a:gd name="T12" fmla="*/ 63 w 85"/>
              <a:gd name="T13" fmla="*/ 309 h 323"/>
              <a:gd name="T14" fmla="*/ 55 w 85"/>
              <a:gd name="T15" fmla="*/ 301 h 323"/>
              <a:gd name="T16" fmla="*/ 55 w 85"/>
              <a:gd name="T17" fmla="*/ 67 h 323"/>
              <a:gd name="T18" fmla="*/ 55 w 85"/>
              <a:gd name="T19" fmla="*/ 72 h 323"/>
              <a:gd name="T20" fmla="*/ 55 w 85"/>
              <a:gd name="T21" fmla="*/ 50 h 323"/>
              <a:gd name="T22" fmla="*/ 32 w 85"/>
              <a:gd name="T23" fmla="*/ 27 h 323"/>
              <a:gd name="T24" fmla="*/ 32 w 85"/>
              <a:gd name="T25" fmla="*/ 27 h 323"/>
              <a:gd name="T26" fmla="*/ 23 w 85"/>
              <a:gd name="T27" fmla="*/ 27 h 323"/>
              <a:gd name="T28" fmla="*/ 14 w 85"/>
              <a:gd name="T29" fmla="*/ 19 h 323"/>
              <a:gd name="T30" fmla="*/ 14 w 85"/>
              <a:gd name="T31" fmla="*/ 0 h 323"/>
              <a:gd name="T32" fmla="*/ 0 w 85"/>
              <a:gd name="T33" fmla="*/ 0 h 323"/>
              <a:gd name="T34" fmla="*/ 0 w 85"/>
              <a:gd name="T35" fmla="*/ 19 h 323"/>
              <a:gd name="T36" fmla="*/ 22 w 85"/>
              <a:gd name="T37" fmla="*/ 41 h 323"/>
              <a:gd name="T38" fmla="*/ 22 w 85"/>
              <a:gd name="T39" fmla="*/ 41 h 323"/>
              <a:gd name="T40" fmla="*/ 32 w 85"/>
              <a:gd name="T41" fmla="*/ 41 h 323"/>
              <a:gd name="T42" fmla="*/ 40 w 85"/>
              <a:gd name="T43" fmla="*/ 50 h 323"/>
              <a:gd name="T44" fmla="*/ 40 w 85"/>
              <a:gd name="T45" fmla="*/ 7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323">
                <a:moveTo>
                  <a:pt x="40" y="67"/>
                </a:moveTo>
                <a:cubicBezTo>
                  <a:pt x="40" y="301"/>
                  <a:pt x="40" y="301"/>
                  <a:pt x="40" y="301"/>
                </a:cubicBezTo>
                <a:cubicBezTo>
                  <a:pt x="40" y="313"/>
                  <a:pt x="51" y="323"/>
                  <a:pt x="63" y="323"/>
                </a:cubicBezTo>
                <a:cubicBezTo>
                  <a:pt x="63" y="323"/>
                  <a:pt x="63" y="323"/>
                  <a:pt x="63" y="323"/>
                </a:cubicBezTo>
                <a:cubicBezTo>
                  <a:pt x="85" y="323"/>
                  <a:pt x="85" y="323"/>
                  <a:pt x="85" y="323"/>
                </a:cubicBezTo>
                <a:cubicBezTo>
                  <a:pt x="85" y="309"/>
                  <a:pt x="85" y="309"/>
                  <a:pt x="85" y="309"/>
                </a:cubicBezTo>
                <a:cubicBezTo>
                  <a:pt x="63" y="309"/>
                  <a:pt x="63" y="309"/>
                  <a:pt x="63" y="309"/>
                </a:cubicBezTo>
                <a:cubicBezTo>
                  <a:pt x="59" y="309"/>
                  <a:pt x="55" y="305"/>
                  <a:pt x="55" y="301"/>
                </a:cubicBezTo>
                <a:cubicBezTo>
                  <a:pt x="55" y="67"/>
                  <a:pt x="55" y="67"/>
                  <a:pt x="55" y="67"/>
                </a:cubicBezTo>
                <a:moveTo>
                  <a:pt x="55" y="72"/>
                </a:moveTo>
                <a:cubicBezTo>
                  <a:pt x="55" y="50"/>
                  <a:pt x="55" y="50"/>
                  <a:pt x="55" y="50"/>
                </a:cubicBezTo>
                <a:cubicBezTo>
                  <a:pt x="55" y="37"/>
                  <a:pt x="45" y="27"/>
                  <a:pt x="32" y="27"/>
                </a:cubicBezTo>
                <a:cubicBezTo>
                  <a:pt x="32" y="27"/>
                  <a:pt x="32" y="27"/>
                  <a:pt x="32" y="27"/>
                </a:cubicBezTo>
                <a:cubicBezTo>
                  <a:pt x="23" y="27"/>
                  <a:pt x="23" y="27"/>
                  <a:pt x="23" y="27"/>
                </a:cubicBezTo>
                <a:cubicBezTo>
                  <a:pt x="18" y="27"/>
                  <a:pt x="14" y="23"/>
                  <a:pt x="14" y="19"/>
                </a:cubicBezTo>
                <a:cubicBezTo>
                  <a:pt x="14" y="0"/>
                  <a:pt x="14" y="0"/>
                  <a:pt x="14" y="0"/>
                </a:cubicBezTo>
                <a:cubicBezTo>
                  <a:pt x="0" y="0"/>
                  <a:pt x="0" y="0"/>
                  <a:pt x="0" y="0"/>
                </a:cubicBezTo>
                <a:cubicBezTo>
                  <a:pt x="0" y="19"/>
                  <a:pt x="0" y="19"/>
                  <a:pt x="0" y="19"/>
                </a:cubicBezTo>
                <a:cubicBezTo>
                  <a:pt x="0" y="31"/>
                  <a:pt x="10" y="41"/>
                  <a:pt x="22" y="41"/>
                </a:cubicBezTo>
                <a:cubicBezTo>
                  <a:pt x="22" y="41"/>
                  <a:pt x="22" y="41"/>
                  <a:pt x="22" y="41"/>
                </a:cubicBezTo>
                <a:cubicBezTo>
                  <a:pt x="32" y="41"/>
                  <a:pt x="32" y="41"/>
                  <a:pt x="32" y="41"/>
                </a:cubicBezTo>
                <a:cubicBezTo>
                  <a:pt x="37" y="41"/>
                  <a:pt x="40" y="45"/>
                  <a:pt x="40" y="50"/>
                </a:cubicBezTo>
                <a:cubicBezTo>
                  <a:pt x="40" y="72"/>
                  <a:pt x="40" y="72"/>
                  <a:pt x="40"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8" name="Rectangle 212"/>
          <p:cNvSpPr>
            <a:spLocks noChangeArrowheads="1"/>
          </p:cNvSpPr>
          <p:nvPr userDrawn="1"/>
        </p:nvSpPr>
        <p:spPr bwMode="auto">
          <a:xfrm>
            <a:off x="26670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9" name="Freeform 213"/>
          <p:cNvSpPr>
            <a:spLocks noEditPoints="1"/>
          </p:cNvSpPr>
          <p:nvPr userDrawn="1"/>
        </p:nvSpPr>
        <p:spPr bwMode="auto">
          <a:xfrm>
            <a:off x="26606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0" name="Freeform 214"/>
          <p:cNvSpPr>
            <a:spLocks/>
          </p:cNvSpPr>
          <p:nvPr userDrawn="1"/>
        </p:nvSpPr>
        <p:spPr bwMode="auto">
          <a:xfrm>
            <a:off x="2146300" y="-6808515"/>
            <a:ext cx="209550" cy="355600"/>
          </a:xfrm>
          <a:custGeom>
            <a:avLst/>
            <a:gdLst>
              <a:gd name="T0" fmla="*/ 0 w 66"/>
              <a:gd name="T1" fmla="*/ 112 h 112"/>
              <a:gd name="T2" fmla="*/ 45 w 66"/>
              <a:gd name="T3" fmla="*/ 112 h 112"/>
              <a:gd name="T4" fmla="*/ 60 w 66"/>
              <a:gd name="T5" fmla="*/ 105 h 112"/>
              <a:gd name="T6" fmla="*/ 65 w 66"/>
              <a:gd name="T7" fmla="*/ 91 h 112"/>
              <a:gd name="T8" fmla="*/ 65 w 66"/>
              <a:gd name="T9" fmla="*/ 0 h 112"/>
              <a:gd name="T10" fmla="*/ 50 w 66"/>
              <a:gd name="T11" fmla="*/ 0 h 112"/>
              <a:gd name="T12" fmla="*/ 50 w 66"/>
              <a:gd name="T13" fmla="*/ 92 h 112"/>
              <a:gd name="T14" fmla="*/ 49 w 66"/>
              <a:gd name="T15" fmla="*/ 95 h 112"/>
              <a:gd name="T16" fmla="*/ 45 w 66"/>
              <a:gd name="T17" fmla="*/ 97 h 112"/>
              <a:gd name="T18" fmla="*/ 0 w 66"/>
              <a:gd name="T19" fmla="*/ 97 h 112"/>
              <a:gd name="T20" fmla="*/ 0 w 66"/>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2">
                <a:moveTo>
                  <a:pt x="0" y="112"/>
                </a:moveTo>
                <a:cubicBezTo>
                  <a:pt x="45" y="112"/>
                  <a:pt x="45" y="112"/>
                  <a:pt x="45" y="112"/>
                </a:cubicBezTo>
                <a:cubicBezTo>
                  <a:pt x="51" y="112"/>
                  <a:pt x="56" y="110"/>
                  <a:pt x="60" y="105"/>
                </a:cubicBezTo>
                <a:cubicBezTo>
                  <a:pt x="64" y="102"/>
                  <a:pt x="66" y="96"/>
                  <a:pt x="65" y="91"/>
                </a:cubicBezTo>
                <a:cubicBezTo>
                  <a:pt x="65" y="0"/>
                  <a:pt x="65" y="0"/>
                  <a:pt x="65" y="0"/>
                </a:cubicBezTo>
                <a:cubicBezTo>
                  <a:pt x="50" y="0"/>
                  <a:pt x="50" y="0"/>
                  <a:pt x="50" y="0"/>
                </a:cubicBezTo>
                <a:cubicBezTo>
                  <a:pt x="50" y="92"/>
                  <a:pt x="50" y="92"/>
                  <a:pt x="50" y="92"/>
                </a:cubicBezTo>
                <a:cubicBezTo>
                  <a:pt x="50" y="93"/>
                  <a:pt x="49" y="94"/>
                  <a:pt x="49" y="95"/>
                </a:cubicBezTo>
                <a:cubicBezTo>
                  <a:pt x="48" y="96"/>
                  <a:pt x="46" y="97"/>
                  <a:pt x="45" y="97"/>
                </a:cubicBezTo>
                <a:cubicBezTo>
                  <a:pt x="0" y="97"/>
                  <a:pt x="0" y="97"/>
                  <a:pt x="0" y="97"/>
                </a:cubicBezTo>
                <a:lnTo>
                  <a:pt x="0" y="1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1" name="Freeform 215"/>
          <p:cNvSpPr>
            <a:spLocks/>
          </p:cNvSpPr>
          <p:nvPr userDrawn="1"/>
        </p:nvSpPr>
        <p:spPr bwMode="auto">
          <a:xfrm>
            <a:off x="2051050" y="-6500540"/>
            <a:ext cx="209550" cy="593725"/>
          </a:xfrm>
          <a:custGeom>
            <a:avLst/>
            <a:gdLst>
              <a:gd name="T0" fmla="*/ 66 w 66"/>
              <a:gd name="T1" fmla="*/ 0 h 187"/>
              <a:gd name="T2" fmla="*/ 21 w 66"/>
              <a:gd name="T3" fmla="*/ 0 h 187"/>
              <a:gd name="T4" fmla="*/ 6 w 66"/>
              <a:gd name="T5" fmla="*/ 6 h 187"/>
              <a:gd name="T6" fmla="*/ 0 w 66"/>
              <a:gd name="T7" fmla="*/ 21 h 187"/>
              <a:gd name="T8" fmla="*/ 0 w 66"/>
              <a:gd name="T9" fmla="*/ 187 h 187"/>
              <a:gd name="T10" fmla="*/ 16 w 66"/>
              <a:gd name="T11" fmla="*/ 187 h 187"/>
              <a:gd name="T12" fmla="*/ 16 w 66"/>
              <a:gd name="T13" fmla="*/ 20 h 187"/>
              <a:gd name="T14" fmla="*/ 17 w 66"/>
              <a:gd name="T15" fmla="*/ 17 h 187"/>
              <a:gd name="T16" fmla="*/ 21 w 66"/>
              <a:gd name="T17" fmla="*/ 15 h 187"/>
              <a:gd name="T18" fmla="*/ 66 w 66"/>
              <a:gd name="T19" fmla="*/ 15 h 187"/>
              <a:gd name="T20" fmla="*/ 66 w 66"/>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87">
                <a:moveTo>
                  <a:pt x="66" y="0"/>
                </a:moveTo>
                <a:cubicBezTo>
                  <a:pt x="21" y="0"/>
                  <a:pt x="21" y="0"/>
                  <a:pt x="21" y="0"/>
                </a:cubicBezTo>
                <a:cubicBezTo>
                  <a:pt x="15" y="0"/>
                  <a:pt x="9" y="2"/>
                  <a:pt x="6" y="6"/>
                </a:cubicBezTo>
                <a:cubicBezTo>
                  <a:pt x="2" y="10"/>
                  <a:pt x="0" y="15"/>
                  <a:pt x="0" y="21"/>
                </a:cubicBezTo>
                <a:cubicBezTo>
                  <a:pt x="0" y="187"/>
                  <a:pt x="0" y="187"/>
                  <a:pt x="0" y="187"/>
                </a:cubicBezTo>
                <a:cubicBezTo>
                  <a:pt x="16" y="187"/>
                  <a:pt x="16" y="187"/>
                  <a:pt x="16" y="187"/>
                </a:cubicBezTo>
                <a:cubicBezTo>
                  <a:pt x="16" y="20"/>
                  <a:pt x="16" y="20"/>
                  <a:pt x="16" y="20"/>
                </a:cubicBezTo>
                <a:cubicBezTo>
                  <a:pt x="15" y="18"/>
                  <a:pt x="16" y="17"/>
                  <a:pt x="17" y="17"/>
                </a:cubicBezTo>
                <a:cubicBezTo>
                  <a:pt x="18" y="16"/>
                  <a:pt x="19"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2" name="Freeform 216"/>
          <p:cNvSpPr>
            <a:spLocks/>
          </p:cNvSpPr>
          <p:nvPr userDrawn="1"/>
        </p:nvSpPr>
        <p:spPr bwMode="auto">
          <a:xfrm>
            <a:off x="4437063" y="-6741840"/>
            <a:ext cx="206375" cy="355600"/>
          </a:xfrm>
          <a:custGeom>
            <a:avLst/>
            <a:gdLst>
              <a:gd name="T0" fmla="*/ 0 w 65"/>
              <a:gd name="T1" fmla="*/ 112 h 112"/>
              <a:gd name="T2" fmla="*/ 45 w 65"/>
              <a:gd name="T3" fmla="*/ 112 h 112"/>
              <a:gd name="T4" fmla="*/ 60 w 65"/>
              <a:gd name="T5" fmla="*/ 106 h 112"/>
              <a:gd name="T6" fmla="*/ 65 w 65"/>
              <a:gd name="T7" fmla="*/ 91 h 112"/>
              <a:gd name="T8" fmla="*/ 65 w 65"/>
              <a:gd name="T9" fmla="*/ 0 h 112"/>
              <a:gd name="T10" fmla="*/ 50 w 65"/>
              <a:gd name="T11" fmla="*/ 0 h 112"/>
              <a:gd name="T12" fmla="*/ 50 w 65"/>
              <a:gd name="T13" fmla="*/ 92 h 112"/>
              <a:gd name="T14" fmla="*/ 49 w 65"/>
              <a:gd name="T15" fmla="*/ 95 h 112"/>
              <a:gd name="T16" fmla="*/ 45 w 65"/>
              <a:gd name="T17" fmla="*/ 97 h 112"/>
              <a:gd name="T18" fmla="*/ 0 w 65"/>
              <a:gd name="T19" fmla="*/ 97 h 112"/>
              <a:gd name="T20" fmla="*/ 0 w 65"/>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2">
                <a:moveTo>
                  <a:pt x="0" y="112"/>
                </a:moveTo>
                <a:cubicBezTo>
                  <a:pt x="45" y="112"/>
                  <a:pt x="45" y="112"/>
                  <a:pt x="45" y="112"/>
                </a:cubicBezTo>
                <a:cubicBezTo>
                  <a:pt x="51" y="112"/>
                  <a:pt x="56" y="110"/>
                  <a:pt x="60" y="106"/>
                </a:cubicBezTo>
                <a:cubicBezTo>
                  <a:pt x="64" y="102"/>
                  <a:pt x="65" y="97"/>
                  <a:pt x="65" y="91"/>
                </a:cubicBezTo>
                <a:cubicBezTo>
                  <a:pt x="65" y="0"/>
                  <a:pt x="65" y="0"/>
                  <a:pt x="65" y="0"/>
                </a:cubicBezTo>
                <a:cubicBezTo>
                  <a:pt x="50" y="0"/>
                  <a:pt x="50" y="0"/>
                  <a:pt x="50" y="0"/>
                </a:cubicBezTo>
                <a:cubicBezTo>
                  <a:pt x="50" y="92"/>
                  <a:pt x="50" y="92"/>
                  <a:pt x="50" y="92"/>
                </a:cubicBezTo>
                <a:cubicBezTo>
                  <a:pt x="50" y="93"/>
                  <a:pt x="49" y="95"/>
                  <a:pt x="49" y="95"/>
                </a:cubicBezTo>
                <a:cubicBezTo>
                  <a:pt x="48" y="96"/>
                  <a:pt x="46" y="97"/>
                  <a:pt x="45" y="97"/>
                </a:cubicBezTo>
                <a:cubicBezTo>
                  <a:pt x="0" y="97"/>
                  <a:pt x="0" y="97"/>
                  <a:pt x="0" y="97"/>
                </a:cubicBezTo>
                <a:lnTo>
                  <a:pt x="0" y="1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3" name="Freeform 217"/>
          <p:cNvSpPr>
            <a:spLocks/>
          </p:cNvSpPr>
          <p:nvPr userDrawn="1"/>
        </p:nvSpPr>
        <p:spPr bwMode="auto">
          <a:xfrm>
            <a:off x="4341813" y="-6433865"/>
            <a:ext cx="206375" cy="593725"/>
          </a:xfrm>
          <a:custGeom>
            <a:avLst/>
            <a:gdLst>
              <a:gd name="T0" fmla="*/ 65 w 65"/>
              <a:gd name="T1" fmla="*/ 0 h 187"/>
              <a:gd name="T2" fmla="*/ 20 w 65"/>
              <a:gd name="T3" fmla="*/ 0 h 187"/>
              <a:gd name="T4" fmla="*/ 6 w 65"/>
              <a:gd name="T5" fmla="*/ 6 h 187"/>
              <a:gd name="T6" fmla="*/ 0 w 65"/>
              <a:gd name="T7" fmla="*/ 21 h 187"/>
              <a:gd name="T8" fmla="*/ 0 w 65"/>
              <a:gd name="T9" fmla="*/ 187 h 187"/>
              <a:gd name="T10" fmla="*/ 16 w 65"/>
              <a:gd name="T11" fmla="*/ 187 h 187"/>
              <a:gd name="T12" fmla="*/ 15 w 65"/>
              <a:gd name="T13" fmla="*/ 20 h 187"/>
              <a:gd name="T14" fmla="*/ 17 w 65"/>
              <a:gd name="T15" fmla="*/ 17 h 187"/>
              <a:gd name="T16" fmla="*/ 20 w 65"/>
              <a:gd name="T17" fmla="*/ 15 h 187"/>
              <a:gd name="T18" fmla="*/ 65 w 65"/>
              <a:gd name="T19" fmla="*/ 15 h 187"/>
              <a:gd name="T20" fmla="*/ 65 w 65"/>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87">
                <a:moveTo>
                  <a:pt x="65" y="0"/>
                </a:moveTo>
                <a:cubicBezTo>
                  <a:pt x="20" y="0"/>
                  <a:pt x="20" y="0"/>
                  <a:pt x="20" y="0"/>
                </a:cubicBezTo>
                <a:cubicBezTo>
                  <a:pt x="15" y="0"/>
                  <a:pt x="9" y="2"/>
                  <a:pt x="6" y="6"/>
                </a:cubicBezTo>
                <a:cubicBezTo>
                  <a:pt x="2" y="10"/>
                  <a:pt x="0" y="15"/>
                  <a:pt x="0" y="21"/>
                </a:cubicBezTo>
                <a:cubicBezTo>
                  <a:pt x="0" y="187"/>
                  <a:pt x="0" y="187"/>
                  <a:pt x="0" y="187"/>
                </a:cubicBezTo>
                <a:cubicBezTo>
                  <a:pt x="16" y="187"/>
                  <a:pt x="16" y="187"/>
                  <a:pt x="16" y="187"/>
                </a:cubicBezTo>
                <a:cubicBezTo>
                  <a:pt x="15" y="20"/>
                  <a:pt x="15" y="20"/>
                  <a:pt x="15" y="20"/>
                </a:cubicBezTo>
                <a:cubicBezTo>
                  <a:pt x="15" y="18"/>
                  <a:pt x="16" y="17"/>
                  <a:pt x="17" y="17"/>
                </a:cubicBezTo>
                <a:cubicBezTo>
                  <a:pt x="18" y="16"/>
                  <a:pt x="19" y="15"/>
                  <a:pt x="20" y="15"/>
                </a:cubicBezTo>
                <a:cubicBezTo>
                  <a:pt x="65" y="15"/>
                  <a:pt x="65" y="15"/>
                  <a:pt x="65" y="15"/>
                </a:cubicBezTo>
                <a:lnTo>
                  <a:pt x="65"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4" name="Freeform 218"/>
          <p:cNvSpPr>
            <a:spLocks/>
          </p:cNvSpPr>
          <p:nvPr userDrawn="1"/>
        </p:nvSpPr>
        <p:spPr bwMode="auto">
          <a:xfrm>
            <a:off x="6346825" y="-6849790"/>
            <a:ext cx="209550" cy="209550"/>
          </a:xfrm>
          <a:custGeom>
            <a:avLst/>
            <a:gdLst>
              <a:gd name="T0" fmla="*/ 0 w 66"/>
              <a:gd name="T1" fmla="*/ 66 h 66"/>
              <a:gd name="T2" fmla="*/ 45 w 66"/>
              <a:gd name="T3" fmla="*/ 66 h 66"/>
              <a:gd name="T4" fmla="*/ 60 w 66"/>
              <a:gd name="T5" fmla="*/ 60 h 66"/>
              <a:gd name="T6" fmla="*/ 66 w 66"/>
              <a:gd name="T7" fmla="*/ 45 h 66"/>
              <a:gd name="T8" fmla="*/ 66 w 66"/>
              <a:gd name="T9" fmla="*/ 0 h 66"/>
              <a:gd name="T10" fmla="*/ 50 w 66"/>
              <a:gd name="T11" fmla="*/ 0 h 66"/>
              <a:gd name="T12" fmla="*/ 50 w 66"/>
              <a:gd name="T13" fmla="*/ 46 h 66"/>
              <a:gd name="T14" fmla="*/ 49 w 66"/>
              <a:gd name="T15" fmla="*/ 49 h 66"/>
              <a:gd name="T16" fmla="*/ 45 w 66"/>
              <a:gd name="T17" fmla="*/ 51 h 66"/>
              <a:gd name="T18" fmla="*/ 0 w 66"/>
              <a:gd name="T19" fmla="*/ 51 h 66"/>
              <a:gd name="T20" fmla="*/ 0 w 66"/>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0" y="66"/>
                </a:moveTo>
                <a:cubicBezTo>
                  <a:pt x="45" y="66"/>
                  <a:pt x="45" y="66"/>
                  <a:pt x="45" y="66"/>
                </a:cubicBezTo>
                <a:cubicBezTo>
                  <a:pt x="51" y="66"/>
                  <a:pt x="56" y="64"/>
                  <a:pt x="60" y="60"/>
                </a:cubicBezTo>
                <a:cubicBezTo>
                  <a:pt x="64" y="56"/>
                  <a:pt x="66" y="51"/>
                  <a:pt x="66" y="45"/>
                </a:cubicBezTo>
                <a:cubicBezTo>
                  <a:pt x="66" y="0"/>
                  <a:pt x="66" y="0"/>
                  <a:pt x="66" y="0"/>
                </a:cubicBezTo>
                <a:cubicBezTo>
                  <a:pt x="50" y="0"/>
                  <a:pt x="50" y="0"/>
                  <a:pt x="50" y="0"/>
                </a:cubicBezTo>
                <a:cubicBezTo>
                  <a:pt x="50" y="46"/>
                  <a:pt x="50" y="46"/>
                  <a:pt x="50" y="46"/>
                </a:cubicBezTo>
                <a:cubicBezTo>
                  <a:pt x="50" y="48"/>
                  <a:pt x="50" y="49"/>
                  <a:pt x="49" y="49"/>
                </a:cubicBezTo>
                <a:cubicBezTo>
                  <a:pt x="48" y="50"/>
                  <a:pt x="47" y="51"/>
                  <a:pt x="45" y="51"/>
                </a:cubicBezTo>
                <a:cubicBezTo>
                  <a:pt x="0" y="51"/>
                  <a:pt x="0" y="51"/>
                  <a:pt x="0" y="51"/>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5" name="Freeform 219"/>
          <p:cNvSpPr>
            <a:spLocks/>
          </p:cNvSpPr>
          <p:nvPr userDrawn="1"/>
        </p:nvSpPr>
        <p:spPr bwMode="auto">
          <a:xfrm>
            <a:off x="6251575" y="-6687865"/>
            <a:ext cx="209550" cy="1019175"/>
          </a:xfrm>
          <a:custGeom>
            <a:avLst/>
            <a:gdLst>
              <a:gd name="T0" fmla="*/ 66 w 66"/>
              <a:gd name="T1" fmla="*/ 0 h 321"/>
              <a:gd name="T2" fmla="*/ 21 w 66"/>
              <a:gd name="T3" fmla="*/ 0 h 321"/>
              <a:gd name="T4" fmla="*/ 6 w 66"/>
              <a:gd name="T5" fmla="*/ 6 h 321"/>
              <a:gd name="T6" fmla="*/ 1 w 66"/>
              <a:gd name="T7" fmla="*/ 21 h 321"/>
              <a:gd name="T8" fmla="*/ 1 w 66"/>
              <a:gd name="T9" fmla="*/ 321 h 321"/>
              <a:gd name="T10" fmla="*/ 16 w 66"/>
              <a:gd name="T11" fmla="*/ 321 h 321"/>
              <a:gd name="T12" fmla="*/ 16 w 66"/>
              <a:gd name="T13" fmla="*/ 20 h 321"/>
              <a:gd name="T14" fmla="*/ 17 w 66"/>
              <a:gd name="T15" fmla="*/ 17 h 321"/>
              <a:gd name="T16" fmla="*/ 21 w 66"/>
              <a:gd name="T17" fmla="*/ 15 h 321"/>
              <a:gd name="T18" fmla="*/ 66 w 66"/>
              <a:gd name="T19" fmla="*/ 15 h 321"/>
              <a:gd name="T20" fmla="*/ 66 w 66"/>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321">
                <a:moveTo>
                  <a:pt x="66" y="0"/>
                </a:moveTo>
                <a:cubicBezTo>
                  <a:pt x="21" y="0"/>
                  <a:pt x="21" y="0"/>
                  <a:pt x="21" y="0"/>
                </a:cubicBezTo>
                <a:cubicBezTo>
                  <a:pt x="15" y="0"/>
                  <a:pt x="10" y="2"/>
                  <a:pt x="6" y="6"/>
                </a:cubicBezTo>
                <a:cubicBezTo>
                  <a:pt x="2" y="10"/>
                  <a:pt x="0" y="16"/>
                  <a:pt x="1" y="21"/>
                </a:cubicBezTo>
                <a:cubicBezTo>
                  <a:pt x="1" y="321"/>
                  <a:pt x="1" y="321"/>
                  <a:pt x="1" y="321"/>
                </a:cubicBezTo>
                <a:cubicBezTo>
                  <a:pt x="16" y="321"/>
                  <a:pt x="16" y="321"/>
                  <a:pt x="16" y="321"/>
                </a:cubicBezTo>
                <a:cubicBezTo>
                  <a:pt x="16" y="20"/>
                  <a:pt x="16" y="20"/>
                  <a:pt x="16" y="20"/>
                </a:cubicBezTo>
                <a:cubicBezTo>
                  <a:pt x="16" y="19"/>
                  <a:pt x="17" y="18"/>
                  <a:pt x="17" y="17"/>
                </a:cubicBezTo>
                <a:cubicBezTo>
                  <a:pt x="18" y="16"/>
                  <a:pt x="20"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6" name="Freeform 220"/>
          <p:cNvSpPr>
            <a:spLocks/>
          </p:cNvSpPr>
          <p:nvPr userDrawn="1"/>
        </p:nvSpPr>
        <p:spPr bwMode="auto">
          <a:xfrm>
            <a:off x="493713" y="-6735490"/>
            <a:ext cx="209550" cy="209550"/>
          </a:xfrm>
          <a:custGeom>
            <a:avLst/>
            <a:gdLst>
              <a:gd name="T0" fmla="*/ 0 w 66"/>
              <a:gd name="T1" fmla="*/ 66 h 66"/>
              <a:gd name="T2" fmla="*/ 45 w 66"/>
              <a:gd name="T3" fmla="*/ 66 h 66"/>
              <a:gd name="T4" fmla="*/ 60 w 66"/>
              <a:gd name="T5" fmla="*/ 60 h 66"/>
              <a:gd name="T6" fmla="*/ 65 w 66"/>
              <a:gd name="T7" fmla="*/ 45 h 66"/>
              <a:gd name="T8" fmla="*/ 65 w 66"/>
              <a:gd name="T9" fmla="*/ 0 h 66"/>
              <a:gd name="T10" fmla="*/ 50 w 66"/>
              <a:gd name="T11" fmla="*/ 0 h 66"/>
              <a:gd name="T12" fmla="*/ 50 w 66"/>
              <a:gd name="T13" fmla="*/ 46 h 66"/>
              <a:gd name="T14" fmla="*/ 49 w 66"/>
              <a:gd name="T15" fmla="*/ 49 h 66"/>
              <a:gd name="T16" fmla="*/ 45 w 66"/>
              <a:gd name="T17" fmla="*/ 51 h 66"/>
              <a:gd name="T18" fmla="*/ 0 w 66"/>
              <a:gd name="T19" fmla="*/ 51 h 66"/>
              <a:gd name="T20" fmla="*/ 0 w 66"/>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0" y="66"/>
                </a:moveTo>
                <a:cubicBezTo>
                  <a:pt x="45" y="66"/>
                  <a:pt x="45" y="66"/>
                  <a:pt x="45" y="66"/>
                </a:cubicBezTo>
                <a:cubicBezTo>
                  <a:pt x="51" y="66"/>
                  <a:pt x="56" y="64"/>
                  <a:pt x="60" y="60"/>
                </a:cubicBezTo>
                <a:cubicBezTo>
                  <a:pt x="64" y="56"/>
                  <a:pt x="66" y="51"/>
                  <a:pt x="65" y="45"/>
                </a:cubicBezTo>
                <a:cubicBezTo>
                  <a:pt x="65" y="0"/>
                  <a:pt x="65" y="0"/>
                  <a:pt x="65" y="0"/>
                </a:cubicBezTo>
                <a:cubicBezTo>
                  <a:pt x="50" y="0"/>
                  <a:pt x="50" y="0"/>
                  <a:pt x="50" y="0"/>
                </a:cubicBezTo>
                <a:cubicBezTo>
                  <a:pt x="50" y="46"/>
                  <a:pt x="50" y="46"/>
                  <a:pt x="50" y="46"/>
                </a:cubicBezTo>
                <a:cubicBezTo>
                  <a:pt x="50" y="48"/>
                  <a:pt x="49" y="49"/>
                  <a:pt x="49" y="49"/>
                </a:cubicBezTo>
                <a:cubicBezTo>
                  <a:pt x="48" y="50"/>
                  <a:pt x="46" y="51"/>
                  <a:pt x="45" y="51"/>
                </a:cubicBezTo>
                <a:cubicBezTo>
                  <a:pt x="0" y="51"/>
                  <a:pt x="0" y="51"/>
                  <a:pt x="0" y="51"/>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7" name="Freeform 221"/>
          <p:cNvSpPr>
            <a:spLocks/>
          </p:cNvSpPr>
          <p:nvPr userDrawn="1"/>
        </p:nvSpPr>
        <p:spPr bwMode="auto">
          <a:xfrm>
            <a:off x="398463" y="-6573565"/>
            <a:ext cx="209550" cy="1019175"/>
          </a:xfrm>
          <a:custGeom>
            <a:avLst/>
            <a:gdLst>
              <a:gd name="T0" fmla="*/ 66 w 66"/>
              <a:gd name="T1" fmla="*/ 0 h 321"/>
              <a:gd name="T2" fmla="*/ 21 w 66"/>
              <a:gd name="T3" fmla="*/ 0 h 321"/>
              <a:gd name="T4" fmla="*/ 6 w 66"/>
              <a:gd name="T5" fmla="*/ 6 h 321"/>
              <a:gd name="T6" fmla="*/ 0 w 66"/>
              <a:gd name="T7" fmla="*/ 21 h 321"/>
              <a:gd name="T8" fmla="*/ 0 w 66"/>
              <a:gd name="T9" fmla="*/ 321 h 321"/>
              <a:gd name="T10" fmla="*/ 16 w 66"/>
              <a:gd name="T11" fmla="*/ 321 h 321"/>
              <a:gd name="T12" fmla="*/ 16 w 66"/>
              <a:gd name="T13" fmla="*/ 20 h 321"/>
              <a:gd name="T14" fmla="*/ 17 w 66"/>
              <a:gd name="T15" fmla="*/ 17 h 321"/>
              <a:gd name="T16" fmla="*/ 21 w 66"/>
              <a:gd name="T17" fmla="*/ 15 h 321"/>
              <a:gd name="T18" fmla="*/ 66 w 66"/>
              <a:gd name="T19" fmla="*/ 15 h 321"/>
              <a:gd name="T20" fmla="*/ 66 w 66"/>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321">
                <a:moveTo>
                  <a:pt x="66" y="0"/>
                </a:moveTo>
                <a:cubicBezTo>
                  <a:pt x="21" y="0"/>
                  <a:pt x="21" y="0"/>
                  <a:pt x="21" y="0"/>
                </a:cubicBezTo>
                <a:cubicBezTo>
                  <a:pt x="15" y="0"/>
                  <a:pt x="9" y="2"/>
                  <a:pt x="6" y="6"/>
                </a:cubicBezTo>
                <a:cubicBezTo>
                  <a:pt x="2" y="10"/>
                  <a:pt x="0" y="16"/>
                  <a:pt x="0" y="21"/>
                </a:cubicBezTo>
                <a:cubicBezTo>
                  <a:pt x="0" y="321"/>
                  <a:pt x="0" y="321"/>
                  <a:pt x="0" y="321"/>
                </a:cubicBezTo>
                <a:cubicBezTo>
                  <a:pt x="16" y="321"/>
                  <a:pt x="16" y="321"/>
                  <a:pt x="16" y="321"/>
                </a:cubicBezTo>
                <a:cubicBezTo>
                  <a:pt x="16" y="20"/>
                  <a:pt x="16" y="20"/>
                  <a:pt x="16" y="20"/>
                </a:cubicBezTo>
                <a:cubicBezTo>
                  <a:pt x="15" y="19"/>
                  <a:pt x="16" y="18"/>
                  <a:pt x="17" y="17"/>
                </a:cubicBezTo>
                <a:cubicBezTo>
                  <a:pt x="18" y="16"/>
                  <a:pt x="19"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8" name="Freeform 222"/>
          <p:cNvSpPr>
            <a:spLocks/>
          </p:cNvSpPr>
          <p:nvPr userDrawn="1"/>
        </p:nvSpPr>
        <p:spPr bwMode="auto">
          <a:xfrm>
            <a:off x="6594475" y="-7011715"/>
            <a:ext cx="279400" cy="209550"/>
          </a:xfrm>
          <a:custGeom>
            <a:avLst/>
            <a:gdLst>
              <a:gd name="T0" fmla="*/ 0 w 88"/>
              <a:gd name="T1" fmla="*/ 66 h 66"/>
              <a:gd name="T2" fmla="*/ 0 w 88"/>
              <a:gd name="T3" fmla="*/ 50 h 66"/>
              <a:gd name="T4" fmla="*/ 67 w 88"/>
              <a:gd name="T5" fmla="*/ 50 h 66"/>
              <a:gd name="T6" fmla="*/ 71 w 88"/>
              <a:gd name="T7" fmla="*/ 49 h 66"/>
              <a:gd name="T8" fmla="*/ 72 w 88"/>
              <a:gd name="T9" fmla="*/ 45 h 66"/>
              <a:gd name="T10" fmla="*/ 72 w 88"/>
              <a:gd name="T11" fmla="*/ 0 h 66"/>
              <a:gd name="T12" fmla="*/ 88 w 88"/>
              <a:gd name="T13" fmla="*/ 0 h 66"/>
              <a:gd name="T14" fmla="*/ 88 w 88"/>
              <a:gd name="T15" fmla="*/ 45 h 66"/>
              <a:gd name="T16" fmla="*/ 81 w 88"/>
              <a:gd name="T17" fmla="*/ 60 h 66"/>
              <a:gd name="T18" fmla="*/ 67 w 88"/>
              <a:gd name="T19" fmla="*/ 66 h 66"/>
              <a:gd name="T20" fmla="*/ 0 w 88"/>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66">
                <a:moveTo>
                  <a:pt x="0" y="66"/>
                </a:moveTo>
                <a:cubicBezTo>
                  <a:pt x="0" y="50"/>
                  <a:pt x="0" y="50"/>
                  <a:pt x="0" y="50"/>
                </a:cubicBezTo>
                <a:cubicBezTo>
                  <a:pt x="67" y="50"/>
                  <a:pt x="67" y="50"/>
                  <a:pt x="67" y="50"/>
                </a:cubicBezTo>
                <a:cubicBezTo>
                  <a:pt x="69" y="50"/>
                  <a:pt x="70" y="50"/>
                  <a:pt x="71" y="49"/>
                </a:cubicBezTo>
                <a:cubicBezTo>
                  <a:pt x="72" y="48"/>
                  <a:pt x="72" y="47"/>
                  <a:pt x="72" y="45"/>
                </a:cubicBezTo>
                <a:cubicBezTo>
                  <a:pt x="72" y="0"/>
                  <a:pt x="72" y="0"/>
                  <a:pt x="72" y="0"/>
                </a:cubicBezTo>
                <a:cubicBezTo>
                  <a:pt x="88" y="0"/>
                  <a:pt x="88" y="0"/>
                  <a:pt x="88" y="0"/>
                </a:cubicBezTo>
                <a:cubicBezTo>
                  <a:pt x="88" y="45"/>
                  <a:pt x="88" y="45"/>
                  <a:pt x="88" y="45"/>
                </a:cubicBezTo>
                <a:cubicBezTo>
                  <a:pt x="88" y="51"/>
                  <a:pt x="85" y="56"/>
                  <a:pt x="81" y="60"/>
                </a:cubicBezTo>
                <a:cubicBezTo>
                  <a:pt x="77" y="64"/>
                  <a:pt x="72" y="66"/>
                  <a:pt x="67" y="66"/>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29" name="Rectangle 223"/>
          <p:cNvSpPr>
            <a:spLocks noChangeArrowheads="1"/>
          </p:cNvSpPr>
          <p:nvPr userDrawn="1"/>
        </p:nvSpPr>
        <p:spPr bwMode="auto">
          <a:xfrm>
            <a:off x="4564063"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30" name="Freeform 224"/>
          <p:cNvSpPr>
            <a:spLocks noEditPoints="1"/>
          </p:cNvSpPr>
          <p:nvPr userDrawn="1"/>
        </p:nvSpPr>
        <p:spPr bwMode="auto">
          <a:xfrm>
            <a:off x="4557713" y="-6868840"/>
            <a:ext cx="117475" cy="92075"/>
          </a:xfrm>
          <a:custGeom>
            <a:avLst/>
            <a:gdLst>
              <a:gd name="T0" fmla="*/ 68 w 74"/>
              <a:gd name="T1" fmla="*/ 54 h 58"/>
              <a:gd name="T2" fmla="*/ 4 w 74"/>
              <a:gd name="T3" fmla="*/ 54 h 58"/>
              <a:gd name="T4" fmla="*/ 4 w 74"/>
              <a:gd name="T5" fmla="*/ 4 h 58"/>
              <a:gd name="T6" fmla="*/ 68 w 74"/>
              <a:gd name="T7" fmla="*/ 4 h 58"/>
              <a:gd name="T8" fmla="*/ 68 w 74"/>
              <a:gd name="T9" fmla="*/ 54 h 58"/>
              <a:gd name="T10" fmla="*/ 74 w 74"/>
              <a:gd name="T11" fmla="*/ 0 h 58"/>
              <a:gd name="T12" fmla="*/ 68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68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68" y="54"/>
                </a:moveTo>
                <a:lnTo>
                  <a:pt x="4" y="54"/>
                </a:lnTo>
                <a:lnTo>
                  <a:pt x="4" y="4"/>
                </a:lnTo>
                <a:lnTo>
                  <a:pt x="68" y="4"/>
                </a:lnTo>
                <a:lnTo>
                  <a:pt x="68" y="54"/>
                </a:lnTo>
                <a:close/>
                <a:moveTo>
                  <a:pt x="74" y="0"/>
                </a:moveTo>
                <a:lnTo>
                  <a:pt x="68" y="0"/>
                </a:lnTo>
                <a:lnTo>
                  <a:pt x="4" y="0"/>
                </a:lnTo>
                <a:lnTo>
                  <a:pt x="0" y="0"/>
                </a:lnTo>
                <a:lnTo>
                  <a:pt x="0" y="4"/>
                </a:lnTo>
                <a:lnTo>
                  <a:pt x="0" y="54"/>
                </a:lnTo>
                <a:lnTo>
                  <a:pt x="0" y="58"/>
                </a:lnTo>
                <a:lnTo>
                  <a:pt x="4" y="58"/>
                </a:lnTo>
                <a:lnTo>
                  <a:pt x="68"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31" name="Rectangle 225"/>
          <p:cNvSpPr>
            <a:spLocks noChangeArrowheads="1"/>
          </p:cNvSpPr>
          <p:nvPr userDrawn="1"/>
        </p:nvSpPr>
        <p:spPr bwMode="auto">
          <a:xfrm>
            <a:off x="2282825"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4" name="Freeform 226"/>
          <p:cNvSpPr>
            <a:spLocks noEditPoints="1"/>
          </p:cNvSpPr>
          <p:nvPr userDrawn="1"/>
        </p:nvSpPr>
        <p:spPr bwMode="auto">
          <a:xfrm>
            <a:off x="2276475"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5" name="Rectangle 227"/>
          <p:cNvSpPr>
            <a:spLocks noChangeArrowheads="1"/>
          </p:cNvSpPr>
          <p:nvPr userDrawn="1"/>
        </p:nvSpPr>
        <p:spPr bwMode="auto">
          <a:xfrm>
            <a:off x="1655763"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7" name="Freeform 228"/>
          <p:cNvSpPr>
            <a:spLocks noEditPoints="1"/>
          </p:cNvSpPr>
          <p:nvPr userDrawn="1"/>
        </p:nvSpPr>
        <p:spPr bwMode="auto">
          <a:xfrm>
            <a:off x="1649413"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8" name="Rectangle 229"/>
          <p:cNvSpPr>
            <a:spLocks noChangeArrowheads="1"/>
          </p:cNvSpPr>
          <p:nvPr userDrawn="1"/>
        </p:nvSpPr>
        <p:spPr bwMode="auto">
          <a:xfrm>
            <a:off x="32766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29" name="Freeform 230"/>
          <p:cNvSpPr>
            <a:spLocks noEditPoints="1"/>
          </p:cNvSpPr>
          <p:nvPr userDrawn="1"/>
        </p:nvSpPr>
        <p:spPr bwMode="auto">
          <a:xfrm>
            <a:off x="32702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0" name="Rectangle 231"/>
          <p:cNvSpPr>
            <a:spLocks noChangeArrowheads="1"/>
          </p:cNvSpPr>
          <p:nvPr userDrawn="1"/>
        </p:nvSpPr>
        <p:spPr bwMode="auto">
          <a:xfrm>
            <a:off x="4830763"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1" name="Freeform 232"/>
          <p:cNvSpPr>
            <a:spLocks noEditPoints="1"/>
          </p:cNvSpPr>
          <p:nvPr userDrawn="1"/>
        </p:nvSpPr>
        <p:spPr bwMode="auto">
          <a:xfrm>
            <a:off x="4824413"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2" name="Rectangle 233"/>
          <p:cNvSpPr>
            <a:spLocks noChangeArrowheads="1"/>
          </p:cNvSpPr>
          <p:nvPr userDrawn="1"/>
        </p:nvSpPr>
        <p:spPr bwMode="auto">
          <a:xfrm>
            <a:off x="6480175"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3" name="Freeform 234"/>
          <p:cNvSpPr>
            <a:spLocks noEditPoints="1"/>
          </p:cNvSpPr>
          <p:nvPr userDrawn="1"/>
        </p:nvSpPr>
        <p:spPr bwMode="auto">
          <a:xfrm>
            <a:off x="6470650"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4" name="Freeform 235"/>
          <p:cNvSpPr>
            <a:spLocks/>
          </p:cNvSpPr>
          <p:nvPr userDrawn="1"/>
        </p:nvSpPr>
        <p:spPr bwMode="auto">
          <a:xfrm>
            <a:off x="5746750"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5" name="Freeform 236"/>
          <p:cNvSpPr>
            <a:spLocks/>
          </p:cNvSpPr>
          <p:nvPr userDrawn="1"/>
        </p:nvSpPr>
        <p:spPr bwMode="auto">
          <a:xfrm>
            <a:off x="5746750"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6" name="Rectangle 237"/>
          <p:cNvSpPr>
            <a:spLocks noChangeArrowheads="1"/>
          </p:cNvSpPr>
          <p:nvPr userDrawn="1"/>
        </p:nvSpPr>
        <p:spPr bwMode="auto">
          <a:xfrm>
            <a:off x="571500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7" name="Freeform 238"/>
          <p:cNvSpPr>
            <a:spLocks noEditPoints="1"/>
          </p:cNvSpPr>
          <p:nvPr userDrawn="1"/>
        </p:nvSpPr>
        <p:spPr bwMode="auto">
          <a:xfrm>
            <a:off x="570865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8" name="Rectangle 239"/>
          <p:cNvSpPr>
            <a:spLocks noChangeArrowheads="1"/>
          </p:cNvSpPr>
          <p:nvPr userDrawn="1"/>
        </p:nvSpPr>
        <p:spPr bwMode="auto">
          <a:xfrm>
            <a:off x="5138738"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39" name="Freeform 240"/>
          <p:cNvSpPr>
            <a:spLocks noEditPoints="1"/>
          </p:cNvSpPr>
          <p:nvPr userDrawn="1"/>
        </p:nvSpPr>
        <p:spPr bwMode="auto">
          <a:xfrm>
            <a:off x="5129213"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0" name="Rectangle 241"/>
          <p:cNvSpPr>
            <a:spLocks noChangeArrowheads="1"/>
          </p:cNvSpPr>
          <p:nvPr userDrawn="1"/>
        </p:nvSpPr>
        <p:spPr bwMode="auto">
          <a:xfrm>
            <a:off x="3302000" y="-6770415"/>
            <a:ext cx="69850"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1" name="Rectangle 242"/>
          <p:cNvSpPr>
            <a:spLocks noChangeArrowheads="1"/>
          </p:cNvSpPr>
          <p:nvPr userDrawn="1"/>
        </p:nvSpPr>
        <p:spPr bwMode="auto">
          <a:xfrm>
            <a:off x="3521075" y="-6697390"/>
            <a:ext cx="19050" cy="698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2" name="Rectangle 243"/>
          <p:cNvSpPr>
            <a:spLocks noChangeArrowheads="1"/>
          </p:cNvSpPr>
          <p:nvPr userDrawn="1"/>
        </p:nvSpPr>
        <p:spPr bwMode="auto">
          <a:xfrm>
            <a:off x="3594100" y="-6564040"/>
            <a:ext cx="71438"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3" name="Rectangle 244"/>
          <p:cNvSpPr>
            <a:spLocks noChangeArrowheads="1"/>
          </p:cNvSpPr>
          <p:nvPr userDrawn="1"/>
        </p:nvSpPr>
        <p:spPr bwMode="auto">
          <a:xfrm>
            <a:off x="3606800" y="-6535465"/>
            <a:ext cx="49213" cy="10699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4" name="Freeform 245"/>
          <p:cNvSpPr>
            <a:spLocks/>
          </p:cNvSpPr>
          <p:nvPr userDrawn="1"/>
        </p:nvSpPr>
        <p:spPr bwMode="auto">
          <a:xfrm>
            <a:off x="5988050" y="-6684690"/>
            <a:ext cx="101600" cy="107950"/>
          </a:xfrm>
          <a:custGeom>
            <a:avLst/>
            <a:gdLst>
              <a:gd name="T0" fmla="*/ 32 w 32"/>
              <a:gd name="T1" fmla="*/ 34 h 34"/>
              <a:gd name="T2" fmla="*/ 17 w 32"/>
              <a:gd name="T3" fmla="*/ 34 h 34"/>
              <a:gd name="T4" fmla="*/ 17 w 32"/>
              <a:gd name="T5" fmla="*/ 21 h 34"/>
              <a:gd name="T6" fmla="*/ 11 w 32"/>
              <a:gd name="T7" fmla="*/ 15 h 34"/>
              <a:gd name="T8" fmla="*/ 0 w 32"/>
              <a:gd name="T9" fmla="*/ 15 h 34"/>
              <a:gd name="T10" fmla="*/ 0 w 32"/>
              <a:gd name="T11" fmla="*/ 0 h 34"/>
              <a:gd name="T12" fmla="*/ 11 w 32"/>
              <a:gd name="T13" fmla="*/ 0 h 34"/>
              <a:gd name="T14" fmla="*/ 32 w 32"/>
              <a:gd name="T15" fmla="*/ 21 h 34"/>
              <a:gd name="T16" fmla="*/ 32 w 32"/>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32" y="34"/>
                </a:moveTo>
                <a:cubicBezTo>
                  <a:pt x="17" y="34"/>
                  <a:pt x="17" y="34"/>
                  <a:pt x="17" y="34"/>
                </a:cubicBezTo>
                <a:cubicBezTo>
                  <a:pt x="17" y="21"/>
                  <a:pt x="17" y="21"/>
                  <a:pt x="17" y="21"/>
                </a:cubicBezTo>
                <a:cubicBezTo>
                  <a:pt x="17" y="18"/>
                  <a:pt x="14" y="15"/>
                  <a:pt x="11" y="15"/>
                </a:cubicBezTo>
                <a:cubicBezTo>
                  <a:pt x="0" y="15"/>
                  <a:pt x="0" y="15"/>
                  <a:pt x="0" y="15"/>
                </a:cubicBezTo>
                <a:cubicBezTo>
                  <a:pt x="0" y="0"/>
                  <a:pt x="0" y="0"/>
                  <a:pt x="0" y="0"/>
                </a:cubicBezTo>
                <a:cubicBezTo>
                  <a:pt x="11" y="0"/>
                  <a:pt x="11" y="0"/>
                  <a:pt x="11" y="0"/>
                </a:cubicBezTo>
                <a:cubicBezTo>
                  <a:pt x="23" y="0"/>
                  <a:pt x="32" y="9"/>
                  <a:pt x="32" y="21"/>
                </a:cubicBezTo>
                <a:lnTo>
                  <a:pt x="32"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5" name="Freeform 246"/>
          <p:cNvSpPr>
            <a:spLocks/>
          </p:cNvSpPr>
          <p:nvPr userDrawn="1"/>
        </p:nvSpPr>
        <p:spPr bwMode="auto">
          <a:xfrm>
            <a:off x="5746750" y="-6738665"/>
            <a:ext cx="196850" cy="104775"/>
          </a:xfrm>
          <a:custGeom>
            <a:avLst/>
            <a:gdLst>
              <a:gd name="T0" fmla="*/ 62 w 62"/>
              <a:gd name="T1" fmla="*/ 33 h 33"/>
              <a:gd name="T2" fmla="*/ 21 w 62"/>
              <a:gd name="T3" fmla="*/ 33 h 33"/>
              <a:gd name="T4" fmla="*/ 0 w 62"/>
              <a:gd name="T5" fmla="*/ 12 h 33"/>
              <a:gd name="T6" fmla="*/ 0 w 62"/>
              <a:gd name="T7" fmla="*/ 0 h 33"/>
              <a:gd name="T8" fmla="*/ 16 w 62"/>
              <a:gd name="T9" fmla="*/ 0 h 33"/>
              <a:gd name="T10" fmla="*/ 16 w 62"/>
              <a:gd name="T11" fmla="*/ 12 h 33"/>
              <a:gd name="T12" fmla="*/ 21 w 62"/>
              <a:gd name="T13" fmla="*/ 17 h 33"/>
              <a:gd name="T14" fmla="*/ 62 w 62"/>
              <a:gd name="T15" fmla="*/ 17 h 33"/>
              <a:gd name="T16" fmla="*/ 62 w 62"/>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3">
                <a:moveTo>
                  <a:pt x="62" y="33"/>
                </a:moveTo>
                <a:cubicBezTo>
                  <a:pt x="21" y="33"/>
                  <a:pt x="21" y="33"/>
                  <a:pt x="21" y="33"/>
                </a:cubicBezTo>
                <a:cubicBezTo>
                  <a:pt x="10" y="33"/>
                  <a:pt x="0" y="23"/>
                  <a:pt x="0" y="12"/>
                </a:cubicBezTo>
                <a:cubicBezTo>
                  <a:pt x="0" y="0"/>
                  <a:pt x="0" y="0"/>
                  <a:pt x="0" y="0"/>
                </a:cubicBezTo>
                <a:cubicBezTo>
                  <a:pt x="16" y="0"/>
                  <a:pt x="16" y="0"/>
                  <a:pt x="16" y="0"/>
                </a:cubicBezTo>
                <a:cubicBezTo>
                  <a:pt x="16" y="12"/>
                  <a:pt x="16" y="12"/>
                  <a:pt x="16" y="12"/>
                </a:cubicBezTo>
                <a:cubicBezTo>
                  <a:pt x="16" y="15"/>
                  <a:pt x="18" y="17"/>
                  <a:pt x="21" y="17"/>
                </a:cubicBezTo>
                <a:cubicBezTo>
                  <a:pt x="62" y="17"/>
                  <a:pt x="62" y="17"/>
                  <a:pt x="62" y="17"/>
                </a:cubicBezTo>
                <a:lnTo>
                  <a:pt x="62" y="3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6" name="Rectangle 247"/>
          <p:cNvSpPr>
            <a:spLocks noChangeArrowheads="1"/>
          </p:cNvSpPr>
          <p:nvPr userDrawn="1"/>
        </p:nvSpPr>
        <p:spPr bwMode="auto">
          <a:xfrm>
            <a:off x="5737225" y="-676724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7" name="Rectangle 248"/>
          <p:cNvSpPr>
            <a:spLocks noChangeArrowheads="1"/>
          </p:cNvSpPr>
          <p:nvPr userDrawn="1"/>
        </p:nvSpPr>
        <p:spPr bwMode="auto">
          <a:xfrm>
            <a:off x="5956300" y="-6694215"/>
            <a:ext cx="19050" cy="698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8" name="Rectangle 249"/>
          <p:cNvSpPr>
            <a:spLocks noChangeArrowheads="1"/>
          </p:cNvSpPr>
          <p:nvPr userDrawn="1"/>
        </p:nvSpPr>
        <p:spPr bwMode="auto">
          <a:xfrm>
            <a:off x="6032500" y="-6564040"/>
            <a:ext cx="66675"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49" name="Rectangle 250"/>
          <p:cNvSpPr>
            <a:spLocks noChangeArrowheads="1"/>
          </p:cNvSpPr>
          <p:nvPr userDrawn="1"/>
        </p:nvSpPr>
        <p:spPr bwMode="auto">
          <a:xfrm>
            <a:off x="6042025" y="-6532290"/>
            <a:ext cx="47625" cy="10699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0" name="Rectangle 251"/>
          <p:cNvSpPr>
            <a:spLocks noChangeArrowheads="1"/>
          </p:cNvSpPr>
          <p:nvPr userDrawn="1"/>
        </p:nvSpPr>
        <p:spPr bwMode="auto">
          <a:xfrm>
            <a:off x="392113" y="-7159353"/>
            <a:ext cx="330200"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1" name="Freeform 252"/>
          <p:cNvSpPr>
            <a:spLocks/>
          </p:cNvSpPr>
          <p:nvPr userDrawn="1"/>
        </p:nvSpPr>
        <p:spPr bwMode="auto">
          <a:xfrm>
            <a:off x="363538" y="-7245078"/>
            <a:ext cx="387350" cy="79375"/>
          </a:xfrm>
          <a:custGeom>
            <a:avLst/>
            <a:gdLst>
              <a:gd name="T0" fmla="*/ 24 w 244"/>
              <a:gd name="T1" fmla="*/ 0 h 50"/>
              <a:gd name="T2" fmla="*/ 222 w 244"/>
              <a:gd name="T3" fmla="*/ 0 h 50"/>
              <a:gd name="T4" fmla="*/ 244 w 244"/>
              <a:gd name="T5" fmla="*/ 50 h 50"/>
              <a:gd name="T6" fmla="*/ 0 w 244"/>
              <a:gd name="T7" fmla="*/ 50 h 50"/>
              <a:gd name="T8" fmla="*/ 24 w 244"/>
              <a:gd name="T9" fmla="*/ 0 h 50"/>
            </a:gdLst>
            <a:ahLst/>
            <a:cxnLst>
              <a:cxn ang="0">
                <a:pos x="T0" y="T1"/>
              </a:cxn>
              <a:cxn ang="0">
                <a:pos x="T2" y="T3"/>
              </a:cxn>
              <a:cxn ang="0">
                <a:pos x="T4" y="T5"/>
              </a:cxn>
              <a:cxn ang="0">
                <a:pos x="T6" y="T7"/>
              </a:cxn>
              <a:cxn ang="0">
                <a:pos x="T8" y="T9"/>
              </a:cxn>
            </a:cxnLst>
            <a:rect l="0" t="0" r="r" b="b"/>
            <a:pathLst>
              <a:path w="244" h="50">
                <a:moveTo>
                  <a:pt x="24" y="0"/>
                </a:moveTo>
                <a:lnTo>
                  <a:pt x="222" y="0"/>
                </a:lnTo>
                <a:lnTo>
                  <a:pt x="244" y="50"/>
                </a:lnTo>
                <a:lnTo>
                  <a:pt x="0" y="50"/>
                </a:lnTo>
                <a:lnTo>
                  <a:pt x="2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2" name="Rectangle 253"/>
          <p:cNvSpPr>
            <a:spLocks noChangeArrowheads="1"/>
          </p:cNvSpPr>
          <p:nvPr userDrawn="1"/>
        </p:nvSpPr>
        <p:spPr bwMode="auto">
          <a:xfrm>
            <a:off x="417513" y="-7083153"/>
            <a:ext cx="19685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3" name="Rectangle 254"/>
          <p:cNvSpPr>
            <a:spLocks noChangeArrowheads="1"/>
          </p:cNvSpPr>
          <p:nvPr userDrawn="1"/>
        </p:nvSpPr>
        <p:spPr bwMode="auto">
          <a:xfrm>
            <a:off x="646113" y="-7083153"/>
            <a:ext cx="47625" cy="122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4" name="Rectangle 255"/>
          <p:cNvSpPr>
            <a:spLocks noChangeArrowheads="1"/>
          </p:cNvSpPr>
          <p:nvPr userDrawn="1"/>
        </p:nvSpPr>
        <p:spPr bwMode="auto">
          <a:xfrm>
            <a:off x="439738" y="-7018065"/>
            <a:ext cx="85725" cy="57150"/>
          </a:xfrm>
          <a:prstGeom prst="rect">
            <a:avLst/>
          </a:prstGeom>
          <a:solidFill>
            <a:srgbClr val="B3B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5" name="Freeform 256"/>
          <p:cNvSpPr>
            <a:spLocks/>
          </p:cNvSpPr>
          <p:nvPr userDrawn="1"/>
        </p:nvSpPr>
        <p:spPr bwMode="auto">
          <a:xfrm>
            <a:off x="392113" y="-6722790"/>
            <a:ext cx="41275" cy="57150"/>
          </a:xfrm>
          <a:custGeom>
            <a:avLst/>
            <a:gdLst>
              <a:gd name="T0" fmla="*/ 7 w 13"/>
              <a:gd name="T1" fmla="*/ 0 h 18"/>
              <a:gd name="T2" fmla="*/ 6 w 13"/>
              <a:gd name="T3" fmla="*/ 0 h 18"/>
              <a:gd name="T4" fmla="*/ 0 w 13"/>
              <a:gd name="T5" fmla="*/ 8 h 18"/>
              <a:gd name="T6" fmla="*/ 1 w 13"/>
              <a:gd name="T7" fmla="*/ 14 h 18"/>
              <a:gd name="T8" fmla="*/ 6 w 13"/>
              <a:gd name="T9" fmla="*/ 18 h 18"/>
              <a:gd name="T10" fmla="*/ 6 w 13"/>
              <a:gd name="T11" fmla="*/ 18 h 18"/>
              <a:gd name="T12" fmla="*/ 6 w 13"/>
              <a:gd name="T13" fmla="*/ 18 h 18"/>
              <a:gd name="T14" fmla="*/ 11 w 13"/>
              <a:gd name="T15" fmla="*/ 14 h 18"/>
              <a:gd name="T16" fmla="*/ 13 w 13"/>
              <a:gd name="T17" fmla="*/ 9 h 18"/>
              <a:gd name="T18" fmla="*/ 13 w 13"/>
              <a:gd name="T19" fmla="*/ 9 h 18"/>
              <a:gd name="T20" fmla="*/ 13 w 13"/>
              <a:gd name="T21" fmla="*/ 8 h 18"/>
              <a:gd name="T22" fmla="*/ 7 w 13"/>
              <a:gd name="T23" fmla="*/ 0 h 18"/>
              <a:gd name="T24" fmla="*/ 7 w 13"/>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8">
                <a:moveTo>
                  <a:pt x="7" y="0"/>
                </a:moveTo>
                <a:cubicBezTo>
                  <a:pt x="6" y="0"/>
                  <a:pt x="6" y="0"/>
                  <a:pt x="6" y="0"/>
                </a:cubicBezTo>
                <a:cubicBezTo>
                  <a:pt x="1" y="0"/>
                  <a:pt x="0" y="6"/>
                  <a:pt x="0" y="8"/>
                </a:cubicBezTo>
                <a:cubicBezTo>
                  <a:pt x="0" y="10"/>
                  <a:pt x="1" y="13"/>
                  <a:pt x="1" y="14"/>
                </a:cubicBezTo>
                <a:cubicBezTo>
                  <a:pt x="2" y="17"/>
                  <a:pt x="4" y="18"/>
                  <a:pt x="6" y="18"/>
                </a:cubicBezTo>
                <a:cubicBezTo>
                  <a:pt x="6" y="18"/>
                  <a:pt x="6" y="18"/>
                  <a:pt x="6" y="18"/>
                </a:cubicBezTo>
                <a:cubicBezTo>
                  <a:pt x="6" y="18"/>
                  <a:pt x="6" y="18"/>
                  <a:pt x="6" y="18"/>
                </a:cubicBezTo>
                <a:cubicBezTo>
                  <a:pt x="8" y="18"/>
                  <a:pt x="10" y="15"/>
                  <a:pt x="11" y="14"/>
                </a:cubicBezTo>
                <a:cubicBezTo>
                  <a:pt x="11" y="13"/>
                  <a:pt x="13" y="11"/>
                  <a:pt x="13" y="9"/>
                </a:cubicBezTo>
                <a:cubicBezTo>
                  <a:pt x="13" y="9"/>
                  <a:pt x="13" y="9"/>
                  <a:pt x="13" y="9"/>
                </a:cubicBezTo>
                <a:cubicBezTo>
                  <a:pt x="13" y="8"/>
                  <a:pt x="13" y="8"/>
                  <a:pt x="13" y="8"/>
                </a:cubicBezTo>
                <a:cubicBezTo>
                  <a:pt x="13" y="5"/>
                  <a:pt x="12" y="0"/>
                  <a:pt x="7" y="0"/>
                </a:cubicBezTo>
                <a:cubicBezTo>
                  <a:pt x="7" y="0"/>
                  <a:pt x="7" y="0"/>
                  <a:pt x="7"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6" name="Freeform 257"/>
          <p:cNvSpPr>
            <a:spLocks/>
          </p:cNvSpPr>
          <p:nvPr userDrawn="1"/>
        </p:nvSpPr>
        <p:spPr bwMode="auto">
          <a:xfrm>
            <a:off x="360363" y="-6659290"/>
            <a:ext cx="31750" cy="31750"/>
          </a:xfrm>
          <a:custGeom>
            <a:avLst/>
            <a:gdLst>
              <a:gd name="T0" fmla="*/ 5 w 10"/>
              <a:gd name="T1" fmla="*/ 0 h 10"/>
              <a:gd name="T2" fmla="*/ 5 w 10"/>
              <a:gd name="T3" fmla="*/ 0 h 10"/>
              <a:gd name="T4" fmla="*/ 0 w 10"/>
              <a:gd name="T5" fmla="*/ 5 h 10"/>
              <a:gd name="T6" fmla="*/ 5 w 10"/>
              <a:gd name="T7" fmla="*/ 10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8"/>
                  <a:pt x="10" y="5"/>
                </a:cubicBezTo>
                <a:cubicBezTo>
                  <a:pt x="10" y="5"/>
                  <a:pt x="10" y="5"/>
                  <a:pt x="10" y="5"/>
                </a:cubicBezTo>
                <a:cubicBezTo>
                  <a:pt x="10" y="2"/>
                  <a:pt x="8"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7" name="Freeform 258"/>
          <p:cNvSpPr>
            <a:spLocks/>
          </p:cNvSpPr>
          <p:nvPr userDrawn="1"/>
        </p:nvSpPr>
        <p:spPr bwMode="auto">
          <a:xfrm>
            <a:off x="455613" y="-6687865"/>
            <a:ext cx="31750" cy="28575"/>
          </a:xfrm>
          <a:custGeom>
            <a:avLst/>
            <a:gdLst>
              <a:gd name="T0" fmla="*/ 5 w 10"/>
              <a:gd name="T1" fmla="*/ 0 h 9"/>
              <a:gd name="T2" fmla="*/ 5 w 10"/>
              <a:gd name="T3" fmla="*/ 0 h 9"/>
              <a:gd name="T4" fmla="*/ 0 w 10"/>
              <a:gd name="T5" fmla="*/ 4 h 9"/>
              <a:gd name="T6" fmla="*/ 0 w 10"/>
              <a:gd name="T7" fmla="*/ 5 h 9"/>
              <a:gd name="T8" fmla="*/ 5 w 10"/>
              <a:gd name="T9" fmla="*/ 9 h 9"/>
              <a:gd name="T10" fmla="*/ 10 w 10"/>
              <a:gd name="T11" fmla="*/ 5 h 9"/>
              <a:gd name="T12" fmla="*/ 10 w 10"/>
              <a:gd name="T13" fmla="*/ 5 h 9"/>
              <a:gd name="T14" fmla="*/ 5 w 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5" y="0"/>
                </a:moveTo>
                <a:cubicBezTo>
                  <a:pt x="5" y="0"/>
                  <a:pt x="5" y="0"/>
                  <a:pt x="5" y="0"/>
                </a:cubicBezTo>
                <a:cubicBezTo>
                  <a:pt x="2" y="0"/>
                  <a:pt x="0" y="2"/>
                  <a:pt x="0" y="4"/>
                </a:cubicBezTo>
                <a:cubicBezTo>
                  <a:pt x="0" y="5"/>
                  <a:pt x="0" y="5"/>
                  <a:pt x="0" y="5"/>
                </a:cubicBezTo>
                <a:cubicBezTo>
                  <a:pt x="0" y="7"/>
                  <a:pt x="2" y="9"/>
                  <a:pt x="5" y="9"/>
                </a:cubicBezTo>
                <a:cubicBezTo>
                  <a:pt x="7" y="9"/>
                  <a:pt x="10" y="7"/>
                  <a:pt x="10" y="5"/>
                </a:cubicBezTo>
                <a:cubicBezTo>
                  <a:pt x="10" y="5"/>
                  <a:pt x="10" y="5"/>
                  <a:pt x="10" y="5"/>
                </a:cubicBezTo>
                <a:cubicBezTo>
                  <a:pt x="10"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8" name="Freeform 259"/>
          <p:cNvSpPr>
            <a:spLocks/>
          </p:cNvSpPr>
          <p:nvPr userDrawn="1"/>
        </p:nvSpPr>
        <p:spPr bwMode="auto">
          <a:xfrm>
            <a:off x="452438" y="-6725965"/>
            <a:ext cx="28575" cy="25400"/>
          </a:xfrm>
          <a:custGeom>
            <a:avLst/>
            <a:gdLst>
              <a:gd name="T0" fmla="*/ 5 w 9"/>
              <a:gd name="T1" fmla="*/ 0 h 8"/>
              <a:gd name="T2" fmla="*/ 4 w 9"/>
              <a:gd name="T3" fmla="*/ 0 h 8"/>
              <a:gd name="T4" fmla="*/ 0 w 9"/>
              <a:gd name="T5" fmla="*/ 4 h 8"/>
              <a:gd name="T6" fmla="*/ 0 w 9"/>
              <a:gd name="T7" fmla="*/ 4 h 8"/>
              <a:gd name="T8" fmla="*/ 4 w 9"/>
              <a:gd name="T9" fmla="*/ 8 h 8"/>
              <a:gd name="T10" fmla="*/ 5 w 9"/>
              <a:gd name="T11" fmla="*/ 8 h 8"/>
              <a:gd name="T12" fmla="*/ 9 w 9"/>
              <a:gd name="T13" fmla="*/ 4 h 8"/>
              <a:gd name="T14" fmla="*/ 9 w 9"/>
              <a:gd name="T15" fmla="*/ 4 h 8"/>
              <a:gd name="T16" fmla="*/ 5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5" y="0"/>
                </a:moveTo>
                <a:cubicBezTo>
                  <a:pt x="4" y="0"/>
                  <a:pt x="4" y="0"/>
                  <a:pt x="4" y="0"/>
                </a:cubicBezTo>
                <a:cubicBezTo>
                  <a:pt x="2" y="0"/>
                  <a:pt x="0" y="1"/>
                  <a:pt x="0" y="4"/>
                </a:cubicBezTo>
                <a:cubicBezTo>
                  <a:pt x="0" y="4"/>
                  <a:pt x="0" y="4"/>
                  <a:pt x="0" y="4"/>
                </a:cubicBezTo>
                <a:cubicBezTo>
                  <a:pt x="0" y="6"/>
                  <a:pt x="2" y="8"/>
                  <a:pt x="4" y="8"/>
                </a:cubicBezTo>
                <a:cubicBezTo>
                  <a:pt x="5" y="8"/>
                  <a:pt x="5" y="8"/>
                  <a:pt x="5" y="8"/>
                </a:cubicBezTo>
                <a:cubicBezTo>
                  <a:pt x="7" y="8"/>
                  <a:pt x="8" y="6"/>
                  <a:pt x="9" y="4"/>
                </a:cubicBezTo>
                <a:cubicBezTo>
                  <a:pt x="9" y="4"/>
                  <a:pt x="9" y="4"/>
                  <a:pt x="9" y="4"/>
                </a:cubicBezTo>
                <a:cubicBezTo>
                  <a:pt x="8" y="1"/>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59" name="Freeform 260"/>
          <p:cNvSpPr>
            <a:spLocks/>
          </p:cNvSpPr>
          <p:nvPr userDrawn="1"/>
        </p:nvSpPr>
        <p:spPr bwMode="auto">
          <a:xfrm>
            <a:off x="496888" y="-6716440"/>
            <a:ext cx="19050" cy="22225"/>
          </a:xfrm>
          <a:custGeom>
            <a:avLst/>
            <a:gdLst>
              <a:gd name="T0" fmla="*/ 3 w 6"/>
              <a:gd name="T1" fmla="*/ 0 h 7"/>
              <a:gd name="T2" fmla="*/ 3 w 6"/>
              <a:gd name="T3" fmla="*/ 0 h 7"/>
              <a:gd name="T4" fmla="*/ 0 w 6"/>
              <a:gd name="T5" fmla="*/ 3 h 7"/>
              <a:gd name="T6" fmla="*/ 0 w 6"/>
              <a:gd name="T7" fmla="*/ 4 h 7"/>
              <a:gd name="T8" fmla="*/ 3 w 6"/>
              <a:gd name="T9" fmla="*/ 7 h 7"/>
              <a:gd name="T10" fmla="*/ 6 w 6"/>
              <a:gd name="T11" fmla="*/ 4 h 7"/>
              <a:gd name="T12" fmla="*/ 3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0"/>
                </a:moveTo>
                <a:cubicBezTo>
                  <a:pt x="3" y="0"/>
                  <a:pt x="3" y="0"/>
                  <a:pt x="3" y="0"/>
                </a:cubicBezTo>
                <a:cubicBezTo>
                  <a:pt x="1" y="0"/>
                  <a:pt x="0" y="1"/>
                  <a:pt x="0" y="3"/>
                </a:cubicBezTo>
                <a:cubicBezTo>
                  <a:pt x="0" y="4"/>
                  <a:pt x="0" y="4"/>
                  <a:pt x="0" y="4"/>
                </a:cubicBezTo>
                <a:cubicBezTo>
                  <a:pt x="0" y="6"/>
                  <a:pt x="1" y="7"/>
                  <a:pt x="3" y="7"/>
                </a:cubicBezTo>
                <a:cubicBezTo>
                  <a:pt x="5" y="7"/>
                  <a:pt x="6" y="6"/>
                  <a:pt x="6" y="4"/>
                </a:cubicBezTo>
                <a:cubicBezTo>
                  <a:pt x="6" y="2"/>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0" name="Freeform 261"/>
          <p:cNvSpPr>
            <a:spLocks/>
          </p:cNvSpPr>
          <p:nvPr userDrawn="1"/>
        </p:nvSpPr>
        <p:spPr bwMode="auto">
          <a:xfrm>
            <a:off x="649288"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1" name="Freeform 262"/>
          <p:cNvSpPr>
            <a:spLocks/>
          </p:cNvSpPr>
          <p:nvPr userDrawn="1"/>
        </p:nvSpPr>
        <p:spPr bwMode="auto">
          <a:xfrm>
            <a:off x="649288"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2" name="Rectangle 263"/>
          <p:cNvSpPr>
            <a:spLocks noChangeArrowheads="1"/>
          </p:cNvSpPr>
          <p:nvPr userDrawn="1"/>
        </p:nvSpPr>
        <p:spPr bwMode="auto">
          <a:xfrm>
            <a:off x="617538"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3" name="Freeform 264"/>
          <p:cNvSpPr>
            <a:spLocks noEditPoints="1"/>
          </p:cNvSpPr>
          <p:nvPr userDrawn="1"/>
        </p:nvSpPr>
        <p:spPr bwMode="auto">
          <a:xfrm>
            <a:off x="611188"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4" name="Rectangle 265"/>
          <p:cNvSpPr>
            <a:spLocks noChangeArrowheads="1"/>
          </p:cNvSpPr>
          <p:nvPr userDrawn="1"/>
        </p:nvSpPr>
        <p:spPr bwMode="auto">
          <a:xfrm>
            <a:off x="639763" y="-676724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5" name="Freeform 266"/>
          <p:cNvSpPr>
            <a:spLocks/>
          </p:cNvSpPr>
          <p:nvPr userDrawn="1"/>
        </p:nvSpPr>
        <p:spPr bwMode="auto">
          <a:xfrm>
            <a:off x="3035300" y="-6443390"/>
            <a:ext cx="206375" cy="952500"/>
          </a:xfrm>
          <a:custGeom>
            <a:avLst/>
            <a:gdLst>
              <a:gd name="T0" fmla="*/ 65 w 65"/>
              <a:gd name="T1" fmla="*/ 300 h 300"/>
              <a:gd name="T2" fmla="*/ 50 w 65"/>
              <a:gd name="T3" fmla="*/ 300 h 300"/>
              <a:gd name="T4" fmla="*/ 50 w 65"/>
              <a:gd name="T5" fmla="*/ 21 h 300"/>
              <a:gd name="T6" fmla="*/ 49 w 65"/>
              <a:gd name="T7" fmla="*/ 17 h 300"/>
              <a:gd name="T8" fmla="*/ 45 w 65"/>
              <a:gd name="T9" fmla="*/ 16 h 300"/>
              <a:gd name="T10" fmla="*/ 0 w 65"/>
              <a:gd name="T11" fmla="*/ 16 h 300"/>
              <a:gd name="T12" fmla="*/ 0 w 65"/>
              <a:gd name="T13" fmla="*/ 0 h 300"/>
              <a:gd name="T14" fmla="*/ 45 w 65"/>
              <a:gd name="T15" fmla="*/ 0 h 300"/>
              <a:gd name="T16" fmla="*/ 60 w 65"/>
              <a:gd name="T17" fmla="*/ 7 h 300"/>
              <a:gd name="T18" fmla="*/ 65 w 65"/>
              <a:gd name="T19" fmla="*/ 21 h 300"/>
              <a:gd name="T20" fmla="*/ 65 w 65"/>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300">
                <a:moveTo>
                  <a:pt x="65" y="300"/>
                </a:moveTo>
                <a:cubicBezTo>
                  <a:pt x="50" y="300"/>
                  <a:pt x="50" y="300"/>
                  <a:pt x="50" y="300"/>
                </a:cubicBezTo>
                <a:cubicBezTo>
                  <a:pt x="50" y="21"/>
                  <a:pt x="50" y="21"/>
                  <a:pt x="50" y="21"/>
                </a:cubicBezTo>
                <a:cubicBezTo>
                  <a:pt x="50" y="19"/>
                  <a:pt x="49" y="18"/>
                  <a:pt x="49" y="17"/>
                </a:cubicBezTo>
                <a:cubicBezTo>
                  <a:pt x="48" y="16"/>
                  <a:pt x="46" y="16"/>
                  <a:pt x="45" y="16"/>
                </a:cubicBezTo>
                <a:cubicBezTo>
                  <a:pt x="0" y="16"/>
                  <a:pt x="0" y="16"/>
                  <a:pt x="0" y="16"/>
                </a:cubicBezTo>
                <a:cubicBezTo>
                  <a:pt x="0" y="0"/>
                  <a:pt x="0" y="0"/>
                  <a:pt x="0" y="0"/>
                </a:cubicBezTo>
                <a:cubicBezTo>
                  <a:pt x="45" y="0"/>
                  <a:pt x="45" y="0"/>
                  <a:pt x="45" y="0"/>
                </a:cubicBezTo>
                <a:cubicBezTo>
                  <a:pt x="50" y="0"/>
                  <a:pt x="56" y="3"/>
                  <a:pt x="60" y="7"/>
                </a:cubicBezTo>
                <a:cubicBezTo>
                  <a:pt x="64" y="11"/>
                  <a:pt x="65" y="16"/>
                  <a:pt x="65" y="21"/>
                </a:cubicBezTo>
                <a:lnTo>
                  <a:pt x="65" y="30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6" name="Freeform 267"/>
          <p:cNvSpPr>
            <a:spLocks/>
          </p:cNvSpPr>
          <p:nvPr userDrawn="1"/>
        </p:nvSpPr>
        <p:spPr bwMode="auto">
          <a:xfrm>
            <a:off x="2886075" y="-6516415"/>
            <a:ext cx="200025" cy="200025"/>
          </a:xfrm>
          <a:custGeom>
            <a:avLst/>
            <a:gdLst>
              <a:gd name="T0" fmla="*/ 60 w 63"/>
              <a:gd name="T1" fmla="*/ 28 h 63"/>
              <a:gd name="T2" fmla="*/ 28 w 63"/>
              <a:gd name="T3" fmla="*/ 60 h 63"/>
              <a:gd name="T4" fmla="*/ 3 w 63"/>
              <a:gd name="T5" fmla="*/ 35 h 63"/>
              <a:gd name="T6" fmla="*/ 35 w 63"/>
              <a:gd name="T7" fmla="*/ 3 h 63"/>
              <a:gd name="T8" fmla="*/ 60 w 63"/>
              <a:gd name="T9" fmla="*/ 28 h 63"/>
            </a:gdLst>
            <a:ahLst/>
            <a:cxnLst>
              <a:cxn ang="0">
                <a:pos x="T0" y="T1"/>
              </a:cxn>
              <a:cxn ang="0">
                <a:pos x="T2" y="T3"/>
              </a:cxn>
              <a:cxn ang="0">
                <a:pos x="T4" y="T5"/>
              </a:cxn>
              <a:cxn ang="0">
                <a:pos x="T6" y="T7"/>
              </a:cxn>
              <a:cxn ang="0">
                <a:pos x="T8" y="T9"/>
              </a:cxn>
            </a:cxnLst>
            <a:rect l="0" t="0" r="r" b="b"/>
            <a:pathLst>
              <a:path w="63" h="63">
                <a:moveTo>
                  <a:pt x="60" y="28"/>
                </a:moveTo>
                <a:cubicBezTo>
                  <a:pt x="63" y="47"/>
                  <a:pt x="47" y="63"/>
                  <a:pt x="28" y="60"/>
                </a:cubicBezTo>
                <a:cubicBezTo>
                  <a:pt x="15" y="59"/>
                  <a:pt x="4" y="48"/>
                  <a:pt x="3" y="35"/>
                </a:cubicBezTo>
                <a:cubicBezTo>
                  <a:pt x="0" y="16"/>
                  <a:pt x="16" y="0"/>
                  <a:pt x="35" y="3"/>
                </a:cubicBezTo>
                <a:cubicBezTo>
                  <a:pt x="48" y="4"/>
                  <a:pt x="59" y="15"/>
                  <a:pt x="60" y="28"/>
                </a:cubicBezTo>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7" name="Freeform 268"/>
          <p:cNvSpPr>
            <a:spLocks noEditPoints="1"/>
          </p:cNvSpPr>
          <p:nvPr userDrawn="1"/>
        </p:nvSpPr>
        <p:spPr bwMode="auto">
          <a:xfrm>
            <a:off x="2901950" y="-6500540"/>
            <a:ext cx="168275" cy="165100"/>
          </a:xfrm>
          <a:custGeom>
            <a:avLst/>
            <a:gdLst>
              <a:gd name="T0" fmla="*/ 10 w 53"/>
              <a:gd name="T1" fmla="*/ 10 h 52"/>
              <a:gd name="T2" fmla="*/ 10 w 53"/>
              <a:gd name="T3" fmla="*/ 44 h 52"/>
              <a:gd name="T4" fmla="*/ 43 w 53"/>
              <a:gd name="T5" fmla="*/ 44 h 52"/>
              <a:gd name="T6" fmla="*/ 43 w 53"/>
              <a:gd name="T7" fmla="*/ 10 h 52"/>
              <a:gd name="T8" fmla="*/ 10 w 53"/>
              <a:gd name="T9" fmla="*/ 10 h 52"/>
              <a:gd name="T10" fmla="*/ 13 w 53"/>
              <a:gd name="T11" fmla="*/ 40 h 52"/>
              <a:gd name="T12" fmla="*/ 11 w 53"/>
              <a:gd name="T13" fmla="*/ 16 h 52"/>
              <a:gd name="T14" fmla="*/ 18 w 53"/>
              <a:gd name="T15" fmla="*/ 22 h 52"/>
              <a:gd name="T16" fmla="*/ 20 w 53"/>
              <a:gd name="T17" fmla="*/ 33 h 52"/>
              <a:gd name="T18" fmla="*/ 25 w 53"/>
              <a:gd name="T19" fmla="*/ 36 h 52"/>
              <a:gd name="T20" fmla="*/ 25 w 53"/>
              <a:gd name="T21" fmla="*/ 45 h 52"/>
              <a:gd name="T22" fmla="*/ 13 w 53"/>
              <a:gd name="T23" fmla="*/ 40 h 52"/>
              <a:gd name="T24" fmla="*/ 40 w 53"/>
              <a:gd name="T25" fmla="*/ 40 h 52"/>
              <a:gd name="T26" fmla="*/ 30 w 53"/>
              <a:gd name="T27" fmla="*/ 45 h 52"/>
              <a:gd name="T28" fmla="*/ 30 w 53"/>
              <a:gd name="T29" fmla="*/ 36 h 52"/>
              <a:gd name="T30" fmla="*/ 33 w 53"/>
              <a:gd name="T31" fmla="*/ 33 h 52"/>
              <a:gd name="T32" fmla="*/ 35 w 53"/>
              <a:gd name="T33" fmla="*/ 31 h 52"/>
              <a:gd name="T34" fmla="*/ 44 w 53"/>
              <a:gd name="T35" fmla="*/ 31 h 52"/>
              <a:gd name="T36" fmla="*/ 40 w 53"/>
              <a:gd name="T37" fmla="*/ 40 h 52"/>
              <a:gd name="T38" fmla="*/ 45 w 53"/>
              <a:gd name="T39" fmla="*/ 26 h 52"/>
              <a:gd name="T40" fmla="*/ 36 w 53"/>
              <a:gd name="T41" fmla="*/ 26 h 52"/>
              <a:gd name="T42" fmla="*/ 33 w 53"/>
              <a:gd name="T43" fmla="*/ 20 h 52"/>
              <a:gd name="T44" fmla="*/ 21 w 53"/>
              <a:gd name="T45" fmla="*/ 18 h 52"/>
              <a:gd name="T46" fmla="*/ 15 w 53"/>
              <a:gd name="T47" fmla="*/ 12 h 52"/>
              <a:gd name="T48" fmla="*/ 40 w 53"/>
              <a:gd name="T49" fmla="*/ 13 h 52"/>
              <a:gd name="T50" fmla="*/ 45 w 53"/>
              <a:gd name="T5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52">
                <a:moveTo>
                  <a:pt x="10" y="10"/>
                </a:moveTo>
                <a:cubicBezTo>
                  <a:pt x="0" y="19"/>
                  <a:pt x="0" y="35"/>
                  <a:pt x="10" y="44"/>
                </a:cubicBezTo>
                <a:cubicBezTo>
                  <a:pt x="19" y="52"/>
                  <a:pt x="34" y="52"/>
                  <a:pt x="43" y="44"/>
                </a:cubicBezTo>
                <a:cubicBezTo>
                  <a:pt x="53" y="35"/>
                  <a:pt x="53" y="19"/>
                  <a:pt x="43" y="10"/>
                </a:cubicBezTo>
                <a:cubicBezTo>
                  <a:pt x="34" y="0"/>
                  <a:pt x="19" y="0"/>
                  <a:pt x="10" y="10"/>
                </a:cubicBezTo>
                <a:moveTo>
                  <a:pt x="13" y="40"/>
                </a:moveTo>
                <a:cubicBezTo>
                  <a:pt x="7" y="33"/>
                  <a:pt x="6" y="23"/>
                  <a:pt x="11" y="16"/>
                </a:cubicBezTo>
                <a:cubicBezTo>
                  <a:pt x="18" y="22"/>
                  <a:pt x="18" y="22"/>
                  <a:pt x="18" y="22"/>
                </a:cubicBezTo>
                <a:cubicBezTo>
                  <a:pt x="16" y="26"/>
                  <a:pt x="17" y="30"/>
                  <a:pt x="20" y="33"/>
                </a:cubicBezTo>
                <a:cubicBezTo>
                  <a:pt x="21" y="35"/>
                  <a:pt x="23" y="36"/>
                  <a:pt x="25" y="36"/>
                </a:cubicBezTo>
                <a:cubicBezTo>
                  <a:pt x="25" y="45"/>
                  <a:pt x="25" y="45"/>
                  <a:pt x="25" y="45"/>
                </a:cubicBezTo>
                <a:cubicBezTo>
                  <a:pt x="21" y="45"/>
                  <a:pt x="17" y="43"/>
                  <a:pt x="13" y="40"/>
                </a:cubicBezTo>
                <a:moveTo>
                  <a:pt x="40" y="40"/>
                </a:moveTo>
                <a:cubicBezTo>
                  <a:pt x="37" y="42"/>
                  <a:pt x="34" y="44"/>
                  <a:pt x="30" y="45"/>
                </a:cubicBezTo>
                <a:cubicBezTo>
                  <a:pt x="30" y="36"/>
                  <a:pt x="30" y="36"/>
                  <a:pt x="30" y="36"/>
                </a:cubicBezTo>
                <a:cubicBezTo>
                  <a:pt x="32" y="35"/>
                  <a:pt x="33" y="34"/>
                  <a:pt x="33" y="33"/>
                </a:cubicBezTo>
                <a:cubicBezTo>
                  <a:pt x="34" y="33"/>
                  <a:pt x="35" y="32"/>
                  <a:pt x="35" y="31"/>
                </a:cubicBezTo>
                <a:cubicBezTo>
                  <a:pt x="44" y="31"/>
                  <a:pt x="44" y="31"/>
                  <a:pt x="44" y="31"/>
                </a:cubicBezTo>
                <a:cubicBezTo>
                  <a:pt x="44" y="34"/>
                  <a:pt x="42" y="37"/>
                  <a:pt x="40" y="40"/>
                </a:cubicBezTo>
                <a:moveTo>
                  <a:pt x="45" y="26"/>
                </a:moveTo>
                <a:cubicBezTo>
                  <a:pt x="36" y="26"/>
                  <a:pt x="36" y="26"/>
                  <a:pt x="36" y="26"/>
                </a:cubicBezTo>
                <a:cubicBezTo>
                  <a:pt x="36" y="24"/>
                  <a:pt x="35" y="21"/>
                  <a:pt x="33" y="20"/>
                </a:cubicBezTo>
                <a:cubicBezTo>
                  <a:pt x="30" y="16"/>
                  <a:pt x="25" y="16"/>
                  <a:pt x="21" y="18"/>
                </a:cubicBezTo>
                <a:cubicBezTo>
                  <a:pt x="15" y="12"/>
                  <a:pt x="15" y="12"/>
                  <a:pt x="15" y="12"/>
                </a:cubicBezTo>
                <a:cubicBezTo>
                  <a:pt x="22" y="6"/>
                  <a:pt x="33" y="7"/>
                  <a:pt x="40" y="13"/>
                </a:cubicBezTo>
                <a:cubicBezTo>
                  <a:pt x="43" y="17"/>
                  <a:pt x="45" y="21"/>
                  <a:pt x="45" y="26"/>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8" name="Rectangle 269"/>
          <p:cNvSpPr>
            <a:spLocks noChangeArrowheads="1"/>
          </p:cNvSpPr>
          <p:nvPr userDrawn="1"/>
        </p:nvSpPr>
        <p:spPr bwMode="auto">
          <a:xfrm>
            <a:off x="2679700" y="-65195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69" name="Freeform 270"/>
          <p:cNvSpPr>
            <a:spLocks noEditPoints="1"/>
          </p:cNvSpPr>
          <p:nvPr userDrawn="1"/>
        </p:nvSpPr>
        <p:spPr bwMode="auto">
          <a:xfrm>
            <a:off x="2673350" y="-6525940"/>
            <a:ext cx="95250" cy="31750"/>
          </a:xfrm>
          <a:custGeom>
            <a:avLst/>
            <a:gdLst>
              <a:gd name="T0" fmla="*/ 54 w 60"/>
              <a:gd name="T1" fmla="*/ 16 h 20"/>
              <a:gd name="T2" fmla="*/ 4 w 60"/>
              <a:gd name="T3" fmla="*/ 16 h 20"/>
              <a:gd name="T4" fmla="*/ 4 w 60"/>
              <a:gd name="T5" fmla="*/ 4 h 20"/>
              <a:gd name="T6" fmla="*/ 54 w 60"/>
              <a:gd name="T7" fmla="*/ 4 h 20"/>
              <a:gd name="T8" fmla="*/ 54 w 60"/>
              <a:gd name="T9" fmla="*/ 16 h 20"/>
              <a:gd name="T10" fmla="*/ 60 w 60"/>
              <a:gd name="T11" fmla="*/ 0 h 20"/>
              <a:gd name="T12" fmla="*/ 54 w 60"/>
              <a:gd name="T13" fmla="*/ 0 h 20"/>
              <a:gd name="T14" fmla="*/ 4 w 60"/>
              <a:gd name="T15" fmla="*/ 0 h 20"/>
              <a:gd name="T16" fmla="*/ 0 w 60"/>
              <a:gd name="T17" fmla="*/ 0 h 20"/>
              <a:gd name="T18" fmla="*/ 0 w 60"/>
              <a:gd name="T19" fmla="*/ 4 h 20"/>
              <a:gd name="T20" fmla="*/ 0 w 60"/>
              <a:gd name="T21" fmla="*/ 16 h 20"/>
              <a:gd name="T22" fmla="*/ 0 w 60"/>
              <a:gd name="T23" fmla="*/ 20 h 20"/>
              <a:gd name="T24" fmla="*/ 4 w 60"/>
              <a:gd name="T25" fmla="*/ 20 h 20"/>
              <a:gd name="T26" fmla="*/ 54 w 60"/>
              <a:gd name="T27" fmla="*/ 20 h 20"/>
              <a:gd name="T28" fmla="*/ 60 w 60"/>
              <a:gd name="T29" fmla="*/ 20 h 20"/>
              <a:gd name="T30" fmla="*/ 60 w 60"/>
              <a:gd name="T31" fmla="*/ 16 h 20"/>
              <a:gd name="T32" fmla="*/ 60 w 60"/>
              <a:gd name="T33" fmla="*/ 4 h 20"/>
              <a:gd name="T34" fmla="*/ 60 w 60"/>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0">
                <a:moveTo>
                  <a:pt x="54" y="16"/>
                </a:moveTo>
                <a:lnTo>
                  <a:pt x="4" y="16"/>
                </a:lnTo>
                <a:lnTo>
                  <a:pt x="4" y="4"/>
                </a:lnTo>
                <a:lnTo>
                  <a:pt x="54" y="4"/>
                </a:lnTo>
                <a:lnTo>
                  <a:pt x="54" y="16"/>
                </a:lnTo>
                <a:close/>
                <a:moveTo>
                  <a:pt x="60" y="0"/>
                </a:moveTo>
                <a:lnTo>
                  <a:pt x="54" y="0"/>
                </a:lnTo>
                <a:lnTo>
                  <a:pt x="4" y="0"/>
                </a:lnTo>
                <a:lnTo>
                  <a:pt x="0" y="0"/>
                </a:lnTo>
                <a:lnTo>
                  <a:pt x="0" y="4"/>
                </a:lnTo>
                <a:lnTo>
                  <a:pt x="0" y="16"/>
                </a:lnTo>
                <a:lnTo>
                  <a:pt x="0" y="20"/>
                </a:lnTo>
                <a:lnTo>
                  <a:pt x="4" y="20"/>
                </a:lnTo>
                <a:lnTo>
                  <a:pt x="54" y="20"/>
                </a:lnTo>
                <a:lnTo>
                  <a:pt x="60" y="20"/>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0" name="Rectangle 271"/>
          <p:cNvSpPr>
            <a:spLocks noChangeArrowheads="1"/>
          </p:cNvSpPr>
          <p:nvPr userDrawn="1"/>
        </p:nvSpPr>
        <p:spPr bwMode="auto">
          <a:xfrm>
            <a:off x="2790825" y="-6456090"/>
            <a:ext cx="1905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1" name="Freeform 272"/>
          <p:cNvSpPr>
            <a:spLocks noEditPoints="1"/>
          </p:cNvSpPr>
          <p:nvPr userDrawn="1"/>
        </p:nvSpPr>
        <p:spPr bwMode="auto">
          <a:xfrm>
            <a:off x="2781300" y="-6462440"/>
            <a:ext cx="34925" cy="92075"/>
          </a:xfrm>
          <a:custGeom>
            <a:avLst/>
            <a:gdLst>
              <a:gd name="T0" fmla="*/ 18 w 22"/>
              <a:gd name="T1" fmla="*/ 54 h 58"/>
              <a:gd name="T2" fmla="*/ 6 w 22"/>
              <a:gd name="T3" fmla="*/ 54 h 58"/>
              <a:gd name="T4" fmla="*/ 6 w 22"/>
              <a:gd name="T5" fmla="*/ 4 h 58"/>
              <a:gd name="T6" fmla="*/ 18 w 22"/>
              <a:gd name="T7" fmla="*/ 4 h 58"/>
              <a:gd name="T8" fmla="*/ 18 w 22"/>
              <a:gd name="T9" fmla="*/ 54 h 58"/>
              <a:gd name="T10" fmla="*/ 22 w 22"/>
              <a:gd name="T11" fmla="*/ 0 h 58"/>
              <a:gd name="T12" fmla="*/ 18 w 22"/>
              <a:gd name="T13" fmla="*/ 0 h 58"/>
              <a:gd name="T14" fmla="*/ 6 w 22"/>
              <a:gd name="T15" fmla="*/ 0 h 58"/>
              <a:gd name="T16" fmla="*/ 0 w 22"/>
              <a:gd name="T17" fmla="*/ 0 h 58"/>
              <a:gd name="T18" fmla="*/ 0 w 22"/>
              <a:gd name="T19" fmla="*/ 4 h 58"/>
              <a:gd name="T20" fmla="*/ 0 w 22"/>
              <a:gd name="T21" fmla="*/ 54 h 58"/>
              <a:gd name="T22" fmla="*/ 0 w 22"/>
              <a:gd name="T23" fmla="*/ 58 h 58"/>
              <a:gd name="T24" fmla="*/ 6 w 22"/>
              <a:gd name="T25" fmla="*/ 58 h 58"/>
              <a:gd name="T26" fmla="*/ 18 w 22"/>
              <a:gd name="T27" fmla="*/ 58 h 58"/>
              <a:gd name="T28" fmla="*/ 22 w 22"/>
              <a:gd name="T29" fmla="*/ 58 h 58"/>
              <a:gd name="T30" fmla="*/ 22 w 22"/>
              <a:gd name="T31" fmla="*/ 54 h 58"/>
              <a:gd name="T32" fmla="*/ 22 w 22"/>
              <a:gd name="T33" fmla="*/ 4 h 58"/>
              <a:gd name="T34" fmla="*/ 22 w 22"/>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58">
                <a:moveTo>
                  <a:pt x="18" y="54"/>
                </a:moveTo>
                <a:lnTo>
                  <a:pt x="6" y="54"/>
                </a:lnTo>
                <a:lnTo>
                  <a:pt x="6" y="4"/>
                </a:lnTo>
                <a:lnTo>
                  <a:pt x="18" y="4"/>
                </a:lnTo>
                <a:lnTo>
                  <a:pt x="18" y="54"/>
                </a:lnTo>
                <a:close/>
                <a:moveTo>
                  <a:pt x="22" y="0"/>
                </a:moveTo>
                <a:lnTo>
                  <a:pt x="18" y="0"/>
                </a:lnTo>
                <a:lnTo>
                  <a:pt x="6" y="0"/>
                </a:lnTo>
                <a:lnTo>
                  <a:pt x="0" y="0"/>
                </a:lnTo>
                <a:lnTo>
                  <a:pt x="0" y="4"/>
                </a:lnTo>
                <a:lnTo>
                  <a:pt x="0" y="54"/>
                </a:lnTo>
                <a:lnTo>
                  <a:pt x="0" y="58"/>
                </a:lnTo>
                <a:lnTo>
                  <a:pt x="6" y="58"/>
                </a:lnTo>
                <a:lnTo>
                  <a:pt x="18" y="58"/>
                </a:lnTo>
                <a:lnTo>
                  <a:pt x="22" y="58"/>
                </a:lnTo>
                <a:lnTo>
                  <a:pt x="22" y="54"/>
                </a:lnTo>
                <a:lnTo>
                  <a:pt x="22" y="4"/>
                </a:lnTo>
                <a:lnTo>
                  <a:pt x="22"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2" name="Rectangle 273"/>
          <p:cNvSpPr>
            <a:spLocks noChangeArrowheads="1"/>
          </p:cNvSpPr>
          <p:nvPr userDrawn="1"/>
        </p:nvSpPr>
        <p:spPr bwMode="auto">
          <a:xfrm>
            <a:off x="5148263" y="-6745015"/>
            <a:ext cx="825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3" name="Freeform 274"/>
          <p:cNvSpPr>
            <a:spLocks noEditPoints="1"/>
          </p:cNvSpPr>
          <p:nvPr userDrawn="1"/>
        </p:nvSpPr>
        <p:spPr bwMode="auto">
          <a:xfrm>
            <a:off x="5141913" y="-6754540"/>
            <a:ext cx="95250" cy="34925"/>
          </a:xfrm>
          <a:custGeom>
            <a:avLst/>
            <a:gdLst>
              <a:gd name="T0" fmla="*/ 56 w 60"/>
              <a:gd name="T1" fmla="*/ 18 h 22"/>
              <a:gd name="T2" fmla="*/ 4 w 60"/>
              <a:gd name="T3" fmla="*/ 18 h 22"/>
              <a:gd name="T4" fmla="*/ 4 w 60"/>
              <a:gd name="T5" fmla="*/ 6 h 22"/>
              <a:gd name="T6" fmla="*/ 56 w 60"/>
              <a:gd name="T7" fmla="*/ 6 h 22"/>
              <a:gd name="T8" fmla="*/ 56 w 60"/>
              <a:gd name="T9" fmla="*/ 18 h 22"/>
              <a:gd name="T10" fmla="*/ 60 w 60"/>
              <a:gd name="T11" fmla="*/ 0 h 22"/>
              <a:gd name="T12" fmla="*/ 56 w 60"/>
              <a:gd name="T13" fmla="*/ 0 h 22"/>
              <a:gd name="T14" fmla="*/ 4 w 60"/>
              <a:gd name="T15" fmla="*/ 0 h 22"/>
              <a:gd name="T16" fmla="*/ 0 w 60"/>
              <a:gd name="T17" fmla="*/ 0 h 22"/>
              <a:gd name="T18" fmla="*/ 0 w 60"/>
              <a:gd name="T19" fmla="*/ 6 h 22"/>
              <a:gd name="T20" fmla="*/ 0 w 60"/>
              <a:gd name="T21" fmla="*/ 18 h 22"/>
              <a:gd name="T22" fmla="*/ 0 w 60"/>
              <a:gd name="T23" fmla="*/ 22 h 22"/>
              <a:gd name="T24" fmla="*/ 4 w 60"/>
              <a:gd name="T25" fmla="*/ 22 h 22"/>
              <a:gd name="T26" fmla="*/ 56 w 60"/>
              <a:gd name="T27" fmla="*/ 22 h 22"/>
              <a:gd name="T28" fmla="*/ 60 w 60"/>
              <a:gd name="T29" fmla="*/ 22 h 22"/>
              <a:gd name="T30" fmla="*/ 60 w 60"/>
              <a:gd name="T31" fmla="*/ 18 h 22"/>
              <a:gd name="T32" fmla="*/ 60 w 60"/>
              <a:gd name="T33" fmla="*/ 6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8"/>
                </a:moveTo>
                <a:lnTo>
                  <a:pt x="4" y="18"/>
                </a:lnTo>
                <a:lnTo>
                  <a:pt x="4" y="6"/>
                </a:lnTo>
                <a:lnTo>
                  <a:pt x="56" y="6"/>
                </a:lnTo>
                <a:lnTo>
                  <a:pt x="56" y="18"/>
                </a:lnTo>
                <a:close/>
                <a:moveTo>
                  <a:pt x="60" y="0"/>
                </a:moveTo>
                <a:lnTo>
                  <a:pt x="56" y="0"/>
                </a:lnTo>
                <a:lnTo>
                  <a:pt x="4" y="0"/>
                </a:lnTo>
                <a:lnTo>
                  <a:pt x="0" y="0"/>
                </a:lnTo>
                <a:lnTo>
                  <a:pt x="0" y="6"/>
                </a:lnTo>
                <a:lnTo>
                  <a:pt x="0" y="18"/>
                </a:lnTo>
                <a:lnTo>
                  <a:pt x="0" y="22"/>
                </a:lnTo>
                <a:lnTo>
                  <a:pt x="4" y="22"/>
                </a:lnTo>
                <a:lnTo>
                  <a:pt x="56" y="22"/>
                </a:lnTo>
                <a:lnTo>
                  <a:pt x="60" y="22"/>
                </a:lnTo>
                <a:lnTo>
                  <a:pt x="60" y="18"/>
                </a:lnTo>
                <a:lnTo>
                  <a:pt x="60" y="6"/>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4" name="Rectangle 275"/>
          <p:cNvSpPr>
            <a:spLocks noChangeArrowheads="1"/>
          </p:cNvSpPr>
          <p:nvPr userDrawn="1"/>
        </p:nvSpPr>
        <p:spPr bwMode="auto">
          <a:xfrm>
            <a:off x="5281613" y="-65957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5" name="Freeform 276"/>
          <p:cNvSpPr>
            <a:spLocks noEditPoints="1"/>
          </p:cNvSpPr>
          <p:nvPr userDrawn="1"/>
        </p:nvSpPr>
        <p:spPr bwMode="auto">
          <a:xfrm>
            <a:off x="5272088" y="-6602140"/>
            <a:ext cx="95250" cy="34925"/>
          </a:xfrm>
          <a:custGeom>
            <a:avLst/>
            <a:gdLst>
              <a:gd name="T0" fmla="*/ 56 w 60"/>
              <a:gd name="T1" fmla="*/ 16 h 22"/>
              <a:gd name="T2" fmla="*/ 6 w 60"/>
              <a:gd name="T3" fmla="*/ 16 h 22"/>
              <a:gd name="T4" fmla="*/ 6 w 60"/>
              <a:gd name="T5" fmla="*/ 4 h 22"/>
              <a:gd name="T6" fmla="*/ 56 w 60"/>
              <a:gd name="T7" fmla="*/ 4 h 22"/>
              <a:gd name="T8" fmla="*/ 56 w 60"/>
              <a:gd name="T9" fmla="*/ 16 h 22"/>
              <a:gd name="T10" fmla="*/ 60 w 60"/>
              <a:gd name="T11" fmla="*/ 0 h 22"/>
              <a:gd name="T12" fmla="*/ 56 w 60"/>
              <a:gd name="T13" fmla="*/ 0 h 22"/>
              <a:gd name="T14" fmla="*/ 6 w 60"/>
              <a:gd name="T15" fmla="*/ 0 h 22"/>
              <a:gd name="T16" fmla="*/ 0 w 60"/>
              <a:gd name="T17" fmla="*/ 0 h 22"/>
              <a:gd name="T18" fmla="*/ 0 w 60"/>
              <a:gd name="T19" fmla="*/ 4 h 22"/>
              <a:gd name="T20" fmla="*/ 0 w 60"/>
              <a:gd name="T21" fmla="*/ 16 h 22"/>
              <a:gd name="T22" fmla="*/ 0 w 60"/>
              <a:gd name="T23" fmla="*/ 22 h 22"/>
              <a:gd name="T24" fmla="*/ 6 w 60"/>
              <a:gd name="T25" fmla="*/ 22 h 22"/>
              <a:gd name="T26" fmla="*/ 56 w 60"/>
              <a:gd name="T27" fmla="*/ 22 h 22"/>
              <a:gd name="T28" fmla="*/ 60 w 60"/>
              <a:gd name="T29" fmla="*/ 22 h 22"/>
              <a:gd name="T30" fmla="*/ 60 w 60"/>
              <a:gd name="T31" fmla="*/ 16 h 22"/>
              <a:gd name="T32" fmla="*/ 60 w 60"/>
              <a:gd name="T33" fmla="*/ 4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6"/>
                </a:moveTo>
                <a:lnTo>
                  <a:pt x="6" y="16"/>
                </a:lnTo>
                <a:lnTo>
                  <a:pt x="6" y="4"/>
                </a:lnTo>
                <a:lnTo>
                  <a:pt x="56" y="4"/>
                </a:lnTo>
                <a:lnTo>
                  <a:pt x="56" y="16"/>
                </a:lnTo>
                <a:close/>
                <a:moveTo>
                  <a:pt x="60" y="0"/>
                </a:moveTo>
                <a:lnTo>
                  <a:pt x="56" y="0"/>
                </a:lnTo>
                <a:lnTo>
                  <a:pt x="6" y="0"/>
                </a:lnTo>
                <a:lnTo>
                  <a:pt x="0" y="0"/>
                </a:lnTo>
                <a:lnTo>
                  <a:pt x="0" y="4"/>
                </a:lnTo>
                <a:lnTo>
                  <a:pt x="0" y="16"/>
                </a:lnTo>
                <a:lnTo>
                  <a:pt x="0" y="22"/>
                </a:lnTo>
                <a:lnTo>
                  <a:pt x="6" y="22"/>
                </a:lnTo>
                <a:lnTo>
                  <a:pt x="56" y="22"/>
                </a:lnTo>
                <a:lnTo>
                  <a:pt x="60" y="22"/>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6" name="Freeform 277"/>
          <p:cNvSpPr>
            <a:spLocks/>
          </p:cNvSpPr>
          <p:nvPr userDrawn="1"/>
        </p:nvSpPr>
        <p:spPr bwMode="auto">
          <a:xfrm>
            <a:off x="1004888"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7" name="Freeform 278"/>
          <p:cNvSpPr>
            <a:spLocks/>
          </p:cNvSpPr>
          <p:nvPr userDrawn="1"/>
        </p:nvSpPr>
        <p:spPr bwMode="auto">
          <a:xfrm>
            <a:off x="1004888"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8" name="Freeform 279"/>
          <p:cNvSpPr>
            <a:spLocks/>
          </p:cNvSpPr>
          <p:nvPr userDrawn="1"/>
        </p:nvSpPr>
        <p:spPr bwMode="auto">
          <a:xfrm>
            <a:off x="1182688" y="-7241903"/>
            <a:ext cx="85725" cy="277813"/>
          </a:xfrm>
          <a:custGeom>
            <a:avLst/>
            <a:gdLst>
              <a:gd name="T0" fmla="*/ 27 w 27"/>
              <a:gd name="T1" fmla="*/ 43 h 87"/>
              <a:gd name="T2" fmla="*/ 13 w 27"/>
              <a:gd name="T3" fmla="*/ 0 h 87"/>
              <a:gd name="T4" fmla="*/ 0 w 27"/>
              <a:gd name="T5" fmla="*/ 43 h 87"/>
              <a:gd name="T6" fmla="*/ 11 w 27"/>
              <a:gd name="T7" fmla="*/ 73 h 87"/>
              <a:gd name="T8" fmla="*/ 11 w 27"/>
              <a:gd name="T9" fmla="*/ 87 h 87"/>
              <a:gd name="T10" fmla="*/ 16 w 27"/>
              <a:gd name="T11" fmla="*/ 87 h 87"/>
              <a:gd name="T12" fmla="*/ 16 w 27"/>
              <a:gd name="T13" fmla="*/ 73 h 87"/>
              <a:gd name="T14" fmla="*/ 27 w 27"/>
              <a:gd name="T15" fmla="*/ 43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87">
                <a:moveTo>
                  <a:pt x="27" y="43"/>
                </a:moveTo>
                <a:cubicBezTo>
                  <a:pt x="27" y="21"/>
                  <a:pt x="13" y="0"/>
                  <a:pt x="13" y="0"/>
                </a:cubicBezTo>
                <a:cubicBezTo>
                  <a:pt x="13" y="0"/>
                  <a:pt x="0" y="21"/>
                  <a:pt x="0" y="43"/>
                </a:cubicBezTo>
                <a:cubicBezTo>
                  <a:pt x="0" y="58"/>
                  <a:pt x="5" y="70"/>
                  <a:pt x="11" y="73"/>
                </a:cubicBezTo>
                <a:cubicBezTo>
                  <a:pt x="11" y="87"/>
                  <a:pt x="11" y="87"/>
                  <a:pt x="11" y="87"/>
                </a:cubicBezTo>
                <a:cubicBezTo>
                  <a:pt x="16" y="87"/>
                  <a:pt x="16" y="87"/>
                  <a:pt x="16" y="87"/>
                </a:cubicBezTo>
                <a:cubicBezTo>
                  <a:pt x="16" y="73"/>
                  <a:pt x="16" y="73"/>
                  <a:pt x="16" y="73"/>
                </a:cubicBezTo>
                <a:cubicBezTo>
                  <a:pt x="22" y="70"/>
                  <a:pt x="27" y="58"/>
                  <a:pt x="27" y="43"/>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79" name="Freeform 280"/>
          <p:cNvSpPr>
            <a:spLocks noEditPoints="1"/>
          </p:cNvSpPr>
          <p:nvPr userDrawn="1"/>
        </p:nvSpPr>
        <p:spPr bwMode="auto">
          <a:xfrm>
            <a:off x="900113" y="-7400653"/>
            <a:ext cx="254000" cy="433388"/>
          </a:xfrm>
          <a:custGeom>
            <a:avLst/>
            <a:gdLst>
              <a:gd name="T0" fmla="*/ 160 w 160"/>
              <a:gd name="T1" fmla="*/ 88 h 273"/>
              <a:gd name="T2" fmla="*/ 80 w 160"/>
              <a:gd name="T3" fmla="*/ 0 h 273"/>
              <a:gd name="T4" fmla="*/ 0 w 160"/>
              <a:gd name="T5" fmla="*/ 88 h 273"/>
              <a:gd name="T6" fmla="*/ 0 w 160"/>
              <a:gd name="T7" fmla="*/ 273 h 273"/>
              <a:gd name="T8" fmla="*/ 160 w 160"/>
              <a:gd name="T9" fmla="*/ 273 h 273"/>
              <a:gd name="T10" fmla="*/ 160 w 160"/>
              <a:gd name="T11" fmla="*/ 88 h 273"/>
              <a:gd name="T12" fmla="*/ 16 w 160"/>
              <a:gd name="T13" fmla="*/ 178 h 273"/>
              <a:gd name="T14" fmla="*/ 32 w 160"/>
              <a:gd name="T15" fmla="*/ 178 h 273"/>
              <a:gd name="T16" fmla="*/ 32 w 160"/>
              <a:gd name="T17" fmla="*/ 230 h 273"/>
              <a:gd name="T18" fmla="*/ 16 w 160"/>
              <a:gd name="T19" fmla="*/ 230 h 273"/>
              <a:gd name="T20" fmla="*/ 16 w 160"/>
              <a:gd name="T21" fmla="*/ 178 h 273"/>
              <a:gd name="T22" fmla="*/ 16 w 160"/>
              <a:gd name="T23" fmla="*/ 114 h 273"/>
              <a:gd name="T24" fmla="*/ 32 w 160"/>
              <a:gd name="T25" fmla="*/ 114 h 273"/>
              <a:gd name="T26" fmla="*/ 32 w 160"/>
              <a:gd name="T27" fmla="*/ 166 h 273"/>
              <a:gd name="T28" fmla="*/ 16 w 160"/>
              <a:gd name="T29" fmla="*/ 166 h 273"/>
              <a:gd name="T30" fmla="*/ 16 w 160"/>
              <a:gd name="T31" fmla="*/ 114 h 273"/>
              <a:gd name="T32" fmla="*/ 44 w 160"/>
              <a:gd name="T33" fmla="*/ 178 h 273"/>
              <a:gd name="T34" fmla="*/ 60 w 160"/>
              <a:gd name="T35" fmla="*/ 178 h 273"/>
              <a:gd name="T36" fmla="*/ 60 w 160"/>
              <a:gd name="T37" fmla="*/ 230 h 273"/>
              <a:gd name="T38" fmla="*/ 44 w 160"/>
              <a:gd name="T39" fmla="*/ 230 h 273"/>
              <a:gd name="T40" fmla="*/ 44 w 160"/>
              <a:gd name="T41" fmla="*/ 178 h 273"/>
              <a:gd name="T42" fmla="*/ 44 w 160"/>
              <a:gd name="T43" fmla="*/ 114 h 273"/>
              <a:gd name="T44" fmla="*/ 60 w 160"/>
              <a:gd name="T45" fmla="*/ 114 h 273"/>
              <a:gd name="T46" fmla="*/ 60 w 160"/>
              <a:gd name="T47" fmla="*/ 166 h 273"/>
              <a:gd name="T48" fmla="*/ 44 w 160"/>
              <a:gd name="T49" fmla="*/ 166 h 273"/>
              <a:gd name="T50" fmla="*/ 44 w 160"/>
              <a:gd name="T51" fmla="*/ 114 h 273"/>
              <a:gd name="T52" fmla="*/ 72 w 160"/>
              <a:gd name="T53" fmla="*/ 178 h 273"/>
              <a:gd name="T54" fmla="*/ 88 w 160"/>
              <a:gd name="T55" fmla="*/ 178 h 273"/>
              <a:gd name="T56" fmla="*/ 88 w 160"/>
              <a:gd name="T57" fmla="*/ 230 h 273"/>
              <a:gd name="T58" fmla="*/ 72 w 160"/>
              <a:gd name="T59" fmla="*/ 230 h 273"/>
              <a:gd name="T60" fmla="*/ 72 w 160"/>
              <a:gd name="T61" fmla="*/ 178 h 273"/>
              <a:gd name="T62" fmla="*/ 72 w 160"/>
              <a:gd name="T63" fmla="*/ 114 h 273"/>
              <a:gd name="T64" fmla="*/ 88 w 160"/>
              <a:gd name="T65" fmla="*/ 114 h 273"/>
              <a:gd name="T66" fmla="*/ 88 w 160"/>
              <a:gd name="T67" fmla="*/ 166 h 273"/>
              <a:gd name="T68" fmla="*/ 72 w 160"/>
              <a:gd name="T69" fmla="*/ 166 h 273"/>
              <a:gd name="T70" fmla="*/ 72 w 160"/>
              <a:gd name="T71" fmla="*/ 114 h 273"/>
              <a:gd name="T72" fmla="*/ 100 w 160"/>
              <a:gd name="T73" fmla="*/ 178 h 273"/>
              <a:gd name="T74" fmla="*/ 116 w 160"/>
              <a:gd name="T75" fmla="*/ 178 h 273"/>
              <a:gd name="T76" fmla="*/ 116 w 160"/>
              <a:gd name="T77" fmla="*/ 230 h 273"/>
              <a:gd name="T78" fmla="*/ 100 w 160"/>
              <a:gd name="T79" fmla="*/ 230 h 273"/>
              <a:gd name="T80" fmla="*/ 100 w 160"/>
              <a:gd name="T81" fmla="*/ 178 h 273"/>
              <a:gd name="T82" fmla="*/ 100 w 160"/>
              <a:gd name="T83" fmla="*/ 114 h 273"/>
              <a:gd name="T84" fmla="*/ 116 w 160"/>
              <a:gd name="T85" fmla="*/ 114 h 273"/>
              <a:gd name="T86" fmla="*/ 116 w 160"/>
              <a:gd name="T87" fmla="*/ 166 h 273"/>
              <a:gd name="T88" fmla="*/ 100 w 160"/>
              <a:gd name="T89" fmla="*/ 166 h 273"/>
              <a:gd name="T90" fmla="*/ 100 w 160"/>
              <a:gd name="T91" fmla="*/ 114 h 273"/>
              <a:gd name="T92" fmla="*/ 128 w 160"/>
              <a:gd name="T93" fmla="*/ 178 h 273"/>
              <a:gd name="T94" fmla="*/ 144 w 160"/>
              <a:gd name="T95" fmla="*/ 178 h 273"/>
              <a:gd name="T96" fmla="*/ 144 w 160"/>
              <a:gd name="T97" fmla="*/ 230 h 273"/>
              <a:gd name="T98" fmla="*/ 128 w 160"/>
              <a:gd name="T99" fmla="*/ 230 h 273"/>
              <a:gd name="T100" fmla="*/ 128 w 160"/>
              <a:gd name="T101" fmla="*/ 178 h 273"/>
              <a:gd name="T102" fmla="*/ 128 w 160"/>
              <a:gd name="T103" fmla="*/ 114 h 273"/>
              <a:gd name="T104" fmla="*/ 144 w 160"/>
              <a:gd name="T105" fmla="*/ 114 h 273"/>
              <a:gd name="T106" fmla="*/ 144 w 160"/>
              <a:gd name="T107" fmla="*/ 166 h 273"/>
              <a:gd name="T108" fmla="*/ 128 w 160"/>
              <a:gd name="T109" fmla="*/ 166 h 273"/>
              <a:gd name="T110" fmla="*/ 128 w 160"/>
              <a:gd name="T111" fmla="*/ 11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273">
                <a:moveTo>
                  <a:pt x="160" y="88"/>
                </a:moveTo>
                <a:lnTo>
                  <a:pt x="80" y="0"/>
                </a:lnTo>
                <a:lnTo>
                  <a:pt x="0" y="88"/>
                </a:lnTo>
                <a:lnTo>
                  <a:pt x="0" y="273"/>
                </a:lnTo>
                <a:lnTo>
                  <a:pt x="160" y="273"/>
                </a:lnTo>
                <a:lnTo>
                  <a:pt x="160" y="88"/>
                </a:lnTo>
                <a:close/>
                <a:moveTo>
                  <a:pt x="16" y="178"/>
                </a:moveTo>
                <a:lnTo>
                  <a:pt x="32" y="178"/>
                </a:lnTo>
                <a:lnTo>
                  <a:pt x="32" y="230"/>
                </a:lnTo>
                <a:lnTo>
                  <a:pt x="16" y="230"/>
                </a:lnTo>
                <a:lnTo>
                  <a:pt x="16" y="178"/>
                </a:lnTo>
                <a:close/>
                <a:moveTo>
                  <a:pt x="16" y="114"/>
                </a:moveTo>
                <a:lnTo>
                  <a:pt x="32" y="114"/>
                </a:lnTo>
                <a:lnTo>
                  <a:pt x="32" y="166"/>
                </a:lnTo>
                <a:lnTo>
                  <a:pt x="16" y="166"/>
                </a:lnTo>
                <a:lnTo>
                  <a:pt x="16" y="114"/>
                </a:lnTo>
                <a:close/>
                <a:moveTo>
                  <a:pt x="44" y="178"/>
                </a:moveTo>
                <a:lnTo>
                  <a:pt x="60" y="178"/>
                </a:lnTo>
                <a:lnTo>
                  <a:pt x="60" y="230"/>
                </a:lnTo>
                <a:lnTo>
                  <a:pt x="44" y="230"/>
                </a:lnTo>
                <a:lnTo>
                  <a:pt x="44" y="178"/>
                </a:lnTo>
                <a:close/>
                <a:moveTo>
                  <a:pt x="44" y="114"/>
                </a:moveTo>
                <a:lnTo>
                  <a:pt x="60" y="114"/>
                </a:lnTo>
                <a:lnTo>
                  <a:pt x="60" y="166"/>
                </a:lnTo>
                <a:lnTo>
                  <a:pt x="44" y="166"/>
                </a:lnTo>
                <a:lnTo>
                  <a:pt x="44" y="114"/>
                </a:lnTo>
                <a:close/>
                <a:moveTo>
                  <a:pt x="72" y="178"/>
                </a:moveTo>
                <a:lnTo>
                  <a:pt x="88" y="178"/>
                </a:lnTo>
                <a:lnTo>
                  <a:pt x="88" y="230"/>
                </a:lnTo>
                <a:lnTo>
                  <a:pt x="72" y="230"/>
                </a:lnTo>
                <a:lnTo>
                  <a:pt x="72" y="178"/>
                </a:lnTo>
                <a:close/>
                <a:moveTo>
                  <a:pt x="72" y="114"/>
                </a:moveTo>
                <a:lnTo>
                  <a:pt x="88" y="114"/>
                </a:lnTo>
                <a:lnTo>
                  <a:pt x="88" y="166"/>
                </a:lnTo>
                <a:lnTo>
                  <a:pt x="72" y="166"/>
                </a:lnTo>
                <a:lnTo>
                  <a:pt x="72" y="114"/>
                </a:lnTo>
                <a:close/>
                <a:moveTo>
                  <a:pt x="100" y="178"/>
                </a:moveTo>
                <a:lnTo>
                  <a:pt x="116" y="178"/>
                </a:lnTo>
                <a:lnTo>
                  <a:pt x="116" y="230"/>
                </a:lnTo>
                <a:lnTo>
                  <a:pt x="100" y="230"/>
                </a:lnTo>
                <a:lnTo>
                  <a:pt x="100" y="178"/>
                </a:lnTo>
                <a:close/>
                <a:moveTo>
                  <a:pt x="100" y="114"/>
                </a:moveTo>
                <a:lnTo>
                  <a:pt x="116" y="114"/>
                </a:lnTo>
                <a:lnTo>
                  <a:pt x="116" y="166"/>
                </a:lnTo>
                <a:lnTo>
                  <a:pt x="100" y="166"/>
                </a:lnTo>
                <a:lnTo>
                  <a:pt x="100" y="114"/>
                </a:lnTo>
                <a:close/>
                <a:moveTo>
                  <a:pt x="128" y="178"/>
                </a:moveTo>
                <a:lnTo>
                  <a:pt x="144" y="178"/>
                </a:lnTo>
                <a:lnTo>
                  <a:pt x="144" y="230"/>
                </a:lnTo>
                <a:lnTo>
                  <a:pt x="128" y="230"/>
                </a:lnTo>
                <a:lnTo>
                  <a:pt x="128" y="178"/>
                </a:lnTo>
                <a:close/>
                <a:moveTo>
                  <a:pt x="128" y="114"/>
                </a:moveTo>
                <a:lnTo>
                  <a:pt x="144" y="114"/>
                </a:lnTo>
                <a:lnTo>
                  <a:pt x="144" y="166"/>
                </a:lnTo>
                <a:lnTo>
                  <a:pt x="128" y="166"/>
                </a:lnTo>
                <a:lnTo>
                  <a:pt x="128"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0" name="Freeform 281"/>
          <p:cNvSpPr>
            <a:spLocks noEditPoints="1"/>
          </p:cNvSpPr>
          <p:nvPr userDrawn="1"/>
        </p:nvSpPr>
        <p:spPr bwMode="auto">
          <a:xfrm>
            <a:off x="1008063" y="-6773590"/>
            <a:ext cx="269875" cy="1025525"/>
          </a:xfrm>
          <a:custGeom>
            <a:avLst/>
            <a:gdLst>
              <a:gd name="T0" fmla="*/ 40 w 85"/>
              <a:gd name="T1" fmla="*/ 67 h 323"/>
              <a:gd name="T2" fmla="*/ 40 w 85"/>
              <a:gd name="T3" fmla="*/ 301 h 323"/>
              <a:gd name="T4" fmla="*/ 63 w 85"/>
              <a:gd name="T5" fmla="*/ 323 h 323"/>
              <a:gd name="T6" fmla="*/ 63 w 85"/>
              <a:gd name="T7" fmla="*/ 323 h 323"/>
              <a:gd name="T8" fmla="*/ 85 w 85"/>
              <a:gd name="T9" fmla="*/ 323 h 323"/>
              <a:gd name="T10" fmla="*/ 85 w 85"/>
              <a:gd name="T11" fmla="*/ 309 h 323"/>
              <a:gd name="T12" fmla="*/ 63 w 85"/>
              <a:gd name="T13" fmla="*/ 309 h 323"/>
              <a:gd name="T14" fmla="*/ 55 w 85"/>
              <a:gd name="T15" fmla="*/ 301 h 323"/>
              <a:gd name="T16" fmla="*/ 55 w 85"/>
              <a:gd name="T17" fmla="*/ 67 h 323"/>
              <a:gd name="T18" fmla="*/ 55 w 85"/>
              <a:gd name="T19" fmla="*/ 72 h 323"/>
              <a:gd name="T20" fmla="*/ 55 w 85"/>
              <a:gd name="T21" fmla="*/ 50 h 323"/>
              <a:gd name="T22" fmla="*/ 32 w 85"/>
              <a:gd name="T23" fmla="*/ 27 h 323"/>
              <a:gd name="T24" fmla="*/ 32 w 85"/>
              <a:gd name="T25" fmla="*/ 27 h 323"/>
              <a:gd name="T26" fmla="*/ 22 w 85"/>
              <a:gd name="T27" fmla="*/ 27 h 323"/>
              <a:gd name="T28" fmla="*/ 14 w 85"/>
              <a:gd name="T29" fmla="*/ 19 h 323"/>
              <a:gd name="T30" fmla="*/ 14 w 85"/>
              <a:gd name="T31" fmla="*/ 0 h 323"/>
              <a:gd name="T32" fmla="*/ 0 w 85"/>
              <a:gd name="T33" fmla="*/ 0 h 323"/>
              <a:gd name="T34" fmla="*/ 0 w 85"/>
              <a:gd name="T35" fmla="*/ 19 h 323"/>
              <a:gd name="T36" fmla="*/ 22 w 85"/>
              <a:gd name="T37" fmla="*/ 41 h 323"/>
              <a:gd name="T38" fmla="*/ 22 w 85"/>
              <a:gd name="T39" fmla="*/ 41 h 323"/>
              <a:gd name="T40" fmla="*/ 32 w 85"/>
              <a:gd name="T41" fmla="*/ 41 h 323"/>
              <a:gd name="T42" fmla="*/ 40 w 85"/>
              <a:gd name="T43" fmla="*/ 50 h 323"/>
              <a:gd name="T44" fmla="*/ 40 w 85"/>
              <a:gd name="T45" fmla="*/ 7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323">
                <a:moveTo>
                  <a:pt x="40" y="67"/>
                </a:moveTo>
                <a:cubicBezTo>
                  <a:pt x="40" y="301"/>
                  <a:pt x="40" y="301"/>
                  <a:pt x="40" y="301"/>
                </a:cubicBezTo>
                <a:cubicBezTo>
                  <a:pt x="40" y="313"/>
                  <a:pt x="50" y="323"/>
                  <a:pt x="63" y="323"/>
                </a:cubicBezTo>
                <a:cubicBezTo>
                  <a:pt x="63" y="323"/>
                  <a:pt x="63" y="323"/>
                  <a:pt x="63" y="323"/>
                </a:cubicBezTo>
                <a:cubicBezTo>
                  <a:pt x="85" y="323"/>
                  <a:pt x="85" y="323"/>
                  <a:pt x="85" y="323"/>
                </a:cubicBezTo>
                <a:cubicBezTo>
                  <a:pt x="85" y="309"/>
                  <a:pt x="85" y="309"/>
                  <a:pt x="85" y="309"/>
                </a:cubicBezTo>
                <a:cubicBezTo>
                  <a:pt x="63" y="309"/>
                  <a:pt x="63" y="309"/>
                  <a:pt x="63" y="309"/>
                </a:cubicBezTo>
                <a:cubicBezTo>
                  <a:pt x="58" y="309"/>
                  <a:pt x="55" y="305"/>
                  <a:pt x="55" y="301"/>
                </a:cubicBezTo>
                <a:cubicBezTo>
                  <a:pt x="55" y="67"/>
                  <a:pt x="55" y="67"/>
                  <a:pt x="55" y="67"/>
                </a:cubicBezTo>
                <a:moveTo>
                  <a:pt x="55" y="72"/>
                </a:moveTo>
                <a:cubicBezTo>
                  <a:pt x="55" y="50"/>
                  <a:pt x="55" y="50"/>
                  <a:pt x="55" y="50"/>
                </a:cubicBezTo>
                <a:cubicBezTo>
                  <a:pt x="55" y="37"/>
                  <a:pt x="44" y="27"/>
                  <a:pt x="32" y="27"/>
                </a:cubicBezTo>
                <a:cubicBezTo>
                  <a:pt x="32" y="27"/>
                  <a:pt x="32" y="27"/>
                  <a:pt x="32" y="27"/>
                </a:cubicBezTo>
                <a:cubicBezTo>
                  <a:pt x="22" y="27"/>
                  <a:pt x="22" y="27"/>
                  <a:pt x="22" y="27"/>
                </a:cubicBezTo>
                <a:cubicBezTo>
                  <a:pt x="18" y="27"/>
                  <a:pt x="14" y="23"/>
                  <a:pt x="14" y="19"/>
                </a:cubicBezTo>
                <a:cubicBezTo>
                  <a:pt x="14" y="0"/>
                  <a:pt x="14" y="0"/>
                  <a:pt x="14" y="0"/>
                </a:cubicBezTo>
                <a:cubicBezTo>
                  <a:pt x="0" y="0"/>
                  <a:pt x="0" y="0"/>
                  <a:pt x="0" y="0"/>
                </a:cubicBezTo>
                <a:cubicBezTo>
                  <a:pt x="0" y="19"/>
                  <a:pt x="0" y="19"/>
                  <a:pt x="0" y="19"/>
                </a:cubicBezTo>
                <a:cubicBezTo>
                  <a:pt x="0" y="31"/>
                  <a:pt x="10" y="41"/>
                  <a:pt x="22" y="41"/>
                </a:cubicBezTo>
                <a:cubicBezTo>
                  <a:pt x="22" y="41"/>
                  <a:pt x="22" y="41"/>
                  <a:pt x="22" y="41"/>
                </a:cubicBezTo>
                <a:cubicBezTo>
                  <a:pt x="32" y="41"/>
                  <a:pt x="32" y="41"/>
                  <a:pt x="32" y="41"/>
                </a:cubicBezTo>
                <a:cubicBezTo>
                  <a:pt x="36" y="41"/>
                  <a:pt x="40" y="45"/>
                  <a:pt x="40" y="50"/>
                </a:cubicBezTo>
                <a:cubicBezTo>
                  <a:pt x="40" y="72"/>
                  <a:pt x="40" y="72"/>
                  <a:pt x="40"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1" name="Rectangle 282"/>
          <p:cNvSpPr>
            <a:spLocks noChangeArrowheads="1"/>
          </p:cNvSpPr>
          <p:nvPr userDrawn="1"/>
        </p:nvSpPr>
        <p:spPr bwMode="auto">
          <a:xfrm>
            <a:off x="979488"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2" name="Freeform 283"/>
          <p:cNvSpPr>
            <a:spLocks noEditPoints="1"/>
          </p:cNvSpPr>
          <p:nvPr userDrawn="1"/>
        </p:nvSpPr>
        <p:spPr bwMode="auto">
          <a:xfrm>
            <a:off x="969963"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3" name="Rectangle 284"/>
          <p:cNvSpPr>
            <a:spLocks noChangeArrowheads="1"/>
          </p:cNvSpPr>
          <p:nvPr userDrawn="1"/>
        </p:nvSpPr>
        <p:spPr bwMode="auto">
          <a:xfrm>
            <a:off x="989013" y="-6745015"/>
            <a:ext cx="825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4" name="Freeform 285"/>
          <p:cNvSpPr>
            <a:spLocks noEditPoints="1"/>
          </p:cNvSpPr>
          <p:nvPr userDrawn="1"/>
        </p:nvSpPr>
        <p:spPr bwMode="auto">
          <a:xfrm>
            <a:off x="982663" y="-6754540"/>
            <a:ext cx="95250" cy="34925"/>
          </a:xfrm>
          <a:custGeom>
            <a:avLst/>
            <a:gdLst>
              <a:gd name="T0" fmla="*/ 56 w 60"/>
              <a:gd name="T1" fmla="*/ 18 h 22"/>
              <a:gd name="T2" fmla="*/ 4 w 60"/>
              <a:gd name="T3" fmla="*/ 18 h 22"/>
              <a:gd name="T4" fmla="*/ 4 w 60"/>
              <a:gd name="T5" fmla="*/ 6 h 22"/>
              <a:gd name="T6" fmla="*/ 56 w 60"/>
              <a:gd name="T7" fmla="*/ 6 h 22"/>
              <a:gd name="T8" fmla="*/ 56 w 60"/>
              <a:gd name="T9" fmla="*/ 18 h 22"/>
              <a:gd name="T10" fmla="*/ 60 w 60"/>
              <a:gd name="T11" fmla="*/ 0 h 22"/>
              <a:gd name="T12" fmla="*/ 56 w 60"/>
              <a:gd name="T13" fmla="*/ 0 h 22"/>
              <a:gd name="T14" fmla="*/ 4 w 60"/>
              <a:gd name="T15" fmla="*/ 0 h 22"/>
              <a:gd name="T16" fmla="*/ 0 w 60"/>
              <a:gd name="T17" fmla="*/ 0 h 22"/>
              <a:gd name="T18" fmla="*/ 0 w 60"/>
              <a:gd name="T19" fmla="*/ 6 h 22"/>
              <a:gd name="T20" fmla="*/ 0 w 60"/>
              <a:gd name="T21" fmla="*/ 18 h 22"/>
              <a:gd name="T22" fmla="*/ 0 w 60"/>
              <a:gd name="T23" fmla="*/ 22 h 22"/>
              <a:gd name="T24" fmla="*/ 4 w 60"/>
              <a:gd name="T25" fmla="*/ 22 h 22"/>
              <a:gd name="T26" fmla="*/ 56 w 60"/>
              <a:gd name="T27" fmla="*/ 22 h 22"/>
              <a:gd name="T28" fmla="*/ 60 w 60"/>
              <a:gd name="T29" fmla="*/ 22 h 22"/>
              <a:gd name="T30" fmla="*/ 60 w 60"/>
              <a:gd name="T31" fmla="*/ 18 h 22"/>
              <a:gd name="T32" fmla="*/ 60 w 60"/>
              <a:gd name="T33" fmla="*/ 6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8"/>
                </a:moveTo>
                <a:lnTo>
                  <a:pt x="4" y="18"/>
                </a:lnTo>
                <a:lnTo>
                  <a:pt x="4" y="6"/>
                </a:lnTo>
                <a:lnTo>
                  <a:pt x="56" y="6"/>
                </a:lnTo>
                <a:lnTo>
                  <a:pt x="56" y="18"/>
                </a:lnTo>
                <a:close/>
                <a:moveTo>
                  <a:pt x="60" y="0"/>
                </a:moveTo>
                <a:lnTo>
                  <a:pt x="56" y="0"/>
                </a:lnTo>
                <a:lnTo>
                  <a:pt x="4" y="0"/>
                </a:lnTo>
                <a:lnTo>
                  <a:pt x="0" y="0"/>
                </a:lnTo>
                <a:lnTo>
                  <a:pt x="0" y="6"/>
                </a:lnTo>
                <a:lnTo>
                  <a:pt x="0" y="18"/>
                </a:lnTo>
                <a:lnTo>
                  <a:pt x="0" y="22"/>
                </a:lnTo>
                <a:lnTo>
                  <a:pt x="4" y="22"/>
                </a:lnTo>
                <a:lnTo>
                  <a:pt x="56" y="22"/>
                </a:lnTo>
                <a:lnTo>
                  <a:pt x="60" y="22"/>
                </a:lnTo>
                <a:lnTo>
                  <a:pt x="60" y="18"/>
                </a:lnTo>
                <a:lnTo>
                  <a:pt x="60" y="6"/>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5" name="Rectangle 286"/>
          <p:cNvSpPr>
            <a:spLocks noChangeArrowheads="1"/>
          </p:cNvSpPr>
          <p:nvPr userDrawn="1"/>
        </p:nvSpPr>
        <p:spPr bwMode="auto">
          <a:xfrm>
            <a:off x="1122363" y="-65957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6" name="Freeform 287"/>
          <p:cNvSpPr>
            <a:spLocks noEditPoints="1"/>
          </p:cNvSpPr>
          <p:nvPr userDrawn="1"/>
        </p:nvSpPr>
        <p:spPr bwMode="auto">
          <a:xfrm>
            <a:off x="1112838" y="-6602140"/>
            <a:ext cx="95250" cy="34925"/>
          </a:xfrm>
          <a:custGeom>
            <a:avLst/>
            <a:gdLst>
              <a:gd name="T0" fmla="*/ 56 w 60"/>
              <a:gd name="T1" fmla="*/ 16 h 22"/>
              <a:gd name="T2" fmla="*/ 6 w 60"/>
              <a:gd name="T3" fmla="*/ 16 h 22"/>
              <a:gd name="T4" fmla="*/ 6 w 60"/>
              <a:gd name="T5" fmla="*/ 4 h 22"/>
              <a:gd name="T6" fmla="*/ 56 w 60"/>
              <a:gd name="T7" fmla="*/ 4 h 22"/>
              <a:gd name="T8" fmla="*/ 56 w 60"/>
              <a:gd name="T9" fmla="*/ 16 h 22"/>
              <a:gd name="T10" fmla="*/ 60 w 60"/>
              <a:gd name="T11" fmla="*/ 0 h 22"/>
              <a:gd name="T12" fmla="*/ 56 w 60"/>
              <a:gd name="T13" fmla="*/ 0 h 22"/>
              <a:gd name="T14" fmla="*/ 6 w 60"/>
              <a:gd name="T15" fmla="*/ 0 h 22"/>
              <a:gd name="T16" fmla="*/ 0 w 60"/>
              <a:gd name="T17" fmla="*/ 0 h 22"/>
              <a:gd name="T18" fmla="*/ 0 w 60"/>
              <a:gd name="T19" fmla="*/ 4 h 22"/>
              <a:gd name="T20" fmla="*/ 0 w 60"/>
              <a:gd name="T21" fmla="*/ 16 h 22"/>
              <a:gd name="T22" fmla="*/ 0 w 60"/>
              <a:gd name="T23" fmla="*/ 22 h 22"/>
              <a:gd name="T24" fmla="*/ 6 w 60"/>
              <a:gd name="T25" fmla="*/ 22 h 22"/>
              <a:gd name="T26" fmla="*/ 56 w 60"/>
              <a:gd name="T27" fmla="*/ 22 h 22"/>
              <a:gd name="T28" fmla="*/ 60 w 60"/>
              <a:gd name="T29" fmla="*/ 22 h 22"/>
              <a:gd name="T30" fmla="*/ 60 w 60"/>
              <a:gd name="T31" fmla="*/ 16 h 22"/>
              <a:gd name="T32" fmla="*/ 60 w 60"/>
              <a:gd name="T33" fmla="*/ 4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6"/>
                </a:moveTo>
                <a:lnTo>
                  <a:pt x="6" y="16"/>
                </a:lnTo>
                <a:lnTo>
                  <a:pt x="6" y="4"/>
                </a:lnTo>
                <a:lnTo>
                  <a:pt x="56" y="4"/>
                </a:lnTo>
                <a:lnTo>
                  <a:pt x="56" y="16"/>
                </a:lnTo>
                <a:close/>
                <a:moveTo>
                  <a:pt x="60" y="0"/>
                </a:moveTo>
                <a:lnTo>
                  <a:pt x="56" y="0"/>
                </a:lnTo>
                <a:lnTo>
                  <a:pt x="6" y="0"/>
                </a:lnTo>
                <a:lnTo>
                  <a:pt x="0" y="0"/>
                </a:lnTo>
                <a:lnTo>
                  <a:pt x="0" y="4"/>
                </a:lnTo>
                <a:lnTo>
                  <a:pt x="0" y="16"/>
                </a:lnTo>
                <a:lnTo>
                  <a:pt x="0" y="22"/>
                </a:lnTo>
                <a:lnTo>
                  <a:pt x="6" y="22"/>
                </a:lnTo>
                <a:lnTo>
                  <a:pt x="56" y="22"/>
                </a:lnTo>
                <a:lnTo>
                  <a:pt x="60" y="22"/>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7" name="Rectangle 288"/>
          <p:cNvSpPr>
            <a:spLocks noChangeArrowheads="1"/>
          </p:cNvSpPr>
          <p:nvPr userDrawn="1"/>
        </p:nvSpPr>
        <p:spPr bwMode="auto">
          <a:xfrm>
            <a:off x="2689225" y="-677359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8" name="Rectangle 289"/>
          <p:cNvSpPr>
            <a:spLocks noChangeArrowheads="1"/>
          </p:cNvSpPr>
          <p:nvPr userDrawn="1"/>
        </p:nvSpPr>
        <p:spPr bwMode="auto">
          <a:xfrm>
            <a:off x="4583113" y="-6770415"/>
            <a:ext cx="69850"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89" name="Freeform 290"/>
          <p:cNvSpPr>
            <a:spLocks/>
          </p:cNvSpPr>
          <p:nvPr userDrawn="1"/>
        </p:nvSpPr>
        <p:spPr bwMode="auto">
          <a:xfrm>
            <a:off x="7745413" y="-6691040"/>
            <a:ext cx="136525" cy="111125"/>
          </a:xfrm>
          <a:custGeom>
            <a:avLst/>
            <a:gdLst>
              <a:gd name="T0" fmla="*/ 68 w 86"/>
              <a:gd name="T1" fmla="*/ 70 h 70"/>
              <a:gd name="T2" fmla="*/ 56 w 86"/>
              <a:gd name="T3" fmla="*/ 70 h 70"/>
              <a:gd name="T4" fmla="*/ 44 w 86"/>
              <a:gd name="T5" fmla="*/ 28 h 70"/>
              <a:gd name="T6" fmla="*/ 30 w 86"/>
              <a:gd name="T7" fmla="*/ 70 h 70"/>
              <a:gd name="T8" fmla="*/ 18 w 86"/>
              <a:gd name="T9" fmla="*/ 70 h 70"/>
              <a:gd name="T10" fmla="*/ 0 w 86"/>
              <a:gd name="T11" fmla="*/ 0 h 70"/>
              <a:gd name="T12" fmla="*/ 14 w 86"/>
              <a:gd name="T13" fmla="*/ 0 h 70"/>
              <a:gd name="T14" fmla="*/ 26 w 86"/>
              <a:gd name="T15" fmla="*/ 44 h 70"/>
              <a:gd name="T16" fmla="*/ 38 w 86"/>
              <a:gd name="T17" fmla="*/ 0 h 70"/>
              <a:gd name="T18" fmla="*/ 48 w 86"/>
              <a:gd name="T19" fmla="*/ 0 h 70"/>
              <a:gd name="T20" fmla="*/ 62 w 86"/>
              <a:gd name="T21" fmla="*/ 44 h 70"/>
              <a:gd name="T22" fmla="*/ 72 w 86"/>
              <a:gd name="T23" fmla="*/ 0 h 70"/>
              <a:gd name="T24" fmla="*/ 86 w 86"/>
              <a:gd name="T25" fmla="*/ 0 h 70"/>
              <a:gd name="T26" fmla="*/ 68 w 86"/>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70">
                <a:moveTo>
                  <a:pt x="68" y="70"/>
                </a:moveTo>
                <a:lnTo>
                  <a:pt x="56" y="70"/>
                </a:lnTo>
                <a:lnTo>
                  <a:pt x="44" y="28"/>
                </a:lnTo>
                <a:lnTo>
                  <a:pt x="30" y="70"/>
                </a:lnTo>
                <a:lnTo>
                  <a:pt x="18" y="70"/>
                </a:lnTo>
                <a:lnTo>
                  <a:pt x="0" y="0"/>
                </a:lnTo>
                <a:lnTo>
                  <a:pt x="14" y="0"/>
                </a:lnTo>
                <a:lnTo>
                  <a:pt x="26" y="44"/>
                </a:lnTo>
                <a:lnTo>
                  <a:pt x="38" y="0"/>
                </a:lnTo>
                <a:lnTo>
                  <a:pt x="48" y="0"/>
                </a:lnTo>
                <a:lnTo>
                  <a:pt x="62" y="44"/>
                </a:lnTo>
                <a:lnTo>
                  <a:pt x="72" y="0"/>
                </a:lnTo>
                <a:lnTo>
                  <a:pt x="86" y="0"/>
                </a:lnTo>
                <a:lnTo>
                  <a:pt x="6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0" name="Freeform 291"/>
          <p:cNvSpPr>
            <a:spLocks noEditPoints="1"/>
          </p:cNvSpPr>
          <p:nvPr userDrawn="1"/>
        </p:nvSpPr>
        <p:spPr bwMode="auto">
          <a:xfrm>
            <a:off x="7875588" y="-6691040"/>
            <a:ext cx="98425" cy="111125"/>
          </a:xfrm>
          <a:custGeom>
            <a:avLst/>
            <a:gdLst>
              <a:gd name="T0" fmla="*/ 32 w 62"/>
              <a:gd name="T1" fmla="*/ 20 h 70"/>
              <a:gd name="T2" fmla="*/ 22 w 62"/>
              <a:gd name="T3" fmla="*/ 46 h 70"/>
              <a:gd name="T4" fmla="*/ 40 w 62"/>
              <a:gd name="T5" fmla="*/ 46 h 70"/>
              <a:gd name="T6" fmla="*/ 32 w 62"/>
              <a:gd name="T7" fmla="*/ 20 h 70"/>
              <a:gd name="T8" fmla="*/ 48 w 62"/>
              <a:gd name="T9" fmla="*/ 70 h 70"/>
              <a:gd name="T10" fmla="*/ 44 w 62"/>
              <a:gd name="T11" fmla="*/ 58 h 70"/>
              <a:gd name="T12" fmla="*/ 18 w 62"/>
              <a:gd name="T13" fmla="*/ 58 h 70"/>
              <a:gd name="T14" fmla="*/ 14 w 62"/>
              <a:gd name="T15" fmla="*/ 70 h 70"/>
              <a:gd name="T16" fmla="*/ 0 w 62"/>
              <a:gd name="T17" fmla="*/ 70 h 70"/>
              <a:gd name="T18" fmla="*/ 26 w 62"/>
              <a:gd name="T19" fmla="*/ 0 h 70"/>
              <a:gd name="T20" fmla="*/ 36 w 62"/>
              <a:gd name="T21" fmla="*/ 0 h 70"/>
              <a:gd name="T22" fmla="*/ 62 w 62"/>
              <a:gd name="T23" fmla="*/ 70 h 70"/>
              <a:gd name="T24" fmla="*/ 48 w 62"/>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0">
                <a:moveTo>
                  <a:pt x="32" y="20"/>
                </a:moveTo>
                <a:lnTo>
                  <a:pt x="22" y="46"/>
                </a:lnTo>
                <a:lnTo>
                  <a:pt x="40" y="46"/>
                </a:lnTo>
                <a:lnTo>
                  <a:pt x="32" y="20"/>
                </a:lnTo>
                <a:close/>
                <a:moveTo>
                  <a:pt x="48" y="70"/>
                </a:moveTo>
                <a:lnTo>
                  <a:pt x="44" y="58"/>
                </a:lnTo>
                <a:lnTo>
                  <a:pt x="18" y="58"/>
                </a:lnTo>
                <a:lnTo>
                  <a:pt x="14" y="70"/>
                </a:lnTo>
                <a:lnTo>
                  <a:pt x="0" y="70"/>
                </a:lnTo>
                <a:lnTo>
                  <a:pt x="26" y="0"/>
                </a:lnTo>
                <a:lnTo>
                  <a:pt x="36" y="0"/>
                </a:lnTo>
                <a:lnTo>
                  <a:pt x="62" y="70"/>
                </a:lnTo>
                <a:lnTo>
                  <a:pt x="4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1" name="Freeform 292"/>
          <p:cNvSpPr>
            <a:spLocks/>
          </p:cNvSpPr>
          <p:nvPr userDrawn="1"/>
        </p:nvSpPr>
        <p:spPr bwMode="auto">
          <a:xfrm>
            <a:off x="7989888" y="-6691040"/>
            <a:ext cx="73025" cy="111125"/>
          </a:xfrm>
          <a:custGeom>
            <a:avLst/>
            <a:gdLst>
              <a:gd name="T0" fmla="*/ 0 w 46"/>
              <a:gd name="T1" fmla="*/ 70 h 70"/>
              <a:gd name="T2" fmla="*/ 0 w 46"/>
              <a:gd name="T3" fmla="*/ 0 h 70"/>
              <a:gd name="T4" fmla="*/ 14 w 46"/>
              <a:gd name="T5" fmla="*/ 0 h 70"/>
              <a:gd name="T6" fmla="*/ 14 w 46"/>
              <a:gd name="T7" fmla="*/ 58 h 70"/>
              <a:gd name="T8" fmla="*/ 46 w 46"/>
              <a:gd name="T9" fmla="*/ 58 h 70"/>
              <a:gd name="T10" fmla="*/ 46 w 46"/>
              <a:gd name="T11" fmla="*/ 70 h 70"/>
              <a:gd name="T12" fmla="*/ 0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0" y="70"/>
                </a:moveTo>
                <a:lnTo>
                  <a:pt x="0" y="0"/>
                </a:lnTo>
                <a:lnTo>
                  <a:pt x="14" y="0"/>
                </a:lnTo>
                <a:lnTo>
                  <a:pt x="14" y="58"/>
                </a:lnTo>
                <a:lnTo>
                  <a:pt x="46" y="58"/>
                </a:lnTo>
                <a:lnTo>
                  <a:pt x="46"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2" name="Freeform 293"/>
          <p:cNvSpPr>
            <a:spLocks/>
          </p:cNvSpPr>
          <p:nvPr userDrawn="1"/>
        </p:nvSpPr>
        <p:spPr bwMode="auto">
          <a:xfrm>
            <a:off x="8078788" y="-6691040"/>
            <a:ext cx="76200" cy="111125"/>
          </a:xfrm>
          <a:custGeom>
            <a:avLst/>
            <a:gdLst>
              <a:gd name="T0" fmla="*/ 0 w 48"/>
              <a:gd name="T1" fmla="*/ 70 h 70"/>
              <a:gd name="T2" fmla="*/ 0 w 48"/>
              <a:gd name="T3" fmla="*/ 0 h 70"/>
              <a:gd name="T4" fmla="*/ 48 w 48"/>
              <a:gd name="T5" fmla="*/ 0 h 70"/>
              <a:gd name="T6" fmla="*/ 48 w 48"/>
              <a:gd name="T7" fmla="*/ 12 h 70"/>
              <a:gd name="T8" fmla="*/ 14 w 48"/>
              <a:gd name="T9" fmla="*/ 12 h 70"/>
              <a:gd name="T10" fmla="*/ 14 w 48"/>
              <a:gd name="T11" fmla="*/ 28 h 70"/>
              <a:gd name="T12" fmla="*/ 42 w 48"/>
              <a:gd name="T13" fmla="*/ 28 h 70"/>
              <a:gd name="T14" fmla="*/ 42 w 48"/>
              <a:gd name="T15" fmla="*/ 42 h 70"/>
              <a:gd name="T16" fmla="*/ 14 w 48"/>
              <a:gd name="T17" fmla="*/ 42 h 70"/>
              <a:gd name="T18" fmla="*/ 14 w 48"/>
              <a:gd name="T19" fmla="*/ 58 h 70"/>
              <a:gd name="T20" fmla="*/ 48 w 48"/>
              <a:gd name="T21" fmla="*/ 58 h 70"/>
              <a:gd name="T22" fmla="*/ 48 w 48"/>
              <a:gd name="T23" fmla="*/ 70 h 70"/>
              <a:gd name="T24" fmla="*/ 0 w 48"/>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0">
                <a:moveTo>
                  <a:pt x="0" y="70"/>
                </a:moveTo>
                <a:lnTo>
                  <a:pt x="0" y="0"/>
                </a:lnTo>
                <a:lnTo>
                  <a:pt x="48" y="0"/>
                </a:lnTo>
                <a:lnTo>
                  <a:pt x="48" y="12"/>
                </a:lnTo>
                <a:lnTo>
                  <a:pt x="14" y="12"/>
                </a:lnTo>
                <a:lnTo>
                  <a:pt x="14" y="28"/>
                </a:lnTo>
                <a:lnTo>
                  <a:pt x="42" y="28"/>
                </a:lnTo>
                <a:lnTo>
                  <a:pt x="42" y="42"/>
                </a:lnTo>
                <a:lnTo>
                  <a:pt x="14" y="42"/>
                </a:lnTo>
                <a:lnTo>
                  <a:pt x="14" y="58"/>
                </a:lnTo>
                <a:lnTo>
                  <a:pt x="48" y="58"/>
                </a:lnTo>
                <a:lnTo>
                  <a:pt x="48"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3" name="Freeform 294"/>
          <p:cNvSpPr>
            <a:spLocks/>
          </p:cNvSpPr>
          <p:nvPr userDrawn="1"/>
        </p:nvSpPr>
        <p:spPr bwMode="auto">
          <a:xfrm>
            <a:off x="8164513" y="-6691040"/>
            <a:ext cx="82550" cy="114300"/>
          </a:xfrm>
          <a:custGeom>
            <a:avLst/>
            <a:gdLst>
              <a:gd name="T0" fmla="*/ 13 w 26"/>
              <a:gd name="T1" fmla="*/ 36 h 36"/>
              <a:gd name="T2" fmla="*/ 0 w 26"/>
              <a:gd name="T3" fmla="*/ 31 h 36"/>
              <a:gd name="T4" fmla="*/ 5 w 26"/>
              <a:gd name="T5" fmla="*/ 27 h 36"/>
              <a:gd name="T6" fmla="*/ 13 w 26"/>
              <a:gd name="T7" fmla="*/ 30 h 36"/>
              <a:gd name="T8" fmla="*/ 19 w 26"/>
              <a:gd name="T9" fmla="*/ 25 h 36"/>
              <a:gd name="T10" fmla="*/ 18 w 26"/>
              <a:gd name="T11" fmla="*/ 22 h 36"/>
              <a:gd name="T12" fmla="*/ 15 w 26"/>
              <a:gd name="T13" fmla="*/ 21 h 36"/>
              <a:gd name="T14" fmla="*/ 11 w 26"/>
              <a:gd name="T15" fmla="*/ 20 h 36"/>
              <a:gd name="T16" fmla="*/ 4 w 26"/>
              <a:gd name="T17" fmla="*/ 17 h 36"/>
              <a:gd name="T18" fmla="*/ 2 w 26"/>
              <a:gd name="T19" fmla="*/ 10 h 36"/>
              <a:gd name="T20" fmla="*/ 14 w 26"/>
              <a:gd name="T21" fmla="*/ 0 h 36"/>
              <a:gd name="T22" fmla="*/ 25 w 26"/>
              <a:gd name="T23" fmla="*/ 4 h 36"/>
              <a:gd name="T24" fmla="*/ 21 w 26"/>
              <a:gd name="T25" fmla="*/ 8 h 36"/>
              <a:gd name="T26" fmla="*/ 14 w 26"/>
              <a:gd name="T27" fmla="*/ 6 h 36"/>
              <a:gd name="T28" fmla="*/ 8 w 26"/>
              <a:gd name="T29" fmla="*/ 10 h 36"/>
              <a:gd name="T30" fmla="*/ 9 w 26"/>
              <a:gd name="T31" fmla="*/ 13 h 36"/>
              <a:gd name="T32" fmla="*/ 12 w 26"/>
              <a:gd name="T33" fmla="*/ 14 h 36"/>
              <a:gd name="T34" fmla="*/ 17 w 26"/>
              <a:gd name="T35" fmla="*/ 15 h 36"/>
              <a:gd name="T36" fmla="*/ 23 w 26"/>
              <a:gd name="T37" fmla="*/ 17 h 36"/>
              <a:gd name="T38" fmla="*/ 26 w 26"/>
              <a:gd name="T39" fmla="*/ 25 h 36"/>
              <a:gd name="T40" fmla="*/ 13 w 26"/>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6">
                <a:moveTo>
                  <a:pt x="13" y="36"/>
                </a:moveTo>
                <a:cubicBezTo>
                  <a:pt x="8" y="36"/>
                  <a:pt x="4" y="35"/>
                  <a:pt x="0" y="31"/>
                </a:cubicBezTo>
                <a:cubicBezTo>
                  <a:pt x="5" y="27"/>
                  <a:pt x="5" y="27"/>
                  <a:pt x="5" y="27"/>
                </a:cubicBezTo>
                <a:cubicBezTo>
                  <a:pt x="7" y="29"/>
                  <a:pt x="10" y="30"/>
                  <a:pt x="13" y="30"/>
                </a:cubicBezTo>
                <a:cubicBezTo>
                  <a:pt x="17" y="30"/>
                  <a:pt x="19" y="28"/>
                  <a:pt x="19" y="25"/>
                </a:cubicBezTo>
                <a:cubicBezTo>
                  <a:pt x="19" y="24"/>
                  <a:pt x="19" y="23"/>
                  <a:pt x="18" y="22"/>
                </a:cubicBezTo>
                <a:cubicBezTo>
                  <a:pt x="18" y="22"/>
                  <a:pt x="17" y="21"/>
                  <a:pt x="15" y="21"/>
                </a:cubicBezTo>
                <a:cubicBezTo>
                  <a:pt x="11" y="20"/>
                  <a:pt x="11" y="20"/>
                  <a:pt x="11" y="20"/>
                </a:cubicBezTo>
                <a:cubicBezTo>
                  <a:pt x="8" y="20"/>
                  <a:pt x="6" y="19"/>
                  <a:pt x="4" y="17"/>
                </a:cubicBezTo>
                <a:cubicBezTo>
                  <a:pt x="2" y="16"/>
                  <a:pt x="2" y="13"/>
                  <a:pt x="2" y="10"/>
                </a:cubicBezTo>
                <a:cubicBezTo>
                  <a:pt x="2" y="4"/>
                  <a:pt x="6" y="0"/>
                  <a:pt x="14" y="0"/>
                </a:cubicBezTo>
                <a:cubicBezTo>
                  <a:pt x="19" y="0"/>
                  <a:pt x="22" y="1"/>
                  <a:pt x="25" y="4"/>
                </a:cubicBezTo>
                <a:cubicBezTo>
                  <a:pt x="21" y="8"/>
                  <a:pt x="21" y="8"/>
                  <a:pt x="21" y="8"/>
                </a:cubicBezTo>
                <a:cubicBezTo>
                  <a:pt x="19" y="6"/>
                  <a:pt x="16" y="6"/>
                  <a:pt x="14" y="6"/>
                </a:cubicBezTo>
                <a:cubicBezTo>
                  <a:pt x="10" y="6"/>
                  <a:pt x="8" y="8"/>
                  <a:pt x="8" y="10"/>
                </a:cubicBezTo>
                <a:cubicBezTo>
                  <a:pt x="8" y="11"/>
                  <a:pt x="8" y="12"/>
                  <a:pt x="9" y="13"/>
                </a:cubicBezTo>
                <a:cubicBezTo>
                  <a:pt x="10" y="13"/>
                  <a:pt x="11" y="14"/>
                  <a:pt x="12" y="14"/>
                </a:cubicBezTo>
                <a:cubicBezTo>
                  <a:pt x="17" y="15"/>
                  <a:pt x="17" y="15"/>
                  <a:pt x="17" y="15"/>
                </a:cubicBezTo>
                <a:cubicBezTo>
                  <a:pt x="20" y="15"/>
                  <a:pt x="22" y="16"/>
                  <a:pt x="23" y="17"/>
                </a:cubicBezTo>
                <a:cubicBezTo>
                  <a:pt x="25" y="19"/>
                  <a:pt x="26" y="22"/>
                  <a:pt x="26" y="25"/>
                </a:cubicBezTo>
                <a:cubicBezTo>
                  <a:pt x="26" y="32"/>
                  <a:pt x="20" y="36"/>
                  <a:pt x="13"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4" name="Freeform 295"/>
          <p:cNvSpPr>
            <a:spLocks noEditPoints="1"/>
          </p:cNvSpPr>
          <p:nvPr userDrawn="1"/>
        </p:nvSpPr>
        <p:spPr bwMode="auto">
          <a:xfrm>
            <a:off x="8266113" y="-6691040"/>
            <a:ext cx="98425" cy="114300"/>
          </a:xfrm>
          <a:custGeom>
            <a:avLst/>
            <a:gdLst>
              <a:gd name="T0" fmla="*/ 12 w 31"/>
              <a:gd name="T1" fmla="*/ 4 h 36"/>
              <a:gd name="T2" fmla="*/ 8 w 31"/>
              <a:gd name="T3" fmla="*/ 8 h 36"/>
              <a:gd name="T4" fmla="*/ 11 w 31"/>
              <a:gd name="T5" fmla="*/ 12 h 36"/>
              <a:gd name="T6" fmla="*/ 13 w 31"/>
              <a:gd name="T7" fmla="*/ 11 h 36"/>
              <a:gd name="T8" fmla="*/ 15 w 31"/>
              <a:gd name="T9" fmla="*/ 8 h 36"/>
              <a:gd name="T10" fmla="*/ 12 w 31"/>
              <a:gd name="T11" fmla="*/ 4 h 36"/>
              <a:gd name="T12" fmla="*/ 10 w 31"/>
              <a:gd name="T13" fmla="*/ 18 h 36"/>
              <a:gd name="T14" fmla="*/ 5 w 31"/>
              <a:gd name="T15" fmla="*/ 25 h 36"/>
              <a:gd name="T16" fmla="*/ 11 w 31"/>
              <a:gd name="T17" fmla="*/ 31 h 36"/>
              <a:gd name="T18" fmla="*/ 18 w 31"/>
              <a:gd name="T19" fmla="*/ 28 h 36"/>
              <a:gd name="T20" fmla="*/ 10 w 31"/>
              <a:gd name="T21" fmla="*/ 18 h 36"/>
              <a:gd name="T22" fmla="*/ 24 w 31"/>
              <a:gd name="T23" fmla="*/ 35 h 36"/>
              <a:gd name="T24" fmla="*/ 21 w 31"/>
              <a:gd name="T25" fmla="*/ 32 h 36"/>
              <a:gd name="T26" fmla="*/ 11 w 31"/>
              <a:gd name="T27" fmla="*/ 36 h 36"/>
              <a:gd name="T28" fmla="*/ 0 w 31"/>
              <a:gd name="T29" fmla="*/ 25 h 36"/>
              <a:gd name="T30" fmla="*/ 7 w 31"/>
              <a:gd name="T31" fmla="*/ 15 h 36"/>
              <a:gd name="T32" fmla="*/ 3 w 31"/>
              <a:gd name="T33" fmla="*/ 8 h 36"/>
              <a:gd name="T34" fmla="*/ 12 w 31"/>
              <a:gd name="T35" fmla="*/ 0 h 36"/>
              <a:gd name="T36" fmla="*/ 20 w 31"/>
              <a:gd name="T37" fmla="*/ 8 h 36"/>
              <a:gd name="T38" fmla="*/ 17 w 31"/>
              <a:gd name="T39" fmla="*/ 14 h 36"/>
              <a:gd name="T40" fmla="*/ 14 w 31"/>
              <a:gd name="T41" fmla="*/ 16 h 36"/>
              <a:gd name="T42" fmla="*/ 21 w 31"/>
              <a:gd name="T43" fmla="*/ 25 h 36"/>
              <a:gd name="T44" fmla="*/ 23 w 31"/>
              <a:gd name="T45" fmla="*/ 17 h 36"/>
              <a:gd name="T46" fmla="*/ 28 w 31"/>
              <a:gd name="T47" fmla="*/ 17 h 36"/>
              <a:gd name="T48" fmla="*/ 25 w 31"/>
              <a:gd name="T49" fmla="*/ 28 h 36"/>
              <a:gd name="T50" fmla="*/ 31 w 31"/>
              <a:gd name="T51" fmla="*/ 35 h 36"/>
              <a:gd name="T52" fmla="*/ 24 w 31"/>
              <a:gd name="T5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36">
                <a:moveTo>
                  <a:pt x="12" y="4"/>
                </a:moveTo>
                <a:cubicBezTo>
                  <a:pt x="10" y="4"/>
                  <a:pt x="8" y="6"/>
                  <a:pt x="8" y="8"/>
                </a:cubicBezTo>
                <a:cubicBezTo>
                  <a:pt x="8" y="9"/>
                  <a:pt x="9" y="10"/>
                  <a:pt x="11" y="12"/>
                </a:cubicBezTo>
                <a:cubicBezTo>
                  <a:pt x="12" y="12"/>
                  <a:pt x="13" y="11"/>
                  <a:pt x="13" y="11"/>
                </a:cubicBezTo>
                <a:cubicBezTo>
                  <a:pt x="14" y="10"/>
                  <a:pt x="15" y="9"/>
                  <a:pt x="15" y="8"/>
                </a:cubicBezTo>
                <a:cubicBezTo>
                  <a:pt x="15" y="6"/>
                  <a:pt x="14" y="4"/>
                  <a:pt x="12" y="4"/>
                </a:cubicBezTo>
                <a:moveTo>
                  <a:pt x="10" y="18"/>
                </a:moveTo>
                <a:cubicBezTo>
                  <a:pt x="7" y="20"/>
                  <a:pt x="5" y="22"/>
                  <a:pt x="5" y="25"/>
                </a:cubicBezTo>
                <a:cubicBezTo>
                  <a:pt x="5" y="29"/>
                  <a:pt x="8" y="31"/>
                  <a:pt x="11" y="31"/>
                </a:cubicBezTo>
                <a:cubicBezTo>
                  <a:pt x="14" y="31"/>
                  <a:pt x="16" y="30"/>
                  <a:pt x="18" y="28"/>
                </a:cubicBezTo>
                <a:lnTo>
                  <a:pt x="10" y="18"/>
                </a:lnTo>
                <a:close/>
                <a:moveTo>
                  <a:pt x="24" y="35"/>
                </a:moveTo>
                <a:cubicBezTo>
                  <a:pt x="21" y="32"/>
                  <a:pt x="21" y="32"/>
                  <a:pt x="21" y="32"/>
                </a:cubicBezTo>
                <a:cubicBezTo>
                  <a:pt x="20" y="33"/>
                  <a:pt x="17" y="36"/>
                  <a:pt x="11" y="36"/>
                </a:cubicBezTo>
                <a:cubicBezTo>
                  <a:pt x="4" y="36"/>
                  <a:pt x="0" y="32"/>
                  <a:pt x="0" y="25"/>
                </a:cubicBezTo>
                <a:cubicBezTo>
                  <a:pt x="0" y="20"/>
                  <a:pt x="3" y="17"/>
                  <a:pt x="7" y="15"/>
                </a:cubicBezTo>
                <a:cubicBezTo>
                  <a:pt x="5" y="13"/>
                  <a:pt x="3" y="11"/>
                  <a:pt x="3" y="8"/>
                </a:cubicBezTo>
                <a:cubicBezTo>
                  <a:pt x="3" y="3"/>
                  <a:pt x="7" y="0"/>
                  <a:pt x="12" y="0"/>
                </a:cubicBezTo>
                <a:cubicBezTo>
                  <a:pt x="17" y="0"/>
                  <a:pt x="20" y="3"/>
                  <a:pt x="20" y="8"/>
                </a:cubicBezTo>
                <a:cubicBezTo>
                  <a:pt x="20" y="10"/>
                  <a:pt x="19" y="12"/>
                  <a:pt x="17" y="14"/>
                </a:cubicBezTo>
                <a:cubicBezTo>
                  <a:pt x="17" y="14"/>
                  <a:pt x="15" y="15"/>
                  <a:pt x="14" y="16"/>
                </a:cubicBezTo>
                <a:cubicBezTo>
                  <a:pt x="21" y="25"/>
                  <a:pt x="21" y="25"/>
                  <a:pt x="21" y="25"/>
                </a:cubicBezTo>
                <a:cubicBezTo>
                  <a:pt x="23" y="23"/>
                  <a:pt x="23" y="21"/>
                  <a:pt x="23" y="17"/>
                </a:cubicBezTo>
                <a:cubicBezTo>
                  <a:pt x="28" y="17"/>
                  <a:pt x="28" y="17"/>
                  <a:pt x="28" y="17"/>
                </a:cubicBezTo>
                <a:cubicBezTo>
                  <a:pt x="28" y="22"/>
                  <a:pt x="27" y="26"/>
                  <a:pt x="25" y="28"/>
                </a:cubicBezTo>
                <a:cubicBezTo>
                  <a:pt x="31" y="35"/>
                  <a:pt x="31" y="35"/>
                  <a:pt x="31" y="35"/>
                </a:cubicBezTo>
                <a:lnTo>
                  <a:pt x="2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5" name="Freeform 296"/>
          <p:cNvSpPr>
            <a:spLocks/>
          </p:cNvSpPr>
          <p:nvPr userDrawn="1"/>
        </p:nvSpPr>
        <p:spPr bwMode="auto">
          <a:xfrm>
            <a:off x="8358188" y="-6691040"/>
            <a:ext cx="139700" cy="111125"/>
          </a:xfrm>
          <a:custGeom>
            <a:avLst/>
            <a:gdLst>
              <a:gd name="T0" fmla="*/ 68 w 88"/>
              <a:gd name="T1" fmla="*/ 70 h 70"/>
              <a:gd name="T2" fmla="*/ 58 w 88"/>
              <a:gd name="T3" fmla="*/ 70 h 70"/>
              <a:gd name="T4" fmla="*/ 44 w 88"/>
              <a:gd name="T5" fmla="*/ 28 h 70"/>
              <a:gd name="T6" fmla="*/ 32 w 88"/>
              <a:gd name="T7" fmla="*/ 70 h 70"/>
              <a:gd name="T8" fmla="*/ 20 w 88"/>
              <a:gd name="T9" fmla="*/ 70 h 70"/>
              <a:gd name="T10" fmla="*/ 0 w 88"/>
              <a:gd name="T11" fmla="*/ 0 h 70"/>
              <a:gd name="T12" fmla="*/ 16 w 88"/>
              <a:gd name="T13" fmla="*/ 0 h 70"/>
              <a:gd name="T14" fmla="*/ 26 w 88"/>
              <a:gd name="T15" fmla="*/ 44 h 70"/>
              <a:gd name="T16" fmla="*/ 40 w 88"/>
              <a:gd name="T17" fmla="*/ 0 h 70"/>
              <a:gd name="T18" fmla="*/ 50 w 88"/>
              <a:gd name="T19" fmla="*/ 0 h 70"/>
              <a:gd name="T20" fmla="*/ 62 w 88"/>
              <a:gd name="T21" fmla="*/ 44 h 70"/>
              <a:gd name="T22" fmla="*/ 74 w 88"/>
              <a:gd name="T23" fmla="*/ 0 h 70"/>
              <a:gd name="T24" fmla="*/ 88 w 88"/>
              <a:gd name="T25" fmla="*/ 0 h 70"/>
              <a:gd name="T26" fmla="*/ 68 w 88"/>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70">
                <a:moveTo>
                  <a:pt x="68" y="70"/>
                </a:moveTo>
                <a:lnTo>
                  <a:pt x="58" y="70"/>
                </a:lnTo>
                <a:lnTo>
                  <a:pt x="44" y="28"/>
                </a:lnTo>
                <a:lnTo>
                  <a:pt x="32" y="70"/>
                </a:lnTo>
                <a:lnTo>
                  <a:pt x="20" y="70"/>
                </a:lnTo>
                <a:lnTo>
                  <a:pt x="0" y="0"/>
                </a:lnTo>
                <a:lnTo>
                  <a:pt x="16" y="0"/>
                </a:lnTo>
                <a:lnTo>
                  <a:pt x="26" y="44"/>
                </a:lnTo>
                <a:lnTo>
                  <a:pt x="40" y="0"/>
                </a:lnTo>
                <a:lnTo>
                  <a:pt x="50" y="0"/>
                </a:lnTo>
                <a:lnTo>
                  <a:pt x="62" y="44"/>
                </a:lnTo>
                <a:lnTo>
                  <a:pt x="74" y="0"/>
                </a:lnTo>
                <a:lnTo>
                  <a:pt x="88" y="0"/>
                </a:lnTo>
                <a:lnTo>
                  <a:pt x="6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6" name="Freeform 297"/>
          <p:cNvSpPr>
            <a:spLocks/>
          </p:cNvSpPr>
          <p:nvPr userDrawn="1"/>
        </p:nvSpPr>
        <p:spPr bwMode="auto">
          <a:xfrm>
            <a:off x="8510588" y="-6691040"/>
            <a:ext cx="76200" cy="111125"/>
          </a:xfrm>
          <a:custGeom>
            <a:avLst/>
            <a:gdLst>
              <a:gd name="T0" fmla="*/ 0 w 48"/>
              <a:gd name="T1" fmla="*/ 70 h 70"/>
              <a:gd name="T2" fmla="*/ 0 w 48"/>
              <a:gd name="T3" fmla="*/ 0 h 70"/>
              <a:gd name="T4" fmla="*/ 48 w 48"/>
              <a:gd name="T5" fmla="*/ 0 h 70"/>
              <a:gd name="T6" fmla="*/ 48 w 48"/>
              <a:gd name="T7" fmla="*/ 12 h 70"/>
              <a:gd name="T8" fmla="*/ 14 w 48"/>
              <a:gd name="T9" fmla="*/ 12 h 70"/>
              <a:gd name="T10" fmla="*/ 14 w 48"/>
              <a:gd name="T11" fmla="*/ 28 h 70"/>
              <a:gd name="T12" fmla="*/ 42 w 48"/>
              <a:gd name="T13" fmla="*/ 28 h 70"/>
              <a:gd name="T14" fmla="*/ 42 w 48"/>
              <a:gd name="T15" fmla="*/ 42 h 70"/>
              <a:gd name="T16" fmla="*/ 14 w 48"/>
              <a:gd name="T17" fmla="*/ 42 h 70"/>
              <a:gd name="T18" fmla="*/ 14 w 48"/>
              <a:gd name="T19" fmla="*/ 58 h 70"/>
              <a:gd name="T20" fmla="*/ 48 w 48"/>
              <a:gd name="T21" fmla="*/ 58 h 70"/>
              <a:gd name="T22" fmla="*/ 48 w 48"/>
              <a:gd name="T23" fmla="*/ 70 h 70"/>
              <a:gd name="T24" fmla="*/ 0 w 48"/>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0">
                <a:moveTo>
                  <a:pt x="0" y="70"/>
                </a:moveTo>
                <a:lnTo>
                  <a:pt x="0" y="0"/>
                </a:lnTo>
                <a:lnTo>
                  <a:pt x="48" y="0"/>
                </a:lnTo>
                <a:lnTo>
                  <a:pt x="48" y="12"/>
                </a:lnTo>
                <a:lnTo>
                  <a:pt x="14" y="12"/>
                </a:lnTo>
                <a:lnTo>
                  <a:pt x="14" y="28"/>
                </a:lnTo>
                <a:lnTo>
                  <a:pt x="42" y="28"/>
                </a:lnTo>
                <a:lnTo>
                  <a:pt x="42" y="42"/>
                </a:lnTo>
                <a:lnTo>
                  <a:pt x="14" y="42"/>
                </a:lnTo>
                <a:lnTo>
                  <a:pt x="14" y="58"/>
                </a:lnTo>
                <a:lnTo>
                  <a:pt x="48" y="58"/>
                </a:lnTo>
                <a:lnTo>
                  <a:pt x="48"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7" name="Freeform 298"/>
          <p:cNvSpPr>
            <a:spLocks/>
          </p:cNvSpPr>
          <p:nvPr userDrawn="1"/>
        </p:nvSpPr>
        <p:spPr bwMode="auto">
          <a:xfrm>
            <a:off x="8596313" y="-6691040"/>
            <a:ext cx="82550" cy="114300"/>
          </a:xfrm>
          <a:custGeom>
            <a:avLst/>
            <a:gdLst>
              <a:gd name="T0" fmla="*/ 13 w 26"/>
              <a:gd name="T1" fmla="*/ 36 h 36"/>
              <a:gd name="T2" fmla="*/ 0 w 26"/>
              <a:gd name="T3" fmla="*/ 31 h 36"/>
              <a:gd name="T4" fmla="*/ 5 w 26"/>
              <a:gd name="T5" fmla="*/ 27 h 36"/>
              <a:gd name="T6" fmla="*/ 13 w 26"/>
              <a:gd name="T7" fmla="*/ 30 h 36"/>
              <a:gd name="T8" fmla="*/ 19 w 26"/>
              <a:gd name="T9" fmla="*/ 25 h 36"/>
              <a:gd name="T10" fmla="*/ 18 w 26"/>
              <a:gd name="T11" fmla="*/ 22 h 36"/>
              <a:gd name="T12" fmla="*/ 15 w 26"/>
              <a:gd name="T13" fmla="*/ 21 h 36"/>
              <a:gd name="T14" fmla="*/ 11 w 26"/>
              <a:gd name="T15" fmla="*/ 20 h 36"/>
              <a:gd name="T16" fmla="*/ 4 w 26"/>
              <a:gd name="T17" fmla="*/ 17 h 36"/>
              <a:gd name="T18" fmla="*/ 2 w 26"/>
              <a:gd name="T19" fmla="*/ 10 h 36"/>
              <a:gd name="T20" fmla="*/ 14 w 26"/>
              <a:gd name="T21" fmla="*/ 0 h 36"/>
              <a:gd name="T22" fmla="*/ 25 w 26"/>
              <a:gd name="T23" fmla="*/ 4 h 36"/>
              <a:gd name="T24" fmla="*/ 21 w 26"/>
              <a:gd name="T25" fmla="*/ 8 h 36"/>
              <a:gd name="T26" fmla="*/ 14 w 26"/>
              <a:gd name="T27" fmla="*/ 6 h 36"/>
              <a:gd name="T28" fmla="*/ 8 w 26"/>
              <a:gd name="T29" fmla="*/ 10 h 36"/>
              <a:gd name="T30" fmla="*/ 9 w 26"/>
              <a:gd name="T31" fmla="*/ 13 h 36"/>
              <a:gd name="T32" fmla="*/ 13 w 26"/>
              <a:gd name="T33" fmla="*/ 14 h 36"/>
              <a:gd name="T34" fmla="*/ 17 w 26"/>
              <a:gd name="T35" fmla="*/ 15 h 36"/>
              <a:gd name="T36" fmla="*/ 24 w 26"/>
              <a:gd name="T37" fmla="*/ 17 h 36"/>
              <a:gd name="T38" fmla="*/ 26 w 26"/>
              <a:gd name="T39" fmla="*/ 25 h 36"/>
              <a:gd name="T40" fmla="*/ 13 w 26"/>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6">
                <a:moveTo>
                  <a:pt x="13" y="36"/>
                </a:moveTo>
                <a:cubicBezTo>
                  <a:pt x="8" y="36"/>
                  <a:pt x="4" y="35"/>
                  <a:pt x="0" y="31"/>
                </a:cubicBezTo>
                <a:cubicBezTo>
                  <a:pt x="5" y="27"/>
                  <a:pt x="5" y="27"/>
                  <a:pt x="5" y="27"/>
                </a:cubicBezTo>
                <a:cubicBezTo>
                  <a:pt x="7" y="29"/>
                  <a:pt x="10" y="30"/>
                  <a:pt x="13" y="30"/>
                </a:cubicBezTo>
                <a:cubicBezTo>
                  <a:pt x="17" y="30"/>
                  <a:pt x="19" y="28"/>
                  <a:pt x="19" y="25"/>
                </a:cubicBezTo>
                <a:cubicBezTo>
                  <a:pt x="19" y="24"/>
                  <a:pt x="19" y="23"/>
                  <a:pt x="18" y="22"/>
                </a:cubicBezTo>
                <a:cubicBezTo>
                  <a:pt x="18" y="22"/>
                  <a:pt x="17" y="21"/>
                  <a:pt x="15" y="21"/>
                </a:cubicBezTo>
                <a:cubicBezTo>
                  <a:pt x="11" y="20"/>
                  <a:pt x="11" y="20"/>
                  <a:pt x="11" y="20"/>
                </a:cubicBezTo>
                <a:cubicBezTo>
                  <a:pt x="8" y="20"/>
                  <a:pt x="6" y="19"/>
                  <a:pt x="4" y="17"/>
                </a:cubicBezTo>
                <a:cubicBezTo>
                  <a:pt x="2" y="16"/>
                  <a:pt x="2" y="13"/>
                  <a:pt x="2" y="10"/>
                </a:cubicBezTo>
                <a:cubicBezTo>
                  <a:pt x="2" y="4"/>
                  <a:pt x="6" y="0"/>
                  <a:pt x="14" y="0"/>
                </a:cubicBezTo>
                <a:cubicBezTo>
                  <a:pt x="19" y="0"/>
                  <a:pt x="22" y="1"/>
                  <a:pt x="25" y="4"/>
                </a:cubicBezTo>
                <a:cubicBezTo>
                  <a:pt x="21" y="8"/>
                  <a:pt x="21" y="8"/>
                  <a:pt x="21" y="8"/>
                </a:cubicBezTo>
                <a:cubicBezTo>
                  <a:pt x="19" y="6"/>
                  <a:pt x="16" y="6"/>
                  <a:pt x="14" y="6"/>
                </a:cubicBezTo>
                <a:cubicBezTo>
                  <a:pt x="10" y="6"/>
                  <a:pt x="8" y="8"/>
                  <a:pt x="8" y="10"/>
                </a:cubicBezTo>
                <a:cubicBezTo>
                  <a:pt x="8" y="11"/>
                  <a:pt x="9" y="12"/>
                  <a:pt x="9" y="13"/>
                </a:cubicBezTo>
                <a:cubicBezTo>
                  <a:pt x="10" y="13"/>
                  <a:pt x="11" y="14"/>
                  <a:pt x="13" y="14"/>
                </a:cubicBezTo>
                <a:cubicBezTo>
                  <a:pt x="17" y="15"/>
                  <a:pt x="17" y="15"/>
                  <a:pt x="17" y="15"/>
                </a:cubicBezTo>
                <a:cubicBezTo>
                  <a:pt x="20" y="15"/>
                  <a:pt x="22" y="16"/>
                  <a:pt x="24" y="17"/>
                </a:cubicBezTo>
                <a:cubicBezTo>
                  <a:pt x="25" y="19"/>
                  <a:pt x="26" y="22"/>
                  <a:pt x="26" y="25"/>
                </a:cubicBezTo>
                <a:cubicBezTo>
                  <a:pt x="26" y="32"/>
                  <a:pt x="21" y="36"/>
                  <a:pt x="13"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8" name="Freeform 299"/>
          <p:cNvSpPr>
            <a:spLocks/>
          </p:cNvSpPr>
          <p:nvPr userDrawn="1"/>
        </p:nvSpPr>
        <p:spPr bwMode="auto">
          <a:xfrm>
            <a:off x="8688388" y="-6691040"/>
            <a:ext cx="79375" cy="111125"/>
          </a:xfrm>
          <a:custGeom>
            <a:avLst/>
            <a:gdLst>
              <a:gd name="T0" fmla="*/ 32 w 50"/>
              <a:gd name="T1" fmla="*/ 12 h 70"/>
              <a:gd name="T2" fmla="*/ 32 w 50"/>
              <a:gd name="T3" fmla="*/ 70 h 70"/>
              <a:gd name="T4" fmla="*/ 18 w 50"/>
              <a:gd name="T5" fmla="*/ 70 h 70"/>
              <a:gd name="T6" fmla="*/ 18 w 50"/>
              <a:gd name="T7" fmla="*/ 12 h 70"/>
              <a:gd name="T8" fmla="*/ 0 w 50"/>
              <a:gd name="T9" fmla="*/ 12 h 70"/>
              <a:gd name="T10" fmla="*/ 0 w 50"/>
              <a:gd name="T11" fmla="*/ 0 h 70"/>
              <a:gd name="T12" fmla="*/ 50 w 50"/>
              <a:gd name="T13" fmla="*/ 0 h 70"/>
              <a:gd name="T14" fmla="*/ 50 w 50"/>
              <a:gd name="T15" fmla="*/ 12 h 70"/>
              <a:gd name="T16" fmla="*/ 32 w 50"/>
              <a:gd name="T17"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70">
                <a:moveTo>
                  <a:pt x="32" y="12"/>
                </a:moveTo>
                <a:lnTo>
                  <a:pt x="32" y="70"/>
                </a:lnTo>
                <a:lnTo>
                  <a:pt x="18" y="70"/>
                </a:lnTo>
                <a:lnTo>
                  <a:pt x="18" y="12"/>
                </a:lnTo>
                <a:lnTo>
                  <a:pt x="0" y="12"/>
                </a:lnTo>
                <a:lnTo>
                  <a:pt x="0" y="0"/>
                </a:lnTo>
                <a:lnTo>
                  <a:pt x="50" y="0"/>
                </a:lnTo>
                <a:lnTo>
                  <a:pt x="50" y="12"/>
                </a:lnTo>
                <a:lnTo>
                  <a:pt x="3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099" name="Freeform 300"/>
          <p:cNvSpPr>
            <a:spLocks/>
          </p:cNvSpPr>
          <p:nvPr userDrawn="1"/>
        </p:nvSpPr>
        <p:spPr bwMode="auto">
          <a:xfrm>
            <a:off x="7764463" y="-6548165"/>
            <a:ext cx="53975" cy="76200"/>
          </a:xfrm>
          <a:custGeom>
            <a:avLst/>
            <a:gdLst>
              <a:gd name="T0" fmla="*/ 9 w 17"/>
              <a:gd name="T1" fmla="*/ 24 h 24"/>
              <a:gd name="T2" fmla="*/ 0 w 17"/>
              <a:gd name="T3" fmla="*/ 16 h 24"/>
              <a:gd name="T4" fmla="*/ 0 w 17"/>
              <a:gd name="T5" fmla="*/ 0 h 24"/>
              <a:gd name="T6" fmla="*/ 4 w 17"/>
              <a:gd name="T7" fmla="*/ 0 h 24"/>
              <a:gd name="T8" fmla="*/ 4 w 17"/>
              <a:gd name="T9" fmla="*/ 15 h 24"/>
              <a:gd name="T10" fmla="*/ 9 w 17"/>
              <a:gd name="T11" fmla="*/ 21 h 24"/>
              <a:gd name="T12" fmla="*/ 14 w 17"/>
              <a:gd name="T13" fmla="*/ 15 h 24"/>
              <a:gd name="T14" fmla="*/ 14 w 17"/>
              <a:gd name="T15" fmla="*/ 0 h 24"/>
              <a:gd name="T16" fmla="*/ 17 w 17"/>
              <a:gd name="T17" fmla="*/ 0 h 24"/>
              <a:gd name="T18" fmla="*/ 17 w 17"/>
              <a:gd name="T19" fmla="*/ 16 h 24"/>
              <a:gd name="T20" fmla="*/ 9 w 17"/>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4">
                <a:moveTo>
                  <a:pt x="9" y="24"/>
                </a:moveTo>
                <a:cubicBezTo>
                  <a:pt x="4" y="24"/>
                  <a:pt x="0" y="20"/>
                  <a:pt x="0" y="16"/>
                </a:cubicBezTo>
                <a:cubicBezTo>
                  <a:pt x="0" y="0"/>
                  <a:pt x="0" y="0"/>
                  <a:pt x="0" y="0"/>
                </a:cubicBezTo>
                <a:cubicBezTo>
                  <a:pt x="4" y="0"/>
                  <a:pt x="4" y="0"/>
                  <a:pt x="4" y="0"/>
                </a:cubicBezTo>
                <a:cubicBezTo>
                  <a:pt x="4" y="15"/>
                  <a:pt x="4" y="15"/>
                  <a:pt x="4" y="15"/>
                </a:cubicBezTo>
                <a:cubicBezTo>
                  <a:pt x="4" y="19"/>
                  <a:pt x="6" y="21"/>
                  <a:pt x="9" y="21"/>
                </a:cubicBezTo>
                <a:cubicBezTo>
                  <a:pt x="12" y="21"/>
                  <a:pt x="14" y="19"/>
                  <a:pt x="14" y="15"/>
                </a:cubicBezTo>
                <a:cubicBezTo>
                  <a:pt x="14" y="0"/>
                  <a:pt x="14" y="0"/>
                  <a:pt x="14" y="0"/>
                </a:cubicBezTo>
                <a:cubicBezTo>
                  <a:pt x="17" y="0"/>
                  <a:pt x="17" y="0"/>
                  <a:pt x="17" y="0"/>
                </a:cubicBezTo>
                <a:cubicBezTo>
                  <a:pt x="17" y="16"/>
                  <a:pt x="17" y="16"/>
                  <a:pt x="17" y="16"/>
                </a:cubicBezTo>
                <a:cubicBezTo>
                  <a:pt x="17" y="20"/>
                  <a:pt x="13" y="24"/>
                  <a:pt x="9"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0" name="Freeform 301"/>
          <p:cNvSpPr>
            <a:spLocks/>
          </p:cNvSpPr>
          <p:nvPr userDrawn="1"/>
        </p:nvSpPr>
        <p:spPr bwMode="auto">
          <a:xfrm>
            <a:off x="7831138" y="-6548165"/>
            <a:ext cx="50800" cy="76200"/>
          </a:xfrm>
          <a:custGeom>
            <a:avLst/>
            <a:gdLst>
              <a:gd name="T0" fmla="*/ 20 w 32"/>
              <a:gd name="T1" fmla="*/ 6 h 48"/>
              <a:gd name="T2" fmla="*/ 20 w 32"/>
              <a:gd name="T3" fmla="*/ 48 h 48"/>
              <a:gd name="T4" fmla="*/ 12 w 32"/>
              <a:gd name="T5" fmla="*/ 48 h 48"/>
              <a:gd name="T6" fmla="*/ 12 w 32"/>
              <a:gd name="T7" fmla="*/ 6 h 48"/>
              <a:gd name="T8" fmla="*/ 0 w 32"/>
              <a:gd name="T9" fmla="*/ 6 h 48"/>
              <a:gd name="T10" fmla="*/ 0 w 32"/>
              <a:gd name="T11" fmla="*/ 0 h 48"/>
              <a:gd name="T12" fmla="*/ 32 w 32"/>
              <a:gd name="T13" fmla="*/ 0 h 48"/>
              <a:gd name="T14" fmla="*/ 32 w 32"/>
              <a:gd name="T15" fmla="*/ 6 h 48"/>
              <a:gd name="T16" fmla="*/ 20 w 32"/>
              <a:gd name="T1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8">
                <a:moveTo>
                  <a:pt x="20" y="6"/>
                </a:moveTo>
                <a:lnTo>
                  <a:pt x="20" y="48"/>
                </a:lnTo>
                <a:lnTo>
                  <a:pt x="12" y="48"/>
                </a:lnTo>
                <a:lnTo>
                  <a:pt x="12" y="6"/>
                </a:lnTo>
                <a:lnTo>
                  <a:pt x="0" y="6"/>
                </a:lnTo>
                <a:lnTo>
                  <a:pt x="0" y="0"/>
                </a:lnTo>
                <a:lnTo>
                  <a:pt x="32" y="0"/>
                </a:lnTo>
                <a:lnTo>
                  <a:pt x="32" y="6"/>
                </a:ln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1" name="Rectangle 302"/>
          <p:cNvSpPr>
            <a:spLocks noChangeArrowheads="1"/>
          </p:cNvSpPr>
          <p:nvPr userDrawn="1"/>
        </p:nvSpPr>
        <p:spPr bwMode="auto">
          <a:xfrm>
            <a:off x="7894638"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2" name="Freeform 303"/>
          <p:cNvSpPr>
            <a:spLocks/>
          </p:cNvSpPr>
          <p:nvPr userDrawn="1"/>
        </p:nvSpPr>
        <p:spPr bwMode="auto">
          <a:xfrm>
            <a:off x="7926388" y="-6548165"/>
            <a:ext cx="47625" cy="76200"/>
          </a:xfrm>
          <a:custGeom>
            <a:avLst/>
            <a:gdLst>
              <a:gd name="T0" fmla="*/ 0 w 30"/>
              <a:gd name="T1" fmla="*/ 48 h 48"/>
              <a:gd name="T2" fmla="*/ 0 w 30"/>
              <a:gd name="T3" fmla="*/ 0 h 48"/>
              <a:gd name="T4" fmla="*/ 8 w 30"/>
              <a:gd name="T5" fmla="*/ 0 h 48"/>
              <a:gd name="T6" fmla="*/ 8 w 30"/>
              <a:gd name="T7" fmla="*/ 40 h 48"/>
              <a:gd name="T8" fmla="*/ 30 w 30"/>
              <a:gd name="T9" fmla="*/ 40 h 48"/>
              <a:gd name="T10" fmla="*/ 30 w 30"/>
              <a:gd name="T11" fmla="*/ 48 h 48"/>
              <a:gd name="T12" fmla="*/ 0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0" y="48"/>
                </a:moveTo>
                <a:lnTo>
                  <a:pt x="0" y="0"/>
                </a:lnTo>
                <a:lnTo>
                  <a:pt x="8" y="0"/>
                </a:lnTo>
                <a:lnTo>
                  <a:pt x="8" y="40"/>
                </a:lnTo>
                <a:lnTo>
                  <a:pt x="30" y="40"/>
                </a:lnTo>
                <a:lnTo>
                  <a:pt x="3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3" name="Rectangle 304"/>
          <p:cNvSpPr>
            <a:spLocks noChangeArrowheads="1"/>
          </p:cNvSpPr>
          <p:nvPr userDrawn="1"/>
        </p:nvSpPr>
        <p:spPr bwMode="auto">
          <a:xfrm>
            <a:off x="7986713"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4" name="Freeform 305"/>
          <p:cNvSpPr>
            <a:spLocks/>
          </p:cNvSpPr>
          <p:nvPr userDrawn="1"/>
        </p:nvSpPr>
        <p:spPr bwMode="auto">
          <a:xfrm>
            <a:off x="8012113" y="-6548165"/>
            <a:ext cx="50800" cy="76200"/>
          </a:xfrm>
          <a:custGeom>
            <a:avLst/>
            <a:gdLst>
              <a:gd name="T0" fmla="*/ 20 w 32"/>
              <a:gd name="T1" fmla="*/ 6 h 48"/>
              <a:gd name="T2" fmla="*/ 20 w 32"/>
              <a:gd name="T3" fmla="*/ 48 h 48"/>
              <a:gd name="T4" fmla="*/ 12 w 32"/>
              <a:gd name="T5" fmla="*/ 48 h 48"/>
              <a:gd name="T6" fmla="*/ 12 w 32"/>
              <a:gd name="T7" fmla="*/ 6 h 48"/>
              <a:gd name="T8" fmla="*/ 0 w 32"/>
              <a:gd name="T9" fmla="*/ 6 h 48"/>
              <a:gd name="T10" fmla="*/ 0 w 32"/>
              <a:gd name="T11" fmla="*/ 0 h 48"/>
              <a:gd name="T12" fmla="*/ 32 w 32"/>
              <a:gd name="T13" fmla="*/ 0 h 48"/>
              <a:gd name="T14" fmla="*/ 32 w 32"/>
              <a:gd name="T15" fmla="*/ 6 h 48"/>
              <a:gd name="T16" fmla="*/ 20 w 32"/>
              <a:gd name="T1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8">
                <a:moveTo>
                  <a:pt x="20" y="6"/>
                </a:moveTo>
                <a:lnTo>
                  <a:pt x="20" y="48"/>
                </a:lnTo>
                <a:lnTo>
                  <a:pt x="12" y="48"/>
                </a:lnTo>
                <a:lnTo>
                  <a:pt x="12" y="6"/>
                </a:lnTo>
                <a:lnTo>
                  <a:pt x="0" y="6"/>
                </a:lnTo>
                <a:lnTo>
                  <a:pt x="0" y="0"/>
                </a:lnTo>
                <a:lnTo>
                  <a:pt x="32" y="0"/>
                </a:lnTo>
                <a:lnTo>
                  <a:pt x="32" y="6"/>
                </a:ln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5" name="Rectangle 306"/>
          <p:cNvSpPr>
            <a:spLocks noChangeArrowheads="1"/>
          </p:cNvSpPr>
          <p:nvPr userDrawn="1"/>
        </p:nvSpPr>
        <p:spPr bwMode="auto">
          <a:xfrm>
            <a:off x="8075613"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6" name="Freeform 307"/>
          <p:cNvSpPr>
            <a:spLocks/>
          </p:cNvSpPr>
          <p:nvPr userDrawn="1"/>
        </p:nvSpPr>
        <p:spPr bwMode="auto">
          <a:xfrm>
            <a:off x="8107363" y="-6548165"/>
            <a:ext cx="47625" cy="76200"/>
          </a:xfrm>
          <a:custGeom>
            <a:avLst/>
            <a:gdLst>
              <a:gd name="T0" fmla="*/ 0 w 30"/>
              <a:gd name="T1" fmla="*/ 48 h 48"/>
              <a:gd name="T2" fmla="*/ 0 w 30"/>
              <a:gd name="T3" fmla="*/ 0 h 48"/>
              <a:gd name="T4" fmla="*/ 30 w 30"/>
              <a:gd name="T5" fmla="*/ 0 h 48"/>
              <a:gd name="T6" fmla="*/ 30 w 30"/>
              <a:gd name="T7" fmla="*/ 6 h 48"/>
              <a:gd name="T8" fmla="*/ 8 w 30"/>
              <a:gd name="T9" fmla="*/ 6 h 48"/>
              <a:gd name="T10" fmla="*/ 8 w 30"/>
              <a:gd name="T11" fmla="*/ 20 h 48"/>
              <a:gd name="T12" fmla="*/ 26 w 30"/>
              <a:gd name="T13" fmla="*/ 20 h 48"/>
              <a:gd name="T14" fmla="*/ 26 w 30"/>
              <a:gd name="T15" fmla="*/ 26 h 48"/>
              <a:gd name="T16" fmla="*/ 8 w 30"/>
              <a:gd name="T17" fmla="*/ 26 h 48"/>
              <a:gd name="T18" fmla="*/ 8 w 30"/>
              <a:gd name="T19" fmla="*/ 40 h 48"/>
              <a:gd name="T20" fmla="*/ 30 w 30"/>
              <a:gd name="T21" fmla="*/ 40 h 48"/>
              <a:gd name="T22" fmla="*/ 30 w 30"/>
              <a:gd name="T23" fmla="*/ 48 h 48"/>
              <a:gd name="T24" fmla="*/ 0 w 30"/>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8">
                <a:moveTo>
                  <a:pt x="0" y="48"/>
                </a:moveTo>
                <a:lnTo>
                  <a:pt x="0" y="0"/>
                </a:lnTo>
                <a:lnTo>
                  <a:pt x="30" y="0"/>
                </a:lnTo>
                <a:lnTo>
                  <a:pt x="30" y="6"/>
                </a:lnTo>
                <a:lnTo>
                  <a:pt x="8" y="6"/>
                </a:lnTo>
                <a:lnTo>
                  <a:pt x="8" y="20"/>
                </a:lnTo>
                <a:lnTo>
                  <a:pt x="26" y="20"/>
                </a:lnTo>
                <a:lnTo>
                  <a:pt x="26" y="26"/>
                </a:lnTo>
                <a:lnTo>
                  <a:pt x="8" y="26"/>
                </a:lnTo>
                <a:lnTo>
                  <a:pt x="8" y="40"/>
                </a:lnTo>
                <a:lnTo>
                  <a:pt x="30" y="40"/>
                </a:lnTo>
                <a:lnTo>
                  <a:pt x="3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7" name="Freeform 308"/>
          <p:cNvSpPr>
            <a:spLocks/>
          </p:cNvSpPr>
          <p:nvPr userDrawn="1"/>
        </p:nvSpPr>
        <p:spPr bwMode="auto">
          <a:xfrm>
            <a:off x="8164513" y="-6548165"/>
            <a:ext cx="53975" cy="76200"/>
          </a:xfrm>
          <a:custGeom>
            <a:avLst/>
            <a:gdLst>
              <a:gd name="T0" fmla="*/ 8 w 17"/>
              <a:gd name="T1" fmla="*/ 24 h 24"/>
              <a:gd name="T2" fmla="*/ 0 w 17"/>
              <a:gd name="T3" fmla="*/ 21 h 24"/>
              <a:gd name="T4" fmla="*/ 2 w 17"/>
              <a:gd name="T5" fmla="*/ 18 h 24"/>
              <a:gd name="T6" fmla="*/ 8 w 17"/>
              <a:gd name="T7" fmla="*/ 21 h 24"/>
              <a:gd name="T8" fmla="*/ 13 w 17"/>
              <a:gd name="T9" fmla="*/ 17 h 24"/>
              <a:gd name="T10" fmla="*/ 12 w 17"/>
              <a:gd name="T11" fmla="*/ 14 h 24"/>
              <a:gd name="T12" fmla="*/ 10 w 17"/>
              <a:gd name="T13" fmla="*/ 13 h 24"/>
              <a:gd name="T14" fmla="*/ 7 w 17"/>
              <a:gd name="T15" fmla="*/ 13 h 24"/>
              <a:gd name="T16" fmla="*/ 2 w 17"/>
              <a:gd name="T17" fmla="*/ 11 h 24"/>
              <a:gd name="T18" fmla="*/ 1 w 17"/>
              <a:gd name="T19" fmla="*/ 7 h 24"/>
              <a:gd name="T20" fmla="*/ 8 w 17"/>
              <a:gd name="T21" fmla="*/ 0 h 24"/>
              <a:gd name="T22" fmla="*/ 16 w 17"/>
              <a:gd name="T23" fmla="*/ 2 h 24"/>
              <a:gd name="T24" fmla="*/ 13 w 17"/>
              <a:gd name="T25" fmla="*/ 5 h 24"/>
              <a:gd name="T26" fmla="*/ 8 w 17"/>
              <a:gd name="T27" fmla="*/ 3 h 24"/>
              <a:gd name="T28" fmla="*/ 4 w 17"/>
              <a:gd name="T29" fmla="*/ 7 h 24"/>
              <a:gd name="T30" fmla="*/ 5 w 17"/>
              <a:gd name="T31" fmla="*/ 9 h 24"/>
              <a:gd name="T32" fmla="*/ 8 w 17"/>
              <a:gd name="T33" fmla="*/ 10 h 24"/>
              <a:gd name="T34" fmla="*/ 10 w 17"/>
              <a:gd name="T35" fmla="*/ 10 h 24"/>
              <a:gd name="T36" fmla="*/ 15 w 17"/>
              <a:gd name="T37" fmla="*/ 12 h 24"/>
              <a:gd name="T38" fmla="*/ 17 w 17"/>
              <a:gd name="T39" fmla="*/ 17 h 24"/>
              <a:gd name="T40" fmla="*/ 8 w 17"/>
              <a:gd name="T4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24">
                <a:moveTo>
                  <a:pt x="8" y="24"/>
                </a:moveTo>
                <a:cubicBezTo>
                  <a:pt x="5" y="24"/>
                  <a:pt x="2" y="23"/>
                  <a:pt x="0" y="21"/>
                </a:cubicBezTo>
                <a:cubicBezTo>
                  <a:pt x="2" y="18"/>
                  <a:pt x="2" y="18"/>
                  <a:pt x="2" y="18"/>
                </a:cubicBezTo>
                <a:cubicBezTo>
                  <a:pt x="4" y="20"/>
                  <a:pt x="6" y="21"/>
                  <a:pt x="8" y="21"/>
                </a:cubicBezTo>
                <a:cubicBezTo>
                  <a:pt x="11" y="21"/>
                  <a:pt x="13" y="19"/>
                  <a:pt x="13" y="17"/>
                </a:cubicBezTo>
                <a:cubicBezTo>
                  <a:pt x="13" y="16"/>
                  <a:pt x="13" y="15"/>
                  <a:pt x="12" y="14"/>
                </a:cubicBezTo>
                <a:cubicBezTo>
                  <a:pt x="12" y="14"/>
                  <a:pt x="11" y="14"/>
                  <a:pt x="10" y="13"/>
                </a:cubicBezTo>
                <a:cubicBezTo>
                  <a:pt x="7" y="13"/>
                  <a:pt x="7" y="13"/>
                  <a:pt x="7" y="13"/>
                </a:cubicBezTo>
                <a:cubicBezTo>
                  <a:pt x="5" y="13"/>
                  <a:pt x="3" y="12"/>
                  <a:pt x="2" y="11"/>
                </a:cubicBezTo>
                <a:cubicBezTo>
                  <a:pt x="1" y="10"/>
                  <a:pt x="1" y="9"/>
                  <a:pt x="1" y="7"/>
                </a:cubicBezTo>
                <a:cubicBezTo>
                  <a:pt x="1" y="3"/>
                  <a:pt x="4" y="0"/>
                  <a:pt x="8" y="0"/>
                </a:cubicBezTo>
                <a:cubicBezTo>
                  <a:pt x="12" y="0"/>
                  <a:pt x="14" y="1"/>
                  <a:pt x="16" y="2"/>
                </a:cubicBezTo>
                <a:cubicBezTo>
                  <a:pt x="13" y="5"/>
                  <a:pt x="13" y="5"/>
                  <a:pt x="13" y="5"/>
                </a:cubicBezTo>
                <a:cubicBezTo>
                  <a:pt x="12" y="3"/>
                  <a:pt x="10" y="3"/>
                  <a:pt x="8" y="3"/>
                </a:cubicBezTo>
                <a:cubicBezTo>
                  <a:pt x="6" y="3"/>
                  <a:pt x="4" y="5"/>
                  <a:pt x="4" y="7"/>
                </a:cubicBezTo>
                <a:cubicBezTo>
                  <a:pt x="4" y="7"/>
                  <a:pt x="4" y="8"/>
                  <a:pt x="5" y="9"/>
                </a:cubicBezTo>
                <a:cubicBezTo>
                  <a:pt x="6" y="9"/>
                  <a:pt x="7" y="10"/>
                  <a:pt x="8" y="10"/>
                </a:cubicBezTo>
                <a:cubicBezTo>
                  <a:pt x="10" y="10"/>
                  <a:pt x="10" y="10"/>
                  <a:pt x="10" y="10"/>
                </a:cubicBezTo>
                <a:cubicBezTo>
                  <a:pt x="12" y="11"/>
                  <a:pt x="14" y="11"/>
                  <a:pt x="15" y="12"/>
                </a:cubicBezTo>
                <a:cubicBezTo>
                  <a:pt x="16" y="13"/>
                  <a:pt x="17" y="15"/>
                  <a:pt x="17" y="17"/>
                </a:cubicBezTo>
                <a:cubicBezTo>
                  <a:pt x="17" y="21"/>
                  <a:pt x="13" y="24"/>
                  <a:pt x="8"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8" name="Freeform 309"/>
          <p:cNvSpPr>
            <a:spLocks/>
          </p:cNvSpPr>
          <p:nvPr userDrawn="1"/>
        </p:nvSpPr>
        <p:spPr bwMode="auto">
          <a:xfrm>
            <a:off x="7221538" y="-6856140"/>
            <a:ext cx="263525" cy="184150"/>
          </a:xfrm>
          <a:custGeom>
            <a:avLst/>
            <a:gdLst>
              <a:gd name="T0" fmla="*/ 36 w 83"/>
              <a:gd name="T1" fmla="*/ 9 h 58"/>
              <a:gd name="T2" fmla="*/ 83 w 83"/>
              <a:gd name="T3" fmla="*/ 2 h 58"/>
              <a:gd name="T4" fmla="*/ 78 w 83"/>
              <a:gd name="T5" fmla="*/ 35 h 58"/>
              <a:gd name="T6" fmla="*/ 50 w 83"/>
              <a:gd name="T7" fmla="*/ 39 h 58"/>
              <a:gd name="T8" fmla="*/ 29 w 83"/>
              <a:gd name="T9" fmla="*/ 58 h 58"/>
              <a:gd name="T10" fmla="*/ 0 w 83"/>
              <a:gd name="T11" fmla="*/ 41 h 58"/>
              <a:gd name="T12" fmla="*/ 36 w 83"/>
              <a:gd name="T13" fmla="*/ 9 h 58"/>
            </a:gdLst>
            <a:ahLst/>
            <a:cxnLst>
              <a:cxn ang="0">
                <a:pos x="T0" y="T1"/>
              </a:cxn>
              <a:cxn ang="0">
                <a:pos x="T2" y="T3"/>
              </a:cxn>
              <a:cxn ang="0">
                <a:pos x="T4" y="T5"/>
              </a:cxn>
              <a:cxn ang="0">
                <a:pos x="T6" y="T7"/>
              </a:cxn>
              <a:cxn ang="0">
                <a:pos x="T8" y="T9"/>
              </a:cxn>
              <a:cxn ang="0">
                <a:pos x="T10" y="T11"/>
              </a:cxn>
              <a:cxn ang="0">
                <a:pos x="T12" y="T13"/>
              </a:cxn>
            </a:cxnLst>
            <a:rect l="0" t="0" r="r" b="b"/>
            <a:pathLst>
              <a:path w="83" h="58">
                <a:moveTo>
                  <a:pt x="36" y="9"/>
                </a:moveTo>
                <a:cubicBezTo>
                  <a:pt x="51" y="2"/>
                  <a:pt x="67" y="0"/>
                  <a:pt x="83" y="2"/>
                </a:cubicBezTo>
                <a:cubicBezTo>
                  <a:pt x="82" y="8"/>
                  <a:pt x="78" y="30"/>
                  <a:pt x="78" y="35"/>
                </a:cubicBezTo>
                <a:cubicBezTo>
                  <a:pt x="68" y="34"/>
                  <a:pt x="59" y="35"/>
                  <a:pt x="50" y="39"/>
                </a:cubicBezTo>
                <a:cubicBezTo>
                  <a:pt x="41" y="43"/>
                  <a:pt x="34" y="50"/>
                  <a:pt x="29" y="58"/>
                </a:cubicBezTo>
                <a:cubicBezTo>
                  <a:pt x="25" y="55"/>
                  <a:pt x="5" y="44"/>
                  <a:pt x="0" y="41"/>
                </a:cubicBezTo>
                <a:cubicBezTo>
                  <a:pt x="9" y="27"/>
                  <a:pt x="21" y="16"/>
                  <a:pt x="36"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
        <p:nvSpPr>
          <p:cNvPr id="1109" name="Freeform 310"/>
          <p:cNvSpPr>
            <a:spLocks/>
          </p:cNvSpPr>
          <p:nvPr userDrawn="1"/>
        </p:nvSpPr>
        <p:spPr bwMode="auto">
          <a:xfrm>
            <a:off x="7208838" y="-6808515"/>
            <a:ext cx="488950" cy="488950"/>
          </a:xfrm>
          <a:custGeom>
            <a:avLst/>
            <a:gdLst>
              <a:gd name="T0" fmla="*/ 94 w 154"/>
              <a:gd name="T1" fmla="*/ 0 h 154"/>
              <a:gd name="T2" fmla="*/ 147 w 154"/>
              <a:gd name="T3" fmla="*/ 42 h 154"/>
              <a:gd name="T4" fmla="*/ 154 w 154"/>
              <a:gd name="T5" fmla="*/ 75 h 154"/>
              <a:gd name="T6" fmla="*/ 150 w 154"/>
              <a:gd name="T7" fmla="*/ 101 h 154"/>
              <a:gd name="T8" fmla="*/ 110 w 154"/>
              <a:gd name="T9" fmla="*/ 145 h 154"/>
              <a:gd name="T10" fmla="*/ 51 w 154"/>
              <a:gd name="T11" fmla="*/ 147 h 154"/>
              <a:gd name="T12" fmla="*/ 7 w 154"/>
              <a:gd name="T13" fmla="*/ 108 h 154"/>
              <a:gd name="T14" fmla="*/ 0 w 154"/>
              <a:gd name="T15" fmla="*/ 75 h 154"/>
              <a:gd name="T16" fmla="*/ 9 w 154"/>
              <a:gd name="T17" fmla="*/ 39 h 154"/>
              <a:gd name="T18" fmla="*/ 35 w 154"/>
              <a:gd name="T19" fmla="*/ 54 h 154"/>
              <a:gd name="T20" fmla="*/ 30 w 154"/>
              <a:gd name="T21" fmla="*/ 75 h 154"/>
              <a:gd name="T22" fmla="*/ 34 w 154"/>
              <a:gd name="T23" fmla="*/ 95 h 154"/>
              <a:gd name="T24" fmla="*/ 61 w 154"/>
              <a:gd name="T25" fmla="*/ 119 h 154"/>
              <a:gd name="T26" fmla="*/ 97 w 154"/>
              <a:gd name="T27" fmla="*/ 118 h 154"/>
              <a:gd name="T28" fmla="*/ 122 w 154"/>
              <a:gd name="T29" fmla="*/ 91 h 154"/>
              <a:gd name="T30" fmla="*/ 125 w 154"/>
              <a:gd name="T31" fmla="*/ 75 h 154"/>
              <a:gd name="T32" fmla="*/ 120 w 154"/>
              <a:gd name="T33" fmla="*/ 55 h 154"/>
              <a:gd name="T34" fmla="*/ 88 w 154"/>
              <a:gd name="T35" fmla="*/ 29 h 154"/>
              <a:gd name="T36" fmla="*/ 94 w 154"/>
              <a:gd name="T3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154">
                <a:moveTo>
                  <a:pt x="94" y="0"/>
                </a:moveTo>
                <a:cubicBezTo>
                  <a:pt x="117" y="5"/>
                  <a:pt x="137" y="21"/>
                  <a:pt x="147" y="42"/>
                </a:cubicBezTo>
                <a:cubicBezTo>
                  <a:pt x="152" y="53"/>
                  <a:pt x="154" y="64"/>
                  <a:pt x="154" y="75"/>
                </a:cubicBezTo>
                <a:cubicBezTo>
                  <a:pt x="154" y="84"/>
                  <a:pt x="153" y="93"/>
                  <a:pt x="150" y="101"/>
                </a:cubicBezTo>
                <a:cubicBezTo>
                  <a:pt x="143" y="121"/>
                  <a:pt x="129" y="136"/>
                  <a:pt x="110" y="145"/>
                </a:cubicBezTo>
                <a:cubicBezTo>
                  <a:pt x="91" y="154"/>
                  <a:pt x="70" y="154"/>
                  <a:pt x="51" y="147"/>
                </a:cubicBezTo>
                <a:cubicBezTo>
                  <a:pt x="32" y="140"/>
                  <a:pt x="16" y="126"/>
                  <a:pt x="7" y="108"/>
                </a:cubicBezTo>
                <a:cubicBezTo>
                  <a:pt x="3" y="97"/>
                  <a:pt x="0" y="86"/>
                  <a:pt x="0" y="75"/>
                </a:cubicBezTo>
                <a:cubicBezTo>
                  <a:pt x="0" y="63"/>
                  <a:pt x="3" y="50"/>
                  <a:pt x="9" y="39"/>
                </a:cubicBezTo>
                <a:cubicBezTo>
                  <a:pt x="13" y="42"/>
                  <a:pt x="31" y="52"/>
                  <a:pt x="35" y="54"/>
                </a:cubicBezTo>
                <a:cubicBezTo>
                  <a:pt x="32" y="61"/>
                  <a:pt x="30" y="68"/>
                  <a:pt x="30" y="75"/>
                </a:cubicBezTo>
                <a:cubicBezTo>
                  <a:pt x="30" y="82"/>
                  <a:pt x="32" y="89"/>
                  <a:pt x="34" y="95"/>
                </a:cubicBezTo>
                <a:cubicBezTo>
                  <a:pt x="40" y="106"/>
                  <a:pt x="49" y="115"/>
                  <a:pt x="61" y="119"/>
                </a:cubicBezTo>
                <a:cubicBezTo>
                  <a:pt x="73" y="124"/>
                  <a:pt x="86" y="123"/>
                  <a:pt x="97" y="118"/>
                </a:cubicBezTo>
                <a:cubicBezTo>
                  <a:pt x="109" y="112"/>
                  <a:pt x="117" y="103"/>
                  <a:pt x="122" y="91"/>
                </a:cubicBezTo>
                <a:cubicBezTo>
                  <a:pt x="124" y="86"/>
                  <a:pt x="125" y="80"/>
                  <a:pt x="125" y="75"/>
                </a:cubicBezTo>
                <a:cubicBezTo>
                  <a:pt x="125" y="68"/>
                  <a:pt x="123" y="61"/>
                  <a:pt x="120" y="55"/>
                </a:cubicBezTo>
                <a:cubicBezTo>
                  <a:pt x="114" y="42"/>
                  <a:pt x="102" y="33"/>
                  <a:pt x="88" y="29"/>
                </a:cubicBezTo>
                <a:cubicBezTo>
                  <a:pt x="89" y="25"/>
                  <a:pt x="93" y="5"/>
                  <a:pt x="9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a:endParaRPr>
          </a:p>
        </p:txBody>
      </p:sp>
    </p:spTree>
    <p:extLst>
      <p:ext uri="{BB962C8B-B14F-4D97-AF65-F5344CB8AC3E}">
        <p14:creationId xmlns:p14="http://schemas.microsoft.com/office/powerpoint/2010/main" val="272676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2AD279-D93D-4932-A09C-9E09037E401C}" type="datetime1">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276367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6097488"/>
            <a:ext cx="7092280" cy="781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Arial" panose="020B0604020202020204" pitchFamily="34" charset="0"/>
              <a:cs typeface="Arial" panose="020B0604020202020204" pitchFamily="34" charset="0"/>
            </a:endParaRPr>
          </a:p>
        </p:txBody>
      </p:sp>
      <p:sp>
        <p:nvSpPr>
          <p:cNvPr id="8" name="Rectangle 7"/>
          <p:cNvSpPr/>
          <p:nvPr userDrawn="1"/>
        </p:nvSpPr>
        <p:spPr>
          <a:xfrm>
            <a:off x="0" y="4297288"/>
            <a:ext cx="9144000"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2B3495-7F20-4B77-8C7C-1BCC9D5BFC09}" type="datetime1">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107821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116632"/>
            <a:ext cx="9144000" cy="62646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sp>
        <p:nvSpPr>
          <p:cNvPr id="10" name="Rectangle 9"/>
          <p:cNvSpPr/>
          <p:nvPr userDrawn="1"/>
        </p:nvSpPr>
        <p:spPr>
          <a:xfrm>
            <a:off x="0" y="0"/>
            <a:ext cx="9144000" cy="6525344"/>
          </a:xfrm>
          <a:custGeom>
            <a:avLst/>
            <a:gdLst/>
            <a:ahLst/>
            <a:cxnLst/>
            <a:rect l="l" t="t" r="r" b="b"/>
            <a:pathLst>
              <a:path w="9144000" h="6525344">
                <a:moveTo>
                  <a:pt x="0" y="0"/>
                </a:moveTo>
                <a:lnTo>
                  <a:pt x="9144000" y="0"/>
                </a:lnTo>
                <a:lnTo>
                  <a:pt x="9144000" y="6525344"/>
                </a:lnTo>
                <a:lnTo>
                  <a:pt x="8789997" y="6525344"/>
                </a:lnTo>
                <a:lnTo>
                  <a:pt x="8789997" y="418000"/>
                </a:lnTo>
                <a:cubicBezTo>
                  <a:pt x="8789997" y="331097"/>
                  <a:pt x="8719548" y="260648"/>
                  <a:pt x="8632645" y="260648"/>
                </a:cubicBezTo>
                <a:lnTo>
                  <a:pt x="480881" y="260648"/>
                </a:lnTo>
                <a:cubicBezTo>
                  <a:pt x="393978" y="260648"/>
                  <a:pt x="323529" y="331097"/>
                  <a:pt x="323529" y="418000"/>
                </a:cubicBezTo>
                <a:lnTo>
                  <a:pt x="323529" y="6525344"/>
                </a:lnTo>
                <a:lnTo>
                  <a:pt x="0" y="65253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pic>
        <p:nvPicPr>
          <p:cNvPr id="8" name="Picture 310"/>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2132D594-C67B-4C03-BEE5-44DE8A9F9576}" type="datetime1">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
        <p:nvSpPr>
          <p:cNvPr id="11" name="Freeform 10"/>
          <p:cNvSpPr/>
          <p:nvPr userDrawn="1"/>
        </p:nvSpPr>
        <p:spPr>
          <a:xfrm>
            <a:off x="107504" y="2348880"/>
            <a:ext cx="9036496" cy="2352675"/>
          </a:xfrm>
          <a:custGeom>
            <a:avLst/>
            <a:gdLst/>
            <a:ahLst/>
            <a:cxnLst/>
            <a:rect l="l" t="t" r="r" b="b"/>
            <a:pathLst>
              <a:path w="9036496" h="2352675">
                <a:moveTo>
                  <a:pt x="56366" y="0"/>
                </a:moveTo>
                <a:lnTo>
                  <a:pt x="9036496" y="454309"/>
                </a:lnTo>
                <a:lnTo>
                  <a:pt x="9036496" y="1642790"/>
                </a:lnTo>
                <a:lnTo>
                  <a:pt x="0" y="2352675"/>
                </a:lnTo>
                <a:lnTo>
                  <a:pt x="704570" y="1047750"/>
                </a:lnTo>
                <a:close/>
              </a:path>
            </a:pathLst>
          </a:custGeom>
          <a:solidFill>
            <a:schemeClr val="accent2"/>
          </a:solidFill>
          <a:ln>
            <a:noFill/>
          </a:ln>
          <a:effectLst>
            <a:outerShdw blurRad="177800" dist="1016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a:endParaRPr>
          </a:p>
        </p:txBody>
      </p:sp>
      <p:sp>
        <p:nvSpPr>
          <p:cNvPr id="2" name="Title 1"/>
          <p:cNvSpPr>
            <a:spLocks noGrp="1"/>
          </p:cNvSpPr>
          <p:nvPr>
            <p:ph type="title"/>
          </p:nvPr>
        </p:nvSpPr>
        <p:spPr>
          <a:xfrm>
            <a:off x="899591" y="2564905"/>
            <a:ext cx="7595121" cy="1641350"/>
          </a:xfrm>
        </p:spPr>
        <p:txBody>
          <a:bodyPr anchor="ctr"/>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4365104"/>
            <a:ext cx="7772400" cy="710556"/>
          </a:xfrm>
        </p:spPr>
        <p:txBody>
          <a:bodyPr anchor="b"/>
          <a:lstStyle>
            <a:lvl1pPr marL="0" indent="0" algn="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2459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EFCD40B-F040-4C71-94E1-3AFADC61AF71}" type="datetime1">
              <a:rPr lang="en-GB" smtClean="0"/>
              <a:t>17/05/2019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329895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6097488"/>
            <a:ext cx="7092280" cy="781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prstClr val="white"/>
              </a:solidFill>
              <a:latin typeface="Arial" panose="020B0604020202020204" pitchFamily="34" charset="0"/>
              <a:cs typeface="Arial" panose="020B0604020202020204" pitchFamily="34" charset="0"/>
            </a:endParaRPr>
          </a:p>
        </p:txBody>
      </p:sp>
      <p:sp>
        <p:nvSpPr>
          <p:cNvPr id="8" name="Rectangle 7"/>
          <p:cNvSpPr/>
          <p:nvPr userDrawn="1"/>
        </p:nvSpPr>
        <p:spPr>
          <a:xfrm>
            <a:off x="0" y="4297288"/>
            <a:ext cx="9144000"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3E1DA3-7A4B-DC47-9197-1BF37638EEBF}"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50120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D003F55-0FBD-457F-94E5-27F87AD506B2}" type="datetime1">
              <a:rPr lang="en-GB" smtClean="0"/>
              <a:t>17/05/2019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392737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D8EF74-2AE4-407B-9616-A9B071FBE1DA}" type="datetime1">
              <a:rPr lang="en-GB" smtClean="0"/>
              <a:t>17/05/2019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104265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01597-A9BA-4182-8C79-76DBBB93F902}" type="datetime1">
              <a:rPr lang="en-GB" smtClean="0"/>
              <a:t>17/05/2019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166042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A63F6F-06D3-42AE-A368-FFE8DF0ADAAC}" type="datetime1">
              <a:rPr lang="en-GB" smtClean="0"/>
              <a:t>17/05/2019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332059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F63F36-3605-459F-ABE6-D8828396C9E4}" type="datetime1">
              <a:rPr lang="en-GB" smtClean="0"/>
              <a:t>17/05/2019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12273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FCB111-3969-456B-B19E-B679C23A1047}" type="datetime1">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112445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E0323B-7B3C-481A-8516-79C76963AC6A}" type="datetime1">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0165BC-DBA7-4530-8926-81165AFC8D69}" type="slidenum">
              <a:rPr lang="en-GB" smtClean="0"/>
              <a:t>‹#›</a:t>
            </a:fld>
            <a:endParaRPr lang="en-GB"/>
          </a:p>
        </p:txBody>
      </p:sp>
    </p:spTree>
    <p:extLst>
      <p:ext uri="{BB962C8B-B14F-4D97-AF65-F5344CB8AC3E}">
        <p14:creationId xmlns:p14="http://schemas.microsoft.com/office/powerpoint/2010/main" val="377157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10" name="Freeform 6"/>
          <p:cNvSpPr>
            <a:spLocks/>
          </p:cNvSpPr>
          <p:nvPr userDrawn="1"/>
        </p:nvSpPr>
        <p:spPr bwMode="auto">
          <a:xfrm>
            <a:off x="328614" y="199702"/>
            <a:ext cx="8432800" cy="6311900"/>
          </a:xfrm>
          <a:custGeom>
            <a:avLst/>
            <a:gdLst>
              <a:gd name="T0" fmla="*/ 57 w 2654"/>
              <a:gd name="T1" fmla="*/ 0 h 1986"/>
              <a:gd name="T2" fmla="*/ 0 w 2654"/>
              <a:gd name="T3" fmla="*/ 57 h 1986"/>
              <a:gd name="T4" fmla="*/ 0 w 2654"/>
              <a:gd name="T5" fmla="*/ 1929 h 1986"/>
              <a:gd name="T6" fmla="*/ 57 w 2654"/>
              <a:gd name="T7" fmla="*/ 1986 h 1986"/>
              <a:gd name="T8" fmla="*/ 2598 w 2654"/>
              <a:gd name="T9" fmla="*/ 1986 h 1986"/>
              <a:gd name="T10" fmla="*/ 2654 w 2654"/>
              <a:gd name="T11" fmla="*/ 1929 h 1986"/>
              <a:gd name="T12" fmla="*/ 2654 w 2654"/>
              <a:gd name="T13" fmla="*/ 57 h 1986"/>
              <a:gd name="T14" fmla="*/ 2598 w 2654"/>
              <a:gd name="T15" fmla="*/ 0 h 1986"/>
              <a:gd name="T16" fmla="*/ 57 w 2654"/>
              <a:gd name="T17" fmla="*/ 0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4" h="1986">
                <a:moveTo>
                  <a:pt x="57" y="0"/>
                </a:moveTo>
                <a:cubicBezTo>
                  <a:pt x="57" y="0"/>
                  <a:pt x="0" y="0"/>
                  <a:pt x="0" y="57"/>
                </a:cubicBezTo>
                <a:cubicBezTo>
                  <a:pt x="0" y="1929"/>
                  <a:pt x="0" y="1929"/>
                  <a:pt x="0" y="1929"/>
                </a:cubicBezTo>
                <a:cubicBezTo>
                  <a:pt x="0" y="1929"/>
                  <a:pt x="0" y="1986"/>
                  <a:pt x="57" y="1986"/>
                </a:cubicBezTo>
                <a:cubicBezTo>
                  <a:pt x="2598" y="1986"/>
                  <a:pt x="2598" y="1986"/>
                  <a:pt x="2598" y="1986"/>
                </a:cubicBezTo>
                <a:cubicBezTo>
                  <a:pt x="2598" y="1986"/>
                  <a:pt x="2654" y="1986"/>
                  <a:pt x="2654" y="1929"/>
                </a:cubicBezTo>
                <a:cubicBezTo>
                  <a:pt x="2654" y="57"/>
                  <a:pt x="2654" y="57"/>
                  <a:pt x="2654" y="57"/>
                </a:cubicBezTo>
                <a:cubicBezTo>
                  <a:pt x="2654" y="57"/>
                  <a:pt x="2654" y="0"/>
                  <a:pt x="2598" y="0"/>
                </a:cubicBezTo>
                <a:cubicBezTo>
                  <a:pt x="57" y="0"/>
                  <a:pt x="57" y="0"/>
                  <a:pt x="57" y="0"/>
                </a:cubicBezTo>
              </a:path>
            </a:pathLst>
          </a:custGeom>
          <a:solidFill>
            <a:srgbClr val="2BB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pic>
        <p:nvPicPr>
          <p:cNvPr id="1335" name="Picture 3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1735" r="2528" b="20812"/>
          <a:stretch/>
        </p:blipFill>
        <p:spPr bwMode="auto">
          <a:xfrm>
            <a:off x="1" y="4228780"/>
            <a:ext cx="9153500" cy="26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9" name="Freeform 318"/>
          <p:cNvSpPr/>
          <p:nvPr userDrawn="1"/>
        </p:nvSpPr>
        <p:spPr>
          <a:xfrm>
            <a:off x="107504" y="980732"/>
            <a:ext cx="9036496" cy="3720827"/>
          </a:xfrm>
          <a:custGeom>
            <a:avLst/>
            <a:gdLst/>
            <a:ahLst/>
            <a:cxnLst/>
            <a:rect l="l" t="t" r="r" b="b"/>
            <a:pathLst>
              <a:path w="9036496" h="2352675">
                <a:moveTo>
                  <a:pt x="56366" y="0"/>
                </a:moveTo>
                <a:lnTo>
                  <a:pt x="9036496" y="454309"/>
                </a:lnTo>
                <a:lnTo>
                  <a:pt x="9036496" y="1642790"/>
                </a:lnTo>
                <a:lnTo>
                  <a:pt x="0" y="2352675"/>
                </a:lnTo>
                <a:lnTo>
                  <a:pt x="704570" y="1047750"/>
                </a:lnTo>
                <a:close/>
              </a:path>
            </a:pathLst>
          </a:custGeom>
          <a:solidFill>
            <a:schemeClr val="accent2"/>
          </a:solidFill>
          <a:ln>
            <a:noFill/>
          </a:ln>
          <a:effectLst>
            <a:outerShdw blurRad="177800" dist="1016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latin typeface="Arial"/>
            </a:endParaRPr>
          </a:p>
        </p:txBody>
      </p:sp>
      <p:sp>
        <p:nvSpPr>
          <p:cNvPr id="1114" name="Freeform 10"/>
          <p:cNvSpPr>
            <a:spLocks/>
          </p:cNvSpPr>
          <p:nvPr userDrawn="1"/>
        </p:nvSpPr>
        <p:spPr bwMode="auto">
          <a:xfrm>
            <a:off x="1484314" y="4171631"/>
            <a:ext cx="528638" cy="233363"/>
          </a:xfrm>
          <a:custGeom>
            <a:avLst/>
            <a:gdLst>
              <a:gd name="T0" fmla="*/ 166 w 166"/>
              <a:gd name="T1" fmla="*/ 0 h 73"/>
              <a:gd name="T2" fmla="*/ 101 w 166"/>
              <a:gd name="T3" fmla="*/ 73 h 73"/>
              <a:gd name="T4" fmla="*/ 0 w 166"/>
              <a:gd name="T5" fmla="*/ 59 h 73"/>
              <a:gd name="T6" fmla="*/ 32 w 166"/>
              <a:gd name="T7" fmla="*/ 44 h 73"/>
              <a:gd name="T8" fmla="*/ 93 w 166"/>
              <a:gd name="T9" fmla="*/ 45 h 73"/>
              <a:gd name="T10" fmla="*/ 166 w 166"/>
              <a:gd name="T11" fmla="*/ 0 h 73"/>
            </a:gdLst>
            <a:ahLst/>
            <a:cxnLst>
              <a:cxn ang="0">
                <a:pos x="T0" y="T1"/>
              </a:cxn>
              <a:cxn ang="0">
                <a:pos x="T2" y="T3"/>
              </a:cxn>
              <a:cxn ang="0">
                <a:pos x="T4" y="T5"/>
              </a:cxn>
              <a:cxn ang="0">
                <a:pos x="T6" y="T7"/>
              </a:cxn>
              <a:cxn ang="0">
                <a:pos x="T8" y="T9"/>
              </a:cxn>
              <a:cxn ang="0">
                <a:pos x="T10" y="T11"/>
              </a:cxn>
            </a:cxnLst>
            <a:rect l="0" t="0" r="r" b="b"/>
            <a:pathLst>
              <a:path w="166" h="73">
                <a:moveTo>
                  <a:pt x="166" y="0"/>
                </a:moveTo>
                <a:cubicBezTo>
                  <a:pt x="166" y="0"/>
                  <a:pt x="109" y="50"/>
                  <a:pt x="101" y="73"/>
                </a:cubicBezTo>
                <a:cubicBezTo>
                  <a:pt x="101" y="73"/>
                  <a:pt x="42" y="53"/>
                  <a:pt x="0" y="59"/>
                </a:cubicBezTo>
                <a:cubicBezTo>
                  <a:pt x="0" y="59"/>
                  <a:pt x="13" y="46"/>
                  <a:pt x="32" y="44"/>
                </a:cubicBezTo>
                <a:cubicBezTo>
                  <a:pt x="32" y="44"/>
                  <a:pt x="67" y="38"/>
                  <a:pt x="93" y="45"/>
                </a:cubicBezTo>
                <a:cubicBezTo>
                  <a:pt x="93" y="45"/>
                  <a:pt x="143" y="8"/>
                  <a:pt x="166" y="0"/>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15" name="Freeform 11"/>
          <p:cNvSpPr>
            <a:spLocks/>
          </p:cNvSpPr>
          <p:nvPr userDrawn="1"/>
        </p:nvSpPr>
        <p:spPr bwMode="auto">
          <a:xfrm>
            <a:off x="2330452" y="4503419"/>
            <a:ext cx="558800" cy="225425"/>
          </a:xfrm>
          <a:custGeom>
            <a:avLst/>
            <a:gdLst>
              <a:gd name="T0" fmla="*/ 7 w 176"/>
              <a:gd name="T1" fmla="*/ 71 h 71"/>
              <a:gd name="T2" fmla="*/ 103 w 176"/>
              <a:gd name="T3" fmla="*/ 66 h 71"/>
              <a:gd name="T4" fmla="*/ 158 w 176"/>
              <a:gd name="T5" fmla="*/ 18 h 71"/>
              <a:gd name="T6" fmla="*/ 167 w 176"/>
              <a:gd name="T7" fmla="*/ 1 h 71"/>
              <a:gd name="T8" fmla="*/ 141 w 176"/>
              <a:gd name="T9" fmla="*/ 4 h 71"/>
              <a:gd name="T10" fmla="*/ 89 w 176"/>
              <a:gd name="T11" fmla="*/ 43 h 71"/>
              <a:gd name="T12" fmla="*/ 5 w 176"/>
              <a:gd name="T13" fmla="*/ 60 h 71"/>
              <a:gd name="T14" fmla="*/ 7 w 176"/>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71">
                <a:moveTo>
                  <a:pt x="7" y="71"/>
                </a:moveTo>
                <a:cubicBezTo>
                  <a:pt x="7" y="71"/>
                  <a:pt x="45" y="38"/>
                  <a:pt x="103" y="66"/>
                </a:cubicBezTo>
                <a:cubicBezTo>
                  <a:pt x="103" y="66"/>
                  <a:pt x="111" y="27"/>
                  <a:pt x="158" y="18"/>
                </a:cubicBezTo>
                <a:cubicBezTo>
                  <a:pt x="158" y="18"/>
                  <a:pt x="176" y="15"/>
                  <a:pt x="167" y="1"/>
                </a:cubicBezTo>
                <a:cubicBezTo>
                  <a:pt x="167" y="1"/>
                  <a:pt x="154" y="0"/>
                  <a:pt x="141" y="4"/>
                </a:cubicBezTo>
                <a:cubicBezTo>
                  <a:pt x="127" y="9"/>
                  <a:pt x="110" y="19"/>
                  <a:pt x="89" y="43"/>
                </a:cubicBezTo>
                <a:cubicBezTo>
                  <a:pt x="89" y="43"/>
                  <a:pt x="34" y="32"/>
                  <a:pt x="5" y="60"/>
                </a:cubicBezTo>
                <a:cubicBezTo>
                  <a:pt x="5" y="60"/>
                  <a:pt x="0" y="67"/>
                  <a:pt x="7" y="71"/>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16" name="Freeform 12"/>
          <p:cNvSpPr>
            <a:spLocks/>
          </p:cNvSpPr>
          <p:nvPr userDrawn="1"/>
        </p:nvSpPr>
        <p:spPr bwMode="auto">
          <a:xfrm>
            <a:off x="2032001" y="4957444"/>
            <a:ext cx="333375" cy="136525"/>
          </a:xfrm>
          <a:custGeom>
            <a:avLst/>
            <a:gdLst>
              <a:gd name="T0" fmla="*/ 4 w 105"/>
              <a:gd name="T1" fmla="*/ 43 h 43"/>
              <a:gd name="T2" fmla="*/ 61 w 105"/>
              <a:gd name="T3" fmla="*/ 39 h 43"/>
              <a:gd name="T4" fmla="*/ 95 w 105"/>
              <a:gd name="T5" fmla="*/ 11 h 43"/>
              <a:gd name="T6" fmla="*/ 99 w 105"/>
              <a:gd name="T7" fmla="*/ 1 h 43"/>
              <a:gd name="T8" fmla="*/ 84 w 105"/>
              <a:gd name="T9" fmla="*/ 3 h 43"/>
              <a:gd name="T10" fmla="*/ 53 w 105"/>
              <a:gd name="T11" fmla="*/ 26 h 43"/>
              <a:gd name="T12" fmla="*/ 3 w 105"/>
              <a:gd name="T13" fmla="*/ 36 h 43"/>
              <a:gd name="T14" fmla="*/ 4 w 105"/>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43">
                <a:moveTo>
                  <a:pt x="4" y="43"/>
                </a:moveTo>
                <a:cubicBezTo>
                  <a:pt x="4" y="43"/>
                  <a:pt x="27" y="23"/>
                  <a:pt x="61" y="39"/>
                </a:cubicBezTo>
                <a:cubicBezTo>
                  <a:pt x="61" y="39"/>
                  <a:pt x="66" y="16"/>
                  <a:pt x="95" y="11"/>
                </a:cubicBezTo>
                <a:cubicBezTo>
                  <a:pt x="95" y="11"/>
                  <a:pt x="105" y="9"/>
                  <a:pt x="99" y="1"/>
                </a:cubicBezTo>
                <a:cubicBezTo>
                  <a:pt x="99" y="1"/>
                  <a:pt x="92" y="0"/>
                  <a:pt x="84" y="3"/>
                </a:cubicBezTo>
                <a:cubicBezTo>
                  <a:pt x="76" y="6"/>
                  <a:pt x="65" y="12"/>
                  <a:pt x="53" y="26"/>
                </a:cubicBezTo>
                <a:cubicBezTo>
                  <a:pt x="53" y="26"/>
                  <a:pt x="20" y="19"/>
                  <a:pt x="3" y="36"/>
                </a:cubicBezTo>
                <a:cubicBezTo>
                  <a:pt x="3" y="36"/>
                  <a:pt x="0" y="40"/>
                  <a:pt x="4" y="4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17" name="Freeform 13"/>
          <p:cNvSpPr>
            <a:spLocks/>
          </p:cNvSpPr>
          <p:nvPr userDrawn="1"/>
        </p:nvSpPr>
        <p:spPr bwMode="auto">
          <a:xfrm>
            <a:off x="3073400" y="4605019"/>
            <a:ext cx="333375" cy="136525"/>
          </a:xfrm>
          <a:custGeom>
            <a:avLst/>
            <a:gdLst>
              <a:gd name="T0" fmla="*/ 4 w 105"/>
              <a:gd name="T1" fmla="*/ 43 h 43"/>
              <a:gd name="T2" fmla="*/ 61 w 105"/>
              <a:gd name="T3" fmla="*/ 40 h 43"/>
              <a:gd name="T4" fmla="*/ 94 w 105"/>
              <a:gd name="T5" fmla="*/ 11 h 43"/>
              <a:gd name="T6" fmla="*/ 99 w 105"/>
              <a:gd name="T7" fmla="*/ 1 h 43"/>
              <a:gd name="T8" fmla="*/ 84 w 105"/>
              <a:gd name="T9" fmla="*/ 3 h 43"/>
              <a:gd name="T10" fmla="*/ 53 w 105"/>
              <a:gd name="T11" fmla="*/ 26 h 43"/>
              <a:gd name="T12" fmla="*/ 3 w 105"/>
              <a:gd name="T13" fmla="*/ 36 h 43"/>
              <a:gd name="T14" fmla="*/ 4 w 105"/>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43">
                <a:moveTo>
                  <a:pt x="4" y="43"/>
                </a:moveTo>
                <a:cubicBezTo>
                  <a:pt x="4" y="43"/>
                  <a:pt x="27" y="23"/>
                  <a:pt x="61" y="40"/>
                </a:cubicBezTo>
                <a:cubicBezTo>
                  <a:pt x="61" y="40"/>
                  <a:pt x="66" y="17"/>
                  <a:pt x="94" y="11"/>
                </a:cubicBezTo>
                <a:cubicBezTo>
                  <a:pt x="94" y="11"/>
                  <a:pt x="105" y="10"/>
                  <a:pt x="99" y="1"/>
                </a:cubicBezTo>
                <a:cubicBezTo>
                  <a:pt x="99" y="1"/>
                  <a:pt x="92" y="0"/>
                  <a:pt x="84" y="3"/>
                </a:cubicBezTo>
                <a:cubicBezTo>
                  <a:pt x="76" y="6"/>
                  <a:pt x="65" y="12"/>
                  <a:pt x="53" y="26"/>
                </a:cubicBezTo>
                <a:cubicBezTo>
                  <a:pt x="53" y="26"/>
                  <a:pt x="20" y="19"/>
                  <a:pt x="3" y="36"/>
                </a:cubicBezTo>
                <a:cubicBezTo>
                  <a:pt x="3" y="36"/>
                  <a:pt x="0" y="40"/>
                  <a:pt x="4" y="4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18" name="Freeform 14"/>
          <p:cNvSpPr>
            <a:spLocks/>
          </p:cNvSpPr>
          <p:nvPr userDrawn="1"/>
        </p:nvSpPr>
        <p:spPr bwMode="auto">
          <a:xfrm>
            <a:off x="2686052" y="4897115"/>
            <a:ext cx="358775" cy="241300"/>
          </a:xfrm>
          <a:custGeom>
            <a:avLst/>
            <a:gdLst>
              <a:gd name="T0" fmla="*/ 4 w 113"/>
              <a:gd name="T1" fmla="*/ 66 h 76"/>
              <a:gd name="T2" fmla="*/ 35 w 113"/>
              <a:gd name="T3" fmla="*/ 74 h 76"/>
              <a:gd name="T4" fmla="*/ 69 w 113"/>
              <a:gd name="T5" fmla="*/ 73 h 76"/>
              <a:gd name="T6" fmla="*/ 86 w 113"/>
              <a:gd name="T7" fmla="*/ 57 h 76"/>
              <a:gd name="T8" fmla="*/ 97 w 113"/>
              <a:gd name="T9" fmla="*/ 34 h 76"/>
              <a:gd name="T10" fmla="*/ 111 w 113"/>
              <a:gd name="T11" fmla="*/ 10 h 76"/>
              <a:gd name="T12" fmla="*/ 96 w 113"/>
              <a:gd name="T13" fmla="*/ 20 h 76"/>
              <a:gd name="T14" fmla="*/ 71 w 113"/>
              <a:gd name="T15" fmla="*/ 47 h 76"/>
              <a:gd name="T16" fmla="*/ 27 w 113"/>
              <a:gd name="T17" fmla="*/ 61 h 76"/>
              <a:gd name="T18" fmla="*/ 4 w 113"/>
              <a:gd name="T19"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6">
                <a:moveTo>
                  <a:pt x="4" y="66"/>
                </a:moveTo>
                <a:cubicBezTo>
                  <a:pt x="10" y="70"/>
                  <a:pt x="33" y="74"/>
                  <a:pt x="35" y="74"/>
                </a:cubicBezTo>
                <a:cubicBezTo>
                  <a:pt x="47" y="74"/>
                  <a:pt x="58" y="76"/>
                  <a:pt x="69" y="73"/>
                </a:cubicBezTo>
                <a:cubicBezTo>
                  <a:pt x="78" y="70"/>
                  <a:pt x="82" y="65"/>
                  <a:pt x="86" y="57"/>
                </a:cubicBezTo>
                <a:cubicBezTo>
                  <a:pt x="89" y="49"/>
                  <a:pt x="92" y="41"/>
                  <a:pt x="97" y="34"/>
                </a:cubicBezTo>
                <a:cubicBezTo>
                  <a:pt x="101" y="26"/>
                  <a:pt x="110" y="19"/>
                  <a:pt x="111" y="10"/>
                </a:cubicBezTo>
                <a:cubicBezTo>
                  <a:pt x="113" y="0"/>
                  <a:pt x="97" y="18"/>
                  <a:pt x="96" y="20"/>
                </a:cubicBezTo>
                <a:cubicBezTo>
                  <a:pt x="84" y="35"/>
                  <a:pt x="79" y="41"/>
                  <a:pt x="71" y="47"/>
                </a:cubicBezTo>
                <a:cubicBezTo>
                  <a:pt x="59" y="58"/>
                  <a:pt x="42" y="60"/>
                  <a:pt x="27" y="61"/>
                </a:cubicBezTo>
                <a:cubicBezTo>
                  <a:pt x="21" y="61"/>
                  <a:pt x="0" y="64"/>
                  <a:pt x="4" y="66"/>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19" name="Freeform 15"/>
          <p:cNvSpPr>
            <a:spLocks/>
          </p:cNvSpPr>
          <p:nvPr userDrawn="1"/>
        </p:nvSpPr>
        <p:spPr bwMode="auto">
          <a:xfrm>
            <a:off x="3070227" y="5236840"/>
            <a:ext cx="282575" cy="190500"/>
          </a:xfrm>
          <a:custGeom>
            <a:avLst/>
            <a:gdLst>
              <a:gd name="T0" fmla="*/ 3 w 89"/>
              <a:gd name="T1" fmla="*/ 53 h 60"/>
              <a:gd name="T2" fmla="*/ 28 w 89"/>
              <a:gd name="T3" fmla="*/ 59 h 60"/>
              <a:gd name="T4" fmla="*/ 55 w 89"/>
              <a:gd name="T5" fmla="*/ 58 h 60"/>
              <a:gd name="T6" fmla="*/ 68 w 89"/>
              <a:gd name="T7" fmla="*/ 46 h 60"/>
              <a:gd name="T8" fmla="*/ 76 w 89"/>
              <a:gd name="T9" fmla="*/ 28 h 60"/>
              <a:gd name="T10" fmla="*/ 88 w 89"/>
              <a:gd name="T11" fmla="*/ 9 h 60"/>
              <a:gd name="T12" fmla="*/ 76 w 89"/>
              <a:gd name="T13" fmla="*/ 17 h 60"/>
              <a:gd name="T14" fmla="*/ 56 w 89"/>
              <a:gd name="T15" fmla="*/ 38 h 60"/>
              <a:gd name="T16" fmla="*/ 21 w 89"/>
              <a:gd name="T17" fmla="*/ 49 h 60"/>
              <a:gd name="T18" fmla="*/ 3 w 89"/>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0">
                <a:moveTo>
                  <a:pt x="3" y="53"/>
                </a:moveTo>
                <a:cubicBezTo>
                  <a:pt x="8" y="56"/>
                  <a:pt x="26" y="59"/>
                  <a:pt x="28" y="59"/>
                </a:cubicBezTo>
                <a:cubicBezTo>
                  <a:pt x="37" y="59"/>
                  <a:pt x="46" y="60"/>
                  <a:pt x="55" y="58"/>
                </a:cubicBezTo>
                <a:cubicBezTo>
                  <a:pt x="62" y="56"/>
                  <a:pt x="65" y="52"/>
                  <a:pt x="68" y="46"/>
                </a:cubicBezTo>
                <a:cubicBezTo>
                  <a:pt x="70" y="39"/>
                  <a:pt x="73" y="33"/>
                  <a:pt x="76" y="28"/>
                </a:cubicBezTo>
                <a:cubicBezTo>
                  <a:pt x="80" y="22"/>
                  <a:pt x="87" y="16"/>
                  <a:pt x="88" y="9"/>
                </a:cubicBezTo>
                <a:cubicBezTo>
                  <a:pt x="89" y="0"/>
                  <a:pt x="77" y="15"/>
                  <a:pt x="76" y="17"/>
                </a:cubicBezTo>
                <a:cubicBezTo>
                  <a:pt x="66" y="29"/>
                  <a:pt x="63" y="33"/>
                  <a:pt x="56" y="38"/>
                </a:cubicBezTo>
                <a:cubicBezTo>
                  <a:pt x="46" y="46"/>
                  <a:pt x="34" y="48"/>
                  <a:pt x="21" y="49"/>
                </a:cubicBezTo>
                <a:cubicBezTo>
                  <a:pt x="17" y="49"/>
                  <a:pt x="0" y="51"/>
                  <a:pt x="3" y="53"/>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85" name="Freeform 181"/>
          <p:cNvSpPr>
            <a:spLocks/>
          </p:cNvSpPr>
          <p:nvPr userDrawn="1"/>
        </p:nvSpPr>
        <p:spPr bwMode="auto">
          <a:xfrm>
            <a:off x="3565527" y="5376540"/>
            <a:ext cx="115888" cy="50800"/>
          </a:xfrm>
          <a:custGeom>
            <a:avLst/>
            <a:gdLst>
              <a:gd name="T0" fmla="*/ 36 w 36"/>
              <a:gd name="T1" fmla="*/ 0 h 16"/>
              <a:gd name="T2" fmla="*/ 22 w 36"/>
              <a:gd name="T3" fmla="*/ 16 h 16"/>
              <a:gd name="T4" fmla="*/ 0 w 36"/>
              <a:gd name="T5" fmla="*/ 13 h 16"/>
              <a:gd name="T6" fmla="*/ 7 w 36"/>
              <a:gd name="T7" fmla="*/ 10 h 16"/>
              <a:gd name="T8" fmla="*/ 20 w 36"/>
              <a:gd name="T9" fmla="*/ 10 h 16"/>
              <a:gd name="T10" fmla="*/ 36 w 36"/>
              <a:gd name="T11" fmla="*/ 0 h 16"/>
            </a:gdLst>
            <a:ahLst/>
            <a:cxnLst>
              <a:cxn ang="0">
                <a:pos x="T0" y="T1"/>
              </a:cxn>
              <a:cxn ang="0">
                <a:pos x="T2" y="T3"/>
              </a:cxn>
              <a:cxn ang="0">
                <a:pos x="T4" y="T5"/>
              </a:cxn>
              <a:cxn ang="0">
                <a:pos x="T6" y="T7"/>
              </a:cxn>
              <a:cxn ang="0">
                <a:pos x="T8" y="T9"/>
              </a:cxn>
              <a:cxn ang="0">
                <a:pos x="T10" y="T11"/>
              </a:cxn>
            </a:cxnLst>
            <a:rect l="0" t="0" r="r" b="b"/>
            <a:pathLst>
              <a:path w="36" h="16">
                <a:moveTo>
                  <a:pt x="36" y="0"/>
                </a:moveTo>
                <a:cubicBezTo>
                  <a:pt x="36" y="0"/>
                  <a:pt x="24" y="11"/>
                  <a:pt x="22" y="16"/>
                </a:cubicBezTo>
                <a:cubicBezTo>
                  <a:pt x="22" y="16"/>
                  <a:pt x="9" y="12"/>
                  <a:pt x="0" y="13"/>
                </a:cubicBezTo>
                <a:cubicBezTo>
                  <a:pt x="0" y="13"/>
                  <a:pt x="3" y="10"/>
                  <a:pt x="7" y="10"/>
                </a:cubicBezTo>
                <a:cubicBezTo>
                  <a:pt x="7" y="10"/>
                  <a:pt x="15" y="8"/>
                  <a:pt x="20" y="10"/>
                </a:cubicBezTo>
                <a:cubicBezTo>
                  <a:pt x="20" y="10"/>
                  <a:pt x="31" y="2"/>
                  <a:pt x="36" y="0"/>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86" name="Freeform 182"/>
          <p:cNvSpPr>
            <a:spLocks/>
          </p:cNvSpPr>
          <p:nvPr userDrawn="1"/>
        </p:nvSpPr>
        <p:spPr bwMode="auto">
          <a:xfrm>
            <a:off x="3751264" y="5449569"/>
            <a:ext cx="120650" cy="47625"/>
          </a:xfrm>
          <a:custGeom>
            <a:avLst/>
            <a:gdLst>
              <a:gd name="T0" fmla="*/ 1 w 38"/>
              <a:gd name="T1" fmla="*/ 15 h 15"/>
              <a:gd name="T2" fmla="*/ 22 w 38"/>
              <a:gd name="T3" fmla="*/ 14 h 15"/>
              <a:gd name="T4" fmla="*/ 34 w 38"/>
              <a:gd name="T5" fmla="*/ 4 h 15"/>
              <a:gd name="T6" fmla="*/ 36 w 38"/>
              <a:gd name="T7" fmla="*/ 0 h 15"/>
              <a:gd name="T8" fmla="*/ 30 w 38"/>
              <a:gd name="T9" fmla="*/ 1 h 15"/>
              <a:gd name="T10" fmla="*/ 19 w 38"/>
              <a:gd name="T11" fmla="*/ 9 h 15"/>
              <a:gd name="T12" fmla="*/ 1 w 38"/>
              <a:gd name="T13" fmla="*/ 13 h 15"/>
              <a:gd name="T14" fmla="*/ 1 w 3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5">
                <a:moveTo>
                  <a:pt x="1" y="15"/>
                </a:moveTo>
                <a:cubicBezTo>
                  <a:pt x="1" y="15"/>
                  <a:pt x="9" y="8"/>
                  <a:pt x="22" y="14"/>
                </a:cubicBezTo>
                <a:cubicBezTo>
                  <a:pt x="22" y="14"/>
                  <a:pt x="24" y="6"/>
                  <a:pt x="34" y="4"/>
                </a:cubicBezTo>
                <a:cubicBezTo>
                  <a:pt x="34" y="4"/>
                  <a:pt x="38" y="3"/>
                  <a:pt x="36" y="0"/>
                </a:cubicBezTo>
                <a:cubicBezTo>
                  <a:pt x="36" y="0"/>
                  <a:pt x="33" y="0"/>
                  <a:pt x="30" y="1"/>
                </a:cubicBezTo>
                <a:cubicBezTo>
                  <a:pt x="27" y="2"/>
                  <a:pt x="23" y="4"/>
                  <a:pt x="19" y="9"/>
                </a:cubicBezTo>
                <a:cubicBezTo>
                  <a:pt x="19" y="9"/>
                  <a:pt x="7" y="7"/>
                  <a:pt x="1" y="13"/>
                </a:cubicBezTo>
                <a:cubicBezTo>
                  <a:pt x="1" y="13"/>
                  <a:pt x="0" y="14"/>
                  <a:pt x="1" y="15"/>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87" name="Freeform 183"/>
          <p:cNvSpPr>
            <a:spLocks/>
          </p:cNvSpPr>
          <p:nvPr userDrawn="1"/>
        </p:nvSpPr>
        <p:spPr bwMode="auto">
          <a:xfrm>
            <a:off x="3684589" y="5547994"/>
            <a:ext cx="73025" cy="28575"/>
          </a:xfrm>
          <a:custGeom>
            <a:avLst/>
            <a:gdLst>
              <a:gd name="T0" fmla="*/ 1 w 23"/>
              <a:gd name="T1" fmla="*/ 9 h 9"/>
              <a:gd name="T2" fmla="*/ 14 w 23"/>
              <a:gd name="T3" fmla="*/ 8 h 9"/>
              <a:gd name="T4" fmla="*/ 21 w 23"/>
              <a:gd name="T5" fmla="*/ 2 h 9"/>
              <a:gd name="T6" fmla="*/ 22 w 23"/>
              <a:gd name="T7" fmla="*/ 0 h 9"/>
              <a:gd name="T8" fmla="*/ 18 w 23"/>
              <a:gd name="T9" fmla="*/ 0 h 9"/>
              <a:gd name="T10" fmla="*/ 12 w 23"/>
              <a:gd name="T11" fmla="*/ 5 h 9"/>
              <a:gd name="T12" fmla="*/ 1 w 23"/>
              <a:gd name="T13" fmla="*/ 8 h 9"/>
              <a:gd name="T14" fmla="*/ 1 w 2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1" y="9"/>
                </a:moveTo>
                <a:cubicBezTo>
                  <a:pt x="1" y="9"/>
                  <a:pt x="6" y="5"/>
                  <a:pt x="14" y="8"/>
                </a:cubicBezTo>
                <a:cubicBezTo>
                  <a:pt x="14" y="8"/>
                  <a:pt x="15" y="3"/>
                  <a:pt x="21" y="2"/>
                </a:cubicBezTo>
                <a:cubicBezTo>
                  <a:pt x="21" y="2"/>
                  <a:pt x="23" y="2"/>
                  <a:pt x="22" y="0"/>
                </a:cubicBezTo>
                <a:cubicBezTo>
                  <a:pt x="22" y="0"/>
                  <a:pt x="20" y="0"/>
                  <a:pt x="18" y="0"/>
                </a:cubicBezTo>
                <a:cubicBezTo>
                  <a:pt x="17" y="1"/>
                  <a:pt x="14" y="2"/>
                  <a:pt x="12" y="5"/>
                </a:cubicBezTo>
                <a:cubicBezTo>
                  <a:pt x="12" y="5"/>
                  <a:pt x="5" y="4"/>
                  <a:pt x="1" y="8"/>
                </a:cubicBezTo>
                <a:cubicBezTo>
                  <a:pt x="1" y="8"/>
                  <a:pt x="0" y="8"/>
                  <a:pt x="1" y="9"/>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88" name="Freeform 184"/>
          <p:cNvSpPr>
            <a:spLocks/>
          </p:cNvSpPr>
          <p:nvPr userDrawn="1"/>
        </p:nvSpPr>
        <p:spPr bwMode="auto">
          <a:xfrm>
            <a:off x="3910014" y="5471794"/>
            <a:ext cx="73025" cy="28575"/>
          </a:xfrm>
          <a:custGeom>
            <a:avLst/>
            <a:gdLst>
              <a:gd name="T0" fmla="*/ 1 w 23"/>
              <a:gd name="T1" fmla="*/ 9 h 9"/>
              <a:gd name="T2" fmla="*/ 14 w 23"/>
              <a:gd name="T3" fmla="*/ 8 h 9"/>
              <a:gd name="T4" fmla="*/ 21 w 23"/>
              <a:gd name="T5" fmla="*/ 2 h 9"/>
              <a:gd name="T6" fmla="*/ 22 w 23"/>
              <a:gd name="T7" fmla="*/ 0 h 9"/>
              <a:gd name="T8" fmla="*/ 19 w 23"/>
              <a:gd name="T9" fmla="*/ 0 h 9"/>
              <a:gd name="T10" fmla="*/ 12 w 23"/>
              <a:gd name="T11" fmla="*/ 5 h 9"/>
              <a:gd name="T12" fmla="*/ 1 w 23"/>
              <a:gd name="T13" fmla="*/ 8 h 9"/>
              <a:gd name="T14" fmla="*/ 1 w 2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
                <a:moveTo>
                  <a:pt x="1" y="9"/>
                </a:moveTo>
                <a:cubicBezTo>
                  <a:pt x="1" y="9"/>
                  <a:pt x="6" y="5"/>
                  <a:pt x="14" y="8"/>
                </a:cubicBezTo>
                <a:cubicBezTo>
                  <a:pt x="14" y="8"/>
                  <a:pt x="15" y="3"/>
                  <a:pt x="21" y="2"/>
                </a:cubicBezTo>
                <a:cubicBezTo>
                  <a:pt x="21" y="2"/>
                  <a:pt x="23" y="2"/>
                  <a:pt x="22" y="0"/>
                </a:cubicBezTo>
                <a:cubicBezTo>
                  <a:pt x="22" y="0"/>
                  <a:pt x="20" y="0"/>
                  <a:pt x="19" y="0"/>
                </a:cubicBezTo>
                <a:cubicBezTo>
                  <a:pt x="17" y="1"/>
                  <a:pt x="15" y="2"/>
                  <a:pt x="12" y="5"/>
                </a:cubicBezTo>
                <a:cubicBezTo>
                  <a:pt x="12" y="5"/>
                  <a:pt x="5" y="4"/>
                  <a:pt x="1" y="8"/>
                </a:cubicBezTo>
                <a:cubicBezTo>
                  <a:pt x="1" y="8"/>
                  <a:pt x="0" y="8"/>
                  <a:pt x="1" y="9"/>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89" name="Freeform 185"/>
          <p:cNvSpPr>
            <a:spLocks/>
          </p:cNvSpPr>
          <p:nvPr userDrawn="1"/>
        </p:nvSpPr>
        <p:spPr bwMode="auto">
          <a:xfrm>
            <a:off x="3827462" y="5535290"/>
            <a:ext cx="76200" cy="50800"/>
          </a:xfrm>
          <a:custGeom>
            <a:avLst/>
            <a:gdLst>
              <a:gd name="T0" fmla="*/ 1 w 24"/>
              <a:gd name="T1" fmla="*/ 14 h 16"/>
              <a:gd name="T2" fmla="*/ 8 w 24"/>
              <a:gd name="T3" fmla="*/ 16 h 16"/>
              <a:gd name="T4" fmla="*/ 15 w 24"/>
              <a:gd name="T5" fmla="*/ 15 h 16"/>
              <a:gd name="T6" fmla="*/ 19 w 24"/>
              <a:gd name="T7" fmla="*/ 12 h 16"/>
              <a:gd name="T8" fmla="*/ 21 w 24"/>
              <a:gd name="T9" fmla="*/ 7 h 16"/>
              <a:gd name="T10" fmla="*/ 24 w 24"/>
              <a:gd name="T11" fmla="*/ 2 h 16"/>
              <a:gd name="T12" fmla="*/ 21 w 24"/>
              <a:gd name="T13" fmla="*/ 4 h 16"/>
              <a:gd name="T14" fmla="*/ 15 w 24"/>
              <a:gd name="T15" fmla="*/ 10 h 16"/>
              <a:gd name="T16" fmla="*/ 6 w 24"/>
              <a:gd name="T17" fmla="*/ 13 h 16"/>
              <a:gd name="T18" fmla="*/ 1 w 24"/>
              <a:gd name="T1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6">
                <a:moveTo>
                  <a:pt x="1" y="14"/>
                </a:moveTo>
                <a:cubicBezTo>
                  <a:pt x="2" y="15"/>
                  <a:pt x="7" y="16"/>
                  <a:pt x="8" y="16"/>
                </a:cubicBezTo>
                <a:cubicBezTo>
                  <a:pt x="10" y="16"/>
                  <a:pt x="13" y="16"/>
                  <a:pt x="15" y="15"/>
                </a:cubicBezTo>
                <a:cubicBezTo>
                  <a:pt x="17" y="15"/>
                  <a:pt x="18" y="14"/>
                  <a:pt x="19" y="12"/>
                </a:cubicBezTo>
                <a:cubicBezTo>
                  <a:pt x="19" y="10"/>
                  <a:pt x="20" y="9"/>
                  <a:pt x="21" y="7"/>
                </a:cubicBezTo>
                <a:cubicBezTo>
                  <a:pt x="22" y="5"/>
                  <a:pt x="24" y="4"/>
                  <a:pt x="24" y="2"/>
                </a:cubicBezTo>
                <a:cubicBezTo>
                  <a:pt x="24" y="0"/>
                  <a:pt x="21" y="4"/>
                  <a:pt x="21" y="4"/>
                </a:cubicBezTo>
                <a:cubicBezTo>
                  <a:pt x="18" y="7"/>
                  <a:pt x="17" y="8"/>
                  <a:pt x="15" y="10"/>
                </a:cubicBezTo>
                <a:cubicBezTo>
                  <a:pt x="13" y="12"/>
                  <a:pt x="9" y="13"/>
                  <a:pt x="6" y="13"/>
                </a:cubicBezTo>
                <a:cubicBezTo>
                  <a:pt x="5" y="13"/>
                  <a:pt x="0" y="14"/>
                  <a:pt x="1" y="14"/>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pic>
        <p:nvPicPr>
          <p:cNvPr id="8" name="Picture 310"/>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722" b="28565"/>
          <a:stretch/>
        </p:blipFill>
        <p:spPr bwMode="auto">
          <a:xfrm>
            <a:off x="1"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ctrTitle"/>
          </p:nvPr>
        </p:nvSpPr>
        <p:spPr>
          <a:xfrm>
            <a:off x="1187624" y="1196756"/>
            <a:ext cx="6799089" cy="3049339"/>
          </a:xfrm>
        </p:spPr>
        <p:txBody>
          <a:bodyPr>
            <a:normAutofit/>
          </a:bodyPr>
          <a:lstStyle>
            <a:lvl1pPr>
              <a:lnSpc>
                <a:spcPts val="6000"/>
              </a:lnSpc>
              <a:defRPr sz="5400"/>
            </a:lvl1pPr>
          </a:lstStyle>
          <a:p>
            <a:r>
              <a:rPr lang="en-US" dirty="0"/>
              <a:t>Click to edit Master title style</a:t>
            </a:r>
            <a:endParaRPr lang="en-GB" dirty="0"/>
          </a:p>
        </p:txBody>
      </p:sp>
      <p:sp>
        <p:nvSpPr>
          <p:cNvPr id="3" name="Subtitle 2"/>
          <p:cNvSpPr>
            <a:spLocks noGrp="1"/>
          </p:cNvSpPr>
          <p:nvPr userDrawn="1">
            <p:ph type="subTitle" idx="1"/>
          </p:nvPr>
        </p:nvSpPr>
        <p:spPr>
          <a:xfrm>
            <a:off x="4305141" y="3933056"/>
            <a:ext cx="4248472" cy="1343000"/>
          </a:xfrm>
        </p:spPr>
        <p:txBody>
          <a:bodyPr anchor="ctr">
            <a:normAutofit/>
          </a:bodyPr>
          <a:lstStyle>
            <a:lvl1pPr marL="0" indent="0" algn="r">
              <a:buNone/>
              <a:defRPr sz="28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userDrawn="1">
            <p:ph type="dt" sz="half" idx="10"/>
          </p:nvPr>
        </p:nvSpPr>
        <p:spPr/>
        <p:txBody>
          <a:bodyPr/>
          <a:lstStyle/>
          <a:p>
            <a:fld id="{9BB0DD92-A699-DB4A-9ADA-66770611FE36}"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GB">
              <a:solidFill>
                <a:prstClr val="white"/>
              </a:solidFill>
            </a:endParaRPr>
          </a:p>
        </p:txBody>
      </p:sp>
      <p:sp>
        <p:nvSpPr>
          <p:cNvPr id="10" name="Rectangle 9"/>
          <p:cNvSpPr/>
          <p:nvPr userDrawn="1"/>
        </p:nvSpPr>
        <p:spPr>
          <a:xfrm>
            <a:off x="8789999" y="5445224"/>
            <a:ext cx="35400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latin typeface="Arial"/>
            </a:endParaRPr>
          </a:p>
        </p:txBody>
      </p:sp>
      <p:sp>
        <p:nvSpPr>
          <p:cNvPr id="6" name="Slide Number Placeholder 5"/>
          <p:cNvSpPr>
            <a:spLocks noGrp="1"/>
          </p:cNvSpPr>
          <p:nvPr userDrawn="1">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
        <p:nvSpPr>
          <p:cNvPr id="11" name="AutoShape 4"/>
          <p:cNvSpPr>
            <a:spLocks noChangeAspect="1" noChangeArrowheads="1" noTextEdit="1"/>
          </p:cNvSpPr>
          <p:nvPr userDrawn="1"/>
        </p:nvSpPr>
        <p:spPr bwMode="auto">
          <a:xfrm>
            <a:off x="-638173" y="-12853715"/>
            <a:ext cx="10213975"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12" name="Line 8"/>
          <p:cNvSpPr>
            <a:spLocks noChangeShapeType="1"/>
          </p:cNvSpPr>
          <p:nvPr userDrawn="1"/>
        </p:nvSpPr>
        <p:spPr bwMode="auto">
          <a:xfrm>
            <a:off x="7275512" y="-111757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13" name="Line 9"/>
          <p:cNvSpPr>
            <a:spLocks noChangeShapeType="1"/>
          </p:cNvSpPr>
          <p:nvPr userDrawn="1"/>
        </p:nvSpPr>
        <p:spPr bwMode="auto">
          <a:xfrm>
            <a:off x="7275512" y="-111757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20" name="Rectangle 16"/>
          <p:cNvSpPr>
            <a:spLocks noChangeArrowheads="1"/>
          </p:cNvSpPr>
          <p:nvPr userDrawn="1"/>
        </p:nvSpPr>
        <p:spPr bwMode="auto">
          <a:xfrm>
            <a:off x="-28574" y="-6967265"/>
            <a:ext cx="9153525" cy="787400"/>
          </a:xfrm>
          <a:prstGeom prst="rect">
            <a:avLst/>
          </a:prstGeom>
          <a:solidFill>
            <a:srgbClr val="4C5D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21" name="Rectangle 17"/>
          <p:cNvSpPr>
            <a:spLocks noChangeArrowheads="1"/>
          </p:cNvSpPr>
          <p:nvPr userDrawn="1"/>
        </p:nvSpPr>
        <p:spPr bwMode="auto">
          <a:xfrm>
            <a:off x="-28574" y="-6967265"/>
            <a:ext cx="91535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22" name="Rectangle 18"/>
          <p:cNvSpPr>
            <a:spLocks noChangeArrowheads="1"/>
          </p:cNvSpPr>
          <p:nvPr userDrawn="1"/>
        </p:nvSpPr>
        <p:spPr bwMode="auto">
          <a:xfrm>
            <a:off x="1684337" y="-6786290"/>
            <a:ext cx="47625" cy="6064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23" name="Rectangle 19"/>
          <p:cNvSpPr>
            <a:spLocks noChangeArrowheads="1"/>
          </p:cNvSpPr>
          <p:nvPr userDrawn="1"/>
        </p:nvSpPr>
        <p:spPr bwMode="auto">
          <a:xfrm>
            <a:off x="4865687" y="-6795815"/>
            <a:ext cx="47625" cy="6159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24" name="Freeform 20"/>
          <p:cNvSpPr>
            <a:spLocks/>
          </p:cNvSpPr>
          <p:nvPr userDrawn="1"/>
        </p:nvSpPr>
        <p:spPr bwMode="auto">
          <a:xfrm>
            <a:off x="2695577" y="-6745015"/>
            <a:ext cx="206375" cy="352425"/>
          </a:xfrm>
          <a:custGeom>
            <a:avLst/>
            <a:gdLst>
              <a:gd name="T0" fmla="*/ 65 w 65"/>
              <a:gd name="T1" fmla="*/ 111 h 111"/>
              <a:gd name="T2" fmla="*/ 20 w 65"/>
              <a:gd name="T3" fmla="*/ 111 h 111"/>
              <a:gd name="T4" fmla="*/ 5 w 65"/>
              <a:gd name="T5" fmla="*/ 105 h 111"/>
              <a:gd name="T6" fmla="*/ 0 w 65"/>
              <a:gd name="T7" fmla="*/ 90 h 111"/>
              <a:gd name="T8" fmla="*/ 0 w 65"/>
              <a:gd name="T9" fmla="*/ 0 h 111"/>
              <a:gd name="T10" fmla="*/ 15 w 65"/>
              <a:gd name="T11" fmla="*/ 0 h 111"/>
              <a:gd name="T12" fmla="*/ 15 w 65"/>
              <a:gd name="T13" fmla="*/ 91 h 111"/>
              <a:gd name="T14" fmla="*/ 17 w 65"/>
              <a:gd name="T15" fmla="*/ 94 h 111"/>
              <a:gd name="T16" fmla="*/ 20 w 65"/>
              <a:gd name="T17" fmla="*/ 96 h 111"/>
              <a:gd name="T18" fmla="*/ 65 w 65"/>
              <a:gd name="T19" fmla="*/ 96 h 111"/>
              <a:gd name="T20" fmla="*/ 65 w 65"/>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1">
                <a:moveTo>
                  <a:pt x="65" y="111"/>
                </a:moveTo>
                <a:cubicBezTo>
                  <a:pt x="20" y="111"/>
                  <a:pt x="20" y="111"/>
                  <a:pt x="20" y="111"/>
                </a:cubicBezTo>
                <a:cubicBezTo>
                  <a:pt x="15" y="111"/>
                  <a:pt x="9" y="109"/>
                  <a:pt x="5" y="105"/>
                </a:cubicBezTo>
                <a:cubicBezTo>
                  <a:pt x="2" y="101"/>
                  <a:pt x="0" y="95"/>
                  <a:pt x="0" y="90"/>
                </a:cubicBezTo>
                <a:cubicBezTo>
                  <a:pt x="0" y="0"/>
                  <a:pt x="0" y="0"/>
                  <a:pt x="0" y="0"/>
                </a:cubicBezTo>
                <a:cubicBezTo>
                  <a:pt x="15" y="0"/>
                  <a:pt x="15" y="0"/>
                  <a:pt x="15" y="0"/>
                </a:cubicBezTo>
                <a:cubicBezTo>
                  <a:pt x="15" y="91"/>
                  <a:pt x="15" y="91"/>
                  <a:pt x="15" y="91"/>
                </a:cubicBezTo>
                <a:cubicBezTo>
                  <a:pt x="15" y="92"/>
                  <a:pt x="16" y="93"/>
                  <a:pt x="17" y="94"/>
                </a:cubicBezTo>
                <a:cubicBezTo>
                  <a:pt x="18" y="95"/>
                  <a:pt x="19" y="96"/>
                  <a:pt x="20" y="96"/>
                </a:cubicBezTo>
                <a:cubicBezTo>
                  <a:pt x="65" y="96"/>
                  <a:pt x="65" y="96"/>
                  <a:pt x="65" y="96"/>
                </a:cubicBezTo>
                <a:lnTo>
                  <a:pt x="65" y="111"/>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25" name="Freeform 21"/>
          <p:cNvSpPr>
            <a:spLocks/>
          </p:cNvSpPr>
          <p:nvPr userDrawn="1"/>
        </p:nvSpPr>
        <p:spPr bwMode="auto">
          <a:xfrm>
            <a:off x="1690687" y="-6973615"/>
            <a:ext cx="44450" cy="155575"/>
          </a:xfrm>
          <a:custGeom>
            <a:avLst/>
            <a:gdLst>
              <a:gd name="T0" fmla="*/ 0 w 28"/>
              <a:gd name="T1" fmla="*/ 98 h 98"/>
              <a:gd name="T2" fmla="*/ 0 w 28"/>
              <a:gd name="T3" fmla="*/ 0 h 98"/>
              <a:gd name="T4" fmla="*/ 26 w 28"/>
              <a:gd name="T5" fmla="*/ 0 h 98"/>
              <a:gd name="T6" fmla="*/ 28 w 28"/>
              <a:gd name="T7" fmla="*/ 98 h 98"/>
              <a:gd name="T8" fmla="*/ 26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6" y="0"/>
                </a:lnTo>
                <a:lnTo>
                  <a:pt x="28"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26" name="Freeform 22"/>
          <p:cNvSpPr>
            <a:spLocks/>
          </p:cNvSpPr>
          <p:nvPr userDrawn="1"/>
        </p:nvSpPr>
        <p:spPr bwMode="auto">
          <a:xfrm>
            <a:off x="1690687" y="-6973615"/>
            <a:ext cx="44450" cy="155575"/>
          </a:xfrm>
          <a:custGeom>
            <a:avLst/>
            <a:gdLst>
              <a:gd name="T0" fmla="*/ 0 w 28"/>
              <a:gd name="T1" fmla="*/ 98 h 98"/>
              <a:gd name="T2" fmla="*/ 0 w 28"/>
              <a:gd name="T3" fmla="*/ 0 h 98"/>
              <a:gd name="T4" fmla="*/ 26 w 28"/>
              <a:gd name="T5" fmla="*/ 0 h 98"/>
              <a:gd name="T6" fmla="*/ 28 w 28"/>
              <a:gd name="T7" fmla="*/ 98 h 98"/>
              <a:gd name="T8" fmla="*/ 26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6" y="0"/>
                </a:lnTo>
                <a:lnTo>
                  <a:pt x="28"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27" name="Freeform 23"/>
          <p:cNvSpPr>
            <a:spLocks/>
          </p:cNvSpPr>
          <p:nvPr userDrawn="1"/>
        </p:nvSpPr>
        <p:spPr bwMode="auto">
          <a:xfrm>
            <a:off x="33083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28" name="Freeform 24"/>
          <p:cNvSpPr>
            <a:spLocks/>
          </p:cNvSpPr>
          <p:nvPr userDrawn="1"/>
        </p:nvSpPr>
        <p:spPr bwMode="auto">
          <a:xfrm>
            <a:off x="33083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29" name="Freeform 25"/>
          <p:cNvSpPr>
            <a:spLocks/>
          </p:cNvSpPr>
          <p:nvPr userDrawn="1"/>
        </p:nvSpPr>
        <p:spPr bwMode="auto">
          <a:xfrm>
            <a:off x="269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30" name="Freeform 26"/>
          <p:cNvSpPr>
            <a:spLocks/>
          </p:cNvSpPr>
          <p:nvPr userDrawn="1"/>
        </p:nvSpPr>
        <p:spPr bwMode="auto">
          <a:xfrm>
            <a:off x="269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31" name="Freeform 27"/>
          <p:cNvSpPr>
            <a:spLocks/>
          </p:cNvSpPr>
          <p:nvPr userDrawn="1"/>
        </p:nvSpPr>
        <p:spPr bwMode="auto">
          <a:xfrm>
            <a:off x="2314576"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32" name="Freeform 28"/>
          <p:cNvSpPr>
            <a:spLocks/>
          </p:cNvSpPr>
          <p:nvPr userDrawn="1"/>
        </p:nvSpPr>
        <p:spPr bwMode="auto">
          <a:xfrm>
            <a:off x="2314576"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33" name="Freeform 29"/>
          <p:cNvSpPr>
            <a:spLocks/>
          </p:cNvSpPr>
          <p:nvPr userDrawn="1"/>
        </p:nvSpPr>
        <p:spPr bwMode="auto">
          <a:xfrm>
            <a:off x="4592639"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34" name="Freeform 30"/>
          <p:cNvSpPr>
            <a:spLocks/>
          </p:cNvSpPr>
          <p:nvPr userDrawn="1"/>
        </p:nvSpPr>
        <p:spPr bwMode="auto">
          <a:xfrm>
            <a:off x="4592639"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35" name="Freeform 31"/>
          <p:cNvSpPr>
            <a:spLocks/>
          </p:cNvSpPr>
          <p:nvPr userDrawn="1"/>
        </p:nvSpPr>
        <p:spPr bwMode="auto">
          <a:xfrm>
            <a:off x="4865689"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36" name="Freeform 32"/>
          <p:cNvSpPr>
            <a:spLocks/>
          </p:cNvSpPr>
          <p:nvPr userDrawn="1"/>
        </p:nvSpPr>
        <p:spPr bwMode="auto">
          <a:xfrm>
            <a:off x="4865689"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37" name="Freeform 33"/>
          <p:cNvSpPr>
            <a:spLocks/>
          </p:cNvSpPr>
          <p:nvPr userDrawn="1"/>
        </p:nvSpPr>
        <p:spPr bwMode="auto">
          <a:xfrm>
            <a:off x="5164138"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38" name="Freeform 34"/>
          <p:cNvSpPr>
            <a:spLocks/>
          </p:cNvSpPr>
          <p:nvPr userDrawn="1"/>
        </p:nvSpPr>
        <p:spPr bwMode="auto">
          <a:xfrm>
            <a:off x="5164138"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39" name="Freeform 35"/>
          <p:cNvSpPr>
            <a:spLocks/>
          </p:cNvSpPr>
          <p:nvPr userDrawn="1"/>
        </p:nvSpPr>
        <p:spPr bwMode="auto">
          <a:xfrm>
            <a:off x="650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40" name="Freeform 36"/>
          <p:cNvSpPr>
            <a:spLocks/>
          </p:cNvSpPr>
          <p:nvPr userDrawn="1"/>
        </p:nvSpPr>
        <p:spPr bwMode="auto">
          <a:xfrm>
            <a:off x="650875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41" name="Freeform 37"/>
          <p:cNvSpPr>
            <a:spLocks noEditPoints="1"/>
          </p:cNvSpPr>
          <p:nvPr userDrawn="1"/>
        </p:nvSpPr>
        <p:spPr bwMode="auto">
          <a:xfrm>
            <a:off x="3929062" y="-7527652"/>
            <a:ext cx="781050" cy="566738"/>
          </a:xfrm>
          <a:custGeom>
            <a:avLst/>
            <a:gdLst>
              <a:gd name="T0" fmla="*/ 460 w 492"/>
              <a:gd name="T1" fmla="*/ 16 h 357"/>
              <a:gd name="T2" fmla="*/ 410 w 492"/>
              <a:gd name="T3" fmla="*/ 16 h 357"/>
              <a:gd name="T4" fmla="*/ 472 w 492"/>
              <a:gd name="T5" fmla="*/ 180 h 357"/>
              <a:gd name="T6" fmla="*/ 492 w 492"/>
              <a:gd name="T7" fmla="*/ 357 h 357"/>
              <a:gd name="T8" fmla="*/ 478 w 492"/>
              <a:gd name="T9" fmla="*/ 190 h 357"/>
              <a:gd name="T10" fmla="*/ 382 w 492"/>
              <a:gd name="T11" fmla="*/ 204 h 357"/>
              <a:gd name="T12" fmla="*/ 356 w 492"/>
              <a:gd name="T13" fmla="*/ 90 h 357"/>
              <a:gd name="T14" fmla="*/ 198 w 492"/>
              <a:gd name="T15" fmla="*/ 136 h 357"/>
              <a:gd name="T16" fmla="*/ 106 w 492"/>
              <a:gd name="T17" fmla="*/ 86 h 357"/>
              <a:gd name="T18" fmla="*/ 304 w 492"/>
              <a:gd name="T19" fmla="*/ 296 h 357"/>
              <a:gd name="T20" fmla="*/ 304 w 492"/>
              <a:gd name="T21" fmla="*/ 329 h 357"/>
              <a:gd name="T22" fmla="*/ 344 w 492"/>
              <a:gd name="T23" fmla="*/ 256 h 357"/>
              <a:gd name="T24" fmla="*/ 304 w 492"/>
              <a:gd name="T25" fmla="*/ 256 h 357"/>
              <a:gd name="T26" fmla="*/ 344 w 492"/>
              <a:gd name="T27" fmla="*/ 246 h 357"/>
              <a:gd name="T28" fmla="*/ 304 w 492"/>
              <a:gd name="T29" fmla="*/ 172 h 357"/>
              <a:gd name="T30" fmla="*/ 304 w 492"/>
              <a:gd name="T31" fmla="*/ 204 h 357"/>
              <a:gd name="T32" fmla="*/ 294 w 492"/>
              <a:gd name="T33" fmla="*/ 296 h 357"/>
              <a:gd name="T34" fmla="*/ 264 w 492"/>
              <a:gd name="T35" fmla="*/ 296 h 357"/>
              <a:gd name="T36" fmla="*/ 294 w 492"/>
              <a:gd name="T37" fmla="*/ 286 h 357"/>
              <a:gd name="T38" fmla="*/ 264 w 492"/>
              <a:gd name="T39" fmla="*/ 214 h 357"/>
              <a:gd name="T40" fmla="*/ 264 w 492"/>
              <a:gd name="T41" fmla="*/ 246 h 357"/>
              <a:gd name="T42" fmla="*/ 294 w 492"/>
              <a:gd name="T43" fmla="*/ 172 h 357"/>
              <a:gd name="T44" fmla="*/ 264 w 492"/>
              <a:gd name="T45" fmla="*/ 172 h 357"/>
              <a:gd name="T46" fmla="*/ 252 w 492"/>
              <a:gd name="T47" fmla="*/ 329 h 357"/>
              <a:gd name="T48" fmla="*/ 222 w 492"/>
              <a:gd name="T49" fmla="*/ 256 h 357"/>
              <a:gd name="T50" fmla="*/ 222 w 492"/>
              <a:gd name="T51" fmla="*/ 286 h 357"/>
              <a:gd name="T52" fmla="*/ 252 w 492"/>
              <a:gd name="T53" fmla="*/ 214 h 357"/>
              <a:gd name="T54" fmla="*/ 222 w 492"/>
              <a:gd name="T55" fmla="*/ 214 h 357"/>
              <a:gd name="T56" fmla="*/ 252 w 492"/>
              <a:gd name="T57" fmla="*/ 204 h 357"/>
              <a:gd name="T58" fmla="*/ 180 w 492"/>
              <a:gd name="T59" fmla="*/ 296 h 357"/>
              <a:gd name="T60" fmla="*/ 180 w 492"/>
              <a:gd name="T61" fmla="*/ 329 h 357"/>
              <a:gd name="T62" fmla="*/ 212 w 492"/>
              <a:gd name="T63" fmla="*/ 256 h 357"/>
              <a:gd name="T64" fmla="*/ 180 w 492"/>
              <a:gd name="T65" fmla="*/ 256 h 357"/>
              <a:gd name="T66" fmla="*/ 212 w 492"/>
              <a:gd name="T67" fmla="*/ 246 h 357"/>
              <a:gd name="T68" fmla="*/ 180 w 492"/>
              <a:gd name="T69" fmla="*/ 172 h 357"/>
              <a:gd name="T70" fmla="*/ 180 w 492"/>
              <a:gd name="T71" fmla="*/ 204 h 357"/>
              <a:gd name="T72" fmla="*/ 170 w 492"/>
              <a:gd name="T73" fmla="*/ 296 h 357"/>
              <a:gd name="T74" fmla="*/ 138 w 492"/>
              <a:gd name="T75" fmla="*/ 296 h 357"/>
              <a:gd name="T76" fmla="*/ 170 w 492"/>
              <a:gd name="T77" fmla="*/ 286 h 357"/>
              <a:gd name="T78" fmla="*/ 138 w 492"/>
              <a:gd name="T79" fmla="*/ 214 h 357"/>
              <a:gd name="T80" fmla="*/ 138 w 492"/>
              <a:gd name="T81" fmla="*/ 246 h 357"/>
              <a:gd name="T82" fmla="*/ 170 w 492"/>
              <a:gd name="T83" fmla="*/ 172 h 357"/>
              <a:gd name="T84" fmla="*/ 138 w 492"/>
              <a:gd name="T85" fmla="*/ 172 h 357"/>
              <a:gd name="T86" fmla="*/ 128 w 492"/>
              <a:gd name="T87" fmla="*/ 329 h 357"/>
              <a:gd name="T88" fmla="*/ 96 w 492"/>
              <a:gd name="T89" fmla="*/ 256 h 357"/>
              <a:gd name="T90" fmla="*/ 96 w 492"/>
              <a:gd name="T91" fmla="*/ 286 h 357"/>
              <a:gd name="T92" fmla="*/ 128 w 492"/>
              <a:gd name="T93" fmla="*/ 214 h 357"/>
              <a:gd name="T94" fmla="*/ 96 w 492"/>
              <a:gd name="T95" fmla="*/ 214 h 357"/>
              <a:gd name="T96" fmla="*/ 128 w 492"/>
              <a:gd name="T97" fmla="*/ 204 h 357"/>
              <a:gd name="T98" fmla="*/ 50 w 492"/>
              <a:gd name="T99" fmla="*/ 296 h 357"/>
              <a:gd name="T100" fmla="*/ 50 w 492"/>
              <a:gd name="T101" fmla="*/ 329 h 357"/>
              <a:gd name="T102" fmla="*/ 86 w 492"/>
              <a:gd name="T103" fmla="*/ 256 h 357"/>
              <a:gd name="T104" fmla="*/ 50 w 492"/>
              <a:gd name="T105" fmla="*/ 256 h 357"/>
              <a:gd name="T106" fmla="*/ 86 w 492"/>
              <a:gd name="T107" fmla="*/ 246 h 357"/>
              <a:gd name="T108" fmla="*/ 50 w 492"/>
              <a:gd name="T109" fmla="*/ 172 h 357"/>
              <a:gd name="T110" fmla="*/ 50 w 492"/>
              <a:gd name="T111" fmla="*/ 20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 h="357">
                <a:moveTo>
                  <a:pt x="472" y="180"/>
                </a:moveTo>
                <a:lnTo>
                  <a:pt x="456" y="16"/>
                </a:lnTo>
                <a:lnTo>
                  <a:pt x="460" y="16"/>
                </a:lnTo>
                <a:lnTo>
                  <a:pt x="460" y="0"/>
                </a:lnTo>
                <a:lnTo>
                  <a:pt x="410" y="0"/>
                </a:lnTo>
                <a:lnTo>
                  <a:pt x="410" y="16"/>
                </a:lnTo>
                <a:lnTo>
                  <a:pt x="414" y="16"/>
                </a:lnTo>
                <a:lnTo>
                  <a:pt x="400" y="180"/>
                </a:lnTo>
                <a:lnTo>
                  <a:pt x="472" y="180"/>
                </a:lnTo>
                <a:close/>
                <a:moveTo>
                  <a:pt x="0" y="138"/>
                </a:moveTo>
                <a:lnTo>
                  <a:pt x="0" y="357"/>
                </a:lnTo>
                <a:lnTo>
                  <a:pt x="492" y="357"/>
                </a:lnTo>
                <a:lnTo>
                  <a:pt x="492" y="204"/>
                </a:lnTo>
                <a:lnTo>
                  <a:pt x="478" y="204"/>
                </a:lnTo>
                <a:lnTo>
                  <a:pt x="478" y="190"/>
                </a:lnTo>
                <a:lnTo>
                  <a:pt x="394" y="190"/>
                </a:lnTo>
                <a:lnTo>
                  <a:pt x="394" y="204"/>
                </a:lnTo>
                <a:lnTo>
                  <a:pt x="382" y="204"/>
                </a:lnTo>
                <a:lnTo>
                  <a:pt x="382" y="144"/>
                </a:lnTo>
                <a:lnTo>
                  <a:pt x="364" y="144"/>
                </a:lnTo>
                <a:lnTo>
                  <a:pt x="356" y="90"/>
                </a:lnTo>
                <a:lnTo>
                  <a:pt x="280" y="138"/>
                </a:lnTo>
                <a:lnTo>
                  <a:pt x="272" y="88"/>
                </a:lnTo>
                <a:lnTo>
                  <a:pt x="198" y="136"/>
                </a:lnTo>
                <a:lnTo>
                  <a:pt x="190" y="88"/>
                </a:lnTo>
                <a:lnTo>
                  <a:pt x="114" y="136"/>
                </a:lnTo>
                <a:lnTo>
                  <a:pt x="106" y="86"/>
                </a:lnTo>
                <a:lnTo>
                  <a:pt x="18" y="138"/>
                </a:lnTo>
                <a:lnTo>
                  <a:pt x="0" y="138"/>
                </a:lnTo>
                <a:close/>
                <a:moveTo>
                  <a:pt x="304" y="296"/>
                </a:moveTo>
                <a:lnTo>
                  <a:pt x="344" y="296"/>
                </a:lnTo>
                <a:lnTo>
                  <a:pt x="344" y="329"/>
                </a:lnTo>
                <a:lnTo>
                  <a:pt x="304" y="329"/>
                </a:lnTo>
                <a:lnTo>
                  <a:pt x="304" y="296"/>
                </a:lnTo>
                <a:close/>
                <a:moveTo>
                  <a:pt x="304" y="256"/>
                </a:moveTo>
                <a:lnTo>
                  <a:pt x="344" y="256"/>
                </a:lnTo>
                <a:lnTo>
                  <a:pt x="344" y="286"/>
                </a:lnTo>
                <a:lnTo>
                  <a:pt x="304" y="286"/>
                </a:lnTo>
                <a:lnTo>
                  <a:pt x="304" y="256"/>
                </a:lnTo>
                <a:close/>
                <a:moveTo>
                  <a:pt x="304" y="214"/>
                </a:moveTo>
                <a:lnTo>
                  <a:pt x="344" y="214"/>
                </a:lnTo>
                <a:lnTo>
                  <a:pt x="344" y="246"/>
                </a:lnTo>
                <a:lnTo>
                  <a:pt x="304" y="246"/>
                </a:lnTo>
                <a:lnTo>
                  <a:pt x="304" y="214"/>
                </a:lnTo>
                <a:close/>
                <a:moveTo>
                  <a:pt x="304" y="172"/>
                </a:moveTo>
                <a:lnTo>
                  <a:pt x="344" y="172"/>
                </a:lnTo>
                <a:lnTo>
                  <a:pt x="344" y="204"/>
                </a:lnTo>
                <a:lnTo>
                  <a:pt x="304" y="204"/>
                </a:lnTo>
                <a:lnTo>
                  <a:pt x="304" y="172"/>
                </a:lnTo>
                <a:close/>
                <a:moveTo>
                  <a:pt x="264" y="296"/>
                </a:moveTo>
                <a:lnTo>
                  <a:pt x="294" y="296"/>
                </a:lnTo>
                <a:lnTo>
                  <a:pt x="294" y="329"/>
                </a:lnTo>
                <a:lnTo>
                  <a:pt x="264" y="329"/>
                </a:lnTo>
                <a:lnTo>
                  <a:pt x="264" y="296"/>
                </a:lnTo>
                <a:close/>
                <a:moveTo>
                  <a:pt x="264" y="256"/>
                </a:moveTo>
                <a:lnTo>
                  <a:pt x="294" y="256"/>
                </a:lnTo>
                <a:lnTo>
                  <a:pt x="294" y="286"/>
                </a:lnTo>
                <a:lnTo>
                  <a:pt x="264" y="286"/>
                </a:lnTo>
                <a:lnTo>
                  <a:pt x="264" y="256"/>
                </a:lnTo>
                <a:close/>
                <a:moveTo>
                  <a:pt x="264" y="214"/>
                </a:moveTo>
                <a:lnTo>
                  <a:pt x="294" y="214"/>
                </a:lnTo>
                <a:lnTo>
                  <a:pt x="294" y="246"/>
                </a:lnTo>
                <a:lnTo>
                  <a:pt x="264" y="246"/>
                </a:lnTo>
                <a:lnTo>
                  <a:pt x="264" y="214"/>
                </a:lnTo>
                <a:close/>
                <a:moveTo>
                  <a:pt x="264" y="172"/>
                </a:moveTo>
                <a:lnTo>
                  <a:pt x="294" y="172"/>
                </a:lnTo>
                <a:lnTo>
                  <a:pt x="294" y="204"/>
                </a:lnTo>
                <a:lnTo>
                  <a:pt x="264" y="204"/>
                </a:lnTo>
                <a:lnTo>
                  <a:pt x="264" y="172"/>
                </a:lnTo>
                <a:close/>
                <a:moveTo>
                  <a:pt x="222" y="296"/>
                </a:moveTo>
                <a:lnTo>
                  <a:pt x="252" y="296"/>
                </a:lnTo>
                <a:lnTo>
                  <a:pt x="252" y="329"/>
                </a:lnTo>
                <a:lnTo>
                  <a:pt x="222" y="329"/>
                </a:lnTo>
                <a:lnTo>
                  <a:pt x="222" y="296"/>
                </a:lnTo>
                <a:close/>
                <a:moveTo>
                  <a:pt x="222" y="256"/>
                </a:moveTo>
                <a:lnTo>
                  <a:pt x="252" y="256"/>
                </a:lnTo>
                <a:lnTo>
                  <a:pt x="252" y="286"/>
                </a:lnTo>
                <a:lnTo>
                  <a:pt x="222" y="286"/>
                </a:lnTo>
                <a:lnTo>
                  <a:pt x="222" y="256"/>
                </a:lnTo>
                <a:close/>
                <a:moveTo>
                  <a:pt x="222" y="214"/>
                </a:moveTo>
                <a:lnTo>
                  <a:pt x="252" y="214"/>
                </a:lnTo>
                <a:lnTo>
                  <a:pt x="252" y="246"/>
                </a:lnTo>
                <a:lnTo>
                  <a:pt x="222" y="246"/>
                </a:lnTo>
                <a:lnTo>
                  <a:pt x="222" y="214"/>
                </a:lnTo>
                <a:close/>
                <a:moveTo>
                  <a:pt x="222" y="172"/>
                </a:moveTo>
                <a:lnTo>
                  <a:pt x="252" y="172"/>
                </a:lnTo>
                <a:lnTo>
                  <a:pt x="252" y="204"/>
                </a:lnTo>
                <a:lnTo>
                  <a:pt x="222" y="204"/>
                </a:lnTo>
                <a:lnTo>
                  <a:pt x="222" y="172"/>
                </a:lnTo>
                <a:close/>
                <a:moveTo>
                  <a:pt x="180" y="296"/>
                </a:moveTo>
                <a:lnTo>
                  <a:pt x="212" y="296"/>
                </a:lnTo>
                <a:lnTo>
                  <a:pt x="212" y="329"/>
                </a:lnTo>
                <a:lnTo>
                  <a:pt x="180" y="329"/>
                </a:lnTo>
                <a:lnTo>
                  <a:pt x="180" y="296"/>
                </a:lnTo>
                <a:close/>
                <a:moveTo>
                  <a:pt x="180" y="256"/>
                </a:moveTo>
                <a:lnTo>
                  <a:pt x="212" y="256"/>
                </a:lnTo>
                <a:lnTo>
                  <a:pt x="212" y="286"/>
                </a:lnTo>
                <a:lnTo>
                  <a:pt x="180" y="286"/>
                </a:lnTo>
                <a:lnTo>
                  <a:pt x="180" y="256"/>
                </a:lnTo>
                <a:close/>
                <a:moveTo>
                  <a:pt x="180" y="214"/>
                </a:moveTo>
                <a:lnTo>
                  <a:pt x="212" y="214"/>
                </a:lnTo>
                <a:lnTo>
                  <a:pt x="212" y="246"/>
                </a:lnTo>
                <a:lnTo>
                  <a:pt x="180" y="246"/>
                </a:lnTo>
                <a:lnTo>
                  <a:pt x="180" y="214"/>
                </a:lnTo>
                <a:close/>
                <a:moveTo>
                  <a:pt x="180" y="172"/>
                </a:moveTo>
                <a:lnTo>
                  <a:pt x="212" y="172"/>
                </a:lnTo>
                <a:lnTo>
                  <a:pt x="212" y="204"/>
                </a:lnTo>
                <a:lnTo>
                  <a:pt x="180" y="204"/>
                </a:lnTo>
                <a:lnTo>
                  <a:pt x="180" y="172"/>
                </a:lnTo>
                <a:close/>
                <a:moveTo>
                  <a:pt x="138" y="296"/>
                </a:moveTo>
                <a:lnTo>
                  <a:pt x="170" y="296"/>
                </a:lnTo>
                <a:lnTo>
                  <a:pt x="170" y="329"/>
                </a:lnTo>
                <a:lnTo>
                  <a:pt x="138" y="329"/>
                </a:lnTo>
                <a:lnTo>
                  <a:pt x="138" y="296"/>
                </a:lnTo>
                <a:close/>
                <a:moveTo>
                  <a:pt x="138" y="256"/>
                </a:moveTo>
                <a:lnTo>
                  <a:pt x="170" y="256"/>
                </a:lnTo>
                <a:lnTo>
                  <a:pt x="170" y="286"/>
                </a:lnTo>
                <a:lnTo>
                  <a:pt x="138" y="286"/>
                </a:lnTo>
                <a:lnTo>
                  <a:pt x="138" y="256"/>
                </a:lnTo>
                <a:close/>
                <a:moveTo>
                  <a:pt x="138" y="214"/>
                </a:moveTo>
                <a:lnTo>
                  <a:pt x="170" y="214"/>
                </a:lnTo>
                <a:lnTo>
                  <a:pt x="170" y="246"/>
                </a:lnTo>
                <a:lnTo>
                  <a:pt x="138" y="246"/>
                </a:lnTo>
                <a:lnTo>
                  <a:pt x="138" y="214"/>
                </a:lnTo>
                <a:close/>
                <a:moveTo>
                  <a:pt x="138" y="172"/>
                </a:moveTo>
                <a:lnTo>
                  <a:pt x="170" y="172"/>
                </a:lnTo>
                <a:lnTo>
                  <a:pt x="170" y="204"/>
                </a:lnTo>
                <a:lnTo>
                  <a:pt x="138" y="204"/>
                </a:lnTo>
                <a:lnTo>
                  <a:pt x="138" y="172"/>
                </a:lnTo>
                <a:close/>
                <a:moveTo>
                  <a:pt x="96" y="296"/>
                </a:moveTo>
                <a:lnTo>
                  <a:pt x="128" y="296"/>
                </a:lnTo>
                <a:lnTo>
                  <a:pt x="128" y="329"/>
                </a:lnTo>
                <a:lnTo>
                  <a:pt x="96" y="329"/>
                </a:lnTo>
                <a:lnTo>
                  <a:pt x="96" y="296"/>
                </a:lnTo>
                <a:close/>
                <a:moveTo>
                  <a:pt x="96" y="256"/>
                </a:moveTo>
                <a:lnTo>
                  <a:pt x="128" y="256"/>
                </a:lnTo>
                <a:lnTo>
                  <a:pt x="128" y="286"/>
                </a:lnTo>
                <a:lnTo>
                  <a:pt x="96" y="286"/>
                </a:lnTo>
                <a:lnTo>
                  <a:pt x="96" y="256"/>
                </a:lnTo>
                <a:close/>
                <a:moveTo>
                  <a:pt x="96" y="214"/>
                </a:moveTo>
                <a:lnTo>
                  <a:pt x="128" y="214"/>
                </a:lnTo>
                <a:lnTo>
                  <a:pt x="128" y="246"/>
                </a:lnTo>
                <a:lnTo>
                  <a:pt x="96" y="246"/>
                </a:lnTo>
                <a:lnTo>
                  <a:pt x="96" y="214"/>
                </a:lnTo>
                <a:close/>
                <a:moveTo>
                  <a:pt x="96" y="172"/>
                </a:moveTo>
                <a:lnTo>
                  <a:pt x="128" y="172"/>
                </a:lnTo>
                <a:lnTo>
                  <a:pt x="128" y="204"/>
                </a:lnTo>
                <a:lnTo>
                  <a:pt x="96" y="204"/>
                </a:lnTo>
                <a:lnTo>
                  <a:pt x="96" y="172"/>
                </a:lnTo>
                <a:close/>
                <a:moveTo>
                  <a:pt x="50" y="296"/>
                </a:moveTo>
                <a:lnTo>
                  <a:pt x="86" y="296"/>
                </a:lnTo>
                <a:lnTo>
                  <a:pt x="86" y="329"/>
                </a:lnTo>
                <a:lnTo>
                  <a:pt x="50" y="329"/>
                </a:lnTo>
                <a:lnTo>
                  <a:pt x="50" y="296"/>
                </a:lnTo>
                <a:close/>
                <a:moveTo>
                  <a:pt x="50" y="256"/>
                </a:moveTo>
                <a:lnTo>
                  <a:pt x="86" y="256"/>
                </a:lnTo>
                <a:lnTo>
                  <a:pt x="86" y="286"/>
                </a:lnTo>
                <a:lnTo>
                  <a:pt x="50" y="286"/>
                </a:lnTo>
                <a:lnTo>
                  <a:pt x="50" y="256"/>
                </a:lnTo>
                <a:close/>
                <a:moveTo>
                  <a:pt x="50" y="214"/>
                </a:moveTo>
                <a:lnTo>
                  <a:pt x="86" y="214"/>
                </a:lnTo>
                <a:lnTo>
                  <a:pt x="86" y="246"/>
                </a:lnTo>
                <a:lnTo>
                  <a:pt x="50" y="246"/>
                </a:lnTo>
                <a:lnTo>
                  <a:pt x="50" y="214"/>
                </a:lnTo>
                <a:close/>
                <a:moveTo>
                  <a:pt x="50" y="172"/>
                </a:moveTo>
                <a:lnTo>
                  <a:pt x="86" y="172"/>
                </a:lnTo>
                <a:lnTo>
                  <a:pt x="86" y="204"/>
                </a:lnTo>
                <a:lnTo>
                  <a:pt x="50" y="204"/>
                </a:lnTo>
                <a:lnTo>
                  <a:pt x="50" y="17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42" name="Freeform 38"/>
          <p:cNvSpPr>
            <a:spLocks/>
          </p:cNvSpPr>
          <p:nvPr userDrawn="1"/>
        </p:nvSpPr>
        <p:spPr bwMode="auto">
          <a:xfrm>
            <a:off x="2847975" y="-7194277"/>
            <a:ext cx="247650" cy="230188"/>
          </a:xfrm>
          <a:custGeom>
            <a:avLst/>
            <a:gdLst>
              <a:gd name="T0" fmla="*/ 34 w 78"/>
              <a:gd name="T1" fmla="*/ 47 h 72"/>
              <a:gd name="T2" fmla="*/ 28 w 78"/>
              <a:gd name="T3" fmla="*/ 48 h 72"/>
              <a:gd name="T4" fmla="*/ 27 w 78"/>
              <a:gd name="T5" fmla="*/ 42 h 72"/>
              <a:gd name="T6" fmla="*/ 18 w 78"/>
              <a:gd name="T7" fmla="*/ 41 h 72"/>
              <a:gd name="T8" fmla="*/ 12 w 78"/>
              <a:gd name="T9" fmla="*/ 41 h 72"/>
              <a:gd name="T10" fmla="*/ 9 w 78"/>
              <a:gd name="T11" fmla="*/ 40 h 72"/>
              <a:gd name="T12" fmla="*/ 5 w 78"/>
              <a:gd name="T13" fmla="*/ 36 h 72"/>
              <a:gd name="T14" fmla="*/ 15 w 78"/>
              <a:gd name="T15" fmla="*/ 35 h 72"/>
              <a:gd name="T16" fmla="*/ 18 w 78"/>
              <a:gd name="T17" fmla="*/ 29 h 72"/>
              <a:gd name="T18" fmla="*/ 26 w 78"/>
              <a:gd name="T19" fmla="*/ 37 h 72"/>
              <a:gd name="T20" fmla="*/ 31 w 78"/>
              <a:gd name="T21" fmla="*/ 33 h 72"/>
              <a:gd name="T22" fmla="*/ 30 w 78"/>
              <a:gd name="T23" fmla="*/ 39 h 72"/>
              <a:gd name="T24" fmla="*/ 34 w 78"/>
              <a:gd name="T25" fmla="*/ 43 h 72"/>
              <a:gd name="T26" fmla="*/ 25 w 78"/>
              <a:gd name="T27" fmla="*/ 25 h 72"/>
              <a:gd name="T28" fmla="*/ 21 w 78"/>
              <a:gd name="T29" fmla="*/ 21 h 72"/>
              <a:gd name="T30" fmla="*/ 22 w 78"/>
              <a:gd name="T31" fmla="*/ 18 h 72"/>
              <a:gd name="T32" fmla="*/ 8 w 78"/>
              <a:gd name="T33" fmla="*/ 20 h 72"/>
              <a:gd name="T34" fmla="*/ 20 w 78"/>
              <a:gd name="T35" fmla="*/ 16 h 72"/>
              <a:gd name="T36" fmla="*/ 17 w 78"/>
              <a:gd name="T37" fmla="*/ 3 h 72"/>
              <a:gd name="T38" fmla="*/ 24 w 78"/>
              <a:gd name="T39" fmla="*/ 19 h 72"/>
              <a:gd name="T40" fmla="*/ 26 w 78"/>
              <a:gd name="T41" fmla="*/ 19 h 72"/>
              <a:gd name="T42" fmla="*/ 31 w 78"/>
              <a:gd name="T43" fmla="*/ 24 h 72"/>
              <a:gd name="T44" fmla="*/ 36 w 78"/>
              <a:gd name="T45" fmla="*/ 23 h 72"/>
              <a:gd name="T46" fmla="*/ 32 w 78"/>
              <a:gd name="T47" fmla="*/ 29 h 72"/>
              <a:gd name="T48" fmla="*/ 36 w 78"/>
              <a:gd name="T49" fmla="*/ 30 h 72"/>
              <a:gd name="T50" fmla="*/ 38 w 78"/>
              <a:gd name="T51" fmla="*/ 20 h 72"/>
              <a:gd name="T52" fmla="*/ 27 w 78"/>
              <a:gd name="T53" fmla="*/ 14 h 72"/>
              <a:gd name="T54" fmla="*/ 34 w 78"/>
              <a:gd name="T55" fmla="*/ 13 h 72"/>
              <a:gd name="T56" fmla="*/ 34 w 78"/>
              <a:gd name="T57" fmla="*/ 7 h 72"/>
              <a:gd name="T58" fmla="*/ 40 w 78"/>
              <a:gd name="T59" fmla="*/ 11 h 72"/>
              <a:gd name="T60" fmla="*/ 46 w 78"/>
              <a:gd name="T61" fmla="*/ 8 h 72"/>
              <a:gd name="T62" fmla="*/ 46 w 78"/>
              <a:gd name="T63" fmla="*/ 14 h 72"/>
              <a:gd name="T64" fmla="*/ 40 w 78"/>
              <a:gd name="T65" fmla="*/ 29 h 72"/>
              <a:gd name="T66" fmla="*/ 41 w 78"/>
              <a:gd name="T67" fmla="*/ 32 h 72"/>
              <a:gd name="T68" fmla="*/ 46 w 78"/>
              <a:gd name="T69" fmla="*/ 27 h 72"/>
              <a:gd name="T70" fmla="*/ 44 w 78"/>
              <a:gd name="T71" fmla="*/ 16 h 72"/>
              <a:gd name="T72" fmla="*/ 47 w 78"/>
              <a:gd name="T73" fmla="*/ 27 h 72"/>
              <a:gd name="T74" fmla="*/ 52 w 78"/>
              <a:gd name="T75" fmla="*/ 16 h 72"/>
              <a:gd name="T76" fmla="*/ 58 w 78"/>
              <a:gd name="T77" fmla="*/ 12 h 72"/>
              <a:gd name="T78" fmla="*/ 64 w 78"/>
              <a:gd name="T79" fmla="*/ 10 h 72"/>
              <a:gd name="T80" fmla="*/ 61 w 78"/>
              <a:gd name="T81" fmla="*/ 16 h 72"/>
              <a:gd name="T82" fmla="*/ 64 w 78"/>
              <a:gd name="T83" fmla="*/ 22 h 72"/>
              <a:gd name="T84" fmla="*/ 50 w 78"/>
              <a:gd name="T85" fmla="*/ 25 h 72"/>
              <a:gd name="T86" fmla="*/ 63 w 78"/>
              <a:gd name="T87" fmla="*/ 25 h 72"/>
              <a:gd name="T88" fmla="*/ 47 w 78"/>
              <a:gd name="T89" fmla="*/ 31 h 72"/>
              <a:gd name="T90" fmla="*/ 46 w 78"/>
              <a:gd name="T91" fmla="*/ 39 h 72"/>
              <a:gd name="T92" fmla="*/ 47 w 78"/>
              <a:gd name="T93" fmla="*/ 41 h 72"/>
              <a:gd name="T94" fmla="*/ 52 w 78"/>
              <a:gd name="T95" fmla="*/ 28 h 72"/>
              <a:gd name="T96" fmla="*/ 51 w 78"/>
              <a:gd name="T97" fmla="*/ 39 h 72"/>
              <a:gd name="T98" fmla="*/ 68 w 78"/>
              <a:gd name="T99" fmla="*/ 27 h 72"/>
              <a:gd name="T100" fmla="*/ 61 w 78"/>
              <a:gd name="T101" fmla="*/ 37 h 72"/>
              <a:gd name="T102" fmla="*/ 78 w 78"/>
              <a:gd name="T103" fmla="*/ 43 h 72"/>
              <a:gd name="T104" fmla="*/ 59 w 78"/>
              <a:gd name="T105" fmla="*/ 38 h 72"/>
              <a:gd name="T106" fmla="*/ 66 w 78"/>
              <a:gd name="T107" fmla="*/ 49 h 72"/>
              <a:gd name="T108" fmla="*/ 57 w 78"/>
              <a:gd name="T109" fmla="*/ 39 h 72"/>
              <a:gd name="T110" fmla="*/ 57 w 78"/>
              <a:gd name="T111" fmla="*/ 42 h 72"/>
              <a:gd name="T112" fmla="*/ 51 w 78"/>
              <a:gd name="T113" fmla="*/ 43 h 72"/>
              <a:gd name="T114" fmla="*/ 42 w 78"/>
              <a:gd name="T115"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2">
                <a:moveTo>
                  <a:pt x="36" y="72"/>
                </a:moveTo>
                <a:cubicBezTo>
                  <a:pt x="36" y="69"/>
                  <a:pt x="36" y="56"/>
                  <a:pt x="36" y="54"/>
                </a:cubicBezTo>
                <a:cubicBezTo>
                  <a:pt x="36" y="52"/>
                  <a:pt x="35" y="49"/>
                  <a:pt x="34" y="47"/>
                </a:cubicBezTo>
                <a:cubicBezTo>
                  <a:pt x="33" y="45"/>
                  <a:pt x="31" y="43"/>
                  <a:pt x="30" y="43"/>
                </a:cubicBezTo>
                <a:cubicBezTo>
                  <a:pt x="29" y="43"/>
                  <a:pt x="28" y="43"/>
                  <a:pt x="28" y="43"/>
                </a:cubicBezTo>
                <a:cubicBezTo>
                  <a:pt x="29" y="44"/>
                  <a:pt x="30" y="46"/>
                  <a:pt x="28" y="48"/>
                </a:cubicBezTo>
                <a:cubicBezTo>
                  <a:pt x="26" y="50"/>
                  <a:pt x="24" y="50"/>
                  <a:pt x="22" y="50"/>
                </a:cubicBezTo>
                <a:cubicBezTo>
                  <a:pt x="22" y="48"/>
                  <a:pt x="20" y="44"/>
                  <a:pt x="22" y="42"/>
                </a:cubicBezTo>
                <a:cubicBezTo>
                  <a:pt x="23" y="40"/>
                  <a:pt x="26" y="41"/>
                  <a:pt x="27" y="42"/>
                </a:cubicBezTo>
                <a:cubicBezTo>
                  <a:pt x="27" y="42"/>
                  <a:pt x="28" y="41"/>
                  <a:pt x="29" y="41"/>
                </a:cubicBezTo>
                <a:cubicBezTo>
                  <a:pt x="28" y="41"/>
                  <a:pt x="23" y="39"/>
                  <a:pt x="22" y="39"/>
                </a:cubicBezTo>
                <a:cubicBezTo>
                  <a:pt x="21" y="39"/>
                  <a:pt x="20" y="39"/>
                  <a:pt x="18" y="41"/>
                </a:cubicBezTo>
                <a:cubicBezTo>
                  <a:pt x="20" y="41"/>
                  <a:pt x="20" y="44"/>
                  <a:pt x="19" y="46"/>
                </a:cubicBezTo>
                <a:cubicBezTo>
                  <a:pt x="17" y="48"/>
                  <a:pt x="15" y="48"/>
                  <a:pt x="12" y="49"/>
                </a:cubicBezTo>
                <a:cubicBezTo>
                  <a:pt x="12" y="47"/>
                  <a:pt x="10" y="43"/>
                  <a:pt x="12" y="41"/>
                </a:cubicBezTo>
                <a:cubicBezTo>
                  <a:pt x="13" y="39"/>
                  <a:pt x="15" y="40"/>
                  <a:pt x="17" y="40"/>
                </a:cubicBezTo>
                <a:cubicBezTo>
                  <a:pt x="18" y="39"/>
                  <a:pt x="18" y="39"/>
                  <a:pt x="19" y="38"/>
                </a:cubicBezTo>
                <a:cubicBezTo>
                  <a:pt x="16" y="38"/>
                  <a:pt x="12" y="38"/>
                  <a:pt x="9" y="40"/>
                </a:cubicBezTo>
                <a:cubicBezTo>
                  <a:pt x="10" y="41"/>
                  <a:pt x="10" y="44"/>
                  <a:pt x="7" y="45"/>
                </a:cubicBezTo>
                <a:cubicBezTo>
                  <a:pt x="4" y="45"/>
                  <a:pt x="2" y="43"/>
                  <a:pt x="0" y="43"/>
                </a:cubicBezTo>
                <a:cubicBezTo>
                  <a:pt x="1" y="41"/>
                  <a:pt x="2" y="36"/>
                  <a:pt x="5" y="36"/>
                </a:cubicBezTo>
                <a:cubicBezTo>
                  <a:pt x="7" y="36"/>
                  <a:pt x="8" y="37"/>
                  <a:pt x="9" y="39"/>
                </a:cubicBezTo>
                <a:cubicBezTo>
                  <a:pt x="11" y="37"/>
                  <a:pt x="14" y="37"/>
                  <a:pt x="18" y="37"/>
                </a:cubicBezTo>
                <a:cubicBezTo>
                  <a:pt x="17" y="36"/>
                  <a:pt x="16" y="36"/>
                  <a:pt x="15" y="35"/>
                </a:cubicBezTo>
                <a:cubicBezTo>
                  <a:pt x="14" y="36"/>
                  <a:pt x="11" y="36"/>
                  <a:pt x="10" y="35"/>
                </a:cubicBezTo>
                <a:cubicBezTo>
                  <a:pt x="9" y="33"/>
                  <a:pt x="10" y="30"/>
                  <a:pt x="10" y="27"/>
                </a:cubicBezTo>
                <a:cubicBezTo>
                  <a:pt x="12" y="28"/>
                  <a:pt x="16" y="27"/>
                  <a:pt x="18" y="29"/>
                </a:cubicBezTo>
                <a:cubicBezTo>
                  <a:pt x="20" y="31"/>
                  <a:pt x="18" y="34"/>
                  <a:pt x="16" y="34"/>
                </a:cubicBezTo>
                <a:cubicBezTo>
                  <a:pt x="20" y="38"/>
                  <a:pt x="22" y="36"/>
                  <a:pt x="27" y="39"/>
                </a:cubicBezTo>
                <a:cubicBezTo>
                  <a:pt x="26" y="37"/>
                  <a:pt x="26" y="37"/>
                  <a:pt x="26" y="37"/>
                </a:cubicBezTo>
                <a:cubicBezTo>
                  <a:pt x="24" y="37"/>
                  <a:pt x="23" y="36"/>
                  <a:pt x="23" y="34"/>
                </a:cubicBezTo>
                <a:cubicBezTo>
                  <a:pt x="23" y="31"/>
                  <a:pt x="26" y="30"/>
                  <a:pt x="26" y="28"/>
                </a:cubicBezTo>
                <a:cubicBezTo>
                  <a:pt x="27" y="29"/>
                  <a:pt x="31" y="31"/>
                  <a:pt x="31" y="33"/>
                </a:cubicBezTo>
                <a:cubicBezTo>
                  <a:pt x="31" y="36"/>
                  <a:pt x="30" y="37"/>
                  <a:pt x="28" y="37"/>
                </a:cubicBezTo>
                <a:cubicBezTo>
                  <a:pt x="29" y="39"/>
                  <a:pt x="29" y="40"/>
                  <a:pt x="31" y="41"/>
                </a:cubicBezTo>
                <a:cubicBezTo>
                  <a:pt x="31" y="41"/>
                  <a:pt x="31" y="39"/>
                  <a:pt x="30" y="39"/>
                </a:cubicBezTo>
                <a:cubicBezTo>
                  <a:pt x="31" y="38"/>
                  <a:pt x="31" y="38"/>
                  <a:pt x="31" y="38"/>
                </a:cubicBezTo>
                <a:cubicBezTo>
                  <a:pt x="32" y="39"/>
                  <a:pt x="32" y="39"/>
                  <a:pt x="32" y="39"/>
                </a:cubicBezTo>
                <a:cubicBezTo>
                  <a:pt x="32" y="39"/>
                  <a:pt x="33" y="42"/>
                  <a:pt x="34" y="43"/>
                </a:cubicBezTo>
                <a:cubicBezTo>
                  <a:pt x="36" y="45"/>
                  <a:pt x="36" y="47"/>
                  <a:pt x="37" y="49"/>
                </a:cubicBezTo>
                <a:cubicBezTo>
                  <a:pt x="35" y="41"/>
                  <a:pt x="33" y="35"/>
                  <a:pt x="31" y="31"/>
                </a:cubicBezTo>
                <a:cubicBezTo>
                  <a:pt x="30" y="27"/>
                  <a:pt x="28" y="26"/>
                  <a:pt x="25" y="25"/>
                </a:cubicBezTo>
                <a:cubicBezTo>
                  <a:pt x="25" y="27"/>
                  <a:pt x="24" y="30"/>
                  <a:pt x="21" y="29"/>
                </a:cubicBezTo>
                <a:cubicBezTo>
                  <a:pt x="18" y="29"/>
                  <a:pt x="17" y="26"/>
                  <a:pt x="15" y="26"/>
                </a:cubicBezTo>
                <a:cubicBezTo>
                  <a:pt x="16" y="25"/>
                  <a:pt x="18" y="21"/>
                  <a:pt x="21" y="21"/>
                </a:cubicBezTo>
                <a:cubicBezTo>
                  <a:pt x="24" y="21"/>
                  <a:pt x="24" y="23"/>
                  <a:pt x="24" y="24"/>
                </a:cubicBezTo>
                <a:cubicBezTo>
                  <a:pt x="25" y="24"/>
                  <a:pt x="26" y="24"/>
                  <a:pt x="28" y="25"/>
                </a:cubicBezTo>
                <a:cubicBezTo>
                  <a:pt x="26" y="22"/>
                  <a:pt x="23" y="19"/>
                  <a:pt x="22" y="18"/>
                </a:cubicBezTo>
                <a:cubicBezTo>
                  <a:pt x="20" y="17"/>
                  <a:pt x="20" y="18"/>
                  <a:pt x="18" y="18"/>
                </a:cubicBezTo>
                <a:cubicBezTo>
                  <a:pt x="19" y="21"/>
                  <a:pt x="17" y="22"/>
                  <a:pt x="15" y="22"/>
                </a:cubicBezTo>
                <a:cubicBezTo>
                  <a:pt x="12" y="22"/>
                  <a:pt x="10" y="21"/>
                  <a:pt x="8" y="20"/>
                </a:cubicBezTo>
                <a:cubicBezTo>
                  <a:pt x="9" y="19"/>
                  <a:pt x="11" y="14"/>
                  <a:pt x="13" y="14"/>
                </a:cubicBezTo>
                <a:cubicBezTo>
                  <a:pt x="16" y="13"/>
                  <a:pt x="17" y="15"/>
                  <a:pt x="18" y="16"/>
                </a:cubicBezTo>
                <a:cubicBezTo>
                  <a:pt x="18" y="16"/>
                  <a:pt x="19" y="16"/>
                  <a:pt x="20" y="16"/>
                </a:cubicBezTo>
                <a:cubicBezTo>
                  <a:pt x="19" y="15"/>
                  <a:pt x="19" y="14"/>
                  <a:pt x="19" y="13"/>
                </a:cubicBezTo>
                <a:cubicBezTo>
                  <a:pt x="17" y="13"/>
                  <a:pt x="15" y="13"/>
                  <a:pt x="14" y="10"/>
                </a:cubicBezTo>
                <a:cubicBezTo>
                  <a:pt x="14" y="8"/>
                  <a:pt x="16" y="8"/>
                  <a:pt x="17" y="3"/>
                </a:cubicBezTo>
                <a:cubicBezTo>
                  <a:pt x="18" y="5"/>
                  <a:pt x="23" y="5"/>
                  <a:pt x="23" y="8"/>
                </a:cubicBezTo>
                <a:cubicBezTo>
                  <a:pt x="24" y="11"/>
                  <a:pt x="22" y="12"/>
                  <a:pt x="21" y="13"/>
                </a:cubicBezTo>
                <a:cubicBezTo>
                  <a:pt x="20" y="15"/>
                  <a:pt x="21" y="16"/>
                  <a:pt x="24" y="19"/>
                </a:cubicBezTo>
                <a:cubicBezTo>
                  <a:pt x="24" y="18"/>
                  <a:pt x="24" y="17"/>
                  <a:pt x="25" y="16"/>
                </a:cubicBezTo>
                <a:cubicBezTo>
                  <a:pt x="25" y="16"/>
                  <a:pt x="26" y="16"/>
                  <a:pt x="26" y="16"/>
                </a:cubicBezTo>
                <a:cubicBezTo>
                  <a:pt x="26" y="17"/>
                  <a:pt x="26" y="18"/>
                  <a:pt x="26" y="19"/>
                </a:cubicBezTo>
                <a:cubicBezTo>
                  <a:pt x="26" y="20"/>
                  <a:pt x="26" y="20"/>
                  <a:pt x="26" y="21"/>
                </a:cubicBezTo>
                <a:cubicBezTo>
                  <a:pt x="26" y="21"/>
                  <a:pt x="29" y="25"/>
                  <a:pt x="31" y="27"/>
                </a:cubicBezTo>
                <a:cubicBezTo>
                  <a:pt x="31" y="26"/>
                  <a:pt x="31" y="25"/>
                  <a:pt x="31" y="24"/>
                </a:cubicBezTo>
                <a:cubicBezTo>
                  <a:pt x="29" y="24"/>
                  <a:pt x="28" y="22"/>
                  <a:pt x="29" y="20"/>
                </a:cubicBezTo>
                <a:cubicBezTo>
                  <a:pt x="30" y="18"/>
                  <a:pt x="33" y="17"/>
                  <a:pt x="34" y="16"/>
                </a:cubicBezTo>
                <a:cubicBezTo>
                  <a:pt x="34" y="18"/>
                  <a:pt x="37" y="21"/>
                  <a:pt x="36" y="23"/>
                </a:cubicBezTo>
                <a:cubicBezTo>
                  <a:pt x="36" y="25"/>
                  <a:pt x="34" y="26"/>
                  <a:pt x="32" y="25"/>
                </a:cubicBezTo>
                <a:cubicBezTo>
                  <a:pt x="32" y="26"/>
                  <a:pt x="32" y="27"/>
                  <a:pt x="32" y="27"/>
                </a:cubicBezTo>
                <a:cubicBezTo>
                  <a:pt x="32" y="28"/>
                  <a:pt x="32" y="28"/>
                  <a:pt x="32" y="29"/>
                </a:cubicBezTo>
                <a:cubicBezTo>
                  <a:pt x="33" y="29"/>
                  <a:pt x="36" y="37"/>
                  <a:pt x="38" y="43"/>
                </a:cubicBezTo>
                <a:cubicBezTo>
                  <a:pt x="38" y="39"/>
                  <a:pt x="38" y="33"/>
                  <a:pt x="38" y="32"/>
                </a:cubicBezTo>
                <a:cubicBezTo>
                  <a:pt x="37" y="31"/>
                  <a:pt x="37" y="31"/>
                  <a:pt x="36" y="30"/>
                </a:cubicBezTo>
                <a:cubicBezTo>
                  <a:pt x="36" y="29"/>
                  <a:pt x="36" y="28"/>
                  <a:pt x="36" y="27"/>
                </a:cubicBezTo>
                <a:cubicBezTo>
                  <a:pt x="37" y="28"/>
                  <a:pt x="38" y="29"/>
                  <a:pt x="38" y="29"/>
                </a:cubicBezTo>
                <a:cubicBezTo>
                  <a:pt x="38" y="20"/>
                  <a:pt x="38" y="20"/>
                  <a:pt x="38" y="20"/>
                </a:cubicBezTo>
                <a:cubicBezTo>
                  <a:pt x="38" y="19"/>
                  <a:pt x="37" y="19"/>
                  <a:pt x="37" y="18"/>
                </a:cubicBezTo>
                <a:cubicBezTo>
                  <a:pt x="37" y="18"/>
                  <a:pt x="34" y="15"/>
                  <a:pt x="33" y="14"/>
                </a:cubicBezTo>
                <a:cubicBezTo>
                  <a:pt x="32" y="16"/>
                  <a:pt x="28" y="16"/>
                  <a:pt x="27" y="14"/>
                </a:cubicBezTo>
                <a:cubicBezTo>
                  <a:pt x="26" y="12"/>
                  <a:pt x="26" y="10"/>
                  <a:pt x="26" y="7"/>
                </a:cubicBezTo>
                <a:cubicBezTo>
                  <a:pt x="28" y="7"/>
                  <a:pt x="31" y="7"/>
                  <a:pt x="33" y="8"/>
                </a:cubicBezTo>
                <a:cubicBezTo>
                  <a:pt x="34" y="10"/>
                  <a:pt x="34" y="11"/>
                  <a:pt x="34" y="13"/>
                </a:cubicBezTo>
                <a:cubicBezTo>
                  <a:pt x="35" y="15"/>
                  <a:pt x="37" y="16"/>
                  <a:pt x="38" y="18"/>
                </a:cubicBezTo>
                <a:cubicBezTo>
                  <a:pt x="38" y="11"/>
                  <a:pt x="38" y="11"/>
                  <a:pt x="38" y="11"/>
                </a:cubicBezTo>
                <a:cubicBezTo>
                  <a:pt x="37" y="11"/>
                  <a:pt x="34" y="10"/>
                  <a:pt x="34" y="7"/>
                </a:cubicBezTo>
                <a:cubicBezTo>
                  <a:pt x="35" y="3"/>
                  <a:pt x="38" y="2"/>
                  <a:pt x="39" y="0"/>
                </a:cubicBezTo>
                <a:cubicBezTo>
                  <a:pt x="40" y="2"/>
                  <a:pt x="43" y="3"/>
                  <a:pt x="44" y="7"/>
                </a:cubicBezTo>
                <a:cubicBezTo>
                  <a:pt x="44" y="10"/>
                  <a:pt x="42" y="12"/>
                  <a:pt x="40" y="11"/>
                </a:cubicBezTo>
                <a:cubicBezTo>
                  <a:pt x="40" y="18"/>
                  <a:pt x="40" y="18"/>
                  <a:pt x="40" y="18"/>
                </a:cubicBezTo>
                <a:cubicBezTo>
                  <a:pt x="41" y="15"/>
                  <a:pt x="43" y="14"/>
                  <a:pt x="45" y="13"/>
                </a:cubicBezTo>
                <a:cubicBezTo>
                  <a:pt x="44" y="11"/>
                  <a:pt x="44" y="10"/>
                  <a:pt x="46" y="8"/>
                </a:cubicBezTo>
                <a:cubicBezTo>
                  <a:pt x="47" y="6"/>
                  <a:pt x="52" y="8"/>
                  <a:pt x="54" y="7"/>
                </a:cubicBezTo>
                <a:cubicBezTo>
                  <a:pt x="53" y="9"/>
                  <a:pt x="53" y="12"/>
                  <a:pt x="52" y="14"/>
                </a:cubicBezTo>
                <a:cubicBezTo>
                  <a:pt x="50" y="16"/>
                  <a:pt x="46" y="16"/>
                  <a:pt x="46" y="14"/>
                </a:cubicBezTo>
                <a:cubicBezTo>
                  <a:pt x="43" y="15"/>
                  <a:pt x="42" y="17"/>
                  <a:pt x="41" y="18"/>
                </a:cubicBezTo>
                <a:cubicBezTo>
                  <a:pt x="41" y="18"/>
                  <a:pt x="40" y="19"/>
                  <a:pt x="40" y="20"/>
                </a:cubicBezTo>
                <a:cubicBezTo>
                  <a:pt x="40" y="29"/>
                  <a:pt x="40" y="29"/>
                  <a:pt x="40" y="29"/>
                </a:cubicBezTo>
                <a:cubicBezTo>
                  <a:pt x="41" y="28"/>
                  <a:pt x="42" y="27"/>
                  <a:pt x="42" y="27"/>
                </a:cubicBezTo>
                <a:cubicBezTo>
                  <a:pt x="42" y="27"/>
                  <a:pt x="42" y="29"/>
                  <a:pt x="42" y="30"/>
                </a:cubicBezTo>
                <a:cubicBezTo>
                  <a:pt x="42" y="30"/>
                  <a:pt x="41" y="31"/>
                  <a:pt x="41" y="32"/>
                </a:cubicBezTo>
                <a:cubicBezTo>
                  <a:pt x="41" y="32"/>
                  <a:pt x="41" y="39"/>
                  <a:pt x="41" y="43"/>
                </a:cubicBezTo>
                <a:cubicBezTo>
                  <a:pt x="42" y="37"/>
                  <a:pt x="45" y="29"/>
                  <a:pt x="46" y="29"/>
                </a:cubicBezTo>
                <a:cubicBezTo>
                  <a:pt x="46" y="28"/>
                  <a:pt x="46" y="28"/>
                  <a:pt x="46" y="27"/>
                </a:cubicBezTo>
                <a:cubicBezTo>
                  <a:pt x="46" y="26"/>
                  <a:pt x="46" y="26"/>
                  <a:pt x="46" y="25"/>
                </a:cubicBezTo>
                <a:cubicBezTo>
                  <a:pt x="44" y="25"/>
                  <a:pt x="42" y="25"/>
                  <a:pt x="42" y="23"/>
                </a:cubicBezTo>
                <a:cubicBezTo>
                  <a:pt x="41" y="21"/>
                  <a:pt x="44" y="18"/>
                  <a:pt x="44" y="16"/>
                </a:cubicBezTo>
                <a:cubicBezTo>
                  <a:pt x="46" y="17"/>
                  <a:pt x="48" y="17"/>
                  <a:pt x="49" y="20"/>
                </a:cubicBezTo>
                <a:cubicBezTo>
                  <a:pt x="50" y="22"/>
                  <a:pt x="49" y="23"/>
                  <a:pt x="47" y="24"/>
                </a:cubicBezTo>
                <a:cubicBezTo>
                  <a:pt x="47" y="25"/>
                  <a:pt x="47" y="26"/>
                  <a:pt x="47" y="27"/>
                </a:cubicBezTo>
                <a:cubicBezTo>
                  <a:pt x="49" y="25"/>
                  <a:pt x="52" y="21"/>
                  <a:pt x="52" y="20"/>
                </a:cubicBezTo>
                <a:cubicBezTo>
                  <a:pt x="52" y="20"/>
                  <a:pt x="52" y="20"/>
                  <a:pt x="53" y="19"/>
                </a:cubicBezTo>
                <a:cubicBezTo>
                  <a:pt x="53" y="18"/>
                  <a:pt x="52" y="17"/>
                  <a:pt x="52" y="16"/>
                </a:cubicBezTo>
                <a:cubicBezTo>
                  <a:pt x="52" y="16"/>
                  <a:pt x="53" y="16"/>
                  <a:pt x="54" y="15"/>
                </a:cubicBezTo>
                <a:cubicBezTo>
                  <a:pt x="54" y="16"/>
                  <a:pt x="54" y="18"/>
                  <a:pt x="54" y="19"/>
                </a:cubicBezTo>
                <a:cubicBezTo>
                  <a:pt x="57" y="16"/>
                  <a:pt x="58" y="14"/>
                  <a:pt x="58" y="12"/>
                </a:cubicBezTo>
                <a:cubicBezTo>
                  <a:pt x="56" y="12"/>
                  <a:pt x="54" y="10"/>
                  <a:pt x="55" y="8"/>
                </a:cubicBezTo>
                <a:cubicBezTo>
                  <a:pt x="55" y="5"/>
                  <a:pt x="60" y="4"/>
                  <a:pt x="62" y="3"/>
                </a:cubicBezTo>
                <a:cubicBezTo>
                  <a:pt x="62" y="7"/>
                  <a:pt x="64" y="8"/>
                  <a:pt x="64" y="10"/>
                </a:cubicBezTo>
                <a:cubicBezTo>
                  <a:pt x="63" y="13"/>
                  <a:pt x="61" y="13"/>
                  <a:pt x="59" y="13"/>
                </a:cubicBezTo>
                <a:cubicBezTo>
                  <a:pt x="59" y="14"/>
                  <a:pt x="59" y="15"/>
                  <a:pt x="58" y="16"/>
                </a:cubicBezTo>
                <a:cubicBezTo>
                  <a:pt x="59" y="16"/>
                  <a:pt x="60" y="16"/>
                  <a:pt x="61" y="16"/>
                </a:cubicBezTo>
                <a:cubicBezTo>
                  <a:pt x="61" y="14"/>
                  <a:pt x="62" y="13"/>
                  <a:pt x="65" y="13"/>
                </a:cubicBezTo>
                <a:cubicBezTo>
                  <a:pt x="68" y="14"/>
                  <a:pt x="69" y="19"/>
                  <a:pt x="71" y="20"/>
                </a:cubicBezTo>
                <a:cubicBezTo>
                  <a:pt x="68" y="20"/>
                  <a:pt x="66" y="22"/>
                  <a:pt x="64" y="22"/>
                </a:cubicBezTo>
                <a:cubicBezTo>
                  <a:pt x="61" y="22"/>
                  <a:pt x="60" y="20"/>
                  <a:pt x="60" y="17"/>
                </a:cubicBezTo>
                <a:cubicBezTo>
                  <a:pt x="58" y="18"/>
                  <a:pt x="58" y="17"/>
                  <a:pt x="57" y="18"/>
                </a:cubicBezTo>
                <a:cubicBezTo>
                  <a:pt x="56" y="19"/>
                  <a:pt x="52" y="22"/>
                  <a:pt x="50" y="25"/>
                </a:cubicBezTo>
                <a:cubicBezTo>
                  <a:pt x="52" y="24"/>
                  <a:pt x="53" y="24"/>
                  <a:pt x="54" y="24"/>
                </a:cubicBezTo>
                <a:cubicBezTo>
                  <a:pt x="54" y="22"/>
                  <a:pt x="55" y="21"/>
                  <a:pt x="57" y="21"/>
                </a:cubicBezTo>
                <a:cubicBezTo>
                  <a:pt x="60" y="20"/>
                  <a:pt x="62" y="25"/>
                  <a:pt x="63" y="25"/>
                </a:cubicBezTo>
                <a:cubicBezTo>
                  <a:pt x="61" y="26"/>
                  <a:pt x="60" y="28"/>
                  <a:pt x="57" y="29"/>
                </a:cubicBezTo>
                <a:cubicBezTo>
                  <a:pt x="54" y="30"/>
                  <a:pt x="53" y="27"/>
                  <a:pt x="53" y="25"/>
                </a:cubicBezTo>
                <a:cubicBezTo>
                  <a:pt x="50" y="26"/>
                  <a:pt x="48" y="27"/>
                  <a:pt x="47" y="31"/>
                </a:cubicBezTo>
                <a:cubicBezTo>
                  <a:pt x="45" y="35"/>
                  <a:pt x="43" y="41"/>
                  <a:pt x="41" y="48"/>
                </a:cubicBezTo>
                <a:cubicBezTo>
                  <a:pt x="42" y="47"/>
                  <a:pt x="43" y="45"/>
                  <a:pt x="44" y="43"/>
                </a:cubicBezTo>
                <a:cubicBezTo>
                  <a:pt x="45" y="42"/>
                  <a:pt x="46" y="39"/>
                  <a:pt x="46" y="39"/>
                </a:cubicBezTo>
                <a:cubicBezTo>
                  <a:pt x="48" y="38"/>
                  <a:pt x="48" y="38"/>
                  <a:pt x="48" y="38"/>
                </a:cubicBezTo>
                <a:cubicBezTo>
                  <a:pt x="48" y="39"/>
                  <a:pt x="48" y="39"/>
                  <a:pt x="48" y="39"/>
                </a:cubicBezTo>
                <a:cubicBezTo>
                  <a:pt x="48" y="39"/>
                  <a:pt x="47" y="40"/>
                  <a:pt x="47" y="41"/>
                </a:cubicBezTo>
                <a:cubicBezTo>
                  <a:pt x="49" y="39"/>
                  <a:pt x="50" y="39"/>
                  <a:pt x="50" y="36"/>
                </a:cubicBezTo>
                <a:cubicBezTo>
                  <a:pt x="49" y="36"/>
                  <a:pt x="47" y="36"/>
                  <a:pt x="47" y="33"/>
                </a:cubicBezTo>
                <a:cubicBezTo>
                  <a:pt x="47" y="31"/>
                  <a:pt x="51" y="29"/>
                  <a:pt x="52" y="28"/>
                </a:cubicBezTo>
                <a:cubicBezTo>
                  <a:pt x="53" y="29"/>
                  <a:pt x="56" y="31"/>
                  <a:pt x="56" y="34"/>
                </a:cubicBezTo>
                <a:cubicBezTo>
                  <a:pt x="56" y="36"/>
                  <a:pt x="54" y="37"/>
                  <a:pt x="52" y="37"/>
                </a:cubicBezTo>
                <a:cubicBezTo>
                  <a:pt x="51" y="39"/>
                  <a:pt x="51" y="39"/>
                  <a:pt x="51" y="39"/>
                </a:cubicBezTo>
                <a:cubicBezTo>
                  <a:pt x="56" y="36"/>
                  <a:pt x="58" y="38"/>
                  <a:pt x="62" y="34"/>
                </a:cubicBezTo>
                <a:cubicBezTo>
                  <a:pt x="60" y="33"/>
                  <a:pt x="59" y="31"/>
                  <a:pt x="61" y="29"/>
                </a:cubicBezTo>
                <a:cubicBezTo>
                  <a:pt x="62" y="27"/>
                  <a:pt x="66" y="28"/>
                  <a:pt x="68" y="27"/>
                </a:cubicBezTo>
                <a:cubicBezTo>
                  <a:pt x="68" y="30"/>
                  <a:pt x="69" y="33"/>
                  <a:pt x="68" y="35"/>
                </a:cubicBezTo>
                <a:cubicBezTo>
                  <a:pt x="67" y="36"/>
                  <a:pt x="64" y="36"/>
                  <a:pt x="63" y="35"/>
                </a:cubicBezTo>
                <a:cubicBezTo>
                  <a:pt x="62" y="36"/>
                  <a:pt x="62" y="36"/>
                  <a:pt x="61" y="37"/>
                </a:cubicBezTo>
                <a:cubicBezTo>
                  <a:pt x="64" y="36"/>
                  <a:pt x="67" y="37"/>
                  <a:pt x="70" y="39"/>
                </a:cubicBezTo>
                <a:cubicBezTo>
                  <a:pt x="70" y="37"/>
                  <a:pt x="71" y="36"/>
                  <a:pt x="73" y="36"/>
                </a:cubicBezTo>
                <a:cubicBezTo>
                  <a:pt x="76" y="36"/>
                  <a:pt x="78" y="41"/>
                  <a:pt x="78" y="43"/>
                </a:cubicBezTo>
                <a:cubicBezTo>
                  <a:pt x="76" y="43"/>
                  <a:pt x="74" y="45"/>
                  <a:pt x="71" y="44"/>
                </a:cubicBezTo>
                <a:cubicBezTo>
                  <a:pt x="68" y="44"/>
                  <a:pt x="68" y="41"/>
                  <a:pt x="69" y="40"/>
                </a:cubicBezTo>
                <a:cubicBezTo>
                  <a:pt x="66" y="38"/>
                  <a:pt x="63" y="38"/>
                  <a:pt x="59" y="38"/>
                </a:cubicBezTo>
                <a:cubicBezTo>
                  <a:pt x="60" y="39"/>
                  <a:pt x="61" y="39"/>
                  <a:pt x="62" y="40"/>
                </a:cubicBezTo>
                <a:cubicBezTo>
                  <a:pt x="63" y="39"/>
                  <a:pt x="65" y="39"/>
                  <a:pt x="67" y="41"/>
                </a:cubicBezTo>
                <a:cubicBezTo>
                  <a:pt x="68" y="42"/>
                  <a:pt x="67" y="47"/>
                  <a:pt x="66" y="49"/>
                </a:cubicBezTo>
                <a:cubicBezTo>
                  <a:pt x="63" y="48"/>
                  <a:pt x="61" y="47"/>
                  <a:pt x="60" y="46"/>
                </a:cubicBezTo>
                <a:cubicBezTo>
                  <a:pt x="58" y="44"/>
                  <a:pt x="59" y="41"/>
                  <a:pt x="60" y="40"/>
                </a:cubicBezTo>
                <a:cubicBezTo>
                  <a:pt x="58" y="39"/>
                  <a:pt x="58" y="38"/>
                  <a:pt x="57" y="39"/>
                </a:cubicBezTo>
                <a:cubicBezTo>
                  <a:pt x="55" y="39"/>
                  <a:pt x="51" y="40"/>
                  <a:pt x="49" y="41"/>
                </a:cubicBezTo>
                <a:cubicBezTo>
                  <a:pt x="50" y="41"/>
                  <a:pt x="51" y="42"/>
                  <a:pt x="52" y="42"/>
                </a:cubicBezTo>
                <a:cubicBezTo>
                  <a:pt x="53" y="41"/>
                  <a:pt x="55" y="40"/>
                  <a:pt x="57" y="42"/>
                </a:cubicBezTo>
                <a:cubicBezTo>
                  <a:pt x="58" y="44"/>
                  <a:pt x="57" y="48"/>
                  <a:pt x="57" y="50"/>
                </a:cubicBezTo>
                <a:cubicBezTo>
                  <a:pt x="54" y="49"/>
                  <a:pt x="52" y="50"/>
                  <a:pt x="50" y="48"/>
                </a:cubicBezTo>
                <a:cubicBezTo>
                  <a:pt x="48" y="46"/>
                  <a:pt x="49" y="44"/>
                  <a:pt x="51" y="43"/>
                </a:cubicBezTo>
                <a:cubicBezTo>
                  <a:pt x="51" y="43"/>
                  <a:pt x="49" y="42"/>
                  <a:pt x="48" y="42"/>
                </a:cubicBezTo>
                <a:cubicBezTo>
                  <a:pt x="47" y="43"/>
                  <a:pt x="45" y="45"/>
                  <a:pt x="44" y="47"/>
                </a:cubicBezTo>
                <a:cubicBezTo>
                  <a:pt x="43" y="49"/>
                  <a:pt x="42" y="52"/>
                  <a:pt x="42" y="54"/>
                </a:cubicBezTo>
                <a:cubicBezTo>
                  <a:pt x="42" y="56"/>
                  <a:pt x="42" y="69"/>
                  <a:pt x="43"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43" name="Freeform 39"/>
          <p:cNvSpPr>
            <a:spLocks/>
          </p:cNvSpPr>
          <p:nvPr userDrawn="1"/>
        </p:nvSpPr>
        <p:spPr bwMode="auto">
          <a:xfrm>
            <a:off x="5918202" y="-7318102"/>
            <a:ext cx="298450" cy="354013"/>
          </a:xfrm>
          <a:custGeom>
            <a:avLst/>
            <a:gdLst>
              <a:gd name="T0" fmla="*/ 104 w 188"/>
              <a:gd name="T1" fmla="*/ 172 h 223"/>
              <a:gd name="T2" fmla="*/ 122 w 188"/>
              <a:gd name="T3" fmla="*/ 130 h 223"/>
              <a:gd name="T4" fmla="*/ 146 w 188"/>
              <a:gd name="T5" fmla="*/ 102 h 223"/>
              <a:gd name="T6" fmla="*/ 178 w 188"/>
              <a:gd name="T7" fmla="*/ 94 h 223"/>
              <a:gd name="T8" fmla="*/ 182 w 188"/>
              <a:gd name="T9" fmla="*/ 88 h 223"/>
              <a:gd name="T10" fmla="*/ 158 w 188"/>
              <a:gd name="T11" fmla="*/ 96 h 223"/>
              <a:gd name="T12" fmla="*/ 156 w 188"/>
              <a:gd name="T13" fmla="*/ 76 h 223"/>
              <a:gd name="T14" fmla="*/ 146 w 188"/>
              <a:gd name="T15" fmla="*/ 94 h 223"/>
              <a:gd name="T16" fmla="*/ 124 w 188"/>
              <a:gd name="T17" fmla="*/ 122 h 223"/>
              <a:gd name="T18" fmla="*/ 110 w 188"/>
              <a:gd name="T19" fmla="*/ 130 h 223"/>
              <a:gd name="T20" fmla="*/ 128 w 188"/>
              <a:gd name="T21" fmla="*/ 90 h 223"/>
              <a:gd name="T22" fmla="*/ 138 w 188"/>
              <a:gd name="T23" fmla="*/ 62 h 223"/>
              <a:gd name="T24" fmla="*/ 138 w 188"/>
              <a:gd name="T25" fmla="*/ 58 h 223"/>
              <a:gd name="T26" fmla="*/ 120 w 188"/>
              <a:gd name="T27" fmla="*/ 96 h 223"/>
              <a:gd name="T28" fmla="*/ 114 w 188"/>
              <a:gd name="T29" fmla="*/ 82 h 223"/>
              <a:gd name="T30" fmla="*/ 126 w 188"/>
              <a:gd name="T31" fmla="*/ 50 h 223"/>
              <a:gd name="T32" fmla="*/ 146 w 188"/>
              <a:gd name="T33" fmla="*/ 24 h 223"/>
              <a:gd name="T34" fmla="*/ 144 w 188"/>
              <a:gd name="T35" fmla="*/ 24 h 223"/>
              <a:gd name="T36" fmla="*/ 126 w 188"/>
              <a:gd name="T37" fmla="*/ 42 h 223"/>
              <a:gd name="T38" fmla="*/ 128 w 188"/>
              <a:gd name="T39" fmla="*/ 8 h 223"/>
              <a:gd name="T40" fmla="*/ 122 w 188"/>
              <a:gd name="T41" fmla="*/ 38 h 223"/>
              <a:gd name="T42" fmla="*/ 106 w 188"/>
              <a:gd name="T43" fmla="*/ 94 h 223"/>
              <a:gd name="T44" fmla="*/ 96 w 188"/>
              <a:gd name="T45" fmla="*/ 94 h 223"/>
              <a:gd name="T46" fmla="*/ 106 w 188"/>
              <a:gd name="T47" fmla="*/ 34 h 223"/>
              <a:gd name="T48" fmla="*/ 104 w 188"/>
              <a:gd name="T49" fmla="*/ 14 h 223"/>
              <a:gd name="T50" fmla="*/ 98 w 188"/>
              <a:gd name="T51" fmla="*/ 76 h 223"/>
              <a:gd name="T52" fmla="*/ 86 w 188"/>
              <a:gd name="T53" fmla="*/ 104 h 223"/>
              <a:gd name="T54" fmla="*/ 84 w 188"/>
              <a:gd name="T55" fmla="*/ 64 h 223"/>
              <a:gd name="T56" fmla="*/ 94 w 188"/>
              <a:gd name="T57" fmla="*/ 14 h 223"/>
              <a:gd name="T58" fmla="*/ 88 w 188"/>
              <a:gd name="T59" fmla="*/ 50 h 223"/>
              <a:gd name="T60" fmla="*/ 74 w 188"/>
              <a:gd name="T61" fmla="*/ 76 h 223"/>
              <a:gd name="T62" fmla="*/ 60 w 188"/>
              <a:gd name="T63" fmla="*/ 40 h 223"/>
              <a:gd name="T64" fmla="*/ 74 w 188"/>
              <a:gd name="T65" fmla="*/ 12 h 223"/>
              <a:gd name="T66" fmla="*/ 62 w 188"/>
              <a:gd name="T67" fmla="*/ 28 h 223"/>
              <a:gd name="T68" fmla="*/ 68 w 188"/>
              <a:gd name="T69" fmla="*/ 70 h 223"/>
              <a:gd name="T70" fmla="*/ 72 w 188"/>
              <a:gd name="T71" fmla="*/ 94 h 223"/>
              <a:gd name="T72" fmla="*/ 58 w 188"/>
              <a:gd name="T73" fmla="*/ 72 h 223"/>
              <a:gd name="T74" fmla="*/ 44 w 188"/>
              <a:gd name="T75" fmla="*/ 58 h 223"/>
              <a:gd name="T76" fmla="*/ 32 w 188"/>
              <a:gd name="T77" fmla="*/ 50 h 223"/>
              <a:gd name="T78" fmla="*/ 44 w 188"/>
              <a:gd name="T79" fmla="*/ 66 h 223"/>
              <a:gd name="T80" fmla="*/ 52 w 188"/>
              <a:gd name="T81" fmla="*/ 80 h 223"/>
              <a:gd name="T82" fmla="*/ 30 w 188"/>
              <a:gd name="T83" fmla="*/ 76 h 223"/>
              <a:gd name="T84" fmla="*/ 34 w 188"/>
              <a:gd name="T85" fmla="*/ 82 h 223"/>
              <a:gd name="T86" fmla="*/ 52 w 188"/>
              <a:gd name="T87" fmla="*/ 82 h 223"/>
              <a:gd name="T88" fmla="*/ 62 w 188"/>
              <a:gd name="T89" fmla="*/ 90 h 223"/>
              <a:gd name="T90" fmla="*/ 78 w 188"/>
              <a:gd name="T91" fmla="*/ 106 h 223"/>
              <a:gd name="T92" fmla="*/ 86 w 188"/>
              <a:gd name="T93" fmla="*/ 142 h 223"/>
              <a:gd name="T94" fmla="*/ 68 w 188"/>
              <a:gd name="T95" fmla="*/ 136 h 223"/>
              <a:gd name="T96" fmla="*/ 54 w 188"/>
              <a:gd name="T97" fmla="*/ 118 h 223"/>
              <a:gd name="T98" fmla="*/ 40 w 188"/>
              <a:gd name="T99" fmla="*/ 104 h 223"/>
              <a:gd name="T100" fmla="*/ 22 w 188"/>
              <a:gd name="T101" fmla="*/ 86 h 223"/>
              <a:gd name="T102" fmla="*/ 6 w 188"/>
              <a:gd name="T103" fmla="*/ 68 h 223"/>
              <a:gd name="T104" fmla="*/ 10 w 188"/>
              <a:gd name="T105" fmla="*/ 72 h 223"/>
              <a:gd name="T106" fmla="*/ 22 w 188"/>
              <a:gd name="T107" fmla="*/ 90 h 223"/>
              <a:gd name="T108" fmla="*/ 40 w 188"/>
              <a:gd name="T109" fmla="*/ 110 h 223"/>
              <a:gd name="T110" fmla="*/ 30 w 188"/>
              <a:gd name="T111" fmla="*/ 112 h 223"/>
              <a:gd name="T112" fmla="*/ 14 w 188"/>
              <a:gd name="T113" fmla="*/ 100 h 223"/>
              <a:gd name="T114" fmla="*/ 24 w 188"/>
              <a:gd name="T115" fmla="*/ 112 h 223"/>
              <a:gd name="T116" fmla="*/ 14 w 188"/>
              <a:gd name="T117" fmla="*/ 118 h 223"/>
              <a:gd name="T118" fmla="*/ 24 w 188"/>
              <a:gd name="T119" fmla="*/ 118 h 223"/>
              <a:gd name="T120" fmla="*/ 48 w 188"/>
              <a:gd name="T121" fmla="*/ 120 h 223"/>
              <a:gd name="T122" fmla="*/ 66 w 188"/>
              <a:gd name="T123" fmla="*/ 144 h 223"/>
              <a:gd name="T124" fmla="*/ 80 w 188"/>
              <a:gd name="T125" fmla="*/ 18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23">
                <a:moveTo>
                  <a:pt x="108" y="223"/>
                </a:moveTo>
                <a:lnTo>
                  <a:pt x="106" y="221"/>
                </a:lnTo>
                <a:lnTo>
                  <a:pt x="104" y="219"/>
                </a:lnTo>
                <a:lnTo>
                  <a:pt x="102" y="217"/>
                </a:lnTo>
                <a:lnTo>
                  <a:pt x="100" y="215"/>
                </a:lnTo>
                <a:lnTo>
                  <a:pt x="100" y="213"/>
                </a:lnTo>
                <a:lnTo>
                  <a:pt x="100" y="211"/>
                </a:lnTo>
                <a:lnTo>
                  <a:pt x="100" y="207"/>
                </a:lnTo>
                <a:lnTo>
                  <a:pt x="100" y="201"/>
                </a:lnTo>
                <a:lnTo>
                  <a:pt x="100" y="191"/>
                </a:lnTo>
                <a:lnTo>
                  <a:pt x="102" y="185"/>
                </a:lnTo>
                <a:lnTo>
                  <a:pt x="102" y="181"/>
                </a:lnTo>
                <a:lnTo>
                  <a:pt x="104" y="172"/>
                </a:lnTo>
                <a:lnTo>
                  <a:pt x="104" y="168"/>
                </a:lnTo>
                <a:lnTo>
                  <a:pt x="106" y="164"/>
                </a:lnTo>
                <a:lnTo>
                  <a:pt x="106" y="162"/>
                </a:lnTo>
                <a:lnTo>
                  <a:pt x="106" y="160"/>
                </a:lnTo>
                <a:lnTo>
                  <a:pt x="108" y="156"/>
                </a:lnTo>
                <a:lnTo>
                  <a:pt x="108" y="154"/>
                </a:lnTo>
                <a:lnTo>
                  <a:pt x="110" y="150"/>
                </a:lnTo>
                <a:lnTo>
                  <a:pt x="114" y="146"/>
                </a:lnTo>
                <a:lnTo>
                  <a:pt x="116" y="142"/>
                </a:lnTo>
                <a:lnTo>
                  <a:pt x="118" y="138"/>
                </a:lnTo>
                <a:lnTo>
                  <a:pt x="120" y="134"/>
                </a:lnTo>
                <a:lnTo>
                  <a:pt x="122" y="132"/>
                </a:lnTo>
                <a:lnTo>
                  <a:pt x="122" y="130"/>
                </a:lnTo>
                <a:lnTo>
                  <a:pt x="124" y="128"/>
                </a:lnTo>
                <a:lnTo>
                  <a:pt x="124" y="126"/>
                </a:lnTo>
                <a:lnTo>
                  <a:pt x="126" y="126"/>
                </a:lnTo>
                <a:lnTo>
                  <a:pt x="128" y="124"/>
                </a:lnTo>
                <a:lnTo>
                  <a:pt x="128" y="120"/>
                </a:lnTo>
                <a:lnTo>
                  <a:pt x="130" y="118"/>
                </a:lnTo>
                <a:lnTo>
                  <a:pt x="132" y="116"/>
                </a:lnTo>
                <a:lnTo>
                  <a:pt x="134" y="112"/>
                </a:lnTo>
                <a:lnTo>
                  <a:pt x="136" y="110"/>
                </a:lnTo>
                <a:lnTo>
                  <a:pt x="140" y="108"/>
                </a:lnTo>
                <a:lnTo>
                  <a:pt x="142" y="104"/>
                </a:lnTo>
                <a:lnTo>
                  <a:pt x="144" y="102"/>
                </a:lnTo>
                <a:lnTo>
                  <a:pt x="146" y="102"/>
                </a:lnTo>
                <a:lnTo>
                  <a:pt x="148" y="102"/>
                </a:lnTo>
                <a:lnTo>
                  <a:pt x="150" y="102"/>
                </a:lnTo>
                <a:lnTo>
                  <a:pt x="152" y="102"/>
                </a:lnTo>
                <a:lnTo>
                  <a:pt x="154" y="102"/>
                </a:lnTo>
                <a:lnTo>
                  <a:pt x="156" y="102"/>
                </a:lnTo>
                <a:lnTo>
                  <a:pt x="160" y="100"/>
                </a:lnTo>
                <a:lnTo>
                  <a:pt x="166" y="98"/>
                </a:lnTo>
                <a:lnTo>
                  <a:pt x="168" y="98"/>
                </a:lnTo>
                <a:lnTo>
                  <a:pt x="170" y="96"/>
                </a:lnTo>
                <a:lnTo>
                  <a:pt x="172" y="96"/>
                </a:lnTo>
                <a:lnTo>
                  <a:pt x="174" y="96"/>
                </a:lnTo>
                <a:lnTo>
                  <a:pt x="176" y="94"/>
                </a:lnTo>
                <a:lnTo>
                  <a:pt x="178" y="94"/>
                </a:lnTo>
                <a:lnTo>
                  <a:pt x="180" y="92"/>
                </a:lnTo>
                <a:lnTo>
                  <a:pt x="182" y="92"/>
                </a:lnTo>
                <a:lnTo>
                  <a:pt x="184" y="90"/>
                </a:lnTo>
                <a:lnTo>
                  <a:pt x="186" y="90"/>
                </a:lnTo>
                <a:lnTo>
                  <a:pt x="188" y="88"/>
                </a:lnTo>
                <a:lnTo>
                  <a:pt x="188" y="88"/>
                </a:lnTo>
                <a:lnTo>
                  <a:pt x="188" y="88"/>
                </a:lnTo>
                <a:lnTo>
                  <a:pt x="186" y="88"/>
                </a:lnTo>
                <a:lnTo>
                  <a:pt x="186" y="88"/>
                </a:lnTo>
                <a:lnTo>
                  <a:pt x="184" y="88"/>
                </a:lnTo>
                <a:lnTo>
                  <a:pt x="184" y="88"/>
                </a:lnTo>
                <a:lnTo>
                  <a:pt x="182" y="88"/>
                </a:lnTo>
                <a:lnTo>
                  <a:pt x="182" y="88"/>
                </a:lnTo>
                <a:lnTo>
                  <a:pt x="180" y="88"/>
                </a:lnTo>
                <a:lnTo>
                  <a:pt x="178" y="90"/>
                </a:lnTo>
                <a:lnTo>
                  <a:pt x="178" y="90"/>
                </a:lnTo>
                <a:lnTo>
                  <a:pt x="176" y="92"/>
                </a:lnTo>
                <a:lnTo>
                  <a:pt x="174" y="92"/>
                </a:lnTo>
                <a:lnTo>
                  <a:pt x="172" y="94"/>
                </a:lnTo>
                <a:lnTo>
                  <a:pt x="170" y="94"/>
                </a:lnTo>
                <a:lnTo>
                  <a:pt x="168" y="94"/>
                </a:lnTo>
                <a:lnTo>
                  <a:pt x="166" y="96"/>
                </a:lnTo>
                <a:lnTo>
                  <a:pt x="164" y="96"/>
                </a:lnTo>
                <a:lnTo>
                  <a:pt x="162" y="96"/>
                </a:lnTo>
                <a:lnTo>
                  <a:pt x="160" y="96"/>
                </a:lnTo>
                <a:lnTo>
                  <a:pt x="158" y="96"/>
                </a:lnTo>
                <a:lnTo>
                  <a:pt x="156" y="98"/>
                </a:lnTo>
                <a:lnTo>
                  <a:pt x="154" y="98"/>
                </a:lnTo>
                <a:lnTo>
                  <a:pt x="152" y="98"/>
                </a:lnTo>
                <a:lnTo>
                  <a:pt x="150" y="98"/>
                </a:lnTo>
                <a:lnTo>
                  <a:pt x="150" y="98"/>
                </a:lnTo>
                <a:lnTo>
                  <a:pt x="150" y="100"/>
                </a:lnTo>
                <a:lnTo>
                  <a:pt x="150" y="100"/>
                </a:lnTo>
                <a:lnTo>
                  <a:pt x="150" y="98"/>
                </a:lnTo>
                <a:lnTo>
                  <a:pt x="150" y="94"/>
                </a:lnTo>
                <a:lnTo>
                  <a:pt x="150" y="90"/>
                </a:lnTo>
                <a:lnTo>
                  <a:pt x="152" y="84"/>
                </a:lnTo>
                <a:lnTo>
                  <a:pt x="156" y="80"/>
                </a:lnTo>
                <a:lnTo>
                  <a:pt x="156" y="76"/>
                </a:lnTo>
                <a:lnTo>
                  <a:pt x="158" y="76"/>
                </a:lnTo>
                <a:lnTo>
                  <a:pt x="156" y="72"/>
                </a:lnTo>
                <a:lnTo>
                  <a:pt x="156" y="68"/>
                </a:lnTo>
                <a:lnTo>
                  <a:pt x="156" y="68"/>
                </a:lnTo>
                <a:lnTo>
                  <a:pt x="154" y="70"/>
                </a:lnTo>
                <a:lnTo>
                  <a:pt x="152" y="76"/>
                </a:lnTo>
                <a:lnTo>
                  <a:pt x="152" y="80"/>
                </a:lnTo>
                <a:lnTo>
                  <a:pt x="150" y="84"/>
                </a:lnTo>
                <a:lnTo>
                  <a:pt x="150" y="86"/>
                </a:lnTo>
                <a:lnTo>
                  <a:pt x="150" y="88"/>
                </a:lnTo>
                <a:lnTo>
                  <a:pt x="148" y="90"/>
                </a:lnTo>
                <a:lnTo>
                  <a:pt x="148" y="92"/>
                </a:lnTo>
                <a:lnTo>
                  <a:pt x="146" y="94"/>
                </a:lnTo>
                <a:lnTo>
                  <a:pt x="144" y="96"/>
                </a:lnTo>
                <a:lnTo>
                  <a:pt x="142" y="98"/>
                </a:lnTo>
                <a:lnTo>
                  <a:pt x="140" y="100"/>
                </a:lnTo>
                <a:lnTo>
                  <a:pt x="140" y="102"/>
                </a:lnTo>
                <a:lnTo>
                  <a:pt x="138" y="104"/>
                </a:lnTo>
                <a:lnTo>
                  <a:pt x="136" y="106"/>
                </a:lnTo>
                <a:lnTo>
                  <a:pt x="134" y="108"/>
                </a:lnTo>
                <a:lnTo>
                  <a:pt x="132" y="110"/>
                </a:lnTo>
                <a:lnTo>
                  <a:pt x="130" y="112"/>
                </a:lnTo>
                <a:lnTo>
                  <a:pt x="128" y="114"/>
                </a:lnTo>
                <a:lnTo>
                  <a:pt x="126" y="118"/>
                </a:lnTo>
                <a:lnTo>
                  <a:pt x="126" y="120"/>
                </a:lnTo>
                <a:lnTo>
                  <a:pt x="124" y="122"/>
                </a:lnTo>
                <a:lnTo>
                  <a:pt x="124" y="124"/>
                </a:lnTo>
                <a:lnTo>
                  <a:pt x="122" y="126"/>
                </a:lnTo>
                <a:lnTo>
                  <a:pt x="122" y="128"/>
                </a:lnTo>
                <a:lnTo>
                  <a:pt x="120" y="128"/>
                </a:lnTo>
                <a:lnTo>
                  <a:pt x="118" y="130"/>
                </a:lnTo>
                <a:lnTo>
                  <a:pt x="118" y="132"/>
                </a:lnTo>
                <a:lnTo>
                  <a:pt x="116" y="132"/>
                </a:lnTo>
                <a:lnTo>
                  <a:pt x="116" y="134"/>
                </a:lnTo>
                <a:lnTo>
                  <a:pt x="114" y="134"/>
                </a:lnTo>
                <a:lnTo>
                  <a:pt x="112" y="136"/>
                </a:lnTo>
                <a:lnTo>
                  <a:pt x="112" y="136"/>
                </a:lnTo>
                <a:lnTo>
                  <a:pt x="110" y="138"/>
                </a:lnTo>
                <a:lnTo>
                  <a:pt x="110" y="130"/>
                </a:lnTo>
                <a:lnTo>
                  <a:pt x="110" y="126"/>
                </a:lnTo>
                <a:lnTo>
                  <a:pt x="112" y="122"/>
                </a:lnTo>
                <a:lnTo>
                  <a:pt x="114" y="114"/>
                </a:lnTo>
                <a:lnTo>
                  <a:pt x="116" y="110"/>
                </a:lnTo>
                <a:lnTo>
                  <a:pt x="116" y="110"/>
                </a:lnTo>
                <a:lnTo>
                  <a:pt x="118" y="108"/>
                </a:lnTo>
                <a:lnTo>
                  <a:pt x="118" y="106"/>
                </a:lnTo>
                <a:lnTo>
                  <a:pt x="120" y="104"/>
                </a:lnTo>
                <a:lnTo>
                  <a:pt x="122" y="102"/>
                </a:lnTo>
                <a:lnTo>
                  <a:pt x="124" y="100"/>
                </a:lnTo>
                <a:lnTo>
                  <a:pt x="126" y="96"/>
                </a:lnTo>
                <a:lnTo>
                  <a:pt x="126" y="92"/>
                </a:lnTo>
                <a:lnTo>
                  <a:pt x="128" y="90"/>
                </a:lnTo>
                <a:lnTo>
                  <a:pt x="128" y="88"/>
                </a:lnTo>
                <a:lnTo>
                  <a:pt x="130" y="86"/>
                </a:lnTo>
                <a:lnTo>
                  <a:pt x="130" y="86"/>
                </a:lnTo>
                <a:lnTo>
                  <a:pt x="132" y="84"/>
                </a:lnTo>
                <a:lnTo>
                  <a:pt x="132" y="82"/>
                </a:lnTo>
                <a:lnTo>
                  <a:pt x="134" y="78"/>
                </a:lnTo>
                <a:lnTo>
                  <a:pt x="134" y="76"/>
                </a:lnTo>
                <a:lnTo>
                  <a:pt x="136" y="74"/>
                </a:lnTo>
                <a:lnTo>
                  <a:pt x="136" y="72"/>
                </a:lnTo>
                <a:lnTo>
                  <a:pt x="136" y="70"/>
                </a:lnTo>
                <a:lnTo>
                  <a:pt x="138" y="68"/>
                </a:lnTo>
                <a:lnTo>
                  <a:pt x="138" y="66"/>
                </a:lnTo>
                <a:lnTo>
                  <a:pt x="138" y="62"/>
                </a:lnTo>
                <a:lnTo>
                  <a:pt x="140" y="58"/>
                </a:lnTo>
                <a:lnTo>
                  <a:pt x="142" y="52"/>
                </a:lnTo>
                <a:lnTo>
                  <a:pt x="144" y="48"/>
                </a:lnTo>
                <a:lnTo>
                  <a:pt x="144" y="44"/>
                </a:lnTo>
                <a:lnTo>
                  <a:pt x="146" y="40"/>
                </a:lnTo>
                <a:lnTo>
                  <a:pt x="144" y="38"/>
                </a:lnTo>
                <a:lnTo>
                  <a:pt x="144" y="36"/>
                </a:lnTo>
                <a:lnTo>
                  <a:pt x="144" y="36"/>
                </a:lnTo>
                <a:lnTo>
                  <a:pt x="142" y="40"/>
                </a:lnTo>
                <a:lnTo>
                  <a:pt x="140" y="46"/>
                </a:lnTo>
                <a:lnTo>
                  <a:pt x="140" y="50"/>
                </a:lnTo>
                <a:lnTo>
                  <a:pt x="140" y="54"/>
                </a:lnTo>
                <a:lnTo>
                  <a:pt x="138" y="58"/>
                </a:lnTo>
                <a:lnTo>
                  <a:pt x="136" y="64"/>
                </a:lnTo>
                <a:lnTo>
                  <a:pt x="134" y="68"/>
                </a:lnTo>
                <a:lnTo>
                  <a:pt x="134" y="72"/>
                </a:lnTo>
                <a:lnTo>
                  <a:pt x="132" y="76"/>
                </a:lnTo>
                <a:lnTo>
                  <a:pt x="132" y="78"/>
                </a:lnTo>
                <a:lnTo>
                  <a:pt x="130" y="80"/>
                </a:lnTo>
                <a:lnTo>
                  <a:pt x="130" y="82"/>
                </a:lnTo>
                <a:lnTo>
                  <a:pt x="128" y="84"/>
                </a:lnTo>
                <a:lnTo>
                  <a:pt x="126" y="88"/>
                </a:lnTo>
                <a:lnTo>
                  <a:pt x="124" y="90"/>
                </a:lnTo>
                <a:lnTo>
                  <a:pt x="122" y="92"/>
                </a:lnTo>
                <a:lnTo>
                  <a:pt x="122" y="94"/>
                </a:lnTo>
                <a:lnTo>
                  <a:pt x="120" y="96"/>
                </a:lnTo>
                <a:lnTo>
                  <a:pt x="118" y="98"/>
                </a:lnTo>
                <a:lnTo>
                  <a:pt x="118" y="100"/>
                </a:lnTo>
                <a:lnTo>
                  <a:pt x="116" y="102"/>
                </a:lnTo>
                <a:lnTo>
                  <a:pt x="114" y="104"/>
                </a:lnTo>
                <a:lnTo>
                  <a:pt x="112" y="106"/>
                </a:lnTo>
                <a:lnTo>
                  <a:pt x="110" y="108"/>
                </a:lnTo>
                <a:lnTo>
                  <a:pt x="108" y="110"/>
                </a:lnTo>
                <a:lnTo>
                  <a:pt x="110" y="102"/>
                </a:lnTo>
                <a:lnTo>
                  <a:pt x="110" y="98"/>
                </a:lnTo>
                <a:lnTo>
                  <a:pt x="110" y="94"/>
                </a:lnTo>
                <a:lnTo>
                  <a:pt x="112" y="90"/>
                </a:lnTo>
                <a:lnTo>
                  <a:pt x="114" y="86"/>
                </a:lnTo>
                <a:lnTo>
                  <a:pt x="114" y="82"/>
                </a:lnTo>
                <a:lnTo>
                  <a:pt x="114" y="80"/>
                </a:lnTo>
                <a:lnTo>
                  <a:pt x="116" y="76"/>
                </a:lnTo>
                <a:lnTo>
                  <a:pt x="116" y="74"/>
                </a:lnTo>
                <a:lnTo>
                  <a:pt x="118" y="70"/>
                </a:lnTo>
                <a:lnTo>
                  <a:pt x="118" y="66"/>
                </a:lnTo>
                <a:lnTo>
                  <a:pt x="120" y="62"/>
                </a:lnTo>
                <a:lnTo>
                  <a:pt x="122" y="60"/>
                </a:lnTo>
                <a:lnTo>
                  <a:pt x="122" y="58"/>
                </a:lnTo>
                <a:lnTo>
                  <a:pt x="122" y="56"/>
                </a:lnTo>
                <a:lnTo>
                  <a:pt x="124" y="54"/>
                </a:lnTo>
                <a:lnTo>
                  <a:pt x="124" y="54"/>
                </a:lnTo>
                <a:lnTo>
                  <a:pt x="124" y="52"/>
                </a:lnTo>
                <a:lnTo>
                  <a:pt x="126" y="50"/>
                </a:lnTo>
                <a:lnTo>
                  <a:pt x="128" y="46"/>
                </a:lnTo>
                <a:lnTo>
                  <a:pt x="130" y="42"/>
                </a:lnTo>
                <a:lnTo>
                  <a:pt x="132" y="40"/>
                </a:lnTo>
                <a:lnTo>
                  <a:pt x="134" y="38"/>
                </a:lnTo>
                <a:lnTo>
                  <a:pt x="136" y="36"/>
                </a:lnTo>
                <a:lnTo>
                  <a:pt x="138" y="34"/>
                </a:lnTo>
                <a:lnTo>
                  <a:pt x="138" y="32"/>
                </a:lnTo>
                <a:lnTo>
                  <a:pt x="140" y="32"/>
                </a:lnTo>
                <a:lnTo>
                  <a:pt x="142" y="30"/>
                </a:lnTo>
                <a:lnTo>
                  <a:pt x="144" y="28"/>
                </a:lnTo>
                <a:lnTo>
                  <a:pt x="146" y="28"/>
                </a:lnTo>
                <a:lnTo>
                  <a:pt x="146" y="26"/>
                </a:lnTo>
                <a:lnTo>
                  <a:pt x="146" y="24"/>
                </a:lnTo>
                <a:lnTo>
                  <a:pt x="148" y="24"/>
                </a:lnTo>
                <a:lnTo>
                  <a:pt x="148" y="22"/>
                </a:lnTo>
                <a:lnTo>
                  <a:pt x="148" y="22"/>
                </a:lnTo>
                <a:lnTo>
                  <a:pt x="150" y="20"/>
                </a:lnTo>
                <a:lnTo>
                  <a:pt x="150" y="18"/>
                </a:lnTo>
                <a:lnTo>
                  <a:pt x="150" y="18"/>
                </a:lnTo>
                <a:lnTo>
                  <a:pt x="150" y="18"/>
                </a:lnTo>
                <a:lnTo>
                  <a:pt x="148" y="20"/>
                </a:lnTo>
                <a:lnTo>
                  <a:pt x="146" y="22"/>
                </a:lnTo>
                <a:lnTo>
                  <a:pt x="146" y="22"/>
                </a:lnTo>
                <a:lnTo>
                  <a:pt x="146" y="22"/>
                </a:lnTo>
                <a:lnTo>
                  <a:pt x="144" y="24"/>
                </a:lnTo>
                <a:lnTo>
                  <a:pt x="144" y="24"/>
                </a:lnTo>
                <a:lnTo>
                  <a:pt x="144" y="26"/>
                </a:lnTo>
                <a:lnTo>
                  <a:pt x="142" y="28"/>
                </a:lnTo>
                <a:lnTo>
                  <a:pt x="140" y="28"/>
                </a:lnTo>
                <a:lnTo>
                  <a:pt x="138" y="30"/>
                </a:lnTo>
                <a:lnTo>
                  <a:pt x="136" y="32"/>
                </a:lnTo>
                <a:lnTo>
                  <a:pt x="134" y="34"/>
                </a:lnTo>
                <a:lnTo>
                  <a:pt x="132" y="36"/>
                </a:lnTo>
                <a:lnTo>
                  <a:pt x="130" y="38"/>
                </a:lnTo>
                <a:lnTo>
                  <a:pt x="130" y="38"/>
                </a:lnTo>
                <a:lnTo>
                  <a:pt x="128" y="40"/>
                </a:lnTo>
                <a:lnTo>
                  <a:pt x="128" y="40"/>
                </a:lnTo>
                <a:lnTo>
                  <a:pt x="128" y="40"/>
                </a:lnTo>
                <a:lnTo>
                  <a:pt x="126" y="42"/>
                </a:lnTo>
                <a:lnTo>
                  <a:pt x="126" y="42"/>
                </a:lnTo>
                <a:lnTo>
                  <a:pt x="124" y="40"/>
                </a:lnTo>
                <a:lnTo>
                  <a:pt x="124" y="36"/>
                </a:lnTo>
                <a:lnTo>
                  <a:pt x="126" y="32"/>
                </a:lnTo>
                <a:lnTo>
                  <a:pt x="126" y="30"/>
                </a:lnTo>
                <a:lnTo>
                  <a:pt x="124" y="24"/>
                </a:lnTo>
                <a:lnTo>
                  <a:pt x="124" y="20"/>
                </a:lnTo>
                <a:lnTo>
                  <a:pt x="124" y="18"/>
                </a:lnTo>
                <a:lnTo>
                  <a:pt x="124" y="16"/>
                </a:lnTo>
                <a:lnTo>
                  <a:pt x="124" y="12"/>
                </a:lnTo>
                <a:lnTo>
                  <a:pt x="126" y="8"/>
                </a:lnTo>
                <a:lnTo>
                  <a:pt x="128" y="8"/>
                </a:lnTo>
                <a:lnTo>
                  <a:pt x="128" y="8"/>
                </a:lnTo>
                <a:lnTo>
                  <a:pt x="126" y="6"/>
                </a:lnTo>
                <a:lnTo>
                  <a:pt x="124" y="6"/>
                </a:lnTo>
                <a:lnTo>
                  <a:pt x="124" y="6"/>
                </a:lnTo>
                <a:lnTo>
                  <a:pt x="124" y="6"/>
                </a:lnTo>
                <a:lnTo>
                  <a:pt x="122" y="10"/>
                </a:lnTo>
                <a:lnTo>
                  <a:pt x="122" y="16"/>
                </a:lnTo>
                <a:lnTo>
                  <a:pt x="122" y="18"/>
                </a:lnTo>
                <a:lnTo>
                  <a:pt x="122" y="20"/>
                </a:lnTo>
                <a:lnTo>
                  <a:pt x="122" y="24"/>
                </a:lnTo>
                <a:lnTo>
                  <a:pt x="122" y="28"/>
                </a:lnTo>
                <a:lnTo>
                  <a:pt x="122" y="32"/>
                </a:lnTo>
                <a:lnTo>
                  <a:pt x="122" y="34"/>
                </a:lnTo>
                <a:lnTo>
                  <a:pt x="122" y="38"/>
                </a:lnTo>
                <a:lnTo>
                  <a:pt x="122" y="42"/>
                </a:lnTo>
                <a:lnTo>
                  <a:pt x="122" y="42"/>
                </a:lnTo>
                <a:lnTo>
                  <a:pt x="120" y="44"/>
                </a:lnTo>
                <a:lnTo>
                  <a:pt x="118" y="50"/>
                </a:lnTo>
                <a:lnTo>
                  <a:pt x="118" y="56"/>
                </a:lnTo>
                <a:lnTo>
                  <a:pt x="116" y="62"/>
                </a:lnTo>
                <a:lnTo>
                  <a:pt x="114" y="66"/>
                </a:lnTo>
                <a:lnTo>
                  <a:pt x="114" y="72"/>
                </a:lnTo>
                <a:lnTo>
                  <a:pt x="112" y="76"/>
                </a:lnTo>
                <a:lnTo>
                  <a:pt x="110" y="80"/>
                </a:lnTo>
                <a:lnTo>
                  <a:pt x="110" y="86"/>
                </a:lnTo>
                <a:lnTo>
                  <a:pt x="108" y="90"/>
                </a:lnTo>
                <a:lnTo>
                  <a:pt x="106" y="94"/>
                </a:lnTo>
                <a:lnTo>
                  <a:pt x="106" y="100"/>
                </a:lnTo>
                <a:lnTo>
                  <a:pt x="104" y="104"/>
                </a:lnTo>
                <a:lnTo>
                  <a:pt x="102" y="108"/>
                </a:lnTo>
                <a:lnTo>
                  <a:pt x="102" y="112"/>
                </a:lnTo>
                <a:lnTo>
                  <a:pt x="102" y="116"/>
                </a:lnTo>
                <a:lnTo>
                  <a:pt x="100" y="116"/>
                </a:lnTo>
                <a:lnTo>
                  <a:pt x="98" y="114"/>
                </a:lnTo>
                <a:lnTo>
                  <a:pt x="96" y="112"/>
                </a:lnTo>
                <a:lnTo>
                  <a:pt x="96" y="110"/>
                </a:lnTo>
                <a:lnTo>
                  <a:pt x="96" y="106"/>
                </a:lnTo>
                <a:lnTo>
                  <a:pt x="96" y="102"/>
                </a:lnTo>
                <a:lnTo>
                  <a:pt x="96" y="96"/>
                </a:lnTo>
                <a:lnTo>
                  <a:pt x="96" y="94"/>
                </a:lnTo>
                <a:lnTo>
                  <a:pt x="96" y="90"/>
                </a:lnTo>
                <a:lnTo>
                  <a:pt x="98" y="84"/>
                </a:lnTo>
                <a:lnTo>
                  <a:pt x="100" y="80"/>
                </a:lnTo>
                <a:lnTo>
                  <a:pt x="102" y="78"/>
                </a:lnTo>
                <a:lnTo>
                  <a:pt x="102" y="76"/>
                </a:lnTo>
                <a:lnTo>
                  <a:pt x="104" y="70"/>
                </a:lnTo>
                <a:lnTo>
                  <a:pt x="104" y="62"/>
                </a:lnTo>
                <a:lnTo>
                  <a:pt x="104" y="58"/>
                </a:lnTo>
                <a:lnTo>
                  <a:pt x="104" y="52"/>
                </a:lnTo>
                <a:lnTo>
                  <a:pt x="104" y="46"/>
                </a:lnTo>
                <a:lnTo>
                  <a:pt x="106" y="40"/>
                </a:lnTo>
                <a:lnTo>
                  <a:pt x="106" y="36"/>
                </a:lnTo>
                <a:lnTo>
                  <a:pt x="106" y="34"/>
                </a:lnTo>
                <a:lnTo>
                  <a:pt x="108" y="28"/>
                </a:lnTo>
                <a:lnTo>
                  <a:pt x="108" y="20"/>
                </a:lnTo>
                <a:lnTo>
                  <a:pt x="106" y="16"/>
                </a:lnTo>
                <a:lnTo>
                  <a:pt x="106" y="12"/>
                </a:lnTo>
                <a:lnTo>
                  <a:pt x="104" y="8"/>
                </a:lnTo>
                <a:lnTo>
                  <a:pt x="104" y="2"/>
                </a:lnTo>
                <a:lnTo>
                  <a:pt x="102" y="0"/>
                </a:lnTo>
                <a:lnTo>
                  <a:pt x="102" y="0"/>
                </a:lnTo>
                <a:lnTo>
                  <a:pt x="102" y="2"/>
                </a:lnTo>
                <a:lnTo>
                  <a:pt x="102" y="4"/>
                </a:lnTo>
                <a:lnTo>
                  <a:pt x="102" y="6"/>
                </a:lnTo>
                <a:lnTo>
                  <a:pt x="104" y="8"/>
                </a:lnTo>
                <a:lnTo>
                  <a:pt x="104" y="14"/>
                </a:lnTo>
                <a:lnTo>
                  <a:pt x="104" y="18"/>
                </a:lnTo>
                <a:lnTo>
                  <a:pt x="104" y="22"/>
                </a:lnTo>
                <a:lnTo>
                  <a:pt x="104" y="26"/>
                </a:lnTo>
                <a:lnTo>
                  <a:pt x="104" y="32"/>
                </a:lnTo>
                <a:lnTo>
                  <a:pt x="102" y="40"/>
                </a:lnTo>
                <a:lnTo>
                  <a:pt x="102" y="46"/>
                </a:lnTo>
                <a:lnTo>
                  <a:pt x="102" y="52"/>
                </a:lnTo>
                <a:lnTo>
                  <a:pt x="102" y="60"/>
                </a:lnTo>
                <a:lnTo>
                  <a:pt x="100" y="64"/>
                </a:lnTo>
                <a:lnTo>
                  <a:pt x="100" y="68"/>
                </a:lnTo>
                <a:lnTo>
                  <a:pt x="98" y="70"/>
                </a:lnTo>
                <a:lnTo>
                  <a:pt x="98" y="74"/>
                </a:lnTo>
                <a:lnTo>
                  <a:pt x="98" y="76"/>
                </a:lnTo>
                <a:lnTo>
                  <a:pt x="96" y="78"/>
                </a:lnTo>
                <a:lnTo>
                  <a:pt x="96" y="82"/>
                </a:lnTo>
                <a:lnTo>
                  <a:pt x="94" y="84"/>
                </a:lnTo>
                <a:lnTo>
                  <a:pt x="94" y="88"/>
                </a:lnTo>
                <a:lnTo>
                  <a:pt x="94" y="92"/>
                </a:lnTo>
                <a:lnTo>
                  <a:pt x="94" y="96"/>
                </a:lnTo>
                <a:lnTo>
                  <a:pt x="94" y="100"/>
                </a:lnTo>
                <a:lnTo>
                  <a:pt x="94" y="102"/>
                </a:lnTo>
                <a:lnTo>
                  <a:pt x="92" y="104"/>
                </a:lnTo>
                <a:lnTo>
                  <a:pt x="92" y="106"/>
                </a:lnTo>
                <a:lnTo>
                  <a:pt x="88" y="106"/>
                </a:lnTo>
                <a:lnTo>
                  <a:pt x="86" y="106"/>
                </a:lnTo>
                <a:lnTo>
                  <a:pt x="86" y="104"/>
                </a:lnTo>
                <a:lnTo>
                  <a:pt x="84" y="102"/>
                </a:lnTo>
                <a:lnTo>
                  <a:pt x="84" y="102"/>
                </a:lnTo>
                <a:lnTo>
                  <a:pt x="84" y="98"/>
                </a:lnTo>
                <a:lnTo>
                  <a:pt x="84" y="96"/>
                </a:lnTo>
                <a:lnTo>
                  <a:pt x="82" y="94"/>
                </a:lnTo>
                <a:lnTo>
                  <a:pt x="82" y="90"/>
                </a:lnTo>
                <a:lnTo>
                  <a:pt x="80" y="84"/>
                </a:lnTo>
                <a:lnTo>
                  <a:pt x="80" y="82"/>
                </a:lnTo>
                <a:lnTo>
                  <a:pt x="80" y="78"/>
                </a:lnTo>
                <a:lnTo>
                  <a:pt x="82" y="74"/>
                </a:lnTo>
                <a:lnTo>
                  <a:pt x="84" y="68"/>
                </a:lnTo>
                <a:lnTo>
                  <a:pt x="84" y="66"/>
                </a:lnTo>
                <a:lnTo>
                  <a:pt x="84" y="64"/>
                </a:lnTo>
                <a:lnTo>
                  <a:pt x="86" y="58"/>
                </a:lnTo>
                <a:lnTo>
                  <a:pt x="88" y="56"/>
                </a:lnTo>
                <a:lnTo>
                  <a:pt x="88" y="52"/>
                </a:lnTo>
                <a:lnTo>
                  <a:pt x="90" y="50"/>
                </a:lnTo>
                <a:lnTo>
                  <a:pt x="92" y="48"/>
                </a:lnTo>
                <a:lnTo>
                  <a:pt x="92" y="46"/>
                </a:lnTo>
                <a:lnTo>
                  <a:pt x="92" y="44"/>
                </a:lnTo>
                <a:lnTo>
                  <a:pt x="94" y="40"/>
                </a:lnTo>
                <a:lnTo>
                  <a:pt x="94" y="36"/>
                </a:lnTo>
                <a:lnTo>
                  <a:pt x="94" y="30"/>
                </a:lnTo>
                <a:lnTo>
                  <a:pt x="94" y="24"/>
                </a:lnTo>
                <a:lnTo>
                  <a:pt x="94" y="20"/>
                </a:lnTo>
                <a:lnTo>
                  <a:pt x="94" y="14"/>
                </a:lnTo>
                <a:lnTo>
                  <a:pt x="94" y="10"/>
                </a:lnTo>
                <a:lnTo>
                  <a:pt x="92" y="8"/>
                </a:lnTo>
                <a:lnTo>
                  <a:pt x="92" y="8"/>
                </a:lnTo>
                <a:lnTo>
                  <a:pt x="92" y="12"/>
                </a:lnTo>
                <a:lnTo>
                  <a:pt x="92" y="18"/>
                </a:lnTo>
                <a:lnTo>
                  <a:pt x="92" y="22"/>
                </a:lnTo>
                <a:lnTo>
                  <a:pt x="92" y="26"/>
                </a:lnTo>
                <a:lnTo>
                  <a:pt x="92" y="32"/>
                </a:lnTo>
                <a:lnTo>
                  <a:pt x="92" y="36"/>
                </a:lnTo>
                <a:lnTo>
                  <a:pt x="92" y="40"/>
                </a:lnTo>
                <a:lnTo>
                  <a:pt x="90" y="42"/>
                </a:lnTo>
                <a:lnTo>
                  <a:pt x="88" y="48"/>
                </a:lnTo>
                <a:lnTo>
                  <a:pt x="88" y="50"/>
                </a:lnTo>
                <a:lnTo>
                  <a:pt x="86" y="52"/>
                </a:lnTo>
                <a:lnTo>
                  <a:pt x="86" y="54"/>
                </a:lnTo>
                <a:lnTo>
                  <a:pt x="84" y="56"/>
                </a:lnTo>
                <a:lnTo>
                  <a:pt x="84" y="56"/>
                </a:lnTo>
                <a:lnTo>
                  <a:pt x="82" y="58"/>
                </a:lnTo>
                <a:lnTo>
                  <a:pt x="82" y="62"/>
                </a:lnTo>
                <a:lnTo>
                  <a:pt x="80" y="64"/>
                </a:lnTo>
                <a:lnTo>
                  <a:pt x="80" y="70"/>
                </a:lnTo>
                <a:lnTo>
                  <a:pt x="78" y="76"/>
                </a:lnTo>
                <a:lnTo>
                  <a:pt x="78" y="80"/>
                </a:lnTo>
                <a:lnTo>
                  <a:pt x="78" y="80"/>
                </a:lnTo>
                <a:lnTo>
                  <a:pt x="76" y="78"/>
                </a:lnTo>
                <a:lnTo>
                  <a:pt x="74" y="76"/>
                </a:lnTo>
                <a:lnTo>
                  <a:pt x="74" y="74"/>
                </a:lnTo>
                <a:lnTo>
                  <a:pt x="72" y="72"/>
                </a:lnTo>
                <a:lnTo>
                  <a:pt x="70" y="70"/>
                </a:lnTo>
                <a:lnTo>
                  <a:pt x="70" y="68"/>
                </a:lnTo>
                <a:lnTo>
                  <a:pt x="68" y="66"/>
                </a:lnTo>
                <a:lnTo>
                  <a:pt x="66" y="64"/>
                </a:lnTo>
                <a:lnTo>
                  <a:pt x="64" y="60"/>
                </a:lnTo>
                <a:lnTo>
                  <a:pt x="62" y="56"/>
                </a:lnTo>
                <a:lnTo>
                  <a:pt x="62" y="52"/>
                </a:lnTo>
                <a:lnTo>
                  <a:pt x="62" y="50"/>
                </a:lnTo>
                <a:lnTo>
                  <a:pt x="60" y="46"/>
                </a:lnTo>
                <a:lnTo>
                  <a:pt x="60" y="44"/>
                </a:lnTo>
                <a:lnTo>
                  <a:pt x="60" y="40"/>
                </a:lnTo>
                <a:lnTo>
                  <a:pt x="62" y="36"/>
                </a:lnTo>
                <a:lnTo>
                  <a:pt x="64" y="32"/>
                </a:lnTo>
                <a:lnTo>
                  <a:pt x="66" y="30"/>
                </a:lnTo>
                <a:lnTo>
                  <a:pt x="66" y="28"/>
                </a:lnTo>
                <a:lnTo>
                  <a:pt x="66" y="26"/>
                </a:lnTo>
                <a:lnTo>
                  <a:pt x="68" y="24"/>
                </a:lnTo>
                <a:lnTo>
                  <a:pt x="68" y="24"/>
                </a:lnTo>
                <a:lnTo>
                  <a:pt x="68" y="22"/>
                </a:lnTo>
                <a:lnTo>
                  <a:pt x="70" y="18"/>
                </a:lnTo>
                <a:lnTo>
                  <a:pt x="70" y="16"/>
                </a:lnTo>
                <a:lnTo>
                  <a:pt x="72" y="14"/>
                </a:lnTo>
                <a:lnTo>
                  <a:pt x="74" y="12"/>
                </a:lnTo>
                <a:lnTo>
                  <a:pt x="74" y="12"/>
                </a:lnTo>
                <a:lnTo>
                  <a:pt x="74" y="12"/>
                </a:lnTo>
                <a:lnTo>
                  <a:pt x="74" y="12"/>
                </a:lnTo>
                <a:lnTo>
                  <a:pt x="72" y="12"/>
                </a:lnTo>
                <a:lnTo>
                  <a:pt x="70" y="12"/>
                </a:lnTo>
                <a:lnTo>
                  <a:pt x="70" y="12"/>
                </a:lnTo>
                <a:lnTo>
                  <a:pt x="70" y="14"/>
                </a:lnTo>
                <a:lnTo>
                  <a:pt x="68" y="18"/>
                </a:lnTo>
                <a:lnTo>
                  <a:pt x="66" y="20"/>
                </a:lnTo>
                <a:lnTo>
                  <a:pt x="66" y="22"/>
                </a:lnTo>
                <a:lnTo>
                  <a:pt x="64" y="24"/>
                </a:lnTo>
                <a:lnTo>
                  <a:pt x="64" y="26"/>
                </a:lnTo>
                <a:lnTo>
                  <a:pt x="64" y="28"/>
                </a:lnTo>
                <a:lnTo>
                  <a:pt x="62" y="28"/>
                </a:lnTo>
                <a:lnTo>
                  <a:pt x="62" y="30"/>
                </a:lnTo>
                <a:lnTo>
                  <a:pt x="62" y="32"/>
                </a:lnTo>
                <a:lnTo>
                  <a:pt x="60" y="36"/>
                </a:lnTo>
                <a:lnTo>
                  <a:pt x="58" y="38"/>
                </a:lnTo>
                <a:lnTo>
                  <a:pt x="58" y="42"/>
                </a:lnTo>
                <a:lnTo>
                  <a:pt x="58" y="48"/>
                </a:lnTo>
                <a:lnTo>
                  <a:pt x="60" y="52"/>
                </a:lnTo>
                <a:lnTo>
                  <a:pt x="62" y="56"/>
                </a:lnTo>
                <a:lnTo>
                  <a:pt x="62" y="60"/>
                </a:lnTo>
                <a:lnTo>
                  <a:pt x="64" y="62"/>
                </a:lnTo>
                <a:lnTo>
                  <a:pt x="66" y="66"/>
                </a:lnTo>
                <a:lnTo>
                  <a:pt x="66" y="68"/>
                </a:lnTo>
                <a:lnTo>
                  <a:pt x="68" y="70"/>
                </a:lnTo>
                <a:lnTo>
                  <a:pt x="70" y="74"/>
                </a:lnTo>
                <a:lnTo>
                  <a:pt x="72" y="78"/>
                </a:lnTo>
                <a:lnTo>
                  <a:pt x="72" y="80"/>
                </a:lnTo>
                <a:lnTo>
                  <a:pt x="72" y="82"/>
                </a:lnTo>
                <a:lnTo>
                  <a:pt x="74" y="84"/>
                </a:lnTo>
                <a:lnTo>
                  <a:pt x="76" y="88"/>
                </a:lnTo>
                <a:lnTo>
                  <a:pt x="78" y="92"/>
                </a:lnTo>
                <a:lnTo>
                  <a:pt x="78" y="94"/>
                </a:lnTo>
                <a:lnTo>
                  <a:pt x="76" y="94"/>
                </a:lnTo>
                <a:lnTo>
                  <a:pt x="74" y="94"/>
                </a:lnTo>
                <a:lnTo>
                  <a:pt x="74" y="94"/>
                </a:lnTo>
                <a:lnTo>
                  <a:pt x="74" y="94"/>
                </a:lnTo>
                <a:lnTo>
                  <a:pt x="72" y="94"/>
                </a:lnTo>
                <a:lnTo>
                  <a:pt x="72" y="94"/>
                </a:lnTo>
                <a:lnTo>
                  <a:pt x="70" y="94"/>
                </a:lnTo>
                <a:lnTo>
                  <a:pt x="70" y="92"/>
                </a:lnTo>
                <a:lnTo>
                  <a:pt x="70" y="92"/>
                </a:lnTo>
                <a:lnTo>
                  <a:pt x="68" y="90"/>
                </a:lnTo>
                <a:lnTo>
                  <a:pt x="68" y="88"/>
                </a:lnTo>
                <a:lnTo>
                  <a:pt x="66" y="86"/>
                </a:lnTo>
                <a:lnTo>
                  <a:pt x="64" y="84"/>
                </a:lnTo>
                <a:lnTo>
                  <a:pt x="62" y="80"/>
                </a:lnTo>
                <a:lnTo>
                  <a:pt x="62" y="78"/>
                </a:lnTo>
                <a:lnTo>
                  <a:pt x="60" y="76"/>
                </a:lnTo>
                <a:lnTo>
                  <a:pt x="58" y="74"/>
                </a:lnTo>
                <a:lnTo>
                  <a:pt x="58" y="72"/>
                </a:lnTo>
                <a:lnTo>
                  <a:pt x="56" y="72"/>
                </a:lnTo>
                <a:lnTo>
                  <a:pt x="54" y="70"/>
                </a:lnTo>
                <a:lnTo>
                  <a:pt x="54" y="70"/>
                </a:lnTo>
                <a:lnTo>
                  <a:pt x="52" y="68"/>
                </a:lnTo>
                <a:lnTo>
                  <a:pt x="50" y="68"/>
                </a:lnTo>
                <a:lnTo>
                  <a:pt x="48" y="66"/>
                </a:lnTo>
                <a:lnTo>
                  <a:pt x="48" y="64"/>
                </a:lnTo>
                <a:lnTo>
                  <a:pt x="48" y="62"/>
                </a:lnTo>
                <a:lnTo>
                  <a:pt x="46" y="60"/>
                </a:lnTo>
                <a:lnTo>
                  <a:pt x="46" y="60"/>
                </a:lnTo>
                <a:lnTo>
                  <a:pt x="46" y="60"/>
                </a:lnTo>
                <a:lnTo>
                  <a:pt x="44" y="58"/>
                </a:lnTo>
                <a:lnTo>
                  <a:pt x="44" y="58"/>
                </a:lnTo>
                <a:lnTo>
                  <a:pt x="42" y="56"/>
                </a:lnTo>
                <a:lnTo>
                  <a:pt x="40" y="54"/>
                </a:lnTo>
                <a:lnTo>
                  <a:pt x="40" y="54"/>
                </a:lnTo>
                <a:lnTo>
                  <a:pt x="38" y="52"/>
                </a:lnTo>
                <a:lnTo>
                  <a:pt x="38" y="50"/>
                </a:lnTo>
                <a:lnTo>
                  <a:pt x="38" y="48"/>
                </a:lnTo>
                <a:lnTo>
                  <a:pt x="36" y="48"/>
                </a:lnTo>
                <a:lnTo>
                  <a:pt x="36" y="48"/>
                </a:lnTo>
                <a:lnTo>
                  <a:pt x="34" y="46"/>
                </a:lnTo>
                <a:lnTo>
                  <a:pt x="34" y="46"/>
                </a:lnTo>
                <a:lnTo>
                  <a:pt x="32" y="46"/>
                </a:lnTo>
                <a:lnTo>
                  <a:pt x="32" y="48"/>
                </a:lnTo>
                <a:lnTo>
                  <a:pt x="32" y="50"/>
                </a:lnTo>
                <a:lnTo>
                  <a:pt x="34" y="50"/>
                </a:lnTo>
                <a:lnTo>
                  <a:pt x="34" y="52"/>
                </a:lnTo>
                <a:lnTo>
                  <a:pt x="34" y="52"/>
                </a:lnTo>
                <a:lnTo>
                  <a:pt x="36" y="54"/>
                </a:lnTo>
                <a:lnTo>
                  <a:pt x="38" y="56"/>
                </a:lnTo>
                <a:lnTo>
                  <a:pt x="40" y="58"/>
                </a:lnTo>
                <a:lnTo>
                  <a:pt x="40" y="58"/>
                </a:lnTo>
                <a:lnTo>
                  <a:pt x="40" y="60"/>
                </a:lnTo>
                <a:lnTo>
                  <a:pt x="42" y="62"/>
                </a:lnTo>
                <a:lnTo>
                  <a:pt x="42" y="62"/>
                </a:lnTo>
                <a:lnTo>
                  <a:pt x="42" y="64"/>
                </a:lnTo>
                <a:lnTo>
                  <a:pt x="44" y="66"/>
                </a:lnTo>
                <a:lnTo>
                  <a:pt x="44" y="66"/>
                </a:lnTo>
                <a:lnTo>
                  <a:pt x="46" y="68"/>
                </a:lnTo>
                <a:lnTo>
                  <a:pt x="48" y="68"/>
                </a:lnTo>
                <a:lnTo>
                  <a:pt x="48" y="70"/>
                </a:lnTo>
                <a:lnTo>
                  <a:pt x="50" y="70"/>
                </a:lnTo>
                <a:lnTo>
                  <a:pt x="50" y="72"/>
                </a:lnTo>
                <a:lnTo>
                  <a:pt x="52" y="72"/>
                </a:lnTo>
                <a:lnTo>
                  <a:pt x="52" y="74"/>
                </a:lnTo>
                <a:lnTo>
                  <a:pt x="52" y="74"/>
                </a:lnTo>
                <a:lnTo>
                  <a:pt x="52" y="76"/>
                </a:lnTo>
                <a:lnTo>
                  <a:pt x="52" y="76"/>
                </a:lnTo>
                <a:lnTo>
                  <a:pt x="52" y="78"/>
                </a:lnTo>
                <a:lnTo>
                  <a:pt x="52" y="78"/>
                </a:lnTo>
                <a:lnTo>
                  <a:pt x="52" y="80"/>
                </a:lnTo>
                <a:lnTo>
                  <a:pt x="52" y="80"/>
                </a:lnTo>
                <a:lnTo>
                  <a:pt x="50" y="80"/>
                </a:lnTo>
                <a:lnTo>
                  <a:pt x="48" y="80"/>
                </a:lnTo>
                <a:lnTo>
                  <a:pt x="46" y="80"/>
                </a:lnTo>
                <a:lnTo>
                  <a:pt x="44" y="80"/>
                </a:lnTo>
                <a:lnTo>
                  <a:pt x="42" y="80"/>
                </a:lnTo>
                <a:lnTo>
                  <a:pt x="40" y="80"/>
                </a:lnTo>
                <a:lnTo>
                  <a:pt x="38" y="80"/>
                </a:lnTo>
                <a:lnTo>
                  <a:pt x="38" y="78"/>
                </a:lnTo>
                <a:lnTo>
                  <a:pt x="36" y="78"/>
                </a:lnTo>
                <a:lnTo>
                  <a:pt x="34" y="78"/>
                </a:lnTo>
                <a:lnTo>
                  <a:pt x="32" y="76"/>
                </a:lnTo>
                <a:lnTo>
                  <a:pt x="30" y="76"/>
                </a:lnTo>
                <a:lnTo>
                  <a:pt x="28" y="74"/>
                </a:lnTo>
                <a:lnTo>
                  <a:pt x="28" y="72"/>
                </a:lnTo>
                <a:lnTo>
                  <a:pt x="26" y="72"/>
                </a:lnTo>
                <a:lnTo>
                  <a:pt x="26" y="70"/>
                </a:lnTo>
                <a:lnTo>
                  <a:pt x="26" y="70"/>
                </a:lnTo>
                <a:lnTo>
                  <a:pt x="24" y="70"/>
                </a:lnTo>
                <a:lnTo>
                  <a:pt x="26" y="72"/>
                </a:lnTo>
                <a:lnTo>
                  <a:pt x="26" y="74"/>
                </a:lnTo>
                <a:lnTo>
                  <a:pt x="28" y="76"/>
                </a:lnTo>
                <a:lnTo>
                  <a:pt x="30" y="78"/>
                </a:lnTo>
                <a:lnTo>
                  <a:pt x="32" y="80"/>
                </a:lnTo>
                <a:lnTo>
                  <a:pt x="32" y="80"/>
                </a:lnTo>
                <a:lnTo>
                  <a:pt x="34" y="82"/>
                </a:lnTo>
                <a:lnTo>
                  <a:pt x="34" y="82"/>
                </a:lnTo>
                <a:lnTo>
                  <a:pt x="36" y="82"/>
                </a:lnTo>
                <a:lnTo>
                  <a:pt x="38" y="82"/>
                </a:lnTo>
                <a:lnTo>
                  <a:pt x="38" y="84"/>
                </a:lnTo>
                <a:lnTo>
                  <a:pt x="42" y="84"/>
                </a:lnTo>
                <a:lnTo>
                  <a:pt x="44" y="84"/>
                </a:lnTo>
                <a:lnTo>
                  <a:pt x="44" y="84"/>
                </a:lnTo>
                <a:lnTo>
                  <a:pt x="46" y="84"/>
                </a:lnTo>
                <a:lnTo>
                  <a:pt x="46" y="84"/>
                </a:lnTo>
                <a:lnTo>
                  <a:pt x="48" y="84"/>
                </a:lnTo>
                <a:lnTo>
                  <a:pt x="48" y="84"/>
                </a:lnTo>
                <a:lnTo>
                  <a:pt x="50" y="82"/>
                </a:lnTo>
                <a:lnTo>
                  <a:pt x="52" y="82"/>
                </a:lnTo>
                <a:lnTo>
                  <a:pt x="54" y="82"/>
                </a:lnTo>
                <a:lnTo>
                  <a:pt x="54" y="80"/>
                </a:lnTo>
                <a:lnTo>
                  <a:pt x="56" y="80"/>
                </a:lnTo>
                <a:lnTo>
                  <a:pt x="56" y="78"/>
                </a:lnTo>
                <a:lnTo>
                  <a:pt x="56" y="78"/>
                </a:lnTo>
                <a:lnTo>
                  <a:pt x="58" y="78"/>
                </a:lnTo>
                <a:lnTo>
                  <a:pt x="58" y="80"/>
                </a:lnTo>
                <a:lnTo>
                  <a:pt x="60" y="82"/>
                </a:lnTo>
                <a:lnTo>
                  <a:pt x="62" y="84"/>
                </a:lnTo>
                <a:lnTo>
                  <a:pt x="62" y="86"/>
                </a:lnTo>
                <a:lnTo>
                  <a:pt x="62" y="88"/>
                </a:lnTo>
                <a:lnTo>
                  <a:pt x="62" y="90"/>
                </a:lnTo>
                <a:lnTo>
                  <a:pt x="62" y="90"/>
                </a:lnTo>
                <a:lnTo>
                  <a:pt x="64" y="92"/>
                </a:lnTo>
                <a:lnTo>
                  <a:pt x="64" y="94"/>
                </a:lnTo>
                <a:lnTo>
                  <a:pt x="66" y="96"/>
                </a:lnTo>
                <a:lnTo>
                  <a:pt x="70" y="98"/>
                </a:lnTo>
                <a:lnTo>
                  <a:pt x="70" y="98"/>
                </a:lnTo>
                <a:lnTo>
                  <a:pt x="72" y="100"/>
                </a:lnTo>
                <a:lnTo>
                  <a:pt x="72" y="100"/>
                </a:lnTo>
                <a:lnTo>
                  <a:pt x="72" y="100"/>
                </a:lnTo>
                <a:lnTo>
                  <a:pt x="74" y="102"/>
                </a:lnTo>
                <a:lnTo>
                  <a:pt x="74" y="102"/>
                </a:lnTo>
                <a:lnTo>
                  <a:pt x="76" y="104"/>
                </a:lnTo>
                <a:lnTo>
                  <a:pt x="78" y="106"/>
                </a:lnTo>
                <a:lnTo>
                  <a:pt x="78" y="106"/>
                </a:lnTo>
                <a:lnTo>
                  <a:pt x="80" y="108"/>
                </a:lnTo>
                <a:lnTo>
                  <a:pt x="82" y="108"/>
                </a:lnTo>
                <a:lnTo>
                  <a:pt x="82" y="108"/>
                </a:lnTo>
                <a:lnTo>
                  <a:pt x="82" y="110"/>
                </a:lnTo>
                <a:lnTo>
                  <a:pt x="84" y="112"/>
                </a:lnTo>
                <a:lnTo>
                  <a:pt x="84" y="114"/>
                </a:lnTo>
                <a:lnTo>
                  <a:pt x="86" y="120"/>
                </a:lnTo>
                <a:lnTo>
                  <a:pt x="86" y="120"/>
                </a:lnTo>
                <a:lnTo>
                  <a:pt x="86" y="122"/>
                </a:lnTo>
                <a:lnTo>
                  <a:pt x="86" y="128"/>
                </a:lnTo>
                <a:lnTo>
                  <a:pt x="86" y="134"/>
                </a:lnTo>
                <a:lnTo>
                  <a:pt x="86" y="138"/>
                </a:lnTo>
                <a:lnTo>
                  <a:pt x="86" y="142"/>
                </a:lnTo>
                <a:lnTo>
                  <a:pt x="86" y="146"/>
                </a:lnTo>
                <a:lnTo>
                  <a:pt x="84" y="152"/>
                </a:lnTo>
                <a:lnTo>
                  <a:pt x="84" y="156"/>
                </a:lnTo>
                <a:lnTo>
                  <a:pt x="82" y="156"/>
                </a:lnTo>
                <a:lnTo>
                  <a:pt x="80" y="154"/>
                </a:lnTo>
                <a:lnTo>
                  <a:pt x="78" y="152"/>
                </a:lnTo>
                <a:lnTo>
                  <a:pt x="76" y="150"/>
                </a:lnTo>
                <a:lnTo>
                  <a:pt x="76" y="148"/>
                </a:lnTo>
                <a:lnTo>
                  <a:pt x="74" y="144"/>
                </a:lnTo>
                <a:lnTo>
                  <a:pt x="72" y="140"/>
                </a:lnTo>
                <a:lnTo>
                  <a:pt x="70" y="138"/>
                </a:lnTo>
                <a:lnTo>
                  <a:pt x="70" y="136"/>
                </a:lnTo>
                <a:lnTo>
                  <a:pt x="68" y="136"/>
                </a:lnTo>
                <a:lnTo>
                  <a:pt x="66" y="134"/>
                </a:lnTo>
                <a:lnTo>
                  <a:pt x="66" y="132"/>
                </a:lnTo>
                <a:lnTo>
                  <a:pt x="64" y="130"/>
                </a:lnTo>
                <a:lnTo>
                  <a:pt x="64" y="128"/>
                </a:lnTo>
                <a:lnTo>
                  <a:pt x="62" y="128"/>
                </a:lnTo>
                <a:lnTo>
                  <a:pt x="62" y="126"/>
                </a:lnTo>
                <a:lnTo>
                  <a:pt x="62" y="126"/>
                </a:lnTo>
                <a:lnTo>
                  <a:pt x="62" y="124"/>
                </a:lnTo>
                <a:lnTo>
                  <a:pt x="60" y="124"/>
                </a:lnTo>
                <a:lnTo>
                  <a:pt x="60" y="122"/>
                </a:lnTo>
                <a:lnTo>
                  <a:pt x="58" y="122"/>
                </a:lnTo>
                <a:lnTo>
                  <a:pt x="56" y="120"/>
                </a:lnTo>
                <a:lnTo>
                  <a:pt x="54" y="118"/>
                </a:lnTo>
                <a:lnTo>
                  <a:pt x="52" y="116"/>
                </a:lnTo>
                <a:lnTo>
                  <a:pt x="52" y="116"/>
                </a:lnTo>
                <a:lnTo>
                  <a:pt x="50" y="114"/>
                </a:lnTo>
                <a:lnTo>
                  <a:pt x="50" y="112"/>
                </a:lnTo>
                <a:lnTo>
                  <a:pt x="48" y="110"/>
                </a:lnTo>
                <a:lnTo>
                  <a:pt x="48" y="110"/>
                </a:lnTo>
                <a:lnTo>
                  <a:pt x="46" y="108"/>
                </a:lnTo>
                <a:lnTo>
                  <a:pt x="44" y="106"/>
                </a:lnTo>
                <a:lnTo>
                  <a:pt x="44" y="106"/>
                </a:lnTo>
                <a:lnTo>
                  <a:pt x="42" y="106"/>
                </a:lnTo>
                <a:lnTo>
                  <a:pt x="42" y="104"/>
                </a:lnTo>
                <a:lnTo>
                  <a:pt x="40" y="104"/>
                </a:lnTo>
                <a:lnTo>
                  <a:pt x="40" y="104"/>
                </a:lnTo>
                <a:lnTo>
                  <a:pt x="38" y="102"/>
                </a:lnTo>
                <a:lnTo>
                  <a:pt x="36" y="102"/>
                </a:lnTo>
                <a:lnTo>
                  <a:pt x="36" y="100"/>
                </a:lnTo>
                <a:lnTo>
                  <a:pt x="34" y="98"/>
                </a:lnTo>
                <a:lnTo>
                  <a:pt x="34" y="98"/>
                </a:lnTo>
                <a:lnTo>
                  <a:pt x="32" y="96"/>
                </a:lnTo>
                <a:lnTo>
                  <a:pt x="30" y="96"/>
                </a:lnTo>
                <a:lnTo>
                  <a:pt x="30" y="94"/>
                </a:lnTo>
                <a:lnTo>
                  <a:pt x="28" y="94"/>
                </a:lnTo>
                <a:lnTo>
                  <a:pt x="26" y="92"/>
                </a:lnTo>
                <a:lnTo>
                  <a:pt x="24" y="90"/>
                </a:lnTo>
                <a:lnTo>
                  <a:pt x="24" y="88"/>
                </a:lnTo>
                <a:lnTo>
                  <a:pt x="22" y="86"/>
                </a:lnTo>
                <a:lnTo>
                  <a:pt x="20" y="84"/>
                </a:lnTo>
                <a:lnTo>
                  <a:pt x="20" y="84"/>
                </a:lnTo>
                <a:lnTo>
                  <a:pt x="18" y="82"/>
                </a:lnTo>
                <a:lnTo>
                  <a:pt x="16" y="78"/>
                </a:lnTo>
                <a:lnTo>
                  <a:pt x="16" y="76"/>
                </a:lnTo>
                <a:lnTo>
                  <a:pt x="14" y="76"/>
                </a:lnTo>
                <a:lnTo>
                  <a:pt x="14" y="74"/>
                </a:lnTo>
                <a:lnTo>
                  <a:pt x="12" y="72"/>
                </a:lnTo>
                <a:lnTo>
                  <a:pt x="12" y="72"/>
                </a:lnTo>
                <a:lnTo>
                  <a:pt x="10" y="72"/>
                </a:lnTo>
                <a:lnTo>
                  <a:pt x="10" y="70"/>
                </a:lnTo>
                <a:lnTo>
                  <a:pt x="8" y="70"/>
                </a:lnTo>
                <a:lnTo>
                  <a:pt x="6" y="68"/>
                </a:lnTo>
                <a:lnTo>
                  <a:pt x="4" y="64"/>
                </a:lnTo>
                <a:lnTo>
                  <a:pt x="2" y="60"/>
                </a:lnTo>
                <a:lnTo>
                  <a:pt x="2" y="58"/>
                </a:lnTo>
                <a:lnTo>
                  <a:pt x="0" y="60"/>
                </a:lnTo>
                <a:lnTo>
                  <a:pt x="0" y="62"/>
                </a:lnTo>
                <a:lnTo>
                  <a:pt x="2" y="64"/>
                </a:lnTo>
                <a:lnTo>
                  <a:pt x="2" y="66"/>
                </a:lnTo>
                <a:lnTo>
                  <a:pt x="2" y="68"/>
                </a:lnTo>
                <a:lnTo>
                  <a:pt x="4" y="68"/>
                </a:lnTo>
                <a:lnTo>
                  <a:pt x="6" y="70"/>
                </a:lnTo>
                <a:lnTo>
                  <a:pt x="8" y="70"/>
                </a:lnTo>
                <a:lnTo>
                  <a:pt x="8" y="72"/>
                </a:lnTo>
                <a:lnTo>
                  <a:pt x="10" y="72"/>
                </a:lnTo>
                <a:lnTo>
                  <a:pt x="10" y="72"/>
                </a:lnTo>
                <a:lnTo>
                  <a:pt x="10" y="74"/>
                </a:lnTo>
                <a:lnTo>
                  <a:pt x="10" y="74"/>
                </a:lnTo>
                <a:lnTo>
                  <a:pt x="10" y="76"/>
                </a:lnTo>
                <a:lnTo>
                  <a:pt x="12" y="78"/>
                </a:lnTo>
                <a:lnTo>
                  <a:pt x="16" y="82"/>
                </a:lnTo>
                <a:lnTo>
                  <a:pt x="18" y="84"/>
                </a:lnTo>
                <a:lnTo>
                  <a:pt x="18" y="86"/>
                </a:lnTo>
                <a:lnTo>
                  <a:pt x="18" y="86"/>
                </a:lnTo>
                <a:lnTo>
                  <a:pt x="20" y="88"/>
                </a:lnTo>
                <a:lnTo>
                  <a:pt x="20" y="88"/>
                </a:lnTo>
                <a:lnTo>
                  <a:pt x="20" y="90"/>
                </a:lnTo>
                <a:lnTo>
                  <a:pt x="22" y="90"/>
                </a:lnTo>
                <a:lnTo>
                  <a:pt x="24" y="92"/>
                </a:lnTo>
                <a:lnTo>
                  <a:pt x="26" y="94"/>
                </a:lnTo>
                <a:lnTo>
                  <a:pt x="28" y="96"/>
                </a:lnTo>
                <a:lnTo>
                  <a:pt x="28" y="98"/>
                </a:lnTo>
                <a:lnTo>
                  <a:pt x="30" y="98"/>
                </a:lnTo>
                <a:lnTo>
                  <a:pt x="30" y="100"/>
                </a:lnTo>
                <a:lnTo>
                  <a:pt x="30" y="102"/>
                </a:lnTo>
                <a:lnTo>
                  <a:pt x="32" y="102"/>
                </a:lnTo>
                <a:lnTo>
                  <a:pt x="34" y="104"/>
                </a:lnTo>
                <a:lnTo>
                  <a:pt x="36" y="106"/>
                </a:lnTo>
                <a:lnTo>
                  <a:pt x="38" y="108"/>
                </a:lnTo>
                <a:lnTo>
                  <a:pt x="40" y="110"/>
                </a:lnTo>
                <a:lnTo>
                  <a:pt x="40" y="110"/>
                </a:lnTo>
                <a:lnTo>
                  <a:pt x="42" y="110"/>
                </a:lnTo>
                <a:lnTo>
                  <a:pt x="42" y="112"/>
                </a:lnTo>
                <a:lnTo>
                  <a:pt x="42" y="112"/>
                </a:lnTo>
                <a:lnTo>
                  <a:pt x="42" y="112"/>
                </a:lnTo>
                <a:lnTo>
                  <a:pt x="40" y="112"/>
                </a:lnTo>
                <a:lnTo>
                  <a:pt x="40" y="112"/>
                </a:lnTo>
                <a:lnTo>
                  <a:pt x="40" y="114"/>
                </a:lnTo>
                <a:lnTo>
                  <a:pt x="38" y="114"/>
                </a:lnTo>
                <a:lnTo>
                  <a:pt x="38" y="114"/>
                </a:lnTo>
                <a:lnTo>
                  <a:pt x="36" y="114"/>
                </a:lnTo>
                <a:lnTo>
                  <a:pt x="36" y="112"/>
                </a:lnTo>
                <a:lnTo>
                  <a:pt x="34" y="112"/>
                </a:lnTo>
                <a:lnTo>
                  <a:pt x="30" y="112"/>
                </a:lnTo>
                <a:lnTo>
                  <a:pt x="30" y="110"/>
                </a:lnTo>
                <a:lnTo>
                  <a:pt x="28" y="110"/>
                </a:lnTo>
                <a:lnTo>
                  <a:pt x="26" y="110"/>
                </a:lnTo>
                <a:lnTo>
                  <a:pt x="26" y="110"/>
                </a:lnTo>
                <a:lnTo>
                  <a:pt x="24" y="110"/>
                </a:lnTo>
                <a:lnTo>
                  <a:pt x="24" y="108"/>
                </a:lnTo>
                <a:lnTo>
                  <a:pt x="22" y="106"/>
                </a:lnTo>
                <a:lnTo>
                  <a:pt x="20" y="106"/>
                </a:lnTo>
                <a:lnTo>
                  <a:pt x="18" y="104"/>
                </a:lnTo>
                <a:lnTo>
                  <a:pt x="18" y="102"/>
                </a:lnTo>
                <a:lnTo>
                  <a:pt x="16" y="102"/>
                </a:lnTo>
                <a:lnTo>
                  <a:pt x="16" y="102"/>
                </a:lnTo>
                <a:lnTo>
                  <a:pt x="14" y="100"/>
                </a:lnTo>
                <a:lnTo>
                  <a:pt x="14" y="100"/>
                </a:lnTo>
                <a:lnTo>
                  <a:pt x="12" y="98"/>
                </a:lnTo>
                <a:lnTo>
                  <a:pt x="14" y="100"/>
                </a:lnTo>
                <a:lnTo>
                  <a:pt x="14" y="100"/>
                </a:lnTo>
                <a:lnTo>
                  <a:pt x="14" y="102"/>
                </a:lnTo>
                <a:lnTo>
                  <a:pt x="14" y="102"/>
                </a:lnTo>
                <a:lnTo>
                  <a:pt x="16" y="102"/>
                </a:lnTo>
                <a:lnTo>
                  <a:pt x="16" y="104"/>
                </a:lnTo>
                <a:lnTo>
                  <a:pt x="18" y="106"/>
                </a:lnTo>
                <a:lnTo>
                  <a:pt x="20" y="106"/>
                </a:lnTo>
                <a:lnTo>
                  <a:pt x="22" y="108"/>
                </a:lnTo>
                <a:lnTo>
                  <a:pt x="22" y="110"/>
                </a:lnTo>
                <a:lnTo>
                  <a:pt x="24" y="112"/>
                </a:lnTo>
                <a:lnTo>
                  <a:pt x="26" y="112"/>
                </a:lnTo>
                <a:lnTo>
                  <a:pt x="26" y="112"/>
                </a:lnTo>
                <a:lnTo>
                  <a:pt x="26" y="114"/>
                </a:lnTo>
                <a:lnTo>
                  <a:pt x="28" y="114"/>
                </a:lnTo>
                <a:lnTo>
                  <a:pt x="28" y="114"/>
                </a:lnTo>
                <a:lnTo>
                  <a:pt x="24" y="114"/>
                </a:lnTo>
                <a:lnTo>
                  <a:pt x="22" y="114"/>
                </a:lnTo>
                <a:lnTo>
                  <a:pt x="20" y="116"/>
                </a:lnTo>
                <a:lnTo>
                  <a:pt x="18" y="116"/>
                </a:lnTo>
                <a:lnTo>
                  <a:pt x="16" y="118"/>
                </a:lnTo>
                <a:lnTo>
                  <a:pt x="16" y="118"/>
                </a:lnTo>
                <a:lnTo>
                  <a:pt x="14" y="118"/>
                </a:lnTo>
                <a:lnTo>
                  <a:pt x="14" y="118"/>
                </a:lnTo>
                <a:lnTo>
                  <a:pt x="16" y="118"/>
                </a:lnTo>
                <a:lnTo>
                  <a:pt x="18" y="120"/>
                </a:lnTo>
                <a:lnTo>
                  <a:pt x="18" y="120"/>
                </a:lnTo>
                <a:lnTo>
                  <a:pt x="20" y="120"/>
                </a:lnTo>
                <a:lnTo>
                  <a:pt x="20" y="118"/>
                </a:lnTo>
                <a:lnTo>
                  <a:pt x="22" y="118"/>
                </a:lnTo>
                <a:lnTo>
                  <a:pt x="22" y="118"/>
                </a:lnTo>
                <a:lnTo>
                  <a:pt x="22" y="118"/>
                </a:lnTo>
                <a:lnTo>
                  <a:pt x="22" y="118"/>
                </a:lnTo>
                <a:lnTo>
                  <a:pt x="22" y="118"/>
                </a:lnTo>
                <a:lnTo>
                  <a:pt x="24" y="118"/>
                </a:lnTo>
                <a:lnTo>
                  <a:pt x="24" y="118"/>
                </a:lnTo>
                <a:lnTo>
                  <a:pt x="24" y="118"/>
                </a:lnTo>
                <a:lnTo>
                  <a:pt x="26" y="116"/>
                </a:lnTo>
                <a:lnTo>
                  <a:pt x="28" y="118"/>
                </a:lnTo>
                <a:lnTo>
                  <a:pt x="30" y="118"/>
                </a:lnTo>
                <a:lnTo>
                  <a:pt x="32" y="118"/>
                </a:lnTo>
                <a:lnTo>
                  <a:pt x="34" y="118"/>
                </a:lnTo>
                <a:lnTo>
                  <a:pt x="34" y="118"/>
                </a:lnTo>
                <a:lnTo>
                  <a:pt x="36" y="118"/>
                </a:lnTo>
                <a:lnTo>
                  <a:pt x="38" y="118"/>
                </a:lnTo>
                <a:lnTo>
                  <a:pt x="40" y="118"/>
                </a:lnTo>
                <a:lnTo>
                  <a:pt x="42" y="118"/>
                </a:lnTo>
                <a:lnTo>
                  <a:pt x="44" y="118"/>
                </a:lnTo>
                <a:lnTo>
                  <a:pt x="46" y="120"/>
                </a:lnTo>
                <a:lnTo>
                  <a:pt x="48" y="120"/>
                </a:lnTo>
                <a:lnTo>
                  <a:pt x="48" y="120"/>
                </a:lnTo>
                <a:lnTo>
                  <a:pt x="50" y="122"/>
                </a:lnTo>
                <a:lnTo>
                  <a:pt x="50" y="122"/>
                </a:lnTo>
                <a:lnTo>
                  <a:pt x="50" y="124"/>
                </a:lnTo>
                <a:lnTo>
                  <a:pt x="52" y="124"/>
                </a:lnTo>
                <a:lnTo>
                  <a:pt x="54" y="126"/>
                </a:lnTo>
                <a:lnTo>
                  <a:pt x="56" y="128"/>
                </a:lnTo>
                <a:lnTo>
                  <a:pt x="58" y="130"/>
                </a:lnTo>
                <a:lnTo>
                  <a:pt x="60" y="134"/>
                </a:lnTo>
                <a:lnTo>
                  <a:pt x="62" y="136"/>
                </a:lnTo>
                <a:lnTo>
                  <a:pt x="64" y="138"/>
                </a:lnTo>
                <a:lnTo>
                  <a:pt x="66" y="140"/>
                </a:lnTo>
                <a:lnTo>
                  <a:pt x="66" y="144"/>
                </a:lnTo>
                <a:lnTo>
                  <a:pt x="68" y="146"/>
                </a:lnTo>
                <a:lnTo>
                  <a:pt x="70" y="148"/>
                </a:lnTo>
                <a:lnTo>
                  <a:pt x="70" y="150"/>
                </a:lnTo>
                <a:lnTo>
                  <a:pt x="72" y="152"/>
                </a:lnTo>
                <a:lnTo>
                  <a:pt x="74" y="154"/>
                </a:lnTo>
                <a:lnTo>
                  <a:pt x="76" y="156"/>
                </a:lnTo>
                <a:lnTo>
                  <a:pt x="76" y="158"/>
                </a:lnTo>
                <a:lnTo>
                  <a:pt x="78" y="160"/>
                </a:lnTo>
                <a:lnTo>
                  <a:pt x="78" y="164"/>
                </a:lnTo>
                <a:lnTo>
                  <a:pt x="80" y="170"/>
                </a:lnTo>
                <a:lnTo>
                  <a:pt x="80" y="172"/>
                </a:lnTo>
                <a:lnTo>
                  <a:pt x="80" y="176"/>
                </a:lnTo>
                <a:lnTo>
                  <a:pt x="80" y="187"/>
                </a:lnTo>
                <a:lnTo>
                  <a:pt x="82" y="199"/>
                </a:lnTo>
                <a:lnTo>
                  <a:pt x="82" y="207"/>
                </a:lnTo>
                <a:lnTo>
                  <a:pt x="82" y="213"/>
                </a:lnTo>
                <a:lnTo>
                  <a:pt x="82" y="219"/>
                </a:lnTo>
                <a:lnTo>
                  <a:pt x="80" y="223"/>
                </a:lnTo>
                <a:lnTo>
                  <a:pt x="108" y="22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44" name="Freeform 40"/>
          <p:cNvSpPr>
            <a:spLocks/>
          </p:cNvSpPr>
          <p:nvPr userDrawn="1"/>
        </p:nvSpPr>
        <p:spPr bwMode="auto">
          <a:xfrm>
            <a:off x="5918202" y="-7318102"/>
            <a:ext cx="298450" cy="354013"/>
          </a:xfrm>
          <a:custGeom>
            <a:avLst/>
            <a:gdLst>
              <a:gd name="T0" fmla="*/ 104 w 188"/>
              <a:gd name="T1" fmla="*/ 172 h 223"/>
              <a:gd name="T2" fmla="*/ 122 w 188"/>
              <a:gd name="T3" fmla="*/ 130 h 223"/>
              <a:gd name="T4" fmla="*/ 146 w 188"/>
              <a:gd name="T5" fmla="*/ 102 h 223"/>
              <a:gd name="T6" fmla="*/ 178 w 188"/>
              <a:gd name="T7" fmla="*/ 94 h 223"/>
              <a:gd name="T8" fmla="*/ 182 w 188"/>
              <a:gd name="T9" fmla="*/ 88 h 223"/>
              <a:gd name="T10" fmla="*/ 158 w 188"/>
              <a:gd name="T11" fmla="*/ 96 h 223"/>
              <a:gd name="T12" fmla="*/ 156 w 188"/>
              <a:gd name="T13" fmla="*/ 76 h 223"/>
              <a:gd name="T14" fmla="*/ 146 w 188"/>
              <a:gd name="T15" fmla="*/ 94 h 223"/>
              <a:gd name="T16" fmla="*/ 124 w 188"/>
              <a:gd name="T17" fmla="*/ 122 h 223"/>
              <a:gd name="T18" fmla="*/ 110 w 188"/>
              <a:gd name="T19" fmla="*/ 130 h 223"/>
              <a:gd name="T20" fmla="*/ 128 w 188"/>
              <a:gd name="T21" fmla="*/ 90 h 223"/>
              <a:gd name="T22" fmla="*/ 138 w 188"/>
              <a:gd name="T23" fmla="*/ 62 h 223"/>
              <a:gd name="T24" fmla="*/ 138 w 188"/>
              <a:gd name="T25" fmla="*/ 58 h 223"/>
              <a:gd name="T26" fmla="*/ 120 w 188"/>
              <a:gd name="T27" fmla="*/ 96 h 223"/>
              <a:gd name="T28" fmla="*/ 114 w 188"/>
              <a:gd name="T29" fmla="*/ 82 h 223"/>
              <a:gd name="T30" fmla="*/ 126 w 188"/>
              <a:gd name="T31" fmla="*/ 50 h 223"/>
              <a:gd name="T32" fmla="*/ 146 w 188"/>
              <a:gd name="T33" fmla="*/ 24 h 223"/>
              <a:gd name="T34" fmla="*/ 144 w 188"/>
              <a:gd name="T35" fmla="*/ 24 h 223"/>
              <a:gd name="T36" fmla="*/ 126 w 188"/>
              <a:gd name="T37" fmla="*/ 42 h 223"/>
              <a:gd name="T38" fmla="*/ 128 w 188"/>
              <a:gd name="T39" fmla="*/ 8 h 223"/>
              <a:gd name="T40" fmla="*/ 122 w 188"/>
              <a:gd name="T41" fmla="*/ 38 h 223"/>
              <a:gd name="T42" fmla="*/ 106 w 188"/>
              <a:gd name="T43" fmla="*/ 94 h 223"/>
              <a:gd name="T44" fmla="*/ 96 w 188"/>
              <a:gd name="T45" fmla="*/ 94 h 223"/>
              <a:gd name="T46" fmla="*/ 106 w 188"/>
              <a:gd name="T47" fmla="*/ 34 h 223"/>
              <a:gd name="T48" fmla="*/ 104 w 188"/>
              <a:gd name="T49" fmla="*/ 14 h 223"/>
              <a:gd name="T50" fmla="*/ 98 w 188"/>
              <a:gd name="T51" fmla="*/ 76 h 223"/>
              <a:gd name="T52" fmla="*/ 86 w 188"/>
              <a:gd name="T53" fmla="*/ 104 h 223"/>
              <a:gd name="T54" fmla="*/ 84 w 188"/>
              <a:gd name="T55" fmla="*/ 64 h 223"/>
              <a:gd name="T56" fmla="*/ 94 w 188"/>
              <a:gd name="T57" fmla="*/ 14 h 223"/>
              <a:gd name="T58" fmla="*/ 88 w 188"/>
              <a:gd name="T59" fmla="*/ 50 h 223"/>
              <a:gd name="T60" fmla="*/ 74 w 188"/>
              <a:gd name="T61" fmla="*/ 76 h 223"/>
              <a:gd name="T62" fmla="*/ 60 w 188"/>
              <a:gd name="T63" fmla="*/ 40 h 223"/>
              <a:gd name="T64" fmla="*/ 74 w 188"/>
              <a:gd name="T65" fmla="*/ 12 h 223"/>
              <a:gd name="T66" fmla="*/ 62 w 188"/>
              <a:gd name="T67" fmla="*/ 28 h 223"/>
              <a:gd name="T68" fmla="*/ 68 w 188"/>
              <a:gd name="T69" fmla="*/ 70 h 223"/>
              <a:gd name="T70" fmla="*/ 72 w 188"/>
              <a:gd name="T71" fmla="*/ 94 h 223"/>
              <a:gd name="T72" fmla="*/ 58 w 188"/>
              <a:gd name="T73" fmla="*/ 72 h 223"/>
              <a:gd name="T74" fmla="*/ 44 w 188"/>
              <a:gd name="T75" fmla="*/ 58 h 223"/>
              <a:gd name="T76" fmla="*/ 32 w 188"/>
              <a:gd name="T77" fmla="*/ 50 h 223"/>
              <a:gd name="T78" fmla="*/ 44 w 188"/>
              <a:gd name="T79" fmla="*/ 66 h 223"/>
              <a:gd name="T80" fmla="*/ 52 w 188"/>
              <a:gd name="T81" fmla="*/ 80 h 223"/>
              <a:gd name="T82" fmla="*/ 30 w 188"/>
              <a:gd name="T83" fmla="*/ 76 h 223"/>
              <a:gd name="T84" fmla="*/ 34 w 188"/>
              <a:gd name="T85" fmla="*/ 82 h 223"/>
              <a:gd name="T86" fmla="*/ 52 w 188"/>
              <a:gd name="T87" fmla="*/ 82 h 223"/>
              <a:gd name="T88" fmla="*/ 62 w 188"/>
              <a:gd name="T89" fmla="*/ 90 h 223"/>
              <a:gd name="T90" fmla="*/ 78 w 188"/>
              <a:gd name="T91" fmla="*/ 106 h 223"/>
              <a:gd name="T92" fmla="*/ 86 w 188"/>
              <a:gd name="T93" fmla="*/ 142 h 223"/>
              <a:gd name="T94" fmla="*/ 68 w 188"/>
              <a:gd name="T95" fmla="*/ 136 h 223"/>
              <a:gd name="T96" fmla="*/ 54 w 188"/>
              <a:gd name="T97" fmla="*/ 118 h 223"/>
              <a:gd name="T98" fmla="*/ 40 w 188"/>
              <a:gd name="T99" fmla="*/ 104 h 223"/>
              <a:gd name="T100" fmla="*/ 22 w 188"/>
              <a:gd name="T101" fmla="*/ 86 h 223"/>
              <a:gd name="T102" fmla="*/ 6 w 188"/>
              <a:gd name="T103" fmla="*/ 68 h 223"/>
              <a:gd name="T104" fmla="*/ 10 w 188"/>
              <a:gd name="T105" fmla="*/ 72 h 223"/>
              <a:gd name="T106" fmla="*/ 22 w 188"/>
              <a:gd name="T107" fmla="*/ 90 h 223"/>
              <a:gd name="T108" fmla="*/ 40 w 188"/>
              <a:gd name="T109" fmla="*/ 110 h 223"/>
              <a:gd name="T110" fmla="*/ 30 w 188"/>
              <a:gd name="T111" fmla="*/ 112 h 223"/>
              <a:gd name="T112" fmla="*/ 14 w 188"/>
              <a:gd name="T113" fmla="*/ 100 h 223"/>
              <a:gd name="T114" fmla="*/ 24 w 188"/>
              <a:gd name="T115" fmla="*/ 112 h 223"/>
              <a:gd name="T116" fmla="*/ 14 w 188"/>
              <a:gd name="T117" fmla="*/ 118 h 223"/>
              <a:gd name="T118" fmla="*/ 24 w 188"/>
              <a:gd name="T119" fmla="*/ 118 h 223"/>
              <a:gd name="T120" fmla="*/ 48 w 188"/>
              <a:gd name="T121" fmla="*/ 120 h 223"/>
              <a:gd name="T122" fmla="*/ 66 w 188"/>
              <a:gd name="T123" fmla="*/ 144 h 223"/>
              <a:gd name="T124" fmla="*/ 80 w 188"/>
              <a:gd name="T125" fmla="*/ 18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23">
                <a:moveTo>
                  <a:pt x="108" y="223"/>
                </a:moveTo>
                <a:lnTo>
                  <a:pt x="106" y="221"/>
                </a:lnTo>
                <a:lnTo>
                  <a:pt x="104" y="219"/>
                </a:lnTo>
                <a:lnTo>
                  <a:pt x="102" y="217"/>
                </a:lnTo>
                <a:lnTo>
                  <a:pt x="100" y="215"/>
                </a:lnTo>
                <a:lnTo>
                  <a:pt x="100" y="213"/>
                </a:lnTo>
                <a:lnTo>
                  <a:pt x="100" y="211"/>
                </a:lnTo>
                <a:lnTo>
                  <a:pt x="100" y="207"/>
                </a:lnTo>
                <a:lnTo>
                  <a:pt x="100" y="201"/>
                </a:lnTo>
                <a:lnTo>
                  <a:pt x="100" y="191"/>
                </a:lnTo>
                <a:lnTo>
                  <a:pt x="102" y="185"/>
                </a:lnTo>
                <a:lnTo>
                  <a:pt x="102" y="181"/>
                </a:lnTo>
                <a:lnTo>
                  <a:pt x="104" y="172"/>
                </a:lnTo>
                <a:lnTo>
                  <a:pt x="104" y="168"/>
                </a:lnTo>
                <a:lnTo>
                  <a:pt x="106" y="164"/>
                </a:lnTo>
                <a:lnTo>
                  <a:pt x="106" y="162"/>
                </a:lnTo>
                <a:lnTo>
                  <a:pt x="106" y="160"/>
                </a:lnTo>
                <a:lnTo>
                  <a:pt x="108" y="156"/>
                </a:lnTo>
                <a:lnTo>
                  <a:pt x="108" y="154"/>
                </a:lnTo>
                <a:lnTo>
                  <a:pt x="110" y="150"/>
                </a:lnTo>
                <a:lnTo>
                  <a:pt x="114" y="146"/>
                </a:lnTo>
                <a:lnTo>
                  <a:pt x="116" y="142"/>
                </a:lnTo>
                <a:lnTo>
                  <a:pt x="118" y="138"/>
                </a:lnTo>
                <a:lnTo>
                  <a:pt x="120" y="134"/>
                </a:lnTo>
                <a:lnTo>
                  <a:pt x="122" y="132"/>
                </a:lnTo>
                <a:lnTo>
                  <a:pt x="122" y="130"/>
                </a:lnTo>
                <a:lnTo>
                  <a:pt x="124" y="128"/>
                </a:lnTo>
                <a:lnTo>
                  <a:pt x="124" y="126"/>
                </a:lnTo>
                <a:lnTo>
                  <a:pt x="126" y="126"/>
                </a:lnTo>
                <a:lnTo>
                  <a:pt x="128" y="124"/>
                </a:lnTo>
                <a:lnTo>
                  <a:pt x="128" y="120"/>
                </a:lnTo>
                <a:lnTo>
                  <a:pt x="130" y="118"/>
                </a:lnTo>
                <a:lnTo>
                  <a:pt x="132" y="116"/>
                </a:lnTo>
                <a:lnTo>
                  <a:pt x="134" y="112"/>
                </a:lnTo>
                <a:lnTo>
                  <a:pt x="136" y="110"/>
                </a:lnTo>
                <a:lnTo>
                  <a:pt x="140" y="108"/>
                </a:lnTo>
                <a:lnTo>
                  <a:pt x="142" y="104"/>
                </a:lnTo>
                <a:lnTo>
                  <a:pt x="144" y="102"/>
                </a:lnTo>
                <a:lnTo>
                  <a:pt x="146" y="102"/>
                </a:lnTo>
                <a:lnTo>
                  <a:pt x="148" y="102"/>
                </a:lnTo>
                <a:lnTo>
                  <a:pt x="150" y="102"/>
                </a:lnTo>
                <a:lnTo>
                  <a:pt x="152" y="102"/>
                </a:lnTo>
                <a:lnTo>
                  <a:pt x="154" y="102"/>
                </a:lnTo>
                <a:lnTo>
                  <a:pt x="156" y="102"/>
                </a:lnTo>
                <a:lnTo>
                  <a:pt x="160" y="100"/>
                </a:lnTo>
                <a:lnTo>
                  <a:pt x="166" y="98"/>
                </a:lnTo>
                <a:lnTo>
                  <a:pt x="168" y="98"/>
                </a:lnTo>
                <a:lnTo>
                  <a:pt x="170" y="96"/>
                </a:lnTo>
                <a:lnTo>
                  <a:pt x="172" y="96"/>
                </a:lnTo>
                <a:lnTo>
                  <a:pt x="174" y="96"/>
                </a:lnTo>
                <a:lnTo>
                  <a:pt x="176" y="94"/>
                </a:lnTo>
                <a:lnTo>
                  <a:pt x="178" y="94"/>
                </a:lnTo>
                <a:lnTo>
                  <a:pt x="180" y="92"/>
                </a:lnTo>
                <a:lnTo>
                  <a:pt x="182" y="92"/>
                </a:lnTo>
                <a:lnTo>
                  <a:pt x="184" y="90"/>
                </a:lnTo>
                <a:lnTo>
                  <a:pt x="186" y="90"/>
                </a:lnTo>
                <a:lnTo>
                  <a:pt x="188" y="88"/>
                </a:lnTo>
                <a:lnTo>
                  <a:pt x="188" y="88"/>
                </a:lnTo>
                <a:lnTo>
                  <a:pt x="188" y="88"/>
                </a:lnTo>
                <a:lnTo>
                  <a:pt x="186" y="88"/>
                </a:lnTo>
                <a:lnTo>
                  <a:pt x="186" y="88"/>
                </a:lnTo>
                <a:lnTo>
                  <a:pt x="184" y="88"/>
                </a:lnTo>
                <a:lnTo>
                  <a:pt x="184" y="88"/>
                </a:lnTo>
                <a:lnTo>
                  <a:pt x="182" y="88"/>
                </a:lnTo>
                <a:lnTo>
                  <a:pt x="182" y="88"/>
                </a:lnTo>
                <a:lnTo>
                  <a:pt x="180" y="88"/>
                </a:lnTo>
                <a:lnTo>
                  <a:pt x="178" y="90"/>
                </a:lnTo>
                <a:lnTo>
                  <a:pt x="178" y="90"/>
                </a:lnTo>
                <a:lnTo>
                  <a:pt x="176" y="92"/>
                </a:lnTo>
                <a:lnTo>
                  <a:pt x="174" y="92"/>
                </a:lnTo>
                <a:lnTo>
                  <a:pt x="172" y="94"/>
                </a:lnTo>
                <a:lnTo>
                  <a:pt x="170" y="94"/>
                </a:lnTo>
                <a:lnTo>
                  <a:pt x="168" y="94"/>
                </a:lnTo>
                <a:lnTo>
                  <a:pt x="166" y="96"/>
                </a:lnTo>
                <a:lnTo>
                  <a:pt x="164" y="96"/>
                </a:lnTo>
                <a:lnTo>
                  <a:pt x="162" y="96"/>
                </a:lnTo>
                <a:lnTo>
                  <a:pt x="160" y="96"/>
                </a:lnTo>
                <a:lnTo>
                  <a:pt x="158" y="96"/>
                </a:lnTo>
                <a:lnTo>
                  <a:pt x="156" y="98"/>
                </a:lnTo>
                <a:lnTo>
                  <a:pt x="154" y="98"/>
                </a:lnTo>
                <a:lnTo>
                  <a:pt x="152" y="98"/>
                </a:lnTo>
                <a:lnTo>
                  <a:pt x="150" y="98"/>
                </a:lnTo>
                <a:lnTo>
                  <a:pt x="150" y="98"/>
                </a:lnTo>
                <a:lnTo>
                  <a:pt x="150" y="100"/>
                </a:lnTo>
                <a:lnTo>
                  <a:pt x="150" y="100"/>
                </a:lnTo>
                <a:lnTo>
                  <a:pt x="150" y="98"/>
                </a:lnTo>
                <a:lnTo>
                  <a:pt x="150" y="94"/>
                </a:lnTo>
                <a:lnTo>
                  <a:pt x="150" y="90"/>
                </a:lnTo>
                <a:lnTo>
                  <a:pt x="152" y="84"/>
                </a:lnTo>
                <a:lnTo>
                  <a:pt x="156" y="80"/>
                </a:lnTo>
                <a:lnTo>
                  <a:pt x="156" y="76"/>
                </a:lnTo>
                <a:lnTo>
                  <a:pt x="158" y="76"/>
                </a:lnTo>
                <a:lnTo>
                  <a:pt x="156" y="72"/>
                </a:lnTo>
                <a:lnTo>
                  <a:pt x="156" y="68"/>
                </a:lnTo>
                <a:lnTo>
                  <a:pt x="156" y="68"/>
                </a:lnTo>
                <a:lnTo>
                  <a:pt x="154" y="70"/>
                </a:lnTo>
                <a:lnTo>
                  <a:pt x="152" y="76"/>
                </a:lnTo>
                <a:lnTo>
                  <a:pt x="152" y="80"/>
                </a:lnTo>
                <a:lnTo>
                  <a:pt x="150" y="84"/>
                </a:lnTo>
                <a:lnTo>
                  <a:pt x="150" y="86"/>
                </a:lnTo>
                <a:lnTo>
                  <a:pt x="150" y="88"/>
                </a:lnTo>
                <a:lnTo>
                  <a:pt x="148" y="90"/>
                </a:lnTo>
                <a:lnTo>
                  <a:pt x="148" y="92"/>
                </a:lnTo>
                <a:lnTo>
                  <a:pt x="146" y="94"/>
                </a:lnTo>
                <a:lnTo>
                  <a:pt x="144" y="96"/>
                </a:lnTo>
                <a:lnTo>
                  <a:pt x="142" y="98"/>
                </a:lnTo>
                <a:lnTo>
                  <a:pt x="140" y="100"/>
                </a:lnTo>
                <a:lnTo>
                  <a:pt x="140" y="102"/>
                </a:lnTo>
                <a:lnTo>
                  <a:pt x="138" y="104"/>
                </a:lnTo>
                <a:lnTo>
                  <a:pt x="136" y="106"/>
                </a:lnTo>
                <a:lnTo>
                  <a:pt x="134" y="108"/>
                </a:lnTo>
                <a:lnTo>
                  <a:pt x="132" y="110"/>
                </a:lnTo>
                <a:lnTo>
                  <a:pt x="130" y="112"/>
                </a:lnTo>
                <a:lnTo>
                  <a:pt x="128" y="114"/>
                </a:lnTo>
                <a:lnTo>
                  <a:pt x="126" y="118"/>
                </a:lnTo>
                <a:lnTo>
                  <a:pt x="126" y="120"/>
                </a:lnTo>
                <a:lnTo>
                  <a:pt x="124" y="122"/>
                </a:lnTo>
                <a:lnTo>
                  <a:pt x="124" y="124"/>
                </a:lnTo>
                <a:lnTo>
                  <a:pt x="122" y="126"/>
                </a:lnTo>
                <a:lnTo>
                  <a:pt x="122" y="128"/>
                </a:lnTo>
                <a:lnTo>
                  <a:pt x="120" y="128"/>
                </a:lnTo>
                <a:lnTo>
                  <a:pt x="118" y="130"/>
                </a:lnTo>
                <a:lnTo>
                  <a:pt x="118" y="132"/>
                </a:lnTo>
                <a:lnTo>
                  <a:pt x="116" y="132"/>
                </a:lnTo>
                <a:lnTo>
                  <a:pt x="116" y="134"/>
                </a:lnTo>
                <a:lnTo>
                  <a:pt x="114" y="134"/>
                </a:lnTo>
                <a:lnTo>
                  <a:pt x="112" y="136"/>
                </a:lnTo>
                <a:lnTo>
                  <a:pt x="112" y="136"/>
                </a:lnTo>
                <a:lnTo>
                  <a:pt x="110" y="138"/>
                </a:lnTo>
                <a:lnTo>
                  <a:pt x="110" y="130"/>
                </a:lnTo>
                <a:lnTo>
                  <a:pt x="110" y="126"/>
                </a:lnTo>
                <a:lnTo>
                  <a:pt x="112" y="122"/>
                </a:lnTo>
                <a:lnTo>
                  <a:pt x="114" y="114"/>
                </a:lnTo>
                <a:lnTo>
                  <a:pt x="116" y="110"/>
                </a:lnTo>
                <a:lnTo>
                  <a:pt x="116" y="110"/>
                </a:lnTo>
                <a:lnTo>
                  <a:pt x="118" y="108"/>
                </a:lnTo>
                <a:lnTo>
                  <a:pt x="118" y="106"/>
                </a:lnTo>
                <a:lnTo>
                  <a:pt x="120" y="104"/>
                </a:lnTo>
                <a:lnTo>
                  <a:pt x="122" y="102"/>
                </a:lnTo>
                <a:lnTo>
                  <a:pt x="124" y="100"/>
                </a:lnTo>
                <a:lnTo>
                  <a:pt x="126" y="96"/>
                </a:lnTo>
                <a:lnTo>
                  <a:pt x="126" y="92"/>
                </a:lnTo>
                <a:lnTo>
                  <a:pt x="128" y="90"/>
                </a:lnTo>
                <a:lnTo>
                  <a:pt x="128" y="88"/>
                </a:lnTo>
                <a:lnTo>
                  <a:pt x="130" y="86"/>
                </a:lnTo>
                <a:lnTo>
                  <a:pt x="130" y="86"/>
                </a:lnTo>
                <a:lnTo>
                  <a:pt x="132" y="84"/>
                </a:lnTo>
                <a:lnTo>
                  <a:pt x="132" y="82"/>
                </a:lnTo>
                <a:lnTo>
                  <a:pt x="134" y="78"/>
                </a:lnTo>
                <a:lnTo>
                  <a:pt x="134" y="76"/>
                </a:lnTo>
                <a:lnTo>
                  <a:pt x="136" y="74"/>
                </a:lnTo>
                <a:lnTo>
                  <a:pt x="136" y="72"/>
                </a:lnTo>
                <a:lnTo>
                  <a:pt x="136" y="70"/>
                </a:lnTo>
                <a:lnTo>
                  <a:pt x="138" y="68"/>
                </a:lnTo>
                <a:lnTo>
                  <a:pt x="138" y="66"/>
                </a:lnTo>
                <a:lnTo>
                  <a:pt x="138" y="62"/>
                </a:lnTo>
                <a:lnTo>
                  <a:pt x="140" y="58"/>
                </a:lnTo>
                <a:lnTo>
                  <a:pt x="142" y="52"/>
                </a:lnTo>
                <a:lnTo>
                  <a:pt x="144" y="48"/>
                </a:lnTo>
                <a:lnTo>
                  <a:pt x="144" y="44"/>
                </a:lnTo>
                <a:lnTo>
                  <a:pt x="146" y="40"/>
                </a:lnTo>
                <a:lnTo>
                  <a:pt x="144" y="38"/>
                </a:lnTo>
                <a:lnTo>
                  <a:pt x="144" y="36"/>
                </a:lnTo>
                <a:lnTo>
                  <a:pt x="144" y="36"/>
                </a:lnTo>
                <a:lnTo>
                  <a:pt x="142" y="40"/>
                </a:lnTo>
                <a:lnTo>
                  <a:pt x="140" y="46"/>
                </a:lnTo>
                <a:lnTo>
                  <a:pt x="140" y="50"/>
                </a:lnTo>
                <a:lnTo>
                  <a:pt x="140" y="54"/>
                </a:lnTo>
                <a:lnTo>
                  <a:pt x="138" y="58"/>
                </a:lnTo>
                <a:lnTo>
                  <a:pt x="136" y="64"/>
                </a:lnTo>
                <a:lnTo>
                  <a:pt x="134" y="68"/>
                </a:lnTo>
                <a:lnTo>
                  <a:pt x="134" y="72"/>
                </a:lnTo>
                <a:lnTo>
                  <a:pt x="132" y="76"/>
                </a:lnTo>
                <a:lnTo>
                  <a:pt x="132" y="78"/>
                </a:lnTo>
                <a:lnTo>
                  <a:pt x="130" y="80"/>
                </a:lnTo>
                <a:lnTo>
                  <a:pt x="130" y="82"/>
                </a:lnTo>
                <a:lnTo>
                  <a:pt x="128" y="84"/>
                </a:lnTo>
                <a:lnTo>
                  <a:pt x="126" y="88"/>
                </a:lnTo>
                <a:lnTo>
                  <a:pt x="124" y="90"/>
                </a:lnTo>
                <a:lnTo>
                  <a:pt x="122" y="92"/>
                </a:lnTo>
                <a:lnTo>
                  <a:pt x="122" y="94"/>
                </a:lnTo>
                <a:lnTo>
                  <a:pt x="120" y="96"/>
                </a:lnTo>
                <a:lnTo>
                  <a:pt x="118" y="98"/>
                </a:lnTo>
                <a:lnTo>
                  <a:pt x="118" y="100"/>
                </a:lnTo>
                <a:lnTo>
                  <a:pt x="116" y="102"/>
                </a:lnTo>
                <a:lnTo>
                  <a:pt x="114" y="104"/>
                </a:lnTo>
                <a:lnTo>
                  <a:pt x="112" y="106"/>
                </a:lnTo>
                <a:lnTo>
                  <a:pt x="110" y="108"/>
                </a:lnTo>
                <a:lnTo>
                  <a:pt x="108" y="110"/>
                </a:lnTo>
                <a:lnTo>
                  <a:pt x="110" y="102"/>
                </a:lnTo>
                <a:lnTo>
                  <a:pt x="110" y="98"/>
                </a:lnTo>
                <a:lnTo>
                  <a:pt x="110" y="94"/>
                </a:lnTo>
                <a:lnTo>
                  <a:pt x="112" y="90"/>
                </a:lnTo>
                <a:lnTo>
                  <a:pt x="114" y="86"/>
                </a:lnTo>
                <a:lnTo>
                  <a:pt x="114" y="82"/>
                </a:lnTo>
                <a:lnTo>
                  <a:pt x="114" y="80"/>
                </a:lnTo>
                <a:lnTo>
                  <a:pt x="116" y="76"/>
                </a:lnTo>
                <a:lnTo>
                  <a:pt x="116" y="74"/>
                </a:lnTo>
                <a:lnTo>
                  <a:pt x="118" y="70"/>
                </a:lnTo>
                <a:lnTo>
                  <a:pt x="118" y="66"/>
                </a:lnTo>
                <a:lnTo>
                  <a:pt x="120" y="62"/>
                </a:lnTo>
                <a:lnTo>
                  <a:pt x="122" y="60"/>
                </a:lnTo>
                <a:lnTo>
                  <a:pt x="122" y="58"/>
                </a:lnTo>
                <a:lnTo>
                  <a:pt x="122" y="56"/>
                </a:lnTo>
                <a:lnTo>
                  <a:pt x="124" y="54"/>
                </a:lnTo>
                <a:lnTo>
                  <a:pt x="124" y="54"/>
                </a:lnTo>
                <a:lnTo>
                  <a:pt x="124" y="52"/>
                </a:lnTo>
                <a:lnTo>
                  <a:pt x="126" y="50"/>
                </a:lnTo>
                <a:lnTo>
                  <a:pt x="128" y="46"/>
                </a:lnTo>
                <a:lnTo>
                  <a:pt x="130" y="42"/>
                </a:lnTo>
                <a:lnTo>
                  <a:pt x="132" y="40"/>
                </a:lnTo>
                <a:lnTo>
                  <a:pt x="134" y="38"/>
                </a:lnTo>
                <a:lnTo>
                  <a:pt x="136" y="36"/>
                </a:lnTo>
                <a:lnTo>
                  <a:pt x="138" y="34"/>
                </a:lnTo>
                <a:lnTo>
                  <a:pt x="138" y="32"/>
                </a:lnTo>
                <a:lnTo>
                  <a:pt x="140" y="32"/>
                </a:lnTo>
                <a:lnTo>
                  <a:pt x="142" y="30"/>
                </a:lnTo>
                <a:lnTo>
                  <a:pt x="144" y="28"/>
                </a:lnTo>
                <a:lnTo>
                  <a:pt x="146" y="28"/>
                </a:lnTo>
                <a:lnTo>
                  <a:pt x="146" y="26"/>
                </a:lnTo>
                <a:lnTo>
                  <a:pt x="146" y="24"/>
                </a:lnTo>
                <a:lnTo>
                  <a:pt x="148" y="24"/>
                </a:lnTo>
                <a:lnTo>
                  <a:pt x="148" y="22"/>
                </a:lnTo>
                <a:lnTo>
                  <a:pt x="148" y="22"/>
                </a:lnTo>
                <a:lnTo>
                  <a:pt x="150" y="20"/>
                </a:lnTo>
                <a:lnTo>
                  <a:pt x="150" y="18"/>
                </a:lnTo>
                <a:lnTo>
                  <a:pt x="150" y="18"/>
                </a:lnTo>
                <a:lnTo>
                  <a:pt x="150" y="18"/>
                </a:lnTo>
                <a:lnTo>
                  <a:pt x="148" y="20"/>
                </a:lnTo>
                <a:lnTo>
                  <a:pt x="146" y="22"/>
                </a:lnTo>
                <a:lnTo>
                  <a:pt x="146" y="22"/>
                </a:lnTo>
                <a:lnTo>
                  <a:pt x="146" y="22"/>
                </a:lnTo>
                <a:lnTo>
                  <a:pt x="144" y="24"/>
                </a:lnTo>
                <a:lnTo>
                  <a:pt x="144" y="24"/>
                </a:lnTo>
                <a:lnTo>
                  <a:pt x="144" y="26"/>
                </a:lnTo>
                <a:lnTo>
                  <a:pt x="142" y="28"/>
                </a:lnTo>
                <a:lnTo>
                  <a:pt x="140" y="28"/>
                </a:lnTo>
                <a:lnTo>
                  <a:pt x="138" y="30"/>
                </a:lnTo>
                <a:lnTo>
                  <a:pt x="136" y="32"/>
                </a:lnTo>
                <a:lnTo>
                  <a:pt x="134" y="34"/>
                </a:lnTo>
                <a:lnTo>
                  <a:pt x="132" y="36"/>
                </a:lnTo>
                <a:lnTo>
                  <a:pt x="130" y="38"/>
                </a:lnTo>
                <a:lnTo>
                  <a:pt x="130" y="38"/>
                </a:lnTo>
                <a:lnTo>
                  <a:pt x="128" y="40"/>
                </a:lnTo>
                <a:lnTo>
                  <a:pt x="128" y="40"/>
                </a:lnTo>
                <a:lnTo>
                  <a:pt x="128" y="40"/>
                </a:lnTo>
                <a:lnTo>
                  <a:pt x="126" y="42"/>
                </a:lnTo>
                <a:lnTo>
                  <a:pt x="126" y="42"/>
                </a:lnTo>
                <a:lnTo>
                  <a:pt x="124" y="40"/>
                </a:lnTo>
                <a:lnTo>
                  <a:pt x="124" y="36"/>
                </a:lnTo>
                <a:lnTo>
                  <a:pt x="126" y="32"/>
                </a:lnTo>
                <a:lnTo>
                  <a:pt x="126" y="30"/>
                </a:lnTo>
                <a:lnTo>
                  <a:pt x="124" y="24"/>
                </a:lnTo>
                <a:lnTo>
                  <a:pt x="124" y="20"/>
                </a:lnTo>
                <a:lnTo>
                  <a:pt x="124" y="18"/>
                </a:lnTo>
                <a:lnTo>
                  <a:pt x="124" y="16"/>
                </a:lnTo>
                <a:lnTo>
                  <a:pt x="124" y="12"/>
                </a:lnTo>
                <a:lnTo>
                  <a:pt x="126" y="8"/>
                </a:lnTo>
                <a:lnTo>
                  <a:pt x="128" y="8"/>
                </a:lnTo>
                <a:lnTo>
                  <a:pt x="128" y="8"/>
                </a:lnTo>
                <a:lnTo>
                  <a:pt x="126" y="6"/>
                </a:lnTo>
                <a:lnTo>
                  <a:pt x="124" y="6"/>
                </a:lnTo>
                <a:lnTo>
                  <a:pt x="124" y="6"/>
                </a:lnTo>
                <a:lnTo>
                  <a:pt x="124" y="6"/>
                </a:lnTo>
                <a:lnTo>
                  <a:pt x="122" y="10"/>
                </a:lnTo>
                <a:lnTo>
                  <a:pt x="122" y="16"/>
                </a:lnTo>
                <a:lnTo>
                  <a:pt x="122" y="18"/>
                </a:lnTo>
                <a:lnTo>
                  <a:pt x="122" y="20"/>
                </a:lnTo>
                <a:lnTo>
                  <a:pt x="122" y="24"/>
                </a:lnTo>
                <a:lnTo>
                  <a:pt x="122" y="28"/>
                </a:lnTo>
                <a:lnTo>
                  <a:pt x="122" y="32"/>
                </a:lnTo>
                <a:lnTo>
                  <a:pt x="122" y="34"/>
                </a:lnTo>
                <a:lnTo>
                  <a:pt x="122" y="38"/>
                </a:lnTo>
                <a:lnTo>
                  <a:pt x="122" y="42"/>
                </a:lnTo>
                <a:lnTo>
                  <a:pt x="122" y="42"/>
                </a:lnTo>
                <a:lnTo>
                  <a:pt x="120" y="44"/>
                </a:lnTo>
                <a:lnTo>
                  <a:pt x="118" y="50"/>
                </a:lnTo>
                <a:lnTo>
                  <a:pt x="118" y="56"/>
                </a:lnTo>
                <a:lnTo>
                  <a:pt x="116" y="62"/>
                </a:lnTo>
                <a:lnTo>
                  <a:pt x="114" y="66"/>
                </a:lnTo>
                <a:lnTo>
                  <a:pt x="114" y="72"/>
                </a:lnTo>
                <a:lnTo>
                  <a:pt x="112" y="76"/>
                </a:lnTo>
                <a:lnTo>
                  <a:pt x="110" y="80"/>
                </a:lnTo>
                <a:lnTo>
                  <a:pt x="110" y="86"/>
                </a:lnTo>
                <a:lnTo>
                  <a:pt x="108" y="90"/>
                </a:lnTo>
                <a:lnTo>
                  <a:pt x="106" y="94"/>
                </a:lnTo>
                <a:lnTo>
                  <a:pt x="106" y="100"/>
                </a:lnTo>
                <a:lnTo>
                  <a:pt x="104" y="104"/>
                </a:lnTo>
                <a:lnTo>
                  <a:pt x="102" y="108"/>
                </a:lnTo>
                <a:lnTo>
                  <a:pt x="102" y="112"/>
                </a:lnTo>
                <a:lnTo>
                  <a:pt x="102" y="116"/>
                </a:lnTo>
                <a:lnTo>
                  <a:pt x="100" y="116"/>
                </a:lnTo>
                <a:lnTo>
                  <a:pt x="98" y="114"/>
                </a:lnTo>
                <a:lnTo>
                  <a:pt x="96" y="112"/>
                </a:lnTo>
                <a:lnTo>
                  <a:pt x="96" y="110"/>
                </a:lnTo>
                <a:lnTo>
                  <a:pt x="96" y="106"/>
                </a:lnTo>
                <a:lnTo>
                  <a:pt x="96" y="102"/>
                </a:lnTo>
                <a:lnTo>
                  <a:pt x="96" y="96"/>
                </a:lnTo>
                <a:lnTo>
                  <a:pt x="96" y="94"/>
                </a:lnTo>
                <a:lnTo>
                  <a:pt x="96" y="90"/>
                </a:lnTo>
                <a:lnTo>
                  <a:pt x="98" y="84"/>
                </a:lnTo>
                <a:lnTo>
                  <a:pt x="100" y="80"/>
                </a:lnTo>
                <a:lnTo>
                  <a:pt x="102" y="78"/>
                </a:lnTo>
                <a:lnTo>
                  <a:pt x="102" y="76"/>
                </a:lnTo>
                <a:lnTo>
                  <a:pt x="104" y="70"/>
                </a:lnTo>
                <a:lnTo>
                  <a:pt x="104" y="62"/>
                </a:lnTo>
                <a:lnTo>
                  <a:pt x="104" y="58"/>
                </a:lnTo>
                <a:lnTo>
                  <a:pt x="104" y="52"/>
                </a:lnTo>
                <a:lnTo>
                  <a:pt x="104" y="46"/>
                </a:lnTo>
                <a:lnTo>
                  <a:pt x="106" y="40"/>
                </a:lnTo>
                <a:lnTo>
                  <a:pt x="106" y="36"/>
                </a:lnTo>
                <a:lnTo>
                  <a:pt x="106" y="34"/>
                </a:lnTo>
                <a:lnTo>
                  <a:pt x="108" y="28"/>
                </a:lnTo>
                <a:lnTo>
                  <a:pt x="108" y="20"/>
                </a:lnTo>
                <a:lnTo>
                  <a:pt x="106" y="16"/>
                </a:lnTo>
                <a:lnTo>
                  <a:pt x="106" y="12"/>
                </a:lnTo>
                <a:lnTo>
                  <a:pt x="104" y="8"/>
                </a:lnTo>
                <a:lnTo>
                  <a:pt x="104" y="2"/>
                </a:lnTo>
                <a:lnTo>
                  <a:pt x="102" y="0"/>
                </a:lnTo>
                <a:lnTo>
                  <a:pt x="102" y="0"/>
                </a:lnTo>
                <a:lnTo>
                  <a:pt x="102" y="2"/>
                </a:lnTo>
                <a:lnTo>
                  <a:pt x="102" y="4"/>
                </a:lnTo>
                <a:lnTo>
                  <a:pt x="102" y="6"/>
                </a:lnTo>
                <a:lnTo>
                  <a:pt x="104" y="8"/>
                </a:lnTo>
                <a:lnTo>
                  <a:pt x="104" y="14"/>
                </a:lnTo>
                <a:lnTo>
                  <a:pt x="104" y="18"/>
                </a:lnTo>
                <a:lnTo>
                  <a:pt x="104" y="22"/>
                </a:lnTo>
                <a:lnTo>
                  <a:pt x="104" y="26"/>
                </a:lnTo>
                <a:lnTo>
                  <a:pt x="104" y="32"/>
                </a:lnTo>
                <a:lnTo>
                  <a:pt x="102" y="40"/>
                </a:lnTo>
                <a:lnTo>
                  <a:pt x="102" y="46"/>
                </a:lnTo>
                <a:lnTo>
                  <a:pt x="102" y="52"/>
                </a:lnTo>
                <a:lnTo>
                  <a:pt x="102" y="60"/>
                </a:lnTo>
                <a:lnTo>
                  <a:pt x="100" y="64"/>
                </a:lnTo>
                <a:lnTo>
                  <a:pt x="100" y="68"/>
                </a:lnTo>
                <a:lnTo>
                  <a:pt x="98" y="70"/>
                </a:lnTo>
                <a:lnTo>
                  <a:pt x="98" y="74"/>
                </a:lnTo>
                <a:lnTo>
                  <a:pt x="98" y="76"/>
                </a:lnTo>
                <a:lnTo>
                  <a:pt x="96" y="78"/>
                </a:lnTo>
                <a:lnTo>
                  <a:pt x="96" y="82"/>
                </a:lnTo>
                <a:lnTo>
                  <a:pt x="94" y="84"/>
                </a:lnTo>
                <a:lnTo>
                  <a:pt x="94" y="88"/>
                </a:lnTo>
                <a:lnTo>
                  <a:pt x="94" y="92"/>
                </a:lnTo>
                <a:lnTo>
                  <a:pt x="94" y="96"/>
                </a:lnTo>
                <a:lnTo>
                  <a:pt x="94" y="100"/>
                </a:lnTo>
                <a:lnTo>
                  <a:pt x="94" y="102"/>
                </a:lnTo>
                <a:lnTo>
                  <a:pt x="92" y="104"/>
                </a:lnTo>
                <a:lnTo>
                  <a:pt x="92" y="106"/>
                </a:lnTo>
                <a:lnTo>
                  <a:pt x="88" y="106"/>
                </a:lnTo>
                <a:lnTo>
                  <a:pt x="86" y="106"/>
                </a:lnTo>
                <a:lnTo>
                  <a:pt x="86" y="104"/>
                </a:lnTo>
                <a:lnTo>
                  <a:pt x="84" y="102"/>
                </a:lnTo>
                <a:lnTo>
                  <a:pt x="84" y="102"/>
                </a:lnTo>
                <a:lnTo>
                  <a:pt x="84" y="98"/>
                </a:lnTo>
                <a:lnTo>
                  <a:pt x="84" y="96"/>
                </a:lnTo>
                <a:lnTo>
                  <a:pt x="82" y="94"/>
                </a:lnTo>
                <a:lnTo>
                  <a:pt x="82" y="90"/>
                </a:lnTo>
                <a:lnTo>
                  <a:pt x="80" y="84"/>
                </a:lnTo>
                <a:lnTo>
                  <a:pt x="80" y="82"/>
                </a:lnTo>
                <a:lnTo>
                  <a:pt x="80" y="78"/>
                </a:lnTo>
                <a:lnTo>
                  <a:pt x="82" y="74"/>
                </a:lnTo>
                <a:lnTo>
                  <a:pt x="84" y="68"/>
                </a:lnTo>
                <a:lnTo>
                  <a:pt x="84" y="66"/>
                </a:lnTo>
                <a:lnTo>
                  <a:pt x="84" y="64"/>
                </a:lnTo>
                <a:lnTo>
                  <a:pt x="86" y="58"/>
                </a:lnTo>
                <a:lnTo>
                  <a:pt x="88" y="56"/>
                </a:lnTo>
                <a:lnTo>
                  <a:pt x="88" y="52"/>
                </a:lnTo>
                <a:lnTo>
                  <a:pt x="90" y="50"/>
                </a:lnTo>
                <a:lnTo>
                  <a:pt x="92" y="48"/>
                </a:lnTo>
                <a:lnTo>
                  <a:pt x="92" y="46"/>
                </a:lnTo>
                <a:lnTo>
                  <a:pt x="92" y="44"/>
                </a:lnTo>
                <a:lnTo>
                  <a:pt x="94" y="40"/>
                </a:lnTo>
                <a:lnTo>
                  <a:pt x="94" y="36"/>
                </a:lnTo>
                <a:lnTo>
                  <a:pt x="94" y="30"/>
                </a:lnTo>
                <a:lnTo>
                  <a:pt x="94" y="24"/>
                </a:lnTo>
                <a:lnTo>
                  <a:pt x="94" y="20"/>
                </a:lnTo>
                <a:lnTo>
                  <a:pt x="94" y="14"/>
                </a:lnTo>
                <a:lnTo>
                  <a:pt x="94" y="10"/>
                </a:lnTo>
                <a:lnTo>
                  <a:pt x="92" y="8"/>
                </a:lnTo>
                <a:lnTo>
                  <a:pt x="92" y="8"/>
                </a:lnTo>
                <a:lnTo>
                  <a:pt x="92" y="12"/>
                </a:lnTo>
                <a:lnTo>
                  <a:pt x="92" y="18"/>
                </a:lnTo>
                <a:lnTo>
                  <a:pt x="92" y="22"/>
                </a:lnTo>
                <a:lnTo>
                  <a:pt x="92" y="26"/>
                </a:lnTo>
                <a:lnTo>
                  <a:pt x="92" y="32"/>
                </a:lnTo>
                <a:lnTo>
                  <a:pt x="92" y="36"/>
                </a:lnTo>
                <a:lnTo>
                  <a:pt x="92" y="40"/>
                </a:lnTo>
                <a:lnTo>
                  <a:pt x="90" y="42"/>
                </a:lnTo>
                <a:lnTo>
                  <a:pt x="88" y="48"/>
                </a:lnTo>
                <a:lnTo>
                  <a:pt x="88" y="50"/>
                </a:lnTo>
                <a:lnTo>
                  <a:pt x="86" y="52"/>
                </a:lnTo>
                <a:lnTo>
                  <a:pt x="86" y="54"/>
                </a:lnTo>
                <a:lnTo>
                  <a:pt x="84" y="56"/>
                </a:lnTo>
                <a:lnTo>
                  <a:pt x="84" y="56"/>
                </a:lnTo>
                <a:lnTo>
                  <a:pt x="82" y="58"/>
                </a:lnTo>
                <a:lnTo>
                  <a:pt x="82" y="62"/>
                </a:lnTo>
                <a:lnTo>
                  <a:pt x="80" y="64"/>
                </a:lnTo>
                <a:lnTo>
                  <a:pt x="80" y="70"/>
                </a:lnTo>
                <a:lnTo>
                  <a:pt x="78" y="76"/>
                </a:lnTo>
                <a:lnTo>
                  <a:pt x="78" y="80"/>
                </a:lnTo>
                <a:lnTo>
                  <a:pt x="78" y="80"/>
                </a:lnTo>
                <a:lnTo>
                  <a:pt x="76" y="78"/>
                </a:lnTo>
                <a:lnTo>
                  <a:pt x="74" y="76"/>
                </a:lnTo>
                <a:lnTo>
                  <a:pt x="74" y="74"/>
                </a:lnTo>
                <a:lnTo>
                  <a:pt x="72" y="72"/>
                </a:lnTo>
                <a:lnTo>
                  <a:pt x="70" y="70"/>
                </a:lnTo>
                <a:lnTo>
                  <a:pt x="70" y="68"/>
                </a:lnTo>
                <a:lnTo>
                  <a:pt x="68" y="66"/>
                </a:lnTo>
                <a:lnTo>
                  <a:pt x="66" y="64"/>
                </a:lnTo>
                <a:lnTo>
                  <a:pt x="64" y="60"/>
                </a:lnTo>
                <a:lnTo>
                  <a:pt x="62" y="56"/>
                </a:lnTo>
                <a:lnTo>
                  <a:pt x="62" y="52"/>
                </a:lnTo>
                <a:lnTo>
                  <a:pt x="62" y="50"/>
                </a:lnTo>
                <a:lnTo>
                  <a:pt x="60" y="46"/>
                </a:lnTo>
                <a:lnTo>
                  <a:pt x="60" y="44"/>
                </a:lnTo>
                <a:lnTo>
                  <a:pt x="60" y="40"/>
                </a:lnTo>
                <a:lnTo>
                  <a:pt x="62" y="36"/>
                </a:lnTo>
                <a:lnTo>
                  <a:pt x="64" y="32"/>
                </a:lnTo>
                <a:lnTo>
                  <a:pt x="66" y="30"/>
                </a:lnTo>
                <a:lnTo>
                  <a:pt x="66" y="28"/>
                </a:lnTo>
                <a:lnTo>
                  <a:pt x="66" y="26"/>
                </a:lnTo>
                <a:lnTo>
                  <a:pt x="68" y="24"/>
                </a:lnTo>
                <a:lnTo>
                  <a:pt x="68" y="24"/>
                </a:lnTo>
                <a:lnTo>
                  <a:pt x="68" y="22"/>
                </a:lnTo>
                <a:lnTo>
                  <a:pt x="70" y="18"/>
                </a:lnTo>
                <a:lnTo>
                  <a:pt x="70" y="16"/>
                </a:lnTo>
                <a:lnTo>
                  <a:pt x="72" y="14"/>
                </a:lnTo>
                <a:lnTo>
                  <a:pt x="74" y="12"/>
                </a:lnTo>
                <a:lnTo>
                  <a:pt x="74" y="12"/>
                </a:lnTo>
                <a:lnTo>
                  <a:pt x="74" y="12"/>
                </a:lnTo>
                <a:lnTo>
                  <a:pt x="74" y="12"/>
                </a:lnTo>
                <a:lnTo>
                  <a:pt x="72" y="12"/>
                </a:lnTo>
                <a:lnTo>
                  <a:pt x="70" y="12"/>
                </a:lnTo>
                <a:lnTo>
                  <a:pt x="70" y="12"/>
                </a:lnTo>
                <a:lnTo>
                  <a:pt x="70" y="14"/>
                </a:lnTo>
                <a:lnTo>
                  <a:pt x="68" y="18"/>
                </a:lnTo>
                <a:lnTo>
                  <a:pt x="66" y="20"/>
                </a:lnTo>
                <a:lnTo>
                  <a:pt x="66" y="22"/>
                </a:lnTo>
                <a:lnTo>
                  <a:pt x="64" y="24"/>
                </a:lnTo>
                <a:lnTo>
                  <a:pt x="64" y="26"/>
                </a:lnTo>
                <a:lnTo>
                  <a:pt x="64" y="28"/>
                </a:lnTo>
                <a:lnTo>
                  <a:pt x="62" y="28"/>
                </a:lnTo>
                <a:lnTo>
                  <a:pt x="62" y="30"/>
                </a:lnTo>
                <a:lnTo>
                  <a:pt x="62" y="32"/>
                </a:lnTo>
                <a:lnTo>
                  <a:pt x="60" y="36"/>
                </a:lnTo>
                <a:lnTo>
                  <a:pt x="58" y="38"/>
                </a:lnTo>
                <a:lnTo>
                  <a:pt x="58" y="42"/>
                </a:lnTo>
                <a:lnTo>
                  <a:pt x="58" y="48"/>
                </a:lnTo>
                <a:lnTo>
                  <a:pt x="60" y="52"/>
                </a:lnTo>
                <a:lnTo>
                  <a:pt x="62" y="56"/>
                </a:lnTo>
                <a:lnTo>
                  <a:pt x="62" y="60"/>
                </a:lnTo>
                <a:lnTo>
                  <a:pt x="64" y="62"/>
                </a:lnTo>
                <a:lnTo>
                  <a:pt x="66" y="66"/>
                </a:lnTo>
                <a:lnTo>
                  <a:pt x="66" y="68"/>
                </a:lnTo>
                <a:lnTo>
                  <a:pt x="68" y="70"/>
                </a:lnTo>
                <a:lnTo>
                  <a:pt x="70" y="74"/>
                </a:lnTo>
                <a:lnTo>
                  <a:pt x="72" y="78"/>
                </a:lnTo>
                <a:lnTo>
                  <a:pt x="72" y="80"/>
                </a:lnTo>
                <a:lnTo>
                  <a:pt x="72" y="82"/>
                </a:lnTo>
                <a:lnTo>
                  <a:pt x="74" y="84"/>
                </a:lnTo>
                <a:lnTo>
                  <a:pt x="76" y="88"/>
                </a:lnTo>
                <a:lnTo>
                  <a:pt x="78" y="92"/>
                </a:lnTo>
                <a:lnTo>
                  <a:pt x="78" y="94"/>
                </a:lnTo>
                <a:lnTo>
                  <a:pt x="76" y="94"/>
                </a:lnTo>
                <a:lnTo>
                  <a:pt x="74" y="94"/>
                </a:lnTo>
                <a:lnTo>
                  <a:pt x="74" y="94"/>
                </a:lnTo>
                <a:lnTo>
                  <a:pt x="74" y="94"/>
                </a:lnTo>
                <a:lnTo>
                  <a:pt x="72" y="94"/>
                </a:lnTo>
                <a:lnTo>
                  <a:pt x="72" y="94"/>
                </a:lnTo>
                <a:lnTo>
                  <a:pt x="70" y="94"/>
                </a:lnTo>
                <a:lnTo>
                  <a:pt x="70" y="92"/>
                </a:lnTo>
                <a:lnTo>
                  <a:pt x="70" y="92"/>
                </a:lnTo>
                <a:lnTo>
                  <a:pt x="68" y="90"/>
                </a:lnTo>
                <a:lnTo>
                  <a:pt x="68" y="88"/>
                </a:lnTo>
                <a:lnTo>
                  <a:pt x="66" y="86"/>
                </a:lnTo>
                <a:lnTo>
                  <a:pt x="64" y="84"/>
                </a:lnTo>
                <a:lnTo>
                  <a:pt x="62" y="80"/>
                </a:lnTo>
                <a:lnTo>
                  <a:pt x="62" y="78"/>
                </a:lnTo>
                <a:lnTo>
                  <a:pt x="60" y="76"/>
                </a:lnTo>
                <a:lnTo>
                  <a:pt x="58" y="74"/>
                </a:lnTo>
                <a:lnTo>
                  <a:pt x="58" y="72"/>
                </a:lnTo>
                <a:lnTo>
                  <a:pt x="56" y="72"/>
                </a:lnTo>
                <a:lnTo>
                  <a:pt x="54" y="70"/>
                </a:lnTo>
                <a:lnTo>
                  <a:pt x="54" y="70"/>
                </a:lnTo>
                <a:lnTo>
                  <a:pt x="52" y="68"/>
                </a:lnTo>
                <a:lnTo>
                  <a:pt x="50" y="68"/>
                </a:lnTo>
                <a:lnTo>
                  <a:pt x="48" y="66"/>
                </a:lnTo>
                <a:lnTo>
                  <a:pt x="48" y="64"/>
                </a:lnTo>
                <a:lnTo>
                  <a:pt x="48" y="62"/>
                </a:lnTo>
                <a:lnTo>
                  <a:pt x="46" y="60"/>
                </a:lnTo>
                <a:lnTo>
                  <a:pt x="46" y="60"/>
                </a:lnTo>
                <a:lnTo>
                  <a:pt x="46" y="60"/>
                </a:lnTo>
                <a:lnTo>
                  <a:pt x="44" y="58"/>
                </a:lnTo>
                <a:lnTo>
                  <a:pt x="44" y="58"/>
                </a:lnTo>
                <a:lnTo>
                  <a:pt x="42" y="56"/>
                </a:lnTo>
                <a:lnTo>
                  <a:pt x="40" y="54"/>
                </a:lnTo>
                <a:lnTo>
                  <a:pt x="40" y="54"/>
                </a:lnTo>
                <a:lnTo>
                  <a:pt x="38" y="52"/>
                </a:lnTo>
                <a:lnTo>
                  <a:pt x="38" y="50"/>
                </a:lnTo>
                <a:lnTo>
                  <a:pt x="38" y="48"/>
                </a:lnTo>
                <a:lnTo>
                  <a:pt x="36" y="48"/>
                </a:lnTo>
                <a:lnTo>
                  <a:pt x="36" y="48"/>
                </a:lnTo>
                <a:lnTo>
                  <a:pt x="34" y="46"/>
                </a:lnTo>
                <a:lnTo>
                  <a:pt x="34" y="46"/>
                </a:lnTo>
                <a:lnTo>
                  <a:pt x="32" y="46"/>
                </a:lnTo>
                <a:lnTo>
                  <a:pt x="32" y="48"/>
                </a:lnTo>
                <a:lnTo>
                  <a:pt x="32" y="50"/>
                </a:lnTo>
                <a:lnTo>
                  <a:pt x="34" y="50"/>
                </a:lnTo>
                <a:lnTo>
                  <a:pt x="34" y="52"/>
                </a:lnTo>
                <a:lnTo>
                  <a:pt x="34" y="52"/>
                </a:lnTo>
                <a:lnTo>
                  <a:pt x="36" y="54"/>
                </a:lnTo>
                <a:lnTo>
                  <a:pt x="38" y="56"/>
                </a:lnTo>
                <a:lnTo>
                  <a:pt x="40" y="58"/>
                </a:lnTo>
                <a:lnTo>
                  <a:pt x="40" y="58"/>
                </a:lnTo>
                <a:lnTo>
                  <a:pt x="40" y="60"/>
                </a:lnTo>
                <a:lnTo>
                  <a:pt x="42" y="62"/>
                </a:lnTo>
                <a:lnTo>
                  <a:pt x="42" y="62"/>
                </a:lnTo>
                <a:lnTo>
                  <a:pt x="42" y="64"/>
                </a:lnTo>
                <a:lnTo>
                  <a:pt x="44" y="66"/>
                </a:lnTo>
                <a:lnTo>
                  <a:pt x="44" y="66"/>
                </a:lnTo>
                <a:lnTo>
                  <a:pt x="46" y="68"/>
                </a:lnTo>
                <a:lnTo>
                  <a:pt x="48" y="68"/>
                </a:lnTo>
                <a:lnTo>
                  <a:pt x="48" y="70"/>
                </a:lnTo>
                <a:lnTo>
                  <a:pt x="50" y="70"/>
                </a:lnTo>
                <a:lnTo>
                  <a:pt x="50" y="72"/>
                </a:lnTo>
                <a:lnTo>
                  <a:pt x="52" y="72"/>
                </a:lnTo>
                <a:lnTo>
                  <a:pt x="52" y="74"/>
                </a:lnTo>
                <a:lnTo>
                  <a:pt x="52" y="74"/>
                </a:lnTo>
                <a:lnTo>
                  <a:pt x="52" y="76"/>
                </a:lnTo>
                <a:lnTo>
                  <a:pt x="52" y="76"/>
                </a:lnTo>
                <a:lnTo>
                  <a:pt x="52" y="78"/>
                </a:lnTo>
                <a:lnTo>
                  <a:pt x="52" y="78"/>
                </a:lnTo>
                <a:lnTo>
                  <a:pt x="52" y="80"/>
                </a:lnTo>
                <a:lnTo>
                  <a:pt x="52" y="80"/>
                </a:lnTo>
                <a:lnTo>
                  <a:pt x="50" y="80"/>
                </a:lnTo>
                <a:lnTo>
                  <a:pt x="48" y="80"/>
                </a:lnTo>
                <a:lnTo>
                  <a:pt x="46" y="80"/>
                </a:lnTo>
                <a:lnTo>
                  <a:pt x="44" y="80"/>
                </a:lnTo>
                <a:lnTo>
                  <a:pt x="42" y="80"/>
                </a:lnTo>
                <a:lnTo>
                  <a:pt x="40" y="80"/>
                </a:lnTo>
                <a:lnTo>
                  <a:pt x="38" y="80"/>
                </a:lnTo>
                <a:lnTo>
                  <a:pt x="38" y="78"/>
                </a:lnTo>
                <a:lnTo>
                  <a:pt x="36" y="78"/>
                </a:lnTo>
                <a:lnTo>
                  <a:pt x="34" y="78"/>
                </a:lnTo>
                <a:lnTo>
                  <a:pt x="32" y="76"/>
                </a:lnTo>
                <a:lnTo>
                  <a:pt x="30" y="76"/>
                </a:lnTo>
                <a:lnTo>
                  <a:pt x="28" y="74"/>
                </a:lnTo>
                <a:lnTo>
                  <a:pt x="28" y="72"/>
                </a:lnTo>
                <a:lnTo>
                  <a:pt x="26" y="72"/>
                </a:lnTo>
                <a:lnTo>
                  <a:pt x="26" y="70"/>
                </a:lnTo>
                <a:lnTo>
                  <a:pt x="26" y="70"/>
                </a:lnTo>
                <a:lnTo>
                  <a:pt x="24" y="70"/>
                </a:lnTo>
                <a:lnTo>
                  <a:pt x="26" y="72"/>
                </a:lnTo>
                <a:lnTo>
                  <a:pt x="26" y="74"/>
                </a:lnTo>
                <a:lnTo>
                  <a:pt x="28" y="76"/>
                </a:lnTo>
                <a:lnTo>
                  <a:pt x="30" y="78"/>
                </a:lnTo>
                <a:lnTo>
                  <a:pt x="32" y="80"/>
                </a:lnTo>
                <a:lnTo>
                  <a:pt x="32" y="80"/>
                </a:lnTo>
                <a:lnTo>
                  <a:pt x="34" y="82"/>
                </a:lnTo>
                <a:lnTo>
                  <a:pt x="34" y="82"/>
                </a:lnTo>
                <a:lnTo>
                  <a:pt x="36" y="82"/>
                </a:lnTo>
                <a:lnTo>
                  <a:pt x="38" y="82"/>
                </a:lnTo>
                <a:lnTo>
                  <a:pt x="38" y="84"/>
                </a:lnTo>
                <a:lnTo>
                  <a:pt x="42" y="84"/>
                </a:lnTo>
                <a:lnTo>
                  <a:pt x="44" y="84"/>
                </a:lnTo>
                <a:lnTo>
                  <a:pt x="44" y="84"/>
                </a:lnTo>
                <a:lnTo>
                  <a:pt x="46" y="84"/>
                </a:lnTo>
                <a:lnTo>
                  <a:pt x="46" y="84"/>
                </a:lnTo>
                <a:lnTo>
                  <a:pt x="48" y="84"/>
                </a:lnTo>
                <a:lnTo>
                  <a:pt x="48" y="84"/>
                </a:lnTo>
                <a:lnTo>
                  <a:pt x="50" y="82"/>
                </a:lnTo>
                <a:lnTo>
                  <a:pt x="52" y="82"/>
                </a:lnTo>
                <a:lnTo>
                  <a:pt x="54" y="82"/>
                </a:lnTo>
                <a:lnTo>
                  <a:pt x="54" y="80"/>
                </a:lnTo>
                <a:lnTo>
                  <a:pt x="56" y="80"/>
                </a:lnTo>
                <a:lnTo>
                  <a:pt x="56" y="78"/>
                </a:lnTo>
                <a:lnTo>
                  <a:pt x="56" y="78"/>
                </a:lnTo>
                <a:lnTo>
                  <a:pt x="58" y="78"/>
                </a:lnTo>
                <a:lnTo>
                  <a:pt x="58" y="80"/>
                </a:lnTo>
                <a:lnTo>
                  <a:pt x="60" y="82"/>
                </a:lnTo>
                <a:lnTo>
                  <a:pt x="62" y="84"/>
                </a:lnTo>
                <a:lnTo>
                  <a:pt x="62" y="86"/>
                </a:lnTo>
                <a:lnTo>
                  <a:pt x="62" y="88"/>
                </a:lnTo>
                <a:lnTo>
                  <a:pt x="62" y="90"/>
                </a:lnTo>
                <a:lnTo>
                  <a:pt x="62" y="90"/>
                </a:lnTo>
                <a:lnTo>
                  <a:pt x="64" y="92"/>
                </a:lnTo>
                <a:lnTo>
                  <a:pt x="64" y="94"/>
                </a:lnTo>
                <a:lnTo>
                  <a:pt x="66" y="96"/>
                </a:lnTo>
                <a:lnTo>
                  <a:pt x="70" y="98"/>
                </a:lnTo>
                <a:lnTo>
                  <a:pt x="70" y="98"/>
                </a:lnTo>
                <a:lnTo>
                  <a:pt x="72" y="100"/>
                </a:lnTo>
                <a:lnTo>
                  <a:pt x="72" y="100"/>
                </a:lnTo>
                <a:lnTo>
                  <a:pt x="72" y="100"/>
                </a:lnTo>
                <a:lnTo>
                  <a:pt x="74" y="102"/>
                </a:lnTo>
                <a:lnTo>
                  <a:pt x="74" y="102"/>
                </a:lnTo>
                <a:lnTo>
                  <a:pt x="76" y="104"/>
                </a:lnTo>
                <a:lnTo>
                  <a:pt x="78" y="106"/>
                </a:lnTo>
                <a:lnTo>
                  <a:pt x="78" y="106"/>
                </a:lnTo>
                <a:lnTo>
                  <a:pt x="80" y="108"/>
                </a:lnTo>
                <a:lnTo>
                  <a:pt x="82" y="108"/>
                </a:lnTo>
                <a:lnTo>
                  <a:pt x="82" y="108"/>
                </a:lnTo>
                <a:lnTo>
                  <a:pt x="82" y="110"/>
                </a:lnTo>
                <a:lnTo>
                  <a:pt x="84" y="112"/>
                </a:lnTo>
                <a:lnTo>
                  <a:pt x="84" y="114"/>
                </a:lnTo>
                <a:lnTo>
                  <a:pt x="86" y="120"/>
                </a:lnTo>
                <a:lnTo>
                  <a:pt x="86" y="120"/>
                </a:lnTo>
                <a:lnTo>
                  <a:pt x="86" y="122"/>
                </a:lnTo>
                <a:lnTo>
                  <a:pt x="86" y="128"/>
                </a:lnTo>
                <a:lnTo>
                  <a:pt x="86" y="134"/>
                </a:lnTo>
                <a:lnTo>
                  <a:pt x="86" y="138"/>
                </a:lnTo>
                <a:lnTo>
                  <a:pt x="86" y="142"/>
                </a:lnTo>
                <a:lnTo>
                  <a:pt x="86" y="146"/>
                </a:lnTo>
                <a:lnTo>
                  <a:pt x="84" y="152"/>
                </a:lnTo>
                <a:lnTo>
                  <a:pt x="84" y="156"/>
                </a:lnTo>
                <a:lnTo>
                  <a:pt x="82" y="156"/>
                </a:lnTo>
                <a:lnTo>
                  <a:pt x="80" y="154"/>
                </a:lnTo>
                <a:lnTo>
                  <a:pt x="78" y="152"/>
                </a:lnTo>
                <a:lnTo>
                  <a:pt x="76" y="150"/>
                </a:lnTo>
                <a:lnTo>
                  <a:pt x="76" y="148"/>
                </a:lnTo>
                <a:lnTo>
                  <a:pt x="74" y="144"/>
                </a:lnTo>
                <a:lnTo>
                  <a:pt x="72" y="140"/>
                </a:lnTo>
                <a:lnTo>
                  <a:pt x="70" y="138"/>
                </a:lnTo>
                <a:lnTo>
                  <a:pt x="70" y="136"/>
                </a:lnTo>
                <a:lnTo>
                  <a:pt x="68" y="136"/>
                </a:lnTo>
                <a:lnTo>
                  <a:pt x="66" y="134"/>
                </a:lnTo>
                <a:lnTo>
                  <a:pt x="66" y="132"/>
                </a:lnTo>
                <a:lnTo>
                  <a:pt x="64" y="130"/>
                </a:lnTo>
                <a:lnTo>
                  <a:pt x="64" y="128"/>
                </a:lnTo>
                <a:lnTo>
                  <a:pt x="62" y="128"/>
                </a:lnTo>
                <a:lnTo>
                  <a:pt x="62" y="126"/>
                </a:lnTo>
                <a:lnTo>
                  <a:pt x="62" y="126"/>
                </a:lnTo>
                <a:lnTo>
                  <a:pt x="62" y="124"/>
                </a:lnTo>
                <a:lnTo>
                  <a:pt x="60" y="124"/>
                </a:lnTo>
                <a:lnTo>
                  <a:pt x="60" y="122"/>
                </a:lnTo>
                <a:lnTo>
                  <a:pt x="58" y="122"/>
                </a:lnTo>
                <a:lnTo>
                  <a:pt x="56" y="120"/>
                </a:lnTo>
                <a:lnTo>
                  <a:pt x="54" y="118"/>
                </a:lnTo>
                <a:lnTo>
                  <a:pt x="52" y="116"/>
                </a:lnTo>
                <a:lnTo>
                  <a:pt x="52" y="116"/>
                </a:lnTo>
                <a:lnTo>
                  <a:pt x="50" y="114"/>
                </a:lnTo>
                <a:lnTo>
                  <a:pt x="50" y="112"/>
                </a:lnTo>
                <a:lnTo>
                  <a:pt x="48" y="110"/>
                </a:lnTo>
                <a:lnTo>
                  <a:pt x="48" y="110"/>
                </a:lnTo>
                <a:lnTo>
                  <a:pt x="46" y="108"/>
                </a:lnTo>
                <a:lnTo>
                  <a:pt x="44" y="106"/>
                </a:lnTo>
                <a:lnTo>
                  <a:pt x="44" y="106"/>
                </a:lnTo>
                <a:lnTo>
                  <a:pt x="42" y="106"/>
                </a:lnTo>
                <a:lnTo>
                  <a:pt x="42" y="104"/>
                </a:lnTo>
                <a:lnTo>
                  <a:pt x="40" y="104"/>
                </a:lnTo>
                <a:lnTo>
                  <a:pt x="40" y="104"/>
                </a:lnTo>
                <a:lnTo>
                  <a:pt x="38" y="102"/>
                </a:lnTo>
                <a:lnTo>
                  <a:pt x="36" y="102"/>
                </a:lnTo>
                <a:lnTo>
                  <a:pt x="36" y="100"/>
                </a:lnTo>
                <a:lnTo>
                  <a:pt x="34" y="98"/>
                </a:lnTo>
                <a:lnTo>
                  <a:pt x="34" y="98"/>
                </a:lnTo>
                <a:lnTo>
                  <a:pt x="32" y="96"/>
                </a:lnTo>
                <a:lnTo>
                  <a:pt x="30" y="96"/>
                </a:lnTo>
                <a:lnTo>
                  <a:pt x="30" y="94"/>
                </a:lnTo>
                <a:lnTo>
                  <a:pt x="28" y="94"/>
                </a:lnTo>
                <a:lnTo>
                  <a:pt x="26" y="92"/>
                </a:lnTo>
                <a:lnTo>
                  <a:pt x="24" y="90"/>
                </a:lnTo>
                <a:lnTo>
                  <a:pt x="24" y="88"/>
                </a:lnTo>
                <a:lnTo>
                  <a:pt x="22" y="86"/>
                </a:lnTo>
                <a:lnTo>
                  <a:pt x="20" y="84"/>
                </a:lnTo>
                <a:lnTo>
                  <a:pt x="20" y="84"/>
                </a:lnTo>
                <a:lnTo>
                  <a:pt x="18" y="82"/>
                </a:lnTo>
                <a:lnTo>
                  <a:pt x="16" y="78"/>
                </a:lnTo>
                <a:lnTo>
                  <a:pt x="16" y="76"/>
                </a:lnTo>
                <a:lnTo>
                  <a:pt x="14" y="76"/>
                </a:lnTo>
                <a:lnTo>
                  <a:pt x="14" y="74"/>
                </a:lnTo>
                <a:lnTo>
                  <a:pt x="12" y="72"/>
                </a:lnTo>
                <a:lnTo>
                  <a:pt x="12" y="72"/>
                </a:lnTo>
                <a:lnTo>
                  <a:pt x="10" y="72"/>
                </a:lnTo>
                <a:lnTo>
                  <a:pt x="10" y="70"/>
                </a:lnTo>
                <a:lnTo>
                  <a:pt x="8" y="70"/>
                </a:lnTo>
                <a:lnTo>
                  <a:pt x="6" y="68"/>
                </a:lnTo>
                <a:lnTo>
                  <a:pt x="4" y="64"/>
                </a:lnTo>
                <a:lnTo>
                  <a:pt x="2" y="60"/>
                </a:lnTo>
                <a:lnTo>
                  <a:pt x="2" y="58"/>
                </a:lnTo>
                <a:lnTo>
                  <a:pt x="0" y="60"/>
                </a:lnTo>
                <a:lnTo>
                  <a:pt x="0" y="62"/>
                </a:lnTo>
                <a:lnTo>
                  <a:pt x="2" y="64"/>
                </a:lnTo>
                <a:lnTo>
                  <a:pt x="2" y="66"/>
                </a:lnTo>
                <a:lnTo>
                  <a:pt x="2" y="68"/>
                </a:lnTo>
                <a:lnTo>
                  <a:pt x="4" y="68"/>
                </a:lnTo>
                <a:lnTo>
                  <a:pt x="6" y="70"/>
                </a:lnTo>
                <a:lnTo>
                  <a:pt x="8" y="70"/>
                </a:lnTo>
                <a:lnTo>
                  <a:pt x="8" y="72"/>
                </a:lnTo>
                <a:lnTo>
                  <a:pt x="10" y="72"/>
                </a:lnTo>
                <a:lnTo>
                  <a:pt x="10" y="72"/>
                </a:lnTo>
                <a:lnTo>
                  <a:pt x="10" y="74"/>
                </a:lnTo>
                <a:lnTo>
                  <a:pt x="10" y="74"/>
                </a:lnTo>
                <a:lnTo>
                  <a:pt x="10" y="76"/>
                </a:lnTo>
                <a:lnTo>
                  <a:pt x="12" y="78"/>
                </a:lnTo>
                <a:lnTo>
                  <a:pt x="16" y="82"/>
                </a:lnTo>
                <a:lnTo>
                  <a:pt x="18" y="84"/>
                </a:lnTo>
                <a:lnTo>
                  <a:pt x="18" y="86"/>
                </a:lnTo>
                <a:lnTo>
                  <a:pt x="18" y="86"/>
                </a:lnTo>
                <a:lnTo>
                  <a:pt x="20" y="88"/>
                </a:lnTo>
                <a:lnTo>
                  <a:pt x="20" y="88"/>
                </a:lnTo>
                <a:lnTo>
                  <a:pt x="20" y="90"/>
                </a:lnTo>
                <a:lnTo>
                  <a:pt x="22" y="90"/>
                </a:lnTo>
                <a:lnTo>
                  <a:pt x="24" y="92"/>
                </a:lnTo>
                <a:lnTo>
                  <a:pt x="26" y="94"/>
                </a:lnTo>
                <a:lnTo>
                  <a:pt x="28" y="96"/>
                </a:lnTo>
                <a:lnTo>
                  <a:pt x="28" y="98"/>
                </a:lnTo>
                <a:lnTo>
                  <a:pt x="30" y="98"/>
                </a:lnTo>
                <a:lnTo>
                  <a:pt x="30" y="100"/>
                </a:lnTo>
                <a:lnTo>
                  <a:pt x="30" y="102"/>
                </a:lnTo>
                <a:lnTo>
                  <a:pt x="32" y="102"/>
                </a:lnTo>
                <a:lnTo>
                  <a:pt x="34" y="104"/>
                </a:lnTo>
                <a:lnTo>
                  <a:pt x="36" y="106"/>
                </a:lnTo>
                <a:lnTo>
                  <a:pt x="38" y="108"/>
                </a:lnTo>
                <a:lnTo>
                  <a:pt x="40" y="110"/>
                </a:lnTo>
                <a:lnTo>
                  <a:pt x="40" y="110"/>
                </a:lnTo>
                <a:lnTo>
                  <a:pt x="42" y="110"/>
                </a:lnTo>
                <a:lnTo>
                  <a:pt x="42" y="112"/>
                </a:lnTo>
                <a:lnTo>
                  <a:pt x="42" y="112"/>
                </a:lnTo>
                <a:lnTo>
                  <a:pt x="42" y="112"/>
                </a:lnTo>
                <a:lnTo>
                  <a:pt x="40" y="112"/>
                </a:lnTo>
                <a:lnTo>
                  <a:pt x="40" y="112"/>
                </a:lnTo>
                <a:lnTo>
                  <a:pt x="40" y="114"/>
                </a:lnTo>
                <a:lnTo>
                  <a:pt x="38" y="114"/>
                </a:lnTo>
                <a:lnTo>
                  <a:pt x="38" y="114"/>
                </a:lnTo>
                <a:lnTo>
                  <a:pt x="36" y="114"/>
                </a:lnTo>
                <a:lnTo>
                  <a:pt x="36" y="112"/>
                </a:lnTo>
                <a:lnTo>
                  <a:pt x="34" y="112"/>
                </a:lnTo>
                <a:lnTo>
                  <a:pt x="30" y="112"/>
                </a:lnTo>
                <a:lnTo>
                  <a:pt x="30" y="110"/>
                </a:lnTo>
                <a:lnTo>
                  <a:pt x="28" y="110"/>
                </a:lnTo>
                <a:lnTo>
                  <a:pt x="26" y="110"/>
                </a:lnTo>
                <a:lnTo>
                  <a:pt x="26" y="110"/>
                </a:lnTo>
                <a:lnTo>
                  <a:pt x="24" y="110"/>
                </a:lnTo>
                <a:lnTo>
                  <a:pt x="24" y="108"/>
                </a:lnTo>
                <a:lnTo>
                  <a:pt x="22" y="106"/>
                </a:lnTo>
                <a:lnTo>
                  <a:pt x="20" y="106"/>
                </a:lnTo>
                <a:lnTo>
                  <a:pt x="18" y="104"/>
                </a:lnTo>
                <a:lnTo>
                  <a:pt x="18" y="102"/>
                </a:lnTo>
                <a:lnTo>
                  <a:pt x="16" y="102"/>
                </a:lnTo>
                <a:lnTo>
                  <a:pt x="16" y="102"/>
                </a:lnTo>
                <a:lnTo>
                  <a:pt x="14" y="100"/>
                </a:lnTo>
                <a:lnTo>
                  <a:pt x="14" y="100"/>
                </a:lnTo>
                <a:lnTo>
                  <a:pt x="12" y="98"/>
                </a:lnTo>
                <a:lnTo>
                  <a:pt x="14" y="100"/>
                </a:lnTo>
                <a:lnTo>
                  <a:pt x="14" y="100"/>
                </a:lnTo>
                <a:lnTo>
                  <a:pt x="14" y="102"/>
                </a:lnTo>
                <a:lnTo>
                  <a:pt x="14" y="102"/>
                </a:lnTo>
                <a:lnTo>
                  <a:pt x="16" y="102"/>
                </a:lnTo>
                <a:lnTo>
                  <a:pt x="16" y="104"/>
                </a:lnTo>
                <a:lnTo>
                  <a:pt x="18" y="106"/>
                </a:lnTo>
                <a:lnTo>
                  <a:pt x="20" y="106"/>
                </a:lnTo>
                <a:lnTo>
                  <a:pt x="22" y="108"/>
                </a:lnTo>
                <a:lnTo>
                  <a:pt x="22" y="110"/>
                </a:lnTo>
                <a:lnTo>
                  <a:pt x="24" y="112"/>
                </a:lnTo>
                <a:lnTo>
                  <a:pt x="26" y="112"/>
                </a:lnTo>
                <a:lnTo>
                  <a:pt x="26" y="112"/>
                </a:lnTo>
                <a:lnTo>
                  <a:pt x="26" y="114"/>
                </a:lnTo>
                <a:lnTo>
                  <a:pt x="28" y="114"/>
                </a:lnTo>
                <a:lnTo>
                  <a:pt x="28" y="114"/>
                </a:lnTo>
                <a:lnTo>
                  <a:pt x="24" y="114"/>
                </a:lnTo>
                <a:lnTo>
                  <a:pt x="22" y="114"/>
                </a:lnTo>
                <a:lnTo>
                  <a:pt x="20" y="116"/>
                </a:lnTo>
                <a:lnTo>
                  <a:pt x="18" y="116"/>
                </a:lnTo>
                <a:lnTo>
                  <a:pt x="16" y="118"/>
                </a:lnTo>
                <a:lnTo>
                  <a:pt x="16" y="118"/>
                </a:lnTo>
                <a:lnTo>
                  <a:pt x="14" y="118"/>
                </a:lnTo>
                <a:lnTo>
                  <a:pt x="14" y="118"/>
                </a:lnTo>
                <a:lnTo>
                  <a:pt x="16" y="118"/>
                </a:lnTo>
                <a:lnTo>
                  <a:pt x="18" y="120"/>
                </a:lnTo>
                <a:lnTo>
                  <a:pt x="18" y="120"/>
                </a:lnTo>
                <a:lnTo>
                  <a:pt x="20" y="120"/>
                </a:lnTo>
                <a:lnTo>
                  <a:pt x="20" y="118"/>
                </a:lnTo>
                <a:lnTo>
                  <a:pt x="22" y="118"/>
                </a:lnTo>
                <a:lnTo>
                  <a:pt x="22" y="118"/>
                </a:lnTo>
                <a:lnTo>
                  <a:pt x="22" y="118"/>
                </a:lnTo>
                <a:lnTo>
                  <a:pt x="22" y="118"/>
                </a:lnTo>
                <a:lnTo>
                  <a:pt x="22" y="118"/>
                </a:lnTo>
                <a:lnTo>
                  <a:pt x="24" y="118"/>
                </a:lnTo>
                <a:lnTo>
                  <a:pt x="24" y="118"/>
                </a:lnTo>
                <a:lnTo>
                  <a:pt x="24" y="118"/>
                </a:lnTo>
                <a:lnTo>
                  <a:pt x="26" y="116"/>
                </a:lnTo>
                <a:lnTo>
                  <a:pt x="28" y="118"/>
                </a:lnTo>
                <a:lnTo>
                  <a:pt x="30" y="118"/>
                </a:lnTo>
                <a:lnTo>
                  <a:pt x="32" y="118"/>
                </a:lnTo>
                <a:lnTo>
                  <a:pt x="34" y="118"/>
                </a:lnTo>
                <a:lnTo>
                  <a:pt x="34" y="118"/>
                </a:lnTo>
                <a:lnTo>
                  <a:pt x="36" y="118"/>
                </a:lnTo>
                <a:lnTo>
                  <a:pt x="38" y="118"/>
                </a:lnTo>
                <a:lnTo>
                  <a:pt x="40" y="118"/>
                </a:lnTo>
                <a:lnTo>
                  <a:pt x="42" y="118"/>
                </a:lnTo>
                <a:lnTo>
                  <a:pt x="44" y="118"/>
                </a:lnTo>
                <a:lnTo>
                  <a:pt x="46" y="120"/>
                </a:lnTo>
                <a:lnTo>
                  <a:pt x="48" y="120"/>
                </a:lnTo>
                <a:lnTo>
                  <a:pt x="48" y="120"/>
                </a:lnTo>
                <a:lnTo>
                  <a:pt x="50" y="122"/>
                </a:lnTo>
                <a:lnTo>
                  <a:pt x="50" y="122"/>
                </a:lnTo>
                <a:lnTo>
                  <a:pt x="50" y="124"/>
                </a:lnTo>
                <a:lnTo>
                  <a:pt x="52" y="124"/>
                </a:lnTo>
                <a:lnTo>
                  <a:pt x="54" y="126"/>
                </a:lnTo>
                <a:lnTo>
                  <a:pt x="56" y="128"/>
                </a:lnTo>
                <a:lnTo>
                  <a:pt x="58" y="130"/>
                </a:lnTo>
                <a:lnTo>
                  <a:pt x="60" y="134"/>
                </a:lnTo>
                <a:lnTo>
                  <a:pt x="62" y="136"/>
                </a:lnTo>
                <a:lnTo>
                  <a:pt x="64" y="138"/>
                </a:lnTo>
                <a:lnTo>
                  <a:pt x="66" y="140"/>
                </a:lnTo>
                <a:lnTo>
                  <a:pt x="66" y="144"/>
                </a:lnTo>
                <a:lnTo>
                  <a:pt x="68" y="146"/>
                </a:lnTo>
                <a:lnTo>
                  <a:pt x="70" y="148"/>
                </a:lnTo>
                <a:lnTo>
                  <a:pt x="70" y="150"/>
                </a:lnTo>
                <a:lnTo>
                  <a:pt x="72" y="152"/>
                </a:lnTo>
                <a:lnTo>
                  <a:pt x="74" y="154"/>
                </a:lnTo>
                <a:lnTo>
                  <a:pt x="76" y="156"/>
                </a:lnTo>
                <a:lnTo>
                  <a:pt x="76" y="158"/>
                </a:lnTo>
                <a:lnTo>
                  <a:pt x="78" y="160"/>
                </a:lnTo>
                <a:lnTo>
                  <a:pt x="78" y="164"/>
                </a:lnTo>
                <a:lnTo>
                  <a:pt x="80" y="170"/>
                </a:lnTo>
                <a:lnTo>
                  <a:pt x="80" y="172"/>
                </a:lnTo>
                <a:lnTo>
                  <a:pt x="80" y="176"/>
                </a:lnTo>
                <a:lnTo>
                  <a:pt x="80" y="187"/>
                </a:lnTo>
                <a:lnTo>
                  <a:pt x="82" y="199"/>
                </a:lnTo>
                <a:lnTo>
                  <a:pt x="82" y="207"/>
                </a:lnTo>
                <a:lnTo>
                  <a:pt x="82" y="213"/>
                </a:lnTo>
                <a:lnTo>
                  <a:pt x="82" y="219"/>
                </a:lnTo>
                <a:lnTo>
                  <a:pt x="80" y="2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45" name="Freeform 41"/>
          <p:cNvSpPr>
            <a:spLocks/>
          </p:cNvSpPr>
          <p:nvPr userDrawn="1"/>
        </p:nvSpPr>
        <p:spPr bwMode="auto">
          <a:xfrm>
            <a:off x="6096000" y="-7086327"/>
            <a:ext cx="19050" cy="47625"/>
          </a:xfrm>
          <a:custGeom>
            <a:avLst/>
            <a:gdLst>
              <a:gd name="T0" fmla="*/ 6 w 12"/>
              <a:gd name="T1" fmla="*/ 0 h 30"/>
              <a:gd name="T2" fmla="*/ 8 w 12"/>
              <a:gd name="T3" fmla="*/ 2 h 30"/>
              <a:gd name="T4" fmla="*/ 10 w 12"/>
              <a:gd name="T5" fmla="*/ 6 h 30"/>
              <a:gd name="T6" fmla="*/ 12 w 12"/>
              <a:gd name="T7" fmla="*/ 10 h 30"/>
              <a:gd name="T8" fmla="*/ 12 w 12"/>
              <a:gd name="T9" fmla="*/ 14 h 30"/>
              <a:gd name="T10" fmla="*/ 12 w 12"/>
              <a:gd name="T11" fmla="*/ 18 h 30"/>
              <a:gd name="T12" fmla="*/ 12 w 12"/>
              <a:gd name="T13" fmla="*/ 22 h 30"/>
              <a:gd name="T14" fmla="*/ 10 w 12"/>
              <a:gd name="T15" fmla="*/ 26 h 30"/>
              <a:gd name="T16" fmla="*/ 6 w 12"/>
              <a:gd name="T17" fmla="*/ 30 h 30"/>
              <a:gd name="T18" fmla="*/ 4 w 12"/>
              <a:gd name="T19" fmla="*/ 26 h 30"/>
              <a:gd name="T20" fmla="*/ 2 w 12"/>
              <a:gd name="T21" fmla="*/ 22 h 30"/>
              <a:gd name="T22" fmla="*/ 2 w 12"/>
              <a:gd name="T23" fmla="*/ 18 h 30"/>
              <a:gd name="T24" fmla="*/ 0 w 12"/>
              <a:gd name="T25" fmla="*/ 16 h 30"/>
              <a:gd name="T26" fmla="*/ 0 w 12"/>
              <a:gd name="T27" fmla="*/ 12 h 30"/>
              <a:gd name="T28" fmla="*/ 2 w 12"/>
              <a:gd name="T29" fmla="*/ 8 h 30"/>
              <a:gd name="T30" fmla="*/ 4 w 12"/>
              <a:gd name="T31" fmla="*/ 4 h 30"/>
              <a:gd name="T32" fmla="*/ 6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6" y="0"/>
                </a:moveTo>
                <a:lnTo>
                  <a:pt x="8" y="2"/>
                </a:lnTo>
                <a:lnTo>
                  <a:pt x="10" y="6"/>
                </a:lnTo>
                <a:lnTo>
                  <a:pt x="12" y="10"/>
                </a:lnTo>
                <a:lnTo>
                  <a:pt x="12" y="14"/>
                </a:lnTo>
                <a:lnTo>
                  <a:pt x="12" y="18"/>
                </a:lnTo>
                <a:lnTo>
                  <a:pt x="12" y="22"/>
                </a:lnTo>
                <a:lnTo>
                  <a:pt x="10" y="26"/>
                </a:lnTo>
                <a:lnTo>
                  <a:pt x="6" y="30"/>
                </a:lnTo>
                <a:lnTo>
                  <a:pt x="4" y="26"/>
                </a:lnTo>
                <a:lnTo>
                  <a:pt x="2" y="22"/>
                </a:lnTo>
                <a:lnTo>
                  <a:pt x="2" y="18"/>
                </a:lnTo>
                <a:lnTo>
                  <a:pt x="0" y="16"/>
                </a:lnTo>
                <a:lnTo>
                  <a:pt x="0" y="12"/>
                </a:lnTo>
                <a:lnTo>
                  <a:pt x="2" y="8"/>
                </a:lnTo>
                <a:lnTo>
                  <a:pt x="4" y="4"/>
                </a:lnTo>
                <a:lnTo>
                  <a:pt x="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46" name="Freeform 42"/>
          <p:cNvSpPr>
            <a:spLocks/>
          </p:cNvSpPr>
          <p:nvPr userDrawn="1"/>
        </p:nvSpPr>
        <p:spPr bwMode="auto">
          <a:xfrm>
            <a:off x="6118225" y="-7114902"/>
            <a:ext cx="25400" cy="41275"/>
          </a:xfrm>
          <a:custGeom>
            <a:avLst/>
            <a:gdLst>
              <a:gd name="T0" fmla="*/ 2 w 16"/>
              <a:gd name="T1" fmla="*/ 0 h 26"/>
              <a:gd name="T2" fmla="*/ 4 w 16"/>
              <a:gd name="T3" fmla="*/ 2 h 26"/>
              <a:gd name="T4" fmla="*/ 6 w 16"/>
              <a:gd name="T5" fmla="*/ 4 h 26"/>
              <a:gd name="T6" fmla="*/ 10 w 16"/>
              <a:gd name="T7" fmla="*/ 8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20 h 26"/>
              <a:gd name="T24" fmla="*/ 4 w 16"/>
              <a:gd name="T25" fmla="*/ 16 h 26"/>
              <a:gd name="T26" fmla="*/ 2 w 16"/>
              <a:gd name="T27" fmla="*/ 12 h 26"/>
              <a:gd name="T28" fmla="*/ 0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6" y="4"/>
                </a:lnTo>
                <a:lnTo>
                  <a:pt x="10" y="8"/>
                </a:lnTo>
                <a:lnTo>
                  <a:pt x="12" y="10"/>
                </a:lnTo>
                <a:lnTo>
                  <a:pt x="14" y="14"/>
                </a:lnTo>
                <a:lnTo>
                  <a:pt x="16" y="18"/>
                </a:lnTo>
                <a:lnTo>
                  <a:pt x="16" y="22"/>
                </a:lnTo>
                <a:lnTo>
                  <a:pt x="16" y="26"/>
                </a:lnTo>
                <a:lnTo>
                  <a:pt x="12" y="24"/>
                </a:lnTo>
                <a:lnTo>
                  <a:pt x="10" y="22"/>
                </a:lnTo>
                <a:lnTo>
                  <a:pt x="6" y="20"/>
                </a:lnTo>
                <a:lnTo>
                  <a:pt x="4" y="16"/>
                </a:lnTo>
                <a:lnTo>
                  <a:pt x="2" y="12"/>
                </a:lnTo>
                <a:lnTo>
                  <a:pt x="0"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47" name="Freeform 43"/>
          <p:cNvSpPr>
            <a:spLocks/>
          </p:cNvSpPr>
          <p:nvPr userDrawn="1"/>
        </p:nvSpPr>
        <p:spPr bwMode="auto">
          <a:xfrm>
            <a:off x="5886452" y="-7184752"/>
            <a:ext cx="41275" cy="25400"/>
          </a:xfrm>
          <a:custGeom>
            <a:avLst/>
            <a:gdLst>
              <a:gd name="T0" fmla="*/ 26 w 26"/>
              <a:gd name="T1" fmla="*/ 14 h 16"/>
              <a:gd name="T2" fmla="*/ 24 w 26"/>
              <a:gd name="T3" fmla="*/ 10 h 16"/>
              <a:gd name="T4" fmla="*/ 22 w 26"/>
              <a:gd name="T5" fmla="*/ 8 h 16"/>
              <a:gd name="T6" fmla="*/ 18 w 26"/>
              <a:gd name="T7" fmla="*/ 4 h 16"/>
              <a:gd name="T8" fmla="*/ 14 w 26"/>
              <a:gd name="T9" fmla="*/ 2 h 16"/>
              <a:gd name="T10" fmla="*/ 10 w 26"/>
              <a:gd name="T11" fmla="*/ 2 h 16"/>
              <a:gd name="T12" fmla="*/ 8 w 26"/>
              <a:gd name="T13" fmla="*/ 0 h 16"/>
              <a:gd name="T14" fmla="*/ 4 w 26"/>
              <a:gd name="T15" fmla="*/ 2 h 16"/>
              <a:gd name="T16" fmla="*/ 0 w 26"/>
              <a:gd name="T17" fmla="*/ 2 h 16"/>
              <a:gd name="T18" fmla="*/ 2 w 26"/>
              <a:gd name="T19" fmla="*/ 6 h 16"/>
              <a:gd name="T20" fmla="*/ 4 w 26"/>
              <a:gd name="T21" fmla="*/ 10 h 16"/>
              <a:gd name="T22" fmla="*/ 6 w 26"/>
              <a:gd name="T23" fmla="*/ 12 h 16"/>
              <a:gd name="T24" fmla="*/ 8 w 26"/>
              <a:gd name="T25" fmla="*/ 14 h 16"/>
              <a:gd name="T26" fmla="*/ 12 w 26"/>
              <a:gd name="T27" fmla="*/ 16 h 16"/>
              <a:gd name="T28" fmla="*/ 16 w 26"/>
              <a:gd name="T29" fmla="*/ 16 h 16"/>
              <a:gd name="T30" fmla="*/ 22 w 26"/>
              <a:gd name="T31" fmla="*/ 16 h 16"/>
              <a:gd name="T32" fmla="*/ 26 w 26"/>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4"/>
                </a:moveTo>
                <a:lnTo>
                  <a:pt x="24" y="10"/>
                </a:lnTo>
                <a:lnTo>
                  <a:pt x="22" y="8"/>
                </a:lnTo>
                <a:lnTo>
                  <a:pt x="18" y="4"/>
                </a:lnTo>
                <a:lnTo>
                  <a:pt x="14" y="2"/>
                </a:lnTo>
                <a:lnTo>
                  <a:pt x="10" y="2"/>
                </a:lnTo>
                <a:lnTo>
                  <a:pt x="8" y="0"/>
                </a:lnTo>
                <a:lnTo>
                  <a:pt x="4" y="2"/>
                </a:lnTo>
                <a:lnTo>
                  <a:pt x="0" y="2"/>
                </a:lnTo>
                <a:lnTo>
                  <a:pt x="2" y="6"/>
                </a:lnTo>
                <a:lnTo>
                  <a:pt x="4" y="10"/>
                </a:lnTo>
                <a:lnTo>
                  <a:pt x="6" y="12"/>
                </a:lnTo>
                <a:lnTo>
                  <a:pt x="8" y="14"/>
                </a:lnTo>
                <a:lnTo>
                  <a:pt x="12" y="16"/>
                </a:lnTo>
                <a:lnTo>
                  <a:pt x="16" y="16"/>
                </a:lnTo>
                <a:lnTo>
                  <a:pt x="22" y="16"/>
                </a:lnTo>
                <a:lnTo>
                  <a:pt x="26"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48" name="Freeform 44"/>
          <p:cNvSpPr>
            <a:spLocks/>
          </p:cNvSpPr>
          <p:nvPr userDrawn="1"/>
        </p:nvSpPr>
        <p:spPr bwMode="auto">
          <a:xfrm>
            <a:off x="6105527" y="-7324452"/>
            <a:ext cx="15875" cy="53975"/>
          </a:xfrm>
          <a:custGeom>
            <a:avLst/>
            <a:gdLst>
              <a:gd name="T0" fmla="*/ 10 w 10"/>
              <a:gd name="T1" fmla="*/ 34 h 34"/>
              <a:gd name="T2" fmla="*/ 10 w 10"/>
              <a:gd name="T3" fmla="*/ 28 h 34"/>
              <a:gd name="T4" fmla="*/ 10 w 10"/>
              <a:gd name="T5" fmla="*/ 24 h 34"/>
              <a:gd name="T6" fmla="*/ 10 w 10"/>
              <a:gd name="T7" fmla="*/ 20 h 34"/>
              <a:gd name="T8" fmla="*/ 10 w 10"/>
              <a:gd name="T9" fmla="*/ 14 h 34"/>
              <a:gd name="T10" fmla="*/ 10 w 10"/>
              <a:gd name="T11" fmla="*/ 10 h 34"/>
              <a:gd name="T12" fmla="*/ 8 w 10"/>
              <a:gd name="T13" fmla="*/ 6 h 34"/>
              <a:gd name="T14" fmla="*/ 6 w 10"/>
              <a:gd name="T15" fmla="*/ 4 h 34"/>
              <a:gd name="T16" fmla="*/ 2 w 10"/>
              <a:gd name="T17" fmla="*/ 0 h 34"/>
              <a:gd name="T18" fmla="*/ 0 w 10"/>
              <a:gd name="T19" fmla="*/ 8 h 34"/>
              <a:gd name="T20" fmla="*/ 0 w 10"/>
              <a:gd name="T21" fmla="*/ 14 h 34"/>
              <a:gd name="T22" fmla="*/ 0 w 10"/>
              <a:gd name="T23" fmla="*/ 18 h 34"/>
              <a:gd name="T24" fmla="*/ 0 w 10"/>
              <a:gd name="T25" fmla="*/ 22 h 34"/>
              <a:gd name="T26" fmla="*/ 2 w 10"/>
              <a:gd name="T27" fmla="*/ 26 h 34"/>
              <a:gd name="T28" fmla="*/ 4 w 10"/>
              <a:gd name="T29" fmla="*/ 30 h 34"/>
              <a:gd name="T30" fmla="*/ 6 w 10"/>
              <a:gd name="T31" fmla="*/ 32 h 34"/>
              <a:gd name="T32" fmla="*/ 10 w 10"/>
              <a:gd name="T3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34">
                <a:moveTo>
                  <a:pt x="10" y="34"/>
                </a:moveTo>
                <a:lnTo>
                  <a:pt x="10" y="28"/>
                </a:lnTo>
                <a:lnTo>
                  <a:pt x="10" y="24"/>
                </a:lnTo>
                <a:lnTo>
                  <a:pt x="10" y="20"/>
                </a:lnTo>
                <a:lnTo>
                  <a:pt x="10" y="14"/>
                </a:lnTo>
                <a:lnTo>
                  <a:pt x="10" y="10"/>
                </a:lnTo>
                <a:lnTo>
                  <a:pt x="8" y="6"/>
                </a:lnTo>
                <a:lnTo>
                  <a:pt x="6" y="4"/>
                </a:lnTo>
                <a:lnTo>
                  <a:pt x="2" y="0"/>
                </a:lnTo>
                <a:lnTo>
                  <a:pt x="0" y="8"/>
                </a:lnTo>
                <a:lnTo>
                  <a:pt x="0" y="14"/>
                </a:lnTo>
                <a:lnTo>
                  <a:pt x="0" y="18"/>
                </a:lnTo>
                <a:lnTo>
                  <a:pt x="0" y="22"/>
                </a:lnTo>
                <a:lnTo>
                  <a:pt x="2" y="26"/>
                </a:lnTo>
                <a:lnTo>
                  <a:pt x="4" y="30"/>
                </a:lnTo>
                <a:lnTo>
                  <a:pt x="6" y="32"/>
                </a:lnTo>
                <a:lnTo>
                  <a:pt x="10"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49" name="Freeform 45"/>
          <p:cNvSpPr>
            <a:spLocks/>
          </p:cNvSpPr>
          <p:nvPr userDrawn="1"/>
        </p:nvSpPr>
        <p:spPr bwMode="auto">
          <a:xfrm>
            <a:off x="6127750" y="-7203802"/>
            <a:ext cx="19050" cy="47625"/>
          </a:xfrm>
          <a:custGeom>
            <a:avLst/>
            <a:gdLst>
              <a:gd name="T0" fmla="*/ 4 w 12"/>
              <a:gd name="T1" fmla="*/ 0 h 30"/>
              <a:gd name="T2" fmla="*/ 6 w 12"/>
              <a:gd name="T3" fmla="*/ 2 h 30"/>
              <a:gd name="T4" fmla="*/ 8 w 12"/>
              <a:gd name="T5" fmla="*/ 6 h 30"/>
              <a:gd name="T6" fmla="*/ 10 w 12"/>
              <a:gd name="T7" fmla="*/ 10 h 30"/>
              <a:gd name="T8" fmla="*/ 12 w 12"/>
              <a:gd name="T9" fmla="*/ 14 h 30"/>
              <a:gd name="T10" fmla="*/ 12 w 12"/>
              <a:gd name="T11" fmla="*/ 18 h 30"/>
              <a:gd name="T12" fmla="*/ 10 w 12"/>
              <a:gd name="T13" fmla="*/ 22 h 30"/>
              <a:gd name="T14" fmla="*/ 8 w 12"/>
              <a:gd name="T15" fmla="*/ 26 h 30"/>
              <a:gd name="T16" fmla="*/ 6 w 12"/>
              <a:gd name="T17" fmla="*/ 30 h 30"/>
              <a:gd name="T18" fmla="*/ 2 w 12"/>
              <a:gd name="T19" fmla="*/ 26 h 30"/>
              <a:gd name="T20" fmla="*/ 0 w 12"/>
              <a:gd name="T21" fmla="*/ 24 h 30"/>
              <a:gd name="T22" fmla="*/ 0 w 12"/>
              <a:gd name="T23" fmla="*/ 20 h 30"/>
              <a:gd name="T24" fmla="*/ 0 w 12"/>
              <a:gd name="T25" fmla="*/ 16 h 30"/>
              <a:gd name="T26" fmla="*/ 0 w 12"/>
              <a:gd name="T27" fmla="*/ 12 h 30"/>
              <a:gd name="T28" fmla="*/ 0 w 12"/>
              <a:gd name="T29" fmla="*/ 8 h 30"/>
              <a:gd name="T30" fmla="*/ 2 w 12"/>
              <a:gd name="T31" fmla="*/ 4 h 30"/>
              <a:gd name="T32" fmla="*/ 4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4" y="0"/>
                </a:moveTo>
                <a:lnTo>
                  <a:pt x="6" y="2"/>
                </a:lnTo>
                <a:lnTo>
                  <a:pt x="8" y="6"/>
                </a:lnTo>
                <a:lnTo>
                  <a:pt x="10" y="10"/>
                </a:lnTo>
                <a:lnTo>
                  <a:pt x="12" y="14"/>
                </a:lnTo>
                <a:lnTo>
                  <a:pt x="12" y="18"/>
                </a:lnTo>
                <a:lnTo>
                  <a:pt x="10" y="22"/>
                </a:lnTo>
                <a:lnTo>
                  <a:pt x="8" y="26"/>
                </a:lnTo>
                <a:lnTo>
                  <a:pt x="6" y="30"/>
                </a:lnTo>
                <a:lnTo>
                  <a:pt x="2" y="26"/>
                </a:lnTo>
                <a:lnTo>
                  <a:pt x="0" y="24"/>
                </a:lnTo>
                <a:lnTo>
                  <a:pt x="0" y="20"/>
                </a:lnTo>
                <a:lnTo>
                  <a:pt x="0" y="16"/>
                </a:lnTo>
                <a:lnTo>
                  <a:pt x="0" y="12"/>
                </a:lnTo>
                <a:lnTo>
                  <a:pt x="0" y="8"/>
                </a:lnTo>
                <a:lnTo>
                  <a:pt x="2" y="4"/>
                </a:lnTo>
                <a:lnTo>
                  <a:pt x="4"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50" name="Freeform 46"/>
          <p:cNvSpPr>
            <a:spLocks/>
          </p:cNvSpPr>
          <p:nvPr userDrawn="1"/>
        </p:nvSpPr>
        <p:spPr bwMode="auto">
          <a:xfrm>
            <a:off x="6038850" y="-7118076"/>
            <a:ext cx="25400" cy="41275"/>
          </a:xfrm>
          <a:custGeom>
            <a:avLst/>
            <a:gdLst>
              <a:gd name="T0" fmla="*/ 2 w 16"/>
              <a:gd name="T1" fmla="*/ 0 h 26"/>
              <a:gd name="T2" fmla="*/ 4 w 16"/>
              <a:gd name="T3" fmla="*/ 2 h 26"/>
              <a:gd name="T4" fmla="*/ 8 w 16"/>
              <a:gd name="T5" fmla="*/ 4 h 26"/>
              <a:gd name="T6" fmla="*/ 10 w 16"/>
              <a:gd name="T7" fmla="*/ 8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20 h 26"/>
              <a:gd name="T24" fmla="*/ 4 w 16"/>
              <a:gd name="T25" fmla="*/ 16 h 26"/>
              <a:gd name="T26" fmla="*/ 2 w 16"/>
              <a:gd name="T27" fmla="*/ 12 h 26"/>
              <a:gd name="T28" fmla="*/ 2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8" y="4"/>
                </a:lnTo>
                <a:lnTo>
                  <a:pt x="10" y="8"/>
                </a:lnTo>
                <a:lnTo>
                  <a:pt x="12" y="10"/>
                </a:lnTo>
                <a:lnTo>
                  <a:pt x="14" y="14"/>
                </a:lnTo>
                <a:lnTo>
                  <a:pt x="16" y="18"/>
                </a:lnTo>
                <a:lnTo>
                  <a:pt x="16" y="22"/>
                </a:lnTo>
                <a:lnTo>
                  <a:pt x="16" y="26"/>
                </a:lnTo>
                <a:lnTo>
                  <a:pt x="12" y="24"/>
                </a:lnTo>
                <a:lnTo>
                  <a:pt x="10" y="22"/>
                </a:lnTo>
                <a:lnTo>
                  <a:pt x="6" y="20"/>
                </a:lnTo>
                <a:lnTo>
                  <a:pt x="4" y="16"/>
                </a:lnTo>
                <a:lnTo>
                  <a:pt x="2" y="12"/>
                </a:lnTo>
                <a:lnTo>
                  <a:pt x="2"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51" name="Freeform 47"/>
          <p:cNvSpPr>
            <a:spLocks/>
          </p:cNvSpPr>
          <p:nvPr userDrawn="1"/>
        </p:nvSpPr>
        <p:spPr bwMode="auto">
          <a:xfrm>
            <a:off x="5915027" y="-7273652"/>
            <a:ext cx="41275" cy="22225"/>
          </a:xfrm>
          <a:custGeom>
            <a:avLst/>
            <a:gdLst>
              <a:gd name="T0" fmla="*/ 26 w 26"/>
              <a:gd name="T1" fmla="*/ 12 h 14"/>
              <a:gd name="T2" fmla="*/ 24 w 26"/>
              <a:gd name="T3" fmla="*/ 8 h 14"/>
              <a:gd name="T4" fmla="*/ 20 w 26"/>
              <a:gd name="T5" fmla="*/ 6 h 14"/>
              <a:gd name="T6" fmla="*/ 18 w 26"/>
              <a:gd name="T7" fmla="*/ 2 h 14"/>
              <a:gd name="T8" fmla="*/ 14 w 26"/>
              <a:gd name="T9" fmla="*/ 0 h 14"/>
              <a:gd name="T10" fmla="*/ 10 w 26"/>
              <a:gd name="T11" fmla="*/ 0 h 14"/>
              <a:gd name="T12" fmla="*/ 6 w 26"/>
              <a:gd name="T13" fmla="*/ 0 h 14"/>
              <a:gd name="T14" fmla="*/ 2 w 26"/>
              <a:gd name="T15" fmla="*/ 0 h 14"/>
              <a:gd name="T16" fmla="*/ 0 w 26"/>
              <a:gd name="T17" fmla="*/ 0 h 14"/>
              <a:gd name="T18" fmla="*/ 0 w 26"/>
              <a:gd name="T19" fmla="*/ 4 h 14"/>
              <a:gd name="T20" fmla="*/ 4 w 26"/>
              <a:gd name="T21" fmla="*/ 8 h 14"/>
              <a:gd name="T22" fmla="*/ 6 w 26"/>
              <a:gd name="T23" fmla="*/ 10 h 14"/>
              <a:gd name="T24" fmla="*/ 8 w 26"/>
              <a:gd name="T25" fmla="*/ 12 h 14"/>
              <a:gd name="T26" fmla="*/ 12 w 26"/>
              <a:gd name="T27" fmla="*/ 14 h 14"/>
              <a:gd name="T28" fmla="*/ 16 w 26"/>
              <a:gd name="T29" fmla="*/ 14 h 14"/>
              <a:gd name="T30" fmla="*/ 20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0" y="6"/>
                </a:lnTo>
                <a:lnTo>
                  <a:pt x="18" y="2"/>
                </a:lnTo>
                <a:lnTo>
                  <a:pt x="14" y="0"/>
                </a:lnTo>
                <a:lnTo>
                  <a:pt x="10" y="0"/>
                </a:lnTo>
                <a:lnTo>
                  <a:pt x="6" y="0"/>
                </a:lnTo>
                <a:lnTo>
                  <a:pt x="2" y="0"/>
                </a:lnTo>
                <a:lnTo>
                  <a:pt x="0" y="0"/>
                </a:lnTo>
                <a:lnTo>
                  <a:pt x="0" y="4"/>
                </a:lnTo>
                <a:lnTo>
                  <a:pt x="4" y="8"/>
                </a:lnTo>
                <a:lnTo>
                  <a:pt x="6" y="10"/>
                </a:lnTo>
                <a:lnTo>
                  <a:pt x="8" y="12"/>
                </a:lnTo>
                <a:lnTo>
                  <a:pt x="12" y="14"/>
                </a:lnTo>
                <a:lnTo>
                  <a:pt x="16" y="14"/>
                </a:lnTo>
                <a:lnTo>
                  <a:pt x="20"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52" name="Freeform 48"/>
          <p:cNvSpPr>
            <a:spLocks/>
          </p:cNvSpPr>
          <p:nvPr userDrawn="1"/>
        </p:nvSpPr>
        <p:spPr bwMode="auto">
          <a:xfrm>
            <a:off x="6035677" y="-7238727"/>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2 h 14"/>
              <a:gd name="T10" fmla="*/ 18 w 26"/>
              <a:gd name="T11" fmla="*/ 12 h 14"/>
              <a:gd name="T12" fmla="*/ 22 w 26"/>
              <a:gd name="T13" fmla="*/ 10 h 14"/>
              <a:gd name="T14" fmla="*/ 24 w 26"/>
              <a:gd name="T15" fmla="*/ 8 h 14"/>
              <a:gd name="T16" fmla="*/ 26 w 26"/>
              <a:gd name="T17" fmla="*/ 4 h 14"/>
              <a:gd name="T18" fmla="*/ 22 w 26"/>
              <a:gd name="T19" fmla="*/ 2 h 14"/>
              <a:gd name="T20" fmla="*/ 18 w 26"/>
              <a:gd name="T21" fmla="*/ 2 h 14"/>
              <a:gd name="T22" fmla="*/ 14 w 26"/>
              <a:gd name="T23" fmla="*/ 0 h 14"/>
              <a:gd name="T24" fmla="*/ 10 w 26"/>
              <a:gd name="T25" fmla="*/ 0 h 14"/>
              <a:gd name="T26" fmla="*/ 8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2"/>
                </a:lnTo>
                <a:lnTo>
                  <a:pt x="18" y="12"/>
                </a:lnTo>
                <a:lnTo>
                  <a:pt x="22" y="10"/>
                </a:lnTo>
                <a:lnTo>
                  <a:pt x="24" y="8"/>
                </a:lnTo>
                <a:lnTo>
                  <a:pt x="26" y="4"/>
                </a:lnTo>
                <a:lnTo>
                  <a:pt x="22" y="2"/>
                </a:lnTo>
                <a:lnTo>
                  <a:pt x="18" y="2"/>
                </a:lnTo>
                <a:lnTo>
                  <a:pt x="14" y="0"/>
                </a:lnTo>
                <a:lnTo>
                  <a:pt x="10" y="0"/>
                </a:lnTo>
                <a:lnTo>
                  <a:pt x="8"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53" name="Freeform 49"/>
          <p:cNvSpPr>
            <a:spLocks/>
          </p:cNvSpPr>
          <p:nvPr userDrawn="1"/>
        </p:nvSpPr>
        <p:spPr bwMode="auto">
          <a:xfrm>
            <a:off x="5927725" y="-7241902"/>
            <a:ext cx="44450" cy="22225"/>
          </a:xfrm>
          <a:custGeom>
            <a:avLst/>
            <a:gdLst>
              <a:gd name="T0" fmla="*/ 0 w 28"/>
              <a:gd name="T1" fmla="*/ 12 h 14"/>
              <a:gd name="T2" fmla="*/ 4 w 28"/>
              <a:gd name="T3" fmla="*/ 14 h 14"/>
              <a:gd name="T4" fmla="*/ 8 w 28"/>
              <a:gd name="T5" fmla="*/ 14 h 14"/>
              <a:gd name="T6" fmla="*/ 12 w 28"/>
              <a:gd name="T7" fmla="*/ 12 h 14"/>
              <a:gd name="T8" fmla="*/ 14 w 28"/>
              <a:gd name="T9" fmla="*/ 12 h 14"/>
              <a:gd name="T10" fmla="*/ 18 w 28"/>
              <a:gd name="T11" fmla="*/ 10 h 14"/>
              <a:gd name="T12" fmla="*/ 22 w 28"/>
              <a:gd name="T13" fmla="*/ 8 h 14"/>
              <a:gd name="T14" fmla="*/ 24 w 28"/>
              <a:gd name="T15" fmla="*/ 6 h 14"/>
              <a:gd name="T16" fmla="*/ 28 w 28"/>
              <a:gd name="T17" fmla="*/ 4 h 14"/>
              <a:gd name="T18" fmla="*/ 22 w 28"/>
              <a:gd name="T19" fmla="*/ 2 h 14"/>
              <a:gd name="T20" fmla="*/ 18 w 28"/>
              <a:gd name="T21" fmla="*/ 0 h 14"/>
              <a:gd name="T22" fmla="*/ 14 w 28"/>
              <a:gd name="T23" fmla="*/ 0 h 14"/>
              <a:gd name="T24" fmla="*/ 12 w 28"/>
              <a:gd name="T25" fmla="*/ 0 h 14"/>
              <a:gd name="T26" fmla="*/ 8 w 28"/>
              <a:gd name="T27" fmla="*/ 0 h 14"/>
              <a:gd name="T28" fmla="*/ 4 w 28"/>
              <a:gd name="T29" fmla="*/ 4 h 14"/>
              <a:gd name="T30" fmla="*/ 2 w 28"/>
              <a:gd name="T31" fmla="*/ 8 h 14"/>
              <a:gd name="T32" fmla="*/ 0 w 28"/>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4">
                <a:moveTo>
                  <a:pt x="0" y="12"/>
                </a:moveTo>
                <a:lnTo>
                  <a:pt x="4" y="14"/>
                </a:lnTo>
                <a:lnTo>
                  <a:pt x="8" y="14"/>
                </a:lnTo>
                <a:lnTo>
                  <a:pt x="12" y="12"/>
                </a:lnTo>
                <a:lnTo>
                  <a:pt x="14" y="12"/>
                </a:lnTo>
                <a:lnTo>
                  <a:pt x="18" y="10"/>
                </a:lnTo>
                <a:lnTo>
                  <a:pt x="22" y="8"/>
                </a:lnTo>
                <a:lnTo>
                  <a:pt x="24" y="6"/>
                </a:lnTo>
                <a:lnTo>
                  <a:pt x="28" y="4"/>
                </a:lnTo>
                <a:lnTo>
                  <a:pt x="22" y="2"/>
                </a:lnTo>
                <a:lnTo>
                  <a:pt x="18" y="0"/>
                </a:lnTo>
                <a:lnTo>
                  <a:pt x="14" y="0"/>
                </a:lnTo>
                <a:lnTo>
                  <a:pt x="12" y="0"/>
                </a:lnTo>
                <a:lnTo>
                  <a:pt x="8" y="0"/>
                </a:lnTo>
                <a:lnTo>
                  <a:pt x="4" y="4"/>
                </a:lnTo>
                <a:lnTo>
                  <a:pt x="2" y="8"/>
                </a:lnTo>
                <a:lnTo>
                  <a:pt x="0"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54" name="Freeform 50"/>
          <p:cNvSpPr>
            <a:spLocks/>
          </p:cNvSpPr>
          <p:nvPr userDrawn="1"/>
        </p:nvSpPr>
        <p:spPr bwMode="auto">
          <a:xfrm>
            <a:off x="6140452" y="-7140302"/>
            <a:ext cx="44450" cy="25400"/>
          </a:xfrm>
          <a:custGeom>
            <a:avLst/>
            <a:gdLst>
              <a:gd name="T0" fmla="*/ 28 w 28"/>
              <a:gd name="T1" fmla="*/ 12 h 16"/>
              <a:gd name="T2" fmla="*/ 26 w 28"/>
              <a:gd name="T3" fmla="*/ 10 h 16"/>
              <a:gd name="T4" fmla="*/ 24 w 28"/>
              <a:gd name="T5" fmla="*/ 6 h 16"/>
              <a:gd name="T6" fmla="*/ 20 w 28"/>
              <a:gd name="T7" fmla="*/ 4 h 16"/>
              <a:gd name="T8" fmla="*/ 16 w 28"/>
              <a:gd name="T9" fmla="*/ 2 h 16"/>
              <a:gd name="T10" fmla="*/ 12 w 28"/>
              <a:gd name="T11" fmla="*/ 0 h 16"/>
              <a:gd name="T12" fmla="*/ 8 w 28"/>
              <a:gd name="T13" fmla="*/ 0 h 16"/>
              <a:gd name="T14" fmla="*/ 4 w 28"/>
              <a:gd name="T15" fmla="*/ 0 h 16"/>
              <a:gd name="T16" fmla="*/ 0 w 28"/>
              <a:gd name="T17" fmla="*/ 2 h 16"/>
              <a:gd name="T18" fmla="*/ 2 w 28"/>
              <a:gd name="T19" fmla="*/ 6 h 16"/>
              <a:gd name="T20" fmla="*/ 6 w 28"/>
              <a:gd name="T21" fmla="*/ 8 h 16"/>
              <a:gd name="T22" fmla="*/ 8 w 28"/>
              <a:gd name="T23" fmla="*/ 12 h 16"/>
              <a:gd name="T24" fmla="*/ 10 w 28"/>
              <a:gd name="T25" fmla="*/ 14 h 16"/>
              <a:gd name="T26" fmla="*/ 14 w 28"/>
              <a:gd name="T27" fmla="*/ 14 h 16"/>
              <a:gd name="T28" fmla="*/ 18 w 28"/>
              <a:gd name="T29" fmla="*/ 16 h 16"/>
              <a:gd name="T30" fmla="*/ 22 w 28"/>
              <a:gd name="T31" fmla="*/ 14 h 16"/>
              <a:gd name="T32" fmla="*/ 28 w 28"/>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
                <a:moveTo>
                  <a:pt x="28" y="12"/>
                </a:moveTo>
                <a:lnTo>
                  <a:pt x="26" y="10"/>
                </a:lnTo>
                <a:lnTo>
                  <a:pt x="24" y="6"/>
                </a:lnTo>
                <a:lnTo>
                  <a:pt x="20" y="4"/>
                </a:lnTo>
                <a:lnTo>
                  <a:pt x="16" y="2"/>
                </a:lnTo>
                <a:lnTo>
                  <a:pt x="12" y="0"/>
                </a:lnTo>
                <a:lnTo>
                  <a:pt x="8" y="0"/>
                </a:lnTo>
                <a:lnTo>
                  <a:pt x="4" y="0"/>
                </a:lnTo>
                <a:lnTo>
                  <a:pt x="0" y="2"/>
                </a:lnTo>
                <a:lnTo>
                  <a:pt x="2" y="6"/>
                </a:lnTo>
                <a:lnTo>
                  <a:pt x="6" y="8"/>
                </a:lnTo>
                <a:lnTo>
                  <a:pt x="8" y="12"/>
                </a:lnTo>
                <a:lnTo>
                  <a:pt x="10" y="14"/>
                </a:lnTo>
                <a:lnTo>
                  <a:pt x="14" y="14"/>
                </a:lnTo>
                <a:lnTo>
                  <a:pt x="18" y="16"/>
                </a:lnTo>
                <a:lnTo>
                  <a:pt x="22" y="14"/>
                </a:lnTo>
                <a:lnTo>
                  <a:pt x="28"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55" name="Freeform 51"/>
          <p:cNvSpPr>
            <a:spLocks/>
          </p:cNvSpPr>
          <p:nvPr userDrawn="1"/>
        </p:nvSpPr>
        <p:spPr bwMode="auto">
          <a:xfrm>
            <a:off x="5908677" y="-7140302"/>
            <a:ext cx="41275" cy="22225"/>
          </a:xfrm>
          <a:custGeom>
            <a:avLst/>
            <a:gdLst>
              <a:gd name="T0" fmla="*/ 0 w 26"/>
              <a:gd name="T1" fmla="*/ 8 h 14"/>
              <a:gd name="T2" fmla="*/ 2 w 26"/>
              <a:gd name="T3" fmla="*/ 6 h 14"/>
              <a:gd name="T4" fmla="*/ 6 w 26"/>
              <a:gd name="T5" fmla="*/ 4 h 14"/>
              <a:gd name="T6" fmla="*/ 8 w 26"/>
              <a:gd name="T7" fmla="*/ 2 h 14"/>
              <a:gd name="T8" fmla="*/ 12 w 26"/>
              <a:gd name="T9" fmla="*/ 0 h 14"/>
              <a:gd name="T10" fmla="*/ 16 w 26"/>
              <a:gd name="T11" fmla="*/ 0 h 14"/>
              <a:gd name="T12" fmla="*/ 20 w 26"/>
              <a:gd name="T13" fmla="*/ 2 h 14"/>
              <a:gd name="T14" fmla="*/ 24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8" y="2"/>
                </a:lnTo>
                <a:lnTo>
                  <a:pt x="12" y="0"/>
                </a:lnTo>
                <a:lnTo>
                  <a:pt x="16" y="0"/>
                </a:lnTo>
                <a:lnTo>
                  <a:pt x="20" y="2"/>
                </a:lnTo>
                <a:lnTo>
                  <a:pt x="24" y="4"/>
                </a:lnTo>
                <a:lnTo>
                  <a:pt x="26" y="8"/>
                </a:lnTo>
                <a:lnTo>
                  <a:pt x="24" y="10"/>
                </a:lnTo>
                <a:lnTo>
                  <a:pt x="20" y="12"/>
                </a:lnTo>
                <a:lnTo>
                  <a:pt x="18" y="14"/>
                </a:lnTo>
                <a:lnTo>
                  <a:pt x="14" y="14"/>
                </a:lnTo>
                <a:lnTo>
                  <a:pt x="10" y="14"/>
                </a:lnTo>
                <a:lnTo>
                  <a:pt x="6"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56" name="Freeform 52"/>
          <p:cNvSpPr>
            <a:spLocks/>
          </p:cNvSpPr>
          <p:nvPr userDrawn="1"/>
        </p:nvSpPr>
        <p:spPr bwMode="auto">
          <a:xfrm>
            <a:off x="6096001" y="-7178402"/>
            <a:ext cx="25400" cy="41275"/>
          </a:xfrm>
          <a:custGeom>
            <a:avLst/>
            <a:gdLst>
              <a:gd name="T0" fmla="*/ 2 w 16"/>
              <a:gd name="T1" fmla="*/ 0 h 26"/>
              <a:gd name="T2" fmla="*/ 4 w 16"/>
              <a:gd name="T3" fmla="*/ 2 h 26"/>
              <a:gd name="T4" fmla="*/ 6 w 16"/>
              <a:gd name="T5" fmla="*/ 4 h 26"/>
              <a:gd name="T6" fmla="*/ 10 w 16"/>
              <a:gd name="T7" fmla="*/ 6 h 26"/>
              <a:gd name="T8" fmla="*/ 12 w 16"/>
              <a:gd name="T9" fmla="*/ 10 h 26"/>
              <a:gd name="T10" fmla="*/ 14 w 16"/>
              <a:gd name="T11" fmla="*/ 14 h 26"/>
              <a:gd name="T12" fmla="*/ 16 w 16"/>
              <a:gd name="T13" fmla="*/ 18 h 26"/>
              <a:gd name="T14" fmla="*/ 16 w 16"/>
              <a:gd name="T15" fmla="*/ 22 h 26"/>
              <a:gd name="T16" fmla="*/ 16 w 16"/>
              <a:gd name="T17" fmla="*/ 26 h 26"/>
              <a:gd name="T18" fmla="*/ 12 w 16"/>
              <a:gd name="T19" fmla="*/ 24 h 26"/>
              <a:gd name="T20" fmla="*/ 10 w 16"/>
              <a:gd name="T21" fmla="*/ 22 h 26"/>
              <a:gd name="T22" fmla="*/ 6 w 16"/>
              <a:gd name="T23" fmla="*/ 18 h 26"/>
              <a:gd name="T24" fmla="*/ 4 w 16"/>
              <a:gd name="T25" fmla="*/ 16 h 26"/>
              <a:gd name="T26" fmla="*/ 2 w 16"/>
              <a:gd name="T27" fmla="*/ 12 h 26"/>
              <a:gd name="T28" fmla="*/ 2 w 16"/>
              <a:gd name="T29" fmla="*/ 8 h 26"/>
              <a:gd name="T30" fmla="*/ 0 w 16"/>
              <a:gd name="T31" fmla="*/ 4 h 26"/>
              <a:gd name="T32" fmla="*/ 2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2" y="0"/>
                </a:moveTo>
                <a:lnTo>
                  <a:pt x="4" y="2"/>
                </a:lnTo>
                <a:lnTo>
                  <a:pt x="6" y="4"/>
                </a:lnTo>
                <a:lnTo>
                  <a:pt x="10" y="6"/>
                </a:lnTo>
                <a:lnTo>
                  <a:pt x="12" y="10"/>
                </a:lnTo>
                <a:lnTo>
                  <a:pt x="14" y="14"/>
                </a:lnTo>
                <a:lnTo>
                  <a:pt x="16" y="18"/>
                </a:lnTo>
                <a:lnTo>
                  <a:pt x="16" y="22"/>
                </a:lnTo>
                <a:lnTo>
                  <a:pt x="16" y="26"/>
                </a:lnTo>
                <a:lnTo>
                  <a:pt x="12" y="24"/>
                </a:lnTo>
                <a:lnTo>
                  <a:pt x="10" y="22"/>
                </a:lnTo>
                <a:lnTo>
                  <a:pt x="6" y="18"/>
                </a:lnTo>
                <a:lnTo>
                  <a:pt x="4" y="16"/>
                </a:lnTo>
                <a:lnTo>
                  <a:pt x="2" y="12"/>
                </a:lnTo>
                <a:lnTo>
                  <a:pt x="2" y="8"/>
                </a:lnTo>
                <a:lnTo>
                  <a:pt x="0" y="4"/>
                </a:lnTo>
                <a:lnTo>
                  <a:pt x="2"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57" name="Freeform 53"/>
          <p:cNvSpPr>
            <a:spLocks/>
          </p:cNvSpPr>
          <p:nvPr userDrawn="1"/>
        </p:nvSpPr>
        <p:spPr bwMode="auto">
          <a:xfrm>
            <a:off x="6073775" y="-7327623"/>
            <a:ext cx="19050" cy="47625"/>
          </a:xfrm>
          <a:custGeom>
            <a:avLst/>
            <a:gdLst>
              <a:gd name="T0" fmla="*/ 4 w 12"/>
              <a:gd name="T1" fmla="*/ 0 h 30"/>
              <a:gd name="T2" fmla="*/ 8 w 12"/>
              <a:gd name="T3" fmla="*/ 4 h 30"/>
              <a:gd name="T4" fmla="*/ 10 w 12"/>
              <a:gd name="T5" fmla="*/ 8 h 30"/>
              <a:gd name="T6" fmla="*/ 10 w 12"/>
              <a:gd name="T7" fmla="*/ 10 h 30"/>
              <a:gd name="T8" fmla="*/ 12 w 12"/>
              <a:gd name="T9" fmla="*/ 14 h 30"/>
              <a:gd name="T10" fmla="*/ 12 w 12"/>
              <a:gd name="T11" fmla="*/ 18 h 30"/>
              <a:gd name="T12" fmla="*/ 10 w 12"/>
              <a:gd name="T13" fmla="*/ 22 h 30"/>
              <a:gd name="T14" fmla="*/ 8 w 12"/>
              <a:gd name="T15" fmla="*/ 26 h 30"/>
              <a:gd name="T16" fmla="*/ 6 w 12"/>
              <a:gd name="T17" fmla="*/ 30 h 30"/>
              <a:gd name="T18" fmla="*/ 4 w 12"/>
              <a:gd name="T19" fmla="*/ 28 h 30"/>
              <a:gd name="T20" fmla="*/ 2 w 12"/>
              <a:gd name="T21" fmla="*/ 24 h 30"/>
              <a:gd name="T22" fmla="*/ 0 w 12"/>
              <a:gd name="T23" fmla="*/ 20 h 30"/>
              <a:gd name="T24" fmla="*/ 0 w 12"/>
              <a:gd name="T25" fmla="*/ 16 h 30"/>
              <a:gd name="T26" fmla="*/ 0 w 12"/>
              <a:gd name="T27" fmla="*/ 12 h 30"/>
              <a:gd name="T28" fmla="*/ 0 w 12"/>
              <a:gd name="T29" fmla="*/ 8 h 30"/>
              <a:gd name="T30" fmla="*/ 2 w 12"/>
              <a:gd name="T31" fmla="*/ 4 h 30"/>
              <a:gd name="T32" fmla="*/ 4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4" y="0"/>
                </a:moveTo>
                <a:lnTo>
                  <a:pt x="8" y="4"/>
                </a:lnTo>
                <a:lnTo>
                  <a:pt x="10" y="8"/>
                </a:lnTo>
                <a:lnTo>
                  <a:pt x="10" y="10"/>
                </a:lnTo>
                <a:lnTo>
                  <a:pt x="12" y="14"/>
                </a:lnTo>
                <a:lnTo>
                  <a:pt x="12" y="18"/>
                </a:lnTo>
                <a:lnTo>
                  <a:pt x="10" y="22"/>
                </a:lnTo>
                <a:lnTo>
                  <a:pt x="8" y="26"/>
                </a:lnTo>
                <a:lnTo>
                  <a:pt x="6" y="30"/>
                </a:lnTo>
                <a:lnTo>
                  <a:pt x="4" y="28"/>
                </a:lnTo>
                <a:lnTo>
                  <a:pt x="2" y="24"/>
                </a:lnTo>
                <a:lnTo>
                  <a:pt x="0" y="20"/>
                </a:lnTo>
                <a:lnTo>
                  <a:pt x="0" y="16"/>
                </a:lnTo>
                <a:lnTo>
                  <a:pt x="0" y="12"/>
                </a:lnTo>
                <a:lnTo>
                  <a:pt x="0" y="8"/>
                </a:lnTo>
                <a:lnTo>
                  <a:pt x="2" y="4"/>
                </a:lnTo>
                <a:lnTo>
                  <a:pt x="4"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58" name="Freeform 54"/>
          <p:cNvSpPr>
            <a:spLocks/>
          </p:cNvSpPr>
          <p:nvPr userDrawn="1"/>
        </p:nvSpPr>
        <p:spPr bwMode="auto">
          <a:xfrm>
            <a:off x="6013450" y="-7194277"/>
            <a:ext cx="25400" cy="41275"/>
          </a:xfrm>
          <a:custGeom>
            <a:avLst/>
            <a:gdLst>
              <a:gd name="T0" fmla="*/ 0 w 16"/>
              <a:gd name="T1" fmla="*/ 0 h 26"/>
              <a:gd name="T2" fmla="*/ 2 w 16"/>
              <a:gd name="T3" fmla="*/ 0 h 26"/>
              <a:gd name="T4" fmla="*/ 6 w 16"/>
              <a:gd name="T5" fmla="*/ 4 h 26"/>
              <a:gd name="T6" fmla="*/ 8 w 16"/>
              <a:gd name="T7" fmla="*/ 6 h 26"/>
              <a:gd name="T8" fmla="*/ 12 w 16"/>
              <a:gd name="T9" fmla="*/ 10 h 26"/>
              <a:gd name="T10" fmla="*/ 14 w 16"/>
              <a:gd name="T11" fmla="*/ 14 h 26"/>
              <a:gd name="T12" fmla="*/ 14 w 16"/>
              <a:gd name="T13" fmla="*/ 18 h 26"/>
              <a:gd name="T14" fmla="*/ 16 w 16"/>
              <a:gd name="T15" fmla="*/ 22 h 26"/>
              <a:gd name="T16" fmla="*/ 14 w 16"/>
              <a:gd name="T17" fmla="*/ 26 h 26"/>
              <a:gd name="T18" fmla="*/ 12 w 16"/>
              <a:gd name="T19" fmla="*/ 24 h 26"/>
              <a:gd name="T20" fmla="*/ 8 w 16"/>
              <a:gd name="T21" fmla="*/ 22 h 26"/>
              <a:gd name="T22" fmla="*/ 4 w 16"/>
              <a:gd name="T23" fmla="*/ 18 h 26"/>
              <a:gd name="T24" fmla="*/ 2 w 16"/>
              <a:gd name="T25" fmla="*/ 16 h 26"/>
              <a:gd name="T26" fmla="*/ 0 w 16"/>
              <a:gd name="T27" fmla="*/ 12 h 26"/>
              <a:gd name="T28" fmla="*/ 0 w 16"/>
              <a:gd name="T29" fmla="*/ 8 h 26"/>
              <a:gd name="T30" fmla="*/ 0 w 16"/>
              <a:gd name="T31" fmla="*/ 4 h 26"/>
              <a:gd name="T32" fmla="*/ 0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0" y="0"/>
                </a:moveTo>
                <a:lnTo>
                  <a:pt x="2" y="0"/>
                </a:lnTo>
                <a:lnTo>
                  <a:pt x="6" y="4"/>
                </a:lnTo>
                <a:lnTo>
                  <a:pt x="8" y="6"/>
                </a:lnTo>
                <a:lnTo>
                  <a:pt x="12" y="10"/>
                </a:lnTo>
                <a:lnTo>
                  <a:pt x="14" y="14"/>
                </a:lnTo>
                <a:lnTo>
                  <a:pt x="14" y="18"/>
                </a:lnTo>
                <a:lnTo>
                  <a:pt x="16" y="22"/>
                </a:lnTo>
                <a:lnTo>
                  <a:pt x="14" y="26"/>
                </a:lnTo>
                <a:lnTo>
                  <a:pt x="12" y="24"/>
                </a:lnTo>
                <a:lnTo>
                  <a:pt x="8" y="22"/>
                </a:lnTo>
                <a:lnTo>
                  <a:pt x="4" y="18"/>
                </a:lnTo>
                <a:lnTo>
                  <a:pt x="2" y="16"/>
                </a:lnTo>
                <a:lnTo>
                  <a:pt x="0" y="12"/>
                </a:lnTo>
                <a:lnTo>
                  <a:pt x="0" y="8"/>
                </a:lnTo>
                <a:lnTo>
                  <a:pt x="0" y="4"/>
                </a:lnTo>
                <a:lnTo>
                  <a:pt x="0"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59" name="Freeform 55"/>
          <p:cNvSpPr>
            <a:spLocks/>
          </p:cNvSpPr>
          <p:nvPr userDrawn="1"/>
        </p:nvSpPr>
        <p:spPr bwMode="auto">
          <a:xfrm>
            <a:off x="5978527" y="-7229202"/>
            <a:ext cx="41275" cy="25400"/>
          </a:xfrm>
          <a:custGeom>
            <a:avLst/>
            <a:gdLst>
              <a:gd name="T0" fmla="*/ 26 w 26"/>
              <a:gd name="T1" fmla="*/ 12 h 16"/>
              <a:gd name="T2" fmla="*/ 24 w 26"/>
              <a:gd name="T3" fmla="*/ 10 h 16"/>
              <a:gd name="T4" fmla="*/ 22 w 26"/>
              <a:gd name="T5" fmla="*/ 6 h 16"/>
              <a:gd name="T6" fmla="*/ 18 w 26"/>
              <a:gd name="T7" fmla="*/ 4 h 16"/>
              <a:gd name="T8" fmla="*/ 14 w 26"/>
              <a:gd name="T9" fmla="*/ 2 h 16"/>
              <a:gd name="T10" fmla="*/ 12 w 26"/>
              <a:gd name="T11" fmla="*/ 0 h 16"/>
              <a:gd name="T12" fmla="*/ 8 w 26"/>
              <a:gd name="T13" fmla="*/ 0 h 16"/>
              <a:gd name="T14" fmla="*/ 4 w 26"/>
              <a:gd name="T15" fmla="*/ 0 h 16"/>
              <a:gd name="T16" fmla="*/ 0 w 26"/>
              <a:gd name="T17" fmla="*/ 2 h 16"/>
              <a:gd name="T18" fmla="*/ 2 w 26"/>
              <a:gd name="T19" fmla="*/ 6 h 16"/>
              <a:gd name="T20" fmla="*/ 4 w 26"/>
              <a:gd name="T21" fmla="*/ 10 h 16"/>
              <a:gd name="T22" fmla="*/ 6 w 26"/>
              <a:gd name="T23" fmla="*/ 12 h 16"/>
              <a:gd name="T24" fmla="*/ 10 w 26"/>
              <a:gd name="T25" fmla="*/ 14 h 16"/>
              <a:gd name="T26" fmla="*/ 12 w 26"/>
              <a:gd name="T27" fmla="*/ 14 h 16"/>
              <a:gd name="T28" fmla="*/ 16 w 26"/>
              <a:gd name="T29" fmla="*/ 16 h 16"/>
              <a:gd name="T30" fmla="*/ 22 w 26"/>
              <a:gd name="T31" fmla="*/ 14 h 16"/>
              <a:gd name="T32" fmla="*/ 26 w 26"/>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2"/>
                </a:moveTo>
                <a:lnTo>
                  <a:pt x="24" y="10"/>
                </a:lnTo>
                <a:lnTo>
                  <a:pt x="22" y="6"/>
                </a:lnTo>
                <a:lnTo>
                  <a:pt x="18" y="4"/>
                </a:lnTo>
                <a:lnTo>
                  <a:pt x="14" y="2"/>
                </a:lnTo>
                <a:lnTo>
                  <a:pt x="12" y="0"/>
                </a:lnTo>
                <a:lnTo>
                  <a:pt x="8" y="0"/>
                </a:lnTo>
                <a:lnTo>
                  <a:pt x="4" y="0"/>
                </a:lnTo>
                <a:lnTo>
                  <a:pt x="0" y="2"/>
                </a:lnTo>
                <a:lnTo>
                  <a:pt x="2" y="6"/>
                </a:lnTo>
                <a:lnTo>
                  <a:pt x="4" y="10"/>
                </a:lnTo>
                <a:lnTo>
                  <a:pt x="6" y="12"/>
                </a:lnTo>
                <a:lnTo>
                  <a:pt x="10" y="14"/>
                </a:lnTo>
                <a:lnTo>
                  <a:pt x="12" y="14"/>
                </a:lnTo>
                <a:lnTo>
                  <a:pt x="16" y="16"/>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60" name="Freeform 56"/>
          <p:cNvSpPr>
            <a:spLocks/>
          </p:cNvSpPr>
          <p:nvPr userDrawn="1"/>
        </p:nvSpPr>
        <p:spPr bwMode="auto">
          <a:xfrm>
            <a:off x="6051552" y="-7187927"/>
            <a:ext cx="41275" cy="22225"/>
          </a:xfrm>
          <a:custGeom>
            <a:avLst/>
            <a:gdLst>
              <a:gd name="T0" fmla="*/ 0 w 26"/>
              <a:gd name="T1" fmla="*/ 12 h 14"/>
              <a:gd name="T2" fmla="*/ 2 w 26"/>
              <a:gd name="T3" fmla="*/ 14 h 14"/>
              <a:gd name="T4" fmla="*/ 6 w 26"/>
              <a:gd name="T5" fmla="*/ 14 h 14"/>
              <a:gd name="T6" fmla="*/ 10 w 26"/>
              <a:gd name="T7" fmla="*/ 12 h 14"/>
              <a:gd name="T8" fmla="*/ 14 w 26"/>
              <a:gd name="T9" fmla="*/ 12 h 14"/>
              <a:gd name="T10" fmla="*/ 18 w 26"/>
              <a:gd name="T11" fmla="*/ 10 h 14"/>
              <a:gd name="T12" fmla="*/ 20 w 26"/>
              <a:gd name="T13" fmla="*/ 8 h 14"/>
              <a:gd name="T14" fmla="*/ 24 w 26"/>
              <a:gd name="T15" fmla="*/ 6 h 14"/>
              <a:gd name="T16" fmla="*/ 26 w 26"/>
              <a:gd name="T17" fmla="*/ 4 h 14"/>
              <a:gd name="T18" fmla="*/ 22 w 26"/>
              <a:gd name="T19" fmla="*/ 2 h 14"/>
              <a:gd name="T20" fmla="*/ 18 w 26"/>
              <a:gd name="T21" fmla="*/ 0 h 14"/>
              <a:gd name="T22" fmla="*/ 14 w 26"/>
              <a:gd name="T23" fmla="*/ 0 h 14"/>
              <a:gd name="T24" fmla="*/ 10 w 26"/>
              <a:gd name="T25" fmla="*/ 0 h 14"/>
              <a:gd name="T26" fmla="*/ 6 w 26"/>
              <a:gd name="T27" fmla="*/ 0 h 14"/>
              <a:gd name="T28" fmla="*/ 4 w 26"/>
              <a:gd name="T29" fmla="*/ 4 h 14"/>
              <a:gd name="T30" fmla="*/ 2 w 26"/>
              <a:gd name="T31" fmla="*/ 8 h 14"/>
              <a:gd name="T32" fmla="*/ 0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2"/>
                </a:moveTo>
                <a:lnTo>
                  <a:pt x="2" y="14"/>
                </a:lnTo>
                <a:lnTo>
                  <a:pt x="6" y="14"/>
                </a:lnTo>
                <a:lnTo>
                  <a:pt x="10" y="12"/>
                </a:lnTo>
                <a:lnTo>
                  <a:pt x="14" y="12"/>
                </a:lnTo>
                <a:lnTo>
                  <a:pt x="18" y="10"/>
                </a:lnTo>
                <a:lnTo>
                  <a:pt x="20" y="8"/>
                </a:lnTo>
                <a:lnTo>
                  <a:pt x="24" y="6"/>
                </a:lnTo>
                <a:lnTo>
                  <a:pt x="26" y="4"/>
                </a:lnTo>
                <a:lnTo>
                  <a:pt x="22" y="2"/>
                </a:lnTo>
                <a:lnTo>
                  <a:pt x="18" y="0"/>
                </a:lnTo>
                <a:lnTo>
                  <a:pt x="14" y="0"/>
                </a:lnTo>
                <a:lnTo>
                  <a:pt x="10" y="0"/>
                </a:lnTo>
                <a:lnTo>
                  <a:pt x="6" y="0"/>
                </a:lnTo>
                <a:lnTo>
                  <a:pt x="4" y="4"/>
                </a:lnTo>
                <a:lnTo>
                  <a:pt x="2" y="8"/>
                </a:lnTo>
                <a:lnTo>
                  <a:pt x="0"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61" name="Freeform 57"/>
          <p:cNvSpPr>
            <a:spLocks/>
          </p:cNvSpPr>
          <p:nvPr userDrawn="1"/>
        </p:nvSpPr>
        <p:spPr bwMode="auto">
          <a:xfrm>
            <a:off x="5965825" y="-7273652"/>
            <a:ext cx="44450" cy="22225"/>
          </a:xfrm>
          <a:custGeom>
            <a:avLst/>
            <a:gdLst>
              <a:gd name="T0" fmla="*/ 0 w 28"/>
              <a:gd name="T1" fmla="*/ 14 h 14"/>
              <a:gd name="T2" fmla="*/ 4 w 28"/>
              <a:gd name="T3" fmla="*/ 14 h 14"/>
              <a:gd name="T4" fmla="*/ 8 w 28"/>
              <a:gd name="T5" fmla="*/ 14 h 14"/>
              <a:gd name="T6" fmla="*/ 12 w 28"/>
              <a:gd name="T7" fmla="*/ 14 h 14"/>
              <a:gd name="T8" fmla="*/ 16 w 28"/>
              <a:gd name="T9" fmla="*/ 12 h 14"/>
              <a:gd name="T10" fmla="*/ 20 w 28"/>
              <a:gd name="T11" fmla="*/ 10 h 14"/>
              <a:gd name="T12" fmla="*/ 22 w 28"/>
              <a:gd name="T13" fmla="*/ 8 h 14"/>
              <a:gd name="T14" fmla="*/ 26 w 28"/>
              <a:gd name="T15" fmla="*/ 6 h 14"/>
              <a:gd name="T16" fmla="*/ 28 w 28"/>
              <a:gd name="T17" fmla="*/ 4 h 14"/>
              <a:gd name="T18" fmla="*/ 24 w 28"/>
              <a:gd name="T19" fmla="*/ 2 h 14"/>
              <a:gd name="T20" fmla="*/ 20 w 28"/>
              <a:gd name="T21" fmla="*/ 0 h 14"/>
              <a:gd name="T22" fmla="*/ 16 w 28"/>
              <a:gd name="T23" fmla="*/ 0 h 14"/>
              <a:gd name="T24" fmla="*/ 12 w 28"/>
              <a:gd name="T25" fmla="*/ 0 h 14"/>
              <a:gd name="T26" fmla="*/ 8 w 28"/>
              <a:gd name="T27" fmla="*/ 2 h 14"/>
              <a:gd name="T28" fmla="*/ 6 w 28"/>
              <a:gd name="T29" fmla="*/ 4 h 14"/>
              <a:gd name="T30" fmla="*/ 2 w 28"/>
              <a:gd name="T31" fmla="*/ 8 h 14"/>
              <a:gd name="T32" fmla="*/ 0 w 28"/>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4">
                <a:moveTo>
                  <a:pt x="0" y="14"/>
                </a:moveTo>
                <a:lnTo>
                  <a:pt x="4" y="14"/>
                </a:lnTo>
                <a:lnTo>
                  <a:pt x="8" y="14"/>
                </a:lnTo>
                <a:lnTo>
                  <a:pt x="12" y="14"/>
                </a:lnTo>
                <a:lnTo>
                  <a:pt x="16" y="12"/>
                </a:lnTo>
                <a:lnTo>
                  <a:pt x="20" y="10"/>
                </a:lnTo>
                <a:lnTo>
                  <a:pt x="22" y="8"/>
                </a:lnTo>
                <a:lnTo>
                  <a:pt x="26" y="6"/>
                </a:lnTo>
                <a:lnTo>
                  <a:pt x="28" y="4"/>
                </a:lnTo>
                <a:lnTo>
                  <a:pt x="24" y="2"/>
                </a:lnTo>
                <a:lnTo>
                  <a:pt x="20" y="0"/>
                </a:lnTo>
                <a:lnTo>
                  <a:pt x="16" y="0"/>
                </a:lnTo>
                <a:lnTo>
                  <a:pt x="12" y="0"/>
                </a:lnTo>
                <a:lnTo>
                  <a:pt x="8" y="2"/>
                </a:lnTo>
                <a:lnTo>
                  <a:pt x="6"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62" name="Freeform 58"/>
          <p:cNvSpPr>
            <a:spLocks/>
          </p:cNvSpPr>
          <p:nvPr userDrawn="1"/>
        </p:nvSpPr>
        <p:spPr bwMode="auto">
          <a:xfrm>
            <a:off x="5943602" y="-7206977"/>
            <a:ext cx="41275" cy="22225"/>
          </a:xfrm>
          <a:custGeom>
            <a:avLst/>
            <a:gdLst>
              <a:gd name="T0" fmla="*/ 26 w 26"/>
              <a:gd name="T1" fmla="*/ 12 h 14"/>
              <a:gd name="T2" fmla="*/ 24 w 26"/>
              <a:gd name="T3" fmla="*/ 8 h 14"/>
              <a:gd name="T4" fmla="*/ 22 w 26"/>
              <a:gd name="T5" fmla="*/ 6 h 14"/>
              <a:gd name="T6" fmla="*/ 18 w 26"/>
              <a:gd name="T7" fmla="*/ 2 h 14"/>
              <a:gd name="T8" fmla="*/ 14 w 26"/>
              <a:gd name="T9" fmla="*/ 2 h 14"/>
              <a:gd name="T10" fmla="*/ 12 w 26"/>
              <a:gd name="T11" fmla="*/ 0 h 14"/>
              <a:gd name="T12" fmla="*/ 8 w 26"/>
              <a:gd name="T13" fmla="*/ 0 h 14"/>
              <a:gd name="T14" fmla="*/ 4 w 26"/>
              <a:gd name="T15" fmla="*/ 0 h 14"/>
              <a:gd name="T16" fmla="*/ 0 w 26"/>
              <a:gd name="T17" fmla="*/ 2 h 14"/>
              <a:gd name="T18" fmla="*/ 2 w 26"/>
              <a:gd name="T19" fmla="*/ 4 h 14"/>
              <a:gd name="T20" fmla="*/ 4 w 26"/>
              <a:gd name="T21" fmla="*/ 8 h 14"/>
              <a:gd name="T22" fmla="*/ 6 w 26"/>
              <a:gd name="T23" fmla="*/ 10 h 14"/>
              <a:gd name="T24" fmla="*/ 8 w 26"/>
              <a:gd name="T25" fmla="*/ 12 h 14"/>
              <a:gd name="T26" fmla="*/ 12 w 26"/>
              <a:gd name="T27" fmla="*/ 14 h 14"/>
              <a:gd name="T28" fmla="*/ 16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2"/>
                </a:lnTo>
                <a:lnTo>
                  <a:pt x="14" y="2"/>
                </a:lnTo>
                <a:lnTo>
                  <a:pt x="12" y="0"/>
                </a:lnTo>
                <a:lnTo>
                  <a:pt x="8" y="0"/>
                </a:lnTo>
                <a:lnTo>
                  <a:pt x="4" y="0"/>
                </a:lnTo>
                <a:lnTo>
                  <a:pt x="0" y="2"/>
                </a:lnTo>
                <a:lnTo>
                  <a:pt x="2" y="4"/>
                </a:lnTo>
                <a:lnTo>
                  <a:pt x="4" y="8"/>
                </a:lnTo>
                <a:lnTo>
                  <a:pt x="6" y="10"/>
                </a:lnTo>
                <a:lnTo>
                  <a:pt x="8" y="12"/>
                </a:lnTo>
                <a:lnTo>
                  <a:pt x="12" y="14"/>
                </a:lnTo>
                <a:lnTo>
                  <a:pt x="16"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63" name="Freeform 59"/>
          <p:cNvSpPr>
            <a:spLocks/>
          </p:cNvSpPr>
          <p:nvPr userDrawn="1"/>
        </p:nvSpPr>
        <p:spPr bwMode="auto">
          <a:xfrm>
            <a:off x="6172202" y="-7219677"/>
            <a:ext cx="28575" cy="38100"/>
          </a:xfrm>
          <a:custGeom>
            <a:avLst/>
            <a:gdLst>
              <a:gd name="T0" fmla="*/ 18 w 18"/>
              <a:gd name="T1" fmla="*/ 0 h 24"/>
              <a:gd name="T2" fmla="*/ 18 w 18"/>
              <a:gd name="T3" fmla="*/ 4 h 24"/>
              <a:gd name="T4" fmla="*/ 16 w 18"/>
              <a:gd name="T5" fmla="*/ 10 h 24"/>
              <a:gd name="T6" fmla="*/ 16 w 18"/>
              <a:gd name="T7" fmla="*/ 14 h 24"/>
              <a:gd name="T8" fmla="*/ 14 w 18"/>
              <a:gd name="T9" fmla="*/ 16 h 24"/>
              <a:gd name="T10" fmla="*/ 12 w 18"/>
              <a:gd name="T11" fmla="*/ 20 h 24"/>
              <a:gd name="T12" fmla="*/ 8 w 18"/>
              <a:gd name="T13" fmla="*/ 22 h 24"/>
              <a:gd name="T14" fmla="*/ 6 w 18"/>
              <a:gd name="T15" fmla="*/ 24 h 24"/>
              <a:gd name="T16" fmla="*/ 0 w 18"/>
              <a:gd name="T17" fmla="*/ 24 h 24"/>
              <a:gd name="T18" fmla="*/ 0 w 18"/>
              <a:gd name="T19" fmla="*/ 20 h 24"/>
              <a:gd name="T20" fmla="*/ 0 w 18"/>
              <a:gd name="T21" fmla="*/ 16 h 24"/>
              <a:gd name="T22" fmla="*/ 2 w 18"/>
              <a:gd name="T23" fmla="*/ 12 h 24"/>
              <a:gd name="T24" fmla="*/ 4 w 18"/>
              <a:gd name="T25" fmla="*/ 10 h 24"/>
              <a:gd name="T26" fmla="*/ 6 w 18"/>
              <a:gd name="T27" fmla="*/ 6 h 24"/>
              <a:gd name="T28" fmla="*/ 10 w 18"/>
              <a:gd name="T29" fmla="*/ 4 h 24"/>
              <a:gd name="T30" fmla="*/ 12 w 18"/>
              <a:gd name="T31" fmla="*/ 2 h 24"/>
              <a:gd name="T32" fmla="*/ 18 w 18"/>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18" y="0"/>
                </a:moveTo>
                <a:lnTo>
                  <a:pt x="18" y="4"/>
                </a:lnTo>
                <a:lnTo>
                  <a:pt x="16" y="10"/>
                </a:lnTo>
                <a:lnTo>
                  <a:pt x="16" y="14"/>
                </a:lnTo>
                <a:lnTo>
                  <a:pt x="14" y="16"/>
                </a:lnTo>
                <a:lnTo>
                  <a:pt x="12" y="20"/>
                </a:lnTo>
                <a:lnTo>
                  <a:pt x="8" y="22"/>
                </a:lnTo>
                <a:lnTo>
                  <a:pt x="6" y="24"/>
                </a:lnTo>
                <a:lnTo>
                  <a:pt x="0" y="24"/>
                </a:lnTo>
                <a:lnTo>
                  <a:pt x="0" y="20"/>
                </a:lnTo>
                <a:lnTo>
                  <a:pt x="0" y="16"/>
                </a:lnTo>
                <a:lnTo>
                  <a:pt x="2" y="12"/>
                </a:lnTo>
                <a:lnTo>
                  <a:pt x="4" y="10"/>
                </a:lnTo>
                <a:lnTo>
                  <a:pt x="6" y="6"/>
                </a:lnTo>
                <a:lnTo>
                  <a:pt x="10" y="4"/>
                </a:lnTo>
                <a:lnTo>
                  <a:pt x="12" y="2"/>
                </a:lnTo>
                <a:lnTo>
                  <a:pt x="18"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64" name="Freeform 60"/>
          <p:cNvSpPr>
            <a:spLocks/>
          </p:cNvSpPr>
          <p:nvPr userDrawn="1"/>
        </p:nvSpPr>
        <p:spPr bwMode="auto">
          <a:xfrm>
            <a:off x="6149975" y="-7229202"/>
            <a:ext cx="19050" cy="47625"/>
          </a:xfrm>
          <a:custGeom>
            <a:avLst/>
            <a:gdLst>
              <a:gd name="T0" fmla="*/ 6 w 12"/>
              <a:gd name="T1" fmla="*/ 0 h 30"/>
              <a:gd name="T2" fmla="*/ 8 w 12"/>
              <a:gd name="T3" fmla="*/ 4 h 30"/>
              <a:gd name="T4" fmla="*/ 10 w 12"/>
              <a:gd name="T5" fmla="*/ 8 h 30"/>
              <a:gd name="T6" fmla="*/ 12 w 12"/>
              <a:gd name="T7" fmla="*/ 12 h 30"/>
              <a:gd name="T8" fmla="*/ 12 w 12"/>
              <a:gd name="T9" fmla="*/ 16 h 30"/>
              <a:gd name="T10" fmla="*/ 12 w 12"/>
              <a:gd name="T11" fmla="*/ 20 h 30"/>
              <a:gd name="T12" fmla="*/ 12 w 12"/>
              <a:gd name="T13" fmla="*/ 24 h 30"/>
              <a:gd name="T14" fmla="*/ 10 w 12"/>
              <a:gd name="T15" fmla="*/ 28 h 30"/>
              <a:gd name="T16" fmla="*/ 6 w 12"/>
              <a:gd name="T17" fmla="*/ 30 h 30"/>
              <a:gd name="T18" fmla="*/ 4 w 12"/>
              <a:gd name="T19" fmla="*/ 28 h 30"/>
              <a:gd name="T20" fmla="*/ 2 w 12"/>
              <a:gd name="T21" fmla="*/ 24 h 30"/>
              <a:gd name="T22" fmla="*/ 0 w 12"/>
              <a:gd name="T23" fmla="*/ 20 h 30"/>
              <a:gd name="T24" fmla="*/ 0 w 12"/>
              <a:gd name="T25" fmla="*/ 16 h 30"/>
              <a:gd name="T26" fmla="*/ 0 w 12"/>
              <a:gd name="T27" fmla="*/ 12 h 30"/>
              <a:gd name="T28" fmla="*/ 2 w 12"/>
              <a:gd name="T29" fmla="*/ 8 h 30"/>
              <a:gd name="T30" fmla="*/ 4 w 12"/>
              <a:gd name="T31" fmla="*/ 4 h 30"/>
              <a:gd name="T32" fmla="*/ 6 w 1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0">
                <a:moveTo>
                  <a:pt x="6" y="0"/>
                </a:moveTo>
                <a:lnTo>
                  <a:pt x="8" y="4"/>
                </a:lnTo>
                <a:lnTo>
                  <a:pt x="10" y="8"/>
                </a:lnTo>
                <a:lnTo>
                  <a:pt x="12" y="12"/>
                </a:lnTo>
                <a:lnTo>
                  <a:pt x="12" y="16"/>
                </a:lnTo>
                <a:lnTo>
                  <a:pt x="12" y="20"/>
                </a:lnTo>
                <a:lnTo>
                  <a:pt x="12" y="24"/>
                </a:lnTo>
                <a:lnTo>
                  <a:pt x="10" y="28"/>
                </a:lnTo>
                <a:lnTo>
                  <a:pt x="6" y="30"/>
                </a:lnTo>
                <a:lnTo>
                  <a:pt x="4" y="28"/>
                </a:lnTo>
                <a:lnTo>
                  <a:pt x="2" y="24"/>
                </a:lnTo>
                <a:lnTo>
                  <a:pt x="0" y="20"/>
                </a:lnTo>
                <a:lnTo>
                  <a:pt x="0" y="16"/>
                </a:lnTo>
                <a:lnTo>
                  <a:pt x="0" y="12"/>
                </a:lnTo>
                <a:lnTo>
                  <a:pt x="2" y="8"/>
                </a:lnTo>
                <a:lnTo>
                  <a:pt x="4" y="4"/>
                </a:lnTo>
                <a:lnTo>
                  <a:pt x="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65" name="Freeform 61"/>
          <p:cNvSpPr>
            <a:spLocks/>
          </p:cNvSpPr>
          <p:nvPr userDrawn="1"/>
        </p:nvSpPr>
        <p:spPr bwMode="auto">
          <a:xfrm>
            <a:off x="5930902" y="-7197452"/>
            <a:ext cx="25400" cy="41275"/>
          </a:xfrm>
          <a:custGeom>
            <a:avLst/>
            <a:gdLst>
              <a:gd name="T0" fmla="*/ 0 w 16"/>
              <a:gd name="T1" fmla="*/ 0 h 26"/>
              <a:gd name="T2" fmla="*/ 2 w 16"/>
              <a:gd name="T3" fmla="*/ 2 h 26"/>
              <a:gd name="T4" fmla="*/ 6 w 16"/>
              <a:gd name="T5" fmla="*/ 4 h 26"/>
              <a:gd name="T6" fmla="*/ 8 w 16"/>
              <a:gd name="T7" fmla="*/ 6 h 26"/>
              <a:gd name="T8" fmla="*/ 10 w 16"/>
              <a:gd name="T9" fmla="*/ 10 h 26"/>
              <a:gd name="T10" fmla="*/ 14 w 16"/>
              <a:gd name="T11" fmla="*/ 14 h 26"/>
              <a:gd name="T12" fmla="*/ 14 w 16"/>
              <a:gd name="T13" fmla="*/ 18 h 26"/>
              <a:gd name="T14" fmla="*/ 16 w 16"/>
              <a:gd name="T15" fmla="*/ 22 h 26"/>
              <a:gd name="T16" fmla="*/ 14 w 16"/>
              <a:gd name="T17" fmla="*/ 26 h 26"/>
              <a:gd name="T18" fmla="*/ 10 w 16"/>
              <a:gd name="T19" fmla="*/ 24 h 26"/>
              <a:gd name="T20" fmla="*/ 8 w 16"/>
              <a:gd name="T21" fmla="*/ 22 h 26"/>
              <a:gd name="T22" fmla="*/ 4 w 16"/>
              <a:gd name="T23" fmla="*/ 20 h 26"/>
              <a:gd name="T24" fmla="*/ 2 w 16"/>
              <a:gd name="T25" fmla="*/ 16 h 26"/>
              <a:gd name="T26" fmla="*/ 0 w 16"/>
              <a:gd name="T27" fmla="*/ 12 h 26"/>
              <a:gd name="T28" fmla="*/ 0 w 16"/>
              <a:gd name="T29" fmla="*/ 8 h 26"/>
              <a:gd name="T30" fmla="*/ 0 w 16"/>
              <a:gd name="T31" fmla="*/ 4 h 26"/>
              <a:gd name="T32" fmla="*/ 0 w 16"/>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6">
                <a:moveTo>
                  <a:pt x="0" y="0"/>
                </a:moveTo>
                <a:lnTo>
                  <a:pt x="2" y="2"/>
                </a:lnTo>
                <a:lnTo>
                  <a:pt x="6" y="4"/>
                </a:lnTo>
                <a:lnTo>
                  <a:pt x="8" y="6"/>
                </a:lnTo>
                <a:lnTo>
                  <a:pt x="10" y="10"/>
                </a:lnTo>
                <a:lnTo>
                  <a:pt x="14" y="14"/>
                </a:lnTo>
                <a:lnTo>
                  <a:pt x="14" y="18"/>
                </a:lnTo>
                <a:lnTo>
                  <a:pt x="16" y="22"/>
                </a:lnTo>
                <a:lnTo>
                  <a:pt x="14" y="26"/>
                </a:lnTo>
                <a:lnTo>
                  <a:pt x="10" y="24"/>
                </a:lnTo>
                <a:lnTo>
                  <a:pt x="8" y="22"/>
                </a:lnTo>
                <a:lnTo>
                  <a:pt x="4" y="20"/>
                </a:lnTo>
                <a:lnTo>
                  <a:pt x="2" y="16"/>
                </a:lnTo>
                <a:lnTo>
                  <a:pt x="0" y="12"/>
                </a:lnTo>
                <a:lnTo>
                  <a:pt x="0" y="8"/>
                </a:lnTo>
                <a:lnTo>
                  <a:pt x="0" y="4"/>
                </a:lnTo>
                <a:lnTo>
                  <a:pt x="0"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66" name="Freeform 62"/>
          <p:cNvSpPr>
            <a:spLocks/>
          </p:cNvSpPr>
          <p:nvPr userDrawn="1"/>
        </p:nvSpPr>
        <p:spPr bwMode="auto">
          <a:xfrm>
            <a:off x="6143627" y="-7108551"/>
            <a:ext cx="41275" cy="22225"/>
          </a:xfrm>
          <a:custGeom>
            <a:avLst/>
            <a:gdLst>
              <a:gd name="T0" fmla="*/ 26 w 26"/>
              <a:gd name="T1" fmla="*/ 12 h 14"/>
              <a:gd name="T2" fmla="*/ 24 w 26"/>
              <a:gd name="T3" fmla="*/ 8 h 14"/>
              <a:gd name="T4" fmla="*/ 22 w 26"/>
              <a:gd name="T5" fmla="*/ 6 h 14"/>
              <a:gd name="T6" fmla="*/ 18 w 26"/>
              <a:gd name="T7" fmla="*/ 4 h 14"/>
              <a:gd name="T8" fmla="*/ 16 w 26"/>
              <a:gd name="T9" fmla="*/ 2 h 14"/>
              <a:gd name="T10" fmla="*/ 12 w 26"/>
              <a:gd name="T11" fmla="*/ 0 h 14"/>
              <a:gd name="T12" fmla="*/ 8 w 26"/>
              <a:gd name="T13" fmla="*/ 0 h 14"/>
              <a:gd name="T14" fmla="*/ 4 w 26"/>
              <a:gd name="T15" fmla="*/ 0 h 14"/>
              <a:gd name="T16" fmla="*/ 0 w 26"/>
              <a:gd name="T17" fmla="*/ 2 h 14"/>
              <a:gd name="T18" fmla="*/ 2 w 26"/>
              <a:gd name="T19" fmla="*/ 6 h 14"/>
              <a:gd name="T20" fmla="*/ 4 w 26"/>
              <a:gd name="T21" fmla="*/ 8 h 14"/>
              <a:gd name="T22" fmla="*/ 6 w 26"/>
              <a:gd name="T23" fmla="*/ 12 h 14"/>
              <a:gd name="T24" fmla="*/ 10 w 26"/>
              <a:gd name="T25" fmla="*/ 14 h 14"/>
              <a:gd name="T26" fmla="*/ 14 w 26"/>
              <a:gd name="T27" fmla="*/ 14 h 14"/>
              <a:gd name="T28" fmla="*/ 18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4"/>
                </a:lnTo>
                <a:lnTo>
                  <a:pt x="16" y="2"/>
                </a:lnTo>
                <a:lnTo>
                  <a:pt x="12" y="0"/>
                </a:lnTo>
                <a:lnTo>
                  <a:pt x="8" y="0"/>
                </a:lnTo>
                <a:lnTo>
                  <a:pt x="4" y="0"/>
                </a:lnTo>
                <a:lnTo>
                  <a:pt x="0" y="2"/>
                </a:lnTo>
                <a:lnTo>
                  <a:pt x="2" y="6"/>
                </a:lnTo>
                <a:lnTo>
                  <a:pt x="4" y="8"/>
                </a:lnTo>
                <a:lnTo>
                  <a:pt x="6" y="12"/>
                </a:lnTo>
                <a:lnTo>
                  <a:pt x="10" y="14"/>
                </a:lnTo>
                <a:lnTo>
                  <a:pt x="14" y="14"/>
                </a:lnTo>
                <a:lnTo>
                  <a:pt x="18"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67" name="Freeform 63"/>
          <p:cNvSpPr>
            <a:spLocks/>
          </p:cNvSpPr>
          <p:nvPr userDrawn="1"/>
        </p:nvSpPr>
        <p:spPr bwMode="auto">
          <a:xfrm>
            <a:off x="5981702" y="-7308577"/>
            <a:ext cx="41275" cy="22225"/>
          </a:xfrm>
          <a:custGeom>
            <a:avLst/>
            <a:gdLst>
              <a:gd name="T0" fmla="*/ 26 w 26"/>
              <a:gd name="T1" fmla="*/ 12 h 14"/>
              <a:gd name="T2" fmla="*/ 24 w 26"/>
              <a:gd name="T3" fmla="*/ 8 h 14"/>
              <a:gd name="T4" fmla="*/ 22 w 26"/>
              <a:gd name="T5" fmla="*/ 6 h 14"/>
              <a:gd name="T6" fmla="*/ 18 w 26"/>
              <a:gd name="T7" fmla="*/ 4 h 14"/>
              <a:gd name="T8" fmla="*/ 16 w 26"/>
              <a:gd name="T9" fmla="*/ 2 h 14"/>
              <a:gd name="T10" fmla="*/ 12 w 26"/>
              <a:gd name="T11" fmla="*/ 0 h 14"/>
              <a:gd name="T12" fmla="*/ 8 w 26"/>
              <a:gd name="T13" fmla="*/ 0 h 14"/>
              <a:gd name="T14" fmla="*/ 4 w 26"/>
              <a:gd name="T15" fmla="*/ 0 h 14"/>
              <a:gd name="T16" fmla="*/ 0 w 26"/>
              <a:gd name="T17" fmla="*/ 2 h 14"/>
              <a:gd name="T18" fmla="*/ 2 w 26"/>
              <a:gd name="T19" fmla="*/ 6 h 14"/>
              <a:gd name="T20" fmla="*/ 4 w 26"/>
              <a:gd name="T21" fmla="*/ 8 h 14"/>
              <a:gd name="T22" fmla="*/ 6 w 26"/>
              <a:gd name="T23" fmla="*/ 12 h 14"/>
              <a:gd name="T24" fmla="*/ 10 w 26"/>
              <a:gd name="T25" fmla="*/ 14 h 14"/>
              <a:gd name="T26" fmla="*/ 12 w 26"/>
              <a:gd name="T27" fmla="*/ 14 h 14"/>
              <a:gd name="T28" fmla="*/ 16 w 26"/>
              <a:gd name="T29" fmla="*/ 14 h 14"/>
              <a:gd name="T30" fmla="*/ 22 w 26"/>
              <a:gd name="T31" fmla="*/ 14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6"/>
                </a:lnTo>
                <a:lnTo>
                  <a:pt x="18" y="4"/>
                </a:lnTo>
                <a:lnTo>
                  <a:pt x="16" y="2"/>
                </a:lnTo>
                <a:lnTo>
                  <a:pt x="12" y="0"/>
                </a:lnTo>
                <a:lnTo>
                  <a:pt x="8" y="0"/>
                </a:lnTo>
                <a:lnTo>
                  <a:pt x="4" y="0"/>
                </a:lnTo>
                <a:lnTo>
                  <a:pt x="0" y="2"/>
                </a:lnTo>
                <a:lnTo>
                  <a:pt x="2" y="6"/>
                </a:lnTo>
                <a:lnTo>
                  <a:pt x="4" y="8"/>
                </a:lnTo>
                <a:lnTo>
                  <a:pt x="6" y="12"/>
                </a:lnTo>
                <a:lnTo>
                  <a:pt x="10" y="14"/>
                </a:lnTo>
                <a:lnTo>
                  <a:pt x="12" y="14"/>
                </a:lnTo>
                <a:lnTo>
                  <a:pt x="16" y="14"/>
                </a:lnTo>
                <a:lnTo>
                  <a:pt x="22"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68" name="Freeform 64"/>
          <p:cNvSpPr>
            <a:spLocks/>
          </p:cNvSpPr>
          <p:nvPr userDrawn="1"/>
        </p:nvSpPr>
        <p:spPr bwMode="auto">
          <a:xfrm>
            <a:off x="6146802" y="-7260952"/>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4 h 14"/>
              <a:gd name="T10" fmla="*/ 18 w 26"/>
              <a:gd name="T11" fmla="*/ 12 h 14"/>
              <a:gd name="T12" fmla="*/ 22 w 26"/>
              <a:gd name="T13" fmla="*/ 10 h 14"/>
              <a:gd name="T14" fmla="*/ 24 w 26"/>
              <a:gd name="T15" fmla="*/ 8 h 14"/>
              <a:gd name="T16" fmla="*/ 26 w 26"/>
              <a:gd name="T17" fmla="*/ 6 h 14"/>
              <a:gd name="T18" fmla="*/ 22 w 26"/>
              <a:gd name="T19" fmla="*/ 4 h 14"/>
              <a:gd name="T20" fmla="*/ 18 w 26"/>
              <a:gd name="T21" fmla="*/ 2 h 14"/>
              <a:gd name="T22" fmla="*/ 14 w 26"/>
              <a:gd name="T23" fmla="*/ 0 h 14"/>
              <a:gd name="T24" fmla="*/ 10 w 26"/>
              <a:gd name="T25" fmla="*/ 2 h 14"/>
              <a:gd name="T26" fmla="*/ 6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4"/>
                </a:lnTo>
                <a:lnTo>
                  <a:pt x="18" y="12"/>
                </a:lnTo>
                <a:lnTo>
                  <a:pt x="22" y="10"/>
                </a:lnTo>
                <a:lnTo>
                  <a:pt x="24" y="8"/>
                </a:lnTo>
                <a:lnTo>
                  <a:pt x="26" y="6"/>
                </a:lnTo>
                <a:lnTo>
                  <a:pt x="22" y="4"/>
                </a:lnTo>
                <a:lnTo>
                  <a:pt x="18" y="2"/>
                </a:lnTo>
                <a:lnTo>
                  <a:pt x="14" y="0"/>
                </a:lnTo>
                <a:lnTo>
                  <a:pt x="10" y="2"/>
                </a:lnTo>
                <a:lnTo>
                  <a:pt x="6"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69" name="Freeform 65"/>
          <p:cNvSpPr>
            <a:spLocks/>
          </p:cNvSpPr>
          <p:nvPr userDrawn="1"/>
        </p:nvSpPr>
        <p:spPr bwMode="auto">
          <a:xfrm>
            <a:off x="6010277" y="-7137125"/>
            <a:ext cx="41275" cy="22225"/>
          </a:xfrm>
          <a:custGeom>
            <a:avLst/>
            <a:gdLst>
              <a:gd name="T0" fmla="*/ 0 w 26"/>
              <a:gd name="T1" fmla="*/ 14 h 14"/>
              <a:gd name="T2" fmla="*/ 2 w 26"/>
              <a:gd name="T3" fmla="*/ 14 h 14"/>
              <a:gd name="T4" fmla="*/ 6 w 26"/>
              <a:gd name="T5" fmla="*/ 14 h 14"/>
              <a:gd name="T6" fmla="*/ 10 w 26"/>
              <a:gd name="T7" fmla="*/ 14 h 14"/>
              <a:gd name="T8" fmla="*/ 14 w 26"/>
              <a:gd name="T9" fmla="*/ 12 h 14"/>
              <a:gd name="T10" fmla="*/ 18 w 26"/>
              <a:gd name="T11" fmla="*/ 10 h 14"/>
              <a:gd name="T12" fmla="*/ 22 w 26"/>
              <a:gd name="T13" fmla="*/ 8 h 14"/>
              <a:gd name="T14" fmla="*/ 24 w 26"/>
              <a:gd name="T15" fmla="*/ 6 h 14"/>
              <a:gd name="T16" fmla="*/ 26 w 26"/>
              <a:gd name="T17" fmla="*/ 4 h 14"/>
              <a:gd name="T18" fmla="*/ 22 w 26"/>
              <a:gd name="T19" fmla="*/ 2 h 14"/>
              <a:gd name="T20" fmla="*/ 18 w 26"/>
              <a:gd name="T21" fmla="*/ 0 h 14"/>
              <a:gd name="T22" fmla="*/ 14 w 26"/>
              <a:gd name="T23" fmla="*/ 0 h 14"/>
              <a:gd name="T24" fmla="*/ 10 w 26"/>
              <a:gd name="T25" fmla="*/ 0 h 14"/>
              <a:gd name="T26" fmla="*/ 6 w 26"/>
              <a:gd name="T27" fmla="*/ 2 h 14"/>
              <a:gd name="T28" fmla="*/ 4 w 26"/>
              <a:gd name="T29" fmla="*/ 4 h 14"/>
              <a:gd name="T30" fmla="*/ 2 w 26"/>
              <a:gd name="T31" fmla="*/ 8 h 14"/>
              <a:gd name="T32" fmla="*/ 0 w 2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14"/>
                </a:moveTo>
                <a:lnTo>
                  <a:pt x="2" y="14"/>
                </a:lnTo>
                <a:lnTo>
                  <a:pt x="6" y="14"/>
                </a:lnTo>
                <a:lnTo>
                  <a:pt x="10" y="14"/>
                </a:lnTo>
                <a:lnTo>
                  <a:pt x="14" y="12"/>
                </a:lnTo>
                <a:lnTo>
                  <a:pt x="18" y="10"/>
                </a:lnTo>
                <a:lnTo>
                  <a:pt x="22" y="8"/>
                </a:lnTo>
                <a:lnTo>
                  <a:pt x="24" y="6"/>
                </a:lnTo>
                <a:lnTo>
                  <a:pt x="26" y="4"/>
                </a:lnTo>
                <a:lnTo>
                  <a:pt x="22" y="2"/>
                </a:lnTo>
                <a:lnTo>
                  <a:pt x="18" y="0"/>
                </a:lnTo>
                <a:lnTo>
                  <a:pt x="14" y="0"/>
                </a:lnTo>
                <a:lnTo>
                  <a:pt x="10" y="0"/>
                </a:lnTo>
                <a:lnTo>
                  <a:pt x="6" y="2"/>
                </a:lnTo>
                <a:lnTo>
                  <a:pt x="4" y="4"/>
                </a:lnTo>
                <a:lnTo>
                  <a:pt x="2" y="8"/>
                </a:lnTo>
                <a:lnTo>
                  <a:pt x="0" y="1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70" name="Freeform 66"/>
          <p:cNvSpPr>
            <a:spLocks/>
          </p:cNvSpPr>
          <p:nvPr userDrawn="1"/>
        </p:nvSpPr>
        <p:spPr bwMode="auto">
          <a:xfrm>
            <a:off x="5880102" y="-7229202"/>
            <a:ext cx="41275" cy="22225"/>
          </a:xfrm>
          <a:custGeom>
            <a:avLst/>
            <a:gdLst>
              <a:gd name="T0" fmla="*/ 26 w 26"/>
              <a:gd name="T1" fmla="*/ 12 h 14"/>
              <a:gd name="T2" fmla="*/ 24 w 26"/>
              <a:gd name="T3" fmla="*/ 8 h 14"/>
              <a:gd name="T4" fmla="*/ 22 w 26"/>
              <a:gd name="T5" fmla="*/ 4 h 14"/>
              <a:gd name="T6" fmla="*/ 18 w 26"/>
              <a:gd name="T7" fmla="*/ 2 h 14"/>
              <a:gd name="T8" fmla="*/ 16 w 26"/>
              <a:gd name="T9" fmla="*/ 0 h 14"/>
              <a:gd name="T10" fmla="*/ 12 w 26"/>
              <a:gd name="T11" fmla="*/ 0 h 14"/>
              <a:gd name="T12" fmla="*/ 8 w 26"/>
              <a:gd name="T13" fmla="*/ 0 h 14"/>
              <a:gd name="T14" fmla="*/ 4 w 26"/>
              <a:gd name="T15" fmla="*/ 0 h 14"/>
              <a:gd name="T16" fmla="*/ 0 w 26"/>
              <a:gd name="T17" fmla="*/ 0 h 14"/>
              <a:gd name="T18" fmla="*/ 2 w 26"/>
              <a:gd name="T19" fmla="*/ 4 h 14"/>
              <a:gd name="T20" fmla="*/ 4 w 26"/>
              <a:gd name="T21" fmla="*/ 8 h 14"/>
              <a:gd name="T22" fmla="*/ 6 w 26"/>
              <a:gd name="T23" fmla="*/ 10 h 14"/>
              <a:gd name="T24" fmla="*/ 10 w 26"/>
              <a:gd name="T25" fmla="*/ 12 h 14"/>
              <a:gd name="T26" fmla="*/ 12 w 26"/>
              <a:gd name="T27" fmla="*/ 14 h 14"/>
              <a:gd name="T28" fmla="*/ 16 w 26"/>
              <a:gd name="T29" fmla="*/ 14 h 14"/>
              <a:gd name="T30" fmla="*/ 22 w 26"/>
              <a:gd name="T31" fmla="*/ 12 h 14"/>
              <a:gd name="T32" fmla="*/ 26 w 26"/>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26" y="12"/>
                </a:moveTo>
                <a:lnTo>
                  <a:pt x="24" y="8"/>
                </a:lnTo>
                <a:lnTo>
                  <a:pt x="22" y="4"/>
                </a:lnTo>
                <a:lnTo>
                  <a:pt x="18" y="2"/>
                </a:lnTo>
                <a:lnTo>
                  <a:pt x="16" y="0"/>
                </a:lnTo>
                <a:lnTo>
                  <a:pt x="12" y="0"/>
                </a:lnTo>
                <a:lnTo>
                  <a:pt x="8" y="0"/>
                </a:lnTo>
                <a:lnTo>
                  <a:pt x="4" y="0"/>
                </a:lnTo>
                <a:lnTo>
                  <a:pt x="0" y="0"/>
                </a:lnTo>
                <a:lnTo>
                  <a:pt x="2" y="4"/>
                </a:lnTo>
                <a:lnTo>
                  <a:pt x="4" y="8"/>
                </a:lnTo>
                <a:lnTo>
                  <a:pt x="6" y="10"/>
                </a:lnTo>
                <a:lnTo>
                  <a:pt x="10" y="12"/>
                </a:lnTo>
                <a:lnTo>
                  <a:pt x="12" y="14"/>
                </a:lnTo>
                <a:lnTo>
                  <a:pt x="16" y="14"/>
                </a:lnTo>
                <a:lnTo>
                  <a:pt x="22" y="12"/>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71" name="Freeform 67"/>
          <p:cNvSpPr>
            <a:spLocks/>
          </p:cNvSpPr>
          <p:nvPr userDrawn="1"/>
        </p:nvSpPr>
        <p:spPr bwMode="auto">
          <a:xfrm>
            <a:off x="5969002" y="-7124427"/>
            <a:ext cx="25400" cy="38100"/>
          </a:xfrm>
          <a:custGeom>
            <a:avLst/>
            <a:gdLst>
              <a:gd name="T0" fmla="*/ 16 w 16"/>
              <a:gd name="T1" fmla="*/ 0 h 24"/>
              <a:gd name="T2" fmla="*/ 16 w 16"/>
              <a:gd name="T3" fmla="*/ 4 h 24"/>
              <a:gd name="T4" fmla="*/ 16 w 16"/>
              <a:gd name="T5" fmla="*/ 8 h 24"/>
              <a:gd name="T6" fmla="*/ 14 w 16"/>
              <a:gd name="T7" fmla="*/ 14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10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4"/>
                </a:lnTo>
                <a:lnTo>
                  <a:pt x="12" y="16"/>
                </a:lnTo>
                <a:lnTo>
                  <a:pt x="10" y="20"/>
                </a:lnTo>
                <a:lnTo>
                  <a:pt x="8" y="22"/>
                </a:lnTo>
                <a:lnTo>
                  <a:pt x="4" y="24"/>
                </a:lnTo>
                <a:lnTo>
                  <a:pt x="0" y="24"/>
                </a:lnTo>
                <a:lnTo>
                  <a:pt x="0" y="20"/>
                </a:lnTo>
                <a:lnTo>
                  <a:pt x="0" y="16"/>
                </a:lnTo>
                <a:lnTo>
                  <a:pt x="2" y="12"/>
                </a:lnTo>
                <a:lnTo>
                  <a:pt x="4" y="10"/>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72" name="Freeform 68"/>
          <p:cNvSpPr>
            <a:spLocks/>
          </p:cNvSpPr>
          <p:nvPr userDrawn="1"/>
        </p:nvSpPr>
        <p:spPr bwMode="auto">
          <a:xfrm>
            <a:off x="5915027" y="-7108551"/>
            <a:ext cx="41275" cy="22225"/>
          </a:xfrm>
          <a:custGeom>
            <a:avLst/>
            <a:gdLst>
              <a:gd name="T0" fmla="*/ 0 w 26"/>
              <a:gd name="T1" fmla="*/ 8 h 14"/>
              <a:gd name="T2" fmla="*/ 4 w 26"/>
              <a:gd name="T3" fmla="*/ 6 h 14"/>
              <a:gd name="T4" fmla="*/ 6 w 26"/>
              <a:gd name="T5" fmla="*/ 4 h 14"/>
              <a:gd name="T6" fmla="*/ 10 w 26"/>
              <a:gd name="T7" fmla="*/ 2 h 14"/>
              <a:gd name="T8" fmla="*/ 14 w 26"/>
              <a:gd name="T9" fmla="*/ 0 h 14"/>
              <a:gd name="T10" fmla="*/ 16 w 26"/>
              <a:gd name="T11" fmla="*/ 0 h 14"/>
              <a:gd name="T12" fmla="*/ 20 w 26"/>
              <a:gd name="T13" fmla="*/ 2 h 14"/>
              <a:gd name="T14" fmla="*/ 24 w 26"/>
              <a:gd name="T15" fmla="*/ 4 h 14"/>
              <a:gd name="T16" fmla="*/ 26 w 26"/>
              <a:gd name="T17" fmla="*/ 6 h 14"/>
              <a:gd name="T18" fmla="*/ 24 w 26"/>
              <a:gd name="T19" fmla="*/ 10 h 14"/>
              <a:gd name="T20" fmla="*/ 22 w 26"/>
              <a:gd name="T21" fmla="*/ 12 h 14"/>
              <a:gd name="T22" fmla="*/ 18 w 26"/>
              <a:gd name="T23" fmla="*/ 14 h 14"/>
              <a:gd name="T24" fmla="*/ 14 w 26"/>
              <a:gd name="T25" fmla="*/ 14 h 14"/>
              <a:gd name="T26" fmla="*/ 10 w 26"/>
              <a:gd name="T27" fmla="*/ 14 h 14"/>
              <a:gd name="T28" fmla="*/ 8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4" y="6"/>
                </a:lnTo>
                <a:lnTo>
                  <a:pt x="6" y="4"/>
                </a:lnTo>
                <a:lnTo>
                  <a:pt x="10" y="2"/>
                </a:lnTo>
                <a:lnTo>
                  <a:pt x="14" y="0"/>
                </a:lnTo>
                <a:lnTo>
                  <a:pt x="16" y="0"/>
                </a:lnTo>
                <a:lnTo>
                  <a:pt x="20" y="2"/>
                </a:lnTo>
                <a:lnTo>
                  <a:pt x="24" y="4"/>
                </a:lnTo>
                <a:lnTo>
                  <a:pt x="26" y="6"/>
                </a:lnTo>
                <a:lnTo>
                  <a:pt x="24" y="10"/>
                </a:lnTo>
                <a:lnTo>
                  <a:pt x="22" y="12"/>
                </a:lnTo>
                <a:lnTo>
                  <a:pt x="18" y="14"/>
                </a:lnTo>
                <a:lnTo>
                  <a:pt x="14" y="14"/>
                </a:lnTo>
                <a:lnTo>
                  <a:pt x="10" y="14"/>
                </a:lnTo>
                <a:lnTo>
                  <a:pt x="8"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73" name="Freeform 69"/>
          <p:cNvSpPr>
            <a:spLocks/>
          </p:cNvSpPr>
          <p:nvPr userDrawn="1"/>
        </p:nvSpPr>
        <p:spPr bwMode="auto">
          <a:xfrm>
            <a:off x="6029326" y="-7276827"/>
            <a:ext cx="25400" cy="34925"/>
          </a:xfrm>
          <a:custGeom>
            <a:avLst/>
            <a:gdLst>
              <a:gd name="T0" fmla="*/ 16 w 16"/>
              <a:gd name="T1" fmla="*/ 0 h 22"/>
              <a:gd name="T2" fmla="*/ 16 w 16"/>
              <a:gd name="T3" fmla="*/ 4 h 22"/>
              <a:gd name="T4" fmla="*/ 14 w 16"/>
              <a:gd name="T5" fmla="*/ 8 h 22"/>
              <a:gd name="T6" fmla="*/ 14 w 16"/>
              <a:gd name="T7" fmla="*/ 12 h 22"/>
              <a:gd name="T8" fmla="*/ 12 w 16"/>
              <a:gd name="T9" fmla="*/ 16 h 22"/>
              <a:gd name="T10" fmla="*/ 10 w 16"/>
              <a:gd name="T11" fmla="*/ 18 h 22"/>
              <a:gd name="T12" fmla="*/ 6 w 16"/>
              <a:gd name="T13" fmla="*/ 20 h 22"/>
              <a:gd name="T14" fmla="*/ 4 w 16"/>
              <a:gd name="T15" fmla="*/ 22 h 22"/>
              <a:gd name="T16" fmla="*/ 0 w 16"/>
              <a:gd name="T17" fmla="*/ 22 h 22"/>
              <a:gd name="T18" fmla="*/ 0 w 16"/>
              <a:gd name="T19" fmla="*/ 18 h 22"/>
              <a:gd name="T20" fmla="*/ 0 w 16"/>
              <a:gd name="T21" fmla="*/ 14 h 22"/>
              <a:gd name="T22" fmla="*/ 0 w 16"/>
              <a:gd name="T23" fmla="*/ 12 h 22"/>
              <a:gd name="T24" fmla="*/ 2 w 16"/>
              <a:gd name="T25" fmla="*/ 8 h 22"/>
              <a:gd name="T26" fmla="*/ 4 w 16"/>
              <a:gd name="T27" fmla="*/ 4 h 22"/>
              <a:gd name="T28" fmla="*/ 8 w 16"/>
              <a:gd name="T29" fmla="*/ 2 h 22"/>
              <a:gd name="T30" fmla="*/ 12 w 16"/>
              <a:gd name="T31" fmla="*/ 0 h 22"/>
              <a:gd name="T32" fmla="*/ 16 w 16"/>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2">
                <a:moveTo>
                  <a:pt x="16" y="0"/>
                </a:moveTo>
                <a:lnTo>
                  <a:pt x="16" y="4"/>
                </a:lnTo>
                <a:lnTo>
                  <a:pt x="14" y="8"/>
                </a:lnTo>
                <a:lnTo>
                  <a:pt x="14" y="12"/>
                </a:lnTo>
                <a:lnTo>
                  <a:pt x="12" y="16"/>
                </a:lnTo>
                <a:lnTo>
                  <a:pt x="10" y="18"/>
                </a:lnTo>
                <a:lnTo>
                  <a:pt x="6" y="20"/>
                </a:lnTo>
                <a:lnTo>
                  <a:pt x="4" y="22"/>
                </a:lnTo>
                <a:lnTo>
                  <a:pt x="0" y="22"/>
                </a:lnTo>
                <a:lnTo>
                  <a:pt x="0" y="18"/>
                </a:lnTo>
                <a:lnTo>
                  <a:pt x="0" y="14"/>
                </a:lnTo>
                <a:lnTo>
                  <a:pt x="0" y="12"/>
                </a:lnTo>
                <a:lnTo>
                  <a:pt x="2" y="8"/>
                </a:lnTo>
                <a:lnTo>
                  <a:pt x="4" y="4"/>
                </a:lnTo>
                <a:lnTo>
                  <a:pt x="8" y="2"/>
                </a:lnTo>
                <a:lnTo>
                  <a:pt x="12" y="0"/>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74" name="Freeform 70"/>
          <p:cNvSpPr>
            <a:spLocks/>
          </p:cNvSpPr>
          <p:nvPr userDrawn="1"/>
        </p:nvSpPr>
        <p:spPr bwMode="auto">
          <a:xfrm>
            <a:off x="6181727" y="-7181577"/>
            <a:ext cx="41275" cy="22225"/>
          </a:xfrm>
          <a:custGeom>
            <a:avLst/>
            <a:gdLst>
              <a:gd name="T0" fmla="*/ 0 w 26"/>
              <a:gd name="T1" fmla="*/ 8 h 14"/>
              <a:gd name="T2" fmla="*/ 2 w 26"/>
              <a:gd name="T3" fmla="*/ 6 h 14"/>
              <a:gd name="T4" fmla="*/ 6 w 26"/>
              <a:gd name="T5" fmla="*/ 4 h 14"/>
              <a:gd name="T6" fmla="*/ 8 w 26"/>
              <a:gd name="T7" fmla="*/ 2 h 14"/>
              <a:gd name="T8" fmla="*/ 12 w 26"/>
              <a:gd name="T9" fmla="*/ 0 h 14"/>
              <a:gd name="T10" fmla="*/ 16 w 26"/>
              <a:gd name="T11" fmla="*/ 0 h 14"/>
              <a:gd name="T12" fmla="*/ 20 w 26"/>
              <a:gd name="T13" fmla="*/ 2 h 14"/>
              <a:gd name="T14" fmla="*/ 22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2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8" y="2"/>
                </a:lnTo>
                <a:lnTo>
                  <a:pt x="12" y="0"/>
                </a:lnTo>
                <a:lnTo>
                  <a:pt x="16" y="0"/>
                </a:lnTo>
                <a:lnTo>
                  <a:pt x="20" y="2"/>
                </a:lnTo>
                <a:lnTo>
                  <a:pt x="22" y="4"/>
                </a:lnTo>
                <a:lnTo>
                  <a:pt x="26" y="8"/>
                </a:lnTo>
                <a:lnTo>
                  <a:pt x="24" y="10"/>
                </a:lnTo>
                <a:lnTo>
                  <a:pt x="20" y="12"/>
                </a:lnTo>
                <a:lnTo>
                  <a:pt x="18" y="14"/>
                </a:lnTo>
                <a:lnTo>
                  <a:pt x="14" y="14"/>
                </a:lnTo>
                <a:lnTo>
                  <a:pt x="10" y="14"/>
                </a:lnTo>
                <a:lnTo>
                  <a:pt x="6" y="12"/>
                </a:lnTo>
                <a:lnTo>
                  <a:pt x="2"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75" name="Freeform 71"/>
          <p:cNvSpPr>
            <a:spLocks/>
          </p:cNvSpPr>
          <p:nvPr userDrawn="1"/>
        </p:nvSpPr>
        <p:spPr bwMode="auto">
          <a:xfrm>
            <a:off x="6096002" y="-7241902"/>
            <a:ext cx="28575" cy="38100"/>
          </a:xfrm>
          <a:custGeom>
            <a:avLst/>
            <a:gdLst>
              <a:gd name="T0" fmla="*/ 18 w 18"/>
              <a:gd name="T1" fmla="*/ 0 h 24"/>
              <a:gd name="T2" fmla="*/ 18 w 18"/>
              <a:gd name="T3" fmla="*/ 4 h 24"/>
              <a:gd name="T4" fmla="*/ 16 w 18"/>
              <a:gd name="T5" fmla="*/ 8 h 24"/>
              <a:gd name="T6" fmla="*/ 16 w 18"/>
              <a:gd name="T7" fmla="*/ 12 h 24"/>
              <a:gd name="T8" fmla="*/ 14 w 18"/>
              <a:gd name="T9" fmla="*/ 16 h 24"/>
              <a:gd name="T10" fmla="*/ 12 w 18"/>
              <a:gd name="T11" fmla="*/ 20 h 24"/>
              <a:gd name="T12" fmla="*/ 10 w 18"/>
              <a:gd name="T13" fmla="*/ 22 h 24"/>
              <a:gd name="T14" fmla="*/ 6 w 18"/>
              <a:gd name="T15" fmla="*/ 24 h 24"/>
              <a:gd name="T16" fmla="*/ 2 w 18"/>
              <a:gd name="T17" fmla="*/ 24 h 24"/>
              <a:gd name="T18" fmla="*/ 0 w 18"/>
              <a:gd name="T19" fmla="*/ 20 h 24"/>
              <a:gd name="T20" fmla="*/ 2 w 18"/>
              <a:gd name="T21" fmla="*/ 16 h 24"/>
              <a:gd name="T22" fmla="*/ 2 w 18"/>
              <a:gd name="T23" fmla="*/ 12 h 24"/>
              <a:gd name="T24" fmla="*/ 4 w 18"/>
              <a:gd name="T25" fmla="*/ 10 h 24"/>
              <a:gd name="T26" fmla="*/ 6 w 18"/>
              <a:gd name="T27" fmla="*/ 6 h 24"/>
              <a:gd name="T28" fmla="*/ 10 w 18"/>
              <a:gd name="T29" fmla="*/ 4 h 24"/>
              <a:gd name="T30" fmla="*/ 14 w 18"/>
              <a:gd name="T31" fmla="*/ 2 h 24"/>
              <a:gd name="T32" fmla="*/ 18 w 18"/>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18" y="0"/>
                </a:moveTo>
                <a:lnTo>
                  <a:pt x="18" y="4"/>
                </a:lnTo>
                <a:lnTo>
                  <a:pt x="16" y="8"/>
                </a:lnTo>
                <a:lnTo>
                  <a:pt x="16" y="12"/>
                </a:lnTo>
                <a:lnTo>
                  <a:pt x="14" y="16"/>
                </a:lnTo>
                <a:lnTo>
                  <a:pt x="12" y="20"/>
                </a:lnTo>
                <a:lnTo>
                  <a:pt x="10" y="22"/>
                </a:lnTo>
                <a:lnTo>
                  <a:pt x="6" y="24"/>
                </a:lnTo>
                <a:lnTo>
                  <a:pt x="2" y="24"/>
                </a:lnTo>
                <a:lnTo>
                  <a:pt x="0" y="20"/>
                </a:lnTo>
                <a:lnTo>
                  <a:pt x="2" y="16"/>
                </a:lnTo>
                <a:lnTo>
                  <a:pt x="2" y="12"/>
                </a:lnTo>
                <a:lnTo>
                  <a:pt x="4" y="10"/>
                </a:lnTo>
                <a:lnTo>
                  <a:pt x="6" y="6"/>
                </a:lnTo>
                <a:lnTo>
                  <a:pt x="10" y="4"/>
                </a:lnTo>
                <a:lnTo>
                  <a:pt x="14" y="2"/>
                </a:lnTo>
                <a:lnTo>
                  <a:pt x="18"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76" name="Freeform 72"/>
          <p:cNvSpPr>
            <a:spLocks/>
          </p:cNvSpPr>
          <p:nvPr userDrawn="1"/>
        </p:nvSpPr>
        <p:spPr bwMode="auto">
          <a:xfrm>
            <a:off x="5988052" y="-7086327"/>
            <a:ext cx="44450" cy="19050"/>
          </a:xfrm>
          <a:custGeom>
            <a:avLst/>
            <a:gdLst>
              <a:gd name="T0" fmla="*/ 0 w 28"/>
              <a:gd name="T1" fmla="*/ 8 h 12"/>
              <a:gd name="T2" fmla="*/ 4 w 28"/>
              <a:gd name="T3" fmla="*/ 4 h 12"/>
              <a:gd name="T4" fmla="*/ 6 w 28"/>
              <a:gd name="T5" fmla="*/ 2 h 12"/>
              <a:gd name="T6" fmla="*/ 10 w 28"/>
              <a:gd name="T7" fmla="*/ 0 h 12"/>
              <a:gd name="T8" fmla="*/ 14 w 28"/>
              <a:gd name="T9" fmla="*/ 0 h 12"/>
              <a:gd name="T10" fmla="*/ 18 w 28"/>
              <a:gd name="T11" fmla="*/ 0 h 12"/>
              <a:gd name="T12" fmla="*/ 20 w 28"/>
              <a:gd name="T13" fmla="*/ 0 h 12"/>
              <a:gd name="T14" fmla="*/ 24 w 28"/>
              <a:gd name="T15" fmla="*/ 2 h 12"/>
              <a:gd name="T16" fmla="*/ 28 w 28"/>
              <a:gd name="T17" fmla="*/ 6 h 12"/>
              <a:gd name="T18" fmla="*/ 24 w 28"/>
              <a:gd name="T19" fmla="*/ 8 h 12"/>
              <a:gd name="T20" fmla="*/ 22 w 28"/>
              <a:gd name="T21" fmla="*/ 10 h 12"/>
              <a:gd name="T22" fmla="*/ 18 w 28"/>
              <a:gd name="T23" fmla="*/ 12 h 12"/>
              <a:gd name="T24" fmla="*/ 16 w 28"/>
              <a:gd name="T25" fmla="*/ 12 h 12"/>
              <a:gd name="T26" fmla="*/ 12 w 28"/>
              <a:gd name="T27" fmla="*/ 12 h 12"/>
              <a:gd name="T28" fmla="*/ 8 w 28"/>
              <a:gd name="T29" fmla="*/ 12 h 12"/>
              <a:gd name="T30" fmla="*/ 4 w 28"/>
              <a:gd name="T31" fmla="*/ 10 h 12"/>
              <a:gd name="T32" fmla="*/ 0 w 28"/>
              <a:gd name="T3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2">
                <a:moveTo>
                  <a:pt x="0" y="8"/>
                </a:moveTo>
                <a:lnTo>
                  <a:pt x="4" y="4"/>
                </a:lnTo>
                <a:lnTo>
                  <a:pt x="6" y="2"/>
                </a:lnTo>
                <a:lnTo>
                  <a:pt x="10" y="0"/>
                </a:lnTo>
                <a:lnTo>
                  <a:pt x="14" y="0"/>
                </a:lnTo>
                <a:lnTo>
                  <a:pt x="18" y="0"/>
                </a:lnTo>
                <a:lnTo>
                  <a:pt x="20" y="0"/>
                </a:lnTo>
                <a:lnTo>
                  <a:pt x="24" y="2"/>
                </a:lnTo>
                <a:lnTo>
                  <a:pt x="28" y="6"/>
                </a:lnTo>
                <a:lnTo>
                  <a:pt x="24" y="8"/>
                </a:lnTo>
                <a:lnTo>
                  <a:pt x="22" y="10"/>
                </a:lnTo>
                <a:lnTo>
                  <a:pt x="18" y="12"/>
                </a:lnTo>
                <a:lnTo>
                  <a:pt x="16" y="12"/>
                </a:lnTo>
                <a:lnTo>
                  <a:pt x="12" y="12"/>
                </a:lnTo>
                <a:lnTo>
                  <a:pt x="8"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77" name="Freeform 73"/>
          <p:cNvSpPr>
            <a:spLocks/>
          </p:cNvSpPr>
          <p:nvPr userDrawn="1"/>
        </p:nvSpPr>
        <p:spPr bwMode="auto">
          <a:xfrm>
            <a:off x="6029326" y="-7330802"/>
            <a:ext cx="25400" cy="38100"/>
          </a:xfrm>
          <a:custGeom>
            <a:avLst/>
            <a:gdLst>
              <a:gd name="T0" fmla="*/ 16 w 16"/>
              <a:gd name="T1" fmla="*/ 0 h 24"/>
              <a:gd name="T2" fmla="*/ 16 w 16"/>
              <a:gd name="T3" fmla="*/ 4 h 24"/>
              <a:gd name="T4" fmla="*/ 16 w 16"/>
              <a:gd name="T5" fmla="*/ 10 h 24"/>
              <a:gd name="T6" fmla="*/ 14 w 16"/>
              <a:gd name="T7" fmla="*/ 12 h 24"/>
              <a:gd name="T8" fmla="*/ 14 w 16"/>
              <a:gd name="T9" fmla="*/ 16 h 24"/>
              <a:gd name="T10" fmla="*/ 12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10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10"/>
                </a:lnTo>
                <a:lnTo>
                  <a:pt x="14" y="12"/>
                </a:lnTo>
                <a:lnTo>
                  <a:pt x="14" y="16"/>
                </a:lnTo>
                <a:lnTo>
                  <a:pt x="12" y="20"/>
                </a:lnTo>
                <a:lnTo>
                  <a:pt x="8" y="22"/>
                </a:lnTo>
                <a:lnTo>
                  <a:pt x="4" y="24"/>
                </a:lnTo>
                <a:lnTo>
                  <a:pt x="0" y="24"/>
                </a:lnTo>
                <a:lnTo>
                  <a:pt x="0" y="20"/>
                </a:lnTo>
                <a:lnTo>
                  <a:pt x="0" y="16"/>
                </a:lnTo>
                <a:lnTo>
                  <a:pt x="2" y="12"/>
                </a:lnTo>
                <a:lnTo>
                  <a:pt x="4" y="10"/>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78" name="Freeform 74"/>
          <p:cNvSpPr>
            <a:spLocks/>
          </p:cNvSpPr>
          <p:nvPr userDrawn="1"/>
        </p:nvSpPr>
        <p:spPr bwMode="auto">
          <a:xfrm>
            <a:off x="6137275" y="-7292702"/>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0 w 16"/>
              <a:gd name="T23" fmla="*/ 12 h 24"/>
              <a:gd name="T24" fmla="*/ 2 w 16"/>
              <a:gd name="T25" fmla="*/ 8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20"/>
                </a:lnTo>
                <a:lnTo>
                  <a:pt x="8" y="22"/>
                </a:lnTo>
                <a:lnTo>
                  <a:pt x="4" y="24"/>
                </a:lnTo>
                <a:lnTo>
                  <a:pt x="0" y="24"/>
                </a:lnTo>
                <a:lnTo>
                  <a:pt x="0" y="20"/>
                </a:lnTo>
                <a:lnTo>
                  <a:pt x="0" y="16"/>
                </a:lnTo>
                <a:lnTo>
                  <a:pt x="0" y="12"/>
                </a:lnTo>
                <a:lnTo>
                  <a:pt x="2" y="8"/>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79" name="Freeform 75"/>
          <p:cNvSpPr>
            <a:spLocks/>
          </p:cNvSpPr>
          <p:nvPr userDrawn="1"/>
        </p:nvSpPr>
        <p:spPr bwMode="auto">
          <a:xfrm>
            <a:off x="6172202" y="-7245077"/>
            <a:ext cx="41275" cy="22225"/>
          </a:xfrm>
          <a:custGeom>
            <a:avLst/>
            <a:gdLst>
              <a:gd name="T0" fmla="*/ 0 w 26"/>
              <a:gd name="T1" fmla="*/ 8 h 14"/>
              <a:gd name="T2" fmla="*/ 2 w 26"/>
              <a:gd name="T3" fmla="*/ 6 h 14"/>
              <a:gd name="T4" fmla="*/ 6 w 26"/>
              <a:gd name="T5" fmla="*/ 4 h 14"/>
              <a:gd name="T6" fmla="*/ 10 w 26"/>
              <a:gd name="T7" fmla="*/ 2 h 14"/>
              <a:gd name="T8" fmla="*/ 12 w 26"/>
              <a:gd name="T9" fmla="*/ 0 h 14"/>
              <a:gd name="T10" fmla="*/ 16 w 26"/>
              <a:gd name="T11" fmla="*/ 0 h 14"/>
              <a:gd name="T12" fmla="*/ 20 w 26"/>
              <a:gd name="T13" fmla="*/ 2 h 14"/>
              <a:gd name="T14" fmla="*/ 24 w 26"/>
              <a:gd name="T15" fmla="*/ 4 h 14"/>
              <a:gd name="T16" fmla="*/ 26 w 26"/>
              <a:gd name="T17" fmla="*/ 8 h 14"/>
              <a:gd name="T18" fmla="*/ 24 w 26"/>
              <a:gd name="T19" fmla="*/ 10 h 14"/>
              <a:gd name="T20" fmla="*/ 20 w 26"/>
              <a:gd name="T21" fmla="*/ 12 h 14"/>
              <a:gd name="T22" fmla="*/ 18 w 26"/>
              <a:gd name="T23" fmla="*/ 14 h 14"/>
              <a:gd name="T24" fmla="*/ 14 w 26"/>
              <a:gd name="T25" fmla="*/ 14 h 14"/>
              <a:gd name="T26" fmla="*/ 10 w 26"/>
              <a:gd name="T27" fmla="*/ 14 h 14"/>
              <a:gd name="T28" fmla="*/ 6 w 26"/>
              <a:gd name="T29" fmla="*/ 12 h 14"/>
              <a:gd name="T30" fmla="*/ 4 w 26"/>
              <a:gd name="T31" fmla="*/ 10 h 14"/>
              <a:gd name="T32" fmla="*/ 0 w 26"/>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4">
                <a:moveTo>
                  <a:pt x="0" y="8"/>
                </a:moveTo>
                <a:lnTo>
                  <a:pt x="2" y="6"/>
                </a:lnTo>
                <a:lnTo>
                  <a:pt x="6" y="4"/>
                </a:lnTo>
                <a:lnTo>
                  <a:pt x="10" y="2"/>
                </a:lnTo>
                <a:lnTo>
                  <a:pt x="12" y="0"/>
                </a:lnTo>
                <a:lnTo>
                  <a:pt x="16" y="0"/>
                </a:lnTo>
                <a:lnTo>
                  <a:pt x="20" y="2"/>
                </a:lnTo>
                <a:lnTo>
                  <a:pt x="24" y="4"/>
                </a:lnTo>
                <a:lnTo>
                  <a:pt x="26" y="8"/>
                </a:lnTo>
                <a:lnTo>
                  <a:pt x="24" y="10"/>
                </a:lnTo>
                <a:lnTo>
                  <a:pt x="20" y="12"/>
                </a:lnTo>
                <a:lnTo>
                  <a:pt x="18" y="14"/>
                </a:lnTo>
                <a:lnTo>
                  <a:pt x="14" y="14"/>
                </a:lnTo>
                <a:lnTo>
                  <a:pt x="10" y="14"/>
                </a:lnTo>
                <a:lnTo>
                  <a:pt x="6" y="12"/>
                </a:lnTo>
                <a:lnTo>
                  <a:pt x="4" y="10"/>
                </a:lnTo>
                <a:lnTo>
                  <a:pt x="0" y="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80" name="Freeform 76"/>
          <p:cNvSpPr>
            <a:spLocks/>
          </p:cNvSpPr>
          <p:nvPr userDrawn="1"/>
        </p:nvSpPr>
        <p:spPr bwMode="auto">
          <a:xfrm>
            <a:off x="5984875" y="-7181577"/>
            <a:ext cx="25400" cy="38100"/>
          </a:xfrm>
          <a:custGeom>
            <a:avLst/>
            <a:gdLst>
              <a:gd name="T0" fmla="*/ 16 w 16"/>
              <a:gd name="T1" fmla="*/ 0 h 24"/>
              <a:gd name="T2" fmla="*/ 16 w 16"/>
              <a:gd name="T3" fmla="*/ 4 h 24"/>
              <a:gd name="T4" fmla="*/ 14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0 w 16"/>
              <a:gd name="T23" fmla="*/ 12 h 24"/>
              <a:gd name="T24" fmla="*/ 2 w 16"/>
              <a:gd name="T25" fmla="*/ 8 h 24"/>
              <a:gd name="T26" fmla="*/ 4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4" y="8"/>
                </a:lnTo>
                <a:lnTo>
                  <a:pt x="14" y="12"/>
                </a:lnTo>
                <a:lnTo>
                  <a:pt x="12" y="16"/>
                </a:lnTo>
                <a:lnTo>
                  <a:pt x="10" y="20"/>
                </a:lnTo>
                <a:lnTo>
                  <a:pt x="8" y="22"/>
                </a:lnTo>
                <a:lnTo>
                  <a:pt x="4" y="24"/>
                </a:lnTo>
                <a:lnTo>
                  <a:pt x="0" y="24"/>
                </a:lnTo>
                <a:lnTo>
                  <a:pt x="0" y="20"/>
                </a:lnTo>
                <a:lnTo>
                  <a:pt x="0" y="16"/>
                </a:lnTo>
                <a:lnTo>
                  <a:pt x="0" y="12"/>
                </a:lnTo>
                <a:lnTo>
                  <a:pt x="2" y="8"/>
                </a:lnTo>
                <a:lnTo>
                  <a:pt x="4"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81" name="Freeform 77"/>
          <p:cNvSpPr>
            <a:spLocks/>
          </p:cNvSpPr>
          <p:nvPr userDrawn="1"/>
        </p:nvSpPr>
        <p:spPr bwMode="auto">
          <a:xfrm>
            <a:off x="6080125" y="-7270477"/>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18 h 24"/>
              <a:gd name="T12" fmla="*/ 8 w 16"/>
              <a:gd name="T13" fmla="*/ 20 h 24"/>
              <a:gd name="T14" fmla="*/ 4 w 16"/>
              <a:gd name="T15" fmla="*/ 22 h 24"/>
              <a:gd name="T16" fmla="*/ 0 w 16"/>
              <a:gd name="T17" fmla="*/ 24 h 24"/>
              <a:gd name="T18" fmla="*/ 0 w 16"/>
              <a:gd name="T19" fmla="*/ 18 h 24"/>
              <a:gd name="T20" fmla="*/ 0 w 16"/>
              <a:gd name="T21" fmla="*/ 14 h 24"/>
              <a:gd name="T22" fmla="*/ 0 w 16"/>
              <a:gd name="T23" fmla="*/ 10 h 24"/>
              <a:gd name="T24" fmla="*/ 2 w 16"/>
              <a:gd name="T25" fmla="*/ 8 h 24"/>
              <a:gd name="T26" fmla="*/ 6 w 16"/>
              <a:gd name="T27" fmla="*/ 4 h 24"/>
              <a:gd name="T28" fmla="*/ 8 w 16"/>
              <a:gd name="T29" fmla="*/ 2 h 24"/>
              <a:gd name="T30" fmla="*/ 12 w 16"/>
              <a:gd name="T31" fmla="*/ 0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18"/>
                </a:lnTo>
                <a:lnTo>
                  <a:pt x="8" y="20"/>
                </a:lnTo>
                <a:lnTo>
                  <a:pt x="4" y="22"/>
                </a:lnTo>
                <a:lnTo>
                  <a:pt x="0" y="24"/>
                </a:lnTo>
                <a:lnTo>
                  <a:pt x="0" y="18"/>
                </a:lnTo>
                <a:lnTo>
                  <a:pt x="0" y="14"/>
                </a:lnTo>
                <a:lnTo>
                  <a:pt x="0" y="10"/>
                </a:lnTo>
                <a:lnTo>
                  <a:pt x="2" y="8"/>
                </a:lnTo>
                <a:lnTo>
                  <a:pt x="6" y="4"/>
                </a:lnTo>
                <a:lnTo>
                  <a:pt x="8" y="2"/>
                </a:lnTo>
                <a:lnTo>
                  <a:pt x="12" y="0"/>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82" name="Freeform 78"/>
          <p:cNvSpPr>
            <a:spLocks/>
          </p:cNvSpPr>
          <p:nvPr userDrawn="1"/>
        </p:nvSpPr>
        <p:spPr bwMode="auto">
          <a:xfrm>
            <a:off x="6178552" y="-7153002"/>
            <a:ext cx="41275" cy="25400"/>
          </a:xfrm>
          <a:custGeom>
            <a:avLst/>
            <a:gdLst>
              <a:gd name="T0" fmla="*/ 26 w 26"/>
              <a:gd name="T1" fmla="*/ 12 h 16"/>
              <a:gd name="T2" fmla="*/ 24 w 26"/>
              <a:gd name="T3" fmla="*/ 10 h 16"/>
              <a:gd name="T4" fmla="*/ 22 w 26"/>
              <a:gd name="T5" fmla="*/ 6 h 16"/>
              <a:gd name="T6" fmla="*/ 18 w 26"/>
              <a:gd name="T7" fmla="*/ 4 h 16"/>
              <a:gd name="T8" fmla="*/ 14 w 26"/>
              <a:gd name="T9" fmla="*/ 2 h 16"/>
              <a:gd name="T10" fmla="*/ 10 w 26"/>
              <a:gd name="T11" fmla="*/ 0 h 16"/>
              <a:gd name="T12" fmla="*/ 6 w 26"/>
              <a:gd name="T13" fmla="*/ 0 h 16"/>
              <a:gd name="T14" fmla="*/ 2 w 26"/>
              <a:gd name="T15" fmla="*/ 0 h 16"/>
              <a:gd name="T16" fmla="*/ 0 w 26"/>
              <a:gd name="T17" fmla="*/ 2 h 16"/>
              <a:gd name="T18" fmla="*/ 2 w 26"/>
              <a:gd name="T19" fmla="*/ 6 h 16"/>
              <a:gd name="T20" fmla="*/ 4 w 26"/>
              <a:gd name="T21" fmla="*/ 10 h 16"/>
              <a:gd name="T22" fmla="*/ 6 w 26"/>
              <a:gd name="T23" fmla="*/ 12 h 16"/>
              <a:gd name="T24" fmla="*/ 8 w 26"/>
              <a:gd name="T25" fmla="*/ 14 h 16"/>
              <a:gd name="T26" fmla="*/ 12 w 26"/>
              <a:gd name="T27" fmla="*/ 14 h 16"/>
              <a:gd name="T28" fmla="*/ 16 w 26"/>
              <a:gd name="T29" fmla="*/ 16 h 16"/>
              <a:gd name="T30" fmla="*/ 20 w 26"/>
              <a:gd name="T31" fmla="*/ 14 h 16"/>
              <a:gd name="T32" fmla="*/ 26 w 26"/>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6" y="12"/>
                </a:moveTo>
                <a:lnTo>
                  <a:pt x="24" y="10"/>
                </a:lnTo>
                <a:lnTo>
                  <a:pt x="22" y="6"/>
                </a:lnTo>
                <a:lnTo>
                  <a:pt x="18" y="4"/>
                </a:lnTo>
                <a:lnTo>
                  <a:pt x="14" y="2"/>
                </a:lnTo>
                <a:lnTo>
                  <a:pt x="10" y="0"/>
                </a:lnTo>
                <a:lnTo>
                  <a:pt x="6" y="0"/>
                </a:lnTo>
                <a:lnTo>
                  <a:pt x="2" y="0"/>
                </a:lnTo>
                <a:lnTo>
                  <a:pt x="0" y="2"/>
                </a:lnTo>
                <a:lnTo>
                  <a:pt x="2" y="6"/>
                </a:lnTo>
                <a:lnTo>
                  <a:pt x="4" y="10"/>
                </a:lnTo>
                <a:lnTo>
                  <a:pt x="6" y="12"/>
                </a:lnTo>
                <a:lnTo>
                  <a:pt x="8" y="14"/>
                </a:lnTo>
                <a:lnTo>
                  <a:pt x="12" y="14"/>
                </a:lnTo>
                <a:lnTo>
                  <a:pt x="16" y="16"/>
                </a:lnTo>
                <a:lnTo>
                  <a:pt x="20" y="14"/>
                </a:lnTo>
                <a:lnTo>
                  <a:pt x="26" y="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83" name="Freeform 79"/>
          <p:cNvSpPr>
            <a:spLocks/>
          </p:cNvSpPr>
          <p:nvPr userDrawn="1"/>
        </p:nvSpPr>
        <p:spPr bwMode="auto">
          <a:xfrm>
            <a:off x="6207127" y="-7222852"/>
            <a:ext cx="25400" cy="38100"/>
          </a:xfrm>
          <a:custGeom>
            <a:avLst/>
            <a:gdLst>
              <a:gd name="T0" fmla="*/ 16 w 16"/>
              <a:gd name="T1" fmla="*/ 0 h 24"/>
              <a:gd name="T2" fmla="*/ 16 w 16"/>
              <a:gd name="T3" fmla="*/ 4 h 24"/>
              <a:gd name="T4" fmla="*/ 16 w 16"/>
              <a:gd name="T5" fmla="*/ 8 h 24"/>
              <a:gd name="T6" fmla="*/ 14 w 16"/>
              <a:gd name="T7" fmla="*/ 12 h 24"/>
              <a:gd name="T8" fmla="*/ 12 w 16"/>
              <a:gd name="T9" fmla="*/ 16 h 24"/>
              <a:gd name="T10" fmla="*/ 10 w 16"/>
              <a:gd name="T11" fmla="*/ 20 h 24"/>
              <a:gd name="T12" fmla="*/ 8 w 16"/>
              <a:gd name="T13" fmla="*/ 22 h 24"/>
              <a:gd name="T14" fmla="*/ 4 w 16"/>
              <a:gd name="T15" fmla="*/ 24 h 24"/>
              <a:gd name="T16" fmla="*/ 0 w 16"/>
              <a:gd name="T17" fmla="*/ 24 h 24"/>
              <a:gd name="T18" fmla="*/ 0 w 16"/>
              <a:gd name="T19" fmla="*/ 20 h 24"/>
              <a:gd name="T20" fmla="*/ 0 w 16"/>
              <a:gd name="T21" fmla="*/ 16 h 24"/>
              <a:gd name="T22" fmla="*/ 2 w 16"/>
              <a:gd name="T23" fmla="*/ 12 h 24"/>
              <a:gd name="T24" fmla="*/ 4 w 16"/>
              <a:gd name="T25" fmla="*/ 8 h 24"/>
              <a:gd name="T26" fmla="*/ 6 w 16"/>
              <a:gd name="T27" fmla="*/ 6 h 24"/>
              <a:gd name="T28" fmla="*/ 8 w 16"/>
              <a:gd name="T29" fmla="*/ 4 h 24"/>
              <a:gd name="T30" fmla="*/ 12 w 16"/>
              <a:gd name="T31" fmla="*/ 2 h 24"/>
              <a:gd name="T32" fmla="*/ 16 w 1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4">
                <a:moveTo>
                  <a:pt x="16" y="0"/>
                </a:moveTo>
                <a:lnTo>
                  <a:pt x="16" y="4"/>
                </a:lnTo>
                <a:lnTo>
                  <a:pt x="16" y="8"/>
                </a:lnTo>
                <a:lnTo>
                  <a:pt x="14" y="12"/>
                </a:lnTo>
                <a:lnTo>
                  <a:pt x="12" y="16"/>
                </a:lnTo>
                <a:lnTo>
                  <a:pt x="10" y="20"/>
                </a:lnTo>
                <a:lnTo>
                  <a:pt x="8" y="22"/>
                </a:lnTo>
                <a:lnTo>
                  <a:pt x="4" y="24"/>
                </a:lnTo>
                <a:lnTo>
                  <a:pt x="0" y="24"/>
                </a:lnTo>
                <a:lnTo>
                  <a:pt x="0" y="20"/>
                </a:lnTo>
                <a:lnTo>
                  <a:pt x="0" y="16"/>
                </a:lnTo>
                <a:lnTo>
                  <a:pt x="2" y="12"/>
                </a:lnTo>
                <a:lnTo>
                  <a:pt x="4" y="8"/>
                </a:lnTo>
                <a:lnTo>
                  <a:pt x="6" y="6"/>
                </a:lnTo>
                <a:lnTo>
                  <a:pt x="8" y="4"/>
                </a:lnTo>
                <a:lnTo>
                  <a:pt x="12" y="2"/>
                </a:lnTo>
                <a:lnTo>
                  <a:pt x="1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84" name="Freeform 80"/>
          <p:cNvSpPr>
            <a:spLocks noEditPoints="1"/>
          </p:cNvSpPr>
          <p:nvPr userDrawn="1"/>
        </p:nvSpPr>
        <p:spPr bwMode="auto">
          <a:xfrm>
            <a:off x="6213475" y="-7175227"/>
            <a:ext cx="127000" cy="214313"/>
          </a:xfrm>
          <a:custGeom>
            <a:avLst/>
            <a:gdLst>
              <a:gd name="T0" fmla="*/ 9 w 40"/>
              <a:gd name="T1" fmla="*/ 52 h 67"/>
              <a:gd name="T2" fmla="*/ 13 w 40"/>
              <a:gd name="T3" fmla="*/ 57 h 67"/>
              <a:gd name="T4" fmla="*/ 6 w 40"/>
              <a:gd name="T5" fmla="*/ 61 h 67"/>
              <a:gd name="T6" fmla="*/ 6 w 40"/>
              <a:gd name="T7" fmla="*/ 64 h 67"/>
              <a:gd name="T8" fmla="*/ 13 w 40"/>
              <a:gd name="T9" fmla="*/ 67 h 67"/>
              <a:gd name="T10" fmla="*/ 18 w 40"/>
              <a:gd name="T11" fmla="*/ 63 h 67"/>
              <a:gd name="T12" fmla="*/ 20 w 40"/>
              <a:gd name="T13" fmla="*/ 60 h 67"/>
              <a:gd name="T14" fmla="*/ 20 w 40"/>
              <a:gd name="T15" fmla="*/ 56 h 67"/>
              <a:gd name="T16" fmla="*/ 24 w 40"/>
              <a:gd name="T17" fmla="*/ 51 h 67"/>
              <a:gd name="T18" fmla="*/ 24 w 40"/>
              <a:gd name="T19" fmla="*/ 62 h 67"/>
              <a:gd name="T20" fmla="*/ 25 w 40"/>
              <a:gd name="T21" fmla="*/ 64 h 67"/>
              <a:gd name="T22" fmla="*/ 28 w 40"/>
              <a:gd name="T23" fmla="*/ 56 h 67"/>
              <a:gd name="T24" fmla="*/ 29 w 40"/>
              <a:gd name="T25" fmla="*/ 61 h 67"/>
              <a:gd name="T26" fmla="*/ 25 w 40"/>
              <a:gd name="T27" fmla="*/ 66 h 67"/>
              <a:gd name="T28" fmla="*/ 32 w 40"/>
              <a:gd name="T29" fmla="*/ 67 h 67"/>
              <a:gd name="T30" fmla="*/ 34 w 40"/>
              <a:gd name="T31" fmla="*/ 62 h 67"/>
              <a:gd name="T32" fmla="*/ 34 w 40"/>
              <a:gd name="T33" fmla="*/ 57 h 67"/>
              <a:gd name="T34" fmla="*/ 35 w 40"/>
              <a:gd name="T35" fmla="*/ 57 h 67"/>
              <a:gd name="T36" fmla="*/ 36 w 40"/>
              <a:gd name="T37" fmla="*/ 57 h 67"/>
              <a:gd name="T38" fmla="*/ 37 w 40"/>
              <a:gd name="T39" fmla="*/ 58 h 67"/>
              <a:gd name="T40" fmla="*/ 36 w 40"/>
              <a:gd name="T41" fmla="*/ 56 h 67"/>
              <a:gd name="T42" fmla="*/ 38 w 40"/>
              <a:gd name="T43" fmla="*/ 55 h 67"/>
              <a:gd name="T44" fmla="*/ 39 w 40"/>
              <a:gd name="T45" fmla="*/ 53 h 67"/>
              <a:gd name="T46" fmla="*/ 36 w 40"/>
              <a:gd name="T47" fmla="*/ 49 h 67"/>
              <a:gd name="T48" fmla="*/ 34 w 40"/>
              <a:gd name="T49" fmla="*/ 50 h 67"/>
              <a:gd name="T50" fmla="*/ 35 w 40"/>
              <a:gd name="T51" fmla="*/ 50 h 67"/>
              <a:gd name="T52" fmla="*/ 35 w 40"/>
              <a:gd name="T53" fmla="*/ 48 h 67"/>
              <a:gd name="T54" fmla="*/ 33 w 40"/>
              <a:gd name="T55" fmla="*/ 46 h 67"/>
              <a:gd name="T56" fmla="*/ 31 w 40"/>
              <a:gd name="T57" fmla="*/ 43 h 67"/>
              <a:gd name="T58" fmla="*/ 31 w 40"/>
              <a:gd name="T59" fmla="*/ 38 h 67"/>
              <a:gd name="T60" fmla="*/ 31 w 40"/>
              <a:gd name="T61" fmla="*/ 31 h 67"/>
              <a:gd name="T62" fmla="*/ 31 w 40"/>
              <a:gd name="T63" fmla="*/ 27 h 67"/>
              <a:gd name="T64" fmla="*/ 31 w 40"/>
              <a:gd name="T65" fmla="*/ 17 h 67"/>
              <a:gd name="T66" fmla="*/ 28 w 40"/>
              <a:gd name="T67" fmla="*/ 10 h 67"/>
              <a:gd name="T68" fmla="*/ 30 w 40"/>
              <a:gd name="T69" fmla="*/ 8 h 67"/>
              <a:gd name="T70" fmla="*/ 25 w 40"/>
              <a:gd name="T71" fmla="*/ 0 h 67"/>
              <a:gd name="T72" fmla="*/ 20 w 40"/>
              <a:gd name="T73" fmla="*/ 8 h 67"/>
              <a:gd name="T74" fmla="*/ 24 w 40"/>
              <a:gd name="T75" fmla="*/ 11 h 67"/>
              <a:gd name="T76" fmla="*/ 23 w 40"/>
              <a:gd name="T77" fmla="*/ 12 h 67"/>
              <a:gd name="T78" fmla="*/ 22 w 40"/>
              <a:gd name="T79" fmla="*/ 22 h 67"/>
              <a:gd name="T80" fmla="*/ 19 w 40"/>
              <a:gd name="T81" fmla="*/ 31 h 67"/>
              <a:gd name="T82" fmla="*/ 15 w 40"/>
              <a:gd name="T83" fmla="*/ 42 h 67"/>
              <a:gd name="T84" fmla="*/ 10 w 40"/>
              <a:gd name="T85" fmla="*/ 44 h 67"/>
              <a:gd name="T86" fmla="*/ 4 w 40"/>
              <a:gd name="T87" fmla="*/ 51 h 67"/>
              <a:gd name="T88" fmla="*/ 17 w 40"/>
              <a:gd name="T89" fmla="*/ 59 h 67"/>
              <a:gd name="T90" fmla="*/ 15 w 40"/>
              <a:gd name="T91" fmla="*/ 62 h 67"/>
              <a:gd name="T92" fmla="*/ 15 w 40"/>
              <a:gd name="T93" fmla="*/ 43 h 67"/>
              <a:gd name="T94" fmla="*/ 18 w 40"/>
              <a:gd name="T95" fmla="*/ 39 h 67"/>
              <a:gd name="T96" fmla="*/ 15 w 40"/>
              <a:gd name="T97"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67">
                <a:moveTo>
                  <a:pt x="4" y="51"/>
                </a:moveTo>
                <a:cubicBezTo>
                  <a:pt x="6" y="51"/>
                  <a:pt x="8" y="50"/>
                  <a:pt x="9" y="52"/>
                </a:cubicBezTo>
                <a:cubicBezTo>
                  <a:pt x="11" y="53"/>
                  <a:pt x="11" y="55"/>
                  <a:pt x="12" y="55"/>
                </a:cubicBezTo>
                <a:cubicBezTo>
                  <a:pt x="13" y="56"/>
                  <a:pt x="13" y="56"/>
                  <a:pt x="13" y="57"/>
                </a:cubicBezTo>
                <a:cubicBezTo>
                  <a:pt x="9" y="61"/>
                  <a:pt x="9" y="61"/>
                  <a:pt x="9" y="61"/>
                </a:cubicBezTo>
                <a:cubicBezTo>
                  <a:pt x="8" y="62"/>
                  <a:pt x="6" y="62"/>
                  <a:pt x="6" y="61"/>
                </a:cubicBezTo>
                <a:cubicBezTo>
                  <a:pt x="4" y="62"/>
                  <a:pt x="4" y="62"/>
                  <a:pt x="4" y="62"/>
                </a:cubicBezTo>
                <a:cubicBezTo>
                  <a:pt x="4" y="63"/>
                  <a:pt x="5" y="63"/>
                  <a:pt x="6" y="64"/>
                </a:cubicBezTo>
                <a:cubicBezTo>
                  <a:pt x="11" y="66"/>
                  <a:pt x="11" y="66"/>
                  <a:pt x="11" y="66"/>
                </a:cubicBezTo>
                <a:cubicBezTo>
                  <a:pt x="12" y="66"/>
                  <a:pt x="13" y="66"/>
                  <a:pt x="13" y="67"/>
                </a:cubicBezTo>
                <a:cubicBezTo>
                  <a:pt x="15" y="66"/>
                  <a:pt x="13" y="62"/>
                  <a:pt x="16" y="64"/>
                </a:cubicBezTo>
                <a:cubicBezTo>
                  <a:pt x="16" y="64"/>
                  <a:pt x="17" y="64"/>
                  <a:pt x="18" y="63"/>
                </a:cubicBezTo>
                <a:cubicBezTo>
                  <a:pt x="18" y="62"/>
                  <a:pt x="19" y="61"/>
                  <a:pt x="19" y="60"/>
                </a:cubicBezTo>
                <a:cubicBezTo>
                  <a:pt x="20" y="60"/>
                  <a:pt x="20" y="60"/>
                  <a:pt x="20" y="60"/>
                </a:cubicBezTo>
                <a:cubicBezTo>
                  <a:pt x="20" y="59"/>
                  <a:pt x="19" y="57"/>
                  <a:pt x="20" y="57"/>
                </a:cubicBezTo>
                <a:cubicBezTo>
                  <a:pt x="20" y="56"/>
                  <a:pt x="20" y="56"/>
                  <a:pt x="20" y="56"/>
                </a:cubicBezTo>
                <a:cubicBezTo>
                  <a:pt x="24" y="52"/>
                  <a:pt x="24" y="52"/>
                  <a:pt x="24" y="52"/>
                </a:cubicBezTo>
                <a:cubicBezTo>
                  <a:pt x="24" y="52"/>
                  <a:pt x="24" y="51"/>
                  <a:pt x="24" y="51"/>
                </a:cubicBezTo>
                <a:cubicBezTo>
                  <a:pt x="26" y="52"/>
                  <a:pt x="26" y="54"/>
                  <a:pt x="26" y="55"/>
                </a:cubicBezTo>
                <a:cubicBezTo>
                  <a:pt x="27" y="58"/>
                  <a:pt x="26" y="61"/>
                  <a:pt x="24" y="62"/>
                </a:cubicBezTo>
                <a:cubicBezTo>
                  <a:pt x="23" y="62"/>
                  <a:pt x="22" y="63"/>
                  <a:pt x="22" y="63"/>
                </a:cubicBezTo>
                <a:cubicBezTo>
                  <a:pt x="23" y="64"/>
                  <a:pt x="24" y="63"/>
                  <a:pt x="25" y="64"/>
                </a:cubicBezTo>
                <a:cubicBezTo>
                  <a:pt x="26" y="62"/>
                  <a:pt x="26" y="60"/>
                  <a:pt x="28" y="60"/>
                </a:cubicBezTo>
                <a:cubicBezTo>
                  <a:pt x="28" y="59"/>
                  <a:pt x="28" y="57"/>
                  <a:pt x="28" y="56"/>
                </a:cubicBezTo>
                <a:cubicBezTo>
                  <a:pt x="29" y="57"/>
                  <a:pt x="29" y="57"/>
                  <a:pt x="29" y="57"/>
                </a:cubicBezTo>
                <a:cubicBezTo>
                  <a:pt x="29" y="61"/>
                  <a:pt x="29" y="61"/>
                  <a:pt x="29" y="61"/>
                </a:cubicBezTo>
                <a:cubicBezTo>
                  <a:pt x="30" y="62"/>
                  <a:pt x="29" y="63"/>
                  <a:pt x="29" y="64"/>
                </a:cubicBezTo>
                <a:cubicBezTo>
                  <a:pt x="28" y="65"/>
                  <a:pt x="26" y="65"/>
                  <a:pt x="25" y="66"/>
                </a:cubicBezTo>
                <a:cubicBezTo>
                  <a:pt x="26" y="67"/>
                  <a:pt x="27" y="67"/>
                  <a:pt x="28" y="67"/>
                </a:cubicBezTo>
                <a:cubicBezTo>
                  <a:pt x="32" y="67"/>
                  <a:pt x="32" y="67"/>
                  <a:pt x="32" y="67"/>
                </a:cubicBezTo>
                <a:cubicBezTo>
                  <a:pt x="33" y="67"/>
                  <a:pt x="34" y="66"/>
                  <a:pt x="34" y="66"/>
                </a:cubicBezTo>
                <a:cubicBezTo>
                  <a:pt x="34" y="65"/>
                  <a:pt x="34" y="63"/>
                  <a:pt x="34" y="62"/>
                </a:cubicBezTo>
                <a:cubicBezTo>
                  <a:pt x="34" y="62"/>
                  <a:pt x="35" y="61"/>
                  <a:pt x="35" y="61"/>
                </a:cubicBezTo>
                <a:cubicBezTo>
                  <a:pt x="34" y="57"/>
                  <a:pt x="34" y="57"/>
                  <a:pt x="34" y="57"/>
                </a:cubicBezTo>
                <a:cubicBezTo>
                  <a:pt x="35" y="57"/>
                  <a:pt x="35" y="57"/>
                  <a:pt x="35" y="57"/>
                </a:cubicBezTo>
                <a:cubicBezTo>
                  <a:pt x="35" y="57"/>
                  <a:pt x="35" y="57"/>
                  <a:pt x="35" y="57"/>
                </a:cubicBezTo>
                <a:cubicBezTo>
                  <a:pt x="35" y="56"/>
                  <a:pt x="35" y="56"/>
                  <a:pt x="35" y="56"/>
                </a:cubicBezTo>
                <a:cubicBezTo>
                  <a:pt x="35" y="57"/>
                  <a:pt x="36" y="57"/>
                  <a:pt x="36" y="57"/>
                </a:cubicBezTo>
                <a:cubicBezTo>
                  <a:pt x="36" y="57"/>
                  <a:pt x="36" y="57"/>
                  <a:pt x="36" y="57"/>
                </a:cubicBezTo>
                <a:cubicBezTo>
                  <a:pt x="37" y="58"/>
                  <a:pt x="37" y="58"/>
                  <a:pt x="37" y="58"/>
                </a:cubicBezTo>
                <a:cubicBezTo>
                  <a:pt x="36" y="57"/>
                  <a:pt x="37" y="56"/>
                  <a:pt x="36" y="56"/>
                </a:cubicBezTo>
                <a:cubicBezTo>
                  <a:pt x="36" y="56"/>
                  <a:pt x="36" y="56"/>
                  <a:pt x="36" y="56"/>
                </a:cubicBezTo>
                <a:cubicBezTo>
                  <a:pt x="37" y="56"/>
                  <a:pt x="37" y="57"/>
                  <a:pt x="37" y="57"/>
                </a:cubicBezTo>
                <a:cubicBezTo>
                  <a:pt x="38" y="56"/>
                  <a:pt x="35" y="54"/>
                  <a:pt x="38" y="55"/>
                </a:cubicBezTo>
                <a:cubicBezTo>
                  <a:pt x="38" y="55"/>
                  <a:pt x="38" y="55"/>
                  <a:pt x="38" y="55"/>
                </a:cubicBezTo>
                <a:cubicBezTo>
                  <a:pt x="38" y="55"/>
                  <a:pt x="39" y="54"/>
                  <a:pt x="39" y="53"/>
                </a:cubicBezTo>
                <a:cubicBezTo>
                  <a:pt x="40" y="51"/>
                  <a:pt x="39" y="49"/>
                  <a:pt x="38" y="48"/>
                </a:cubicBezTo>
                <a:cubicBezTo>
                  <a:pt x="37" y="48"/>
                  <a:pt x="37" y="48"/>
                  <a:pt x="36" y="49"/>
                </a:cubicBezTo>
                <a:cubicBezTo>
                  <a:pt x="36" y="50"/>
                  <a:pt x="37" y="51"/>
                  <a:pt x="36" y="51"/>
                </a:cubicBezTo>
                <a:cubicBezTo>
                  <a:pt x="35" y="51"/>
                  <a:pt x="35" y="51"/>
                  <a:pt x="34" y="50"/>
                </a:cubicBezTo>
                <a:cubicBezTo>
                  <a:pt x="35" y="50"/>
                  <a:pt x="35" y="50"/>
                  <a:pt x="35" y="50"/>
                </a:cubicBezTo>
                <a:cubicBezTo>
                  <a:pt x="35" y="50"/>
                  <a:pt x="35" y="50"/>
                  <a:pt x="35" y="50"/>
                </a:cubicBezTo>
                <a:cubicBezTo>
                  <a:pt x="34" y="50"/>
                  <a:pt x="35" y="49"/>
                  <a:pt x="34" y="48"/>
                </a:cubicBezTo>
                <a:cubicBezTo>
                  <a:pt x="35" y="48"/>
                  <a:pt x="35" y="48"/>
                  <a:pt x="35" y="48"/>
                </a:cubicBezTo>
                <a:cubicBezTo>
                  <a:pt x="35" y="48"/>
                  <a:pt x="35" y="48"/>
                  <a:pt x="35" y="48"/>
                </a:cubicBezTo>
                <a:cubicBezTo>
                  <a:pt x="34" y="47"/>
                  <a:pt x="34" y="46"/>
                  <a:pt x="33" y="46"/>
                </a:cubicBezTo>
                <a:cubicBezTo>
                  <a:pt x="34" y="46"/>
                  <a:pt x="34" y="46"/>
                  <a:pt x="34" y="46"/>
                </a:cubicBezTo>
                <a:cubicBezTo>
                  <a:pt x="33" y="45"/>
                  <a:pt x="31" y="45"/>
                  <a:pt x="31" y="43"/>
                </a:cubicBezTo>
                <a:cubicBezTo>
                  <a:pt x="31" y="42"/>
                  <a:pt x="30" y="41"/>
                  <a:pt x="31" y="41"/>
                </a:cubicBezTo>
                <a:cubicBezTo>
                  <a:pt x="31" y="40"/>
                  <a:pt x="31" y="39"/>
                  <a:pt x="31" y="38"/>
                </a:cubicBezTo>
                <a:cubicBezTo>
                  <a:pt x="31" y="38"/>
                  <a:pt x="32" y="37"/>
                  <a:pt x="33" y="37"/>
                </a:cubicBezTo>
                <a:cubicBezTo>
                  <a:pt x="32" y="35"/>
                  <a:pt x="31" y="33"/>
                  <a:pt x="31" y="31"/>
                </a:cubicBezTo>
                <a:cubicBezTo>
                  <a:pt x="30" y="29"/>
                  <a:pt x="30" y="29"/>
                  <a:pt x="30" y="29"/>
                </a:cubicBezTo>
                <a:cubicBezTo>
                  <a:pt x="31" y="27"/>
                  <a:pt x="31" y="27"/>
                  <a:pt x="31" y="27"/>
                </a:cubicBezTo>
                <a:cubicBezTo>
                  <a:pt x="32" y="21"/>
                  <a:pt x="32" y="21"/>
                  <a:pt x="32" y="21"/>
                </a:cubicBezTo>
                <a:cubicBezTo>
                  <a:pt x="31" y="17"/>
                  <a:pt x="31" y="17"/>
                  <a:pt x="31" y="17"/>
                </a:cubicBezTo>
                <a:cubicBezTo>
                  <a:pt x="31" y="15"/>
                  <a:pt x="31" y="13"/>
                  <a:pt x="29" y="11"/>
                </a:cubicBezTo>
                <a:cubicBezTo>
                  <a:pt x="29" y="10"/>
                  <a:pt x="29" y="10"/>
                  <a:pt x="28" y="10"/>
                </a:cubicBezTo>
                <a:cubicBezTo>
                  <a:pt x="28" y="10"/>
                  <a:pt x="28" y="9"/>
                  <a:pt x="28" y="9"/>
                </a:cubicBezTo>
                <a:cubicBezTo>
                  <a:pt x="29" y="8"/>
                  <a:pt x="30" y="9"/>
                  <a:pt x="30" y="8"/>
                </a:cubicBezTo>
                <a:cubicBezTo>
                  <a:pt x="31" y="6"/>
                  <a:pt x="30" y="5"/>
                  <a:pt x="30" y="4"/>
                </a:cubicBezTo>
                <a:cubicBezTo>
                  <a:pt x="29" y="3"/>
                  <a:pt x="27" y="1"/>
                  <a:pt x="25" y="0"/>
                </a:cubicBezTo>
                <a:cubicBezTo>
                  <a:pt x="24" y="1"/>
                  <a:pt x="21" y="1"/>
                  <a:pt x="21" y="3"/>
                </a:cubicBezTo>
                <a:cubicBezTo>
                  <a:pt x="20" y="5"/>
                  <a:pt x="22" y="6"/>
                  <a:pt x="20" y="8"/>
                </a:cubicBezTo>
                <a:cubicBezTo>
                  <a:pt x="21" y="8"/>
                  <a:pt x="22" y="9"/>
                  <a:pt x="22" y="10"/>
                </a:cubicBezTo>
                <a:cubicBezTo>
                  <a:pt x="23" y="11"/>
                  <a:pt x="24" y="9"/>
                  <a:pt x="24" y="11"/>
                </a:cubicBezTo>
                <a:cubicBezTo>
                  <a:pt x="25" y="11"/>
                  <a:pt x="25" y="12"/>
                  <a:pt x="24" y="12"/>
                </a:cubicBezTo>
                <a:cubicBezTo>
                  <a:pt x="23" y="12"/>
                  <a:pt x="23" y="12"/>
                  <a:pt x="23" y="12"/>
                </a:cubicBezTo>
                <a:cubicBezTo>
                  <a:pt x="24" y="16"/>
                  <a:pt x="21" y="17"/>
                  <a:pt x="21" y="21"/>
                </a:cubicBezTo>
                <a:cubicBezTo>
                  <a:pt x="21" y="21"/>
                  <a:pt x="21" y="22"/>
                  <a:pt x="22" y="22"/>
                </a:cubicBezTo>
                <a:cubicBezTo>
                  <a:pt x="21" y="27"/>
                  <a:pt x="21" y="27"/>
                  <a:pt x="21" y="27"/>
                </a:cubicBezTo>
                <a:cubicBezTo>
                  <a:pt x="19" y="31"/>
                  <a:pt x="19" y="31"/>
                  <a:pt x="19" y="31"/>
                </a:cubicBezTo>
                <a:cubicBezTo>
                  <a:pt x="19" y="33"/>
                  <a:pt x="15" y="35"/>
                  <a:pt x="18" y="37"/>
                </a:cubicBezTo>
                <a:cubicBezTo>
                  <a:pt x="15" y="42"/>
                  <a:pt x="15" y="42"/>
                  <a:pt x="15" y="42"/>
                </a:cubicBezTo>
                <a:cubicBezTo>
                  <a:pt x="14" y="44"/>
                  <a:pt x="14" y="44"/>
                  <a:pt x="14" y="44"/>
                </a:cubicBezTo>
                <a:cubicBezTo>
                  <a:pt x="10" y="44"/>
                  <a:pt x="10" y="44"/>
                  <a:pt x="10" y="44"/>
                </a:cubicBezTo>
                <a:cubicBezTo>
                  <a:pt x="8" y="45"/>
                  <a:pt x="6" y="44"/>
                  <a:pt x="5" y="46"/>
                </a:cubicBezTo>
                <a:cubicBezTo>
                  <a:pt x="6" y="49"/>
                  <a:pt x="0" y="49"/>
                  <a:pt x="4" y="51"/>
                </a:cubicBezTo>
                <a:moveTo>
                  <a:pt x="15" y="62"/>
                </a:moveTo>
                <a:cubicBezTo>
                  <a:pt x="16" y="61"/>
                  <a:pt x="16" y="60"/>
                  <a:pt x="17" y="59"/>
                </a:cubicBezTo>
                <a:cubicBezTo>
                  <a:pt x="18" y="60"/>
                  <a:pt x="17" y="61"/>
                  <a:pt x="17" y="62"/>
                </a:cubicBezTo>
                <a:cubicBezTo>
                  <a:pt x="16" y="62"/>
                  <a:pt x="16" y="62"/>
                  <a:pt x="15" y="62"/>
                </a:cubicBezTo>
                <a:moveTo>
                  <a:pt x="15" y="44"/>
                </a:moveTo>
                <a:cubicBezTo>
                  <a:pt x="15" y="43"/>
                  <a:pt x="15" y="43"/>
                  <a:pt x="15" y="43"/>
                </a:cubicBezTo>
                <a:cubicBezTo>
                  <a:pt x="18" y="38"/>
                  <a:pt x="18" y="38"/>
                  <a:pt x="18" y="38"/>
                </a:cubicBezTo>
                <a:cubicBezTo>
                  <a:pt x="18" y="39"/>
                  <a:pt x="18" y="39"/>
                  <a:pt x="18" y="39"/>
                </a:cubicBezTo>
                <a:cubicBezTo>
                  <a:pt x="17" y="43"/>
                  <a:pt x="17" y="43"/>
                  <a:pt x="17" y="43"/>
                </a:cubicBezTo>
                <a:lnTo>
                  <a:pt x="15" y="44"/>
                </a:lnTo>
                <a:close/>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85" name="Freeform 81"/>
          <p:cNvSpPr>
            <a:spLocks noEditPoints="1"/>
          </p:cNvSpPr>
          <p:nvPr userDrawn="1"/>
        </p:nvSpPr>
        <p:spPr bwMode="auto">
          <a:xfrm>
            <a:off x="2454277" y="-7159352"/>
            <a:ext cx="98425" cy="198438"/>
          </a:xfrm>
          <a:custGeom>
            <a:avLst/>
            <a:gdLst>
              <a:gd name="T0" fmla="*/ 22 w 31"/>
              <a:gd name="T1" fmla="*/ 57 h 62"/>
              <a:gd name="T2" fmla="*/ 23 w 31"/>
              <a:gd name="T3" fmla="*/ 61 h 62"/>
              <a:gd name="T4" fmla="*/ 26 w 31"/>
              <a:gd name="T5" fmla="*/ 61 h 62"/>
              <a:gd name="T6" fmla="*/ 30 w 31"/>
              <a:gd name="T7" fmla="*/ 60 h 62"/>
              <a:gd name="T8" fmla="*/ 29 w 31"/>
              <a:gd name="T9" fmla="*/ 59 h 62"/>
              <a:gd name="T10" fmla="*/ 27 w 31"/>
              <a:gd name="T11" fmla="*/ 58 h 62"/>
              <a:gd name="T12" fmla="*/ 23 w 31"/>
              <a:gd name="T13" fmla="*/ 37 h 62"/>
              <a:gd name="T14" fmla="*/ 20 w 31"/>
              <a:gd name="T15" fmla="*/ 36 h 62"/>
              <a:gd name="T16" fmla="*/ 20 w 31"/>
              <a:gd name="T17" fmla="*/ 34 h 62"/>
              <a:gd name="T18" fmla="*/ 19 w 31"/>
              <a:gd name="T19" fmla="*/ 31 h 62"/>
              <a:gd name="T20" fmla="*/ 19 w 31"/>
              <a:gd name="T21" fmla="*/ 25 h 62"/>
              <a:gd name="T22" fmla="*/ 19 w 31"/>
              <a:gd name="T23" fmla="*/ 16 h 62"/>
              <a:gd name="T24" fmla="*/ 16 w 31"/>
              <a:gd name="T25" fmla="*/ 12 h 62"/>
              <a:gd name="T26" fmla="*/ 16 w 31"/>
              <a:gd name="T27" fmla="*/ 8 h 62"/>
              <a:gd name="T28" fmla="*/ 18 w 31"/>
              <a:gd name="T29" fmla="*/ 6 h 62"/>
              <a:gd name="T30" fmla="*/ 18 w 31"/>
              <a:gd name="T31" fmla="*/ 1 h 62"/>
              <a:gd name="T32" fmla="*/ 16 w 31"/>
              <a:gd name="T33" fmla="*/ 1 h 62"/>
              <a:gd name="T34" fmla="*/ 14 w 31"/>
              <a:gd name="T35" fmla="*/ 0 h 62"/>
              <a:gd name="T36" fmla="*/ 11 w 31"/>
              <a:gd name="T37" fmla="*/ 0 h 62"/>
              <a:gd name="T38" fmla="*/ 11 w 31"/>
              <a:gd name="T39" fmla="*/ 0 h 62"/>
              <a:gd name="T40" fmla="*/ 9 w 31"/>
              <a:gd name="T41" fmla="*/ 2 h 62"/>
              <a:gd name="T42" fmla="*/ 9 w 31"/>
              <a:gd name="T43" fmla="*/ 4 h 62"/>
              <a:gd name="T44" fmla="*/ 8 w 31"/>
              <a:gd name="T45" fmla="*/ 7 h 62"/>
              <a:gd name="T46" fmla="*/ 9 w 31"/>
              <a:gd name="T47" fmla="*/ 8 h 62"/>
              <a:gd name="T48" fmla="*/ 10 w 31"/>
              <a:gd name="T49" fmla="*/ 9 h 62"/>
              <a:gd name="T50" fmla="*/ 11 w 31"/>
              <a:gd name="T51" fmla="*/ 9 h 62"/>
              <a:gd name="T52" fmla="*/ 9 w 31"/>
              <a:gd name="T53" fmla="*/ 16 h 62"/>
              <a:gd name="T54" fmla="*/ 6 w 31"/>
              <a:gd name="T55" fmla="*/ 21 h 62"/>
              <a:gd name="T56" fmla="*/ 4 w 31"/>
              <a:gd name="T57" fmla="*/ 32 h 62"/>
              <a:gd name="T58" fmla="*/ 7 w 31"/>
              <a:gd name="T59" fmla="*/ 38 h 62"/>
              <a:gd name="T60" fmla="*/ 6 w 31"/>
              <a:gd name="T61" fmla="*/ 43 h 62"/>
              <a:gd name="T62" fmla="*/ 3 w 31"/>
              <a:gd name="T63" fmla="*/ 51 h 62"/>
              <a:gd name="T64" fmla="*/ 1 w 31"/>
              <a:gd name="T65" fmla="*/ 57 h 62"/>
              <a:gd name="T66" fmla="*/ 0 w 31"/>
              <a:gd name="T67" fmla="*/ 59 h 62"/>
              <a:gd name="T68" fmla="*/ 3 w 31"/>
              <a:gd name="T69" fmla="*/ 59 h 62"/>
              <a:gd name="T70" fmla="*/ 4 w 31"/>
              <a:gd name="T71" fmla="*/ 60 h 62"/>
              <a:gd name="T72" fmla="*/ 8 w 31"/>
              <a:gd name="T73" fmla="*/ 60 h 62"/>
              <a:gd name="T74" fmla="*/ 6 w 31"/>
              <a:gd name="T75" fmla="*/ 59 h 62"/>
              <a:gd name="T76" fmla="*/ 7 w 31"/>
              <a:gd name="T77" fmla="*/ 52 h 62"/>
              <a:gd name="T78" fmla="*/ 9 w 31"/>
              <a:gd name="T79" fmla="*/ 58 h 62"/>
              <a:gd name="T80" fmla="*/ 8 w 31"/>
              <a:gd name="T81" fmla="*/ 7 h 62"/>
              <a:gd name="T82" fmla="*/ 9 w 31"/>
              <a:gd name="T83" fmla="*/ 6 h 62"/>
              <a:gd name="T84" fmla="*/ 9 w 31"/>
              <a:gd name="T85" fmla="*/ 6 h 62"/>
              <a:gd name="T86" fmla="*/ 9 w 31"/>
              <a:gd name="T87" fmla="*/ 5 h 62"/>
              <a:gd name="T88" fmla="*/ 18 w 31"/>
              <a:gd name="T89" fmla="*/ 2 h 62"/>
              <a:gd name="T90" fmla="*/ 17 w 31"/>
              <a:gd name="T91" fmla="*/ 3 h 62"/>
              <a:gd name="T92" fmla="*/ 15 w 31"/>
              <a:gd name="T93" fmla="*/ 0 h 62"/>
              <a:gd name="T94" fmla="*/ 18 w 31"/>
              <a:gd name="T95" fmla="*/ 24 h 62"/>
              <a:gd name="T96" fmla="*/ 17 w 31"/>
              <a:gd name="T97" fmla="*/ 28 h 62"/>
              <a:gd name="T98" fmla="*/ 17 w 31"/>
              <a:gd name="T99" fmla="*/ 22 h 62"/>
              <a:gd name="T100" fmla="*/ 16 w 31"/>
              <a:gd name="T101" fmla="*/ 29 h 62"/>
              <a:gd name="T102" fmla="*/ 16 w 31"/>
              <a:gd name="T103" fmla="*/ 28 h 62"/>
              <a:gd name="T104" fmla="*/ 14 w 31"/>
              <a:gd name="T10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62">
                <a:moveTo>
                  <a:pt x="9" y="58"/>
                </a:moveTo>
                <a:cubicBezTo>
                  <a:pt x="10" y="58"/>
                  <a:pt x="11" y="58"/>
                  <a:pt x="12" y="58"/>
                </a:cubicBezTo>
                <a:cubicBezTo>
                  <a:pt x="14" y="58"/>
                  <a:pt x="16" y="58"/>
                  <a:pt x="17" y="58"/>
                </a:cubicBezTo>
                <a:cubicBezTo>
                  <a:pt x="19" y="58"/>
                  <a:pt x="21" y="58"/>
                  <a:pt x="22" y="57"/>
                </a:cubicBezTo>
                <a:cubicBezTo>
                  <a:pt x="22" y="58"/>
                  <a:pt x="22" y="59"/>
                  <a:pt x="22" y="59"/>
                </a:cubicBezTo>
                <a:cubicBezTo>
                  <a:pt x="22" y="60"/>
                  <a:pt x="23" y="60"/>
                  <a:pt x="23" y="60"/>
                </a:cubicBezTo>
                <a:cubicBezTo>
                  <a:pt x="23" y="60"/>
                  <a:pt x="23" y="60"/>
                  <a:pt x="23" y="60"/>
                </a:cubicBezTo>
                <a:cubicBezTo>
                  <a:pt x="23" y="61"/>
                  <a:pt x="23" y="61"/>
                  <a:pt x="23" y="61"/>
                </a:cubicBezTo>
                <a:cubicBezTo>
                  <a:pt x="24" y="61"/>
                  <a:pt x="24" y="61"/>
                  <a:pt x="24" y="61"/>
                </a:cubicBezTo>
                <a:cubicBezTo>
                  <a:pt x="24" y="60"/>
                  <a:pt x="24" y="60"/>
                  <a:pt x="24" y="60"/>
                </a:cubicBezTo>
                <a:cubicBezTo>
                  <a:pt x="24" y="60"/>
                  <a:pt x="24" y="60"/>
                  <a:pt x="24" y="60"/>
                </a:cubicBezTo>
                <a:cubicBezTo>
                  <a:pt x="25" y="60"/>
                  <a:pt x="25" y="60"/>
                  <a:pt x="26" y="61"/>
                </a:cubicBezTo>
                <a:cubicBezTo>
                  <a:pt x="29" y="62"/>
                  <a:pt x="31" y="60"/>
                  <a:pt x="31" y="60"/>
                </a:cubicBezTo>
                <a:cubicBezTo>
                  <a:pt x="31" y="60"/>
                  <a:pt x="31" y="60"/>
                  <a:pt x="31" y="60"/>
                </a:cubicBezTo>
                <a:cubicBezTo>
                  <a:pt x="31" y="60"/>
                  <a:pt x="31" y="60"/>
                  <a:pt x="31" y="60"/>
                </a:cubicBezTo>
                <a:cubicBezTo>
                  <a:pt x="31" y="60"/>
                  <a:pt x="31" y="60"/>
                  <a:pt x="30" y="60"/>
                </a:cubicBezTo>
                <a:cubicBezTo>
                  <a:pt x="30" y="59"/>
                  <a:pt x="30" y="59"/>
                  <a:pt x="30" y="59"/>
                </a:cubicBezTo>
                <a:cubicBezTo>
                  <a:pt x="30" y="59"/>
                  <a:pt x="30" y="59"/>
                  <a:pt x="30" y="59"/>
                </a:cubicBezTo>
                <a:cubicBezTo>
                  <a:pt x="30" y="59"/>
                  <a:pt x="30" y="59"/>
                  <a:pt x="30" y="59"/>
                </a:cubicBezTo>
                <a:cubicBezTo>
                  <a:pt x="30" y="59"/>
                  <a:pt x="29" y="59"/>
                  <a:pt x="29" y="59"/>
                </a:cubicBezTo>
                <a:cubicBezTo>
                  <a:pt x="29" y="59"/>
                  <a:pt x="29" y="59"/>
                  <a:pt x="29" y="59"/>
                </a:cubicBezTo>
                <a:cubicBezTo>
                  <a:pt x="28" y="58"/>
                  <a:pt x="28" y="58"/>
                  <a:pt x="28" y="58"/>
                </a:cubicBezTo>
                <a:cubicBezTo>
                  <a:pt x="28" y="58"/>
                  <a:pt x="28" y="58"/>
                  <a:pt x="28" y="58"/>
                </a:cubicBezTo>
                <a:cubicBezTo>
                  <a:pt x="27" y="58"/>
                  <a:pt x="27" y="58"/>
                  <a:pt x="27" y="58"/>
                </a:cubicBezTo>
                <a:cubicBezTo>
                  <a:pt x="26" y="57"/>
                  <a:pt x="26" y="57"/>
                  <a:pt x="26" y="57"/>
                </a:cubicBezTo>
                <a:cubicBezTo>
                  <a:pt x="26" y="57"/>
                  <a:pt x="26" y="56"/>
                  <a:pt x="25" y="56"/>
                </a:cubicBezTo>
                <a:cubicBezTo>
                  <a:pt x="25" y="56"/>
                  <a:pt x="25" y="55"/>
                  <a:pt x="25" y="55"/>
                </a:cubicBezTo>
                <a:cubicBezTo>
                  <a:pt x="24" y="49"/>
                  <a:pt x="24" y="43"/>
                  <a:pt x="23" y="37"/>
                </a:cubicBezTo>
                <a:cubicBezTo>
                  <a:pt x="23" y="37"/>
                  <a:pt x="23" y="37"/>
                  <a:pt x="23" y="37"/>
                </a:cubicBezTo>
                <a:cubicBezTo>
                  <a:pt x="23" y="37"/>
                  <a:pt x="23" y="37"/>
                  <a:pt x="23" y="37"/>
                </a:cubicBezTo>
                <a:cubicBezTo>
                  <a:pt x="22" y="37"/>
                  <a:pt x="21" y="37"/>
                  <a:pt x="21" y="37"/>
                </a:cubicBezTo>
                <a:cubicBezTo>
                  <a:pt x="20" y="36"/>
                  <a:pt x="20" y="36"/>
                  <a:pt x="20" y="36"/>
                </a:cubicBezTo>
                <a:cubicBezTo>
                  <a:pt x="20" y="36"/>
                  <a:pt x="20" y="36"/>
                  <a:pt x="20" y="36"/>
                </a:cubicBezTo>
                <a:cubicBezTo>
                  <a:pt x="20" y="36"/>
                  <a:pt x="20" y="35"/>
                  <a:pt x="20" y="35"/>
                </a:cubicBezTo>
                <a:cubicBezTo>
                  <a:pt x="20" y="34"/>
                  <a:pt x="20" y="34"/>
                  <a:pt x="20" y="34"/>
                </a:cubicBezTo>
                <a:cubicBezTo>
                  <a:pt x="20" y="34"/>
                  <a:pt x="20" y="34"/>
                  <a:pt x="20" y="34"/>
                </a:cubicBezTo>
                <a:cubicBezTo>
                  <a:pt x="20" y="33"/>
                  <a:pt x="20" y="33"/>
                  <a:pt x="20" y="33"/>
                </a:cubicBezTo>
                <a:cubicBezTo>
                  <a:pt x="19" y="33"/>
                  <a:pt x="19" y="33"/>
                  <a:pt x="19" y="33"/>
                </a:cubicBezTo>
                <a:cubicBezTo>
                  <a:pt x="19" y="32"/>
                  <a:pt x="19" y="32"/>
                  <a:pt x="19" y="31"/>
                </a:cubicBezTo>
                <a:cubicBezTo>
                  <a:pt x="19" y="31"/>
                  <a:pt x="19" y="31"/>
                  <a:pt x="19" y="31"/>
                </a:cubicBezTo>
                <a:cubicBezTo>
                  <a:pt x="19" y="30"/>
                  <a:pt x="19" y="30"/>
                  <a:pt x="19" y="30"/>
                </a:cubicBezTo>
                <a:cubicBezTo>
                  <a:pt x="19" y="30"/>
                  <a:pt x="19" y="29"/>
                  <a:pt x="19" y="28"/>
                </a:cubicBezTo>
                <a:cubicBezTo>
                  <a:pt x="19" y="28"/>
                  <a:pt x="19" y="27"/>
                  <a:pt x="19" y="27"/>
                </a:cubicBezTo>
                <a:cubicBezTo>
                  <a:pt x="19" y="26"/>
                  <a:pt x="19" y="26"/>
                  <a:pt x="19" y="25"/>
                </a:cubicBezTo>
                <a:cubicBezTo>
                  <a:pt x="19" y="25"/>
                  <a:pt x="19" y="25"/>
                  <a:pt x="19" y="25"/>
                </a:cubicBezTo>
                <a:cubicBezTo>
                  <a:pt x="19" y="23"/>
                  <a:pt x="19" y="22"/>
                  <a:pt x="19" y="20"/>
                </a:cubicBezTo>
                <a:cubicBezTo>
                  <a:pt x="19" y="19"/>
                  <a:pt x="19" y="18"/>
                  <a:pt x="19" y="16"/>
                </a:cubicBezTo>
                <a:cubicBezTo>
                  <a:pt x="19" y="16"/>
                  <a:pt x="19" y="16"/>
                  <a:pt x="19" y="16"/>
                </a:cubicBezTo>
                <a:cubicBezTo>
                  <a:pt x="19" y="15"/>
                  <a:pt x="19" y="14"/>
                  <a:pt x="18" y="14"/>
                </a:cubicBezTo>
                <a:cubicBezTo>
                  <a:pt x="18" y="13"/>
                  <a:pt x="18" y="13"/>
                  <a:pt x="18" y="13"/>
                </a:cubicBezTo>
                <a:cubicBezTo>
                  <a:pt x="17" y="13"/>
                  <a:pt x="17" y="13"/>
                  <a:pt x="17" y="12"/>
                </a:cubicBezTo>
                <a:cubicBezTo>
                  <a:pt x="16" y="12"/>
                  <a:pt x="16" y="12"/>
                  <a:pt x="16" y="12"/>
                </a:cubicBezTo>
                <a:cubicBezTo>
                  <a:pt x="16" y="11"/>
                  <a:pt x="16" y="11"/>
                  <a:pt x="16" y="11"/>
                </a:cubicBezTo>
                <a:cubicBezTo>
                  <a:pt x="15" y="10"/>
                  <a:pt x="15" y="10"/>
                  <a:pt x="15" y="10"/>
                </a:cubicBezTo>
                <a:cubicBezTo>
                  <a:pt x="15" y="10"/>
                  <a:pt x="15" y="9"/>
                  <a:pt x="16" y="9"/>
                </a:cubicBezTo>
                <a:cubicBezTo>
                  <a:pt x="16" y="8"/>
                  <a:pt x="16" y="8"/>
                  <a:pt x="16" y="8"/>
                </a:cubicBezTo>
                <a:cubicBezTo>
                  <a:pt x="17" y="8"/>
                  <a:pt x="17" y="8"/>
                  <a:pt x="17" y="8"/>
                </a:cubicBezTo>
                <a:cubicBezTo>
                  <a:pt x="17" y="7"/>
                  <a:pt x="17" y="7"/>
                  <a:pt x="17" y="7"/>
                </a:cubicBezTo>
                <a:cubicBezTo>
                  <a:pt x="17" y="6"/>
                  <a:pt x="17" y="6"/>
                  <a:pt x="17" y="6"/>
                </a:cubicBezTo>
                <a:cubicBezTo>
                  <a:pt x="18" y="6"/>
                  <a:pt x="18" y="6"/>
                  <a:pt x="18" y="6"/>
                </a:cubicBezTo>
                <a:cubicBezTo>
                  <a:pt x="18" y="5"/>
                  <a:pt x="17" y="5"/>
                  <a:pt x="17" y="4"/>
                </a:cubicBezTo>
                <a:cubicBezTo>
                  <a:pt x="17" y="4"/>
                  <a:pt x="17" y="4"/>
                  <a:pt x="17" y="4"/>
                </a:cubicBezTo>
                <a:cubicBezTo>
                  <a:pt x="18" y="3"/>
                  <a:pt x="18" y="3"/>
                  <a:pt x="18" y="2"/>
                </a:cubicBezTo>
                <a:cubicBezTo>
                  <a:pt x="18" y="1"/>
                  <a:pt x="18" y="1"/>
                  <a:pt x="18" y="1"/>
                </a:cubicBezTo>
                <a:cubicBezTo>
                  <a:pt x="17" y="1"/>
                  <a:pt x="17" y="1"/>
                  <a:pt x="17" y="1"/>
                </a:cubicBezTo>
                <a:cubicBezTo>
                  <a:pt x="17" y="1"/>
                  <a:pt x="17" y="1"/>
                  <a:pt x="17" y="1"/>
                </a:cubicBezTo>
                <a:cubicBezTo>
                  <a:pt x="17" y="1"/>
                  <a:pt x="17" y="1"/>
                  <a:pt x="17" y="1"/>
                </a:cubicBezTo>
                <a:cubicBezTo>
                  <a:pt x="16" y="1"/>
                  <a:pt x="16" y="1"/>
                  <a:pt x="16" y="1"/>
                </a:cubicBezTo>
                <a:cubicBezTo>
                  <a:pt x="16" y="0"/>
                  <a:pt x="16" y="0"/>
                  <a:pt x="16" y="0"/>
                </a:cubicBezTo>
                <a:cubicBezTo>
                  <a:pt x="16" y="0"/>
                  <a:pt x="16" y="0"/>
                  <a:pt x="16" y="0"/>
                </a:cubicBezTo>
                <a:cubicBezTo>
                  <a:pt x="15" y="0"/>
                  <a:pt x="15" y="0"/>
                  <a:pt x="15" y="0"/>
                </a:cubicBezTo>
                <a:cubicBezTo>
                  <a:pt x="15" y="0"/>
                  <a:pt x="14" y="0"/>
                  <a:pt x="14" y="0"/>
                </a:cubicBezTo>
                <a:cubicBezTo>
                  <a:pt x="14" y="0"/>
                  <a:pt x="14" y="0"/>
                  <a:pt x="14" y="0"/>
                </a:cubicBezTo>
                <a:cubicBezTo>
                  <a:pt x="13" y="0"/>
                  <a:pt x="13" y="0"/>
                  <a:pt x="13" y="0"/>
                </a:cubicBezTo>
                <a:cubicBezTo>
                  <a:pt x="13" y="0"/>
                  <a:pt x="13" y="0"/>
                  <a:pt x="13" y="0"/>
                </a:cubicBezTo>
                <a:cubicBezTo>
                  <a:pt x="12" y="0"/>
                  <a:pt x="12" y="0"/>
                  <a:pt x="11" y="0"/>
                </a:cubicBezTo>
                <a:cubicBezTo>
                  <a:pt x="11" y="0"/>
                  <a:pt x="11" y="0"/>
                  <a:pt x="11" y="0"/>
                </a:cubicBezTo>
                <a:cubicBezTo>
                  <a:pt x="11" y="0"/>
                  <a:pt x="11" y="0"/>
                  <a:pt x="11" y="0"/>
                </a:cubicBezTo>
                <a:cubicBezTo>
                  <a:pt x="11" y="1"/>
                  <a:pt x="11" y="1"/>
                  <a:pt x="11" y="1"/>
                </a:cubicBezTo>
                <a:cubicBezTo>
                  <a:pt x="11" y="0"/>
                  <a:pt x="11" y="0"/>
                  <a:pt x="11" y="0"/>
                </a:cubicBezTo>
                <a:cubicBezTo>
                  <a:pt x="10" y="1"/>
                  <a:pt x="10" y="1"/>
                  <a:pt x="10" y="1"/>
                </a:cubicBezTo>
                <a:cubicBezTo>
                  <a:pt x="10" y="1"/>
                  <a:pt x="10" y="1"/>
                  <a:pt x="10" y="1"/>
                </a:cubicBezTo>
                <a:cubicBezTo>
                  <a:pt x="10" y="2"/>
                  <a:pt x="10" y="2"/>
                  <a:pt x="10" y="2"/>
                </a:cubicBezTo>
                <a:cubicBezTo>
                  <a:pt x="9" y="2"/>
                  <a:pt x="9" y="2"/>
                  <a:pt x="9" y="2"/>
                </a:cubicBezTo>
                <a:cubicBezTo>
                  <a:pt x="9" y="3"/>
                  <a:pt x="9" y="3"/>
                  <a:pt x="9" y="3"/>
                </a:cubicBezTo>
                <a:cubicBezTo>
                  <a:pt x="9" y="3"/>
                  <a:pt x="9" y="3"/>
                  <a:pt x="9" y="3"/>
                </a:cubicBezTo>
                <a:cubicBezTo>
                  <a:pt x="9" y="4"/>
                  <a:pt x="9" y="4"/>
                  <a:pt x="9" y="4"/>
                </a:cubicBezTo>
                <a:cubicBezTo>
                  <a:pt x="9" y="4"/>
                  <a:pt x="9" y="4"/>
                  <a:pt x="9" y="4"/>
                </a:cubicBezTo>
                <a:cubicBezTo>
                  <a:pt x="9" y="5"/>
                  <a:pt x="9" y="5"/>
                  <a:pt x="9" y="5"/>
                </a:cubicBezTo>
                <a:cubicBezTo>
                  <a:pt x="9" y="6"/>
                  <a:pt x="9" y="6"/>
                  <a:pt x="9" y="6"/>
                </a:cubicBezTo>
                <a:cubicBezTo>
                  <a:pt x="9" y="6"/>
                  <a:pt x="9" y="6"/>
                  <a:pt x="9" y="6"/>
                </a:cubicBezTo>
                <a:cubicBezTo>
                  <a:pt x="8" y="7"/>
                  <a:pt x="8" y="7"/>
                  <a:pt x="8" y="7"/>
                </a:cubicBezTo>
                <a:cubicBezTo>
                  <a:pt x="9" y="7"/>
                  <a:pt x="9" y="7"/>
                  <a:pt x="9" y="7"/>
                </a:cubicBezTo>
                <a:cubicBezTo>
                  <a:pt x="9" y="8"/>
                  <a:pt x="9" y="8"/>
                  <a:pt x="9" y="8"/>
                </a:cubicBezTo>
                <a:cubicBezTo>
                  <a:pt x="9" y="7"/>
                  <a:pt x="9" y="7"/>
                  <a:pt x="9" y="7"/>
                </a:cubicBezTo>
                <a:cubicBezTo>
                  <a:pt x="9" y="8"/>
                  <a:pt x="9" y="8"/>
                  <a:pt x="9" y="8"/>
                </a:cubicBezTo>
                <a:cubicBezTo>
                  <a:pt x="9" y="8"/>
                  <a:pt x="9" y="8"/>
                  <a:pt x="9" y="8"/>
                </a:cubicBezTo>
                <a:cubicBezTo>
                  <a:pt x="9" y="9"/>
                  <a:pt x="9" y="9"/>
                  <a:pt x="9" y="9"/>
                </a:cubicBezTo>
                <a:cubicBezTo>
                  <a:pt x="10" y="8"/>
                  <a:pt x="10" y="8"/>
                  <a:pt x="10" y="8"/>
                </a:cubicBezTo>
                <a:cubicBezTo>
                  <a:pt x="10" y="9"/>
                  <a:pt x="10" y="9"/>
                  <a:pt x="10" y="9"/>
                </a:cubicBezTo>
                <a:cubicBezTo>
                  <a:pt x="9" y="9"/>
                  <a:pt x="9" y="9"/>
                  <a:pt x="9" y="9"/>
                </a:cubicBezTo>
                <a:cubicBezTo>
                  <a:pt x="10" y="9"/>
                  <a:pt x="10" y="9"/>
                  <a:pt x="10" y="9"/>
                </a:cubicBezTo>
                <a:cubicBezTo>
                  <a:pt x="10" y="9"/>
                  <a:pt x="11" y="9"/>
                  <a:pt x="11" y="9"/>
                </a:cubicBezTo>
                <a:cubicBezTo>
                  <a:pt x="11" y="9"/>
                  <a:pt x="11" y="9"/>
                  <a:pt x="11" y="9"/>
                </a:cubicBezTo>
                <a:cubicBezTo>
                  <a:pt x="11" y="9"/>
                  <a:pt x="11" y="9"/>
                  <a:pt x="11" y="9"/>
                </a:cubicBezTo>
                <a:cubicBezTo>
                  <a:pt x="10" y="10"/>
                  <a:pt x="10" y="11"/>
                  <a:pt x="9" y="13"/>
                </a:cubicBezTo>
                <a:cubicBezTo>
                  <a:pt x="9" y="13"/>
                  <a:pt x="9" y="14"/>
                  <a:pt x="9" y="14"/>
                </a:cubicBezTo>
                <a:cubicBezTo>
                  <a:pt x="9" y="15"/>
                  <a:pt x="9" y="16"/>
                  <a:pt x="9" y="16"/>
                </a:cubicBezTo>
                <a:cubicBezTo>
                  <a:pt x="8" y="17"/>
                  <a:pt x="8" y="18"/>
                  <a:pt x="8" y="19"/>
                </a:cubicBezTo>
                <a:cubicBezTo>
                  <a:pt x="8" y="19"/>
                  <a:pt x="8" y="20"/>
                  <a:pt x="8" y="20"/>
                </a:cubicBezTo>
                <a:cubicBezTo>
                  <a:pt x="8" y="21"/>
                  <a:pt x="8" y="21"/>
                  <a:pt x="8" y="22"/>
                </a:cubicBezTo>
                <a:cubicBezTo>
                  <a:pt x="8" y="22"/>
                  <a:pt x="7" y="22"/>
                  <a:pt x="6" y="21"/>
                </a:cubicBezTo>
                <a:cubicBezTo>
                  <a:pt x="6" y="23"/>
                  <a:pt x="5" y="24"/>
                  <a:pt x="5" y="25"/>
                </a:cubicBezTo>
                <a:cubicBezTo>
                  <a:pt x="4" y="27"/>
                  <a:pt x="4" y="28"/>
                  <a:pt x="3" y="30"/>
                </a:cubicBezTo>
                <a:cubicBezTo>
                  <a:pt x="3" y="31"/>
                  <a:pt x="3" y="31"/>
                  <a:pt x="3" y="31"/>
                </a:cubicBezTo>
                <a:cubicBezTo>
                  <a:pt x="3" y="32"/>
                  <a:pt x="4" y="32"/>
                  <a:pt x="4" y="32"/>
                </a:cubicBezTo>
                <a:cubicBezTo>
                  <a:pt x="6" y="33"/>
                  <a:pt x="7" y="33"/>
                  <a:pt x="9" y="33"/>
                </a:cubicBezTo>
                <a:cubicBezTo>
                  <a:pt x="9" y="34"/>
                  <a:pt x="8" y="34"/>
                  <a:pt x="8" y="34"/>
                </a:cubicBezTo>
                <a:cubicBezTo>
                  <a:pt x="8" y="35"/>
                  <a:pt x="8" y="36"/>
                  <a:pt x="8" y="37"/>
                </a:cubicBezTo>
                <a:cubicBezTo>
                  <a:pt x="7" y="38"/>
                  <a:pt x="7" y="38"/>
                  <a:pt x="7" y="38"/>
                </a:cubicBezTo>
                <a:cubicBezTo>
                  <a:pt x="7" y="38"/>
                  <a:pt x="7" y="39"/>
                  <a:pt x="7" y="39"/>
                </a:cubicBezTo>
                <a:cubicBezTo>
                  <a:pt x="6" y="39"/>
                  <a:pt x="6" y="39"/>
                  <a:pt x="6" y="39"/>
                </a:cubicBezTo>
                <a:cubicBezTo>
                  <a:pt x="6" y="40"/>
                  <a:pt x="6" y="41"/>
                  <a:pt x="6" y="42"/>
                </a:cubicBezTo>
                <a:cubicBezTo>
                  <a:pt x="6" y="43"/>
                  <a:pt x="6" y="43"/>
                  <a:pt x="6" y="43"/>
                </a:cubicBezTo>
                <a:cubicBezTo>
                  <a:pt x="5" y="44"/>
                  <a:pt x="5" y="45"/>
                  <a:pt x="4" y="47"/>
                </a:cubicBezTo>
                <a:cubicBezTo>
                  <a:pt x="4" y="48"/>
                  <a:pt x="4" y="48"/>
                  <a:pt x="4" y="48"/>
                </a:cubicBezTo>
                <a:cubicBezTo>
                  <a:pt x="4" y="48"/>
                  <a:pt x="3" y="49"/>
                  <a:pt x="3" y="49"/>
                </a:cubicBezTo>
                <a:cubicBezTo>
                  <a:pt x="3" y="50"/>
                  <a:pt x="3" y="50"/>
                  <a:pt x="3" y="51"/>
                </a:cubicBezTo>
                <a:cubicBezTo>
                  <a:pt x="3" y="51"/>
                  <a:pt x="3" y="51"/>
                  <a:pt x="3" y="51"/>
                </a:cubicBezTo>
                <a:cubicBezTo>
                  <a:pt x="3" y="52"/>
                  <a:pt x="3" y="53"/>
                  <a:pt x="2" y="54"/>
                </a:cubicBezTo>
                <a:cubicBezTo>
                  <a:pt x="2" y="54"/>
                  <a:pt x="2" y="55"/>
                  <a:pt x="2" y="55"/>
                </a:cubicBezTo>
                <a:cubicBezTo>
                  <a:pt x="1" y="56"/>
                  <a:pt x="1" y="56"/>
                  <a:pt x="1" y="57"/>
                </a:cubicBezTo>
                <a:cubicBezTo>
                  <a:pt x="1" y="57"/>
                  <a:pt x="1" y="57"/>
                  <a:pt x="1" y="57"/>
                </a:cubicBezTo>
                <a:cubicBezTo>
                  <a:pt x="1" y="57"/>
                  <a:pt x="0" y="57"/>
                  <a:pt x="0" y="57"/>
                </a:cubicBezTo>
                <a:cubicBezTo>
                  <a:pt x="0" y="58"/>
                  <a:pt x="0" y="58"/>
                  <a:pt x="0" y="59"/>
                </a:cubicBezTo>
                <a:cubicBezTo>
                  <a:pt x="0" y="59"/>
                  <a:pt x="0" y="59"/>
                  <a:pt x="0" y="59"/>
                </a:cubicBezTo>
                <a:cubicBezTo>
                  <a:pt x="0" y="60"/>
                  <a:pt x="0" y="60"/>
                  <a:pt x="0" y="60"/>
                </a:cubicBezTo>
                <a:cubicBezTo>
                  <a:pt x="0" y="60"/>
                  <a:pt x="1" y="60"/>
                  <a:pt x="1" y="60"/>
                </a:cubicBezTo>
                <a:cubicBezTo>
                  <a:pt x="1" y="59"/>
                  <a:pt x="1" y="59"/>
                  <a:pt x="1" y="58"/>
                </a:cubicBezTo>
                <a:cubicBezTo>
                  <a:pt x="2" y="58"/>
                  <a:pt x="3" y="59"/>
                  <a:pt x="3" y="59"/>
                </a:cubicBezTo>
                <a:cubicBezTo>
                  <a:pt x="3" y="59"/>
                  <a:pt x="3" y="59"/>
                  <a:pt x="3" y="59"/>
                </a:cubicBezTo>
                <a:cubicBezTo>
                  <a:pt x="4" y="60"/>
                  <a:pt x="4" y="60"/>
                  <a:pt x="4" y="60"/>
                </a:cubicBezTo>
                <a:cubicBezTo>
                  <a:pt x="4" y="60"/>
                  <a:pt x="4" y="60"/>
                  <a:pt x="4" y="60"/>
                </a:cubicBezTo>
                <a:cubicBezTo>
                  <a:pt x="4" y="60"/>
                  <a:pt x="4" y="60"/>
                  <a:pt x="4" y="60"/>
                </a:cubicBezTo>
                <a:cubicBezTo>
                  <a:pt x="4" y="60"/>
                  <a:pt x="4" y="60"/>
                  <a:pt x="4" y="60"/>
                </a:cubicBezTo>
                <a:cubicBezTo>
                  <a:pt x="5" y="61"/>
                  <a:pt x="9" y="60"/>
                  <a:pt x="9" y="60"/>
                </a:cubicBezTo>
                <a:cubicBezTo>
                  <a:pt x="9" y="60"/>
                  <a:pt x="9" y="60"/>
                  <a:pt x="9" y="60"/>
                </a:cubicBezTo>
                <a:cubicBezTo>
                  <a:pt x="8" y="60"/>
                  <a:pt x="8" y="60"/>
                  <a:pt x="8" y="60"/>
                </a:cubicBezTo>
                <a:cubicBezTo>
                  <a:pt x="8" y="59"/>
                  <a:pt x="8" y="59"/>
                  <a:pt x="8" y="59"/>
                </a:cubicBezTo>
                <a:cubicBezTo>
                  <a:pt x="8" y="59"/>
                  <a:pt x="7" y="59"/>
                  <a:pt x="7" y="59"/>
                </a:cubicBezTo>
                <a:cubicBezTo>
                  <a:pt x="7" y="59"/>
                  <a:pt x="7" y="59"/>
                  <a:pt x="7" y="59"/>
                </a:cubicBezTo>
                <a:cubicBezTo>
                  <a:pt x="6" y="59"/>
                  <a:pt x="6" y="59"/>
                  <a:pt x="6" y="59"/>
                </a:cubicBezTo>
                <a:cubicBezTo>
                  <a:pt x="6" y="58"/>
                  <a:pt x="6" y="58"/>
                  <a:pt x="5" y="57"/>
                </a:cubicBezTo>
                <a:cubicBezTo>
                  <a:pt x="5" y="57"/>
                  <a:pt x="5" y="57"/>
                  <a:pt x="5" y="56"/>
                </a:cubicBezTo>
                <a:cubicBezTo>
                  <a:pt x="5" y="54"/>
                  <a:pt x="6" y="53"/>
                  <a:pt x="6" y="52"/>
                </a:cubicBezTo>
                <a:cubicBezTo>
                  <a:pt x="7" y="52"/>
                  <a:pt x="7" y="52"/>
                  <a:pt x="7" y="52"/>
                </a:cubicBezTo>
                <a:cubicBezTo>
                  <a:pt x="7" y="52"/>
                  <a:pt x="7" y="52"/>
                  <a:pt x="7" y="52"/>
                </a:cubicBezTo>
                <a:cubicBezTo>
                  <a:pt x="8" y="52"/>
                  <a:pt x="8" y="52"/>
                  <a:pt x="8" y="52"/>
                </a:cubicBezTo>
                <a:cubicBezTo>
                  <a:pt x="8" y="51"/>
                  <a:pt x="8" y="51"/>
                  <a:pt x="8" y="51"/>
                </a:cubicBezTo>
                <a:cubicBezTo>
                  <a:pt x="8" y="54"/>
                  <a:pt x="8" y="56"/>
                  <a:pt x="9" y="58"/>
                </a:cubicBezTo>
                <a:moveTo>
                  <a:pt x="8" y="22"/>
                </a:moveTo>
                <a:cubicBezTo>
                  <a:pt x="8" y="21"/>
                  <a:pt x="8" y="21"/>
                  <a:pt x="8" y="21"/>
                </a:cubicBezTo>
                <a:cubicBezTo>
                  <a:pt x="8" y="22"/>
                  <a:pt x="8" y="22"/>
                  <a:pt x="8" y="22"/>
                </a:cubicBezTo>
                <a:moveTo>
                  <a:pt x="8" y="7"/>
                </a:moveTo>
                <a:cubicBezTo>
                  <a:pt x="9" y="6"/>
                  <a:pt x="9" y="6"/>
                  <a:pt x="9" y="6"/>
                </a:cubicBezTo>
                <a:cubicBezTo>
                  <a:pt x="8" y="7"/>
                  <a:pt x="8" y="7"/>
                  <a:pt x="8" y="7"/>
                </a:cubicBezTo>
                <a:moveTo>
                  <a:pt x="9" y="7"/>
                </a:moveTo>
                <a:cubicBezTo>
                  <a:pt x="9" y="6"/>
                  <a:pt x="9" y="6"/>
                  <a:pt x="9" y="6"/>
                </a:cubicBezTo>
                <a:cubicBezTo>
                  <a:pt x="9" y="6"/>
                  <a:pt x="9" y="6"/>
                  <a:pt x="9" y="6"/>
                </a:cubicBezTo>
                <a:cubicBezTo>
                  <a:pt x="9" y="7"/>
                  <a:pt x="9" y="7"/>
                  <a:pt x="9" y="7"/>
                </a:cubicBezTo>
                <a:moveTo>
                  <a:pt x="9" y="6"/>
                </a:moveTo>
                <a:cubicBezTo>
                  <a:pt x="9" y="6"/>
                  <a:pt x="9" y="6"/>
                  <a:pt x="9" y="6"/>
                </a:cubicBezTo>
                <a:cubicBezTo>
                  <a:pt x="9" y="6"/>
                  <a:pt x="9" y="6"/>
                  <a:pt x="9" y="6"/>
                </a:cubicBezTo>
                <a:cubicBezTo>
                  <a:pt x="9" y="6"/>
                  <a:pt x="9" y="6"/>
                  <a:pt x="9" y="6"/>
                </a:cubicBezTo>
                <a:moveTo>
                  <a:pt x="9" y="4"/>
                </a:moveTo>
                <a:cubicBezTo>
                  <a:pt x="9" y="5"/>
                  <a:pt x="9" y="5"/>
                  <a:pt x="9" y="5"/>
                </a:cubicBezTo>
                <a:cubicBezTo>
                  <a:pt x="9" y="4"/>
                  <a:pt x="9" y="4"/>
                  <a:pt x="9" y="4"/>
                </a:cubicBezTo>
                <a:moveTo>
                  <a:pt x="18" y="2"/>
                </a:moveTo>
                <a:cubicBezTo>
                  <a:pt x="18" y="1"/>
                  <a:pt x="18" y="1"/>
                  <a:pt x="18" y="1"/>
                </a:cubicBezTo>
                <a:cubicBezTo>
                  <a:pt x="18" y="2"/>
                  <a:pt x="18" y="2"/>
                  <a:pt x="18" y="2"/>
                </a:cubicBezTo>
                <a:moveTo>
                  <a:pt x="18" y="2"/>
                </a:moveTo>
                <a:cubicBezTo>
                  <a:pt x="18" y="2"/>
                  <a:pt x="18" y="2"/>
                  <a:pt x="18" y="2"/>
                </a:cubicBezTo>
                <a:cubicBezTo>
                  <a:pt x="18" y="2"/>
                  <a:pt x="18" y="2"/>
                  <a:pt x="18" y="2"/>
                </a:cubicBezTo>
                <a:moveTo>
                  <a:pt x="17" y="3"/>
                </a:moveTo>
                <a:cubicBezTo>
                  <a:pt x="18" y="3"/>
                  <a:pt x="18" y="3"/>
                  <a:pt x="18" y="3"/>
                </a:cubicBezTo>
                <a:cubicBezTo>
                  <a:pt x="17" y="3"/>
                  <a:pt x="17" y="3"/>
                  <a:pt x="17" y="3"/>
                </a:cubicBezTo>
                <a:moveTo>
                  <a:pt x="15" y="0"/>
                </a:moveTo>
                <a:cubicBezTo>
                  <a:pt x="15" y="0"/>
                  <a:pt x="15" y="0"/>
                  <a:pt x="15" y="0"/>
                </a:cubicBezTo>
                <a:cubicBezTo>
                  <a:pt x="15" y="0"/>
                  <a:pt x="15" y="0"/>
                  <a:pt x="15" y="0"/>
                </a:cubicBezTo>
                <a:moveTo>
                  <a:pt x="18" y="24"/>
                </a:moveTo>
                <a:cubicBezTo>
                  <a:pt x="18" y="25"/>
                  <a:pt x="18" y="25"/>
                  <a:pt x="18" y="25"/>
                </a:cubicBezTo>
                <a:cubicBezTo>
                  <a:pt x="18" y="24"/>
                  <a:pt x="18" y="24"/>
                  <a:pt x="18" y="24"/>
                </a:cubicBezTo>
                <a:moveTo>
                  <a:pt x="17" y="28"/>
                </a:moveTo>
                <a:cubicBezTo>
                  <a:pt x="17" y="28"/>
                  <a:pt x="17" y="28"/>
                  <a:pt x="17" y="28"/>
                </a:cubicBezTo>
                <a:cubicBezTo>
                  <a:pt x="17" y="28"/>
                  <a:pt x="17" y="28"/>
                  <a:pt x="17" y="28"/>
                </a:cubicBezTo>
                <a:cubicBezTo>
                  <a:pt x="17" y="28"/>
                  <a:pt x="17" y="28"/>
                  <a:pt x="17" y="28"/>
                </a:cubicBezTo>
                <a:moveTo>
                  <a:pt x="17" y="24"/>
                </a:moveTo>
                <a:cubicBezTo>
                  <a:pt x="17" y="24"/>
                  <a:pt x="17" y="24"/>
                  <a:pt x="17" y="24"/>
                </a:cubicBezTo>
                <a:cubicBezTo>
                  <a:pt x="17" y="24"/>
                  <a:pt x="17" y="24"/>
                  <a:pt x="17" y="24"/>
                </a:cubicBezTo>
                <a:moveTo>
                  <a:pt x="17" y="22"/>
                </a:moveTo>
                <a:cubicBezTo>
                  <a:pt x="17" y="22"/>
                  <a:pt x="17" y="22"/>
                  <a:pt x="17" y="22"/>
                </a:cubicBezTo>
                <a:cubicBezTo>
                  <a:pt x="17" y="22"/>
                  <a:pt x="17" y="22"/>
                  <a:pt x="17" y="22"/>
                </a:cubicBezTo>
                <a:cubicBezTo>
                  <a:pt x="17" y="22"/>
                  <a:pt x="17" y="22"/>
                  <a:pt x="17" y="22"/>
                </a:cubicBezTo>
                <a:moveTo>
                  <a:pt x="16" y="29"/>
                </a:moveTo>
                <a:cubicBezTo>
                  <a:pt x="16" y="29"/>
                  <a:pt x="16" y="29"/>
                  <a:pt x="16" y="29"/>
                </a:cubicBezTo>
                <a:cubicBezTo>
                  <a:pt x="16" y="29"/>
                  <a:pt x="16" y="29"/>
                  <a:pt x="16" y="29"/>
                </a:cubicBezTo>
                <a:cubicBezTo>
                  <a:pt x="16" y="29"/>
                  <a:pt x="16" y="29"/>
                  <a:pt x="16" y="29"/>
                </a:cubicBezTo>
                <a:moveTo>
                  <a:pt x="16" y="28"/>
                </a:moveTo>
                <a:cubicBezTo>
                  <a:pt x="16" y="29"/>
                  <a:pt x="16" y="29"/>
                  <a:pt x="16" y="29"/>
                </a:cubicBezTo>
                <a:cubicBezTo>
                  <a:pt x="16" y="28"/>
                  <a:pt x="16" y="28"/>
                  <a:pt x="16" y="28"/>
                </a:cubicBezTo>
                <a:cubicBezTo>
                  <a:pt x="16" y="28"/>
                  <a:pt x="16" y="28"/>
                  <a:pt x="16" y="28"/>
                </a:cubicBezTo>
                <a:moveTo>
                  <a:pt x="14" y="0"/>
                </a:moveTo>
                <a:cubicBezTo>
                  <a:pt x="15" y="0"/>
                  <a:pt x="15" y="0"/>
                  <a:pt x="15" y="0"/>
                </a:cubicBezTo>
                <a:cubicBezTo>
                  <a:pt x="14" y="0"/>
                  <a:pt x="14" y="0"/>
                  <a:pt x="14" y="0"/>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86" name="Freeform 82"/>
          <p:cNvSpPr>
            <a:spLocks noEditPoints="1"/>
          </p:cNvSpPr>
          <p:nvPr userDrawn="1"/>
        </p:nvSpPr>
        <p:spPr bwMode="auto">
          <a:xfrm>
            <a:off x="1357313" y="-7181577"/>
            <a:ext cx="161925" cy="217488"/>
          </a:xfrm>
          <a:custGeom>
            <a:avLst/>
            <a:gdLst>
              <a:gd name="T0" fmla="*/ 35 w 51"/>
              <a:gd name="T1" fmla="*/ 68 h 68"/>
              <a:gd name="T2" fmla="*/ 30 w 51"/>
              <a:gd name="T3" fmla="*/ 65 h 68"/>
              <a:gd name="T4" fmla="*/ 29 w 51"/>
              <a:gd name="T5" fmla="*/ 45 h 68"/>
              <a:gd name="T6" fmla="*/ 28 w 51"/>
              <a:gd name="T7" fmla="*/ 33 h 68"/>
              <a:gd name="T8" fmla="*/ 27 w 51"/>
              <a:gd name="T9" fmla="*/ 33 h 68"/>
              <a:gd name="T10" fmla="*/ 27 w 51"/>
              <a:gd name="T11" fmla="*/ 38 h 68"/>
              <a:gd name="T12" fmla="*/ 20 w 51"/>
              <a:gd name="T13" fmla="*/ 40 h 68"/>
              <a:gd name="T14" fmla="*/ 16 w 51"/>
              <a:gd name="T15" fmla="*/ 51 h 68"/>
              <a:gd name="T16" fmla="*/ 15 w 51"/>
              <a:gd name="T17" fmla="*/ 66 h 68"/>
              <a:gd name="T18" fmla="*/ 12 w 51"/>
              <a:gd name="T19" fmla="*/ 68 h 68"/>
              <a:gd name="T20" fmla="*/ 10 w 51"/>
              <a:gd name="T21" fmla="*/ 66 h 68"/>
              <a:gd name="T22" fmla="*/ 7 w 51"/>
              <a:gd name="T23" fmla="*/ 64 h 68"/>
              <a:gd name="T24" fmla="*/ 2 w 51"/>
              <a:gd name="T25" fmla="*/ 67 h 68"/>
              <a:gd name="T26" fmla="*/ 3 w 51"/>
              <a:gd name="T27" fmla="*/ 52 h 68"/>
              <a:gd name="T28" fmla="*/ 4 w 51"/>
              <a:gd name="T29" fmla="*/ 45 h 68"/>
              <a:gd name="T30" fmla="*/ 6 w 51"/>
              <a:gd name="T31" fmla="*/ 36 h 68"/>
              <a:gd name="T32" fmla="*/ 9 w 51"/>
              <a:gd name="T33" fmla="*/ 28 h 68"/>
              <a:gd name="T34" fmla="*/ 9 w 51"/>
              <a:gd name="T35" fmla="*/ 27 h 68"/>
              <a:gd name="T36" fmla="*/ 11 w 51"/>
              <a:gd name="T37" fmla="*/ 22 h 68"/>
              <a:gd name="T38" fmla="*/ 17 w 51"/>
              <a:gd name="T39" fmla="*/ 23 h 68"/>
              <a:gd name="T40" fmla="*/ 16 w 51"/>
              <a:gd name="T41" fmla="*/ 27 h 68"/>
              <a:gd name="T42" fmla="*/ 16 w 51"/>
              <a:gd name="T43" fmla="*/ 30 h 68"/>
              <a:gd name="T44" fmla="*/ 19 w 51"/>
              <a:gd name="T45" fmla="*/ 35 h 68"/>
              <a:gd name="T46" fmla="*/ 24 w 51"/>
              <a:gd name="T47" fmla="*/ 37 h 68"/>
              <a:gd name="T48" fmla="*/ 24 w 51"/>
              <a:gd name="T49" fmla="*/ 29 h 68"/>
              <a:gd name="T50" fmla="*/ 25 w 51"/>
              <a:gd name="T51" fmla="*/ 17 h 68"/>
              <a:gd name="T52" fmla="*/ 29 w 51"/>
              <a:gd name="T53" fmla="*/ 11 h 68"/>
              <a:gd name="T54" fmla="*/ 30 w 51"/>
              <a:gd name="T55" fmla="*/ 8 h 68"/>
              <a:gd name="T56" fmla="*/ 29 w 51"/>
              <a:gd name="T57" fmla="*/ 1 h 68"/>
              <a:gd name="T58" fmla="*/ 35 w 51"/>
              <a:gd name="T59" fmla="*/ 1 h 68"/>
              <a:gd name="T60" fmla="*/ 36 w 51"/>
              <a:gd name="T61" fmla="*/ 5 h 68"/>
              <a:gd name="T62" fmla="*/ 39 w 51"/>
              <a:gd name="T63" fmla="*/ 10 h 68"/>
              <a:gd name="T64" fmla="*/ 43 w 51"/>
              <a:gd name="T65" fmla="*/ 13 h 68"/>
              <a:gd name="T66" fmla="*/ 47 w 51"/>
              <a:gd name="T67" fmla="*/ 32 h 68"/>
              <a:gd name="T68" fmla="*/ 48 w 51"/>
              <a:gd name="T69" fmla="*/ 39 h 68"/>
              <a:gd name="T70" fmla="*/ 51 w 51"/>
              <a:gd name="T71" fmla="*/ 52 h 68"/>
              <a:gd name="T72" fmla="*/ 44 w 51"/>
              <a:gd name="T73" fmla="*/ 56 h 68"/>
              <a:gd name="T74" fmla="*/ 42 w 51"/>
              <a:gd name="T75" fmla="*/ 52 h 68"/>
              <a:gd name="T76" fmla="*/ 44 w 51"/>
              <a:gd name="T77" fmla="*/ 39 h 68"/>
              <a:gd name="T78" fmla="*/ 44 w 51"/>
              <a:gd name="T79" fmla="*/ 36 h 68"/>
              <a:gd name="T80" fmla="*/ 41 w 51"/>
              <a:gd name="T81" fmla="*/ 39 h 68"/>
              <a:gd name="T82" fmla="*/ 40 w 51"/>
              <a:gd name="T83" fmla="*/ 53 h 68"/>
              <a:gd name="T84" fmla="*/ 38 w 51"/>
              <a:gd name="T85" fmla="*/ 63 h 68"/>
              <a:gd name="T86" fmla="*/ 28 w 51"/>
              <a:gd name="T87" fmla="*/ 26 h 68"/>
              <a:gd name="T88" fmla="*/ 49 w 51"/>
              <a:gd name="T89" fmla="*/ 45 h 68"/>
              <a:gd name="T90" fmla="*/ 47 w 51"/>
              <a:gd name="T91" fmla="*/ 39 h 68"/>
              <a:gd name="T92" fmla="*/ 45 w 51"/>
              <a:gd name="T93" fmla="*/ 43 h 68"/>
              <a:gd name="T94" fmla="*/ 45 w 51"/>
              <a:gd name="T95" fmla="*/ 39 h 68"/>
              <a:gd name="T96" fmla="*/ 5 w 51"/>
              <a:gd name="T97" fmla="*/ 47 h 68"/>
              <a:gd name="T98" fmla="*/ 8 w 51"/>
              <a:gd name="T99" fmla="*/ 52 h 68"/>
              <a:gd name="T100" fmla="*/ 5 w 51"/>
              <a:gd name="T101" fmla="*/ 47 h 68"/>
              <a:gd name="T102" fmla="*/ 4 w 51"/>
              <a:gd name="T103" fmla="*/ 48 h 68"/>
              <a:gd name="T104" fmla="*/ 5 w 51"/>
              <a:gd name="T105" fmla="*/ 50 h 68"/>
              <a:gd name="T106" fmla="*/ 35 w 51"/>
              <a:gd name="T107" fmla="*/ 48 h 68"/>
              <a:gd name="T108" fmla="*/ 35 w 51"/>
              <a:gd name="T109" fmla="*/ 62 h 68"/>
              <a:gd name="T110" fmla="*/ 35 w 51"/>
              <a:gd name="T111" fmla="*/ 53 h 68"/>
              <a:gd name="T112" fmla="*/ 11 w 51"/>
              <a:gd name="T113" fmla="*/ 59 h 68"/>
              <a:gd name="T114" fmla="*/ 12 w 51"/>
              <a:gd name="T115" fmla="*/ 56 h 68"/>
              <a:gd name="T116" fmla="*/ 12 w 51"/>
              <a:gd name="T117" fmla="*/ 62 h 68"/>
              <a:gd name="T118" fmla="*/ 12 w 51"/>
              <a:gd name="T119" fmla="*/ 62 h 68"/>
              <a:gd name="T120" fmla="*/ 35 w 51"/>
              <a:gd name="T121"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68">
                <a:moveTo>
                  <a:pt x="39" y="68"/>
                </a:moveTo>
                <a:cubicBezTo>
                  <a:pt x="38" y="68"/>
                  <a:pt x="37" y="68"/>
                  <a:pt x="36" y="68"/>
                </a:cubicBezTo>
                <a:cubicBezTo>
                  <a:pt x="36" y="68"/>
                  <a:pt x="36" y="68"/>
                  <a:pt x="36" y="68"/>
                </a:cubicBezTo>
                <a:cubicBezTo>
                  <a:pt x="36" y="68"/>
                  <a:pt x="36" y="68"/>
                  <a:pt x="36" y="68"/>
                </a:cubicBezTo>
                <a:cubicBezTo>
                  <a:pt x="36" y="68"/>
                  <a:pt x="36" y="68"/>
                  <a:pt x="36" y="68"/>
                </a:cubicBezTo>
                <a:cubicBezTo>
                  <a:pt x="35" y="68"/>
                  <a:pt x="35" y="68"/>
                  <a:pt x="35" y="68"/>
                </a:cubicBezTo>
                <a:cubicBezTo>
                  <a:pt x="34" y="68"/>
                  <a:pt x="34" y="68"/>
                  <a:pt x="34" y="68"/>
                </a:cubicBezTo>
                <a:cubicBezTo>
                  <a:pt x="34" y="68"/>
                  <a:pt x="33" y="68"/>
                  <a:pt x="32" y="68"/>
                </a:cubicBezTo>
                <a:cubicBezTo>
                  <a:pt x="32" y="68"/>
                  <a:pt x="32" y="68"/>
                  <a:pt x="31" y="68"/>
                </a:cubicBezTo>
                <a:cubicBezTo>
                  <a:pt x="31" y="68"/>
                  <a:pt x="31" y="68"/>
                  <a:pt x="31" y="68"/>
                </a:cubicBezTo>
                <a:cubicBezTo>
                  <a:pt x="31" y="67"/>
                  <a:pt x="31" y="67"/>
                  <a:pt x="31" y="66"/>
                </a:cubicBezTo>
                <a:cubicBezTo>
                  <a:pt x="31" y="66"/>
                  <a:pt x="30" y="65"/>
                  <a:pt x="30" y="65"/>
                </a:cubicBezTo>
                <a:cubicBezTo>
                  <a:pt x="30" y="64"/>
                  <a:pt x="30" y="64"/>
                  <a:pt x="30" y="64"/>
                </a:cubicBezTo>
                <a:cubicBezTo>
                  <a:pt x="30" y="63"/>
                  <a:pt x="31" y="62"/>
                  <a:pt x="30" y="62"/>
                </a:cubicBezTo>
                <a:cubicBezTo>
                  <a:pt x="30" y="61"/>
                  <a:pt x="30" y="59"/>
                  <a:pt x="30" y="58"/>
                </a:cubicBezTo>
                <a:cubicBezTo>
                  <a:pt x="29" y="57"/>
                  <a:pt x="29" y="56"/>
                  <a:pt x="29" y="55"/>
                </a:cubicBezTo>
                <a:cubicBezTo>
                  <a:pt x="29" y="53"/>
                  <a:pt x="29" y="50"/>
                  <a:pt x="29" y="48"/>
                </a:cubicBezTo>
                <a:cubicBezTo>
                  <a:pt x="29" y="47"/>
                  <a:pt x="29" y="46"/>
                  <a:pt x="29" y="45"/>
                </a:cubicBezTo>
                <a:cubicBezTo>
                  <a:pt x="29" y="43"/>
                  <a:pt x="29" y="42"/>
                  <a:pt x="29" y="40"/>
                </a:cubicBezTo>
                <a:cubicBezTo>
                  <a:pt x="29" y="40"/>
                  <a:pt x="29" y="39"/>
                  <a:pt x="29" y="38"/>
                </a:cubicBezTo>
                <a:cubicBezTo>
                  <a:pt x="29" y="38"/>
                  <a:pt x="28" y="37"/>
                  <a:pt x="28" y="37"/>
                </a:cubicBezTo>
                <a:cubicBezTo>
                  <a:pt x="28" y="36"/>
                  <a:pt x="28" y="36"/>
                  <a:pt x="28" y="35"/>
                </a:cubicBezTo>
                <a:cubicBezTo>
                  <a:pt x="28" y="34"/>
                  <a:pt x="28" y="34"/>
                  <a:pt x="28" y="34"/>
                </a:cubicBezTo>
                <a:cubicBezTo>
                  <a:pt x="28" y="33"/>
                  <a:pt x="28" y="33"/>
                  <a:pt x="28" y="33"/>
                </a:cubicBezTo>
                <a:cubicBezTo>
                  <a:pt x="28" y="33"/>
                  <a:pt x="28" y="32"/>
                  <a:pt x="28" y="32"/>
                </a:cubicBezTo>
                <a:cubicBezTo>
                  <a:pt x="28" y="31"/>
                  <a:pt x="28" y="31"/>
                  <a:pt x="28" y="30"/>
                </a:cubicBezTo>
                <a:cubicBezTo>
                  <a:pt x="28" y="29"/>
                  <a:pt x="28" y="29"/>
                  <a:pt x="28" y="28"/>
                </a:cubicBezTo>
                <a:cubicBezTo>
                  <a:pt x="28" y="26"/>
                  <a:pt x="28" y="26"/>
                  <a:pt x="28" y="26"/>
                </a:cubicBezTo>
                <a:cubicBezTo>
                  <a:pt x="28" y="28"/>
                  <a:pt x="27" y="29"/>
                  <a:pt x="27" y="30"/>
                </a:cubicBezTo>
                <a:cubicBezTo>
                  <a:pt x="27" y="31"/>
                  <a:pt x="27" y="32"/>
                  <a:pt x="27" y="33"/>
                </a:cubicBezTo>
                <a:cubicBezTo>
                  <a:pt x="27" y="34"/>
                  <a:pt x="27" y="34"/>
                  <a:pt x="27" y="34"/>
                </a:cubicBezTo>
                <a:cubicBezTo>
                  <a:pt x="27" y="34"/>
                  <a:pt x="27" y="35"/>
                  <a:pt x="27" y="35"/>
                </a:cubicBezTo>
                <a:cubicBezTo>
                  <a:pt x="27" y="36"/>
                  <a:pt x="27" y="36"/>
                  <a:pt x="27" y="37"/>
                </a:cubicBezTo>
                <a:cubicBezTo>
                  <a:pt x="27" y="37"/>
                  <a:pt x="27" y="38"/>
                  <a:pt x="27" y="38"/>
                </a:cubicBezTo>
                <a:cubicBezTo>
                  <a:pt x="27" y="39"/>
                  <a:pt x="27" y="39"/>
                  <a:pt x="27" y="39"/>
                </a:cubicBezTo>
                <a:cubicBezTo>
                  <a:pt x="27" y="38"/>
                  <a:pt x="27" y="38"/>
                  <a:pt x="27" y="38"/>
                </a:cubicBezTo>
                <a:cubicBezTo>
                  <a:pt x="26" y="39"/>
                  <a:pt x="26" y="39"/>
                  <a:pt x="26" y="39"/>
                </a:cubicBezTo>
                <a:cubicBezTo>
                  <a:pt x="25" y="39"/>
                  <a:pt x="25" y="39"/>
                  <a:pt x="25" y="39"/>
                </a:cubicBezTo>
                <a:cubicBezTo>
                  <a:pt x="25" y="40"/>
                  <a:pt x="25" y="40"/>
                  <a:pt x="25" y="40"/>
                </a:cubicBezTo>
                <a:cubicBezTo>
                  <a:pt x="24" y="40"/>
                  <a:pt x="24" y="40"/>
                  <a:pt x="23" y="40"/>
                </a:cubicBezTo>
                <a:cubicBezTo>
                  <a:pt x="22" y="40"/>
                  <a:pt x="22" y="40"/>
                  <a:pt x="22" y="40"/>
                </a:cubicBezTo>
                <a:cubicBezTo>
                  <a:pt x="21" y="40"/>
                  <a:pt x="21" y="40"/>
                  <a:pt x="20" y="40"/>
                </a:cubicBezTo>
                <a:cubicBezTo>
                  <a:pt x="20" y="40"/>
                  <a:pt x="19" y="40"/>
                  <a:pt x="19" y="39"/>
                </a:cubicBezTo>
                <a:cubicBezTo>
                  <a:pt x="18" y="39"/>
                  <a:pt x="18" y="39"/>
                  <a:pt x="18" y="39"/>
                </a:cubicBezTo>
                <a:cubicBezTo>
                  <a:pt x="18" y="39"/>
                  <a:pt x="18" y="39"/>
                  <a:pt x="18" y="39"/>
                </a:cubicBezTo>
                <a:cubicBezTo>
                  <a:pt x="17" y="40"/>
                  <a:pt x="17" y="42"/>
                  <a:pt x="17" y="43"/>
                </a:cubicBezTo>
                <a:cubicBezTo>
                  <a:pt x="17" y="44"/>
                  <a:pt x="17" y="46"/>
                  <a:pt x="16" y="47"/>
                </a:cubicBezTo>
                <a:cubicBezTo>
                  <a:pt x="16" y="48"/>
                  <a:pt x="16" y="49"/>
                  <a:pt x="16" y="51"/>
                </a:cubicBezTo>
                <a:cubicBezTo>
                  <a:pt x="16" y="52"/>
                  <a:pt x="16" y="53"/>
                  <a:pt x="16" y="53"/>
                </a:cubicBezTo>
                <a:cubicBezTo>
                  <a:pt x="16" y="55"/>
                  <a:pt x="15" y="57"/>
                  <a:pt x="15" y="59"/>
                </a:cubicBezTo>
                <a:cubicBezTo>
                  <a:pt x="15" y="60"/>
                  <a:pt x="15" y="61"/>
                  <a:pt x="15" y="62"/>
                </a:cubicBezTo>
                <a:cubicBezTo>
                  <a:pt x="15" y="63"/>
                  <a:pt x="14" y="64"/>
                  <a:pt x="15" y="65"/>
                </a:cubicBezTo>
                <a:cubicBezTo>
                  <a:pt x="15" y="66"/>
                  <a:pt x="15" y="66"/>
                  <a:pt x="15" y="66"/>
                </a:cubicBezTo>
                <a:cubicBezTo>
                  <a:pt x="15" y="66"/>
                  <a:pt x="15" y="66"/>
                  <a:pt x="15" y="66"/>
                </a:cubicBezTo>
                <a:cubicBezTo>
                  <a:pt x="15" y="67"/>
                  <a:pt x="15" y="67"/>
                  <a:pt x="15" y="67"/>
                </a:cubicBezTo>
                <a:cubicBezTo>
                  <a:pt x="15" y="67"/>
                  <a:pt x="15" y="67"/>
                  <a:pt x="15" y="68"/>
                </a:cubicBezTo>
                <a:cubicBezTo>
                  <a:pt x="15" y="68"/>
                  <a:pt x="15" y="68"/>
                  <a:pt x="15" y="68"/>
                </a:cubicBezTo>
                <a:cubicBezTo>
                  <a:pt x="15" y="68"/>
                  <a:pt x="15" y="68"/>
                  <a:pt x="15" y="68"/>
                </a:cubicBezTo>
                <a:cubicBezTo>
                  <a:pt x="15" y="68"/>
                  <a:pt x="14" y="68"/>
                  <a:pt x="14" y="68"/>
                </a:cubicBezTo>
                <a:cubicBezTo>
                  <a:pt x="13" y="68"/>
                  <a:pt x="13" y="68"/>
                  <a:pt x="12" y="68"/>
                </a:cubicBezTo>
                <a:cubicBezTo>
                  <a:pt x="12" y="68"/>
                  <a:pt x="12" y="68"/>
                  <a:pt x="12" y="68"/>
                </a:cubicBezTo>
                <a:cubicBezTo>
                  <a:pt x="12" y="68"/>
                  <a:pt x="12" y="67"/>
                  <a:pt x="12" y="67"/>
                </a:cubicBezTo>
                <a:cubicBezTo>
                  <a:pt x="11" y="67"/>
                  <a:pt x="11" y="67"/>
                  <a:pt x="10" y="67"/>
                </a:cubicBezTo>
                <a:cubicBezTo>
                  <a:pt x="10" y="67"/>
                  <a:pt x="10" y="67"/>
                  <a:pt x="10" y="67"/>
                </a:cubicBezTo>
                <a:cubicBezTo>
                  <a:pt x="10" y="67"/>
                  <a:pt x="10" y="67"/>
                  <a:pt x="10" y="67"/>
                </a:cubicBezTo>
                <a:cubicBezTo>
                  <a:pt x="10" y="66"/>
                  <a:pt x="10" y="66"/>
                  <a:pt x="10" y="66"/>
                </a:cubicBezTo>
                <a:cubicBezTo>
                  <a:pt x="9" y="66"/>
                  <a:pt x="9" y="66"/>
                  <a:pt x="9" y="66"/>
                </a:cubicBezTo>
                <a:cubicBezTo>
                  <a:pt x="9" y="65"/>
                  <a:pt x="9" y="65"/>
                  <a:pt x="9" y="65"/>
                </a:cubicBezTo>
                <a:cubicBezTo>
                  <a:pt x="9" y="65"/>
                  <a:pt x="9" y="64"/>
                  <a:pt x="9" y="64"/>
                </a:cubicBezTo>
                <a:cubicBezTo>
                  <a:pt x="9" y="63"/>
                  <a:pt x="9" y="62"/>
                  <a:pt x="8" y="62"/>
                </a:cubicBezTo>
                <a:cubicBezTo>
                  <a:pt x="8" y="62"/>
                  <a:pt x="7" y="63"/>
                  <a:pt x="7" y="63"/>
                </a:cubicBezTo>
                <a:cubicBezTo>
                  <a:pt x="7" y="63"/>
                  <a:pt x="7" y="64"/>
                  <a:pt x="7" y="64"/>
                </a:cubicBezTo>
                <a:cubicBezTo>
                  <a:pt x="6" y="65"/>
                  <a:pt x="6" y="65"/>
                  <a:pt x="6" y="65"/>
                </a:cubicBezTo>
                <a:cubicBezTo>
                  <a:pt x="5" y="66"/>
                  <a:pt x="5" y="66"/>
                  <a:pt x="5" y="66"/>
                </a:cubicBezTo>
                <a:cubicBezTo>
                  <a:pt x="5" y="66"/>
                  <a:pt x="5" y="66"/>
                  <a:pt x="5" y="67"/>
                </a:cubicBezTo>
                <a:cubicBezTo>
                  <a:pt x="4" y="67"/>
                  <a:pt x="4" y="67"/>
                  <a:pt x="4" y="67"/>
                </a:cubicBezTo>
                <a:cubicBezTo>
                  <a:pt x="4" y="67"/>
                  <a:pt x="3" y="67"/>
                  <a:pt x="3" y="67"/>
                </a:cubicBezTo>
                <a:cubicBezTo>
                  <a:pt x="2" y="67"/>
                  <a:pt x="2" y="67"/>
                  <a:pt x="2" y="67"/>
                </a:cubicBezTo>
                <a:cubicBezTo>
                  <a:pt x="1" y="66"/>
                  <a:pt x="1" y="66"/>
                  <a:pt x="1" y="65"/>
                </a:cubicBezTo>
                <a:cubicBezTo>
                  <a:pt x="0" y="64"/>
                  <a:pt x="0" y="63"/>
                  <a:pt x="0" y="62"/>
                </a:cubicBezTo>
                <a:cubicBezTo>
                  <a:pt x="0" y="61"/>
                  <a:pt x="0" y="61"/>
                  <a:pt x="0" y="61"/>
                </a:cubicBezTo>
                <a:cubicBezTo>
                  <a:pt x="0" y="61"/>
                  <a:pt x="0" y="60"/>
                  <a:pt x="1" y="59"/>
                </a:cubicBezTo>
                <a:cubicBezTo>
                  <a:pt x="1" y="58"/>
                  <a:pt x="1" y="57"/>
                  <a:pt x="1" y="57"/>
                </a:cubicBezTo>
                <a:cubicBezTo>
                  <a:pt x="2" y="55"/>
                  <a:pt x="2" y="54"/>
                  <a:pt x="3" y="52"/>
                </a:cubicBezTo>
                <a:cubicBezTo>
                  <a:pt x="3" y="51"/>
                  <a:pt x="3" y="51"/>
                  <a:pt x="3" y="50"/>
                </a:cubicBezTo>
                <a:cubicBezTo>
                  <a:pt x="3" y="49"/>
                  <a:pt x="4" y="48"/>
                  <a:pt x="4" y="48"/>
                </a:cubicBezTo>
                <a:cubicBezTo>
                  <a:pt x="4" y="47"/>
                  <a:pt x="4" y="47"/>
                  <a:pt x="4" y="47"/>
                </a:cubicBezTo>
                <a:cubicBezTo>
                  <a:pt x="3" y="46"/>
                  <a:pt x="3" y="46"/>
                  <a:pt x="3" y="46"/>
                </a:cubicBezTo>
                <a:cubicBezTo>
                  <a:pt x="3" y="45"/>
                  <a:pt x="3" y="45"/>
                  <a:pt x="3" y="45"/>
                </a:cubicBezTo>
                <a:cubicBezTo>
                  <a:pt x="4" y="45"/>
                  <a:pt x="4" y="45"/>
                  <a:pt x="4" y="45"/>
                </a:cubicBezTo>
                <a:cubicBezTo>
                  <a:pt x="4" y="44"/>
                  <a:pt x="4" y="44"/>
                  <a:pt x="4" y="43"/>
                </a:cubicBezTo>
                <a:cubicBezTo>
                  <a:pt x="4" y="42"/>
                  <a:pt x="4" y="42"/>
                  <a:pt x="4" y="42"/>
                </a:cubicBezTo>
                <a:cubicBezTo>
                  <a:pt x="4" y="41"/>
                  <a:pt x="5" y="41"/>
                  <a:pt x="5" y="40"/>
                </a:cubicBezTo>
                <a:cubicBezTo>
                  <a:pt x="5" y="39"/>
                  <a:pt x="5" y="38"/>
                  <a:pt x="6" y="38"/>
                </a:cubicBezTo>
                <a:cubicBezTo>
                  <a:pt x="6" y="37"/>
                  <a:pt x="6" y="36"/>
                  <a:pt x="6" y="36"/>
                </a:cubicBezTo>
                <a:cubicBezTo>
                  <a:pt x="6" y="36"/>
                  <a:pt x="6" y="36"/>
                  <a:pt x="6" y="36"/>
                </a:cubicBezTo>
                <a:cubicBezTo>
                  <a:pt x="6" y="36"/>
                  <a:pt x="6" y="36"/>
                  <a:pt x="6" y="36"/>
                </a:cubicBezTo>
                <a:cubicBezTo>
                  <a:pt x="7" y="35"/>
                  <a:pt x="7" y="33"/>
                  <a:pt x="8" y="32"/>
                </a:cubicBezTo>
                <a:cubicBezTo>
                  <a:pt x="8" y="31"/>
                  <a:pt x="8" y="31"/>
                  <a:pt x="8" y="31"/>
                </a:cubicBezTo>
                <a:cubicBezTo>
                  <a:pt x="8" y="31"/>
                  <a:pt x="8" y="30"/>
                  <a:pt x="8" y="30"/>
                </a:cubicBezTo>
                <a:cubicBezTo>
                  <a:pt x="9" y="29"/>
                  <a:pt x="9" y="29"/>
                  <a:pt x="9" y="28"/>
                </a:cubicBezTo>
                <a:cubicBezTo>
                  <a:pt x="9" y="28"/>
                  <a:pt x="9" y="28"/>
                  <a:pt x="9" y="28"/>
                </a:cubicBezTo>
                <a:cubicBezTo>
                  <a:pt x="9" y="29"/>
                  <a:pt x="9" y="29"/>
                  <a:pt x="9" y="29"/>
                </a:cubicBezTo>
                <a:cubicBezTo>
                  <a:pt x="9" y="28"/>
                  <a:pt x="9" y="28"/>
                  <a:pt x="9" y="28"/>
                </a:cubicBezTo>
                <a:cubicBezTo>
                  <a:pt x="10" y="28"/>
                  <a:pt x="10" y="28"/>
                  <a:pt x="10" y="28"/>
                </a:cubicBezTo>
                <a:cubicBezTo>
                  <a:pt x="10" y="28"/>
                  <a:pt x="10" y="28"/>
                  <a:pt x="10" y="28"/>
                </a:cubicBezTo>
                <a:cubicBezTo>
                  <a:pt x="9" y="27"/>
                  <a:pt x="9" y="27"/>
                  <a:pt x="9" y="27"/>
                </a:cubicBezTo>
                <a:cubicBezTo>
                  <a:pt x="9" y="27"/>
                  <a:pt x="9" y="27"/>
                  <a:pt x="9" y="27"/>
                </a:cubicBezTo>
                <a:cubicBezTo>
                  <a:pt x="9" y="26"/>
                  <a:pt x="9" y="26"/>
                  <a:pt x="9" y="26"/>
                </a:cubicBezTo>
                <a:cubicBezTo>
                  <a:pt x="9" y="26"/>
                  <a:pt x="9" y="26"/>
                  <a:pt x="9" y="26"/>
                </a:cubicBezTo>
                <a:cubicBezTo>
                  <a:pt x="9" y="25"/>
                  <a:pt x="9" y="25"/>
                  <a:pt x="9" y="25"/>
                </a:cubicBezTo>
                <a:cubicBezTo>
                  <a:pt x="9" y="24"/>
                  <a:pt x="9" y="24"/>
                  <a:pt x="9" y="24"/>
                </a:cubicBezTo>
                <a:cubicBezTo>
                  <a:pt x="9" y="24"/>
                  <a:pt x="10" y="23"/>
                  <a:pt x="11" y="23"/>
                </a:cubicBezTo>
                <a:cubicBezTo>
                  <a:pt x="11" y="22"/>
                  <a:pt x="11" y="22"/>
                  <a:pt x="11" y="22"/>
                </a:cubicBezTo>
                <a:cubicBezTo>
                  <a:pt x="12" y="22"/>
                  <a:pt x="12" y="22"/>
                  <a:pt x="12" y="22"/>
                </a:cubicBezTo>
                <a:cubicBezTo>
                  <a:pt x="12" y="22"/>
                  <a:pt x="12" y="22"/>
                  <a:pt x="12" y="22"/>
                </a:cubicBezTo>
                <a:cubicBezTo>
                  <a:pt x="13" y="22"/>
                  <a:pt x="13" y="22"/>
                  <a:pt x="13" y="23"/>
                </a:cubicBezTo>
                <a:cubicBezTo>
                  <a:pt x="14" y="23"/>
                  <a:pt x="14" y="23"/>
                  <a:pt x="15" y="23"/>
                </a:cubicBezTo>
                <a:cubicBezTo>
                  <a:pt x="15" y="23"/>
                  <a:pt x="15" y="23"/>
                  <a:pt x="16" y="23"/>
                </a:cubicBezTo>
                <a:cubicBezTo>
                  <a:pt x="17" y="23"/>
                  <a:pt x="17" y="23"/>
                  <a:pt x="17" y="23"/>
                </a:cubicBezTo>
                <a:cubicBezTo>
                  <a:pt x="17" y="23"/>
                  <a:pt x="17" y="23"/>
                  <a:pt x="17" y="23"/>
                </a:cubicBezTo>
                <a:cubicBezTo>
                  <a:pt x="17" y="23"/>
                  <a:pt x="17" y="23"/>
                  <a:pt x="17" y="23"/>
                </a:cubicBezTo>
                <a:cubicBezTo>
                  <a:pt x="17" y="24"/>
                  <a:pt x="17" y="25"/>
                  <a:pt x="16" y="25"/>
                </a:cubicBezTo>
                <a:cubicBezTo>
                  <a:pt x="16" y="25"/>
                  <a:pt x="15" y="25"/>
                  <a:pt x="16" y="26"/>
                </a:cubicBezTo>
                <a:cubicBezTo>
                  <a:pt x="16" y="26"/>
                  <a:pt x="16" y="26"/>
                  <a:pt x="16" y="26"/>
                </a:cubicBezTo>
                <a:cubicBezTo>
                  <a:pt x="16" y="27"/>
                  <a:pt x="16" y="27"/>
                  <a:pt x="16" y="27"/>
                </a:cubicBezTo>
                <a:cubicBezTo>
                  <a:pt x="16" y="28"/>
                  <a:pt x="16" y="28"/>
                  <a:pt x="16" y="28"/>
                </a:cubicBezTo>
                <a:cubicBezTo>
                  <a:pt x="16" y="28"/>
                  <a:pt x="16" y="28"/>
                  <a:pt x="16" y="28"/>
                </a:cubicBezTo>
                <a:cubicBezTo>
                  <a:pt x="16" y="29"/>
                  <a:pt x="16" y="29"/>
                  <a:pt x="16" y="29"/>
                </a:cubicBezTo>
                <a:cubicBezTo>
                  <a:pt x="16" y="29"/>
                  <a:pt x="16" y="29"/>
                  <a:pt x="16" y="29"/>
                </a:cubicBezTo>
                <a:cubicBezTo>
                  <a:pt x="16" y="29"/>
                  <a:pt x="16" y="29"/>
                  <a:pt x="16" y="29"/>
                </a:cubicBezTo>
                <a:cubicBezTo>
                  <a:pt x="16" y="30"/>
                  <a:pt x="16" y="30"/>
                  <a:pt x="16" y="30"/>
                </a:cubicBezTo>
                <a:cubicBezTo>
                  <a:pt x="16" y="31"/>
                  <a:pt x="16" y="31"/>
                  <a:pt x="16" y="31"/>
                </a:cubicBezTo>
                <a:cubicBezTo>
                  <a:pt x="17" y="32"/>
                  <a:pt x="17" y="32"/>
                  <a:pt x="17" y="32"/>
                </a:cubicBezTo>
                <a:cubicBezTo>
                  <a:pt x="18" y="32"/>
                  <a:pt x="18" y="32"/>
                  <a:pt x="18" y="32"/>
                </a:cubicBezTo>
                <a:cubicBezTo>
                  <a:pt x="18" y="33"/>
                  <a:pt x="18" y="33"/>
                  <a:pt x="18" y="33"/>
                </a:cubicBezTo>
                <a:cubicBezTo>
                  <a:pt x="19" y="33"/>
                  <a:pt x="19" y="33"/>
                  <a:pt x="19" y="33"/>
                </a:cubicBezTo>
                <a:cubicBezTo>
                  <a:pt x="19" y="34"/>
                  <a:pt x="19" y="34"/>
                  <a:pt x="19" y="35"/>
                </a:cubicBezTo>
                <a:cubicBezTo>
                  <a:pt x="19" y="35"/>
                  <a:pt x="19" y="35"/>
                  <a:pt x="19" y="35"/>
                </a:cubicBezTo>
                <a:cubicBezTo>
                  <a:pt x="20" y="36"/>
                  <a:pt x="20" y="36"/>
                  <a:pt x="20" y="36"/>
                </a:cubicBezTo>
                <a:cubicBezTo>
                  <a:pt x="21" y="36"/>
                  <a:pt x="21" y="36"/>
                  <a:pt x="21" y="36"/>
                </a:cubicBezTo>
                <a:cubicBezTo>
                  <a:pt x="21" y="37"/>
                  <a:pt x="21" y="37"/>
                  <a:pt x="21" y="37"/>
                </a:cubicBezTo>
                <a:cubicBezTo>
                  <a:pt x="22" y="37"/>
                  <a:pt x="22" y="37"/>
                  <a:pt x="22" y="37"/>
                </a:cubicBezTo>
                <a:cubicBezTo>
                  <a:pt x="22" y="37"/>
                  <a:pt x="23" y="37"/>
                  <a:pt x="24" y="37"/>
                </a:cubicBezTo>
                <a:cubicBezTo>
                  <a:pt x="24" y="37"/>
                  <a:pt x="24" y="36"/>
                  <a:pt x="24" y="36"/>
                </a:cubicBezTo>
                <a:cubicBezTo>
                  <a:pt x="24" y="35"/>
                  <a:pt x="24" y="35"/>
                  <a:pt x="24" y="35"/>
                </a:cubicBezTo>
                <a:cubicBezTo>
                  <a:pt x="24" y="34"/>
                  <a:pt x="24" y="33"/>
                  <a:pt x="24" y="33"/>
                </a:cubicBezTo>
                <a:cubicBezTo>
                  <a:pt x="24" y="32"/>
                  <a:pt x="24" y="32"/>
                  <a:pt x="24" y="32"/>
                </a:cubicBezTo>
                <a:cubicBezTo>
                  <a:pt x="24" y="31"/>
                  <a:pt x="24" y="31"/>
                  <a:pt x="24" y="30"/>
                </a:cubicBezTo>
                <a:cubicBezTo>
                  <a:pt x="24" y="30"/>
                  <a:pt x="24" y="30"/>
                  <a:pt x="24" y="29"/>
                </a:cubicBezTo>
                <a:cubicBezTo>
                  <a:pt x="24" y="29"/>
                  <a:pt x="24" y="28"/>
                  <a:pt x="24" y="28"/>
                </a:cubicBezTo>
                <a:cubicBezTo>
                  <a:pt x="24" y="27"/>
                  <a:pt x="24" y="27"/>
                  <a:pt x="24" y="26"/>
                </a:cubicBezTo>
                <a:cubicBezTo>
                  <a:pt x="24" y="25"/>
                  <a:pt x="24" y="24"/>
                  <a:pt x="24" y="24"/>
                </a:cubicBezTo>
                <a:cubicBezTo>
                  <a:pt x="24" y="23"/>
                  <a:pt x="24" y="22"/>
                  <a:pt x="24" y="21"/>
                </a:cubicBezTo>
                <a:cubicBezTo>
                  <a:pt x="24" y="20"/>
                  <a:pt x="25" y="19"/>
                  <a:pt x="25" y="18"/>
                </a:cubicBezTo>
                <a:cubicBezTo>
                  <a:pt x="25" y="18"/>
                  <a:pt x="25" y="18"/>
                  <a:pt x="25" y="17"/>
                </a:cubicBezTo>
                <a:cubicBezTo>
                  <a:pt x="25" y="17"/>
                  <a:pt x="25" y="16"/>
                  <a:pt x="25" y="16"/>
                </a:cubicBezTo>
                <a:cubicBezTo>
                  <a:pt x="26" y="15"/>
                  <a:pt x="26" y="15"/>
                  <a:pt x="26" y="14"/>
                </a:cubicBezTo>
                <a:cubicBezTo>
                  <a:pt x="26" y="14"/>
                  <a:pt x="26" y="14"/>
                  <a:pt x="26" y="13"/>
                </a:cubicBezTo>
                <a:cubicBezTo>
                  <a:pt x="27" y="12"/>
                  <a:pt x="27" y="12"/>
                  <a:pt x="27" y="12"/>
                </a:cubicBezTo>
                <a:cubicBezTo>
                  <a:pt x="28" y="12"/>
                  <a:pt x="28" y="12"/>
                  <a:pt x="28" y="12"/>
                </a:cubicBezTo>
                <a:cubicBezTo>
                  <a:pt x="28" y="11"/>
                  <a:pt x="29" y="11"/>
                  <a:pt x="29" y="11"/>
                </a:cubicBezTo>
                <a:cubicBezTo>
                  <a:pt x="29" y="11"/>
                  <a:pt x="29" y="11"/>
                  <a:pt x="29" y="11"/>
                </a:cubicBezTo>
                <a:cubicBezTo>
                  <a:pt x="30" y="10"/>
                  <a:pt x="30" y="10"/>
                  <a:pt x="30" y="10"/>
                </a:cubicBezTo>
                <a:cubicBezTo>
                  <a:pt x="31" y="9"/>
                  <a:pt x="31" y="9"/>
                  <a:pt x="31" y="9"/>
                </a:cubicBezTo>
                <a:cubicBezTo>
                  <a:pt x="30" y="8"/>
                  <a:pt x="30" y="8"/>
                  <a:pt x="30" y="8"/>
                </a:cubicBezTo>
                <a:cubicBezTo>
                  <a:pt x="30" y="8"/>
                  <a:pt x="30" y="8"/>
                  <a:pt x="30" y="8"/>
                </a:cubicBezTo>
                <a:cubicBezTo>
                  <a:pt x="30" y="8"/>
                  <a:pt x="30" y="8"/>
                  <a:pt x="30" y="8"/>
                </a:cubicBezTo>
                <a:cubicBezTo>
                  <a:pt x="30" y="7"/>
                  <a:pt x="30" y="7"/>
                  <a:pt x="30" y="7"/>
                </a:cubicBezTo>
                <a:cubicBezTo>
                  <a:pt x="29" y="6"/>
                  <a:pt x="29" y="6"/>
                  <a:pt x="29" y="6"/>
                </a:cubicBezTo>
                <a:cubicBezTo>
                  <a:pt x="29" y="5"/>
                  <a:pt x="29" y="5"/>
                  <a:pt x="29" y="5"/>
                </a:cubicBezTo>
                <a:cubicBezTo>
                  <a:pt x="29" y="5"/>
                  <a:pt x="29" y="4"/>
                  <a:pt x="29" y="4"/>
                </a:cubicBezTo>
                <a:cubicBezTo>
                  <a:pt x="29" y="3"/>
                  <a:pt x="29" y="3"/>
                  <a:pt x="29" y="2"/>
                </a:cubicBezTo>
                <a:cubicBezTo>
                  <a:pt x="29" y="1"/>
                  <a:pt x="29" y="1"/>
                  <a:pt x="29" y="1"/>
                </a:cubicBezTo>
                <a:cubicBezTo>
                  <a:pt x="30" y="1"/>
                  <a:pt x="30" y="1"/>
                  <a:pt x="30" y="1"/>
                </a:cubicBezTo>
                <a:cubicBezTo>
                  <a:pt x="30" y="1"/>
                  <a:pt x="30" y="1"/>
                  <a:pt x="30" y="1"/>
                </a:cubicBezTo>
                <a:cubicBezTo>
                  <a:pt x="31" y="1"/>
                  <a:pt x="31" y="1"/>
                  <a:pt x="31" y="1"/>
                </a:cubicBezTo>
                <a:cubicBezTo>
                  <a:pt x="32" y="0"/>
                  <a:pt x="33" y="0"/>
                  <a:pt x="34" y="0"/>
                </a:cubicBezTo>
                <a:cubicBezTo>
                  <a:pt x="35" y="0"/>
                  <a:pt x="35" y="0"/>
                  <a:pt x="35" y="0"/>
                </a:cubicBezTo>
                <a:cubicBezTo>
                  <a:pt x="35" y="1"/>
                  <a:pt x="35" y="1"/>
                  <a:pt x="35" y="1"/>
                </a:cubicBezTo>
                <a:cubicBezTo>
                  <a:pt x="36" y="1"/>
                  <a:pt x="36" y="1"/>
                  <a:pt x="36" y="1"/>
                </a:cubicBezTo>
                <a:cubicBezTo>
                  <a:pt x="36" y="1"/>
                  <a:pt x="36" y="2"/>
                  <a:pt x="36" y="2"/>
                </a:cubicBezTo>
                <a:cubicBezTo>
                  <a:pt x="37" y="3"/>
                  <a:pt x="37" y="3"/>
                  <a:pt x="37" y="3"/>
                </a:cubicBezTo>
                <a:cubicBezTo>
                  <a:pt x="37" y="3"/>
                  <a:pt x="37" y="3"/>
                  <a:pt x="37" y="3"/>
                </a:cubicBezTo>
                <a:cubicBezTo>
                  <a:pt x="37" y="4"/>
                  <a:pt x="37" y="4"/>
                  <a:pt x="37" y="4"/>
                </a:cubicBezTo>
                <a:cubicBezTo>
                  <a:pt x="37" y="4"/>
                  <a:pt x="37" y="5"/>
                  <a:pt x="36" y="5"/>
                </a:cubicBezTo>
                <a:cubicBezTo>
                  <a:pt x="36" y="5"/>
                  <a:pt x="36" y="5"/>
                  <a:pt x="36" y="5"/>
                </a:cubicBezTo>
                <a:cubicBezTo>
                  <a:pt x="36" y="6"/>
                  <a:pt x="36" y="6"/>
                  <a:pt x="36" y="7"/>
                </a:cubicBezTo>
                <a:cubicBezTo>
                  <a:pt x="36" y="7"/>
                  <a:pt x="37" y="8"/>
                  <a:pt x="38" y="8"/>
                </a:cubicBezTo>
                <a:cubicBezTo>
                  <a:pt x="38" y="8"/>
                  <a:pt x="38" y="8"/>
                  <a:pt x="38" y="8"/>
                </a:cubicBezTo>
                <a:cubicBezTo>
                  <a:pt x="39" y="9"/>
                  <a:pt x="39" y="9"/>
                  <a:pt x="39" y="9"/>
                </a:cubicBezTo>
                <a:cubicBezTo>
                  <a:pt x="39" y="10"/>
                  <a:pt x="39" y="10"/>
                  <a:pt x="39" y="10"/>
                </a:cubicBezTo>
                <a:cubicBezTo>
                  <a:pt x="40" y="10"/>
                  <a:pt x="40" y="10"/>
                  <a:pt x="40" y="10"/>
                </a:cubicBezTo>
                <a:cubicBezTo>
                  <a:pt x="40" y="10"/>
                  <a:pt x="41" y="10"/>
                  <a:pt x="41" y="10"/>
                </a:cubicBezTo>
                <a:cubicBezTo>
                  <a:pt x="41" y="11"/>
                  <a:pt x="41" y="11"/>
                  <a:pt x="41" y="11"/>
                </a:cubicBezTo>
                <a:cubicBezTo>
                  <a:pt x="42" y="11"/>
                  <a:pt x="42" y="11"/>
                  <a:pt x="42" y="11"/>
                </a:cubicBezTo>
                <a:cubicBezTo>
                  <a:pt x="42" y="12"/>
                  <a:pt x="43" y="12"/>
                  <a:pt x="43" y="12"/>
                </a:cubicBezTo>
                <a:cubicBezTo>
                  <a:pt x="43" y="13"/>
                  <a:pt x="43" y="13"/>
                  <a:pt x="43" y="13"/>
                </a:cubicBezTo>
                <a:cubicBezTo>
                  <a:pt x="44" y="15"/>
                  <a:pt x="44" y="17"/>
                  <a:pt x="45" y="20"/>
                </a:cubicBezTo>
                <a:cubicBezTo>
                  <a:pt x="45" y="20"/>
                  <a:pt x="45" y="21"/>
                  <a:pt x="45" y="21"/>
                </a:cubicBezTo>
                <a:cubicBezTo>
                  <a:pt x="45" y="23"/>
                  <a:pt x="45" y="24"/>
                  <a:pt x="45" y="25"/>
                </a:cubicBezTo>
                <a:cubicBezTo>
                  <a:pt x="45" y="25"/>
                  <a:pt x="45" y="26"/>
                  <a:pt x="45" y="26"/>
                </a:cubicBezTo>
                <a:cubicBezTo>
                  <a:pt x="46" y="28"/>
                  <a:pt x="46" y="29"/>
                  <a:pt x="46" y="30"/>
                </a:cubicBezTo>
                <a:cubicBezTo>
                  <a:pt x="46" y="31"/>
                  <a:pt x="46" y="31"/>
                  <a:pt x="47" y="32"/>
                </a:cubicBezTo>
                <a:cubicBezTo>
                  <a:pt x="47" y="32"/>
                  <a:pt x="46" y="33"/>
                  <a:pt x="46" y="33"/>
                </a:cubicBezTo>
                <a:cubicBezTo>
                  <a:pt x="46" y="34"/>
                  <a:pt x="47" y="34"/>
                  <a:pt x="47" y="34"/>
                </a:cubicBezTo>
                <a:cubicBezTo>
                  <a:pt x="47" y="35"/>
                  <a:pt x="47" y="35"/>
                  <a:pt x="47" y="36"/>
                </a:cubicBezTo>
                <a:cubicBezTo>
                  <a:pt x="47" y="37"/>
                  <a:pt x="47" y="37"/>
                  <a:pt x="47" y="37"/>
                </a:cubicBezTo>
                <a:cubicBezTo>
                  <a:pt x="48" y="38"/>
                  <a:pt x="48" y="38"/>
                  <a:pt x="48" y="38"/>
                </a:cubicBezTo>
                <a:cubicBezTo>
                  <a:pt x="48" y="38"/>
                  <a:pt x="48" y="39"/>
                  <a:pt x="48" y="39"/>
                </a:cubicBezTo>
                <a:cubicBezTo>
                  <a:pt x="48" y="39"/>
                  <a:pt x="48" y="39"/>
                  <a:pt x="48" y="39"/>
                </a:cubicBezTo>
                <a:cubicBezTo>
                  <a:pt x="48" y="40"/>
                  <a:pt x="48" y="40"/>
                  <a:pt x="48" y="41"/>
                </a:cubicBezTo>
                <a:cubicBezTo>
                  <a:pt x="49" y="42"/>
                  <a:pt x="49" y="42"/>
                  <a:pt x="49" y="43"/>
                </a:cubicBezTo>
                <a:cubicBezTo>
                  <a:pt x="50" y="43"/>
                  <a:pt x="50" y="44"/>
                  <a:pt x="50" y="45"/>
                </a:cubicBezTo>
                <a:cubicBezTo>
                  <a:pt x="50" y="45"/>
                  <a:pt x="50" y="46"/>
                  <a:pt x="51" y="46"/>
                </a:cubicBezTo>
                <a:cubicBezTo>
                  <a:pt x="51" y="52"/>
                  <a:pt x="51" y="52"/>
                  <a:pt x="51" y="52"/>
                </a:cubicBezTo>
                <a:cubicBezTo>
                  <a:pt x="51" y="53"/>
                  <a:pt x="51" y="54"/>
                  <a:pt x="51" y="55"/>
                </a:cubicBezTo>
                <a:cubicBezTo>
                  <a:pt x="50" y="56"/>
                  <a:pt x="50" y="56"/>
                  <a:pt x="49" y="56"/>
                </a:cubicBezTo>
                <a:cubicBezTo>
                  <a:pt x="49" y="56"/>
                  <a:pt x="48" y="56"/>
                  <a:pt x="48" y="56"/>
                </a:cubicBezTo>
                <a:cubicBezTo>
                  <a:pt x="47" y="56"/>
                  <a:pt x="47" y="56"/>
                  <a:pt x="46" y="56"/>
                </a:cubicBezTo>
                <a:cubicBezTo>
                  <a:pt x="46" y="56"/>
                  <a:pt x="46" y="56"/>
                  <a:pt x="45" y="56"/>
                </a:cubicBezTo>
                <a:cubicBezTo>
                  <a:pt x="44" y="56"/>
                  <a:pt x="44" y="56"/>
                  <a:pt x="44" y="56"/>
                </a:cubicBezTo>
                <a:cubicBezTo>
                  <a:pt x="44" y="56"/>
                  <a:pt x="43" y="56"/>
                  <a:pt x="43" y="56"/>
                </a:cubicBezTo>
                <a:cubicBezTo>
                  <a:pt x="42" y="55"/>
                  <a:pt x="42" y="55"/>
                  <a:pt x="42" y="55"/>
                </a:cubicBezTo>
                <a:cubicBezTo>
                  <a:pt x="42" y="55"/>
                  <a:pt x="42" y="55"/>
                  <a:pt x="42" y="55"/>
                </a:cubicBezTo>
                <a:cubicBezTo>
                  <a:pt x="42" y="54"/>
                  <a:pt x="42" y="54"/>
                  <a:pt x="42" y="54"/>
                </a:cubicBezTo>
                <a:cubicBezTo>
                  <a:pt x="42" y="54"/>
                  <a:pt x="42" y="54"/>
                  <a:pt x="42" y="54"/>
                </a:cubicBezTo>
                <a:cubicBezTo>
                  <a:pt x="42" y="53"/>
                  <a:pt x="42" y="53"/>
                  <a:pt x="42" y="52"/>
                </a:cubicBezTo>
                <a:cubicBezTo>
                  <a:pt x="42" y="51"/>
                  <a:pt x="42" y="51"/>
                  <a:pt x="42" y="51"/>
                </a:cubicBezTo>
                <a:cubicBezTo>
                  <a:pt x="42" y="51"/>
                  <a:pt x="42" y="51"/>
                  <a:pt x="42" y="50"/>
                </a:cubicBezTo>
                <a:cubicBezTo>
                  <a:pt x="42" y="49"/>
                  <a:pt x="42" y="48"/>
                  <a:pt x="42" y="46"/>
                </a:cubicBezTo>
                <a:cubicBezTo>
                  <a:pt x="43" y="45"/>
                  <a:pt x="43" y="44"/>
                  <a:pt x="43" y="42"/>
                </a:cubicBezTo>
                <a:cubicBezTo>
                  <a:pt x="44" y="42"/>
                  <a:pt x="44" y="41"/>
                  <a:pt x="44" y="40"/>
                </a:cubicBezTo>
                <a:cubicBezTo>
                  <a:pt x="44" y="40"/>
                  <a:pt x="44" y="39"/>
                  <a:pt x="44" y="39"/>
                </a:cubicBezTo>
                <a:cubicBezTo>
                  <a:pt x="44" y="38"/>
                  <a:pt x="44" y="38"/>
                  <a:pt x="44" y="38"/>
                </a:cubicBezTo>
                <a:cubicBezTo>
                  <a:pt x="45" y="37"/>
                  <a:pt x="45" y="37"/>
                  <a:pt x="45" y="37"/>
                </a:cubicBezTo>
                <a:cubicBezTo>
                  <a:pt x="45" y="37"/>
                  <a:pt x="45" y="37"/>
                  <a:pt x="45" y="37"/>
                </a:cubicBezTo>
                <a:cubicBezTo>
                  <a:pt x="45" y="37"/>
                  <a:pt x="45" y="37"/>
                  <a:pt x="45" y="37"/>
                </a:cubicBezTo>
                <a:cubicBezTo>
                  <a:pt x="45" y="36"/>
                  <a:pt x="45" y="36"/>
                  <a:pt x="45" y="36"/>
                </a:cubicBezTo>
                <a:cubicBezTo>
                  <a:pt x="44" y="36"/>
                  <a:pt x="44" y="36"/>
                  <a:pt x="44" y="36"/>
                </a:cubicBezTo>
                <a:cubicBezTo>
                  <a:pt x="44" y="36"/>
                  <a:pt x="44" y="35"/>
                  <a:pt x="44" y="35"/>
                </a:cubicBezTo>
                <a:cubicBezTo>
                  <a:pt x="43" y="34"/>
                  <a:pt x="43" y="34"/>
                  <a:pt x="43" y="34"/>
                </a:cubicBezTo>
                <a:cubicBezTo>
                  <a:pt x="43" y="34"/>
                  <a:pt x="43" y="34"/>
                  <a:pt x="43" y="34"/>
                </a:cubicBezTo>
                <a:cubicBezTo>
                  <a:pt x="43" y="34"/>
                  <a:pt x="43" y="34"/>
                  <a:pt x="43" y="34"/>
                </a:cubicBezTo>
                <a:cubicBezTo>
                  <a:pt x="42" y="34"/>
                  <a:pt x="42" y="35"/>
                  <a:pt x="42" y="36"/>
                </a:cubicBezTo>
                <a:cubicBezTo>
                  <a:pt x="42" y="37"/>
                  <a:pt x="41" y="38"/>
                  <a:pt x="41" y="39"/>
                </a:cubicBezTo>
                <a:cubicBezTo>
                  <a:pt x="41" y="40"/>
                  <a:pt x="41" y="40"/>
                  <a:pt x="41" y="40"/>
                </a:cubicBezTo>
                <a:cubicBezTo>
                  <a:pt x="41" y="41"/>
                  <a:pt x="41" y="42"/>
                  <a:pt x="41" y="43"/>
                </a:cubicBezTo>
                <a:cubicBezTo>
                  <a:pt x="41" y="44"/>
                  <a:pt x="41" y="44"/>
                  <a:pt x="41" y="44"/>
                </a:cubicBezTo>
                <a:cubicBezTo>
                  <a:pt x="41" y="44"/>
                  <a:pt x="41" y="45"/>
                  <a:pt x="41" y="46"/>
                </a:cubicBezTo>
                <a:cubicBezTo>
                  <a:pt x="40" y="47"/>
                  <a:pt x="40" y="49"/>
                  <a:pt x="40" y="50"/>
                </a:cubicBezTo>
                <a:cubicBezTo>
                  <a:pt x="40" y="51"/>
                  <a:pt x="40" y="52"/>
                  <a:pt x="40" y="53"/>
                </a:cubicBezTo>
                <a:cubicBezTo>
                  <a:pt x="40" y="54"/>
                  <a:pt x="40" y="54"/>
                  <a:pt x="40" y="55"/>
                </a:cubicBezTo>
                <a:cubicBezTo>
                  <a:pt x="39" y="55"/>
                  <a:pt x="39" y="55"/>
                  <a:pt x="39" y="55"/>
                </a:cubicBezTo>
                <a:cubicBezTo>
                  <a:pt x="39" y="56"/>
                  <a:pt x="39" y="57"/>
                  <a:pt x="39" y="58"/>
                </a:cubicBezTo>
                <a:cubicBezTo>
                  <a:pt x="39" y="59"/>
                  <a:pt x="39" y="59"/>
                  <a:pt x="38" y="60"/>
                </a:cubicBezTo>
                <a:cubicBezTo>
                  <a:pt x="38" y="61"/>
                  <a:pt x="38" y="61"/>
                  <a:pt x="38" y="61"/>
                </a:cubicBezTo>
                <a:cubicBezTo>
                  <a:pt x="38" y="62"/>
                  <a:pt x="38" y="62"/>
                  <a:pt x="38" y="63"/>
                </a:cubicBezTo>
                <a:cubicBezTo>
                  <a:pt x="38" y="64"/>
                  <a:pt x="38" y="65"/>
                  <a:pt x="38" y="65"/>
                </a:cubicBezTo>
                <a:cubicBezTo>
                  <a:pt x="38" y="66"/>
                  <a:pt x="38" y="66"/>
                  <a:pt x="38" y="66"/>
                </a:cubicBezTo>
                <a:cubicBezTo>
                  <a:pt x="39" y="67"/>
                  <a:pt x="39" y="67"/>
                  <a:pt x="39" y="67"/>
                </a:cubicBezTo>
                <a:cubicBezTo>
                  <a:pt x="39" y="68"/>
                  <a:pt x="39" y="68"/>
                  <a:pt x="39" y="68"/>
                </a:cubicBezTo>
                <a:moveTo>
                  <a:pt x="28" y="26"/>
                </a:moveTo>
                <a:cubicBezTo>
                  <a:pt x="28" y="26"/>
                  <a:pt x="28" y="26"/>
                  <a:pt x="28" y="26"/>
                </a:cubicBezTo>
                <a:close/>
                <a:moveTo>
                  <a:pt x="47" y="39"/>
                </a:moveTo>
                <a:cubicBezTo>
                  <a:pt x="47" y="41"/>
                  <a:pt x="47" y="41"/>
                  <a:pt x="47" y="41"/>
                </a:cubicBezTo>
                <a:cubicBezTo>
                  <a:pt x="47" y="41"/>
                  <a:pt x="47" y="41"/>
                  <a:pt x="47" y="42"/>
                </a:cubicBezTo>
                <a:cubicBezTo>
                  <a:pt x="47" y="42"/>
                  <a:pt x="47" y="42"/>
                  <a:pt x="47" y="42"/>
                </a:cubicBezTo>
                <a:cubicBezTo>
                  <a:pt x="48" y="43"/>
                  <a:pt x="48" y="43"/>
                  <a:pt x="48" y="44"/>
                </a:cubicBezTo>
                <a:cubicBezTo>
                  <a:pt x="49" y="45"/>
                  <a:pt x="49" y="45"/>
                  <a:pt x="49" y="45"/>
                </a:cubicBezTo>
                <a:cubicBezTo>
                  <a:pt x="49" y="45"/>
                  <a:pt x="49" y="45"/>
                  <a:pt x="49" y="45"/>
                </a:cubicBezTo>
                <a:cubicBezTo>
                  <a:pt x="49" y="44"/>
                  <a:pt x="49" y="44"/>
                  <a:pt x="49" y="44"/>
                </a:cubicBezTo>
                <a:cubicBezTo>
                  <a:pt x="49" y="43"/>
                  <a:pt x="49" y="43"/>
                  <a:pt x="49" y="43"/>
                </a:cubicBezTo>
                <a:cubicBezTo>
                  <a:pt x="48" y="42"/>
                  <a:pt x="48" y="42"/>
                  <a:pt x="48" y="42"/>
                </a:cubicBezTo>
                <a:cubicBezTo>
                  <a:pt x="48" y="42"/>
                  <a:pt x="48" y="41"/>
                  <a:pt x="48" y="40"/>
                </a:cubicBezTo>
                <a:cubicBezTo>
                  <a:pt x="47" y="40"/>
                  <a:pt x="47" y="40"/>
                  <a:pt x="47" y="39"/>
                </a:cubicBezTo>
                <a:moveTo>
                  <a:pt x="45" y="39"/>
                </a:moveTo>
                <a:cubicBezTo>
                  <a:pt x="45" y="40"/>
                  <a:pt x="45" y="40"/>
                  <a:pt x="45" y="40"/>
                </a:cubicBezTo>
                <a:cubicBezTo>
                  <a:pt x="45" y="42"/>
                  <a:pt x="44" y="43"/>
                  <a:pt x="44" y="44"/>
                </a:cubicBezTo>
                <a:cubicBezTo>
                  <a:pt x="44" y="44"/>
                  <a:pt x="44" y="44"/>
                  <a:pt x="44" y="44"/>
                </a:cubicBezTo>
                <a:cubicBezTo>
                  <a:pt x="45" y="44"/>
                  <a:pt x="45" y="44"/>
                  <a:pt x="45" y="44"/>
                </a:cubicBezTo>
                <a:cubicBezTo>
                  <a:pt x="45" y="43"/>
                  <a:pt x="45" y="43"/>
                  <a:pt x="45" y="43"/>
                </a:cubicBezTo>
                <a:cubicBezTo>
                  <a:pt x="45" y="43"/>
                  <a:pt x="45" y="43"/>
                  <a:pt x="45" y="43"/>
                </a:cubicBezTo>
                <a:cubicBezTo>
                  <a:pt x="45" y="42"/>
                  <a:pt x="45" y="42"/>
                  <a:pt x="46" y="42"/>
                </a:cubicBezTo>
                <a:cubicBezTo>
                  <a:pt x="46" y="41"/>
                  <a:pt x="46" y="41"/>
                  <a:pt x="46" y="41"/>
                </a:cubicBezTo>
                <a:cubicBezTo>
                  <a:pt x="46" y="40"/>
                  <a:pt x="46" y="40"/>
                  <a:pt x="46" y="40"/>
                </a:cubicBezTo>
                <a:cubicBezTo>
                  <a:pt x="45" y="39"/>
                  <a:pt x="45" y="39"/>
                  <a:pt x="45" y="39"/>
                </a:cubicBezTo>
                <a:cubicBezTo>
                  <a:pt x="45" y="39"/>
                  <a:pt x="45" y="39"/>
                  <a:pt x="45" y="39"/>
                </a:cubicBezTo>
                <a:moveTo>
                  <a:pt x="7" y="42"/>
                </a:moveTo>
                <a:cubicBezTo>
                  <a:pt x="7" y="43"/>
                  <a:pt x="7" y="43"/>
                  <a:pt x="7" y="43"/>
                </a:cubicBezTo>
                <a:cubicBezTo>
                  <a:pt x="7" y="44"/>
                  <a:pt x="7" y="44"/>
                  <a:pt x="7" y="45"/>
                </a:cubicBezTo>
                <a:cubicBezTo>
                  <a:pt x="6" y="45"/>
                  <a:pt x="6" y="46"/>
                  <a:pt x="5" y="46"/>
                </a:cubicBezTo>
                <a:cubicBezTo>
                  <a:pt x="5" y="47"/>
                  <a:pt x="5" y="47"/>
                  <a:pt x="5" y="47"/>
                </a:cubicBezTo>
                <a:cubicBezTo>
                  <a:pt x="5" y="47"/>
                  <a:pt x="5" y="47"/>
                  <a:pt x="5" y="47"/>
                </a:cubicBezTo>
                <a:cubicBezTo>
                  <a:pt x="6" y="48"/>
                  <a:pt x="6" y="48"/>
                  <a:pt x="6" y="49"/>
                </a:cubicBezTo>
                <a:cubicBezTo>
                  <a:pt x="6" y="51"/>
                  <a:pt x="7" y="53"/>
                  <a:pt x="7" y="55"/>
                </a:cubicBezTo>
                <a:cubicBezTo>
                  <a:pt x="7" y="56"/>
                  <a:pt x="7" y="58"/>
                  <a:pt x="8" y="60"/>
                </a:cubicBezTo>
                <a:cubicBezTo>
                  <a:pt x="8" y="59"/>
                  <a:pt x="8" y="58"/>
                  <a:pt x="8" y="57"/>
                </a:cubicBezTo>
                <a:cubicBezTo>
                  <a:pt x="8" y="56"/>
                  <a:pt x="8" y="56"/>
                  <a:pt x="8" y="55"/>
                </a:cubicBezTo>
                <a:cubicBezTo>
                  <a:pt x="8" y="54"/>
                  <a:pt x="8" y="53"/>
                  <a:pt x="8" y="52"/>
                </a:cubicBezTo>
                <a:cubicBezTo>
                  <a:pt x="8" y="52"/>
                  <a:pt x="8" y="51"/>
                  <a:pt x="8" y="51"/>
                </a:cubicBezTo>
                <a:cubicBezTo>
                  <a:pt x="8" y="51"/>
                  <a:pt x="8" y="50"/>
                  <a:pt x="8" y="50"/>
                </a:cubicBezTo>
                <a:cubicBezTo>
                  <a:pt x="8" y="49"/>
                  <a:pt x="8" y="49"/>
                  <a:pt x="8" y="48"/>
                </a:cubicBezTo>
                <a:cubicBezTo>
                  <a:pt x="7" y="47"/>
                  <a:pt x="7" y="47"/>
                  <a:pt x="7" y="46"/>
                </a:cubicBezTo>
                <a:cubicBezTo>
                  <a:pt x="7" y="45"/>
                  <a:pt x="7" y="43"/>
                  <a:pt x="7" y="42"/>
                </a:cubicBezTo>
                <a:moveTo>
                  <a:pt x="5" y="47"/>
                </a:moveTo>
                <a:cubicBezTo>
                  <a:pt x="5" y="48"/>
                  <a:pt x="5" y="49"/>
                  <a:pt x="5" y="50"/>
                </a:cubicBezTo>
                <a:cubicBezTo>
                  <a:pt x="6" y="50"/>
                  <a:pt x="6" y="50"/>
                  <a:pt x="6" y="50"/>
                </a:cubicBezTo>
                <a:cubicBezTo>
                  <a:pt x="6" y="49"/>
                  <a:pt x="5" y="48"/>
                  <a:pt x="5" y="47"/>
                </a:cubicBezTo>
                <a:moveTo>
                  <a:pt x="5" y="48"/>
                </a:moveTo>
                <a:cubicBezTo>
                  <a:pt x="4" y="48"/>
                  <a:pt x="4" y="48"/>
                  <a:pt x="4" y="48"/>
                </a:cubicBezTo>
                <a:cubicBezTo>
                  <a:pt x="4" y="48"/>
                  <a:pt x="4" y="48"/>
                  <a:pt x="4" y="48"/>
                </a:cubicBezTo>
                <a:cubicBezTo>
                  <a:pt x="4" y="48"/>
                  <a:pt x="4" y="48"/>
                  <a:pt x="4" y="48"/>
                </a:cubicBezTo>
                <a:cubicBezTo>
                  <a:pt x="4" y="48"/>
                  <a:pt x="4" y="48"/>
                  <a:pt x="4" y="48"/>
                </a:cubicBezTo>
                <a:cubicBezTo>
                  <a:pt x="4" y="49"/>
                  <a:pt x="4" y="50"/>
                  <a:pt x="4" y="50"/>
                </a:cubicBezTo>
                <a:cubicBezTo>
                  <a:pt x="4" y="50"/>
                  <a:pt x="4" y="50"/>
                  <a:pt x="4" y="50"/>
                </a:cubicBezTo>
                <a:cubicBezTo>
                  <a:pt x="5" y="50"/>
                  <a:pt x="5" y="50"/>
                  <a:pt x="5" y="50"/>
                </a:cubicBezTo>
                <a:cubicBezTo>
                  <a:pt x="5" y="50"/>
                  <a:pt x="5" y="50"/>
                  <a:pt x="5" y="50"/>
                </a:cubicBezTo>
                <a:cubicBezTo>
                  <a:pt x="5" y="50"/>
                  <a:pt x="5" y="49"/>
                  <a:pt x="5" y="48"/>
                </a:cubicBezTo>
                <a:moveTo>
                  <a:pt x="35" y="48"/>
                </a:moveTo>
                <a:cubicBezTo>
                  <a:pt x="35" y="48"/>
                  <a:pt x="35" y="48"/>
                  <a:pt x="35" y="48"/>
                </a:cubicBezTo>
                <a:cubicBezTo>
                  <a:pt x="35" y="48"/>
                  <a:pt x="35" y="48"/>
                  <a:pt x="35" y="48"/>
                </a:cubicBezTo>
                <a:cubicBezTo>
                  <a:pt x="35" y="48"/>
                  <a:pt x="35" y="48"/>
                  <a:pt x="35" y="48"/>
                </a:cubicBezTo>
                <a:cubicBezTo>
                  <a:pt x="35" y="48"/>
                  <a:pt x="35" y="48"/>
                  <a:pt x="35" y="48"/>
                </a:cubicBezTo>
                <a:moveTo>
                  <a:pt x="35" y="48"/>
                </a:moveTo>
                <a:cubicBezTo>
                  <a:pt x="35" y="50"/>
                  <a:pt x="34" y="51"/>
                  <a:pt x="34" y="52"/>
                </a:cubicBezTo>
                <a:cubicBezTo>
                  <a:pt x="34" y="53"/>
                  <a:pt x="34" y="53"/>
                  <a:pt x="34" y="54"/>
                </a:cubicBezTo>
                <a:cubicBezTo>
                  <a:pt x="34" y="55"/>
                  <a:pt x="34" y="55"/>
                  <a:pt x="34" y="56"/>
                </a:cubicBezTo>
                <a:cubicBezTo>
                  <a:pt x="34" y="57"/>
                  <a:pt x="34" y="58"/>
                  <a:pt x="34" y="59"/>
                </a:cubicBezTo>
                <a:cubicBezTo>
                  <a:pt x="34" y="60"/>
                  <a:pt x="35" y="61"/>
                  <a:pt x="35" y="62"/>
                </a:cubicBezTo>
                <a:cubicBezTo>
                  <a:pt x="35" y="62"/>
                  <a:pt x="35" y="62"/>
                  <a:pt x="35" y="62"/>
                </a:cubicBezTo>
                <a:cubicBezTo>
                  <a:pt x="35" y="62"/>
                  <a:pt x="35" y="62"/>
                  <a:pt x="35" y="62"/>
                </a:cubicBezTo>
                <a:cubicBezTo>
                  <a:pt x="35" y="60"/>
                  <a:pt x="35" y="58"/>
                  <a:pt x="35" y="56"/>
                </a:cubicBezTo>
                <a:cubicBezTo>
                  <a:pt x="35" y="55"/>
                  <a:pt x="35" y="55"/>
                  <a:pt x="35" y="55"/>
                </a:cubicBezTo>
                <a:cubicBezTo>
                  <a:pt x="35" y="54"/>
                  <a:pt x="35" y="54"/>
                  <a:pt x="35" y="54"/>
                </a:cubicBezTo>
                <a:cubicBezTo>
                  <a:pt x="35" y="53"/>
                  <a:pt x="35" y="53"/>
                  <a:pt x="35" y="53"/>
                </a:cubicBezTo>
                <a:cubicBezTo>
                  <a:pt x="35" y="52"/>
                  <a:pt x="35" y="52"/>
                  <a:pt x="35" y="52"/>
                </a:cubicBezTo>
                <a:cubicBezTo>
                  <a:pt x="35" y="51"/>
                  <a:pt x="35" y="49"/>
                  <a:pt x="35" y="48"/>
                </a:cubicBezTo>
                <a:moveTo>
                  <a:pt x="12" y="56"/>
                </a:moveTo>
                <a:cubicBezTo>
                  <a:pt x="11" y="57"/>
                  <a:pt x="11" y="57"/>
                  <a:pt x="11" y="57"/>
                </a:cubicBezTo>
                <a:cubicBezTo>
                  <a:pt x="11" y="58"/>
                  <a:pt x="11" y="58"/>
                  <a:pt x="11" y="58"/>
                </a:cubicBezTo>
                <a:cubicBezTo>
                  <a:pt x="11" y="59"/>
                  <a:pt x="11" y="59"/>
                  <a:pt x="11" y="59"/>
                </a:cubicBezTo>
                <a:cubicBezTo>
                  <a:pt x="11" y="59"/>
                  <a:pt x="11" y="59"/>
                  <a:pt x="11" y="60"/>
                </a:cubicBezTo>
                <a:cubicBezTo>
                  <a:pt x="12" y="60"/>
                  <a:pt x="12" y="60"/>
                  <a:pt x="12" y="60"/>
                </a:cubicBezTo>
                <a:cubicBezTo>
                  <a:pt x="12" y="60"/>
                  <a:pt x="12" y="60"/>
                  <a:pt x="12" y="60"/>
                </a:cubicBezTo>
                <a:cubicBezTo>
                  <a:pt x="12" y="59"/>
                  <a:pt x="12" y="59"/>
                  <a:pt x="12" y="58"/>
                </a:cubicBezTo>
                <a:cubicBezTo>
                  <a:pt x="12" y="58"/>
                  <a:pt x="12" y="58"/>
                  <a:pt x="12" y="58"/>
                </a:cubicBezTo>
                <a:cubicBezTo>
                  <a:pt x="12" y="57"/>
                  <a:pt x="12" y="57"/>
                  <a:pt x="12" y="56"/>
                </a:cubicBezTo>
                <a:moveTo>
                  <a:pt x="11" y="62"/>
                </a:moveTo>
                <a:cubicBezTo>
                  <a:pt x="11" y="62"/>
                  <a:pt x="11" y="62"/>
                  <a:pt x="11" y="62"/>
                </a:cubicBezTo>
                <a:cubicBezTo>
                  <a:pt x="11" y="62"/>
                  <a:pt x="11" y="62"/>
                  <a:pt x="11" y="62"/>
                </a:cubicBezTo>
                <a:cubicBezTo>
                  <a:pt x="11" y="62"/>
                  <a:pt x="11" y="62"/>
                  <a:pt x="11" y="62"/>
                </a:cubicBezTo>
                <a:moveTo>
                  <a:pt x="12" y="62"/>
                </a:moveTo>
                <a:cubicBezTo>
                  <a:pt x="12" y="62"/>
                  <a:pt x="12" y="62"/>
                  <a:pt x="12" y="62"/>
                </a:cubicBezTo>
                <a:cubicBezTo>
                  <a:pt x="12" y="62"/>
                  <a:pt x="12" y="62"/>
                  <a:pt x="12" y="62"/>
                </a:cubicBezTo>
                <a:cubicBezTo>
                  <a:pt x="12" y="62"/>
                  <a:pt x="12" y="62"/>
                  <a:pt x="12" y="62"/>
                </a:cubicBezTo>
                <a:moveTo>
                  <a:pt x="12" y="62"/>
                </a:moveTo>
                <a:cubicBezTo>
                  <a:pt x="12" y="63"/>
                  <a:pt x="12" y="63"/>
                  <a:pt x="12" y="63"/>
                </a:cubicBezTo>
                <a:cubicBezTo>
                  <a:pt x="12" y="64"/>
                  <a:pt x="12" y="64"/>
                  <a:pt x="12" y="64"/>
                </a:cubicBezTo>
                <a:cubicBezTo>
                  <a:pt x="12" y="63"/>
                  <a:pt x="12" y="62"/>
                  <a:pt x="12" y="62"/>
                </a:cubicBezTo>
                <a:moveTo>
                  <a:pt x="34" y="65"/>
                </a:moveTo>
                <a:cubicBezTo>
                  <a:pt x="35" y="66"/>
                  <a:pt x="35" y="66"/>
                  <a:pt x="35" y="66"/>
                </a:cubicBezTo>
                <a:cubicBezTo>
                  <a:pt x="35" y="66"/>
                  <a:pt x="35" y="66"/>
                  <a:pt x="35" y="66"/>
                </a:cubicBezTo>
                <a:cubicBezTo>
                  <a:pt x="35" y="66"/>
                  <a:pt x="35" y="66"/>
                  <a:pt x="35" y="66"/>
                </a:cubicBezTo>
                <a:cubicBezTo>
                  <a:pt x="35" y="66"/>
                  <a:pt x="35" y="66"/>
                  <a:pt x="35" y="66"/>
                </a:cubicBezTo>
                <a:cubicBezTo>
                  <a:pt x="35" y="66"/>
                  <a:pt x="35" y="66"/>
                  <a:pt x="35" y="66"/>
                </a:cubicBezTo>
                <a:cubicBezTo>
                  <a:pt x="35" y="65"/>
                  <a:pt x="35" y="65"/>
                  <a:pt x="35" y="65"/>
                </a:cubicBezTo>
                <a:cubicBezTo>
                  <a:pt x="35" y="65"/>
                  <a:pt x="35" y="65"/>
                  <a:pt x="35" y="65"/>
                </a:cubicBezTo>
                <a:cubicBezTo>
                  <a:pt x="34" y="65"/>
                  <a:pt x="34" y="65"/>
                  <a:pt x="34" y="65"/>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87" name="Rectangle 83"/>
          <p:cNvSpPr>
            <a:spLocks noChangeArrowheads="1"/>
          </p:cNvSpPr>
          <p:nvPr userDrawn="1"/>
        </p:nvSpPr>
        <p:spPr bwMode="auto">
          <a:xfrm>
            <a:off x="1579562" y="-7267302"/>
            <a:ext cx="276225" cy="3127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88" name="Freeform 84"/>
          <p:cNvSpPr>
            <a:spLocks/>
          </p:cNvSpPr>
          <p:nvPr userDrawn="1"/>
        </p:nvSpPr>
        <p:spPr bwMode="auto">
          <a:xfrm>
            <a:off x="1550987" y="-7422877"/>
            <a:ext cx="333375" cy="146050"/>
          </a:xfrm>
          <a:custGeom>
            <a:avLst/>
            <a:gdLst>
              <a:gd name="T0" fmla="*/ 0 w 210"/>
              <a:gd name="T1" fmla="*/ 92 h 92"/>
              <a:gd name="T2" fmla="*/ 104 w 210"/>
              <a:gd name="T3" fmla="*/ 0 h 92"/>
              <a:gd name="T4" fmla="*/ 158 w 210"/>
              <a:gd name="T5" fmla="*/ 48 h 92"/>
              <a:gd name="T6" fmla="*/ 158 w 210"/>
              <a:gd name="T7" fmla="*/ 38 h 92"/>
              <a:gd name="T8" fmla="*/ 154 w 210"/>
              <a:gd name="T9" fmla="*/ 38 h 92"/>
              <a:gd name="T10" fmla="*/ 154 w 210"/>
              <a:gd name="T11" fmla="*/ 28 h 92"/>
              <a:gd name="T12" fmla="*/ 182 w 210"/>
              <a:gd name="T13" fmla="*/ 28 h 92"/>
              <a:gd name="T14" fmla="*/ 182 w 210"/>
              <a:gd name="T15" fmla="*/ 38 h 92"/>
              <a:gd name="T16" fmla="*/ 176 w 210"/>
              <a:gd name="T17" fmla="*/ 38 h 92"/>
              <a:gd name="T18" fmla="*/ 176 w 210"/>
              <a:gd name="T19" fmla="*/ 64 h 92"/>
              <a:gd name="T20" fmla="*/ 210 w 210"/>
              <a:gd name="T21" fmla="*/ 92 h 92"/>
              <a:gd name="T22" fmla="*/ 0 w 210"/>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92">
                <a:moveTo>
                  <a:pt x="0" y="92"/>
                </a:moveTo>
                <a:lnTo>
                  <a:pt x="104" y="0"/>
                </a:lnTo>
                <a:lnTo>
                  <a:pt x="158" y="48"/>
                </a:lnTo>
                <a:lnTo>
                  <a:pt x="158" y="38"/>
                </a:lnTo>
                <a:lnTo>
                  <a:pt x="154" y="38"/>
                </a:lnTo>
                <a:lnTo>
                  <a:pt x="154" y="28"/>
                </a:lnTo>
                <a:lnTo>
                  <a:pt x="182" y="28"/>
                </a:lnTo>
                <a:lnTo>
                  <a:pt x="182" y="38"/>
                </a:lnTo>
                <a:lnTo>
                  <a:pt x="176" y="38"/>
                </a:lnTo>
                <a:lnTo>
                  <a:pt x="176" y="64"/>
                </a:lnTo>
                <a:lnTo>
                  <a:pt x="210" y="92"/>
                </a:lnTo>
                <a:lnTo>
                  <a:pt x="0" y="9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89" name="Rectangle 85"/>
          <p:cNvSpPr>
            <a:spLocks noChangeArrowheads="1"/>
          </p:cNvSpPr>
          <p:nvPr userDrawn="1"/>
        </p:nvSpPr>
        <p:spPr bwMode="auto">
          <a:xfrm>
            <a:off x="1684338" y="-7060924"/>
            <a:ext cx="50800"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90" name="Rectangle 86"/>
          <p:cNvSpPr>
            <a:spLocks noChangeArrowheads="1"/>
          </p:cNvSpPr>
          <p:nvPr userDrawn="1"/>
        </p:nvSpPr>
        <p:spPr bwMode="auto">
          <a:xfrm>
            <a:off x="1687513"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91" name="Rectangle 87"/>
          <p:cNvSpPr>
            <a:spLocks noChangeArrowheads="1"/>
          </p:cNvSpPr>
          <p:nvPr userDrawn="1"/>
        </p:nvSpPr>
        <p:spPr bwMode="auto">
          <a:xfrm>
            <a:off x="1722439"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92" name="Rectangle 88"/>
          <p:cNvSpPr>
            <a:spLocks noChangeArrowheads="1"/>
          </p:cNvSpPr>
          <p:nvPr userDrawn="1"/>
        </p:nvSpPr>
        <p:spPr bwMode="auto">
          <a:xfrm>
            <a:off x="1722439"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93" name="Rectangle 89"/>
          <p:cNvSpPr>
            <a:spLocks noChangeArrowheads="1"/>
          </p:cNvSpPr>
          <p:nvPr userDrawn="1"/>
        </p:nvSpPr>
        <p:spPr bwMode="auto">
          <a:xfrm>
            <a:off x="1687513"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94" name="Rectangle 90"/>
          <p:cNvSpPr>
            <a:spLocks noChangeArrowheads="1"/>
          </p:cNvSpPr>
          <p:nvPr userDrawn="1"/>
        </p:nvSpPr>
        <p:spPr bwMode="auto">
          <a:xfrm>
            <a:off x="1766888"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95" name="Rectangle 91"/>
          <p:cNvSpPr>
            <a:spLocks noChangeArrowheads="1"/>
          </p:cNvSpPr>
          <p:nvPr userDrawn="1"/>
        </p:nvSpPr>
        <p:spPr bwMode="auto">
          <a:xfrm>
            <a:off x="1773238"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96" name="Rectangle 92"/>
          <p:cNvSpPr>
            <a:spLocks noChangeArrowheads="1"/>
          </p:cNvSpPr>
          <p:nvPr userDrawn="1"/>
        </p:nvSpPr>
        <p:spPr bwMode="auto">
          <a:xfrm>
            <a:off x="1804987"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97" name="Rectangle 93"/>
          <p:cNvSpPr>
            <a:spLocks noChangeArrowheads="1"/>
          </p:cNvSpPr>
          <p:nvPr userDrawn="1"/>
        </p:nvSpPr>
        <p:spPr bwMode="auto">
          <a:xfrm>
            <a:off x="1773238"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98" name="Rectangle 94"/>
          <p:cNvSpPr>
            <a:spLocks noChangeArrowheads="1"/>
          </p:cNvSpPr>
          <p:nvPr userDrawn="1"/>
        </p:nvSpPr>
        <p:spPr bwMode="auto">
          <a:xfrm>
            <a:off x="1804987"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99" name="Rectangle 95"/>
          <p:cNvSpPr>
            <a:spLocks noChangeArrowheads="1"/>
          </p:cNvSpPr>
          <p:nvPr userDrawn="1"/>
        </p:nvSpPr>
        <p:spPr bwMode="auto">
          <a:xfrm>
            <a:off x="1604963"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00" name="Rectangle 96"/>
          <p:cNvSpPr>
            <a:spLocks noChangeArrowheads="1"/>
          </p:cNvSpPr>
          <p:nvPr userDrawn="1"/>
        </p:nvSpPr>
        <p:spPr bwMode="auto">
          <a:xfrm>
            <a:off x="1611314" y="-72323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01" name="Rectangle 97"/>
          <p:cNvSpPr>
            <a:spLocks noChangeArrowheads="1"/>
          </p:cNvSpPr>
          <p:nvPr userDrawn="1"/>
        </p:nvSpPr>
        <p:spPr bwMode="auto">
          <a:xfrm>
            <a:off x="1639888"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02" name="Rectangle 98"/>
          <p:cNvSpPr>
            <a:spLocks noChangeArrowheads="1"/>
          </p:cNvSpPr>
          <p:nvPr userDrawn="1"/>
        </p:nvSpPr>
        <p:spPr bwMode="auto">
          <a:xfrm>
            <a:off x="1611314" y="-72006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03" name="Rectangle 99"/>
          <p:cNvSpPr>
            <a:spLocks noChangeArrowheads="1"/>
          </p:cNvSpPr>
          <p:nvPr userDrawn="1"/>
        </p:nvSpPr>
        <p:spPr bwMode="auto">
          <a:xfrm>
            <a:off x="1639888"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04" name="Rectangle 100"/>
          <p:cNvSpPr>
            <a:spLocks noChangeArrowheads="1"/>
          </p:cNvSpPr>
          <p:nvPr userDrawn="1"/>
        </p:nvSpPr>
        <p:spPr bwMode="auto">
          <a:xfrm>
            <a:off x="1766888"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05" name="Rectangle 101"/>
          <p:cNvSpPr>
            <a:spLocks noChangeArrowheads="1"/>
          </p:cNvSpPr>
          <p:nvPr userDrawn="1"/>
        </p:nvSpPr>
        <p:spPr bwMode="auto">
          <a:xfrm>
            <a:off x="1773238"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06" name="Rectangle 102"/>
          <p:cNvSpPr>
            <a:spLocks noChangeArrowheads="1"/>
          </p:cNvSpPr>
          <p:nvPr userDrawn="1"/>
        </p:nvSpPr>
        <p:spPr bwMode="auto">
          <a:xfrm>
            <a:off x="1804987"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07" name="Rectangle 103"/>
          <p:cNvSpPr>
            <a:spLocks noChangeArrowheads="1"/>
          </p:cNvSpPr>
          <p:nvPr userDrawn="1"/>
        </p:nvSpPr>
        <p:spPr bwMode="auto">
          <a:xfrm>
            <a:off x="1773238"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08" name="Rectangle 104"/>
          <p:cNvSpPr>
            <a:spLocks noChangeArrowheads="1"/>
          </p:cNvSpPr>
          <p:nvPr userDrawn="1"/>
        </p:nvSpPr>
        <p:spPr bwMode="auto">
          <a:xfrm>
            <a:off x="1804987"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09" name="Rectangle 105"/>
          <p:cNvSpPr>
            <a:spLocks noChangeArrowheads="1"/>
          </p:cNvSpPr>
          <p:nvPr userDrawn="1"/>
        </p:nvSpPr>
        <p:spPr bwMode="auto">
          <a:xfrm>
            <a:off x="1604963"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10" name="Rectangle 106"/>
          <p:cNvSpPr>
            <a:spLocks noChangeArrowheads="1"/>
          </p:cNvSpPr>
          <p:nvPr userDrawn="1"/>
        </p:nvSpPr>
        <p:spPr bwMode="auto">
          <a:xfrm>
            <a:off x="1611314" y="-71307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11" name="Rectangle 107"/>
          <p:cNvSpPr>
            <a:spLocks noChangeArrowheads="1"/>
          </p:cNvSpPr>
          <p:nvPr userDrawn="1"/>
        </p:nvSpPr>
        <p:spPr bwMode="auto">
          <a:xfrm>
            <a:off x="1639888"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12" name="Rectangle 108"/>
          <p:cNvSpPr>
            <a:spLocks noChangeArrowheads="1"/>
          </p:cNvSpPr>
          <p:nvPr userDrawn="1"/>
        </p:nvSpPr>
        <p:spPr bwMode="auto">
          <a:xfrm>
            <a:off x="1611314" y="-70990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13" name="Rectangle 109"/>
          <p:cNvSpPr>
            <a:spLocks noChangeArrowheads="1"/>
          </p:cNvSpPr>
          <p:nvPr userDrawn="1"/>
        </p:nvSpPr>
        <p:spPr bwMode="auto">
          <a:xfrm>
            <a:off x="1639888"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14" name="Rectangle 110"/>
          <p:cNvSpPr>
            <a:spLocks noChangeArrowheads="1"/>
          </p:cNvSpPr>
          <p:nvPr userDrawn="1"/>
        </p:nvSpPr>
        <p:spPr bwMode="auto">
          <a:xfrm>
            <a:off x="6397625" y="-7267302"/>
            <a:ext cx="276225" cy="3127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15" name="Freeform 111"/>
          <p:cNvSpPr>
            <a:spLocks/>
          </p:cNvSpPr>
          <p:nvPr userDrawn="1"/>
        </p:nvSpPr>
        <p:spPr bwMode="auto">
          <a:xfrm>
            <a:off x="6369050" y="-7422877"/>
            <a:ext cx="333375" cy="146050"/>
          </a:xfrm>
          <a:custGeom>
            <a:avLst/>
            <a:gdLst>
              <a:gd name="T0" fmla="*/ 0 w 210"/>
              <a:gd name="T1" fmla="*/ 92 h 92"/>
              <a:gd name="T2" fmla="*/ 104 w 210"/>
              <a:gd name="T3" fmla="*/ 0 h 92"/>
              <a:gd name="T4" fmla="*/ 158 w 210"/>
              <a:gd name="T5" fmla="*/ 48 h 92"/>
              <a:gd name="T6" fmla="*/ 158 w 210"/>
              <a:gd name="T7" fmla="*/ 38 h 92"/>
              <a:gd name="T8" fmla="*/ 154 w 210"/>
              <a:gd name="T9" fmla="*/ 38 h 92"/>
              <a:gd name="T10" fmla="*/ 154 w 210"/>
              <a:gd name="T11" fmla="*/ 28 h 92"/>
              <a:gd name="T12" fmla="*/ 182 w 210"/>
              <a:gd name="T13" fmla="*/ 28 h 92"/>
              <a:gd name="T14" fmla="*/ 182 w 210"/>
              <a:gd name="T15" fmla="*/ 38 h 92"/>
              <a:gd name="T16" fmla="*/ 176 w 210"/>
              <a:gd name="T17" fmla="*/ 38 h 92"/>
              <a:gd name="T18" fmla="*/ 176 w 210"/>
              <a:gd name="T19" fmla="*/ 64 h 92"/>
              <a:gd name="T20" fmla="*/ 210 w 210"/>
              <a:gd name="T21" fmla="*/ 92 h 92"/>
              <a:gd name="T22" fmla="*/ 0 w 210"/>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92">
                <a:moveTo>
                  <a:pt x="0" y="92"/>
                </a:moveTo>
                <a:lnTo>
                  <a:pt x="104" y="0"/>
                </a:lnTo>
                <a:lnTo>
                  <a:pt x="158" y="48"/>
                </a:lnTo>
                <a:lnTo>
                  <a:pt x="158" y="38"/>
                </a:lnTo>
                <a:lnTo>
                  <a:pt x="154" y="38"/>
                </a:lnTo>
                <a:lnTo>
                  <a:pt x="154" y="28"/>
                </a:lnTo>
                <a:lnTo>
                  <a:pt x="182" y="28"/>
                </a:lnTo>
                <a:lnTo>
                  <a:pt x="182" y="38"/>
                </a:lnTo>
                <a:lnTo>
                  <a:pt x="176" y="38"/>
                </a:lnTo>
                <a:lnTo>
                  <a:pt x="176" y="64"/>
                </a:lnTo>
                <a:lnTo>
                  <a:pt x="210" y="92"/>
                </a:lnTo>
                <a:lnTo>
                  <a:pt x="0" y="9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16" name="Rectangle 112"/>
          <p:cNvSpPr>
            <a:spLocks noChangeArrowheads="1"/>
          </p:cNvSpPr>
          <p:nvPr userDrawn="1"/>
        </p:nvSpPr>
        <p:spPr bwMode="auto">
          <a:xfrm>
            <a:off x="6505576" y="-7060924"/>
            <a:ext cx="47625"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17" name="Rectangle 113"/>
          <p:cNvSpPr>
            <a:spLocks noChangeArrowheads="1"/>
          </p:cNvSpPr>
          <p:nvPr userDrawn="1"/>
        </p:nvSpPr>
        <p:spPr bwMode="auto">
          <a:xfrm>
            <a:off x="6505576"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18" name="Rectangle 114"/>
          <p:cNvSpPr>
            <a:spLocks noChangeArrowheads="1"/>
          </p:cNvSpPr>
          <p:nvPr userDrawn="1"/>
        </p:nvSpPr>
        <p:spPr bwMode="auto">
          <a:xfrm>
            <a:off x="6540502" y="-732762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19" name="Rectangle 115"/>
          <p:cNvSpPr>
            <a:spLocks noChangeArrowheads="1"/>
          </p:cNvSpPr>
          <p:nvPr userDrawn="1"/>
        </p:nvSpPr>
        <p:spPr bwMode="auto">
          <a:xfrm>
            <a:off x="6540502"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20" name="Rectangle 116"/>
          <p:cNvSpPr>
            <a:spLocks noChangeArrowheads="1"/>
          </p:cNvSpPr>
          <p:nvPr userDrawn="1"/>
        </p:nvSpPr>
        <p:spPr bwMode="auto">
          <a:xfrm>
            <a:off x="6505576" y="-7359377"/>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21" name="Rectangle 117"/>
          <p:cNvSpPr>
            <a:spLocks noChangeArrowheads="1"/>
          </p:cNvSpPr>
          <p:nvPr userDrawn="1"/>
        </p:nvSpPr>
        <p:spPr bwMode="auto">
          <a:xfrm>
            <a:off x="6584951"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22" name="Rectangle 118"/>
          <p:cNvSpPr>
            <a:spLocks noChangeArrowheads="1"/>
          </p:cNvSpPr>
          <p:nvPr userDrawn="1"/>
        </p:nvSpPr>
        <p:spPr bwMode="auto">
          <a:xfrm>
            <a:off x="6591301"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23" name="Rectangle 119"/>
          <p:cNvSpPr>
            <a:spLocks noChangeArrowheads="1"/>
          </p:cNvSpPr>
          <p:nvPr userDrawn="1"/>
        </p:nvSpPr>
        <p:spPr bwMode="auto">
          <a:xfrm>
            <a:off x="6623050"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24" name="Rectangle 120"/>
          <p:cNvSpPr>
            <a:spLocks noChangeArrowheads="1"/>
          </p:cNvSpPr>
          <p:nvPr userDrawn="1"/>
        </p:nvSpPr>
        <p:spPr bwMode="auto">
          <a:xfrm>
            <a:off x="6591301"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25" name="Rectangle 121"/>
          <p:cNvSpPr>
            <a:spLocks noChangeArrowheads="1"/>
          </p:cNvSpPr>
          <p:nvPr userDrawn="1"/>
        </p:nvSpPr>
        <p:spPr bwMode="auto">
          <a:xfrm>
            <a:off x="6623050"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26" name="Rectangle 122"/>
          <p:cNvSpPr>
            <a:spLocks noChangeArrowheads="1"/>
          </p:cNvSpPr>
          <p:nvPr userDrawn="1"/>
        </p:nvSpPr>
        <p:spPr bwMode="auto">
          <a:xfrm>
            <a:off x="6423026" y="-7241902"/>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27" name="Rectangle 123"/>
          <p:cNvSpPr>
            <a:spLocks noChangeArrowheads="1"/>
          </p:cNvSpPr>
          <p:nvPr userDrawn="1"/>
        </p:nvSpPr>
        <p:spPr bwMode="auto">
          <a:xfrm>
            <a:off x="6429376" y="-72323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28" name="Rectangle 124"/>
          <p:cNvSpPr>
            <a:spLocks noChangeArrowheads="1"/>
          </p:cNvSpPr>
          <p:nvPr userDrawn="1"/>
        </p:nvSpPr>
        <p:spPr bwMode="auto">
          <a:xfrm>
            <a:off x="6461127" y="-72323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29" name="Rectangle 125"/>
          <p:cNvSpPr>
            <a:spLocks noChangeArrowheads="1"/>
          </p:cNvSpPr>
          <p:nvPr userDrawn="1"/>
        </p:nvSpPr>
        <p:spPr bwMode="auto">
          <a:xfrm>
            <a:off x="6429376" y="-72006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30" name="Rectangle 126"/>
          <p:cNvSpPr>
            <a:spLocks noChangeArrowheads="1"/>
          </p:cNvSpPr>
          <p:nvPr userDrawn="1"/>
        </p:nvSpPr>
        <p:spPr bwMode="auto">
          <a:xfrm>
            <a:off x="6461127" y="-72006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31" name="Rectangle 127"/>
          <p:cNvSpPr>
            <a:spLocks noChangeArrowheads="1"/>
          </p:cNvSpPr>
          <p:nvPr userDrawn="1"/>
        </p:nvSpPr>
        <p:spPr bwMode="auto">
          <a:xfrm>
            <a:off x="6584951"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32" name="Rectangle 128"/>
          <p:cNvSpPr>
            <a:spLocks noChangeArrowheads="1"/>
          </p:cNvSpPr>
          <p:nvPr userDrawn="1"/>
        </p:nvSpPr>
        <p:spPr bwMode="auto">
          <a:xfrm>
            <a:off x="6591301"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33" name="Rectangle 129"/>
          <p:cNvSpPr>
            <a:spLocks noChangeArrowheads="1"/>
          </p:cNvSpPr>
          <p:nvPr userDrawn="1"/>
        </p:nvSpPr>
        <p:spPr bwMode="auto">
          <a:xfrm>
            <a:off x="6623050"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34" name="Rectangle 130"/>
          <p:cNvSpPr>
            <a:spLocks noChangeArrowheads="1"/>
          </p:cNvSpPr>
          <p:nvPr userDrawn="1"/>
        </p:nvSpPr>
        <p:spPr bwMode="auto">
          <a:xfrm>
            <a:off x="6591301"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35" name="Rectangle 131"/>
          <p:cNvSpPr>
            <a:spLocks noChangeArrowheads="1"/>
          </p:cNvSpPr>
          <p:nvPr userDrawn="1"/>
        </p:nvSpPr>
        <p:spPr bwMode="auto">
          <a:xfrm>
            <a:off x="6623050"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36" name="Rectangle 132"/>
          <p:cNvSpPr>
            <a:spLocks noChangeArrowheads="1"/>
          </p:cNvSpPr>
          <p:nvPr userDrawn="1"/>
        </p:nvSpPr>
        <p:spPr bwMode="auto">
          <a:xfrm>
            <a:off x="6423026" y="-7137127"/>
            <a:ext cx="66675"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37" name="Rectangle 133"/>
          <p:cNvSpPr>
            <a:spLocks noChangeArrowheads="1"/>
          </p:cNvSpPr>
          <p:nvPr userDrawn="1"/>
        </p:nvSpPr>
        <p:spPr bwMode="auto">
          <a:xfrm>
            <a:off x="6429376" y="-713077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38" name="Rectangle 134"/>
          <p:cNvSpPr>
            <a:spLocks noChangeArrowheads="1"/>
          </p:cNvSpPr>
          <p:nvPr userDrawn="1"/>
        </p:nvSpPr>
        <p:spPr bwMode="auto">
          <a:xfrm>
            <a:off x="6461127" y="-713077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39" name="Rectangle 135"/>
          <p:cNvSpPr>
            <a:spLocks noChangeArrowheads="1"/>
          </p:cNvSpPr>
          <p:nvPr userDrawn="1"/>
        </p:nvSpPr>
        <p:spPr bwMode="auto">
          <a:xfrm>
            <a:off x="6429376" y="-7099027"/>
            <a:ext cx="25400"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40" name="Rectangle 136"/>
          <p:cNvSpPr>
            <a:spLocks noChangeArrowheads="1"/>
          </p:cNvSpPr>
          <p:nvPr userDrawn="1"/>
        </p:nvSpPr>
        <p:spPr bwMode="auto">
          <a:xfrm>
            <a:off x="6461127" y="-7099027"/>
            <a:ext cx="22225" cy="2222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41" name="Freeform 137"/>
          <p:cNvSpPr>
            <a:spLocks/>
          </p:cNvSpPr>
          <p:nvPr userDrawn="1"/>
        </p:nvSpPr>
        <p:spPr bwMode="auto">
          <a:xfrm>
            <a:off x="1930402" y="-7257777"/>
            <a:ext cx="98425" cy="293688"/>
          </a:xfrm>
          <a:custGeom>
            <a:avLst/>
            <a:gdLst>
              <a:gd name="T0" fmla="*/ 31 w 31"/>
              <a:gd name="T1" fmla="*/ 41 h 92"/>
              <a:gd name="T2" fmla="*/ 15 w 31"/>
              <a:gd name="T3" fmla="*/ 0 h 92"/>
              <a:gd name="T4" fmla="*/ 0 w 31"/>
              <a:gd name="T5" fmla="*/ 41 h 92"/>
              <a:gd name="T6" fmla="*/ 13 w 31"/>
              <a:gd name="T7" fmla="*/ 73 h 92"/>
              <a:gd name="T8" fmla="*/ 12 w 31"/>
              <a:gd name="T9" fmla="*/ 92 h 92"/>
              <a:gd name="T10" fmla="*/ 18 w 31"/>
              <a:gd name="T11" fmla="*/ 92 h 92"/>
              <a:gd name="T12" fmla="*/ 17 w 31"/>
              <a:gd name="T13" fmla="*/ 73 h 92"/>
              <a:gd name="T14" fmla="*/ 31 w 31"/>
              <a:gd name="T15" fmla="*/ 4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2">
                <a:moveTo>
                  <a:pt x="31" y="41"/>
                </a:moveTo>
                <a:cubicBezTo>
                  <a:pt x="31" y="23"/>
                  <a:pt x="24" y="0"/>
                  <a:pt x="15" y="0"/>
                </a:cubicBezTo>
                <a:cubicBezTo>
                  <a:pt x="7" y="0"/>
                  <a:pt x="0" y="23"/>
                  <a:pt x="0" y="41"/>
                </a:cubicBezTo>
                <a:cubicBezTo>
                  <a:pt x="0" y="57"/>
                  <a:pt x="5" y="71"/>
                  <a:pt x="13" y="73"/>
                </a:cubicBezTo>
                <a:cubicBezTo>
                  <a:pt x="12" y="92"/>
                  <a:pt x="12" y="92"/>
                  <a:pt x="12" y="92"/>
                </a:cubicBezTo>
                <a:cubicBezTo>
                  <a:pt x="18" y="92"/>
                  <a:pt x="18" y="92"/>
                  <a:pt x="18" y="92"/>
                </a:cubicBezTo>
                <a:cubicBezTo>
                  <a:pt x="17" y="73"/>
                  <a:pt x="17" y="73"/>
                  <a:pt x="17" y="73"/>
                </a:cubicBezTo>
                <a:cubicBezTo>
                  <a:pt x="25" y="71"/>
                  <a:pt x="31" y="58"/>
                  <a:pt x="31" y="41"/>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42" name="Freeform 138"/>
          <p:cNvSpPr>
            <a:spLocks/>
          </p:cNvSpPr>
          <p:nvPr userDrawn="1"/>
        </p:nvSpPr>
        <p:spPr bwMode="auto">
          <a:xfrm>
            <a:off x="1871664" y="-7241902"/>
            <a:ext cx="77788" cy="274638"/>
          </a:xfrm>
          <a:custGeom>
            <a:avLst/>
            <a:gdLst>
              <a:gd name="T0" fmla="*/ 24 w 24"/>
              <a:gd name="T1" fmla="*/ 42 h 86"/>
              <a:gd name="T2" fmla="*/ 12 w 24"/>
              <a:gd name="T3" fmla="*/ 0 h 86"/>
              <a:gd name="T4" fmla="*/ 0 w 24"/>
              <a:gd name="T5" fmla="*/ 42 h 86"/>
              <a:gd name="T6" fmla="*/ 10 w 24"/>
              <a:gd name="T7" fmla="*/ 72 h 86"/>
              <a:gd name="T8" fmla="*/ 10 w 24"/>
              <a:gd name="T9" fmla="*/ 86 h 86"/>
              <a:gd name="T10" fmla="*/ 14 w 24"/>
              <a:gd name="T11" fmla="*/ 86 h 86"/>
              <a:gd name="T12" fmla="*/ 14 w 24"/>
              <a:gd name="T13" fmla="*/ 72 h 86"/>
              <a:gd name="T14" fmla="*/ 24 w 24"/>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6">
                <a:moveTo>
                  <a:pt x="24" y="42"/>
                </a:moveTo>
                <a:cubicBezTo>
                  <a:pt x="24" y="20"/>
                  <a:pt x="12" y="0"/>
                  <a:pt x="12" y="0"/>
                </a:cubicBezTo>
                <a:cubicBezTo>
                  <a:pt x="12" y="0"/>
                  <a:pt x="0" y="20"/>
                  <a:pt x="0" y="42"/>
                </a:cubicBezTo>
                <a:cubicBezTo>
                  <a:pt x="0" y="57"/>
                  <a:pt x="4" y="69"/>
                  <a:pt x="10" y="72"/>
                </a:cubicBezTo>
                <a:cubicBezTo>
                  <a:pt x="10" y="86"/>
                  <a:pt x="10" y="86"/>
                  <a:pt x="10" y="86"/>
                </a:cubicBezTo>
                <a:cubicBezTo>
                  <a:pt x="14" y="86"/>
                  <a:pt x="14" y="86"/>
                  <a:pt x="14" y="86"/>
                </a:cubicBezTo>
                <a:cubicBezTo>
                  <a:pt x="14" y="72"/>
                  <a:pt x="14" y="72"/>
                  <a:pt x="14" y="72"/>
                </a:cubicBezTo>
                <a:cubicBezTo>
                  <a:pt x="20" y="69"/>
                  <a:pt x="24" y="57"/>
                  <a:pt x="24" y="4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43" name="Freeform 139"/>
          <p:cNvSpPr>
            <a:spLocks/>
          </p:cNvSpPr>
          <p:nvPr userDrawn="1"/>
        </p:nvSpPr>
        <p:spPr bwMode="auto">
          <a:xfrm>
            <a:off x="7058027" y="-7257777"/>
            <a:ext cx="100013" cy="293688"/>
          </a:xfrm>
          <a:custGeom>
            <a:avLst/>
            <a:gdLst>
              <a:gd name="T0" fmla="*/ 31 w 31"/>
              <a:gd name="T1" fmla="*/ 41 h 92"/>
              <a:gd name="T2" fmla="*/ 15 w 31"/>
              <a:gd name="T3" fmla="*/ 0 h 92"/>
              <a:gd name="T4" fmla="*/ 0 w 31"/>
              <a:gd name="T5" fmla="*/ 41 h 92"/>
              <a:gd name="T6" fmla="*/ 13 w 31"/>
              <a:gd name="T7" fmla="*/ 73 h 92"/>
              <a:gd name="T8" fmla="*/ 13 w 31"/>
              <a:gd name="T9" fmla="*/ 92 h 92"/>
              <a:gd name="T10" fmla="*/ 18 w 31"/>
              <a:gd name="T11" fmla="*/ 92 h 92"/>
              <a:gd name="T12" fmla="*/ 18 w 31"/>
              <a:gd name="T13" fmla="*/ 73 h 92"/>
              <a:gd name="T14" fmla="*/ 31 w 31"/>
              <a:gd name="T15" fmla="*/ 4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2">
                <a:moveTo>
                  <a:pt x="31" y="41"/>
                </a:moveTo>
                <a:cubicBezTo>
                  <a:pt x="31" y="23"/>
                  <a:pt x="24" y="0"/>
                  <a:pt x="15" y="0"/>
                </a:cubicBezTo>
                <a:cubicBezTo>
                  <a:pt x="7" y="0"/>
                  <a:pt x="0" y="23"/>
                  <a:pt x="0" y="41"/>
                </a:cubicBezTo>
                <a:cubicBezTo>
                  <a:pt x="0" y="57"/>
                  <a:pt x="6" y="71"/>
                  <a:pt x="13" y="73"/>
                </a:cubicBezTo>
                <a:cubicBezTo>
                  <a:pt x="13" y="92"/>
                  <a:pt x="13" y="92"/>
                  <a:pt x="13" y="92"/>
                </a:cubicBezTo>
                <a:cubicBezTo>
                  <a:pt x="18" y="92"/>
                  <a:pt x="18" y="92"/>
                  <a:pt x="18" y="92"/>
                </a:cubicBezTo>
                <a:cubicBezTo>
                  <a:pt x="18" y="73"/>
                  <a:pt x="18" y="73"/>
                  <a:pt x="18" y="73"/>
                </a:cubicBezTo>
                <a:cubicBezTo>
                  <a:pt x="25" y="71"/>
                  <a:pt x="31" y="58"/>
                  <a:pt x="31" y="41"/>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44" name="Freeform 140"/>
          <p:cNvSpPr>
            <a:spLocks/>
          </p:cNvSpPr>
          <p:nvPr userDrawn="1"/>
        </p:nvSpPr>
        <p:spPr bwMode="auto">
          <a:xfrm>
            <a:off x="7004052" y="-7241902"/>
            <a:ext cx="73025" cy="274638"/>
          </a:xfrm>
          <a:custGeom>
            <a:avLst/>
            <a:gdLst>
              <a:gd name="T0" fmla="*/ 23 w 23"/>
              <a:gd name="T1" fmla="*/ 42 h 86"/>
              <a:gd name="T2" fmla="*/ 11 w 23"/>
              <a:gd name="T3" fmla="*/ 0 h 86"/>
              <a:gd name="T4" fmla="*/ 0 w 23"/>
              <a:gd name="T5" fmla="*/ 42 h 86"/>
              <a:gd name="T6" fmla="*/ 9 w 23"/>
              <a:gd name="T7" fmla="*/ 72 h 86"/>
              <a:gd name="T8" fmla="*/ 9 w 23"/>
              <a:gd name="T9" fmla="*/ 86 h 86"/>
              <a:gd name="T10" fmla="*/ 13 w 23"/>
              <a:gd name="T11" fmla="*/ 86 h 86"/>
              <a:gd name="T12" fmla="*/ 13 w 23"/>
              <a:gd name="T13" fmla="*/ 72 h 86"/>
              <a:gd name="T14" fmla="*/ 23 w 23"/>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6">
                <a:moveTo>
                  <a:pt x="23" y="42"/>
                </a:moveTo>
                <a:cubicBezTo>
                  <a:pt x="23" y="20"/>
                  <a:pt x="11" y="0"/>
                  <a:pt x="11" y="0"/>
                </a:cubicBezTo>
                <a:cubicBezTo>
                  <a:pt x="11" y="0"/>
                  <a:pt x="0" y="20"/>
                  <a:pt x="0" y="42"/>
                </a:cubicBezTo>
                <a:cubicBezTo>
                  <a:pt x="0" y="57"/>
                  <a:pt x="4" y="69"/>
                  <a:pt x="9" y="72"/>
                </a:cubicBezTo>
                <a:cubicBezTo>
                  <a:pt x="9" y="86"/>
                  <a:pt x="9" y="86"/>
                  <a:pt x="9" y="86"/>
                </a:cubicBezTo>
                <a:cubicBezTo>
                  <a:pt x="13" y="86"/>
                  <a:pt x="13" y="86"/>
                  <a:pt x="13" y="86"/>
                </a:cubicBezTo>
                <a:cubicBezTo>
                  <a:pt x="13" y="72"/>
                  <a:pt x="13" y="72"/>
                  <a:pt x="13" y="72"/>
                </a:cubicBezTo>
                <a:cubicBezTo>
                  <a:pt x="19" y="69"/>
                  <a:pt x="23" y="57"/>
                  <a:pt x="23" y="4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45" name="Freeform 141"/>
          <p:cNvSpPr>
            <a:spLocks/>
          </p:cNvSpPr>
          <p:nvPr userDrawn="1"/>
        </p:nvSpPr>
        <p:spPr bwMode="auto">
          <a:xfrm>
            <a:off x="5341939" y="-7241902"/>
            <a:ext cx="87313" cy="277813"/>
          </a:xfrm>
          <a:custGeom>
            <a:avLst/>
            <a:gdLst>
              <a:gd name="T0" fmla="*/ 27 w 27"/>
              <a:gd name="T1" fmla="*/ 43 h 87"/>
              <a:gd name="T2" fmla="*/ 13 w 27"/>
              <a:gd name="T3" fmla="*/ 0 h 87"/>
              <a:gd name="T4" fmla="*/ 0 w 27"/>
              <a:gd name="T5" fmla="*/ 43 h 87"/>
              <a:gd name="T6" fmla="*/ 11 w 27"/>
              <a:gd name="T7" fmla="*/ 73 h 87"/>
              <a:gd name="T8" fmla="*/ 11 w 27"/>
              <a:gd name="T9" fmla="*/ 87 h 87"/>
              <a:gd name="T10" fmla="*/ 16 w 27"/>
              <a:gd name="T11" fmla="*/ 87 h 87"/>
              <a:gd name="T12" fmla="*/ 16 w 27"/>
              <a:gd name="T13" fmla="*/ 73 h 87"/>
              <a:gd name="T14" fmla="*/ 27 w 27"/>
              <a:gd name="T15" fmla="*/ 43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87">
                <a:moveTo>
                  <a:pt x="27" y="43"/>
                </a:moveTo>
                <a:cubicBezTo>
                  <a:pt x="27" y="21"/>
                  <a:pt x="13" y="0"/>
                  <a:pt x="13" y="0"/>
                </a:cubicBezTo>
                <a:cubicBezTo>
                  <a:pt x="13" y="0"/>
                  <a:pt x="0" y="21"/>
                  <a:pt x="0" y="43"/>
                </a:cubicBezTo>
                <a:cubicBezTo>
                  <a:pt x="0" y="58"/>
                  <a:pt x="5" y="70"/>
                  <a:pt x="11" y="73"/>
                </a:cubicBezTo>
                <a:cubicBezTo>
                  <a:pt x="11" y="87"/>
                  <a:pt x="11" y="87"/>
                  <a:pt x="11" y="87"/>
                </a:cubicBezTo>
                <a:cubicBezTo>
                  <a:pt x="16" y="87"/>
                  <a:pt x="16" y="87"/>
                  <a:pt x="16" y="87"/>
                </a:cubicBezTo>
                <a:cubicBezTo>
                  <a:pt x="16" y="73"/>
                  <a:pt x="16" y="73"/>
                  <a:pt x="16" y="73"/>
                </a:cubicBezTo>
                <a:cubicBezTo>
                  <a:pt x="22" y="70"/>
                  <a:pt x="27" y="58"/>
                  <a:pt x="27" y="43"/>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46" name="Rectangle 142"/>
          <p:cNvSpPr>
            <a:spLocks noChangeArrowheads="1"/>
          </p:cNvSpPr>
          <p:nvPr userDrawn="1"/>
        </p:nvSpPr>
        <p:spPr bwMode="auto">
          <a:xfrm>
            <a:off x="2066927" y="-7156177"/>
            <a:ext cx="346075"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47" name="Freeform 143"/>
          <p:cNvSpPr>
            <a:spLocks/>
          </p:cNvSpPr>
          <p:nvPr userDrawn="1"/>
        </p:nvSpPr>
        <p:spPr bwMode="auto">
          <a:xfrm>
            <a:off x="2047877" y="-7292702"/>
            <a:ext cx="377825" cy="127000"/>
          </a:xfrm>
          <a:custGeom>
            <a:avLst/>
            <a:gdLst>
              <a:gd name="T0" fmla="*/ 30 w 238"/>
              <a:gd name="T1" fmla="*/ 0 h 80"/>
              <a:gd name="T2" fmla="*/ 214 w 238"/>
              <a:gd name="T3" fmla="*/ 0 h 80"/>
              <a:gd name="T4" fmla="*/ 238 w 238"/>
              <a:gd name="T5" fmla="*/ 80 h 80"/>
              <a:gd name="T6" fmla="*/ 0 w 238"/>
              <a:gd name="T7" fmla="*/ 80 h 80"/>
              <a:gd name="T8" fmla="*/ 30 w 238"/>
              <a:gd name="T9" fmla="*/ 0 h 80"/>
            </a:gdLst>
            <a:ahLst/>
            <a:cxnLst>
              <a:cxn ang="0">
                <a:pos x="T0" y="T1"/>
              </a:cxn>
              <a:cxn ang="0">
                <a:pos x="T2" y="T3"/>
              </a:cxn>
              <a:cxn ang="0">
                <a:pos x="T4" y="T5"/>
              </a:cxn>
              <a:cxn ang="0">
                <a:pos x="T6" y="T7"/>
              </a:cxn>
              <a:cxn ang="0">
                <a:pos x="T8" y="T9"/>
              </a:cxn>
            </a:cxnLst>
            <a:rect l="0" t="0" r="r" b="b"/>
            <a:pathLst>
              <a:path w="238" h="80">
                <a:moveTo>
                  <a:pt x="30" y="0"/>
                </a:moveTo>
                <a:lnTo>
                  <a:pt x="214" y="0"/>
                </a:lnTo>
                <a:lnTo>
                  <a:pt x="238" y="80"/>
                </a:lnTo>
                <a:lnTo>
                  <a:pt x="0" y="80"/>
                </a:lnTo>
                <a:lnTo>
                  <a:pt x="3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48" name="Rectangle 144"/>
          <p:cNvSpPr>
            <a:spLocks noChangeArrowheads="1"/>
          </p:cNvSpPr>
          <p:nvPr userDrawn="1"/>
        </p:nvSpPr>
        <p:spPr bwMode="auto">
          <a:xfrm>
            <a:off x="2098677" y="-7114902"/>
            <a:ext cx="92075"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49" name="Rectangle 145"/>
          <p:cNvSpPr>
            <a:spLocks noChangeArrowheads="1"/>
          </p:cNvSpPr>
          <p:nvPr userDrawn="1"/>
        </p:nvSpPr>
        <p:spPr bwMode="auto">
          <a:xfrm>
            <a:off x="2108201" y="-7108552"/>
            <a:ext cx="28575" cy="25400"/>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50" name="Rectangle 146"/>
          <p:cNvSpPr>
            <a:spLocks noChangeArrowheads="1"/>
          </p:cNvSpPr>
          <p:nvPr userDrawn="1"/>
        </p:nvSpPr>
        <p:spPr bwMode="auto">
          <a:xfrm>
            <a:off x="2155825" y="-7108552"/>
            <a:ext cx="25400" cy="25400"/>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51" name="Rectangle 147"/>
          <p:cNvSpPr>
            <a:spLocks noChangeArrowheads="1"/>
          </p:cNvSpPr>
          <p:nvPr userDrawn="1"/>
        </p:nvSpPr>
        <p:spPr bwMode="auto">
          <a:xfrm>
            <a:off x="2108201" y="-7070452"/>
            <a:ext cx="28575" cy="2857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52" name="Rectangle 148"/>
          <p:cNvSpPr>
            <a:spLocks noChangeArrowheads="1"/>
          </p:cNvSpPr>
          <p:nvPr userDrawn="1"/>
        </p:nvSpPr>
        <p:spPr bwMode="auto">
          <a:xfrm>
            <a:off x="2155825" y="-7070452"/>
            <a:ext cx="25400" cy="28575"/>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53" name="Freeform 149"/>
          <p:cNvSpPr>
            <a:spLocks/>
          </p:cNvSpPr>
          <p:nvPr userDrawn="1"/>
        </p:nvSpPr>
        <p:spPr bwMode="auto">
          <a:xfrm>
            <a:off x="2333625" y="-7337152"/>
            <a:ext cx="31750" cy="44450"/>
          </a:xfrm>
          <a:custGeom>
            <a:avLst/>
            <a:gdLst>
              <a:gd name="T0" fmla="*/ 20 w 20"/>
              <a:gd name="T1" fmla="*/ 12 h 28"/>
              <a:gd name="T2" fmla="*/ 16 w 20"/>
              <a:gd name="T3" fmla="*/ 12 h 28"/>
              <a:gd name="T4" fmla="*/ 16 w 20"/>
              <a:gd name="T5" fmla="*/ 28 h 28"/>
              <a:gd name="T6" fmla="*/ 2 w 20"/>
              <a:gd name="T7" fmla="*/ 28 h 28"/>
              <a:gd name="T8" fmla="*/ 2 w 20"/>
              <a:gd name="T9" fmla="*/ 12 h 28"/>
              <a:gd name="T10" fmla="*/ 0 w 20"/>
              <a:gd name="T11" fmla="*/ 12 h 28"/>
              <a:gd name="T12" fmla="*/ 4 w 20"/>
              <a:gd name="T13" fmla="*/ 6 h 28"/>
              <a:gd name="T14" fmla="*/ 10 w 20"/>
              <a:gd name="T15" fmla="*/ 0 h 28"/>
              <a:gd name="T16" fmla="*/ 20 w 20"/>
              <a:gd name="T17"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20" y="12"/>
                </a:moveTo>
                <a:lnTo>
                  <a:pt x="16" y="12"/>
                </a:lnTo>
                <a:lnTo>
                  <a:pt x="16" y="28"/>
                </a:lnTo>
                <a:lnTo>
                  <a:pt x="2" y="28"/>
                </a:lnTo>
                <a:lnTo>
                  <a:pt x="2" y="12"/>
                </a:lnTo>
                <a:lnTo>
                  <a:pt x="0" y="12"/>
                </a:lnTo>
                <a:lnTo>
                  <a:pt x="4" y="6"/>
                </a:lnTo>
                <a:lnTo>
                  <a:pt x="10" y="0"/>
                </a:lnTo>
                <a:lnTo>
                  <a:pt x="20" y="12"/>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54" name="Freeform 150"/>
          <p:cNvSpPr>
            <a:spLocks/>
          </p:cNvSpPr>
          <p:nvPr userDrawn="1"/>
        </p:nvSpPr>
        <p:spPr bwMode="auto">
          <a:xfrm>
            <a:off x="2333625" y="-7337152"/>
            <a:ext cx="31750" cy="44450"/>
          </a:xfrm>
          <a:custGeom>
            <a:avLst/>
            <a:gdLst>
              <a:gd name="T0" fmla="*/ 20 w 20"/>
              <a:gd name="T1" fmla="*/ 12 h 28"/>
              <a:gd name="T2" fmla="*/ 16 w 20"/>
              <a:gd name="T3" fmla="*/ 12 h 28"/>
              <a:gd name="T4" fmla="*/ 16 w 20"/>
              <a:gd name="T5" fmla="*/ 28 h 28"/>
              <a:gd name="T6" fmla="*/ 2 w 20"/>
              <a:gd name="T7" fmla="*/ 28 h 28"/>
              <a:gd name="T8" fmla="*/ 2 w 20"/>
              <a:gd name="T9" fmla="*/ 12 h 28"/>
              <a:gd name="T10" fmla="*/ 0 w 20"/>
              <a:gd name="T11" fmla="*/ 12 h 28"/>
              <a:gd name="T12" fmla="*/ 4 w 20"/>
              <a:gd name="T13" fmla="*/ 6 h 28"/>
              <a:gd name="T14" fmla="*/ 10 w 2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20" y="12"/>
                </a:moveTo>
                <a:lnTo>
                  <a:pt x="16" y="12"/>
                </a:lnTo>
                <a:lnTo>
                  <a:pt x="16" y="28"/>
                </a:lnTo>
                <a:lnTo>
                  <a:pt x="2" y="28"/>
                </a:lnTo>
                <a:lnTo>
                  <a:pt x="2" y="12"/>
                </a:lnTo>
                <a:lnTo>
                  <a:pt x="0" y="12"/>
                </a:lnTo>
                <a:lnTo>
                  <a:pt x="4" y="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55" name="Rectangle 151"/>
          <p:cNvSpPr>
            <a:spLocks noChangeArrowheads="1"/>
          </p:cNvSpPr>
          <p:nvPr userDrawn="1"/>
        </p:nvSpPr>
        <p:spPr bwMode="auto">
          <a:xfrm>
            <a:off x="2308227" y="-7111727"/>
            <a:ext cx="60325" cy="153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56" name="Rectangle 152"/>
          <p:cNvSpPr>
            <a:spLocks noChangeArrowheads="1"/>
          </p:cNvSpPr>
          <p:nvPr userDrawn="1"/>
        </p:nvSpPr>
        <p:spPr bwMode="auto">
          <a:xfrm>
            <a:off x="5489575" y="-7159352"/>
            <a:ext cx="330200"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57" name="Freeform 153"/>
          <p:cNvSpPr>
            <a:spLocks/>
          </p:cNvSpPr>
          <p:nvPr userDrawn="1"/>
        </p:nvSpPr>
        <p:spPr bwMode="auto">
          <a:xfrm>
            <a:off x="5461000" y="-7245077"/>
            <a:ext cx="387350" cy="79375"/>
          </a:xfrm>
          <a:custGeom>
            <a:avLst/>
            <a:gdLst>
              <a:gd name="T0" fmla="*/ 24 w 244"/>
              <a:gd name="T1" fmla="*/ 0 h 50"/>
              <a:gd name="T2" fmla="*/ 222 w 244"/>
              <a:gd name="T3" fmla="*/ 0 h 50"/>
              <a:gd name="T4" fmla="*/ 244 w 244"/>
              <a:gd name="T5" fmla="*/ 50 h 50"/>
              <a:gd name="T6" fmla="*/ 0 w 244"/>
              <a:gd name="T7" fmla="*/ 50 h 50"/>
              <a:gd name="T8" fmla="*/ 24 w 244"/>
              <a:gd name="T9" fmla="*/ 0 h 50"/>
            </a:gdLst>
            <a:ahLst/>
            <a:cxnLst>
              <a:cxn ang="0">
                <a:pos x="T0" y="T1"/>
              </a:cxn>
              <a:cxn ang="0">
                <a:pos x="T2" y="T3"/>
              </a:cxn>
              <a:cxn ang="0">
                <a:pos x="T4" y="T5"/>
              </a:cxn>
              <a:cxn ang="0">
                <a:pos x="T6" y="T7"/>
              </a:cxn>
              <a:cxn ang="0">
                <a:pos x="T8" y="T9"/>
              </a:cxn>
            </a:cxnLst>
            <a:rect l="0" t="0" r="r" b="b"/>
            <a:pathLst>
              <a:path w="244" h="50">
                <a:moveTo>
                  <a:pt x="24" y="0"/>
                </a:moveTo>
                <a:lnTo>
                  <a:pt x="222" y="0"/>
                </a:lnTo>
                <a:lnTo>
                  <a:pt x="244" y="50"/>
                </a:lnTo>
                <a:lnTo>
                  <a:pt x="0" y="50"/>
                </a:lnTo>
                <a:lnTo>
                  <a:pt x="2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58" name="Rectangle 154"/>
          <p:cNvSpPr>
            <a:spLocks noChangeArrowheads="1"/>
          </p:cNvSpPr>
          <p:nvPr userDrawn="1"/>
        </p:nvSpPr>
        <p:spPr bwMode="auto">
          <a:xfrm>
            <a:off x="5514976" y="-7083152"/>
            <a:ext cx="19685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59" name="Rectangle 155"/>
          <p:cNvSpPr>
            <a:spLocks noChangeArrowheads="1"/>
          </p:cNvSpPr>
          <p:nvPr userDrawn="1"/>
        </p:nvSpPr>
        <p:spPr bwMode="auto">
          <a:xfrm>
            <a:off x="5743577" y="-7083152"/>
            <a:ext cx="47625" cy="122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60" name="Freeform 156"/>
          <p:cNvSpPr>
            <a:spLocks noEditPoints="1"/>
          </p:cNvSpPr>
          <p:nvPr userDrawn="1"/>
        </p:nvSpPr>
        <p:spPr bwMode="auto">
          <a:xfrm>
            <a:off x="2590800" y="-7226027"/>
            <a:ext cx="247650" cy="265113"/>
          </a:xfrm>
          <a:custGeom>
            <a:avLst/>
            <a:gdLst>
              <a:gd name="T0" fmla="*/ 78 w 156"/>
              <a:gd name="T1" fmla="*/ 0 h 167"/>
              <a:gd name="T2" fmla="*/ 0 w 156"/>
              <a:gd name="T3" fmla="*/ 70 h 167"/>
              <a:gd name="T4" fmla="*/ 0 w 156"/>
              <a:gd name="T5" fmla="*/ 167 h 167"/>
              <a:gd name="T6" fmla="*/ 156 w 156"/>
              <a:gd name="T7" fmla="*/ 167 h 167"/>
              <a:gd name="T8" fmla="*/ 156 w 156"/>
              <a:gd name="T9" fmla="*/ 70 h 167"/>
              <a:gd name="T10" fmla="*/ 78 w 156"/>
              <a:gd name="T11" fmla="*/ 0 h 167"/>
              <a:gd name="T12" fmla="*/ 60 w 156"/>
              <a:gd name="T13" fmla="*/ 94 h 167"/>
              <a:gd name="T14" fmla="*/ 96 w 156"/>
              <a:gd name="T15" fmla="*/ 94 h 167"/>
              <a:gd name="T16" fmla="*/ 96 w 156"/>
              <a:gd name="T17" fmla="*/ 129 h 167"/>
              <a:gd name="T18" fmla="*/ 60 w 156"/>
              <a:gd name="T19" fmla="*/ 129 h 167"/>
              <a:gd name="T20" fmla="*/ 60 w 156"/>
              <a:gd name="T21" fmla="*/ 9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7">
                <a:moveTo>
                  <a:pt x="78" y="0"/>
                </a:moveTo>
                <a:lnTo>
                  <a:pt x="0" y="70"/>
                </a:lnTo>
                <a:lnTo>
                  <a:pt x="0" y="167"/>
                </a:lnTo>
                <a:lnTo>
                  <a:pt x="156" y="167"/>
                </a:lnTo>
                <a:lnTo>
                  <a:pt x="156" y="70"/>
                </a:lnTo>
                <a:lnTo>
                  <a:pt x="78" y="0"/>
                </a:lnTo>
                <a:close/>
                <a:moveTo>
                  <a:pt x="60" y="94"/>
                </a:moveTo>
                <a:lnTo>
                  <a:pt x="96" y="94"/>
                </a:lnTo>
                <a:lnTo>
                  <a:pt x="96" y="129"/>
                </a:lnTo>
                <a:lnTo>
                  <a:pt x="60" y="129"/>
                </a:lnTo>
                <a:lnTo>
                  <a:pt x="60" y="9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61" name="Freeform 157"/>
          <p:cNvSpPr>
            <a:spLocks noEditPoints="1"/>
          </p:cNvSpPr>
          <p:nvPr userDrawn="1"/>
        </p:nvSpPr>
        <p:spPr bwMode="auto">
          <a:xfrm>
            <a:off x="6727827" y="-7226027"/>
            <a:ext cx="244475" cy="265113"/>
          </a:xfrm>
          <a:custGeom>
            <a:avLst/>
            <a:gdLst>
              <a:gd name="T0" fmla="*/ 76 w 154"/>
              <a:gd name="T1" fmla="*/ 0 h 167"/>
              <a:gd name="T2" fmla="*/ 0 w 154"/>
              <a:gd name="T3" fmla="*/ 70 h 167"/>
              <a:gd name="T4" fmla="*/ 0 w 154"/>
              <a:gd name="T5" fmla="*/ 167 h 167"/>
              <a:gd name="T6" fmla="*/ 154 w 154"/>
              <a:gd name="T7" fmla="*/ 167 h 167"/>
              <a:gd name="T8" fmla="*/ 154 w 154"/>
              <a:gd name="T9" fmla="*/ 70 h 167"/>
              <a:gd name="T10" fmla="*/ 76 w 154"/>
              <a:gd name="T11" fmla="*/ 0 h 167"/>
              <a:gd name="T12" fmla="*/ 58 w 154"/>
              <a:gd name="T13" fmla="*/ 94 h 167"/>
              <a:gd name="T14" fmla="*/ 94 w 154"/>
              <a:gd name="T15" fmla="*/ 94 h 167"/>
              <a:gd name="T16" fmla="*/ 94 w 154"/>
              <a:gd name="T17" fmla="*/ 129 h 167"/>
              <a:gd name="T18" fmla="*/ 58 w 154"/>
              <a:gd name="T19" fmla="*/ 129 h 167"/>
              <a:gd name="T20" fmla="*/ 58 w 154"/>
              <a:gd name="T21" fmla="*/ 9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67">
                <a:moveTo>
                  <a:pt x="76" y="0"/>
                </a:moveTo>
                <a:lnTo>
                  <a:pt x="0" y="70"/>
                </a:lnTo>
                <a:lnTo>
                  <a:pt x="0" y="167"/>
                </a:lnTo>
                <a:lnTo>
                  <a:pt x="154" y="167"/>
                </a:lnTo>
                <a:lnTo>
                  <a:pt x="154" y="70"/>
                </a:lnTo>
                <a:lnTo>
                  <a:pt x="76" y="0"/>
                </a:lnTo>
                <a:close/>
                <a:moveTo>
                  <a:pt x="58" y="94"/>
                </a:moveTo>
                <a:lnTo>
                  <a:pt x="94" y="94"/>
                </a:lnTo>
                <a:lnTo>
                  <a:pt x="94" y="129"/>
                </a:lnTo>
                <a:lnTo>
                  <a:pt x="58" y="129"/>
                </a:lnTo>
                <a:lnTo>
                  <a:pt x="58" y="9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62" name="Freeform 158"/>
          <p:cNvSpPr>
            <a:spLocks/>
          </p:cNvSpPr>
          <p:nvPr userDrawn="1"/>
        </p:nvSpPr>
        <p:spPr bwMode="auto">
          <a:xfrm>
            <a:off x="3082927" y="-7359373"/>
            <a:ext cx="633413" cy="92075"/>
          </a:xfrm>
          <a:custGeom>
            <a:avLst/>
            <a:gdLst>
              <a:gd name="T0" fmla="*/ 34 w 399"/>
              <a:gd name="T1" fmla="*/ 0 h 58"/>
              <a:gd name="T2" fmla="*/ 367 w 399"/>
              <a:gd name="T3" fmla="*/ 0 h 58"/>
              <a:gd name="T4" fmla="*/ 399 w 399"/>
              <a:gd name="T5" fmla="*/ 58 h 58"/>
              <a:gd name="T6" fmla="*/ 0 w 399"/>
              <a:gd name="T7" fmla="*/ 58 h 58"/>
              <a:gd name="T8" fmla="*/ 34 w 399"/>
              <a:gd name="T9" fmla="*/ 0 h 58"/>
            </a:gdLst>
            <a:ahLst/>
            <a:cxnLst>
              <a:cxn ang="0">
                <a:pos x="T0" y="T1"/>
              </a:cxn>
              <a:cxn ang="0">
                <a:pos x="T2" y="T3"/>
              </a:cxn>
              <a:cxn ang="0">
                <a:pos x="T4" y="T5"/>
              </a:cxn>
              <a:cxn ang="0">
                <a:pos x="T6" y="T7"/>
              </a:cxn>
              <a:cxn ang="0">
                <a:pos x="T8" y="T9"/>
              </a:cxn>
            </a:cxnLst>
            <a:rect l="0" t="0" r="r" b="b"/>
            <a:pathLst>
              <a:path w="399" h="58">
                <a:moveTo>
                  <a:pt x="34" y="0"/>
                </a:moveTo>
                <a:lnTo>
                  <a:pt x="367" y="0"/>
                </a:lnTo>
                <a:lnTo>
                  <a:pt x="399" y="58"/>
                </a:lnTo>
                <a:lnTo>
                  <a:pt x="0" y="58"/>
                </a:lnTo>
                <a:lnTo>
                  <a:pt x="3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63" name="Rectangle 159"/>
          <p:cNvSpPr>
            <a:spLocks noChangeArrowheads="1"/>
          </p:cNvSpPr>
          <p:nvPr userDrawn="1"/>
        </p:nvSpPr>
        <p:spPr bwMode="auto">
          <a:xfrm>
            <a:off x="3114677" y="-7257776"/>
            <a:ext cx="576263" cy="296863"/>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64" name="Rectangle 160"/>
          <p:cNvSpPr>
            <a:spLocks noChangeArrowheads="1"/>
          </p:cNvSpPr>
          <p:nvPr userDrawn="1"/>
        </p:nvSpPr>
        <p:spPr bwMode="auto">
          <a:xfrm>
            <a:off x="3146425" y="-7219677"/>
            <a:ext cx="10160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65" name="Rectangle 161"/>
          <p:cNvSpPr>
            <a:spLocks noChangeArrowheads="1"/>
          </p:cNvSpPr>
          <p:nvPr userDrawn="1"/>
        </p:nvSpPr>
        <p:spPr bwMode="auto">
          <a:xfrm>
            <a:off x="3282952" y="-7219677"/>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66" name="Rectangle 162"/>
          <p:cNvSpPr>
            <a:spLocks noChangeArrowheads="1"/>
          </p:cNvSpPr>
          <p:nvPr userDrawn="1"/>
        </p:nvSpPr>
        <p:spPr bwMode="auto">
          <a:xfrm>
            <a:off x="3419477" y="-7219677"/>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67" name="Rectangle 163"/>
          <p:cNvSpPr>
            <a:spLocks noChangeArrowheads="1"/>
          </p:cNvSpPr>
          <p:nvPr userDrawn="1"/>
        </p:nvSpPr>
        <p:spPr bwMode="auto">
          <a:xfrm>
            <a:off x="3552825" y="-7219677"/>
            <a:ext cx="1031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68" name="Rectangle 164"/>
          <p:cNvSpPr>
            <a:spLocks noChangeArrowheads="1"/>
          </p:cNvSpPr>
          <p:nvPr userDrawn="1"/>
        </p:nvSpPr>
        <p:spPr bwMode="auto">
          <a:xfrm>
            <a:off x="3146425" y="-7149827"/>
            <a:ext cx="1016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69" name="Rectangle 165"/>
          <p:cNvSpPr>
            <a:spLocks noChangeArrowheads="1"/>
          </p:cNvSpPr>
          <p:nvPr userDrawn="1"/>
        </p:nvSpPr>
        <p:spPr bwMode="auto">
          <a:xfrm>
            <a:off x="3282952" y="-7149827"/>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70" name="Rectangle 166"/>
          <p:cNvSpPr>
            <a:spLocks noChangeArrowheads="1"/>
          </p:cNvSpPr>
          <p:nvPr userDrawn="1"/>
        </p:nvSpPr>
        <p:spPr bwMode="auto">
          <a:xfrm>
            <a:off x="3419477" y="-7149827"/>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71" name="Rectangle 167"/>
          <p:cNvSpPr>
            <a:spLocks noChangeArrowheads="1"/>
          </p:cNvSpPr>
          <p:nvPr userDrawn="1"/>
        </p:nvSpPr>
        <p:spPr bwMode="auto">
          <a:xfrm>
            <a:off x="3552825" y="-7149827"/>
            <a:ext cx="1031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72" name="Rectangle 168"/>
          <p:cNvSpPr>
            <a:spLocks noChangeArrowheads="1"/>
          </p:cNvSpPr>
          <p:nvPr userDrawn="1"/>
        </p:nvSpPr>
        <p:spPr bwMode="auto">
          <a:xfrm>
            <a:off x="3146425" y="-7089502"/>
            <a:ext cx="101600"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73" name="Rectangle 169"/>
          <p:cNvSpPr>
            <a:spLocks noChangeArrowheads="1"/>
          </p:cNvSpPr>
          <p:nvPr userDrawn="1"/>
        </p:nvSpPr>
        <p:spPr bwMode="auto">
          <a:xfrm>
            <a:off x="3282952" y="-7089502"/>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74" name="Rectangle 170"/>
          <p:cNvSpPr>
            <a:spLocks noChangeArrowheads="1"/>
          </p:cNvSpPr>
          <p:nvPr userDrawn="1"/>
        </p:nvSpPr>
        <p:spPr bwMode="auto">
          <a:xfrm>
            <a:off x="3419477" y="-7089502"/>
            <a:ext cx="98425"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75" name="Rectangle 171"/>
          <p:cNvSpPr>
            <a:spLocks noChangeArrowheads="1"/>
          </p:cNvSpPr>
          <p:nvPr userDrawn="1"/>
        </p:nvSpPr>
        <p:spPr bwMode="auto">
          <a:xfrm>
            <a:off x="3552825" y="-7089502"/>
            <a:ext cx="103188" cy="4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76" name="Rectangle 172"/>
          <p:cNvSpPr>
            <a:spLocks noChangeArrowheads="1"/>
          </p:cNvSpPr>
          <p:nvPr userDrawn="1"/>
        </p:nvSpPr>
        <p:spPr bwMode="auto">
          <a:xfrm>
            <a:off x="3146425" y="-7021240"/>
            <a:ext cx="1016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77" name="Rectangle 173"/>
          <p:cNvSpPr>
            <a:spLocks noChangeArrowheads="1"/>
          </p:cNvSpPr>
          <p:nvPr userDrawn="1"/>
        </p:nvSpPr>
        <p:spPr bwMode="auto">
          <a:xfrm>
            <a:off x="3282952" y="-7021240"/>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78" name="Rectangle 174"/>
          <p:cNvSpPr>
            <a:spLocks noChangeArrowheads="1"/>
          </p:cNvSpPr>
          <p:nvPr userDrawn="1"/>
        </p:nvSpPr>
        <p:spPr bwMode="auto">
          <a:xfrm>
            <a:off x="3419477" y="-7021240"/>
            <a:ext cx="984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79" name="Rectangle 175"/>
          <p:cNvSpPr>
            <a:spLocks noChangeArrowheads="1"/>
          </p:cNvSpPr>
          <p:nvPr userDrawn="1"/>
        </p:nvSpPr>
        <p:spPr bwMode="auto">
          <a:xfrm>
            <a:off x="3552825" y="-7021240"/>
            <a:ext cx="1031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80" name="Freeform 176"/>
          <p:cNvSpPr>
            <a:spLocks/>
          </p:cNvSpPr>
          <p:nvPr userDrawn="1"/>
        </p:nvSpPr>
        <p:spPr bwMode="auto">
          <a:xfrm>
            <a:off x="3700462" y="-7153002"/>
            <a:ext cx="82550" cy="195263"/>
          </a:xfrm>
          <a:custGeom>
            <a:avLst/>
            <a:gdLst>
              <a:gd name="T0" fmla="*/ 11 w 26"/>
              <a:gd name="T1" fmla="*/ 0 h 61"/>
              <a:gd name="T2" fmla="*/ 15 w 26"/>
              <a:gd name="T3" fmla="*/ 1 h 61"/>
              <a:gd name="T4" fmla="*/ 16 w 26"/>
              <a:gd name="T5" fmla="*/ 4 h 61"/>
              <a:gd name="T6" fmla="*/ 15 w 26"/>
              <a:gd name="T7" fmla="*/ 6 h 61"/>
              <a:gd name="T8" fmla="*/ 16 w 26"/>
              <a:gd name="T9" fmla="*/ 8 h 61"/>
              <a:gd name="T10" fmla="*/ 20 w 26"/>
              <a:gd name="T11" fmla="*/ 10 h 61"/>
              <a:gd name="T12" fmla="*/ 21 w 26"/>
              <a:gd name="T13" fmla="*/ 12 h 61"/>
              <a:gd name="T14" fmla="*/ 22 w 26"/>
              <a:gd name="T15" fmla="*/ 18 h 61"/>
              <a:gd name="T16" fmla="*/ 23 w 26"/>
              <a:gd name="T17" fmla="*/ 23 h 61"/>
              <a:gd name="T18" fmla="*/ 21 w 26"/>
              <a:gd name="T19" fmla="*/ 28 h 61"/>
              <a:gd name="T20" fmla="*/ 20 w 26"/>
              <a:gd name="T21" fmla="*/ 30 h 61"/>
              <a:gd name="T22" fmla="*/ 20 w 26"/>
              <a:gd name="T23" fmla="*/ 31 h 61"/>
              <a:gd name="T24" fmla="*/ 18 w 26"/>
              <a:gd name="T25" fmla="*/ 37 h 61"/>
              <a:gd name="T26" fmla="*/ 21 w 26"/>
              <a:gd name="T27" fmla="*/ 43 h 61"/>
              <a:gd name="T28" fmla="*/ 24 w 26"/>
              <a:gd name="T29" fmla="*/ 51 h 61"/>
              <a:gd name="T30" fmla="*/ 26 w 26"/>
              <a:gd name="T31" fmla="*/ 57 h 61"/>
              <a:gd name="T32" fmla="*/ 24 w 26"/>
              <a:gd name="T33" fmla="*/ 58 h 61"/>
              <a:gd name="T34" fmla="*/ 20 w 26"/>
              <a:gd name="T35" fmla="*/ 59 h 61"/>
              <a:gd name="T36" fmla="*/ 17 w 26"/>
              <a:gd name="T37" fmla="*/ 58 h 61"/>
              <a:gd name="T38" fmla="*/ 18 w 26"/>
              <a:gd name="T39" fmla="*/ 56 h 61"/>
              <a:gd name="T40" fmla="*/ 17 w 26"/>
              <a:gd name="T41" fmla="*/ 53 h 61"/>
              <a:gd name="T42" fmla="*/ 17 w 26"/>
              <a:gd name="T43" fmla="*/ 48 h 61"/>
              <a:gd name="T44" fmla="*/ 16 w 26"/>
              <a:gd name="T45" fmla="*/ 45 h 61"/>
              <a:gd name="T46" fmla="*/ 15 w 26"/>
              <a:gd name="T47" fmla="*/ 46 h 61"/>
              <a:gd name="T48" fmla="*/ 13 w 26"/>
              <a:gd name="T49" fmla="*/ 50 h 61"/>
              <a:gd name="T50" fmla="*/ 11 w 26"/>
              <a:gd name="T51" fmla="*/ 54 h 61"/>
              <a:gd name="T52" fmla="*/ 7 w 26"/>
              <a:gd name="T53" fmla="*/ 60 h 61"/>
              <a:gd name="T54" fmla="*/ 5 w 26"/>
              <a:gd name="T55" fmla="*/ 60 h 61"/>
              <a:gd name="T56" fmla="*/ 1 w 26"/>
              <a:gd name="T57" fmla="*/ 59 h 61"/>
              <a:gd name="T58" fmla="*/ 0 w 26"/>
              <a:gd name="T59" fmla="*/ 57 h 61"/>
              <a:gd name="T60" fmla="*/ 2 w 26"/>
              <a:gd name="T61" fmla="*/ 56 h 61"/>
              <a:gd name="T62" fmla="*/ 6 w 26"/>
              <a:gd name="T63" fmla="*/ 51 h 61"/>
              <a:gd name="T64" fmla="*/ 9 w 26"/>
              <a:gd name="T65" fmla="*/ 48 h 61"/>
              <a:gd name="T66" fmla="*/ 9 w 26"/>
              <a:gd name="T67" fmla="*/ 44 h 61"/>
              <a:gd name="T68" fmla="*/ 9 w 26"/>
              <a:gd name="T69" fmla="*/ 42 h 61"/>
              <a:gd name="T70" fmla="*/ 10 w 26"/>
              <a:gd name="T71" fmla="*/ 41 h 61"/>
              <a:gd name="T72" fmla="*/ 12 w 26"/>
              <a:gd name="T73" fmla="*/ 36 h 61"/>
              <a:gd name="T74" fmla="*/ 9 w 26"/>
              <a:gd name="T75" fmla="*/ 31 h 61"/>
              <a:gd name="T76" fmla="*/ 8 w 26"/>
              <a:gd name="T77" fmla="*/ 30 h 61"/>
              <a:gd name="T78" fmla="*/ 8 w 26"/>
              <a:gd name="T79" fmla="*/ 27 h 61"/>
              <a:gd name="T80" fmla="*/ 8 w 26"/>
              <a:gd name="T81" fmla="*/ 25 h 61"/>
              <a:gd name="T82" fmla="*/ 8 w 26"/>
              <a:gd name="T83" fmla="*/ 23 h 61"/>
              <a:gd name="T84" fmla="*/ 8 w 26"/>
              <a:gd name="T85" fmla="*/ 21 h 61"/>
              <a:gd name="T86" fmla="*/ 8 w 26"/>
              <a:gd name="T87" fmla="*/ 19 h 61"/>
              <a:gd name="T88" fmla="*/ 8 w 26"/>
              <a:gd name="T89" fmla="*/ 16 h 61"/>
              <a:gd name="T90" fmla="*/ 8 w 26"/>
              <a:gd name="T91" fmla="*/ 12 h 61"/>
              <a:gd name="T92" fmla="*/ 9 w 26"/>
              <a:gd name="T93" fmla="*/ 10 h 61"/>
              <a:gd name="T94" fmla="*/ 10 w 26"/>
              <a:gd name="T95" fmla="*/ 9 h 61"/>
              <a:gd name="T96" fmla="*/ 11 w 26"/>
              <a:gd name="T97" fmla="*/ 8 h 61"/>
              <a:gd name="T98" fmla="*/ 10 w 26"/>
              <a:gd name="T99" fmla="*/ 6 h 61"/>
              <a:gd name="T100" fmla="*/ 9 w 26"/>
              <a:gd name="T101" fmla="*/ 5 h 61"/>
              <a:gd name="T102" fmla="*/ 9 w 26"/>
              <a:gd name="T103"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 h="61">
                <a:moveTo>
                  <a:pt x="10" y="2"/>
                </a:moveTo>
                <a:cubicBezTo>
                  <a:pt x="10" y="1"/>
                  <a:pt x="10" y="1"/>
                  <a:pt x="10" y="1"/>
                </a:cubicBezTo>
                <a:cubicBezTo>
                  <a:pt x="11" y="0"/>
                  <a:pt x="11" y="0"/>
                  <a:pt x="11" y="0"/>
                </a:cubicBezTo>
                <a:cubicBezTo>
                  <a:pt x="12" y="0"/>
                  <a:pt x="12" y="0"/>
                  <a:pt x="12" y="0"/>
                </a:cubicBezTo>
                <a:cubicBezTo>
                  <a:pt x="13" y="0"/>
                  <a:pt x="13" y="0"/>
                  <a:pt x="13" y="0"/>
                </a:cubicBezTo>
                <a:cubicBezTo>
                  <a:pt x="14" y="0"/>
                  <a:pt x="15" y="1"/>
                  <a:pt x="15" y="1"/>
                </a:cubicBezTo>
                <a:cubicBezTo>
                  <a:pt x="15" y="2"/>
                  <a:pt x="15" y="2"/>
                  <a:pt x="15" y="2"/>
                </a:cubicBezTo>
                <a:cubicBezTo>
                  <a:pt x="16" y="3"/>
                  <a:pt x="16" y="3"/>
                  <a:pt x="16" y="3"/>
                </a:cubicBezTo>
                <a:cubicBezTo>
                  <a:pt x="16" y="4"/>
                  <a:pt x="16" y="4"/>
                  <a:pt x="16" y="4"/>
                </a:cubicBezTo>
                <a:cubicBezTo>
                  <a:pt x="16" y="5"/>
                  <a:pt x="16" y="5"/>
                  <a:pt x="16" y="5"/>
                </a:cubicBezTo>
                <a:cubicBezTo>
                  <a:pt x="15" y="5"/>
                  <a:pt x="15" y="5"/>
                  <a:pt x="15" y="5"/>
                </a:cubicBezTo>
                <a:cubicBezTo>
                  <a:pt x="15" y="6"/>
                  <a:pt x="15" y="6"/>
                  <a:pt x="15" y="6"/>
                </a:cubicBezTo>
                <a:cubicBezTo>
                  <a:pt x="16" y="7"/>
                  <a:pt x="16" y="7"/>
                  <a:pt x="16" y="7"/>
                </a:cubicBezTo>
                <a:cubicBezTo>
                  <a:pt x="16" y="7"/>
                  <a:pt x="16" y="7"/>
                  <a:pt x="16" y="7"/>
                </a:cubicBezTo>
                <a:cubicBezTo>
                  <a:pt x="16" y="8"/>
                  <a:pt x="16" y="8"/>
                  <a:pt x="16" y="8"/>
                </a:cubicBezTo>
                <a:cubicBezTo>
                  <a:pt x="16" y="8"/>
                  <a:pt x="16" y="8"/>
                  <a:pt x="17" y="8"/>
                </a:cubicBezTo>
                <a:cubicBezTo>
                  <a:pt x="17" y="9"/>
                  <a:pt x="17" y="9"/>
                  <a:pt x="18" y="9"/>
                </a:cubicBezTo>
                <a:cubicBezTo>
                  <a:pt x="19" y="10"/>
                  <a:pt x="19" y="10"/>
                  <a:pt x="20" y="10"/>
                </a:cubicBezTo>
                <a:cubicBezTo>
                  <a:pt x="20" y="11"/>
                  <a:pt x="20" y="11"/>
                  <a:pt x="20" y="11"/>
                </a:cubicBezTo>
                <a:cubicBezTo>
                  <a:pt x="20" y="11"/>
                  <a:pt x="20" y="11"/>
                  <a:pt x="20" y="11"/>
                </a:cubicBezTo>
                <a:cubicBezTo>
                  <a:pt x="21" y="12"/>
                  <a:pt x="21" y="12"/>
                  <a:pt x="21" y="12"/>
                </a:cubicBezTo>
                <a:cubicBezTo>
                  <a:pt x="21" y="13"/>
                  <a:pt x="21" y="13"/>
                  <a:pt x="21" y="13"/>
                </a:cubicBezTo>
                <a:cubicBezTo>
                  <a:pt x="21" y="13"/>
                  <a:pt x="21" y="15"/>
                  <a:pt x="22" y="16"/>
                </a:cubicBezTo>
                <a:cubicBezTo>
                  <a:pt x="22" y="16"/>
                  <a:pt x="22" y="18"/>
                  <a:pt x="22" y="18"/>
                </a:cubicBezTo>
                <a:cubicBezTo>
                  <a:pt x="22" y="19"/>
                  <a:pt x="22" y="20"/>
                  <a:pt x="23" y="20"/>
                </a:cubicBezTo>
                <a:cubicBezTo>
                  <a:pt x="23" y="20"/>
                  <a:pt x="23" y="22"/>
                  <a:pt x="23" y="22"/>
                </a:cubicBezTo>
                <a:cubicBezTo>
                  <a:pt x="23" y="22"/>
                  <a:pt x="23" y="22"/>
                  <a:pt x="23" y="23"/>
                </a:cubicBezTo>
                <a:cubicBezTo>
                  <a:pt x="23" y="23"/>
                  <a:pt x="23" y="23"/>
                  <a:pt x="23" y="24"/>
                </a:cubicBezTo>
                <a:cubicBezTo>
                  <a:pt x="23" y="24"/>
                  <a:pt x="23" y="25"/>
                  <a:pt x="23" y="26"/>
                </a:cubicBezTo>
                <a:cubicBezTo>
                  <a:pt x="22" y="26"/>
                  <a:pt x="21" y="28"/>
                  <a:pt x="21" y="28"/>
                </a:cubicBezTo>
                <a:cubicBezTo>
                  <a:pt x="21" y="28"/>
                  <a:pt x="21" y="28"/>
                  <a:pt x="21" y="28"/>
                </a:cubicBezTo>
                <a:cubicBezTo>
                  <a:pt x="20" y="29"/>
                  <a:pt x="20" y="29"/>
                  <a:pt x="20" y="29"/>
                </a:cubicBezTo>
                <a:cubicBezTo>
                  <a:pt x="20" y="29"/>
                  <a:pt x="20" y="30"/>
                  <a:pt x="20" y="30"/>
                </a:cubicBezTo>
                <a:cubicBezTo>
                  <a:pt x="20" y="30"/>
                  <a:pt x="21" y="30"/>
                  <a:pt x="21" y="31"/>
                </a:cubicBezTo>
                <a:cubicBezTo>
                  <a:pt x="21" y="31"/>
                  <a:pt x="21" y="31"/>
                  <a:pt x="20" y="31"/>
                </a:cubicBezTo>
                <a:cubicBezTo>
                  <a:pt x="20" y="31"/>
                  <a:pt x="20" y="31"/>
                  <a:pt x="20" y="31"/>
                </a:cubicBezTo>
                <a:cubicBezTo>
                  <a:pt x="19" y="33"/>
                  <a:pt x="19" y="33"/>
                  <a:pt x="19" y="33"/>
                </a:cubicBezTo>
                <a:cubicBezTo>
                  <a:pt x="19" y="33"/>
                  <a:pt x="18" y="35"/>
                  <a:pt x="18" y="35"/>
                </a:cubicBezTo>
                <a:cubicBezTo>
                  <a:pt x="18" y="36"/>
                  <a:pt x="18" y="36"/>
                  <a:pt x="18" y="37"/>
                </a:cubicBezTo>
                <a:cubicBezTo>
                  <a:pt x="18" y="37"/>
                  <a:pt x="18" y="37"/>
                  <a:pt x="18" y="38"/>
                </a:cubicBezTo>
                <a:cubicBezTo>
                  <a:pt x="19" y="38"/>
                  <a:pt x="19" y="39"/>
                  <a:pt x="19" y="39"/>
                </a:cubicBezTo>
                <a:cubicBezTo>
                  <a:pt x="19" y="40"/>
                  <a:pt x="20" y="42"/>
                  <a:pt x="21" y="43"/>
                </a:cubicBezTo>
                <a:cubicBezTo>
                  <a:pt x="21" y="43"/>
                  <a:pt x="21" y="44"/>
                  <a:pt x="22" y="45"/>
                </a:cubicBezTo>
                <a:cubicBezTo>
                  <a:pt x="22" y="45"/>
                  <a:pt x="22" y="46"/>
                  <a:pt x="23" y="47"/>
                </a:cubicBezTo>
                <a:cubicBezTo>
                  <a:pt x="23" y="47"/>
                  <a:pt x="24" y="50"/>
                  <a:pt x="24" y="51"/>
                </a:cubicBezTo>
                <a:cubicBezTo>
                  <a:pt x="24" y="51"/>
                  <a:pt x="24" y="52"/>
                  <a:pt x="25" y="53"/>
                </a:cubicBezTo>
                <a:cubicBezTo>
                  <a:pt x="25" y="53"/>
                  <a:pt x="25" y="55"/>
                  <a:pt x="25" y="56"/>
                </a:cubicBezTo>
                <a:cubicBezTo>
                  <a:pt x="26" y="57"/>
                  <a:pt x="26" y="57"/>
                  <a:pt x="26" y="57"/>
                </a:cubicBezTo>
                <a:cubicBezTo>
                  <a:pt x="25" y="58"/>
                  <a:pt x="25" y="58"/>
                  <a:pt x="25" y="58"/>
                </a:cubicBezTo>
                <a:cubicBezTo>
                  <a:pt x="25" y="58"/>
                  <a:pt x="25" y="58"/>
                  <a:pt x="25" y="58"/>
                </a:cubicBezTo>
                <a:cubicBezTo>
                  <a:pt x="24" y="58"/>
                  <a:pt x="24" y="58"/>
                  <a:pt x="24" y="58"/>
                </a:cubicBezTo>
                <a:cubicBezTo>
                  <a:pt x="23" y="58"/>
                  <a:pt x="23" y="58"/>
                  <a:pt x="23" y="58"/>
                </a:cubicBezTo>
                <a:cubicBezTo>
                  <a:pt x="23" y="58"/>
                  <a:pt x="23" y="58"/>
                  <a:pt x="22" y="59"/>
                </a:cubicBezTo>
                <a:cubicBezTo>
                  <a:pt x="22" y="59"/>
                  <a:pt x="21" y="59"/>
                  <a:pt x="20" y="59"/>
                </a:cubicBezTo>
                <a:cubicBezTo>
                  <a:pt x="20" y="59"/>
                  <a:pt x="19" y="59"/>
                  <a:pt x="18" y="59"/>
                </a:cubicBezTo>
                <a:cubicBezTo>
                  <a:pt x="18" y="59"/>
                  <a:pt x="17" y="59"/>
                  <a:pt x="17" y="59"/>
                </a:cubicBezTo>
                <a:cubicBezTo>
                  <a:pt x="17" y="58"/>
                  <a:pt x="17" y="58"/>
                  <a:pt x="17" y="58"/>
                </a:cubicBezTo>
                <a:cubicBezTo>
                  <a:pt x="17" y="58"/>
                  <a:pt x="17" y="58"/>
                  <a:pt x="17" y="58"/>
                </a:cubicBezTo>
                <a:cubicBezTo>
                  <a:pt x="18" y="57"/>
                  <a:pt x="18" y="57"/>
                  <a:pt x="18" y="57"/>
                </a:cubicBezTo>
                <a:cubicBezTo>
                  <a:pt x="18" y="56"/>
                  <a:pt x="18" y="56"/>
                  <a:pt x="18" y="56"/>
                </a:cubicBezTo>
                <a:cubicBezTo>
                  <a:pt x="18" y="55"/>
                  <a:pt x="18" y="55"/>
                  <a:pt x="18" y="55"/>
                </a:cubicBezTo>
                <a:cubicBezTo>
                  <a:pt x="18" y="54"/>
                  <a:pt x="18" y="54"/>
                  <a:pt x="18" y="54"/>
                </a:cubicBezTo>
                <a:cubicBezTo>
                  <a:pt x="17" y="53"/>
                  <a:pt x="17" y="53"/>
                  <a:pt x="17" y="53"/>
                </a:cubicBezTo>
                <a:cubicBezTo>
                  <a:pt x="17" y="53"/>
                  <a:pt x="17" y="52"/>
                  <a:pt x="17" y="52"/>
                </a:cubicBezTo>
                <a:cubicBezTo>
                  <a:pt x="17" y="51"/>
                  <a:pt x="17" y="50"/>
                  <a:pt x="17" y="50"/>
                </a:cubicBezTo>
                <a:cubicBezTo>
                  <a:pt x="17" y="48"/>
                  <a:pt x="17" y="48"/>
                  <a:pt x="17" y="48"/>
                </a:cubicBezTo>
                <a:cubicBezTo>
                  <a:pt x="16" y="47"/>
                  <a:pt x="16" y="47"/>
                  <a:pt x="16" y="47"/>
                </a:cubicBezTo>
                <a:cubicBezTo>
                  <a:pt x="16" y="46"/>
                  <a:pt x="16" y="46"/>
                  <a:pt x="16" y="46"/>
                </a:cubicBezTo>
                <a:cubicBezTo>
                  <a:pt x="16" y="46"/>
                  <a:pt x="16" y="46"/>
                  <a:pt x="16" y="45"/>
                </a:cubicBezTo>
                <a:cubicBezTo>
                  <a:pt x="16" y="45"/>
                  <a:pt x="16" y="44"/>
                  <a:pt x="16" y="44"/>
                </a:cubicBezTo>
                <a:cubicBezTo>
                  <a:pt x="16" y="43"/>
                  <a:pt x="16" y="43"/>
                  <a:pt x="16" y="43"/>
                </a:cubicBezTo>
                <a:cubicBezTo>
                  <a:pt x="16" y="43"/>
                  <a:pt x="15" y="46"/>
                  <a:pt x="15" y="46"/>
                </a:cubicBezTo>
                <a:cubicBezTo>
                  <a:pt x="15" y="46"/>
                  <a:pt x="15" y="47"/>
                  <a:pt x="14" y="47"/>
                </a:cubicBezTo>
                <a:cubicBezTo>
                  <a:pt x="14" y="47"/>
                  <a:pt x="14" y="48"/>
                  <a:pt x="14" y="48"/>
                </a:cubicBezTo>
                <a:cubicBezTo>
                  <a:pt x="14" y="49"/>
                  <a:pt x="13" y="50"/>
                  <a:pt x="13" y="50"/>
                </a:cubicBezTo>
                <a:cubicBezTo>
                  <a:pt x="13" y="51"/>
                  <a:pt x="13" y="51"/>
                  <a:pt x="12" y="52"/>
                </a:cubicBezTo>
                <a:cubicBezTo>
                  <a:pt x="12" y="52"/>
                  <a:pt x="12" y="53"/>
                  <a:pt x="12" y="53"/>
                </a:cubicBezTo>
                <a:cubicBezTo>
                  <a:pt x="11" y="54"/>
                  <a:pt x="11" y="53"/>
                  <a:pt x="11" y="54"/>
                </a:cubicBezTo>
                <a:cubicBezTo>
                  <a:pt x="10" y="55"/>
                  <a:pt x="9" y="58"/>
                  <a:pt x="9" y="59"/>
                </a:cubicBezTo>
                <a:cubicBezTo>
                  <a:pt x="8" y="59"/>
                  <a:pt x="8" y="60"/>
                  <a:pt x="8" y="60"/>
                </a:cubicBezTo>
                <a:cubicBezTo>
                  <a:pt x="7" y="60"/>
                  <a:pt x="7" y="60"/>
                  <a:pt x="7" y="60"/>
                </a:cubicBezTo>
                <a:cubicBezTo>
                  <a:pt x="7" y="61"/>
                  <a:pt x="7" y="61"/>
                  <a:pt x="7" y="61"/>
                </a:cubicBezTo>
                <a:cubicBezTo>
                  <a:pt x="7" y="61"/>
                  <a:pt x="7" y="61"/>
                  <a:pt x="6" y="61"/>
                </a:cubicBezTo>
                <a:cubicBezTo>
                  <a:pt x="5" y="61"/>
                  <a:pt x="5" y="60"/>
                  <a:pt x="5" y="60"/>
                </a:cubicBezTo>
                <a:cubicBezTo>
                  <a:pt x="4" y="60"/>
                  <a:pt x="4" y="60"/>
                  <a:pt x="4" y="60"/>
                </a:cubicBezTo>
                <a:cubicBezTo>
                  <a:pt x="3" y="60"/>
                  <a:pt x="3" y="60"/>
                  <a:pt x="2" y="59"/>
                </a:cubicBezTo>
                <a:cubicBezTo>
                  <a:pt x="2" y="59"/>
                  <a:pt x="2" y="59"/>
                  <a:pt x="1" y="59"/>
                </a:cubicBezTo>
                <a:cubicBezTo>
                  <a:pt x="0" y="58"/>
                  <a:pt x="0" y="58"/>
                  <a:pt x="0" y="58"/>
                </a:cubicBezTo>
                <a:cubicBezTo>
                  <a:pt x="0" y="57"/>
                  <a:pt x="0" y="57"/>
                  <a:pt x="0" y="57"/>
                </a:cubicBezTo>
                <a:cubicBezTo>
                  <a:pt x="0" y="57"/>
                  <a:pt x="0" y="57"/>
                  <a:pt x="0" y="57"/>
                </a:cubicBezTo>
                <a:cubicBezTo>
                  <a:pt x="1" y="57"/>
                  <a:pt x="1" y="57"/>
                  <a:pt x="1" y="57"/>
                </a:cubicBezTo>
                <a:cubicBezTo>
                  <a:pt x="2" y="57"/>
                  <a:pt x="2" y="57"/>
                  <a:pt x="2" y="57"/>
                </a:cubicBezTo>
                <a:cubicBezTo>
                  <a:pt x="2" y="56"/>
                  <a:pt x="2" y="56"/>
                  <a:pt x="2" y="56"/>
                </a:cubicBezTo>
                <a:cubicBezTo>
                  <a:pt x="2" y="56"/>
                  <a:pt x="2" y="56"/>
                  <a:pt x="3" y="55"/>
                </a:cubicBezTo>
                <a:cubicBezTo>
                  <a:pt x="3" y="55"/>
                  <a:pt x="4" y="54"/>
                  <a:pt x="5" y="53"/>
                </a:cubicBezTo>
                <a:cubicBezTo>
                  <a:pt x="5" y="53"/>
                  <a:pt x="6" y="51"/>
                  <a:pt x="6" y="51"/>
                </a:cubicBezTo>
                <a:cubicBezTo>
                  <a:pt x="8" y="49"/>
                  <a:pt x="8" y="49"/>
                  <a:pt x="8" y="49"/>
                </a:cubicBezTo>
                <a:cubicBezTo>
                  <a:pt x="8" y="49"/>
                  <a:pt x="8" y="49"/>
                  <a:pt x="8" y="49"/>
                </a:cubicBezTo>
                <a:cubicBezTo>
                  <a:pt x="9" y="48"/>
                  <a:pt x="9" y="48"/>
                  <a:pt x="9" y="48"/>
                </a:cubicBezTo>
                <a:cubicBezTo>
                  <a:pt x="9" y="48"/>
                  <a:pt x="9" y="46"/>
                  <a:pt x="9" y="46"/>
                </a:cubicBezTo>
                <a:cubicBezTo>
                  <a:pt x="9" y="45"/>
                  <a:pt x="9" y="45"/>
                  <a:pt x="9" y="45"/>
                </a:cubicBezTo>
                <a:cubicBezTo>
                  <a:pt x="9" y="44"/>
                  <a:pt x="9" y="44"/>
                  <a:pt x="9" y="44"/>
                </a:cubicBezTo>
                <a:cubicBezTo>
                  <a:pt x="9" y="43"/>
                  <a:pt x="9" y="43"/>
                  <a:pt x="9" y="43"/>
                </a:cubicBezTo>
                <a:cubicBezTo>
                  <a:pt x="9" y="43"/>
                  <a:pt x="9" y="43"/>
                  <a:pt x="9" y="43"/>
                </a:cubicBezTo>
                <a:cubicBezTo>
                  <a:pt x="9" y="42"/>
                  <a:pt x="9" y="42"/>
                  <a:pt x="9" y="42"/>
                </a:cubicBezTo>
                <a:cubicBezTo>
                  <a:pt x="9" y="42"/>
                  <a:pt x="9" y="42"/>
                  <a:pt x="9" y="42"/>
                </a:cubicBezTo>
                <a:cubicBezTo>
                  <a:pt x="10" y="41"/>
                  <a:pt x="10" y="41"/>
                  <a:pt x="10" y="41"/>
                </a:cubicBezTo>
                <a:cubicBezTo>
                  <a:pt x="10" y="41"/>
                  <a:pt x="10" y="41"/>
                  <a:pt x="10" y="41"/>
                </a:cubicBezTo>
                <a:cubicBezTo>
                  <a:pt x="10" y="40"/>
                  <a:pt x="10" y="40"/>
                  <a:pt x="10" y="40"/>
                </a:cubicBezTo>
                <a:cubicBezTo>
                  <a:pt x="11" y="38"/>
                  <a:pt x="11" y="38"/>
                  <a:pt x="11" y="38"/>
                </a:cubicBezTo>
                <a:cubicBezTo>
                  <a:pt x="12" y="36"/>
                  <a:pt x="12" y="36"/>
                  <a:pt x="12" y="36"/>
                </a:cubicBezTo>
                <a:cubicBezTo>
                  <a:pt x="11" y="35"/>
                  <a:pt x="11" y="35"/>
                  <a:pt x="11" y="35"/>
                </a:cubicBezTo>
                <a:cubicBezTo>
                  <a:pt x="10" y="34"/>
                  <a:pt x="10" y="34"/>
                  <a:pt x="10" y="34"/>
                </a:cubicBezTo>
                <a:cubicBezTo>
                  <a:pt x="9" y="31"/>
                  <a:pt x="9" y="31"/>
                  <a:pt x="9" y="31"/>
                </a:cubicBezTo>
                <a:cubicBezTo>
                  <a:pt x="8" y="31"/>
                  <a:pt x="8" y="31"/>
                  <a:pt x="8" y="31"/>
                </a:cubicBezTo>
                <a:cubicBezTo>
                  <a:pt x="8" y="31"/>
                  <a:pt x="8" y="31"/>
                  <a:pt x="8" y="31"/>
                </a:cubicBezTo>
                <a:cubicBezTo>
                  <a:pt x="8" y="30"/>
                  <a:pt x="8" y="30"/>
                  <a:pt x="8" y="30"/>
                </a:cubicBezTo>
                <a:cubicBezTo>
                  <a:pt x="8" y="29"/>
                  <a:pt x="8" y="29"/>
                  <a:pt x="8" y="29"/>
                </a:cubicBezTo>
                <a:cubicBezTo>
                  <a:pt x="8" y="28"/>
                  <a:pt x="8" y="28"/>
                  <a:pt x="8" y="28"/>
                </a:cubicBezTo>
                <a:cubicBezTo>
                  <a:pt x="8" y="27"/>
                  <a:pt x="8" y="27"/>
                  <a:pt x="8" y="27"/>
                </a:cubicBezTo>
                <a:cubicBezTo>
                  <a:pt x="8" y="27"/>
                  <a:pt x="8" y="27"/>
                  <a:pt x="8" y="26"/>
                </a:cubicBezTo>
                <a:cubicBezTo>
                  <a:pt x="8" y="26"/>
                  <a:pt x="8" y="26"/>
                  <a:pt x="8" y="25"/>
                </a:cubicBezTo>
                <a:cubicBezTo>
                  <a:pt x="8" y="25"/>
                  <a:pt x="8" y="25"/>
                  <a:pt x="8" y="25"/>
                </a:cubicBezTo>
                <a:cubicBezTo>
                  <a:pt x="8" y="24"/>
                  <a:pt x="8" y="24"/>
                  <a:pt x="8" y="24"/>
                </a:cubicBezTo>
                <a:cubicBezTo>
                  <a:pt x="8" y="24"/>
                  <a:pt x="8" y="24"/>
                  <a:pt x="8" y="24"/>
                </a:cubicBezTo>
                <a:cubicBezTo>
                  <a:pt x="8" y="23"/>
                  <a:pt x="8" y="23"/>
                  <a:pt x="8" y="23"/>
                </a:cubicBezTo>
                <a:cubicBezTo>
                  <a:pt x="9" y="22"/>
                  <a:pt x="9" y="22"/>
                  <a:pt x="9" y="22"/>
                </a:cubicBezTo>
                <a:cubicBezTo>
                  <a:pt x="9" y="22"/>
                  <a:pt x="9" y="22"/>
                  <a:pt x="9" y="22"/>
                </a:cubicBezTo>
                <a:cubicBezTo>
                  <a:pt x="8" y="21"/>
                  <a:pt x="8" y="21"/>
                  <a:pt x="8" y="21"/>
                </a:cubicBezTo>
                <a:cubicBezTo>
                  <a:pt x="9" y="21"/>
                  <a:pt x="9" y="21"/>
                  <a:pt x="9" y="21"/>
                </a:cubicBezTo>
                <a:cubicBezTo>
                  <a:pt x="8" y="20"/>
                  <a:pt x="8" y="20"/>
                  <a:pt x="8" y="20"/>
                </a:cubicBezTo>
                <a:cubicBezTo>
                  <a:pt x="8" y="19"/>
                  <a:pt x="8" y="19"/>
                  <a:pt x="8" y="19"/>
                </a:cubicBezTo>
                <a:cubicBezTo>
                  <a:pt x="8" y="18"/>
                  <a:pt x="8" y="18"/>
                  <a:pt x="8" y="18"/>
                </a:cubicBezTo>
                <a:cubicBezTo>
                  <a:pt x="8" y="17"/>
                  <a:pt x="8" y="17"/>
                  <a:pt x="8" y="17"/>
                </a:cubicBezTo>
                <a:cubicBezTo>
                  <a:pt x="8" y="16"/>
                  <a:pt x="8" y="16"/>
                  <a:pt x="8" y="16"/>
                </a:cubicBezTo>
                <a:cubicBezTo>
                  <a:pt x="8" y="16"/>
                  <a:pt x="8" y="15"/>
                  <a:pt x="8" y="15"/>
                </a:cubicBezTo>
                <a:cubicBezTo>
                  <a:pt x="8" y="14"/>
                  <a:pt x="8" y="13"/>
                  <a:pt x="8" y="13"/>
                </a:cubicBezTo>
                <a:cubicBezTo>
                  <a:pt x="8" y="12"/>
                  <a:pt x="8" y="12"/>
                  <a:pt x="8" y="12"/>
                </a:cubicBezTo>
                <a:cubicBezTo>
                  <a:pt x="8" y="11"/>
                  <a:pt x="8" y="11"/>
                  <a:pt x="8" y="11"/>
                </a:cubicBezTo>
                <a:cubicBezTo>
                  <a:pt x="8" y="11"/>
                  <a:pt x="8" y="10"/>
                  <a:pt x="8" y="10"/>
                </a:cubicBezTo>
                <a:cubicBezTo>
                  <a:pt x="9" y="10"/>
                  <a:pt x="9" y="10"/>
                  <a:pt x="9" y="10"/>
                </a:cubicBezTo>
                <a:cubicBezTo>
                  <a:pt x="9" y="9"/>
                  <a:pt x="9" y="9"/>
                  <a:pt x="9" y="9"/>
                </a:cubicBezTo>
                <a:cubicBezTo>
                  <a:pt x="10" y="9"/>
                  <a:pt x="10" y="9"/>
                  <a:pt x="10" y="9"/>
                </a:cubicBezTo>
                <a:cubicBezTo>
                  <a:pt x="10" y="9"/>
                  <a:pt x="10" y="9"/>
                  <a:pt x="10" y="9"/>
                </a:cubicBezTo>
                <a:cubicBezTo>
                  <a:pt x="11" y="9"/>
                  <a:pt x="11" y="9"/>
                  <a:pt x="11" y="9"/>
                </a:cubicBezTo>
                <a:cubicBezTo>
                  <a:pt x="11" y="8"/>
                  <a:pt x="11" y="8"/>
                  <a:pt x="11" y="8"/>
                </a:cubicBezTo>
                <a:cubicBezTo>
                  <a:pt x="11" y="8"/>
                  <a:pt x="11" y="8"/>
                  <a:pt x="11" y="8"/>
                </a:cubicBezTo>
                <a:cubicBezTo>
                  <a:pt x="10" y="8"/>
                  <a:pt x="10" y="8"/>
                  <a:pt x="10" y="8"/>
                </a:cubicBezTo>
                <a:cubicBezTo>
                  <a:pt x="10" y="7"/>
                  <a:pt x="10" y="7"/>
                  <a:pt x="10" y="7"/>
                </a:cubicBezTo>
                <a:cubicBezTo>
                  <a:pt x="10" y="6"/>
                  <a:pt x="10" y="6"/>
                  <a:pt x="10" y="6"/>
                </a:cubicBezTo>
                <a:cubicBezTo>
                  <a:pt x="9" y="6"/>
                  <a:pt x="9" y="6"/>
                  <a:pt x="9" y="6"/>
                </a:cubicBezTo>
                <a:cubicBezTo>
                  <a:pt x="9" y="5"/>
                  <a:pt x="9" y="5"/>
                  <a:pt x="9" y="5"/>
                </a:cubicBezTo>
                <a:cubicBezTo>
                  <a:pt x="9" y="5"/>
                  <a:pt x="9" y="5"/>
                  <a:pt x="9" y="5"/>
                </a:cubicBezTo>
                <a:cubicBezTo>
                  <a:pt x="9" y="4"/>
                  <a:pt x="9" y="4"/>
                  <a:pt x="9" y="4"/>
                </a:cubicBezTo>
                <a:cubicBezTo>
                  <a:pt x="9" y="3"/>
                  <a:pt x="9" y="3"/>
                  <a:pt x="9" y="3"/>
                </a:cubicBezTo>
                <a:cubicBezTo>
                  <a:pt x="9" y="3"/>
                  <a:pt x="9" y="3"/>
                  <a:pt x="9" y="3"/>
                </a:cubicBezTo>
                <a:cubicBezTo>
                  <a:pt x="9" y="2"/>
                  <a:pt x="9" y="2"/>
                  <a:pt x="9" y="2"/>
                </a:cubicBezTo>
                <a:cubicBezTo>
                  <a:pt x="10" y="2"/>
                  <a:pt x="10" y="2"/>
                  <a:pt x="10" y="2"/>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81" name="Freeform 177"/>
          <p:cNvSpPr>
            <a:spLocks/>
          </p:cNvSpPr>
          <p:nvPr userDrawn="1"/>
        </p:nvSpPr>
        <p:spPr bwMode="auto">
          <a:xfrm>
            <a:off x="3773488" y="-7153002"/>
            <a:ext cx="82550" cy="198438"/>
          </a:xfrm>
          <a:custGeom>
            <a:avLst/>
            <a:gdLst>
              <a:gd name="T0" fmla="*/ 18 w 26"/>
              <a:gd name="T1" fmla="*/ 8 h 62"/>
              <a:gd name="T2" fmla="*/ 21 w 26"/>
              <a:gd name="T3" fmla="*/ 10 h 62"/>
              <a:gd name="T4" fmla="*/ 25 w 26"/>
              <a:gd name="T5" fmla="*/ 12 h 62"/>
              <a:gd name="T6" fmla="*/ 25 w 26"/>
              <a:gd name="T7" fmla="*/ 15 h 62"/>
              <a:gd name="T8" fmla="*/ 26 w 26"/>
              <a:gd name="T9" fmla="*/ 19 h 62"/>
              <a:gd name="T10" fmla="*/ 26 w 26"/>
              <a:gd name="T11" fmla="*/ 22 h 62"/>
              <a:gd name="T12" fmla="*/ 26 w 26"/>
              <a:gd name="T13" fmla="*/ 25 h 62"/>
              <a:gd name="T14" fmla="*/ 25 w 26"/>
              <a:gd name="T15" fmla="*/ 27 h 62"/>
              <a:gd name="T16" fmla="*/ 25 w 26"/>
              <a:gd name="T17" fmla="*/ 29 h 62"/>
              <a:gd name="T18" fmla="*/ 25 w 26"/>
              <a:gd name="T19" fmla="*/ 32 h 62"/>
              <a:gd name="T20" fmla="*/ 21 w 26"/>
              <a:gd name="T21" fmla="*/ 34 h 62"/>
              <a:gd name="T22" fmla="*/ 19 w 26"/>
              <a:gd name="T23" fmla="*/ 41 h 62"/>
              <a:gd name="T24" fmla="*/ 20 w 26"/>
              <a:gd name="T25" fmla="*/ 43 h 62"/>
              <a:gd name="T26" fmla="*/ 23 w 26"/>
              <a:gd name="T27" fmla="*/ 49 h 62"/>
              <a:gd name="T28" fmla="*/ 25 w 26"/>
              <a:gd name="T29" fmla="*/ 57 h 62"/>
              <a:gd name="T30" fmla="*/ 24 w 26"/>
              <a:gd name="T31" fmla="*/ 59 h 62"/>
              <a:gd name="T32" fmla="*/ 19 w 26"/>
              <a:gd name="T33" fmla="*/ 59 h 62"/>
              <a:gd name="T34" fmla="*/ 18 w 26"/>
              <a:gd name="T35" fmla="*/ 58 h 62"/>
              <a:gd name="T36" fmla="*/ 19 w 26"/>
              <a:gd name="T37" fmla="*/ 56 h 62"/>
              <a:gd name="T38" fmla="*/ 18 w 26"/>
              <a:gd name="T39" fmla="*/ 51 h 62"/>
              <a:gd name="T40" fmla="*/ 17 w 26"/>
              <a:gd name="T41" fmla="*/ 48 h 62"/>
              <a:gd name="T42" fmla="*/ 14 w 26"/>
              <a:gd name="T43" fmla="*/ 57 h 62"/>
              <a:gd name="T44" fmla="*/ 11 w 26"/>
              <a:gd name="T45" fmla="*/ 59 h 62"/>
              <a:gd name="T46" fmla="*/ 10 w 26"/>
              <a:gd name="T47" fmla="*/ 62 h 62"/>
              <a:gd name="T48" fmla="*/ 7 w 26"/>
              <a:gd name="T49" fmla="*/ 60 h 62"/>
              <a:gd name="T50" fmla="*/ 5 w 26"/>
              <a:gd name="T51" fmla="*/ 59 h 62"/>
              <a:gd name="T52" fmla="*/ 4 w 26"/>
              <a:gd name="T53" fmla="*/ 57 h 62"/>
              <a:gd name="T54" fmla="*/ 7 w 26"/>
              <a:gd name="T55" fmla="*/ 57 h 62"/>
              <a:gd name="T56" fmla="*/ 9 w 26"/>
              <a:gd name="T57" fmla="*/ 55 h 62"/>
              <a:gd name="T58" fmla="*/ 10 w 26"/>
              <a:gd name="T59" fmla="*/ 51 h 62"/>
              <a:gd name="T60" fmla="*/ 11 w 26"/>
              <a:gd name="T61" fmla="*/ 47 h 62"/>
              <a:gd name="T62" fmla="*/ 13 w 26"/>
              <a:gd name="T63" fmla="*/ 43 h 62"/>
              <a:gd name="T64" fmla="*/ 14 w 26"/>
              <a:gd name="T65" fmla="*/ 40 h 62"/>
              <a:gd name="T66" fmla="*/ 11 w 26"/>
              <a:gd name="T67" fmla="*/ 34 h 62"/>
              <a:gd name="T68" fmla="*/ 10 w 26"/>
              <a:gd name="T69" fmla="*/ 30 h 62"/>
              <a:gd name="T70" fmla="*/ 10 w 26"/>
              <a:gd name="T71" fmla="*/ 25 h 62"/>
              <a:gd name="T72" fmla="*/ 10 w 26"/>
              <a:gd name="T73" fmla="*/ 20 h 62"/>
              <a:gd name="T74" fmla="*/ 7 w 26"/>
              <a:gd name="T75" fmla="*/ 24 h 62"/>
              <a:gd name="T76" fmla="*/ 4 w 26"/>
              <a:gd name="T77" fmla="*/ 28 h 62"/>
              <a:gd name="T78" fmla="*/ 2 w 26"/>
              <a:gd name="T79" fmla="*/ 29 h 62"/>
              <a:gd name="T80" fmla="*/ 0 w 26"/>
              <a:gd name="T81" fmla="*/ 29 h 62"/>
              <a:gd name="T82" fmla="*/ 0 w 26"/>
              <a:gd name="T83" fmla="*/ 27 h 62"/>
              <a:gd name="T84" fmla="*/ 2 w 26"/>
              <a:gd name="T85" fmla="*/ 25 h 62"/>
              <a:gd name="T86" fmla="*/ 4 w 26"/>
              <a:gd name="T87" fmla="*/ 20 h 62"/>
              <a:gd name="T88" fmla="*/ 6 w 26"/>
              <a:gd name="T89" fmla="*/ 16 h 62"/>
              <a:gd name="T90" fmla="*/ 8 w 26"/>
              <a:gd name="T91" fmla="*/ 12 h 62"/>
              <a:gd name="T92" fmla="*/ 10 w 26"/>
              <a:gd name="T93" fmla="*/ 9 h 62"/>
              <a:gd name="T94" fmla="*/ 11 w 26"/>
              <a:gd name="T95" fmla="*/ 8 h 62"/>
              <a:gd name="T96" fmla="*/ 11 w 26"/>
              <a:gd name="T97" fmla="*/ 7 h 62"/>
              <a:gd name="T98" fmla="*/ 10 w 26"/>
              <a:gd name="T99" fmla="*/ 7 h 62"/>
              <a:gd name="T100" fmla="*/ 10 w 26"/>
              <a:gd name="T101" fmla="*/ 5 h 62"/>
              <a:gd name="T102" fmla="*/ 10 w 26"/>
              <a:gd name="T103" fmla="*/ 2 h 62"/>
              <a:gd name="T104" fmla="*/ 13 w 26"/>
              <a:gd name="T105" fmla="*/ 0 h 62"/>
              <a:gd name="T106" fmla="*/ 16 w 26"/>
              <a:gd name="T107" fmla="*/ 2 h 62"/>
              <a:gd name="T108" fmla="*/ 17 w 26"/>
              <a:gd name="T109" fmla="*/ 5 h 62"/>
              <a:gd name="T110" fmla="*/ 18 w 26"/>
              <a:gd name="T11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62">
                <a:moveTo>
                  <a:pt x="18" y="7"/>
                </a:moveTo>
                <a:cubicBezTo>
                  <a:pt x="18" y="8"/>
                  <a:pt x="18" y="8"/>
                  <a:pt x="18" y="8"/>
                </a:cubicBezTo>
                <a:cubicBezTo>
                  <a:pt x="18" y="8"/>
                  <a:pt x="18" y="8"/>
                  <a:pt x="18" y="8"/>
                </a:cubicBezTo>
                <a:cubicBezTo>
                  <a:pt x="19" y="9"/>
                  <a:pt x="19" y="9"/>
                  <a:pt x="19" y="9"/>
                </a:cubicBezTo>
                <a:cubicBezTo>
                  <a:pt x="20" y="9"/>
                  <a:pt x="20" y="9"/>
                  <a:pt x="20" y="9"/>
                </a:cubicBezTo>
                <a:cubicBezTo>
                  <a:pt x="21" y="10"/>
                  <a:pt x="21" y="10"/>
                  <a:pt x="21" y="10"/>
                </a:cubicBezTo>
                <a:cubicBezTo>
                  <a:pt x="23" y="11"/>
                  <a:pt x="23" y="11"/>
                  <a:pt x="23" y="11"/>
                </a:cubicBezTo>
                <a:cubicBezTo>
                  <a:pt x="24" y="11"/>
                  <a:pt x="24" y="11"/>
                  <a:pt x="24" y="11"/>
                </a:cubicBezTo>
                <a:cubicBezTo>
                  <a:pt x="25" y="12"/>
                  <a:pt x="25" y="12"/>
                  <a:pt x="25" y="12"/>
                </a:cubicBezTo>
                <a:cubicBezTo>
                  <a:pt x="25" y="13"/>
                  <a:pt x="25" y="13"/>
                  <a:pt x="25" y="13"/>
                </a:cubicBezTo>
                <a:cubicBezTo>
                  <a:pt x="25" y="14"/>
                  <a:pt x="25" y="14"/>
                  <a:pt x="25" y="14"/>
                </a:cubicBezTo>
                <a:cubicBezTo>
                  <a:pt x="25" y="15"/>
                  <a:pt x="25" y="15"/>
                  <a:pt x="25" y="15"/>
                </a:cubicBezTo>
                <a:cubicBezTo>
                  <a:pt x="25" y="16"/>
                  <a:pt x="25" y="16"/>
                  <a:pt x="25" y="16"/>
                </a:cubicBezTo>
                <a:cubicBezTo>
                  <a:pt x="25" y="16"/>
                  <a:pt x="25" y="17"/>
                  <a:pt x="25" y="17"/>
                </a:cubicBezTo>
                <a:cubicBezTo>
                  <a:pt x="26" y="18"/>
                  <a:pt x="26" y="19"/>
                  <a:pt x="26" y="19"/>
                </a:cubicBezTo>
                <a:cubicBezTo>
                  <a:pt x="26" y="20"/>
                  <a:pt x="26" y="20"/>
                  <a:pt x="26" y="21"/>
                </a:cubicBezTo>
                <a:cubicBezTo>
                  <a:pt x="26" y="21"/>
                  <a:pt x="26" y="21"/>
                  <a:pt x="26" y="21"/>
                </a:cubicBezTo>
                <a:cubicBezTo>
                  <a:pt x="26" y="22"/>
                  <a:pt x="26" y="22"/>
                  <a:pt x="26" y="22"/>
                </a:cubicBezTo>
                <a:cubicBezTo>
                  <a:pt x="26" y="23"/>
                  <a:pt x="26" y="23"/>
                  <a:pt x="26" y="23"/>
                </a:cubicBezTo>
                <a:cubicBezTo>
                  <a:pt x="26" y="24"/>
                  <a:pt x="26" y="24"/>
                  <a:pt x="26" y="24"/>
                </a:cubicBezTo>
                <a:cubicBezTo>
                  <a:pt x="26" y="25"/>
                  <a:pt x="26" y="24"/>
                  <a:pt x="26" y="25"/>
                </a:cubicBezTo>
                <a:cubicBezTo>
                  <a:pt x="26" y="26"/>
                  <a:pt x="26" y="26"/>
                  <a:pt x="26" y="26"/>
                </a:cubicBezTo>
                <a:cubicBezTo>
                  <a:pt x="26" y="27"/>
                  <a:pt x="26" y="27"/>
                  <a:pt x="26" y="27"/>
                </a:cubicBezTo>
                <a:cubicBezTo>
                  <a:pt x="25" y="27"/>
                  <a:pt x="25" y="27"/>
                  <a:pt x="25" y="27"/>
                </a:cubicBezTo>
                <a:cubicBezTo>
                  <a:pt x="25" y="28"/>
                  <a:pt x="25" y="28"/>
                  <a:pt x="25" y="28"/>
                </a:cubicBezTo>
                <a:cubicBezTo>
                  <a:pt x="25" y="28"/>
                  <a:pt x="25" y="28"/>
                  <a:pt x="25" y="28"/>
                </a:cubicBezTo>
                <a:cubicBezTo>
                  <a:pt x="25" y="29"/>
                  <a:pt x="25" y="29"/>
                  <a:pt x="25" y="29"/>
                </a:cubicBezTo>
                <a:cubicBezTo>
                  <a:pt x="25" y="30"/>
                  <a:pt x="25" y="30"/>
                  <a:pt x="25" y="30"/>
                </a:cubicBezTo>
                <a:cubicBezTo>
                  <a:pt x="24" y="31"/>
                  <a:pt x="24" y="31"/>
                  <a:pt x="24" y="31"/>
                </a:cubicBezTo>
                <a:cubicBezTo>
                  <a:pt x="25" y="32"/>
                  <a:pt x="25" y="32"/>
                  <a:pt x="25" y="32"/>
                </a:cubicBezTo>
                <a:cubicBezTo>
                  <a:pt x="22" y="32"/>
                  <a:pt x="22" y="32"/>
                  <a:pt x="22" y="32"/>
                </a:cubicBezTo>
                <a:cubicBezTo>
                  <a:pt x="22" y="33"/>
                  <a:pt x="22" y="33"/>
                  <a:pt x="22" y="33"/>
                </a:cubicBezTo>
                <a:cubicBezTo>
                  <a:pt x="21" y="34"/>
                  <a:pt x="21" y="34"/>
                  <a:pt x="21" y="34"/>
                </a:cubicBezTo>
                <a:cubicBezTo>
                  <a:pt x="21" y="35"/>
                  <a:pt x="21" y="35"/>
                  <a:pt x="21" y="35"/>
                </a:cubicBezTo>
                <a:cubicBezTo>
                  <a:pt x="21" y="36"/>
                  <a:pt x="20" y="37"/>
                  <a:pt x="20" y="38"/>
                </a:cubicBezTo>
                <a:cubicBezTo>
                  <a:pt x="20" y="39"/>
                  <a:pt x="19" y="40"/>
                  <a:pt x="19" y="41"/>
                </a:cubicBezTo>
                <a:cubicBezTo>
                  <a:pt x="19" y="41"/>
                  <a:pt x="19" y="41"/>
                  <a:pt x="19" y="41"/>
                </a:cubicBezTo>
                <a:cubicBezTo>
                  <a:pt x="20" y="42"/>
                  <a:pt x="20" y="42"/>
                  <a:pt x="20" y="42"/>
                </a:cubicBezTo>
                <a:cubicBezTo>
                  <a:pt x="20" y="43"/>
                  <a:pt x="20" y="43"/>
                  <a:pt x="20" y="43"/>
                </a:cubicBezTo>
                <a:cubicBezTo>
                  <a:pt x="21" y="44"/>
                  <a:pt x="21" y="44"/>
                  <a:pt x="21" y="44"/>
                </a:cubicBezTo>
                <a:cubicBezTo>
                  <a:pt x="21" y="45"/>
                  <a:pt x="22" y="46"/>
                  <a:pt x="22" y="47"/>
                </a:cubicBezTo>
                <a:cubicBezTo>
                  <a:pt x="22" y="47"/>
                  <a:pt x="23" y="49"/>
                  <a:pt x="23" y="49"/>
                </a:cubicBezTo>
                <a:cubicBezTo>
                  <a:pt x="23" y="49"/>
                  <a:pt x="24" y="52"/>
                  <a:pt x="24" y="52"/>
                </a:cubicBezTo>
                <a:cubicBezTo>
                  <a:pt x="24" y="52"/>
                  <a:pt x="25" y="55"/>
                  <a:pt x="25" y="56"/>
                </a:cubicBezTo>
                <a:cubicBezTo>
                  <a:pt x="25" y="56"/>
                  <a:pt x="25" y="57"/>
                  <a:pt x="25" y="57"/>
                </a:cubicBezTo>
                <a:cubicBezTo>
                  <a:pt x="26" y="58"/>
                  <a:pt x="26" y="58"/>
                  <a:pt x="26" y="58"/>
                </a:cubicBezTo>
                <a:cubicBezTo>
                  <a:pt x="25" y="59"/>
                  <a:pt x="25" y="59"/>
                  <a:pt x="25" y="59"/>
                </a:cubicBezTo>
                <a:cubicBezTo>
                  <a:pt x="25" y="59"/>
                  <a:pt x="25" y="59"/>
                  <a:pt x="24" y="59"/>
                </a:cubicBezTo>
                <a:cubicBezTo>
                  <a:pt x="23" y="59"/>
                  <a:pt x="23" y="59"/>
                  <a:pt x="22" y="59"/>
                </a:cubicBezTo>
                <a:cubicBezTo>
                  <a:pt x="22" y="59"/>
                  <a:pt x="22" y="59"/>
                  <a:pt x="21" y="59"/>
                </a:cubicBezTo>
                <a:cubicBezTo>
                  <a:pt x="20" y="59"/>
                  <a:pt x="20" y="59"/>
                  <a:pt x="19" y="59"/>
                </a:cubicBezTo>
                <a:cubicBezTo>
                  <a:pt x="19" y="59"/>
                  <a:pt x="18" y="59"/>
                  <a:pt x="17" y="59"/>
                </a:cubicBezTo>
                <a:cubicBezTo>
                  <a:pt x="17" y="59"/>
                  <a:pt x="17" y="59"/>
                  <a:pt x="17" y="59"/>
                </a:cubicBezTo>
                <a:cubicBezTo>
                  <a:pt x="17" y="59"/>
                  <a:pt x="17" y="59"/>
                  <a:pt x="18" y="58"/>
                </a:cubicBezTo>
                <a:cubicBezTo>
                  <a:pt x="18" y="58"/>
                  <a:pt x="18" y="58"/>
                  <a:pt x="19" y="58"/>
                </a:cubicBezTo>
                <a:cubicBezTo>
                  <a:pt x="19" y="58"/>
                  <a:pt x="20" y="58"/>
                  <a:pt x="20" y="57"/>
                </a:cubicBezTo>
                <a:cubicBezTo>
                  <a:pt x="20" y="57"/>
                  <a:pt x="19" y="56"/>
                  <a:pt x="19" y="56"/>
                </a:cubicBezTo>
                <a:cubicBezTo>
                  <a:pt x="19" y="55"/>
                  <a:pt x="19" y="55"/>
                  <a:pt x="19" y="54"/>
                </a:cubicBezTo>
                <a:cubicBezTo>
                  <a:pt x="19" y="54"/>
                  <a:pt x="19" y="52"/>
                  <a:pt x="19" y="52"/>
                </a:cubicBezTo>
                <a:cubicBezTo>
                  <a:pt x="18" y="51"/>
                  <a:pt x="18" y="51"/>
                  <a:pt x="18" y="51"/>
                </a:cubicBezTo>
                <a:cubicBezTo>
                  <a:pt x="18" y="51"/>
                  <a:pt x="18" y="51"/>
                  <a:pt x="18" y="51"/>
                </a:cubicBezTo>
                <a:cubicBezTo>
                  <a:pt x="18" y="50"/>
                  <a:pt x="18" y="50"/>
                  <a:pt x="17" y="49"/>
                </a:cubicBezTo>
                <a:cubicBezTo>
                  <a:pt x="17" y="48"/>
                  <a:pt x="17" y="48"/>
                  <a:pt x="17" y="48"/>
                </a:cubicBezTo>
                <a:cubicBezTo>
                  <a:pt x="16" y="50"/>
                  <a:pt x="16" y="50"/>
                  <a:pt x="16" y="50"/>
                </a:cubicBezTo>
                <a:cubicBezTo>
                  <a:pt x="16" y="50"/>
                  <a:pt x="15" y="53"/>
                  <a:pt x="15" y="53"/>
                </a:cubicBezTo>
                <a:cubicBezTo>
                  <a:pt x="15" y="54"/>
                  <a:pt x="14" y="57"/>
                  <a:pt x="14" y="57"/>
                </a:cubicBezTo>
                <a:cubicBezTo>
                  <a:pt x="13" y="59"/>
                  <a:pt x="13" y="59"/>
                  <a:pt x="13" y="59"/>
                </a:cubicBezTo>
                <a:cubicBezTo>
                  <a:pt x="13" y="59"/>
                  <a:pt x="13" y="59"/>
                  <a:pt x="13" y="59"/>
                </a:cubicBezTo>
                <a:cubicBezTo>
                  <a:pt x="11" y="59"/>
                  <a:pt x="11" y="59"/>
                  <a:pt x="11" y="59"/>
                </a:cubicBezTo>
                <a:cubicBezTo>
                  <a:pt x="11" y="60"/>
                  <a:pt x="11" y="60"/>
                  <a:pt x="11" y="60"/>
                </a:cubicBezTo>
                <a:cubicBezTo>
                  <a:pt x="10" y="61"/>
                  <a:pt x="10" y="61"/>
                  <a:pt x="10" y="61"/>
                </a:cubicBezTo>
                <a:cubicBezTo>
                  <a:pt x="10" y="62"/>
                  <a:pt x="10" y="62"/>
                  <a:pt x="10" y="62"/>
                </a:cubicBezTo>
                <a:cubicBezTo>
                  <a:pt x="9" y="61"/>
                  <a:pt x="9" y="61"/>
                  <a:pt x="9" y="61"/>
                </a:cubicBezTo>
                <a:cubicBezTo>
                  <a:pt x="7" y="61"/>
                  <a:pt x="7" y="61"/>
                  <a:pt x="7" y="61"/>
                </a:cubicBezTo>
                <a:cubicBezTo>
                  <a:pt x="7" y="60"/>
                  <a:pt x="7" y="60"/>
                  <a:pt x="7" y="60"/>
                </a:cubicBezTo>
                <a:cubicBezTo>
                  <a:pt x="7" y="60"/>
                  <a:pt x="7" y="60"/>
                  <a:pt x="7" y="60"/>
                </a:cubicBezTo>
                <a:cubicBezTo>
                  <a:pt x="6" y="59"/>
                  <a:pt x="6" y="59"/>
                  <a:pt x="6" y="59"/>
                </a:cubicBezTo>
                <a:cubicBezTo>
                  <a:pt x="6" y="59"/>
                  <a:pt x="6" y="59"/>
                  <a:pt x="5" y="59"/>
                </a:cubicBezTo>
                <a:cubicBezTo>
                  <a:pt x="5" y="59"/>
                  <a:pt x="5" y="58"/>
                  <a:pt x="5" y="58"/>
                </a:cubicBezTo>
                <a:cubicBezTo>
                  <a:pt x="4" y="57"/>
                  <a:pt x="4" y="57"/>
                  <a:pt x="4" y="57"/>
                </a:cubicBezTo>
                <a:cubicBezTo>
                  <a:pt x="4" y="57"/>
                  <a:pt x="4" y="57"/>
                  <a:pt x="4" y="57"/>
                </a:cubicBezTo>
                <a:cubicBezTo>
                  <a:pt x="5" y="57"/>
                  <a:pt x="5" y="57"/>
                  <a:pt x="5" y="57"/>
                </a:cubicBezTo>
                <a:cubicBezTo>
                  <a:pt x="5" y="56"/>
                  <a:pt x="5" y="57"/>
                  <a:pt x="6" y="57"/>
                </a:cubicBezTo>
                <a:cubicBezTo>
                  <a:pt x="7" y="57"/>
                  <a:pt x="7" y="57"/>
                  <a:pt x="7" y="57"/>
                </a:cubicBezTo>
                <a:cubicBezTo>
                  <a:pt x="7" y="57"/>
                  <a:pt x="7" y="57"/>
                  <a:pt x="7" y="57"/>
                </a:cubicBezTo>
                <a:cubicBezTo>
                  <a:pt x="8" y="56"/>
                  <a:pt x="8" y="56"/>
                  <a:pt x="8" y="56"/>
                </a:cubicBezTo>
                <a:cubicBezTo>
                  <a:pt x="8" y="56"/>
                  <a:pt x="8" y="55"/>
                  <a:pt x="9" y="55"/>
                </a:cubicBezTo>
                <a:cubicBezTo>
                  <a:pt x="9" y="54"/>
                  <a:pt x="9" y="54"/>
                  <a:pt x="9" y="53"/>
                </a:cubicBezTo>
                <a:cubicBezTo>
                  <a:pt x="10" y="53"/>
                  <a:pt x="10" y="52"/>
                  <a:pt x="10" y="52"/>
                </a:cubicBezTo>
                <a:cubicBezTo>
                  <a:pt x="10" y="51"/>
                  <a:pt x="10" y="51"/>
                  <a:pt x="10" y="51"/>
                </a:cubicBezTo>
                <a:cubicBezTo>
                  <a:pt x="10" y="50"/>
                  <a:pt x="10" y="50"/>
                  <a:pt x="10" y="50"/>
                </a:cubicBezTo>
                <a:cubicBezTo>
                  <a:pt x="10" y="49"/>
                  <a:pt x="10" y="49"/>
                  <a:pt x="10" y="48"/>
                </a:cubicBezTo>
                <a:cubicBezTo>
                  <a:pt x="11" y="48"/>
                  <a:pt x="11" y="47"/>
                  <a:pt x="11" y="47"/>
                </a:cubicBezTo>
                <a:cubicBezTo>
                  <a:pt x="12" y="45"/>
                  <a:pt x="12" y="45"/>
                  <a:pt x="12" y="45"/>
                </a:cubicBezTo>
                <a:cubicBezTo>
                  <a:pt x="12" y="44"/>
                  <a:pt x="12" y="44"/>
                  <a:pt x="12" y="44"/>
                </a:cubicBezTo>
                <a:cubicBezTo>
                  <a:pt x="12" y="44"/>
                  <a:pt x="13" y="44"/>
                  <a:pt x="13" y="43"/>
                </a:cubicBezTo>
                <a:cubicBezTo>
                  <a:pt x="13" y="43"/>
                  <a:pt x="13" y="43"/>
                  <a:pt x="13" y="42"/>
                </a:cubicBezTo>
                <a:cubicBezTo>
                  <a:pt x="13" y="42"/>
                  <a:pt x="13" y="41"/>
                  <a:pt x="13" y="41"/>
                </a:cubicBezTo>
                <a:cubicBezTo>
                  <a:pt x="14" y="40"/>
                  <a:pt x="14" y="40"/>
                  <a:pt x="14" y="40"/>
                </a:cubicBezTo>
                <a:cubicBezTo>
                  <a:pt x="12" y="34"/>
                  <a:pt x="12" y="34"/>
                  <a:pt x="12" y="34"/>
                </a:cubicBezTo>
                <a:cubicBezTo>
                  <a:pt x="12" y="34"/>
                  <a:pt x="12" y="34"/>
                  <a:pt x="12" y="34"/>
                </a:cubicBezTo>
                <a:cubicBezTo>
                  <a:pt x="11" y="34"/>
                  <a:pt x="11" y="34"/>
                  <a:pt x="11" y="34"/>
                </a:cubicBezTo>
                <a:cubicBezTo>
                  <a:pt x="11" y="33"/>
                  <a:pt x="11" y="33"/>
                  <a:pt x="11" y="33"/>
                </a:cubicBezTo>
                <a:cubicBezTo>
                  <a:pt x="11" y="31"/>
                  <a:pt x="11" y="31"/>
                  <a:pt x="11" y="31"/>
                </a:cubicBezTo>
                <a:cubicBezTo>
                  <a:pt x="10" y="31"/>
                  <a:pt x="10" y="30"/>
                  <a:pt x="10" y="30"/>
                </a:cubicBezTo>
                <a:cubicBezTo>
                  <a:pt x="10" y="29"/>
                  <a:pt x="10" y="28"/>
                  <a:pt x="10" y="28"/>
                </a:cubicBezTo>
                <a:cubicBezTo>
                  <a:pt x="10" y="28"/>
                  <a:pt x="10" y="27"/>
                  <a:pt x="10" y="26"/>
                </a:cubicBezTo>
                <a:cubicBezTo>
                  <a:pt x="10" y="26"/>
                  <a:pt x="10" y="25"/>
                  <a:pt x="10" y="25"/>
                </a:cubicBezTo>
                <a:cubicBezTo>
                  <a:pt x="11" y="24"/>
                  <a:pt x="11" y="24"/>
                  <a:pt x="11" y="24"/>
                </a:cubicBezTo>
                <a:cubicBezTo>
                  <a:pt x="10" y="22"/>
                  <a:pt x="10" y="22"/>
                  <a:pt x="10" y="22"/>
                </a:cubicBezTo>
                <a:cubicBezTo>
                  <a:pt x="10" y="20"/>
                  <a:pt x="10" y="20"/>
                  <a:pt x="10" y="20"/>
                </a:cubicBezTo>
                <a:cubicBezTo>
                  <a:pt x="10" y="20"/>
                  <a:pt x="9" y="21"/>
                  <a:pt x="9" y="22"/>
                </a:cubicBezTo>
                <a:cubicBezTo>
                  <a:pt x="8" y="23"/>
                  <a:pt x="8" y="23"/>
                  <a:pt x="8" y="23"/>
                </a:cubicBezTo>
                <a:cubicBezTo>
                  <a:pt x="7" y="24"/>
                  <a:pt x="7" y="24"/>
                  <a:pt x="7" y="24"/>
                </a:cubicBezTo>
                <a:cubicBezTo>
                  <a:pt x="6" y="25"/>
                  <a:pt x="6" y="25"/>
                  <a:pt x="6" y="25"/>
                </a:cubicBezTo>
                <a:cubicBezTo>
                  <a:pt x="5" y="26"/>
                  <a:pt x="5" y="26"/>
                  <a:pt x="5" y="26"/>
                </a:cubicBezTo>
                <a:cubicBezTo>
                  <a:pt x="4" y="28"/>
                  <a:pt x="4" y="28"/>
                  <a:pt x="4" y="28"/>
                </a:cubicBezTo>
                <a:cubicBezTo>
                  <a:pt x="4" y="29"/>
                  <a:pt x="4" y="29"/>
                  <a:pt x="4" y="29"/>
                </a:cubicBezTo>
                <a:cubicBezTo>
                  <a:pt x="3" y="29"/>
                  <a:pt x="3" y="29"/>
                  <a:pt x="3" y="29"/>
                </a:cubicBezTo>
                <a:cubicBezTo>
                  <a:pt x="2" y="29"/>
                  <a:pt x="2" y="29"/>
                  <a:pt x="2" y="29"/>
                </a:cubicBezTo>
                <a:cubicBezTo>
                  <a:pt x="2" y="29"/>
                  <a:pt x="2" y="29"/>
                  <a:pt x="2" y="29"/>
                </a:cubicBezTo>
                <a:cubicBezTo>
                  <a:pt x="1" y="29"/>
                  <a:pt x="1" y="29"/>
                  <a:pt x="1" y="29"/>
                </a:cubicBezTo>
                <a:cubicBezTo>
                  <a:pt x="0" y="29"/>
                  <a:pt x="0" y="29"/>
                  <a:pt x="0" y="29"/>
                </a:cubicBezTo>
                <a:cubicBezTo>
                  <a:pt x="0" y="29"/>
                  <a:pt x="0" y="29"/>
                  <a:pt x="0" y="29"/>
                </a:cubicBezTo>
                <a:cubicBezTo>
                  <a:pt x="0" y="28"/>
                  <a:pt x="0" y="28"/>
                  <a:pt x="0" y="28"/>
                </a:cubicBezTo>
                <a:cubicBezTo>
                  <a:pt x="0" y="27"/>
                  <a:pt x="0" y="27"/>
                  <a:pt x="0" y="27"/>
                </a:cubicBezTo>
                <a:cubicBezTo>
                  <a:pt x="1" y="26"/>
                  <a:pt x="1" y="26"/>
                  <a:pt x="1" y="26"/>
                </a:cubicBezTo>
                <a:cubicBezTo>
                  <a:pt x="1" y="26"/>
                  <a:pt x="1" y="26"/>
                  <a:pt x="1" y="26"/>
                </a:cubicBezTo>
                <a:cubicBezTo>
                  <a:pt x="2" y="25"/>
                  <a:pt x="2" y="25"/>
                  <a:pt x="2" y="25"/>
                </a:cubicBezTo>
                <a:cubicBezTo>
                  <a:pt x="2" y="25"/>
                  <a:pt x="2" y="24"/>
                  <a:pt x="2" y="24"/>
                </a:cubicBezTo>
                <a:cubicBezTo>
                  <a:pt x="3" y="23"/>
                  <a:pt x="3" y="22"/>
                  <a:pt x="3" y="22"/>
                </a:cubicBezTo>
                <a:cubicBezTo>
                  <a:pt x="3" y="21"/>
                  <a:pt x="4" y="20"/>
                  <a:pt x="4" y="20"/>
                </a:cubicBezTo>
                <a:cubicBezTo>
                  <a:pt x="4" y="19"/>
                  <a:pt x="5" y="19"/>
                  <a:pt x="5" y="18"/>
                </a:cubicBezTo>
                <a:cubicBezTo>
                  <a:pt x="5" y="18"/>
                  <a:pt x="6" y="18"/>
                  <a:pt x="6" y="17"/>
                </a:cubicBezTo>
                <a:cubicBezTo>
                  <a:pt x="6" y="17"/>
                  <a:pt x="6" y="16"/>
                  <a:pt x="6" y="16"/>
                </a:cubicBezTo>
                <a:cubicBezTo>
                  <a:pt x="7" y="15"/>
                  <a:pt x="7" y="15"/>
                  <a:pt x="7" y="15"/>
                </a:cubicBezTo>
                <a:cubicBezTo>
                  <a:pt x="7" y="14"/>
                  <a:pt x="7" y="14"/>
                  <a:pt x="7" y="13"/>
                </a:cubicBezTo>
                <a:cubicBezTo>
                  <a:pt x="8" y="13"/>
                  <a:pt x="8" y="13"/>
                  <a:pt x="8" y="12"/>
                </a:cubicBezTo>
                <a:cubicBezTo>
                  <a:pt x="8" y="11"/>
                  <a:pt x="8" y="11"/>
                  <a:pt x="8" y="11"/>
                </a:cubicBezTo>
                <a:cubicBezTo>
                  <a:pt x="9" y="10"/>
                  <a:pt x="9" y="10"/>
                  <a:pt x="9" y="10"/>
                </a:cubicBezTo>
                <a:cubicBezTo>
                  <a:pt x="10" y="9"/>
                  <a:pt x="10" y="9"/>
                  <a:pt x="10" y="9"/>
                </a:cubicBezTo>
                <a:cubicBezTo>
                  <a:pt x="12" y="9"/>
                  <a:pt x="12" y="9"/>
                  <a:pt x="12" y="9"/>
                </a:cubicBezTo>
                <a:cubicBezTo>
                  <a:pt x="12" y="8"/>
                  <a:pt x="12" y="8"/>
                  <a:pt x="12" y="8"/>
                </a:cubicBezTo>
                <a:cubicBezTo>
                  <a:pt x="11" y="8"/>
                  <a:pt x="11" y="8"/>
                  <a:pt x="11" y="8"/>
                </a:cubicBezTo>
                <a:cubicBezTo>
                  <a:pt x="11" y="8"/>
                  <a:pt x="11" y="8"/>
                  <a:pt x="11" y="8"/>
                </a:cubicBezTo>
                <a:cubicBezTo>
                  <a:pt x="11" y="8"/>
                  <a:pt x="11" y="8"/>
                  <a:pt x="11" y="8"/>
                </a:cubicBezTo>
                <a:cubicBezTo>
                  <a:pt x="11" y="7"/>
                  <a:pt x="11" y="7"/>
                  <a:pt x="11" y="7"/>
                </a:cubicBezTo>
                <a:cubicBezTo>
                  <a:pt x="11" y="7"/>
                  <a:pt x="11" y="7"/>
                  <a:pt x="11" y="7"/>
                </a:cubicBezTo>
                <a:cubicBezTo>
                  <a:pt x="10" y="7"/>
                  <a:pt x="10" y="7"/>
                  <a:pt x="10" y="7"/>
                </a:cubicBezTo>
                <a:cubicBezTo>
                  <a:pt x="10" y="7"/>
                  <a:pt x="10" y="7"/>
                  <a:pt x="10" y="7"/>
                </a:cubicBezTo>
                <a:cubicBezTo>
                  <a:pt x="10" y="6"/>
                  <a:pt x="10" y="6"/>
                  <a:pt x="10" y="6"/>
                </a:cubicBezTo>
                <a:cubicBezTo>
                  <a:pt x="10" y="6"/>
                  <a:pt x="10" y="6"/>
                  <a:pt x="10" y="6"/>
                </a:cubicBezTo>
                <a:cubicBezTo>
                  <a:pt x="10" y="5"/>
                  <a:pt x="10" y="5"/>
                  <a:pt x="10" y="5"/>
                </a:cubicBezTo>
                <a:cubicBezTo>
                  <a:pt x="10" y="4"/>
                  <a:pt x="10" y="4"/>
                  <a:pt x="10" y="4"/>
                </a:cubicBezTo>
                <a:cubicBezTo>
                  <a:pt x="10" y="3"/>
                  <a:pt x="10" y="3"/>
                  <a:pt x="10" y="3"/>
                </a:cubicBezTo>
                <a:cubicBezTo>
                  <a:pt x="10" y="2"/>
                  <a:pt x="10" y="2"/>
                  <a:pt x="10" y="2"/>
                </a:cubicBezTo>
                <a:cubicBezTo>
                  <a:pt x="11" y="1"/>
                  <a:pt x="11" y="1"/>
                  <a:pt x="11" y="1"/>
                </a:cubicBezTo>
                <a:cubicBezTo>
                  <a:pt x="12" y="1"/>
                  <a:pt x="12" y="1"/>
                  <a:pt x="12" y="1"/>
                </a:cubicBezTo>
                <a:cubicBezTo>
                  <a:pt x="13" y="0"/>
                  <a:pt x="13" y="0"/>
                  <a:pt x="13" y="0"/>
                </a:cubicBezTo>
                <a:cubicBezTo>
                  <a:pt x="14" y="0"/>
                  <a:pt x="14" y="0"/>
                  <a:pt x="14" y="0"/>
                </a:cubicBezTo>
                <a:cubicBezTo>
                  <a:pt x="15" y="1"/>
                  <a:pt x="15" y="1"/>
                  <a:pt x="15" y="1"/>
                </a:cubicBezTo>
                <a:cubicBezTo>
                  <a:pt x="16" y="2"/>
                  <a:pt x="16" y="2"/>
                  <a:pt x="16" y="2"/>
                </a:cubicBezTo>
                <a:cubicBezTo>
                  <a:pt x="17" y="3"/>
                  <a:pt x="17" y="3"/>
                  <a:pt x="17" y="3"/>
                </a:cubicBezTo>
                <a:cubicBezTo>
                  <a:pt x="17" y="5"/>
                  <a:pt x="17" y="5"/>
                  <a:pt x="17" y="5"/>
                </a:cubicBezTo>
                <a:cubicBezTo>
                  <a:pt x="17" y="5"/>
                  <a:pt x="17" y="5"/>
                  <a:pt x="17" y="5"/>
                </a:cubicBezTo>
                <a:cubicBezTo>
                  <a:pt x="17" y="6"/>
                  <a:pt x="17" y="6"/>
                  <a:pt x="17" y="6"/>
                </a:cubicBezTo>
                <a:cubicBezTo>
                  <a:pt x="17" y="7"/>
                  <a:pt x="17" y="7"/>
                  <a:pt x="17" y="7"/>
                </a:cubicBezTo>
                <a:cubicBezTo>
                  <a:pt x="18" y="7"/>
                  <a:pt x="18" y="7"/>
                  <a:pt x="18" y="7"/>
                </a:cubicBezTo>
              </a:path>
            </a:pathLst>
          </a:custGeom>
          <a:solidFill>
            <a:srgbClr val="EF7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82" name="Freeform 178"/>
          <p:cNvSpPr>
            <a:spLocks noEditPoints="1"/>
          </p:cNvSpPr>
          <p:nvPr userDrawn="1"/>
        </p:nvSpPr>
        <p:spPr bwMode="auto">
          <a:xfrm>
            <a:off x="4767264" y="-7587975"/>
            <a:ext cx="250825" cy="620713"/>
          </a:xfrm>
          <a:custGeom>
            <a:avLst/>
            <a:gdLst>
              <a:gd name="T0" fmla="*/ 78 w 158"/>
              <a:gd name="T1" fmla="*/ 0 h 391"/>
              <a:gd name="T2" fmla="*/ 0 w 158"/>
              <a:gd name="T3" fmla="*/ 391 h 391"/>
              <a:gd name="T4" fmla="*/ 158 w 158"/>
              <a:gd name="T5" fmla="*/ 88 h 391"/>
              <a:gd name="T6" fmla="*/ 32 w 158"/>
              <a:gd name="T7" fmla="*/ 310 h 391"/>
              <a:gd name="T8" fmla="*/ 16 w 158"/>
              <a:gd name="T9" fmla="*/ 361 h 391"/>
              <a:gd name="T10" fmla="*/ 16 w 158"/>
              <a:gd name="T11" fmla="*/ 244 h 391"/>
              <a:gd name="T12" fmla="*/ 32 w 158"/>
              <a:gd name="T13" fmla="*/ 294 h 391"/>
              <a:gd name="T14" fmla="*/ 16 w 158"/>
              <a:gd name="T15" fmla="*/ 244 h 391"/>
              <a:gd name="T16" fmla="*/ 32 w 158"/>
              <a:gd name="T17" fmla="*/ 180 h 391"/>
              <a:gd name="T18" fmla="*/ 16 w 158"/>
              <a:gd name="T19" fmla="*/ 230 h 391"/>
              <a:gd name="T20" fmla="*/ 16 w 158"/>
              <a:gd name="T21" fmla="*/ 114 h 391"/>
              <a:gd name="T22" fmla="*/ 32 w 158"/>
              <a:gd name="T23" fmla="*/ 166 h 391"/>
              <a:gd name="T24" fmla="*/ 16 w 158"/>
              <a:gd name="T25" fmla="*/ 114 h 391"/>
              <a:gd name="T26" fmla="*/ 60 w 158"/>
              <a:gd name="T27" fmla="*/ 310 h 391"/>
              <a:gd name="T28" fmla="*/ 44 w 158"/>
              <a:gd name="T29" fmla="*/ 361 h 391"/>
              <a:gd name="T30" fmla="*/ 44 w 158"/>
              <a:gd name="T31" fmla="*/ 244 h 391"/>
              <a:gd name="T32" fmla="*/ 60 w 158"/>
              <a:gd name="T33" fmla="*/ 294 h 391"/>
              <a:gd name="T34" fmla="*/ 44 w 158"/>
              <a:gd name="T35" fmla="*/ 244 h 391"/>
              <a:gd name="T36" fmla="*/ 60 w 158"/>
              <a:gd name="T37" fmla="*/ 180 h 391"/>
              <a:gd name="T38" fmla="*/ 44 w 158"/>
              <a:gd name="T39" fmla="*/ 230 h 391"/>
              <a:gd name="T40" fmla="*/ 44 w 158"/>
              <a:gd name="T41" fmla="*/ 114 h 391"/>
              <a:gd name="T42" fmla="*/ 60 w 158"/>
              <a:gd name="T43" fmla="*/ 166 h 391"/>
              <a:gd name="T44" fmla="*/ 44 w 158"/>
              <a:gd name="T45" fmla="*/ 114 h 391"/>
              <a:gd name="T46" fmla="*/ 60 w 158"/>
              <a:gd name="T47" fmla="*/ 50 h 391"/>
              <a:gd name="T48" fmla="*/ 44 w 158"/>
              <a:gd name="T49" fmla="*/ 102 h 391"/>
              <a:gd name="T50" fmla="*/ 70 w 158"/>
              <a:gd name="T51" fmla="*/ 310 h 391"/>
              <a:gd name="T52" fmla="*/ 88 w 158"/>
              <a:gd name="T53" fmla="*/ 361 h 391"/>
              <a:gd name="T54" fmla="*/ 70 w 158"/>
              <a:gd name="T55" fmla="*/ 310 h 391"/>
              <a:gd name="T56" fmla="*/ 88 w 158"/>
              <a:gd name="T57" fmla="*/ 244 h 391"/>
              <a:gd name="T58" fmla="*/ 70 w 158"/>
              <a:gd name="T59" fmla="*/ 294 h 391"/>
              <a:gd name="T60" fmla="*/ 70 w 158"/>
              <a:gd name="T61" fmla="*/ 180 h 391"/>
              <a:gd name="T62" fmla="*/ 88 w 158"/>
              <a:gd name="T63" fmla="*/ 230 h 391"/>
              <a:gd name="T64" fmla="*/ 70 w 158"/>
              <a:gd name="T65" fmla="*/ 180 h 391"/>
              <a:gd name="T66" fmla="*/ 88 w 158"/>
              <a:gd name="T67" fmla="*/ 114 h 391"/>
              <a:gd name="T68" fmla="*/ 70 w 158"/>
              <a:gd name="T69" fmla="*/ 166 h 391"/>
              <a:gd name="T70" fmla="*/ 70 w 158"/>
              <a:gd name="T71" fmla="*/ 50 h 391"/>
              <a:gd name="T72" fmla="*/ 88 w 158"/>
              <a:gd name="T73" fmla="*/ 102 h 391"/>
              <a:gd name="T74" fmla="*/ 70 w 158"/>
              <a:gd name="T75" fmla="*/ 50 h 391"/>
              <a:gd name="T76" fmla="*/ 114 w 158"/>
              <a:gd name="T77" fmla="*/ 310 h 391"/>
              <a:gd name="T78" fmla="*/ 98 w 158"/>
              <a:gd name="T79" fmla="*/ 361 h 391"/>
              <a:gd name="T80" fmla="*/ 98 w 158"/>
              <a:gd name="T81" fmla="*/ 244 h 391"/>
              <a:gd name="T82" fmla="*/ 114 w 158"/>
              <a:gd name="T83" fmla="*/ 294 h 391"/>
              <a:gd name="T84" fmla="*/ 98 w 158"/>
              <a:gd name="T85" fmla="*/ 244 h 391"/>
              <a:gd name="T86" fmla="*/ 114 w 158"/>
              <a:gd name="T87" fmla="*/ 180 h 391"/>
              <a:gd name="T88" fmla="*/ 98 w 158"/>
              <a:gd name="T89" fmla="*/ 230 h 391"/>
              <a:gd name="T90" fmla="*/ 98 w 158"/>
              <a:gd name="T91" fmla="*/ 114 h 391"/>
              <a:gd name="T92" fmla="*/ 114 w 158"/>
              <a:gd name="T93" fmla="*/ 166 h 391"/>
              <a:gd name="T94" fmla="*/ 98 w 158"/>
              <a:gd name="T95" fmla="*/ 114 h 391"/>
              <a:gd name="T96" fmla="*/ 114 w 158"/>
              <a:gd name="T97" fmla="*/ 50 h 391"/>
              <a:gd name="T98" fmla="*/ 98 w 158"/>
              <a:gd name="T99" fmla="*/ 102 h 391"/>
              <a:gd name="T100" fmla="*/ 126 w 158"/>
              <a:gd name="T101" fmla="*/ 310 h 391"/>
              <a:gd name="T102" fmla="*/ 142 w 158"/>
              <a:gd name="T103" fmla="*/ 361 h 391"/>
              <a:gd name="T104" fmla="*/ 126 w 158"/>
              <a:gd name="T105" fmla="*/ 310 h 391"/>
              <a:gd name="T106" fmla="*/ 142 w 158"/>
              <a:gd name="T107" fmla="*/ 244 h 391"/>
              <a:gd name="T108" fmla="*/ 126 w 158"/>
              <a:gd name="T109" fmla="*/ 294 h 391"/>
              <a:gd name="T110" fmla="*/ 126 w 158"/>
              <a:gd name="T111" fmla="*/ 180 h 391"/>
              <a:gd name="T112" fmla="*/ 142 w 158"/>
              <a:gd name="T113" fmla="*/ 230 h 391"/>
              <a:gd name="T114" fmla="*/ 126 w 158"/>
              <a:gd name="T115" fmla="*/ 180 h 391"/>
              <a:gd name="T116" fmla="*/ 142 w 158"/>
              <a:gd name="T117" fmla="*/ 114 h 391"/>
              <a:gd name="T118" fmla="*/ 126 w 158"/>
              <a:gd name="T119" fmla="*/ 1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391">
                <a:moveTo>
                  <a:pt x="158" y="88"/>
                </a:moveTo>
                <a:lnTo>
                  <a:pt x="78" y="0"/>
                </a:lnTo>
                <a:lnTo>
                  <a:pt x="0" y="88"/>
                </a:lnTo>
                <a:lnTo>
                  <a:pt x="0" y="391"/>
                </a:lnTo>
                <a:lnTo>
                  <a:pt x="158" y="391"/>
                </a:lnTo>
                <a:lnTo>
                  <a:pt x="158" y="88"/>
                </a:lnTo>
                <a:close/>
                <a:moveTo>
                  <a:pt x="16" y="310"/>
                </a:moveTo>
                <a:lnTo>
                  <a:pt x="32" y="310"/>
                </a:lnTo>
                <a:lnTo>
                  <a:pt x="32" y="361"/>
                </a:lnTo>
                <a:lnTo>
                  <a:pt x="16" y="361"/>
                </a:lnTo>
                <a:lnTo>
                  <a:pt x="16" y="310"/>
                </a:lnTo>
                <a:close/>
                <a:moveTo>
                  <a:pt x="16" y="244"/>
                </a:moveTo>
                <a:lnTo>
                  <a:pt x="32" y="244"/>
                </a:lnTo>
                <a:lnTo>
                  <a:pt x="32" y="294"/>
                </a:lnTo>
                <a:lnTo>
                  <a:pt x="16" y="294"/>
                </a:lnTo>
                <a:lnTo>
                  <a:pt x="16" y="244"/>
                </a:lnTo>
                <a:close/>
                <a:moveTo>
                  <a:pt x="16" y="180"/>
                </a:moveTo>
                <a:lnTo>
                  <a:pt x="32" y="180"/>
                </a:lnTo>
                <a:lnTo>
                  <a:pt x="32" y="230"/>
                </a:lnTo>
                <a:lnTo>
                  <a:pt x="16" y="230"/>
                </a:lnTo>
                <a:lnTo>
                  <a:pt x="16" y="180"/>
                </a:lnTo>
                <a:close/>
                <a:moveTo>
                  <a:pt x="16" y="114"/>
                </a:moveTo>
                <a:lnTo>
                  <a:pt x="32" y="114"/>
                </a:lnTo>
                <a:lnTo>
                  <a:pt x="32" y="166"/>
                </a:lnTo>
                <a:lnTo>
                  <a:pt x="16" y="166"/>
                </a:lnTo>
                <a:lnTo>
                  <a:pt x="16" y="114"/>
                </a:lnTo>
                <a:close/>
                <a:moveTo>
                  <a:pt x="44" y="310"/>
                </a:moveTo>
                <a:lnTo>
                  <a:pt x="60" y="310"/>
                </a:lnTo>
                <a:lnTo>
                  <a:pt x="60" y="361"/>
                </a:lnTo>
                <a:lnTo>
                  <a:pt x="44" y="361"/>
                </a:lnTo>
                <a:lnTo>
                  <a:pt x="44" y="310"/>
                </a:lnTo>
                <a:close/>
                <a:moveTo>
                  <a:pt x="44" y="244"/>
                </a:moveTo>
                <a:lnTo>
                  <a:pt x="60" y="244"/>
                </a:lnTo>
                <a:lnTo>
                  <a:pt x="60" y="294"/>
                </a:lnTo>
                <a:lnTo>
                  <a:pt x="44" y="294"/>
                </a:lnTo>
                <a:lnTo>
                  <a:pt x="44" y="244"/>
                </a:lnTo>
                <a:close/>
                <a:moveTo>
                  <a:pt x="44" y="180"/>
                </a:moveTo>
                <a:lnTo>
                  <a:pt x="60" y="180"/>
                </a:lnTo>
                <a:lnTo>
                  <a:pt x="60" y="230"/>
                </a:lnTo>
                <a:lnTo>
                  <a:pt x="44" y="230"/>
                </a:lnTo>
                <a:lnTo>
                  <a:pt x="44" y="180"/>
                </a:lnTo>
                <a:close/>
                <a:moveTo>
                  <a:pt x="44" y="114"/>
                </a:moveTo>
                <a:lnTo>
                  <a:pt x="60" y="114"/>
                </a:lnTo>
                <a:lnTo>
                  <a:pt x="60" y="166"/>
                </a:lnTo>
                <a:lnTo>
                  <a:pt x="44" y="166"/>
                </a:lnTo>
                <a:lnTo>
                  <a:pt x="44" y="114"/>
                </a:lnTo>
                <a:close/>
                <a:moveTo>
                  <a:pt x="44" y="50"/>
                </a:moveTo>
                <a:lnTo>
                  <a:pt x="60" y="50"/>
                </a:lnTo>
                <a:lnTo>
                  <a:pt x="60" y="102"/>
                </a:lnTo>
                <a:lnTo>
                  <a:pt x="44" y="102"/>
                </a:lnTo>
                <a:lnTo>
                  <a:pt x="44" y="50"/>
                </a:lnTo>
                <a:close/>
                <a:moveTo>
                  <a:pt x="70" y="310"/>
                </a:moveTo>
                <a:lnTo>
                  <a:pt x="88" y="310"/>
                </a:lnTo>
                <a:lnTo>
                  <a:pt x="88" y="361"/>
                </a:lnTo>
                <a:lnTo>
                  <a:pt x="70" y="361"/>
                </a:lnTo>
                <a:lnTo>
                  <a:pt x="70" y="310"/>
                </a:lnTo>
                <a:close/>
                <a:moveTo>
                  <a:pt x="70" y="244"/>
                </a:moveTo>
                <a:lnTo>
                  <a:pt x="88" y="244"/>
                </a:lnTo>
                <a:lnTo>
                  <a:pt x="88" y="294"/>
                </a:lnTo>
                <a:lnTo>
                  <a:pt x="70" y="294"/>
                </a:lnTo>
                <a:lnTo>
                  <a:pt x="70" y="244"/>
                </a:lnTo>
                <a:close/>
                <a:moveTo>
                  <a:pt x="70" y="180"/>
                </a:moveTo>
                <a:lnTo>
                  <a:pt x="88" y="180"/>
                </a:lnTo>
                <a:lnTo>
                  <a:pt x="88" y="230"/>
                </a:lnTo>
                <a:lnTo>
                  <a:pt x="70" y="230"/>
                </a:lnTo>
                <a:lnTo>
                  <a:pt x="70" y="180"/>
                </a:lnTo>
                <a:close/>
                <a:moveTo>
                  <a:pt x="70" y="114"/>
                </a:moveTo>
                <a:lnTo>
                  <a:pt x="88" y="114"/>
                </a:lnTo>
                <a:lnTo>
                  <a:pt x="88" y="166"/>
                </a:lnTo>
                <a:lnTo>
                  <a:pt x="70" y="166"/>
                </a:lnTo>
                <a:lnTo>
                  <a:pt x="70" y="114"/>
                </a:lnTo>
                <a:close/>
                <a:moveTo>
                  <a:pt x="70" y="50"/>
                </a:moveTo>
                <a:lnTo>
                  <a:pt x="88" y="50"/>
                </a:lnTo>
                <a:lnTo>
                  <a:pt x="88" y="102"/>
                </a:lnTo>
                <a:lnTo>
                  <a:pt x="70" y="102"/>
                </a:lnTo>
                <a:lnTo>
                  <a:pt x="70" y="50"/>
                </a:lnTo>
                <a:close/>
                <a:moveTo>
                  <a:pt x="98" y="310"/>
                </a:moveTo>
                <a:lnTo>
                  <a:pt x="114" y="310"/>
                </a:lnTo>
                <a:lnTo>
                  <a:pt x="114" y="361"/>
                </a:lnTo>
                <a:lnTo>
                  <a:pt x="98" y="361"/>
                </a:lnTo>
                <a:lnTo>
                  <a:pt x="98" y="310"/>
                </a:lnTo>
                <a:close/>
                <a:moveTo>
                  <a:pt x="98" y="244"/>
                </a:moveTo>
                <a:lnTo>
                  <a:pt x="114" y="244"/>
                </a:lnTo>
                <a:lnTo>
                  <a:pt x="114" y="294"/>
                </a:lnTo>
                <a:lnTo>
                  <a:pt x="98" y="294"/>
                </a:lnTo>
                <a:lnTo>
                  <a:pt x="98" y="244"/>
                </a:lnTo>
                <a:close/>
                <a:moveTo>
                  <a:pt x="98" y="180"/>
                </a:moveTo>
                <a:lnTo>
                  <a:pt x="114" y="180"/>
                </a:lnTo>
                <a:lnTo>
                  <a:pt x="114" y="230"/>
                </a:lnTo>
                <a:lnTo>
                  <a:pt x="98" y="230"/>
                </a:lnTo>
                <a:lnTo>
                  <a:pt x="98" y="180"/>
                </a:lnTo>
                <a:close/>
                <a:moveTo>
                  <a:pt x="98" y="114"/>
                </a:moveTo>
                <a:lnTo>
                  <a:pt x="114" y="114"/>
                </a:lnTo>
                <a:lnTo>
                  <a:pt x="114" y="166"/>
                </a:lnTo>
                <a:lnTo>
                  <a:pt x="98" y="166"/>
                </a:lnTo>
                <a:lnTo>
                  <a:pt x="98" y="114"/>
                </a:lnTo>
                <a:close/>
                <a:moveTo>
                  <a:pt x="98" y="50"/>
                </a:moveTo>
                <a:lnTo>
                  <a:pt x="114" y="50"/>
                </a:lnTo>
                <a:lnTo>
                  <a:pt x="114" y="102"/>
                </a:lnTo>
                <a:lnTo>
                  <a:pt x="98" y="102"/>
                </a:lnTo>
                <a:lnTo>
                  <a:pt x="98" y="50"/>
                </a:lnTo>
                <a:close/>
                <a:moveTo>
                  <a:pt x="126" y="310"/>
                </a:moveTo>
                <a:lnTo>
                  <a:pt x="142" y="310"/>
                </a:lnTo>
                <a:lnTo>
                  <a:pt x="142" y="361"/>
                </a:lnTo>
                <a:lnTo>
                  <a:pt x="126" y="361"/>
                </a:lnTo>
                <a:lnTo>
                  <a:pt x="126" y="310"/>
                </a:lnTo>
                <a:close/>
                <a:moveTo>
                  <a:pt x="126" y="244"/>
                </a:moveTo>
                <a:lnTo>
                  <a:pt x="142" y="244"/>
                </a:lnTo>
                <a:lnTo>
                  <a:pt x="142" y="294"/>
                </a:lnTo>
                <a:lnTo>
                  <a:pt x="126" y="294"/>
                </a:lnTo>
                <a:lnTo>
                  <a:pt x="126" y="244"/>
                </a:lnTo>
                <a:close/>
                <a:moveTo>
                  <a:pt x="126" y="180"/>
                </a:moveTo>
                <a:lnTo>
                  <a:pt x="142" y="180"/>
                </a:lnTo>
                <a:lnTo>
                  <a:pt x="142" y="230"/>
                </a:lnTo>
                <a:lnTo>
                  <a:pt x="126" y="230"/>
                </a:lnTo>
                <a:lnTo>
                  <a:pt x="126" y="180"/>
                </a:lnTo>
                <a:close/>
                <a:moveTo>
                  <a:pt x="126" y="114"/>
                </a:moveTo>
                <a:lnTo>
                  <a:pt x="142" y="114"/>
                </a:lnTo>
                <a:lnTo>
                  <a:pt x="142" y="166"/>
                </a:lnTo>
                <a:lnTo>
                  <a:pt x="126" y="166"/>
                </a:lnTo>
                <a:lnTo>
                  <a:pt x="126"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83" name="Freeform 179"/>
          <p:cNvSpPr>
            <a:spLocks noEditPoints="1"/>
          </p:cNvSpPr>
          <p:nvPr userDrawn="1"/>
        </p:nvSpPr>
        <p:spPr bwMode="auto">
          <a:xfrm>
            <a:off x="5059363" y="-7400652"/>
            <a:ext cx="254000" cy="433388"/>
          </a:xfrm>
          <a:custGeom>
            <a:avLst/>
            <a:gdLst>
              <a:gd name="T0" fmla="*/ 160 w 160"/>
              <a:gd name="T1" fmla="*/ 88 h 273"/>
              <a:gd name="T2" fmla="*/ 80 w 160"/>
              <a:gd name="T3" fmla="*/ 0 h 273"/>
              <a:gd name="T4" fmla="*/ 0 w 160"/>
              <a:gd name="T5" fmla="*/ 88 h 273"/>
              <a:gd name="T6" fmla="*/ 0 w 160"/>
              <a:gd name="T7" fmla="*/ 273 h 273"/>
              <a:gd name="T8" fmla="*/ 160 w 160"/>
              <a:gd name="T9" fmla="*/ 273 h 273"/>
              <a:gd name="T10" fmla="*/ 160 w 160"/>
              <a:gd name="T11" fmla="*/ 88 h 273"/>
              <a:gd name="T12" fmla="*/ 16 w 160"/>
              <a:gd name="T13" fmla="*/ 178 h 273"/>
              <a:gd name="T14" fmla="*/ 32 w 160"/>
              <a:gd name="T15" fmla="*/ 178 h 273"/>
              <a:gd name="T16" fmla="*/ 32 w 160"/>
              <a:gd name="T17" fmla="*/ 230 h 273"/>
              <a:gd name="T18" fmla="*/ 16 w 160"/>
              <a:gd name="T19" fmla="*/ 230 h 273"/>
              <a:gd name="T20" fmla="*/ 16 w 160"/>
              <a:gd name="T21" fmla="*/ 178 h 273"/>
              <a:gd name="T22" fmla="*/ 16 w 160"/>
              <a:gd name="T23" fmla="*/ 114 h 273"/>
              <a:gd name="T24" fmla="*/ 32 w 160"/>
              <a:gd name="T25" fmla="*/ 114 h 273"/>
              <a:gd name="T26" fmla="*/ 32 w 160"/>
              <a:gd name="T27" fmla="*/ 166 h 273"/>
              <a:gd name="T28" fmla="*/ 16 w 160"/>
              <a:gd name="T29" fmla="*/ 166 h 273"/>
              <a:gd name="T30" fmla="*/ 16 w 160"/>
              <a:gd name="T31" fmla="*/ 114 h 273"/>
              <a:gd name="T32" fmla="*/ 44 w 160"/>
              <a:gd name="T33" fmla="*/ 178 h 273"/>
              <a:gd name="T34" fmla="*/ 60 w 160"/>
              <a:gd name="T35" fmla="*/ 178 h 273"/>
              <a:gd name="T36" fmla="*/ 60 w 160"/>
              <a:gd name="T37" fmla="*/ 230 h 273"/>
              <a:gd name="T38" fmla="*/ 44 w 160"/>
              <a:gd name="T39" fmla="*/ 230 h 273"/>
              <a:gd name="T40" fmla="*/ 44 w 160"/>
              <a:gd name="T41" fmla="*/ 178 h 273"/>
              <a:gd name="T42" fmla="*/ 44 w 160"/>
              <a:gd name="T43" fmla="*/ 114 h 273"/>
              <a:gd name="T44" fmla="*/ 60 w 160"/>
              <a:gd name="T45" fmla="*/ 114 h 273"/>
              <a:gd name="T46" fmla="*/ 60 w 160"/>
              <a:gd name="T47" fmla="*/ 166 h 273"/>
              <a:gd name="T48" fmla="*/ 44 w 160"/>
              <a:gd name="T49" fmla="*/ 166 h 273"/>
              <a:gd name="T50" fmla="*/ 44 w 160"/>
              <a:gd name="T51" fmla="*/ 114 h 273"/>
              <a:gd name="T52" fmla="*/ 72 w 160"/>
              <a:gd name="T53" fmla="*/ 178 h 273"/>
              <a:gd name="T54" fmla="*/ 88 w 160"/>
              <a:gd name="T55" fmla="*/ 178 h 273"/>
              <a:gd name="T56" fmla="*/ 88 w 160"/>
              <a:gd name="T57" fmla="*/ 230 h 273"/>
              <a:gd name="T58" fmla="*/ 72 w 160"/>
              <a:gd name="T59" fmla="*/ 230 h 273"/>
              <a:gd name="T60" fmla="*/ 72 w 160"/>
              <a:gd name="T61" fmla="*/ 178 h 273"/>
              <a:gd name="T62" fmla="*/ 72 w 160"/>
              <a:gd name="T63" fmla="*/ 114 h 273"/>
              <a:gd name="T64" fmla="*/ 88 w 160"/>
              <a:gd name="T65" fmla="*/ 114 h 273"/>
              <a:gd name="T66" fmla="*/ 88 w 160"/>
              <a:gd name="T67" fmla="*/ 166 h 273"/>
              <a:gd name="T68" fmla="*/ 72 w 160"/>
              <a:gd name="T69" fmla="*/ 166 h 273"/>
              <a:gd name="T70" fmla="*/ 72 w 160"/>
              <a:gd name="T71" fmla="*/ 114 h 273"/>
              <a:gd name="T72" fmla="*/ 100 w 160"/>
              <a:gd name="T73" fmla="*/ 178 h 273"/>
              <a:gd name="T74" fmla="*/ 116 w 160"/>
              <a:gd name="T75" fmla="*/ 178 h 273"/>
              <a:gd name="T76" fmla="*/ 116 w 160"/>
              <a:gd name="T77" fmla="*/ 230 h 273"/>
              <a:gd name="T78" fmla="*/ 100 w 160"/>
              <a:gd name="T79" fmla="*/ 230 h 273"/>
              <a:gd name="T80" fmla="*/ 100 w 160"/>
              <a:gd name="T81" fmla="*/ 178 h 273"/>
              <a:gd name="T82" fmla="*/ 100 w 160"/>
              <a:gd name="T83" fmla="*/ 114 h 273"/>
              <a:gd name="T84" fmla="*/ 116 w 160"/>
              <a:gd name="T85" fmla="*/ 114 h 273"/>
              <a:gd name="T86" fmla="*/ 116 w 160"/>
              <a:gd name="T87" fmla="*/ 166 h 273"/>
              <a:gd name="T88" fmla="*/ 100 w 160"/>
              <a:gd name="T89" fmla="*/ 166 h 273"/>
              <a:gd name="T90" fmla="*/ 100 w 160"/>
              <a:gd name="T91" fmla="*/ 114 h 273"/>
              <a:gd name="T92" fmla="*/ 128 w 160"/>
              <a:gd name="T93" fmla="*/ 178 h 273"/>
              <a:gd name="T94" fmla="*/ 144 w 160"/>
              <a:gd name="T95" fmla="*/ 178 h 273"/>
              <a:gd name="T96" fmla="*/ 144 w 160"/>
              <a:gd name="T97" fmla="*/ 230 h 273"/>
              <a:gd name="T98" fmla="*/ 128 w 160"/>
              <a:gd name="T99" fmla="*/ 230 h 273"/>
              <a:gd name="T100" fmla="*/ 128 w 160"/>
              <a:gd name="T101" fmla="*/ 178 h 273"/>
              <a:gd name="T102" fmla="*/ 128 w 160"/>
              <a:gd name="T103" fmla="*/ 114 h 273"/>
              <a:gd name="T104" fmla="*/ 144 w 160"/>
              <a:gd name="T105" fmla="*/ 114 h 273"/>
              <a:gd name="T106" fmla="*/ 144 w 160"/>
              <a:gd name="T107" fmla="*/ 166 h 273"/>
              <a:gd name="T108" fmla="*/ 128 w 160"/>
              <a:gd name="T109" fmla="*/ 166 h 273"/>
              <a:gd name="T110" fmla="*/ 128 w 160"/>
              <a:gd name="T111" fmla="*/ 11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273">
                <a:moveTo>
                  <a:pt x="160" y="88"/>
                </a:moveTo>
                <a:lnTo>
                  <a:pt x="80" y="0"/>
                </a:lnTo>
                <a:lnTo>
                  <a:pt x="0" y="88"/>
                </a:lnTo>
                <a:lnTo>
                  <a:pt x="0" y="273"/>
                </a:lnTo>
                <a:lnTo>
                  <a:pt x="160" y="273"/>
                </a:lnTo>
                <a:lnTo>
                  <a:pt x="160" y="88"/>
                </a:lnTo>
                <a:close/>
                <a:moveTo>
                  <a:pt x="16" y="178"/>
                </a:moveTo>
                <a:lnTo>
                  <a:pt x="32" y="178"/>
                </a:lnTo>
                <a:lnTo>
                  <a:pt x="32" y="230"/>
                </a:lnTo>
                <a:lnTo>
                  <a:pt x="16" y="230"/>
                </a:lnTo>
                <a:lnTo>
                  <a:pt x="16" y="178"/>
                </a:lnTo>
                <a:close/>
                <a:moveTo>
                  <a:pt x="16" y="114"/>
                </a:moveTo>
                <a:lnTo>
                  <a:pt x="32" y="114"/>
                </a:lnTo>
                <a:lnTo>
                  <a:pt x="32" y="166"/>
                </a:lnTo>
                <a:lnTo>
                  <a:pt x="16" y="166"/>
                </a:lnTo>
                <a:lnTo>
                  <a:pt x="16" y="114"/>
                </a:lnTo>
                <a:close/>
                <a:moveTo>
                  <a:pt x="44" y="178"/>
                </a:moveTo>
                <a:lnTo>
                  <a:pt x="60" y="178"/>
                </a:lnTo>
                <a:lnTo>
                  <a:pt x="60" y="230"/>
                </a:lnTo>
                <a:lnTo>
                  <a:pt x="44" y="230"/>
                </a:lnTo>
                <a:lnTo>
                  <a:pt x="44" y="178"/>
                </a:lnTo>
                <a:close/>
                <a:moveTo>
                  <a:pt x="44" y="114"/>
                </a:moveTo>
                <a:lnTo>
                  <a:pt x="60" y="114"/>
                </a:lnTo>
                <a:lnTo>
                  <a:pt x="60" y="166"/>
                </a:lnTo>
                <a:lnTo>
                  <a:pt x="44" y="166"/>
                </a:lnTo>
                <a:lnTo>
                  <a:pt x="44" y="114"/>
                </a:lnTo>
                <a:close/>
                <a:moveTo>
                  <a:pt x="72" y="178"/>
                </a:moveTo>
                <a:lnTo>
                  <a:pt x="88" y="178"/>
                </a:lnTo>
                <a:lnTo>
                  <a:pt x="88" y="230"/>
                </a:lnTo>
                <a:lnTo>
                  <a:pt x="72" y="230"/>
                </a:lnTo>
                <a:lnTo>
                  <a:pt x="72" y="178"/>
                </a:lnTo>
                <a:close/>
                <a:moveTo>
                  <a:pt x="72" y="114"/>
                </a:moveTo>
                <a:lnTo>
                  <a:pt x="88" y="114"/>
                </a:lnTo>
                <a:lnTo>
                  <a:pt x="88" y="166"/>
                </a:lnTo>
                <a:lnTo>
                  <a:pt x="72" y="166"/>
                </a:lnTo>
                <a:lnTo>
                  <a:pt x="72" y="114"/>
                </a:lnTo>
                <a:close/>
                <a:moveTo>
                  <a:pt x="100" y="178"/>
                </a:moveTo>
                <a:lnTo>
                  <a:pt x="116" y="178"/>
                </a:lnTo>
                <a:lnTo>
                  <a:pt x="116" y="230"/>
                </a:lnTo>
                <a:lnTo>
                  <a:pt x="100" y="230"/>
                </a:lnTo>
                <a:lnTo>
                  <a:pt x="100" y="178"/>
                </a:lnTo>
                <a:close/>
                <a:moveTo>
                  <a:pt x="100" y="114"/>
                </a:moveTo>
                <a:lnTo>
                  <a:pt x="116" y="114"/>
                </a:lnTo>
                <a:lnTo>
                  <a:pt x="116" y="166"/>
                </a:lnTo>
                <a:lnTo>
                  <a:pt x="100" y="166"/>
                </a:lnTo>
                <a:lnTo>
                  <a:pt x="100" y="114"/>
                </a:lnTo>
                <a:close/>
                <a:moveTo>
                  <a:pt x="128" y="178"/>
                </a:moveTo>
                <a:lnTo>
                  <a:pt x="144" y="178"/>
                </a:lnTo>
                <a:lnTo>
                  <a:pt x="144" y="230"/>
                </a:lnTo>
                <a:lnTo>
                  <a:pt x="128" y="230"/>
                </a:lnTo>
                <a:lnTo>
                  <a:pt x="128" y="178"/>
                </a:lnTo>
                <a:close/>
                <a:moveTo>
                  <a:pt x="128" y="114"/>
                </a:moveTo>
                <a:lnTo>
                  <a:pt x="144" y="114"/>
                </a:lnTo>
                <a:lnTo>
                  <a:pt x="144" y="166"/>
                </a:lnTo>
                <a:lnTo>
                  <a:pt x="128" y="166"/>
                </a:lnTo>
                <a:lnTo>
                  <a:pt x="128"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84" name="Rectangle 180"/>
          <p:cNvSpPr>
            <a:spLocks noChangeArrowheads="1"/>
          </p:cNvSpPr>
          <p:nvPr userDrawn="1"/>
        </p:nvSpPr>
        <p:spPr bwMode="auto">
          <a:xfrm>
            <a:off x="5537201" y="-7018065"/>
            <a:ext cx="85725" cy="57150"/>
          </a:xfrm>
          <a:prstGeom prst="rect">
            <a:avLst/>
          </a:prstGeom>
          <a:solidFill>
            <a:srgbClr val="B3B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90" name="Freeform 186"/>
          <p:cNvSpPr>
            <a:spLocks/>
          </p:cNvSpPr>
          <p:nvPr userDrawn="1"/>
        </p:nvSpPr>
        <p:spPr bwMode="auto">
          <a:xfrm>
            <a:off x="3910012" y="-7441927"/>
            <a:ext cx="63500" cy="41275"/>
          </a:xfrm>
          <a:custGeom>
            <a:avLst/>
            <a:gdLst>
              <a:gd name="T0" fmla="*/ 1 w 20"/>
              <a:gd name="T1" fmla="*/ 11 h 13"/>
              <a:gd name="T2" fmla="*/ 6 w 20"/>
              <a:gd name="T3" fmla="*/ 13 h 13"/>
              <a:gd name="T4" fmla="*/ 12 w 20"/>
              <a:gd name="T5" fmla="*/ 12 h 13"/>
              <a:gd name="T6" fmla="*/ 15 w 20"/>
              <a:gd name="T7" fmla="*/ 10 h 13"/>
              <a:gd name="T8" fmla="*/ 17 w 20"/>
              <a:gd name="T9" fmla="*/ 6 h 13"/>
              <a:gd name="T10" fmla="*/ 19 w 20"/>
              <a:gd name="T11" fmla="*/ 2 h 13"/>
              <a:gd name="T12" fmla="*/ 17 w 20"/>
              <a:gd name="T13" fmla="*/ 4 h 13"/>
              <a:gd name="T14" fmla="*/ 12 w 20"/>
              <a:gd name="T15" fmla="*/ 8 h 13"/>
              <a:gd name="T16" fmla="*/ 5 w 20"/>
              <a:gd name="T17" fmla="*/ 10 h 13"/>
              <a:gd name="T18" fmla="*/ 1 w 20"/>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3">
                <a:moveTo>
                  <a:pt x="1" y="11"/>
                </a:moveTo>
                <a:cubicBezTo>
                  <a:pt x="2" y="12"/>
                  <a:pt x="6" y="13"/>
                  <a:pt x="6" y="13"/>
                </a:cubicBezTo>
                <a:cubicBezTo>
                  <a:pt x="8" y="13"/>
                  <a:pt x="10" y="13"/>
                  <a:pt x="12" y="12"/>
                </a:cubicBezTo>
                <a:cubicBezTo>
                  <a:pt x="14" y="12"/>
                  <a:pt x="14" y="11"/>
                  <a:pt x="15" y="10"/>
                </a:cubicBezTo>
                <a:cubicBezTo>
                  <a:pt x="15" y="8"/>
                  <a:pt x="16" y="7"/>
                  <a:pt x="17" y="6"/>
                </a:cubicBezTo>
                <a:cubicBezTo>
                  <a:pt x="18" y="5"/>
                  <a:pt x="19" y="3"/>
                  <a:pt x="19" y="2"/>
                </a:cubicBezTo>
                <a:cubicBezTo>
                  <a:pt x="20" y="0"/>
                  <a:pt x="17" y="3"/>
                  <a:pt x="17" y="4"/>
                </a:cubicBezTo>
                <a:cubicBezTo>
                  <a:pt x="15" y="6"/>
                  <a:pt x="14" y="7"/>
                  <a:pt x="12" y="8"/>
                </a:cubicBezTo>
                <a:cubicBezTo>
                  <a:pt x="10" y="10"/>
                  <a:pt x="8" y="10"/>
                  <a:pt x="5" y="10"/>
                </a:cubicBezTo>
                <a:cubicBezTo>
                  <a:pt x="4" y="10"/>
                  <a:pt x="0" y="11"/>
                  <a:pt x="1" y="11"/>
                </a:cubicBezTo>
              </a:path>
            </a:pathLst>
          </a:custGeom>
          <a:solidFill>
            <a:srgbClr val="B3BE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91" name="Freeform 187"/>
          <p:cNvSpPr>
            <a:spLocks/>
          </p:cNvSpPr>
          <p:nvPr userDrawn="1"/>
        </p:nvSpPr>
        <p:spPr bwMode="auto">
          <a:xfrm>
            <a:off x="4106864" y="-6592615"/>
            <a:ext cx="66675" cy="47625"/>
          </a:xfrm>
          <a:custGeom>
            <a:avLst/>
            <a:gdLst>
              <a:gd name="T0" fmla="*/ 10 w 21"/>
              <a:gd name="T1" fmla="*/ 0 h 15"/>
              <a:gd name="T2" fmla="*/ 0 w 21"/>
              <a:gd name="T3" fmla="*/ 7 h 15"/>
              <a:gd name="T4" fmla="*/ 11 w 21"/>
              <a:gd name="T5" fmla="*/ 15 h 15"/>
              <a:gd name="T6" fmla="*/ 21 w 21"/>
              <a:gd name="T7" fmla="*/ 8 h 15"/>
              <a:gd name="T8" fmla="*/ 21 w 21"/>
              <a:gd name="T9" fmla="*/ 8 h 15"/>
              <a:gd name="T10" fmla="*/ 21 w 21"/>
              <a:gd name="T11" fmla="*/ 8 h 15"/>
              <a:gd name="T12" fmla="*/ 1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10" y="0"/>
                </a:moveTo>
                <a:cubicBezTo>
                  <a:pt x="5" y="0"/>
                  <a:pt x="0" y="2"/>
                  <a:pt x="0" y="7"/>
                </a:cubicBezTo>
                <a:cubicBezTo>
                  <a:pt x="1" y="12"/>
                  <a:pt x="6" y="15"/>
                  <a:pt x="11" y="15"/>
                </a:cubicBezTo>
                <a:cubicBezTo>
                  <a:pt x="16" y="15"/>
                  <a:pt x="21" y="13"/>
                  <a:pt x="21" y="8"/>
                </a:cubicBezTo>
                <a:cubicBezTo>
                  <a:pt x="21" y="8"/>
                  <a:pt x="21" y="8"/>
                  <a:pt x="21" y="8"/>
                </a:cubicBezTo>
                <a:cubicBezTo>
                  <a:pt x="21" y="8"/>
                  <a:pt x="21" y="8"/>
                  <a:pt x="21" y="8"/>
                </a:cubicBezTo>
                <a:cubicBezTo>
                  <a:pt x="20" y="4"/>
                  <a:pt x="15" y="0"/>
                  <a:pt x="10"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92" name="Freeform 188"/>
          <p:cNvSpPr>
            <a:spLocks/>
          </p:cNvSpPr>
          <p:nvPr userDrawn="1"/>
        </p:nvSpPr>
        <p:spPr bwMode="auto">
          <a:xfrm>
            <a:off x="2324102" y="-6373540"/>
            <a:ext cx="60325" cy="60325"/>
          </a:xfrm>
          <a:custGeom>
            <a:avLst/>
            <a:gdLst>
              <a:gd name="T0" fmla="*/ 10 w 19"/>
              <a:gd name="T1" fmla="*/ 0 h 19"/>
              <a:gd name="T2" fmla="*/ 10 w 19"/>
              <a:gd name="T3" fmla="*/ 0 h 19"/>
              <a:gd name="T4" fmla="*/ 0 w 19"/>
              <a:gd name="T5" fmla="*/ 10 h 19"/>
              <a:gd name="T6" fmla="*/ 10 w 19"/>
              <a:gd name="T7" fmla="*/ 19 h 19"/>
              <a:gd name="T8" fmla="*/ 10 w 19"/>
              <a:gd name="T9" fmla="*/ 19 h 19"/>
              <a:gd name="T10" fmla="*/ 19 w 19"/>
              <a:gd name="T11" fmla="*/ 10 h 19"/>
              <a:gd name="T12" fmla="*/ 19 w 19"/>
              <a:gd name="T13" fmla="*/ 10 h 19"/>
              <a:gd name="T14" fmla="*/ 10 w 1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0" y="0"/>
                </a:moveTo>
                <a:cubicBezTo>
                  <a:pt x="10" y="0"/>
                  <a:pt x="10" y="0"/>
                  <a:pt x="10" y="0"/>
                </a:cubicBezTo>
                <a:cubicBezTo>
                  <a:pt x="5" y="0"/>
                  <a:pt x="0" y="5"/>
                  <a:pt x="0" y="10"/>
                </a:cubicBezTo>
                <a:cubicBezTo>
                  <a:pt x="0" y="15"/>
                  <a:pt x="4" y="19"/>
                  <a:pt x="10" y="19"/>
                </a:cubicBezTo>
                <a:cubicBezTo>
                  <a:pt x="10" y="19"/>
                  <a:pt x="10" y="19"/>
                  <a:pt x="10" y="19"/>
                </a:cubicBezTo>
                <a:cubicBezTo>
                  <a:pt x="15" y="19"/>
                  <a:pt x="19" y="15"/>
                  <a:pt x="19" y="10"/>
                </a:cubicBezTo>
                <a:cubicBezTo>
                  <a:pt x="19" y="10"/>
                  <a:pt x="19" y="10"/>
                  <a:pt x="19" y="10"/>
                </a:cubicBezTo>
                <a:cubicBezTo>
                  <a:pt x="19" y="5"/>
                  <a:pt x="15" y="0"/>
                  <a:pt x="10"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93" name="Freeform 189"/>
          <p:cNvSpPr>
            <a:spLocks/>
          </p:cNvSpPr>
          <p:nvPr userDrawn="1"/>
        </p:nvSpPr>
        <p:spPr bwMode="auto">
          <a:xfrm>
            <a:off x="5489577" y="-6722790"/>
            <a:ext cx="41275" cy="57150"/>
          </a:xfrm>
          <a:custGeom>
            <a:avLst/>
            <a:gdLst>
              <a:gd name="T0" fmla="*/ 6 w 13"/>
              <a:gd name="T1" fmla="*/ 0 h 18"/>
              <a:gd name="T2" fmla="*/ 6 w 13"/>
              <a:gd name="T3" fmla="*/ 0 h 18"/>
              <a:gd name="T4" fmla="*/ 0 w 13"/>
              <a:gd name="T5" fmla="*/ 8 h 18"/>
              <a:gd name="T6" fmla="*/ 0 w 13"/>
              <a:gd name="T7" fmla="*/ 8 h 18"/>
              <a:gd name="T8" fmla="*/ 0 w 13"/>
              <a:gd name="T9" fmla="*/ 9 h 18"/>
              <a:gd name="T10" fmla="*/ 1 w 13"/>
              <a:gd name="T11" fmla="*/ 14 h 18"/>
              <a:gd name="T12" fmla="*/ 6 w 13"/>
              <a:gd name="T13" fmla="*/ 18 h 18"/>
              <a:gd name="T14" fmla="*/ 6 w 13"/>
              <a:gd name="T15" fmla="*/ 18 h 18"/>
              <a:gd name="T16" fmla="*/ 6 w 13"/>
              <a:gd name="T17" fmla="*/ 18 h 18"/>
              <a:gd name="T18" fmla="*/ 11 w 13"/>
              <a:gd name="T19" fmla="*/ 14 h 18"/>
              <a:gd name="T20" fmla="*/ 13 w 13"/>
              <a:gd name="T21" fmla="*/ 9 h 18"/>
              <a:gd name="T22" fmla="*/ 7 w 13"/>
              <a:gd name="T23" fmla="*/ 0 h 18"/>
              <a:gd name="T24" fmla="*/ 6 w 13"/>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8">
                <a:moveTo>
                  <a:pt x="6" y="0"/>
                </a:moveTo>
                <a:cubicBezTo>
                  <a:pt x="6" y="0"/>
                  <a:pt x="6" y="0"/>
                  <a:pt x="6" y="0"/>
                </a:cubicBezTo>
                <a:cubicBezTo>
                  <a:pt x="1" y="0"/>
                  <a:pt x="0" y="6"/>
                  <a:pt x="0" y="8"/>
                </a:cubicBezTo>
                <a:cubicBezTo>
                  <a:pt x="0" y="8"/>
                  <a:pt x="0" y="8"/>
                  <a:pt x="0" y="8"/>
                </a:cubicBezTo>
                <a:cubicBezTo>
                  <a:pt x="0" y="9"/>
                  <a:pt x="0" y="9"/>
                  <a:pt x="0" y="9"/>
                </a:cubicBezTo>
                <a:cubicBezTo>
                  <a:pt x="0" y="10"/>
                  <a:pt x="1" y="13"/>
                  <a:pt x="1" y="14"/>
                </a:cubicBezTo>
                <a:cubicBezTo>
                  <a:pt x="2" y="17"/>
                  <a:pt x="4" y="18"/>
                  <a:pt x="6" y="18"/>
                </a:cubicBezTo>
                <a:cubicBezTo>
                  <a:pt x="6" y="18"/>
                  <a:pt x="6" y="18"/>
                  <a:pt x="6" y="18"/>
                </a:cubicBezTo>
                <a:cubicBezTo>
                  <a:pt x="6" y="18"/>
                  <a:pt x="6" y="18"/>
                  <a:pt x="6" y="18"/>
                </a:cubicBezTo>
                <a:cubicBezTo>
                  <a:pt x="8" y="18"/>
                  <a:pt x="10" y="15"/>
                  <a:pt x="11" y="14"/>
                </a:cubicBezTo>
                <a:cubicBezTo>
                  <a:pt x="11" y="13"/>
                  <a:pt x="13" y="11"/>
                  <a:pt x="13" y="9"/>
                </a:cubicBezTo>
                <a:cubicBezTo>
                  <a:pt x="13" y="6"/>
                  <a:pt x="12" y="0"/>
                  <a:pt x="7" y="0"/>
                </a:cubicBezTo>
                <a:cubicBezTo>
                  <a:pt x="7" y="0"/>
                  <a:pt x="7"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94" name="Freeform 190"/>
          <p:cNvSpPr>
            <a:spLocks/>
          </p:cNvSpPr>
          <p:nvPr userDrawn="1"/>
        </p:nvSpPr>
        <p:spPr bwMode="auto">
          <a:xfrm>
            <a:off x="4757739" y="-6754540"/>
            <a:ext cx="34925" cy="34925"/>
          </a:xfrm>
          <a:custGeom>
            <a:avLst/>
            <a:gdLst>
              <a:gd name="T0" fmla="*/ 6 w 11"/>
              <a:gd name="T1" fmla="*/ 0 h 11"/>
              <a:gd name="T2" fmla="*/ 0 w 11"/>
              <a:gd name="T3" fmla="*/ 5 h 11"/>
              <a:gd name="T4" fmla="*/ 0 w 11"/>
              <a:gd name="T5" fmla="*/ 6 h 11"/>
              <a:gd name="T6" fmla="*/ 6 w 11"/>
              <a:gd name="T7" fmla="*/ 11 h 11"/>
              <a:gd name="T8" fmla="*/ 11 w 11"/>
              <a:gd name="T9" fmla="*/ 6 h 11"/>
              <a:gd name="T10" fmla="*/ 11 w 11"/>
              <a:gd name="T11" fmla="*/ 6 h 11"/>
              <a:gd name="T12" fmla="*/ 6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0"/>
                </a:moveTo>
                <a:cubicBezTo>
                  <a:pt x="3" y="0"/>
                  <a:pt x="0" y="3"/>
                  <a:pt x="0" y="5"/>
                </a:cubicBezTo>
                <a:cubicBezTo>
                  <a:pt x="0" y="6"/>
                  <a:pt x="0" y="6"/>
                  <a:pt x="0" y="6"/>
                </a:cubicBezTo>
                <a:cubicBezTo>
                  <a:pt x="0" y="9"/>
                  <a:pt x="3" y="11"/>
                  <a:pt x="6" y="11"/>
                </a:cubicBezTo>
                <a:cubicBezTo>
                  <a:pt x="9" y="11"/>
                  <a:pt x="11" y="9"/>
                  <a:pt x="11" y="6"/>
                </a:cubicBezTo>
                <a:cubicBezTo>
                  <a:pt x="11" y="6"/>
                  <a:pt x="11" y="6"/>
                  <a:pt x="11" y="6"/>
                </a:cubicBezTo>
                <a:cubicBezTo>
                  <a:pt x="11" y="3"/>
                  <a:pt x="9"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95" name="Freeform 191"/>
          <p:cNvSpPr>
            <a:spLocks/>
          </p:cNvSpPr>
          <p:nvPr userDrawn="1"/>
        </p:nvSpPr>
        <p:spPr bwMode="auto">
          <a:xfrm>
            <a:off x="3117852" y="-6640240"/>
            <a:ext cx="31750" cy="31750"/>
          </a:xfrm>
          <a:custGeom>
            <a:avLst/>
            <a:gdLst>
              <a:gd name="T0" fmla="*/ 5 w 10"/>
              <a:gd name="T1" fmla="*/ 0 h 10"/>
              <a:gd name="T2" fmla="*/ 5 w 10"/>
              <a:gd name="T3" fmla="*/ 0 h 10"/>
              <a:gd name="T4" fmla="*/ 0 w 10"/>
              <a:gd name="T5" fmla="*/ 5 h 10"/>
              <a:gd name="T6" fmla="*/ 0 w 10"/>
              <a:gd name="T7" fmla="*/ 5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5"/>
                  <a:pt x="0" y="5"/>
                  <a:pt x="0" y="5"/>
                </a:cubicBezTo>
                <a:cubicBezTo>
                  <a:pt x="0" y="8"/>
                  <a:pt x="2" y="10"/>
                  <a:pt x="5" y="10"/>
                </a:cubicBezTo>
                <a:cubicBezTo>
                  <a:pt x="7" y="10"/>
                  <a:pt x="10" y="8"/>
                  <a:pt x="10" y="5"/>
                </a:cubicBezTo>
                <a:cubicBezTo>
                  <a:pt x="10" y="5"/>
                  <a:pt x="10" y="5"/>
                  <a:pt x="10" y="5"/>
                </a:cubicBezTo>
                <a:cubicBezTo>
                  <a:pt x="10" y="3"/>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96" name="Freeform 192"/>
          <p:cNvSpPr>
            <a:spLocks/>
          </p:cNvSpPr>
          <p:nvPr userDrawn="1"/>
        </p:nvSpPr>
        <p:spPr bwMode="auto">
          <a:xfrm>
            <a:off x="5457825" y="-6659290"/>
            <a:ext cx="31750" cy="31750"/>
          </a:xfrm>
          <a:custGeom>
            <a:avLst/>
            <a:gdLst>
              <a:gd name="T0" fmla="*/ 5 w 10"/>
              <a:gd name="T1" fmla="*/ 0 h 10"/>
              <a:gd name="T2" fmla="*/ 5 w 10"/>
              <a:gd name="T3" fmla="*/ 0 h 10"/>
              <a:gd name="T4" fmla="*/ 0 w 10"/>
              <a:gd name="T5" fmla="*/ 5 h 10"/>
              <a:gd name="T6" fmla="*/ 5 w 10"/>
              <a:gd name="T7" fmla="*/ 10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8"/>
                  <a:pt x="2" y="10"/>
                  <a:pt x="5" y="10"/>
                </a:cubicBezTo>
                <a:cubicBezTo>
                  <a:pt x="5" y="10"/>
                  <a:pt x="5" y="10"/>
                  <a:pt x="5" y="10"/>
                </a:cubicBezTo>
                <a:cubicBezTo>
                  <a:pt x="7" y="10"/>
                  <a:pt x="10" y="8"/>
                  <a:pt x="10" y="5"/>
                </a:cubicBezTo>
                <a:cubicBezTo>
                  <a:pt x="10" y="5"/>
                  <a:pt x="10" y="5"/>
                  <a:pt x="10" y="5"/>
                </a:cubicBezTo>
                <a:cubicBezTo>
                  <a:pt x="10"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97" name="Freeform 193"/>
          <p:cNvSpPr>
            <a:spLocks/>
          </p:cNvSpPr>
          <p:nvPr userDrawn="1"/>
        </p:nvSpPr>
        <p:spPr bwMode="auto">
          <a:xfrm>
            <a:off x="5553077" y="-6687865"/>
            <a:ext cx="28575" cy="28575"/>
          </a:xfrm>
          <a:custGeom>
            <a:avLst/>
            <a:gdLst>
              <a:gd name="T0" fmla="*/ 5 w 9"/>
              <a:gd name="T1" fmla="*/ 0 h 9"/>
              <a:gd name="T2" fmla="*/ 5 w 9"/>
              <a:gd name="T3" fmla="*/ 0 h 9"/>
              <a:gd name="T4" fmla="*/ 0 w 9"/>
              <a:gd name="T5" fmla="*/ 4 h 9"/>
              <a:gd name="T6" fmla="*/ 0 w 9"/>
              <a:gd name="T7" fmla="*/ 5 h 9"/>
              <a:gd name="T8" fmla="*/ 5 w 9"/>
              <a:gd name="T9" fmla="*/ 9 h 9"/>
              <a:gd name="T10" fmla="*/ 9 w 9"/>
              <a:gd name="T11" fmla="*/ 5 h 9"/>
              <a:gd name="T12" fmla="*/ 9 w 9"/>
              <a:gd name="T13" fmla="*/ 5 h 9"/>
              <a:gd name="T14" fmla="*/ 5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0"/>
                </a:moveTo>
                <a:cubicBezTo>
                  <a:pt x="5" y="0"/>
                  <a:pt x="5" y="0"/>
                  <a:pt x="5" y="0"/>
                </a:cubicBezTo>
                <a:cubicBezTo>
                  <a:pt x="2" y="0"/>
                  <a:pt x="0" y="2"/>
                  <a:pt x="0" y="4"/>
                </a:cubicBezTo>
                <a:cubicBezTo>
                  <a:pt x="0" y="5"/>
                  <a:pt x="0" y="5"/>
                  <a:pt x="0" y="5"/>
                </a:cubicBezTo>
                <a:cubicBezTo>
                  <a:pt x="0" y="7"/>
                  <a:pt x="2" y="9"/>
                  <a:pt x="5" y="9"/>
                </a:cubicBezTo>
                <a:cubicBezTo>
                  <a:pt x="7" y="9"/>
                  <a:pt x="9" y="7"/>
                  <a:pt x="9" y="5"/>
                </a:cubicBezTo>
                <a:cubicBezTo>
                  <a:pt x="9" y="5"/>
                  <a:pt x="9" y="5"/>
                  <a:pt x="9" y="5"/>
                </a:cubicBezTo>
                <a:cubicBezTo>
                  <a:pt x="9"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98" name="Freeform 194"/>
          <p:cNvSpPr>
            <a:spLocks/>
          </p:cNvSpPr>
          <p:nvPr userDrawn="1"/>
        </p:nvSpPr>
        <p:spPr bwMode="auto">
          <a:xfrm>
            <a:off x="5549900" y="-6725965"/>
            <a:ext cx="25400" cy="25400"/>
          </a:xfrm>
          <a:custGeom>
            <a:avLst/>
            <a:gdLst>
              <a:gd name="T0" fmla="*/ 5 w 8"/>
              <a:gd name="T1" fmla="*/ 0 h 8"/>
              <a:gd name="T2" fmla="*/ 4 w 8"/>
              <a:gd name="T3" fmla="*/ 0 h 8"/>
              <a:gd name="T4" fmla="*/ 0 w 8"/>
              <a:gd name="T5" fmla="*/ 3 h 8"/>
              <a:gd name="T6" fmla="*/ 0 w 8"/>
              <a:gd name="T7" fmla="*/ 4 h 8"/>
              <a:gd name="T8" fmla="*/ 4 w 8"/>
              <a:gd name="T9" fmla="*/ 8 h 8"/>
              <a:gd name="T10" fmla="*/ 5 w 8"/>
              <a:gd name="T11" fmla="*/ 8 h 8"/>
              <a:gd name="T12" fmla="*/ 8 w 8"/>
              <a:gd name="T13" fmla="*/ 4 h 8"/>
              <a:gd name="T14" fmla="*/ 8 w 8"/>
              <a:gd name="T15" fmla="*/ 4 h 8"/>
              <a:gd name="T16" fmla="*/ 5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5" y="0"/>
                </a:moveTo>
                <a:cubicBezTo>
                  <a:pt x="4" y="0"/>
                  <a:pt x="4" y="0"/>
                  <a:pt x="4" y="0"/>
                </a:cubicBezTo>
                <a:cubicBezTo>
                  <a:pt x="2" y="0"/>
                  <a:pt x="0" y="1"/>
                  <a:pt x="0" y="3"/>
                </a:cubicBezTo>
                <a:cubicBezTo>
                  <a:pt x="0" y="4"/>
                  <a:pt x="0" y="4"/>
                  <a:pt x="0" y="4"/>
                </a:cubicBezTo>
                <a:cubicBezTo>
                  <a:pt x="0" y="6"/>
                  <a:pt x="2" y="8"/>
                  <a:pt x="4" y="8"/>
                </a:cubicBezTo>
                <a:cubicBezTo>
                  <a:pt x="5" y="8"/>
                  <a:pt x="5" y="8"/>
                  <a:pt x="5" y="8"/>
                </a:cubicBezTo>
                <a:cubicBezTo>
                  <a:pt x="7" y="8"/>
                  <a:pt x="8" y="6"/>
                  <a:pt x="8" y="4"/>
                </a:cubicBezTo>
                <a:cubicBezTo>
                  <a:pt x="8" y="4"/>
                  <a:pt x="8" y="4"/>
                  <a:pt x="8" y="4"/>
                </a:cubicBezTo>
                <a:cubicBezTo>
                  <a:pt x="8" y="1"/>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299" name="Freeform 195"/>
          <p:cNvSpPr>
            <a:spLocks/>
          </p:cNvSpPr>
          <p:nvPr userDrawn="1"/>
        </p:nvSpPr>
        <p:spPr bwMode="auto">
          <a:xfrm>
            <a:off x="3146425" y="-6668815"/>
            <a:ext cx="19050" cy="22225"/>
          </a:xfrm>
          <a:custGeom>
            <a:avLst/>
            <a:gdLst>
              <a:gd name="T0" fmla="*/ 3 w 6"/>
              <a:gd name="T1" fmla="*/ 0 h 7"/>
              <a:gd name="T2" fmla="*/ 3 w 6"/>
              <a:gd name="T3" fmla="*/ 0 h 7"/>
              <a:gd name="T4" fmla="*/ 0 w 6"/>
              <a:gd name="T5" fmla="*/ 3 h 7"/>
              <a:gd name="T6" fmla="*/ 0 w 6"/>
              <a:gd name="T7" fmla="*/ 3 h 7"/>
              <a:gd name="T8" fmla="*/ 3 w 6"/>
              <a:gd name="T9" fmla="*/ 7 h 7"/>
              <a:gd name="T10" fmla="*/ 6 w 6"/>
              <a:gd name="T11" fmla="*/ 3 h 7"/>
              <a:gd name="T12" fmla="*/ 6 w 6"/>
              <a:gd name="T13" fmla="*/ 3 h 7"/>
              <a:gd name="T14" fmla="*/ 3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3" y="0"/>
                </a:moveTo>
                <a:cubicBezTo>
                  <a:pt x="3" y="0"/>
                  <a:pt x="3" y="0"/>
                  <a:pt x="3" y="0"/>
                </a:cubicBezTo>
                <a:cubicBezTo>
                  <a:pt x="1" y="0"/>
                  <a:pt x="0" y="1"/>
                  <a:pt x="0" y="3"/>
                </a:cubicBezTo>
                <a:cubicBezTo>
                  <a:pt x="0" y="3"/>
                  <a:pt x="0" y="3"/>
                  <a:pt x="0" y="3"/>
                </a:cubicBezTo>
                <a:cubicBezTo>
                  <a:pt x="0" y="5"/>
                  <a:pt x="1" y="7"/>
                  <a:pt x="3" y="7"/>
                </a:cubicBezTo>
                <a:cubicBezTo>
                  <a:pt x="5" y="7"/>
                  <a:pt x="6" y="5"/>
                  <a:pt x="6" y="3"/>
                </a:cubicBezTo>
                <a:cubicBezTo>
                  <a:pt x="6" y="3"/>
                  <a:pt x="6" y="3"/>
                  <a:pt x="6" y="3"/>
                </a:cubicBezTo>
                <a:cubicBezTo>
                  <a:pt x="6" y="1"/>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300" name="Freeform 196"/>
          <p:cNvSpPr>
            <a:spLocks/>
          </p:cNvSpPr>
          <p:nvPr userDrawn="1"/>
        </p:nvSpPr>
        <p:spPr bwMode="auto">
          <a:xfrm>
            <a:off x="5591177" y="-6716440"/>
            <a:ext cx="22225" cy="22225"/>
          </a:xfrm>
          <a:custGeom>
            <a:avLst/>
            <a:gdLst>
              <a:gd name="T0" fmla="*/ 4 w 7"/>
              <a:gd name="T1" fmla="*/ 0 h 7"/>
              <a:gd name="T2" fmla="*/ 4 w 7"/>
              <a:gd name="T3" fmla="*/ 0 h 7"/>
              <a:gd name="T4" fmla="*/ 0 w 7"/>
              <a:gd name="T5" fmla="*/ 3 h 7"/>
              <a:gd name="T6" fmla="*/ 0 w 7"/>
              <a:gd name="T7" fmla="*/ 4 h 7"/>
              <a:gd name="T8" fmla="*/ 4 w 7"/>
              <a:gd name="T9" fmla="*/ 7 h 7"/>
              <a:gd name="T10" fmla="*/ 7 w 7"/>
              <a:gd name="T11" fmla="*/ 4 h 7"/>
              <a:gd name="T12" fmla="*/ 4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4" y="0"/>
                </a:moveTo>
                <a:cubicBezTo>
                  <a:pt x="4" y="0"/>
                  <a:pt x="4" y="0"/>
                  <a:pt x="4" y="0"/>
                </a:cubicBezTo>
                <a:cubicBezTo>
                  <a:pt x="2" y="0"/>
                  <a:pt x="1" y="1"/>
                  <a:pt x="0" y="3"/>
                </a:cubicBezTo>
                <a:cubicBezTo>
                  <a:pt x="0" y="4"/>
                  <a:pt x="0" y="4"/>
                  <a:pt x="0" y="4"/>
                </a:cubicBezTo>
                <a:cubicBezTo>
                  <a:pt x="1" y="6"/>
                  <a:pt x="2" y="7"/>
                  <a:pt x="4" y="7"/>
                </a:cubicBezTo>
                <a:cubicBezTo>
                  <a:pt x="6" y="7"/>
                  <a:pt x="7" y="6"/>
                  <a:pt x="7" y="4"/>
                </a:cubicBezTo>
                <a:cubicBezTo>
                  <a:pt x="7" y="2"/>
                  <a:pt x="6" y="0"/>
                  <a:pt x="4"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301" name="Freeform 197"/>
          <p:cNvSpPr>
            <a:spLocks/>
          </p:cNvSpPr>
          <p:nvPr userDrawn="1"/>
        </p:nvSpPr>
        <p:spPr bwMode="auto">
          <a:xfrm>
            <a:off x="2206626" y="-6656115"/>
            <a:ext cx="31750" cy="28575"/>
          </a:xfrm>
          <a:custGeom>
            <a:avLst/>
            <a:gdLst>
              <a:gd name="T0" fmla="*/ 5 w 10"/>
              <a:gd name="T1" fmla="*/ 0 h 9"/>
              <a:gd name="T2" fmla="*/ 5 w 10"/>
              <a:gd name="T3" fmla="*/ 0 h 9"/>
              <a:gd name="T4" fmla="*/ 0 w 10"/>
              <a:gd name="T5" fmla="*/ 4 h 9"/>
              <a:gd name="T6" fmla="*/ 5 w 10"/>
              <a:gd name="T7" fmla="*/ 9 h 9"/>
              <a:gd name="T8" fmla="*/ 10 w 10"/>
              <a:gd name="T9" fmla="*/ 5 h 9"/>
              <a:gd name="T10" fmla="*/ 10 w 10"/>
              <a:gd name="T11" fmla="*/ 4 h 9"/>
              <a:gd name="T12" fmla="*/ 5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5" y="0"/>
                </a:moveTo>
                <a:cubicBezTo>
                  <a:pt x="5" y="0"/>
                  <a:pt x="5" y="0"/>
                  <a:pt x="5" y="0"/>
                </a:cubicBezTo>
                <a:cubicBezTo>
                  <a:pt x="2" y="0"/>
                  <a:pt x="0" y="2"/>
                  <a:pt x="0" y="4"/>
                </a:cubicBezTo>
                <a:cubicBezTo>
                  <a:pt x="0" y="7"/>
                  <a:pt x="2" y="9"/>
                  <a:pt x="5" y="9"/>
                </a:cubicBezTo>
                <a:cubicBezTo>
                  <a:pt x="7" y="9"/>
                  <a:pt x="10" y="7"/>
                  <a:pt x="10" y="5"/>
                </a:cubicBezTo>
                <a:cubicBezTo>
                  <a:pt x="10" y="4"/>
                  <a:pt x="10" y="4"/>
                  <a:pt x="10" y="4"/>
                </a:cubicBezTo>
                <a:cubicBezTo>
                  <a:pt x="10" y="2"/>
                  <a:pt x="8"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302" name="Freeform 198"/>
          <p:cNvSpPr>
            <a:spLocks/>
          </p:cNvSpPr>
          <p:nvPr userDrawn="1"/>
        </p:nvSpPr>
        <p:spPr bwMode="auto">
          <a:xfrm>
            <a:off x="2257427" y="-6627540"/>
            <a:ext cx="22225" cy="22225"/>
          </a:xfrm>
          <a:custGeom>
            <a:avLst/>
            <a:gdLst>
              <a:gd name="T0" fmla="*/ 3 w 7"/>
              <a:gd name="T1" fmla="*/ 0 h 7"/>
              <a:gd name="T2" fmla="*/ 3 w 7"/>
              <a:gd name="T3" fmla="*/ 0 h 7"/>
              <a:gd name="T4" fmla="*/ 0 w 7"/>
              <a:gd name="T5" fmla="*/ 3 h 7"/>
              <a:gd name="T6" fmla="*/ 3 w 7"/>
              <a:gd name="T7" fmla="*/ 7 h 7"/>
              <a:gd name="T8" fmla="*/ 7 w 7"/>
              <a:gd name="T9" fmla="*/ 3 h 7"/>
              <a:gd name="T10" fmla="*/ 7 w 7"/>
              <a:gd name="T11" fmla="*/ 3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cubicBezTo>
                  <a:pt x="3" y="0"/>
                  <a:pt x="3" y="0"/>
                  <a:pt x="3" y="0"/>
                </a:cubicBezTo>
                <a:cubicBezTo>
                  <a:pt x="1" y="0"/>
                  <a:pt x="0" y="1"/>
                  <a:pt x="0" y="3"/>
                </a:cubicBezTo>
                <a:cubicBezTo>
                  <a:pt x="0" y="5"/>
                  <a:pt x="2" y="7"/>
                  <a:pt x="3" y="7"/>
                </a:cubicBezTo>
                <a:cubicBezTo>
                  <a:pt x="5" y="7"/>
                  <a:pt x="7" y="5"/>
                  <a:pt x="7" y="3"/>
                </a:cubicBezTo>
                <a:cubicBezTo>
                  <a:pt x="7" y="3"/>
                  <a:pt x="7" y="3"/>
                  <a:pt x="7" y="3"/>
                </a:cubicBezTo>
                <a:cubicBezTo>
                  <a:pt x="7" y="1"/>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303" name="Freeform 199"/>
          <p:cNvSpPr>
            <a:spLocks/>
          </p:cNvSpPr>
          <p:nvPr userDrawn="1"/>
        </p:nvSpPr>
        <p:spPr bwMode="auto">
          <a:xfrm>
            <a:off x="2193926" y="-6611665"/>
            <a:ext cx="47625" cy="44450"/>
          </a:xfrm>
          <a:custGeom>
            <a:avLst/>
            <a:gdLst>
              <a:gd name="T0" fmla="*/ 8 w 15"/>
              <a:gd name="T1" fmla="*/ 0 h 14"/>
              <a:gd name="T2" fmla="*/ 7 w 15"/>
              <a:gd name="T3" fmla="*/ 0 h 14"/>
              <a:gd name="T4" fmla="*/ 0 w 15"/>
              <a:gd name="T5" fmla="*/ 7 h 14"/>
              <a:gd name="T6" fmla="*/ 7 w 15"/>
              <a:gd name="T7" fmla="*/ 14 h 14"/>
              <a:gd name="T8" fmla="*/ 8 w 15"/>
              <a:gd name="T9" fmla="*/ 14 h 14"/>
              <a:gd name="T10" fmla="*/ 15 w 15"/>
              <a:gd name="T11" fmla="*/ 7 h 14"/>
              <a:gd name="T12" fmla="*/ 15 w 15"/>
              <a:gd name="T13" fmla="*/ 7 h 14"/>
              <a:gd name="T14" fmla="*/ 8 w 15"/>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8" y="0"/>
                </a:moveTo>
                <a:cubicBezTo>
                  <a:pt x="7" y="0"/>
                  <a:pt x="7" y="0"/>
                  <a:pt x="7" y="0"/>
                </a:cubicBezTo>
                <a:cubicBezTo>
                  <a:pt x="3" y="0"/>
                  <a:pt x="0" y="3"/>
                  <a:pt x="0" y="7"/>
                </a:cubicBezTo>
                <a:cubicBezTo>
                  <a:pt x="0" y="11"/>
                  <a:pt x="3" y="14"/>
                  <a:pt x="7" y="14"/>
                </a:cubicBezTo>
                <a:cubicBezTo>
                  <a:pt x="8" y="14"/>
                  <a:pt x="8" y="14"/>
                  <a:pt x="8" y="14"/>
                </a:cubicBezTo>
                <a:cubicBezTo>
                  <a:pt x="12" y="14"/>
                  <a:pt x="15" y="11"/>
                  <a:pt x="15" y="7"/>
                </a:cubicBezTo>
                <a:cubicBezTo>
                  <a:pt x="15" y="7"/>
                  <a:pt x="15" y="7"/>
                  <a:pt x="15" y="7"/>
                </a:cubicBezTo>
                <a:cubicBezTo>
                  <a:pt x="15" y="3"/>
                  <a:pt x="12" y="0"/>
                  <a:pt x="8"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304" name="Freeform 200"/>
          <p:cNvSpPr>
            <a:spLocks/>
          </p:cNvSpPr>
          <p:nvPr userDrawn="1"/>
        </p:nvSpPr>
        <p:spPr bwMode="auto">
          <a:xfrm>
            <a:off x="4202113" y="-6694215"/>
            <a:ext cx="25400" cy="28575"/>
          </a:xfrm>
          <a:custGeom>
            <a:avLst/>
            <a:gdLst>
              <a:gd name="T0" fmla="*/ 4 w 8"/>
              <a:gd name="T1" fmla="*/ 0 h 9"/>
              <a:gd name="T2" fmla="*/ 4 w 8"/>
              <a:gd name="T3" fmla="*/ 0 h 9"/>
              <a:gd name="T4" fmla="*/ 0 w 8"/>
              <a:gd name="T5" fmla="*/ 4 h 9"/>
              <a:gd name="T6" fmla="*/ 4 w 8"/>
              <a:gd name="T7" fmla="*/ 9 h 9"/>
              <a:gd name="T8" fmla="*/ 8 w 8"/>
              <a:gd name="T9" fmla="*/ 5 h 9"/>
              <a:gd name="T10" fmla="*/ 8 w 8"/>
              <a:gd name="T11" fmla="*/ 4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4" y="0"/>
                  <a:pt x="4" y="0"/>
                  <a:pt x="4" y="0"/>
                </a:cubicBezTo>
                <a:cubicBezTo>
                  <a:pt x="2" y="0"/>
                  <a:pt x="0" y="2"/>
                  <a:pt x="0" y="4"/>
                </a:cubicBezTo>
                <a:cubicBezTo>
                  <a:pt x="0" y="7"/>
                  <a:pt x="2" y="9"/>
                  <a:pt x="4" y="9"/>
                </a:cubicBezTo>
                <a:cubicBezTo>
                  <a:pt x="6" y="9"/>
                  <a:pt x="8" y="7"/>
                  <a:pt x="8" y="5"/>
                </a:cubicBezTo>
                <a:cubicBezTo>
                  <a:pt x="8" y="4"/>
                  <a:pt x="8" y="4"/>
                  <a:pt x="8" y="4"/>
                </a:cubicBezTo>
                <a:cubicBezTo>
                  <a:pt x="8" y="2"/>
                  <a:pt x="6" y="0"/>
                  <a:pt x="4"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305" name="Freeform 201"/>
          <p:cNvSpPr>
            <a:spLocks/>
          </p:cNvSpPr>
          <p:nvPr userDrawn="1"/>
        </p:nvSpPr>
        <p:spPr bwMode="auto">
          <a:xfrm>
            <a:off x="4370387" y="-6697390"/>
            <a:ext cx="28575" cy="28575"/>
          </a:xfrm>
          <a:custGeom>
            <a:avLst/>
            <a:gdLst>
              <a:gd name="T0" fmla="*/ 5 w 9"/>
              <a:gd name="T1" fmla="*/ 0 h 9"/>
              <a:gd name="T2" fmla="*/ 4 w 9"/>
              <a:gd name="T3" fmla="*/ 0 h 9"/>
              <a:gd name="T4" fmla="*/ 0 w 9"/>
              <a:gd name="T5" fmla="*/ 5 h 9"/>
              <a:gd name="T6" fmla="*/ 0 w 9"/>
              <a:gd name="T7" fmla="*/ 5 h 9"/>
              <a:gd name="T8" fmla="*/ 4 w 9"/>
              <a:gd name="T9" fmla="*/ 9 h 9"/>
              <a:gd name="T10" fmla="*/ 5 w 9"/>
              <a:gd name="T11" fmla="*/ 9 h 9"/>
              <a:gd name="T12" fmla="*/ 9 w 9"/>
              <a:gd name="T13" fmla="*/ 5 h 9"/>
              <a:gd name="T14" fmla="*/ 5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0"/>
                </a:moveTo>
                <a:cubicBezTo>
                  <a:pt x="4" y="0"/>
                  <a:pt x="4" y="0"/>
                  <a:pt x="4" y="0"/>
                </a:cubicBezTo>
                <a:cubicBezTo>
                  <a:pt x="2" y="1"/>
                  <a:pt x="0" y="2"/>
                  <a:pt x="0" y="5"/>
                </a:cubicBezTo>
                <a:cubicBezTo>
                  <a:pt x="0" y="5"/>
                  <a:pt x="0" y="5"/>
                  <a:pt x="0" y="5"/>
                </a:cubicBezTo>
                <a:cubicBezTo>
                  <a:pt x="0" y="7"/>
                  <a:pt x="2" y="9"/>
                  <a:pt x="4" y="9"/>
                </a:cubicBezTo>
                <a:cubicBezTo>
                  <a:pt x="5" y="9"/>
                  <a:pt x="5" y="9"/>
                  <a:pt x="5" y="9"/>
                </a:cubicBezTo>
                <a:cubicBezTo>
                  <a:pt x="7" y="9"/>
                  <a:pt x="9" y="7"/>
                  <a:pt x="9" y="5"/>
                </a:cubicBezTo>
                <a:cubicBezTo>
                  <a:pt x="9" y="2"/>
                  <a:pt x="7" y="1"/>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306" name="Freeform 202"/>
          <p:cNvSpPr>
            <a:spLocks/>
          </p:cNvSpPr>
          <p:nvPr userDrawn="1"/>
        </p:nvSpPr>
        <p:spPr bwMode="auto">
          <a:xfrm>
            <a:off x="4738689" y="-6735490"/>
            <a:ext cx="15875" cy="19050"/>
          </a:xfrm>
          <a:custGeom>
            <a:avLst/>
            <a:gdLst>
              <a:gd name="T0" fmla="*/ 3 w 5"/>
              <a:gd name="T1" fmla="*/ 0 h 6"/>
              <a:gd name="T2" fmla="*/ 3 w 5"/>
              <a:gd name="T3" fmla="*/ 0 h 6"/>
              <a:gd name="T4" fmla="*/ 0 w 5"/>
              <a:gd name="T5" fmla="*/ 3 h 6"/>
              <a:gd name="T6" fmla="*/ 3 w 5"/>
              <a:gd name="T7" fmla="*/ 6 h 6"/>
              <a:gd name="T8" fmla="*/ 3 w 5"/>
              <a:gd name="T9" fmla="*/ 6 h 6"/>
              <a:gd name="T10" fmla="*/ 5 w 5"/>
              <a:gd name="T11" fmla="*/ 3 h 6"/>
              <a:gd name="T12" fmla="*/ 5 w 5"/>
              <a:gd name="T13" fmla="*/ 3 h 6"/>
              <a:gd name="T14" fmla="*/ 3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3" y="0"/>
                </a:moveTo>
                <a:cubicBezTo>
                  <a:pt x="3" y="0"/>
                  <a:pt x="3" y="0"/>
                  <a:pt x="3" y="0"/>
                </a:cubicBezTo>
                <a:cubicBezTo>
                  <a:pt x="1" y="0"/>
                  <a:pt x="0" y="2"/>
                  <a:pt x="0" y="3"/>
                </a:cubicBezTo>
                <a:cubicBezTo>
                  <a:pt x="0" y="4"/>
                  <a:pt x="1" y="6"/>
                  <a:pt x="3" y="6"/>
                </a:cubicBezTo>
                <a:cubicBezTo>
                  <a:pt x="3" y="6"/>
                  <a:pt x="3" y="6"/>
                  <a:pt x="3" y="6"/>
                </a:cubicBezTo>
                <a:cubicBezTo>
                  <a:pt x="4" y="6"/>
                  <a:pt x="5" y="4"/>
                  <a:pt x="5" y="3"/>
                </a:cubicBezTo>
                <a:cubicBezTo>
                  <a:pt x="5" y="3"/>
                  <a:pt x="5" y="3"/>
                  <a:pt x="5" y="3"/>
                </a:cubicBezTo>
                <a:cubicBezTo>
                  <a:pt x="5"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307" name="Freeform 203"/>
          <p:cNvSpPr>
            <a:spLocks/>
          </p:cNvSpPr>
          <p:nvPr userDrawn="1"/>
        </p:nvSpPr>
        <p:spPr bwMode="auto">
          <a:xfrm>
            <a:off x="2428877" y="-6440215"/>
            <a:ext cx="34925" cy="34925"/>
          </a:xfrm>
          <a:custGeom>
            <a:avLst/>
            <a:gdLst>
              <a:gd name="T0" fmla="*/ 6 w 11"/>
              <a:gd name="T1" fmla="*/ 0 h 11"/>
              <a:gd name="T2" fmla="*/ 6 w 11"/>
              <a:gd name="T3" fmla="*/ 0 h 11"/>
              <a:gd name="T4" fmla="*/ 0 w 11"/>
              <a:gd name="T5" fmla="*/ 5 h 11"/>
              <a:gd name="T6" fmla="*/ 6 w 11"/>
              <a:gd name="T7" fmla="*/ 11 h 11"/>
              <a:gd name="T8" fmla="*/ 11 w 11"/>
              <a:gd name="T9" fmla="*/ 5 h 11"/>
              <a:gd name="T10" fmla="*/ 11 w 11"/>
              <a:gd name="T11" fmla="*/ 5 h 11"/>
              <a:gd name="T12" fmla="*/ 6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0"/>
                </a:moveTo>
                <a:cubicBezTo>
                  <a:pt x="6" y="0"/>
                  <a:pt x="6" y="0"/>
                  <a:pt x="6" y="0"/>
                </a:cubicBezTo>
                <a:cubicBezTo>
                  <a:pt x="2" y="0"/>
                  <a:pt x="0" y="2"/>
                  <a:pt x="0" y="5"/>
                </a:cubicBezTo>
                <a:cubicBezTo>
                  <a:pt x="0" y="8"/>
                  <a:pt x="2" y="11"/>
                  <a:pt x="6" y="11"/>
                </a:cubicBezTo>
                <a:cubicBezTo>
                  <a:pt x="9" y="11"/>
                  <a:pt x="11" y="8"/>
                  <a:pt x="11" y="5"/>
                </a:cubicBezTo>
                <a:cubicBezTo>
                  <a:pt x="11" y="5"/>
                  <a:pt x="11" y="5"/>
                  <a:pt x="11" y="5"/>
                </a:cubicBezTo>
                <a:cubicBezTo>
                  <a:pt x="11" y="2"/>
                  <a:pt x="9" y="0"/>
                  <a:pt x="6"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308" name="Freeform 204"/>
          <p:cNvSpPr>
            <a:spLocks/>
          </p:cNvSpPr>
          <p:nvPr userDrawn="1"/>
        </p:nvSpPr>
        <p:spPr bwMode="auto">
          <a:xfrm>
            <a:off x="2409827" y="-6421165"/>
            <a:ext cx="15875" cy="15875"/>
          </a:xfrm>
          <a:custGeom>
            <a:avLst/>
            <a:gdLst>
              <a:gd name="T0" fmla="*/ 3 w 5"/>
              <a:gd name="T1" fmla="*/ 0 h 5"/>
              <a:gd name="T2" fmla="*/ 2 w 5"/>
              <a:gd name="T3" fmla="*/ 0 h 5"/>
              <a:gd name="T4" fmla="*/ 0 w 5"/>
              <a:gd name="T5" fmla="*/ 3 h 5"/>
              <a:gd name="T6" fmla="*/ 0 w 5"/>
              <a:gd name="T7" fmla="*/ 3 h 5"/>
              <a:gd name="T8" fmla="*/ 2 w 5"/>
              <a:gd name="T9" fmla="*/ 5 h 5"/>
              <a:gd name="T10" fmla="*/ 5 w 5"/>
              <a:gd name="T11" fmla="*/ 3 h 5"/>
              <a:gd name="T12" fmla="*/ 5 w 5"/>
              <a:gd name="T13" fmla="*/ 3 h 5"/>
              <a:gd name="T14" fmla="*/ 3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0"/>
                </a:moveTo>
                <a:cubicBezTo>
                  <a:pt x="2" y="0"/>
                  <a:pt x="2" y="0"/>
                  <a:pt x="2" y="0"/>
                </a:cubicBezTo>
                <a:cubicBezTo>
                  <a:pt x="1" y="0"/>
                  <a:pt x="0" y="1"/>
                  <a:pt x="0" y="3"/>
                </a:cubicBezTo>
                <a:cubicBezTo>
                  <a:pt x="0" y="3"/>
                  <a:pt x="0" y="3"/>
                  <a:pt x="0" y="3"/>
                </a:cubicBezTo>
                <a:cubicBezTo>
                  <a:pt x="0" y="4"/>
                  <a:pt x="1" y="5"/>
                  <a:pt x="2" y="5"/>
                </a:cubicBezTo>
                <a:cubicBezTo>
                  <a:pt x="4" y="5"/>
                  <a:pt x="5" y="4"/>
                  <a:pt x="5" y="3"/>
                </a:cubicBezTo>
                <a:cubicBezTo>
                  <a:pt x="5" y="3"/>
                  <a:pt x="5" y="3"/>
                  <a:pt x="5" y="3"/>
                </a:cubicBezTo>
                <a:cubicBezTo>
                  <a:pt x="5" y="1"/>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309" name="Freeform 205"/>
          <p:cNvSpPr>
            <a:spLocks/>
          </p:cNvSpPr>
          <p:nvPr userDrawn="1"/>
        </p:nvSpPr>
        <p:spPr bwMode="auto">
          <a:xfrm>
            <a:off x="3082925" y="-6579915"/>
            <a:ext cx="19050" cy="22225"/>
          </a:xfrm>
          <a:custGeom>
            <a:avLst/>
            <a:gdLst>
              <a:gd name="T0" fmla="*/ 3 w 6"/>
              <a:gd name="T1" fmla="*/ 0 h 7"/>
              <a:gd name="T2" fmla="*/ 3 w 6"/>
              <a:gd name="T3" fmla="*/ 0 h 7"/>
              <a:gd name="T4" fmla="*/ 0 w 6"/>
              <a:gd name="T5" fmla="*/ 3 h 7"/>
              <a:gd name="T6" fmla="*/ 0 w 6"/>
              <a:gd name="T7" fmla="*/ 4 h 7"/>
              <a:gd name="T8" fmla="*/ 3 w 6"/>
              <a:gd name="T9" fmla="*/ 7 h 7"/>
              <a:gd name="T10" fmla="*/ 6 w 6"/>
              <a:gd name="T11" fmla="*/ 4 h 7"/>
              <a:gd name="T12" fmla="*/ 3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0"/>
                </a:moveTo>
                <a:cubicBezTo>
                  <a:pt x="3" y="0"/>
                  <a:pt x="3" y="0"/>
                  <a:pt x="3" y="0"/>
                </a:cubicBezTo>
                <a:cubicBezTo>
                  <a:pt x="2" y="0"/>
                  <a:pt x="0" y="2"/>
                  <a:pt x="0" y="3"/>
                </a:cubicBezTo>
                <a:cubicBezTo>
                  <a:pt x="0" y="4"/>
                  <a:pt x="0" y="4"/>
                  <a:pt x="0" y="4"/>
                </a:cubicBezTo>
                <a:cubicBezTo>
                  <a:pt x="0" y="5"/>
                  <a:pt x="2" y="7"/>
                  <a:pt x="3" y="7"/>
                </a:cubicBezTo>
                <a:cubicBezTo>
                  <a:pt x="4" y="7"/>
                  <a:pt x="6" y="5"/>
                  <a:pt x="6" y="4"/>
                </a:cubicBezTo>
                <a:cubicBezTo>
                  <a:pt x="6"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3" name="Freeform 207"/>
          <p:cNvSpPr>
            <a:spLocks/>
          </p:cNvSpPr>
          <p:nvPr userDrawn="1"/>
        </p:nvSpPr>
        <p:spPr bwMode="auto">
          <a:xfrm>
            <a:off x="3098802" y="-6627540"/>
            <a:ext cx="15875" cy="22225"/>
          </a:xfrm>
          <a:custGeom>
            <a:avLst/>
            <a:gdLst>
              <a:gd name="T0" fmla="*/ 3 w 5"/>
              <a:gd name="T1" fmla="*/ 0 h 7"/>
              <a:gd name="T2" fmla="*/ 3 w 5"/>
              <a:gd name="T3" fmla="*/ 0 h 7"/>
              <a:gd name="T4" fmla="*/ 0 w 5"/>
              <a:gd name="T5" fmla="*/ 4 h 7"/>
              <a:gd name="T6" fmla="*/ 3 w 5"/>
              <a:gd name="T7" fmla="*/ 7 h 7"/>
              <a:gd name="T8" fmla="*/ 5 w 5"/>
              <a:gd name="T9" fmla="*/ 4 h 7"/>
              <a:gd name="T10" fmla="*/ 5 w 5"/>
              <a:gd name="T11" fmla="*/ 4 h 7"/>
              <a:gd name="T12" fmla="*/ 3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0"/>
                </a:moveTo>
                <a:cubicBezTo>
                  <a:pt x="3" y="0"/>
                  <a:pt x="3" y="0"/>
                  <a:pt x="3" y="0"/>
                </a:cubicBezTo>
                <a:cubicBezTo>
                  <a:pt x="1" y="0"/>
                  <a:pt x="0" y="2"/>
                  <a:pt x="0" y="4"/>
                </a:cubicBezTo>
                <a:cubicBezTo>
                  <a:pt x="0" y="5"/>
                  <a:pt x="1" y="7"/>
                  <a:pt x="3" y="7"/>
                </a:cubicBezTo>
                <a:cubicBezTo>
                  <a:pt x="4" y="7"/>
                  <a:pt x="5" y="5"/>
                  <a:pt x="5" y="4"/>
                </a:cubicBezTo>
                <a:cubicBezTo>
                  <a:pt x="5" y="4"/>
                  <a:pt x="5" y="4"/>
                  <a:pt x="5" y="4"/>
                </a:cubicBezTo>
                <a:cubicBezTo>
                  <a:pt x="5" y="2"/>
                  <a:pt x="4"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4" name="Freeform 208"/>
          <p:cNvSpPr>
            <a:spLocks/>
          </p:cNvSpPr>
          <p:nvPr userDrawn="1"/>
        </p:nvSpPr>
        <p:spPr bwMode="auto">
          <a:xfrm>
            <a:off x="-885824" y="-6849790"/>
            <a:ext cx="7534275" cy="50800"/>
          </a:xfrm>
          <a:custGeom>
            <a:avLst/>
            <a:gdLst>
              <a:gd name="T0" fmla="*/ 4746 w 4746"/>
              <a:gd name="T1" fmla="*/ 32 h 32"/>
              <a:gd name="T2" fmla="*/ 0 w 4746"/>
              <a:gd name="T3" fmla="*/ 32 h 32"/>
              <a:gd name="T4" fmla="*/ 2 w 4746"/>
              <a:gd name="T5" fmla="*/ 0 h 32"/>
              <a:gd name="T6" fmla="*/ 4746 w 4746"/>
              <a:gd name="T7" fmla="*/ 0 h 32"/>
              <a:gd name="T8" fmla="*/ 4746 w 4746"/>
              <a:gd name="T9" fmla="*/ 32 h 32"/>
            </a:gdLst>
            <a:ahLst/>
            <a:cxnLst>
              <a:cxn ang="0">
                <a:pos x="T0" y="T1"/>
              </a:cxn>
              <a:cxn ang="0">
                <a:pos x="T2" y="T3"/>
              </a:cxn>
              <a:cxn ang="0">
                <a:pos x="T4" y="T5"/>
              </a:cxn>
              <a:cxn ang="0">
                <a:pos x="T6" y="T7"/>
              </a:cxn>
              <a:cxn ang="0">
                <a:pos x="T8" y="T9"/>
              </a:cxn>
            </a:cxnLst>
            <a:rect l="0" t="0" r="r" b="b"/>
            <a:pathLst>
              <a:path w="4746" h="32">
                <a:moveTo>
                  <a:pt x="4746" y="32"/>
                </a:moveTo>
                <a:lnTo>
                  <a:pt x="0" y="32"/>
                </a:lnTo>
                <a:lnTo>
                  <a:pt x="2" y="0"/>
                </a:lnTo>
                <a:lnTo>
                  <a:pt x="4746" y="0"/>
                </a:lnTo>
                <a:lnTo>
                  <a:pt x="4746" y="3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5" name="Freeform 209"/>
          <p:cNvSpPr>
            <a:spLocks/>
          </p:cNvSpPr>
          <p:nvPr userDrawn="1"/>
        </p:nvSpPr>
        <p:spPr bwMode="auto">
          <a:xfrm>
            <a:off x="3549652" y="-6687865"/>
            <a:ext cx="106363" cy="107950"/>
          </a:xfrm>
          <a:custGeom>
            <a:avLst/>
            <a:gdLst>
              <a:gd name="T0" fmla="*/ 33 w 33"/>
              <a:gd name="T1" fmla="*/ 34 h 34"/>
              <a:gd name="T2" fmla="*/ 18 w 33"/>
              <a:gd name="T3" fmla="*/ 34 h 34"/>
              <a:gd name="T4" fmla="*/ 18 w 33"/>
              <a:gd name="T5" fmla="*/ 21 h 34"/>
              <a:gd name="T6" fmla="*/ 12 w 33"/>
              <a:gd name="T7" fmla="*/ 16 h 34"/>
              <a:gd name="T8" fmla="*/ 0 w 33"/>
              <a:gd name="T9" fmla="*/ 16 h 34"/>
              <a:gd name="T10" fmla="*/ 0 w 33"/>
              <a:gd name="T11" fmla="*/ 0 h 34"/>
              <a:gd name="T12" fmla="*/ 12 w 33"/>
              <a:gd name="T13" fmla="*/ 0 h 34"/>
              <a:gd name="T14" fmla="*/ 33 w 33"/>
              <a:gd name="T15" fmla="*/ 21 h 34"/>
              <a:gd name="T16" fmla="*/ 33 w 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4">
                <a:moveTo>
                  <a:pt x="33" y="34"/>
                </a:moveTo>
                <a:cubicBezTo>
                  <a:pt x="18" y="34"/>
                  <a:pt x="18" y="34"/>
                  <a:pt x="18" y="34"/>
                </a:cubicBezTo>
                <a:cubicBezTo>
                  <a:pt x="18" y="21"/>
                  <a:pt x="18" y="21"/>
                  <a:pt x="18" y="21"/>
                </a:cubicBezTo>
                <a:cubicBezTo>
                  <a:pt x="18" y="18"/>
                  <a:pt x="15" y="16"/>
                  <a:pt x="12" y="16"/>
                </a:cubicBezTo>
                <a:cubicBezTo>
                  <a:pt x="0" y="16"/>
                  <a:pt x="0" y="16"/>
                  <a:pt x="0" y="16"/>
                </a:cubicBezTo>
                <a:cubicBezTo>
                  <a:pt x="0" y="0"/>
                  <a:pt x="0" y="0"/>
                  <a:pt x="0" y="0"/>
                </a:cubicBezTo>
                <a:cubicBezTo>
                  <a:pt x="12" y="0"/>
                  <a:pt x="12" y="0"/>
                  <a:pt x="12" y="0"/>
                </a:cubicBezTo>
                <a:cubicBezTo>
                  <a:pt x="24" y="0"/>
                  <a:pt x="33" y="10"/>
                  <a:pt x="33" y="21"/>
                </a:cubicBezTo>
                <a:lnTo>
                  <a:pt x="33"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6" name="Freeform 210"/>
          <p:cNvSpPr>
            <a:spLocks/>
          </p:cNvSpPr>
          <p:nvPr userDrawn="1"/>
        </p:nvSpPr>
        <p:spPr bwMode="auto">
          <a:xfrm>
            <a:off x="3311527" y="-6741840"/>
            <a:ext cx="196850" cy="104775"/>
          </a:xfrm>
          <a:custGeom>
            <a:avLst/>
            <a:gdLst>
              <a:gd name="T0" fmla="*/ 62 w 62"/>
              <a:gd name="T1" fmla="*/ 33 h 33"/>
              <a:gd name="T2" fmla="*/ 21 w 62"/>
              <a:gd name="T3" fmla="*/ 33 h 33"/>
              <a:gd name="T4" fmla="*/ 0 w 62"/>
              <a:gd name="T5" fmla="*/ 12 h 33"/>
              <a:gd name="T6" fmla="*/ 0 w 62"/>
              <a:gd name="T7" fmla="*/ 0 h 33"/>
              <a:gd name="T8" fmla="*/ 15 w 62"/>
              <a:gd name="T9" fmla="*/ 0 h 33"/>
              <a:gd name="T10" fmla="*/ 15 w 62"/>
              <a:gd name="T11" fmla="*/ 12 h 33"/>
              <a:gd name="T12" fmla="*/ 21 w 62"/>
              <a:gd name="T13" fmla="*/ 17 h 33"/>
              <a:gd name="T14" fmla="*/ 62 w 62"/>
              <a:gd name="T15" fmla="*/ 17 h 33"/>
              <a:gd name="T16" fmla="*/ 62 w 62"/>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3">
                <a:moveTo>
                  <a:pt x="62" y="33"/>
                </a:moveTo>
                <a:cubicBezTo>
                  <a:pt x="21" y="33"/>
                  <a:pt x="21" y="33"/>
                  <a:pt x="21" y="33"/>
                </a:cubicBezTo>
                <a:cubicBezTo>
                  <a:pt x="9" y="33"/>
                  <a:pt x="0" y="24"/>
                  <a:pt x="0" y="12"/>
                </a:cubicBezTo>
                <a:cubicBezTo>
                  <a:pt x="0" y="0"/>
                  <a:pt x="0" y="0"/>
                  <a:pt x="0" y="0"/>
                </a:cubicBezTo>
                <a:cubicBezTo>
                  <a:pt x="15" y="0"/>
                  <a:pt x="15" y="0"/>
                  <a:pt x="15" y="0"/>
                </a:cubicBezTo>
                <a:cubicBezTo>
                  <a:pt x="15" y="12"/>
                  <a:pt x="15" y="12"/>
                  <a:pt x="15" y="12"/>
                </a:cubicBezTo>
                <a:cubicBezTo>
                  <a:pt x="15" y="15"/>
                  <a:pt x="18" y="17"/>
                  <a:pt x="21" y="17"/>
                </a:cubicBezTo>
                <a:cubicBezTo>
                  <a:pt x="62" y="17"/>
                  <a:pt x="62" y="17"/>
                  <a:pt x="62" y="17"/>
                </a:cubicBezTo>
                <a:lnTo>
                  <a:pt x="62" y="3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7" name="Freeform 211"/>
          <p:cNvSpPr>
            <a:spLocks noEditPoints="1"/>
          </p:cNvSpPr>
          <p:nvPr userDrawn="1"/>
        </p:nvSpPr>
        <p:spPr bwMode="auto">
          <a:xfrm>
            <a:off x="5167315" y="-6773590"/>
            <a:ext cx="271463" cy="1025525"/>
          </a:xfrm>
          <a:custGeom>
            <a:avLst/>
            <a:gdLst>
              <a:gd name="T0" fmla="*/ 40 w 85"/>
              <a:gd name="T1" fmla="*/ 67 h 323"/>
              <a:gd name="T2" fmla="*/ 40 w 85"/>
              <a:gd name="T3" fmla="*/ 301 h 323"/>
              <a:gd name="T4" fmla="*/ 63 w 85"/>
              <a:gd name="T5" fmla="*/ 323 h 323"/>
              <a:gd name="T6" fmla="*/ 63 w 85"/>
              <a:gd name="T7" fmla="*/ 323 h 323"/>
              <a:gd name="T8" fmla="*/ 85 w 85"/>
              <a:gd name="T9" fmla="*/ 323 h 323"/>
              <a:gd name="T10" fmla="*/ 85 w 85"/>
              <a:gd name="T11" fmla="*/ 309 h 323"/>
              <a:gd name="T12" fmla="*/ 63 w 85"/>
              <a:gd name="T13" fmla="*/ 309 h 323"/>
              <a:gd name="T14" fmla="*/ 55 w 85"/>
              <a:gd name="T15" fmla="*/ 301 h 323"/>
              <a:gd name="T16" fmla="*/ 55 w 85"/>
              <a:gd name="T17" fmla="*/ 67 h 323"/>
              <a:gd name="T18" fmla="*/ 55 w 85"/>
              <a:gd name="T19" fmla="*/ 72 h 323"/>
              <a:gd name="T20" fmla="*/ 55 w 85"/>
              <a:gd name="T21" fmla="*/ 50 h 323"/>
              <a:gd name="T22" fmla="*/ 32 w 85"/>
              <a:gd name="T23" fmla="*/ 27 h 323"/>
              <a:gd name="T24" fmla="*/ 32 w 85"/>
              <a:gd name="T25" fmla="*/ 27 h 323"/>
              <a:gd name="T26" fmla="*/ 23 w 85"/>
              <a:gd name="T27" fmla="*/ 27 h 323"/>
              <a:gd name="T28" fmla="*/ 14 w 85"/>
              <a:gd name="T29" fmla="*/ 19 h 323"/>
              <a:gd name="T30" fmla="*/ 14 w 85"/>
              <a:gd name="T31" fmla="*/ 0 h 323"/>
              <a:gd name="T32" fmla="*/ 0 w 85"/>
              <a:gd name="T33" fmla="*/ 0 h 323"/>
              <a:gd name="T34" fmla="*/ 0 w 85"/>
              <a:gd name="T35" fmla="*/ 19 h 323"/>
              <a:gd name="T36" fmla="*/ 22 w 85"/>
              <a:gd name="T37" fmla="*/ 41 h 323"/>
              <a:gd name="T38" fmla="*/ 22 w 85"/>
              <a:gd name="T39" fmla="*/ 41 h 323"/>
              <a:gd name="T40" fmla="*/ 32 w 85"/>
              <a:gd name="T41" fmla="*/ 41 h 323"/>
              <a:gd name="T42" fmla="*/ 40 w 85"/>
              <a:gd name="T43" fmla="*/ 50 h 323"/>
              <a:gd name="T44" fmla="*/ 40 w 85"/>
              <a:gd name="T45" fmla="*/ 7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323">
                <a:moveTo>
                  <a:pt x="40" y="67"/>
                </a:moveTo>
                <a:cubicBezTo>
                  <a:pt x="40" y="301"/>
                  <a:pt x="40" y="301"/>
                  <a:pt x="40" y="301"/>
                </a:cubicBezTo>
                <a:cubicBezTo>
                  <a:pt x="40" y="313"/>
                  <a:pt x="51" y="323"/>
                  <a:pt x="63" y="323"/>
                </a:cubicBezTo>
                <a:cubicBezTo>
                  <a:pt x="63" y="323"/>
                  <a:pt x="63" y="323"/>
                  <a:pt x="63" y="323"/>
                </a:cubicBezTo>
                <a:cubicBezTo>
                  <a:pt x="85" y="323"/>
                  <a:pt x="85" y="323"/>
                  <a:pt x="85" y="323"/>
                </a:cubicBezTo>
                <a:cubicBezTo>
                  <a:pt x="85" y="309"/>
                  <a:pt x="85" y="309"/>
                  <a:pt x="85" y="309"/>
                </a:cubicBezTo>
                <a:cubicBezTo>
                  <a:pt x="63" y="309"/>
                  <a:pt x="63" y="309"/>
                  <a:pt x="63" y="309"/>
                </a:cubicBezTo>
                <a:cubicBezTo>
                  <a:pt x="59" y="309"/>
                  <a:pt x="55" y="305"/>
                  <a:pt x="55" y="301"/>
                </a:cubicBezTo>
                <a:cubicBezTo>
                  <a:pt x="55" y="67"/>
                  <a:pt x="55" y="67"/>
                  <a:pt x="55" y="67"/>
                </a:cubicBezTo>
                <a:moveTo>
                  <a:pt x="55" y="72"/>
                </a:moveTo>
                <a:cubicBezTo>
                  <a:pt x="55" y="50"/>
                  <a:pt x="55" y="50"/>
                  <a:pt x="55" y="50"/>
                </a:cubicBezTo>
                <a:cubicBezTo>
                  <a:pt x="55" y="37"/>
                  <a:pt x="45" y="27"/>
                  <a:pt x="32" y="27"/>
                </a:cubicBezTo>
                <a:cubicBezTo>
                  <a:pt x="32" y="27"/>
                  <a:pt x="32" y="27"/>
                  <a:pt x="32" y="27"/>
                </a:cubicBezTo>
                <a:cubicBezTo>
                  <a:pt x="23" y="27"/>
                  <a:pt x="23" y="27"/>
                  <a:pt x="23" y="27"/>
                </a:cubicBezTo>
                <a:cubicBezTo>
                  <a:pt x="18" y="27"/>
                  <a:pt x="14" y="23"/>
                  <a:pt x="14" y="19"/>
                </a:cubicBezTo>
                <a:cubicBezTo>
                  <a:pt x="14" y="0"/>
                  <a:pt x="14" y="0"/>
                  <a:pt x="14" y="0"/>
                </a:cubicBezTo>
                <a:cubicBezTo>
                  <a:pt x="0" y="0"/>
                  <a:pt x="0" y="0"/>
                  <a:pt x="0" y="0"/>
                </a:cubicBezTo>
                <a:cubicBezTo>
                  <a:pt x="0" y="19"/>
                  <a:pt x="0" y="19"/>
                  <a:pt x="0" y="19"/>
                </a:cubicBezTo>
                <a:cubicBezTo>
                  <a:pt x="0" y="31"/>
                  <a:pt x="10" y="41"/>
                  <a:pt x="22" y="41"/>
                </a:cubicBezTo>
                <a:cubicBezTo>
                  <a:pt x="22" y="41"/>
                  <a:pt x="22" y="41"/>
                  <a:pt x="22" y="41"/>
                </a:cubicBezTo>
                <a:cubicBezTo>
                  <a:pt x="32" y="41"/>
                  <a:pt x="32" y="41"/>
                  <a:pt x="32" y="41"/>
                </a:cubicBezTo>
                <a:cubicBezTo>
                  <a:pt x="37" y="41"/>
                  <a:pt x="40" y="45"/>
                  <a:pt x="40" y="50"/>
                </a:cubicBezTo>
                <a:cubicBezTo>
                  <a:pt x="40" y="72"/>
                  <a:pt x="40" y="72"/>
                  <a:pt x="40"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8" name="Rectangle 212"/>
          <p:cNvSpPr>
            <a:spLocks noChangeArrowheads="1"/>
          </p:cNvSpPr>
          <p:nvPr userDrawn="1"/>
        </p:nvSpPr>
        <p:spPr bwMode="auto">
          <a:xfrm>
            <a:off x="2667002"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9" name="Freeform 213"/>
          <p:cNvSpPr>
            <a:spLocks noEditPoints="1"/>
          </p:cNvSpPr>
          <p:nvPr userDrawn="1"/>
        </p:nvSpPr>
        <p:spPr bwMode="auto">
          <a:xfrm>
            <a:off x="2660652"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20" name="Freeform 214"/>
          <p:cNvSpPr>
            <a:spLocks/>
          </p:cNvSpPr>
          <p:nvPr userDrawn="1"/>
        </p:nvSpPr>
        <p:spPr bwMode="auto">
          <a:xfrm>
            <a:off x="2146300" y="-6808515"/>
            <a:ext cx="209550" cy="355600"/>
          </a:xfrm>
          <a:custGeom>
            <a:avLst/>
            <a:gdLst>
              <a:gd name="T0" fmla="*/ 0 w 66"/>
              <a:gd name="T1" fmla="*/ 112 h 112"/>
              <a:gd name="T2" fmla="*/ 45 w 66"/>
              <a:gd name="T3" fmla="*/ 112 h 112"/>
              <a:gd name="T4" fmla="*/ 60 w 66"/>
              <a:gd name="T5" fmla="*/ 105 h 112"/>
              <a:gd name="T6" fmla="*/ 65 w 66"/>
              <a:gd name="T7" fmla="*/ 91 h 112"/>
              <a:gd name="T8" fmla="*/ 65 w 66"/>
              <a:gd name="T9" fmla="*/ 0 h 112"/>
              <a:gd name="T10" fmla="*/ 50 w 66"/>
              <a:gd name="T11" fmla="*/ 0 h 112"/>
              <a:gd name="T12" fmla="*/ 50 w 66"/>
              <a:gd name="T13" fmla="*/ 92 h 112"/>
              <a:gd name="T14" fmla="*/ 49 w 66"/>
              <a:gd name="T15" fmla="*/ 95 h 112"/>
              <a:gd name="T16" fmla="*/ 45 w 66"/>
              <a:gd name="T17" fmla="*/ 97 h 112"/>
              <a:gd name="T18" fmla="*/ 0 w 66"/>
              <a:gd name="T19" fmla="*/ 97 h 112"/>
              <a:gd name="T20" fmla="*/ 0 w 66"/>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2">
                <a:moveTo>
                  <a:pt x="0" y="112"/>
                </a:moveTo>
                <a:cubicBezTo>
                  <a:pt x="45" y="112"/>
                  <a:pt x="45" y="112"/>
                  <a:pt x="45" y="112"/>
                </a:cubicBezTo>
                <a:cubicBezTo>
                  <a:pt x="51" y="112"/>
                  <a:pt x="56" y="110"/>
                  <a:pt x="60" y="105"/>
                </a:cubicBezTo>
                <a:cubicBezTo>
                  <a:pt x="64" y="102"/>
                  <a:pt x="66" y="96"/>
                  <a:pt x="65" y="91"/>
                </a:cubicBezTo>
                <a:cubicBezTo>
                  <a:pt x="65" y="0"/>
                  <a:pt x="65" y="0"/>
                  <a:pt x="65" y="0"/>
                </a:cubicBezTo>
                <a:cubicBezTo>
                  <a:pt x="50" y="0"/>
                  <a:pt x="50" y="0"/>
                  <a:pt x="50" y="0"/>
                </a:cubicBezTo>
                <a:cubicBezTo>
                  <a:pt x="50" y="92"/>
                  <a:pt x="50" y="92"/>
                  <a:pt x="50" y="92"/>
                </a:cubicBezTo>
                <a:cubicBezTo>
                  <a:pt x="50" y="93"/>
                  <a:pt x="49" y="94"/>
                  <a:pt x="49" y="95"/>
                </a:cubicBezTo>
                <a:cubicBezTo>
                  <a:pt x="48" y="96"/>
                  <a:pt x="46" y="97"/>
                  <a:pt x="45" y="97"/>
                </a:cubicBezTo>
                <a:cubicBezTo>
                  <a:pt x="0" y="97"/>
                  <a:pt x="0" y="97"/>
                  <a:pt x="0" y="97"/>
                </a:cubicBezTo>
                <a:lnTo>
                  <a:pt x="0" y="1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21" name="Freeform 215"/>
          <p:cNvSpPr>
            <a:spLocks/>
          </p:cNvSpPr>
          <p:nvPr userDrawn="1"/>
        </p:nvSpPr>
        <p:spPr bwMode="auto">
          <a:xfrm>
            <a:off x="2051050" y="-6500540"/>
            <a:ext cx="209550" cy="593725"/>
          </a:xfrm>
          <a:custGeom>
            <a:avLst/>
            <a:gdLst>
              <a:gd name="T0" fmla="*/ 66 w 66"/>
              <a:gd name="T1" fmla="*/ 0 h 187"/>
              <a:gd name="T2" fmla="*/ 21 w 66"/>
              <a:gd name="T3" fmla="*/ 0 h 187"/>
              <a:gd name="T4" fmla="*/ 6 w 66"/>
              <a:gd name="T5" fmla="*/ 6 h 187"/>
              <a:gd name="T6" fmla="*/ 0 w 66"/>
              <a:gd name="T7" fmla="*/ 21 h 187"/>
              <a:gd name="T8" fmla="*/ 0 w 66"/>
              <a:gd name="T9" fmla="*/ 187 h 187"/>
              <a:gd name="T10" fmla="*/ 16 w 66"/>
              <a:gd name="T11" fmla="*/ 187 h 187"/>
              <a:gd name="T12" fmla="*/ 16 w 66"/>
              <a:gd name="T13" fmla="*/ 20 h 187"/>
              <a:gd name="T14" fmla="*/ 17 w 66"/>
              <a:gd name="T15" fmla="*/ 17 h 187"/>
              <a:gd name="T16" fmla="*/ 21 w 66"/>
              <a:gd name="T17" fmla="*/ 15 h 187"/>
              <a:gd name="T18" fmla="*/ 66 w 66"/>
              <a:gd name="T19" fmla="*/ 15 h 187"/>
              <a:gd name="T20" fmla="*/ 66 w 66"/>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87">
                <a:moveTo>
                  <a:pt x="66" y="0"/>
                </a:moveTo>
                <a:cubicBezTo>
                  <a:pt x="21" y="0"/>
                  <a:pt x="21" y="0"/>
                  <a:pt x="21" y="0"/>
                </a:cubicBezTo>
                <a:cubicBezTo>
                  <a:pt x="15" y="0"/>
                  <a:pt x="9" y="2"/>
                  <a:pt x="6" y="6"/>
                </a:cubicBezTo>
                <a:cubicBezTo>
                  <a:pt x="2" y="10"/>
                  <a:pt x="0" y="15"/>
                  <a:pt x="0" y="21"/>
                </a:cubicBezTo>
                <a:cubicBezTo>
                  <a:pt x="0" y="187"/>
                  <a:pt x="0" y="187"/>
                  <a:pt x="0" y="187"/>
                </a:cubicBezTo>
                <a:cubicBezTo>
                  <a:pt x="16" y="187"/>
                  <a:pt x="16" y="187"/>
                  <a:pt x="16" y="187"/>
                </a:cubicBezTo>
                <a:cubicBezTo>
                  <a:pt x="16" y="20"/>
                  <a:pt x="16" y="20"/>
                  <a:pt x="16" y="20"/>
                </a:cubicBezTo>
                <a:cubicBezTo>
                  <a:pt x="15" y="18"/>
                  <a:pt x="16" y="17"/>
                  <a:pt x="17" y="17"/>
                </a:cubicBezTo>
                <a:cubicBezTo>
                  <a:pt x="18" y="16"/>
                  <a:pt x="19"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22" name="Freeform 216"/>
          <p:cNvSpPr>
            <a:spLocks/>
          </p:cNvSpPr>
          <p:nvPr userDrawn="1"/>
        </p:nvSpPr>
        <p:spPr bwMode="auto">
          <a:xfrm>
            <a:off x="4437065" y="-6741840"/>
            <a:ext cx="206375" cy="355600"/>
          </a:xfrm>
          <a:custGeom>
            <a:avLst/>
            <a:gdLst>
              <a:gd name="T0" fmla="*/ 0 w 65"/>
              <a:gd name="T1" fmla="*/ 112 h 112"/>
              <a:gd name="T2" fmla="*/ 45 w 65"/>
              <a:gd name="T3" fmla="*/ 112 h 112"/>
              <a:gd name="T4" fmla="*/ 60 w 65"/>
              <a:gd name="T5" fmla="*/ 106 h 112"/>
              <a:gd name="T6" fmla="*/ 65 w 65"/>
              <a:gd name="T7" fmla="*/ 91 h 112"/>
              <a:gd name="T8" fmla="*/ 65 w 65"/>
              <a:gd name="T9" fmla="*/ 0 h 112"/>
              <a:gd name="T10" fmla="*/ 50 w 65"/>
              <a:gd name="T11" fmla="*/ 0 h 112"/>
              <a:gd name="T12" fmla="*/ 50 w 65"/>
              <a:gd name="T13" fmla="*/ 92 h 112"/>
              <a:gd name="T14" fmla="*/ 49 w 65"/>
              <a:gd name="T15" fmla="*/ 95 h 112"/>
              <a:gd name="T16" fmla="*/ 45 w 65"/>
              <a:gd name="T17" fmla="*/ 97 h 112"/>
              <a:gd name="T18" fmla="*/ 0 w 65"/>
              <a:gd name="T19" fmla="*/ 97 h 112"/>
              <a:gd name="T20" fmla="*/ 0 w 65"/>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2">
                <a:moveTo>
                  <a:pt x="0" y="112"/>
                </a:moveTo>
                <a:cubicBezTo>
                  <a:pt x="45" y="112"/>
                  <a:pt x="45" y="112"/>
                  <a:pt x="45" y="112"/>
                </a:cubicBezTo>
                <a:cubicBezTo>
                  <a:pt x="51" y="112"/>
                  <a:pt x="56" y="110"/>
                  <a:pt x="60" y="106"/>
                </a:cubicBezTo>
                <a:cubicBezTo>
                  <a:pt x="64" y="102"/>
                  <a:pt x="65" y="97"/>
                  <a:pt x="65" y="91"/>
                </a:cubicBezTo>
                <a:cubicBezTo>
                  <a:pt x="65" y="0"/>
                  <a:pt x="65" y="0"/>
                  <a:pt x="65" y="0"/>
                </a:cubicBezTo>
                <a:cubicBezTo>
                  <a:pt x="50" y="0"/>
                  <a:pt x="50" y="0"/>
                  <a:pt x="50" y="0"/>
                </a:cubicBezTo>
                <a:cubicBezTo>
                  <a:pt x="50" y="92"/>
                  <a:pt x="50" y="92"/>
                  <a:pt x="50" y="92"/>
                </a:cubicBezTo>
                <a:cubicBezTo>
                  <a:pt x="50" y="93"/>
                  <a:pt x="49" y="95"/>
                  <a:pt x="49" y="95"/>
                </a:cubicBezTo>
                <a:cubicBezTo>
                  <a:pt x="48" y="96"/>
                  <a:pt x="46" y="97"/>
                  <a:pt x="45" y="97"/>
                </a:cubicBezTo>
                <a:cubicBezTo>
                  <a:pt x="0" y="97"/>
                  <a:pt x="0" y="97"/>
                  <a:pt x="0" y="97"/>
                </a:cubicBezTo>
                <a:lnTo>
                  <a:pt x="0" y="112"/>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23" name="Freeform 217"/>
          <p:cNvSpPr>
            <a:spLocks/>
          </p:cNvSpPr>
          <p:nvPr userDrawn="1"/>
        </p:nvSpPr>
        <p:spPr bwMode="auto">
          <a:xfrm>
            <a:off x="4341815" y="-6433865"/>
            <a:ext cx="206375" cy="593725"/>
          </a:xfrm>
          <a:custGeom>
            <a:avLst/>
            <a:gdLst>
              <a:gd name="T0" fmla="*/ 65 w 65"/>
              <a:gd name="T1" fmla="*/ 0 h 187"/>
              <a:gd name="T2" fmla="*/ 20 w 65"/>
              <a:gd name="T3" fmla="*/ 0 h 187"/>
              <a:gd name="T4" fmla="*/ 6 w 65"/>
              <a:gd name="T5" fmla="*/ 6 h 187"/>
              <a:gd name="T6" fmla="*/ 0 w 65"/>
              <a:gd name="T7" fmla="*/ 21 h 187"/>
              <a:gd name="T8" fmla="*/ 0 w 65"/>
              <a:gd name="T9" fmla="*/ 187 h 187"/>
              <a:gd name="T10" fmla="*/ 16 w 65"/>
              <a:gd name="T11" fmla="*/ 187 h 187"/>
              <a:gd name="T12" fmla="*/ 15 w 65"/>
              <a:gd name="T13" fmla="*/ 20 h 187"/>
              <a:gd name="T14" fmla="*/ 17 w 65"/>
              <a:gd name="T15" fmla="*/ 17 h 187"/>
              <a:gd name="T16" fmla="*/ 20 w 65"/>
              <a:gd name="T17" fmla="*/ 15 h 187"/>
              <a:gd name="T18" fmla="*/ 65 w 65"/>
              <a:gd name="T19" fmla="*/ 15 h 187"/>
              <a:gd name="T20" fmla="*/ 65 w 65"/>
              <a:gd name="T2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87">
                <a:moveTo>
                  <a:pt x="65" y="0"/>
                </a:moveTo>
                <a:cubicBezTo>
                  <a:pt x="20" y="0"/>
                  <a:pt x="20" y="0"/>
                  <a:pt x="20" y="0"/>
                </a:cubicBezTo>
                <a:cubicBezTo>
                  <a:pt x="15" y="0"/>
                  <a:pt x="9" y="2"/>
                  <a:pt x="6" y="6"/>
                </a:cubicBezTo>
                <a:cubicBezTo>
                  <a:pt x="2" y="10"/>
                  <a:pt x="0" y="15"/>
                  <a:pt x="0" y="21"/>
                </a:cubicBezTo>
                <a:cubicBezTo>
                  <a:pt x="0" y="187"/>
                  <a:pt x="0" y="187"/>
                  <a:pt x="0" y="187"/>
                </a:cubicBezTo>
                <a:cubicBezTo>
                  <a:pt x="16" y="187"/>
                  <a:pt x="16" y="187"/>
                  <a:pt x="16" y="187"/>
                </a:cubicBezTo>
                <a:cubicBezTo>
                  <a:pt x="15" y="20"/>
                  <a:pt x="15" y="20"/>
                  <a:pt x="15" y="20"/>
                </a:cubicBezTo>
                <a:cubicBezTo>
                  <a:pt x="15" y="18"/>
                  <a:pt x="16" y="17"/>
                  <a:pt x="17" y="17"/>
                </a:cubicBezTo>
                <a:cubicBezTo>
                  <a:pt x="18" y="16"/>
                  <a:pt x="19" y="15"/>
                  <a:pt x="20" y="15"/>
                </a:cubicBezTo>
                <a:cubicBezTo>
                  <a:pt x="65" y="15"/>
                  <a:pt x="65" y="15"/>
                  <a:pt x="65" y="15"/>
                </a:cubicBezTo>
                <a:lnTo>
                  <a:pt x="65"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24" name="Freeform 218"/>
          <p:cNvSpPr>
            <a:spLocks/>
          </p:cNvSpPr>
          <p:nvPr userDrawn="1"/>
        </p:nvSpPr>
        <p:spPr bwMode="auto">
          <a:xfrm>
            <a:off x="6346825" y="-6849790"/>
            <a:ext cx="209550" cy="209550"/>
          </a:xfrm>
          <a:custGeom>
            <a:avLst/>
            <a:gdLst>
              <a:gd name="T0" fmla="*/ 0 w 66"/>
              <a:gd name="T1" fmla="*/ 66 h 66"/>
              <a:gd name="T2" fmla="*/ 45 w 66"/>
              <a:gd name="T3" fmla="*/ 66 h 66"/>
              <a:gd name="T4" fmla="*/ 60 w 66"/>
              <a:gd name="T5" fmla="*/ 60 h 66"/>
              <a:gd name="T6" fmla="*/ 66 w 66"/>
              <a:gd name="T7" fmla="*/ 45 h 66"/>
              <a:gd name="T8" fmla="*/ 66 w 66"/>
              <a:gd name="T9" fmla="*/ 0 h 66"/>
              <a:gd name="T10" fmla="*/ 50 w 66"/>
              <a:gd name="T11" fmla="*/ 0 h 66"/>
              <a:gd name="T12" fmla="*/ 50 w 66"/>
              <a:gd name="T13" fmla="*/ 46 h 66"/>
              <a:gd name="T14" fmla="*/ 49 w 66"/>
              <a:gd name="T15" fmla="*/ 49 h 66"/>
              <a:gd name="T16" fmla="*/ 45 w 66"/>
              <a:gd name="T17" fmla="*/ 51 h 66"/>
              <a:gd name="T18" fmla="*/ 0 w 66"/>
              <a:gd name="T19" fmla="*/ 51 h 66"/>
              <a:gd name="T20" fmla="*/ 0 w 66"/>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0" y="66"/>
                </a:moveTo>
                <a:cubicBezTo>
                  <a:pt x="45" y="66"/>
                  <a:pt x="45" y="66"/>
                  <a:pt x="45" y="66"/>
                </a:cubicBezTo>
                <a:cubicBezTo>
                  <a:pt x="51" y="66"/>
                  <a:pt x="56" y="64"/>
                  <a:pt x="60" y="60"/>
                </a:cubicBezTo>
                <a:cubicBezTo>
                  <a:pt x="64" y="56"/>
                  <a:pt x="66" y="51"/>
                  <a:pt x="66" y="45"/>
                </a:cubicBezTo>
                <a:cubicBezTo>
                  <a:pt x="66" y="0"/>
                  <a:pt x="66" y="0"/>
                  <a:pt x="66" y="0"/>
                </a:cubicBezTo>
                <a:cubicBezTo>
                  <a:pt x="50" y="0"/>
                  <a:pt x="50" y="0"/>
                  <a:pt x="50" y="0"/>
                </a:cubicBezTo>
                <a:cubicBezTo>
                  <a:pt x="50" y="46"/>
                  <a:pt x="50" y="46"/>
                  <a:pt x="50" y="46"/>
                </a:cubicBezTo>
                <a:cubicBezTo>
                  <a:pt x="50" y="48"/>
                  <a:pt x="50" y="49"/>
                  <a:pt x="49" y="49"/>
                </a:cubicBezTo>
                <a:cubicBezTo>
                  <a:pt x="48" y="50"/>
                  <a:pt x="47" y="51"/>
                  <a:pt x="45" y="51"/>
                </a:cubicBezTo>
                <a:cubicBezTo>
                  <a:pt x="0" y="51"/>
                  <a:pt x="0" y="51"/>
                  <a:pt x="0" y="51"/>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25" name="Freeform 219"/>
          <p:cNvSpPr>
            <a:spLocks/>
          </p:cNvSpPr>
          <p:nvPr userDrawn="1"/>
        </p:nvSpPr>
        <p:spPr bwMode="auto">
          <a:xfrm>
            <a:off x="6251575" y="-6687865"/>
            <a:ext cx="209550" cy="1019175"/>
          </a:xfrm>
          <a:custGeom>
            <a:avLst/>
            <a:gdLst>
              <a:gd name="T0" fmla="*/ 66 w 66"/>
              <a:gd name="T1" fmla="*/ 0 h 321"/>
              <a:gd name="T2" fmla="*/ 21 w 66"/>
              <a:gd name="T3" fmla="*/ 0 h 321"/>
              <a:gd name="T4" fmla="*/ 6 w 66"/>
              <a:gd name="T5" fmla="*/ 6 h 321"/>
              <a:gd name="T6" fmla="*/ 1 w 66"/>
              <a:gd name="T7" fmla="*/ 21 h 321"/>
              <a:gd name="T8" fmla="*/ 1 w 66"/>
              <a:gd name="T9" fmla="*/ 321 h 321"/>
              <a:gd name="T10" fmla="*/ 16 w 66"/>
              <a:gd name="T11" fmla="*/ 321 h 321"/>
              <a:gd name="T12" fmla="*/ 16 w 66"/>
              <a:gd name="T13" fmla="*/ 20 h 321"/>
              <a:gd name="T14" fmla="*/ 17 w 66"/>
              <a:gd name="T15" fmla="*/ 17 h 321"/>
              <a:gd name="T16" fmla="*/ 21 w 66"/>
              <a:gd name="T17" fmla="*/ 15 h 321"/>
              <a:gd name="T18" fmla="*/ 66 w 66"/>
              <a:gd name="T19" fmla="*/ 15 h 321"/>
              <a:gd name="T20" fmla="*/ 66 w 66"/>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321">
                <a:moveTo>
                  <a:pt x="66" y="0"/>
                </a:moveTo>
                <a:cubicBezTo>
                  <a:pt x="21" y="0"/>
                  <a:pt x="21" y="0"/>
                  <a:pt x="21" y="0"/>
                </a:cubicBezTo>
                <a:cubicBezTo>
                  <a:pt x="15" y="0"/>
                  <a:pt x="10" y="2"/>
                  <a:pt x="6" y="6"/>
                </a:cubicBezTo>
                <a:cubicBezTo>
                  <a:pt x="2" y="10"/>
                  <a:pt x="0" y="16"/>
                  <a:pt x="1" y="21"/>
                </a:cubicBezTo>
                <a:cubicBezTo>
                  <a:pt x="1" y="321"/>
                  <a:pt x="1" y="321"/>
                  <a:pt x="1" y="321"/>
                </a:cubicBezTo>
                <a:cubicBezTo>
                  <a:pt x="16" y="321"/>
                  <a:pt x="16" y="321"/>
                  <a:pt x="16" y="321"/>
                </a:cubicBezTo>
                <a:cubicBezTo>
                  <a:pt x="16" y="20"/>
                  <a:pt x="16" y="20"/>
                  <a:pt x="16" y="20"/>
                </a:cubicBezTo>
                <a:cubicBezTo>
                  <a:pt x="16" y="19"/>
                  <a:pt x="17" y="18"/>
                  <a:pt x="17" y="17"/>
                </a:cubicBezTo>
                <a:cubicBezTo>
                  <a:pt x="18" y="16"/>
                  <a:pt x="20"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26" name="Freeform 220"/>
          <p:cNvSpPr>
            <a:spLocks/>
          </p:cNvSpPr>
          <p:nvPr userDrawn="1"/>
        </p:nvSpPr>
        <p:spPr bwMode="auto">
          <a:xfrm>
            <a:off x="493713" y="-6735490"/>
            <a:ext cx="209550" cy="209550"/>
          </a:xfrm>
          <a:custGeom>
            <a:avLst/>
            <a:gdLst>
              <a:gd name="T0" fmla="*/ 0 w 66"/>
              <a:gd name="T1" fmla="*/ 66 h 66"/>
              <a:gd name="T2" fmla="*/ 45 w 66"/>
              <a:gd name="T3" fmla="*/ 66 h 66"/>
              <a:gd name="T4" fmla="*/ 60 w 66"/>
              <a:gd name="T5" fmla="*/ 60 h 66"/>
              <a:gd name="T6" fmla="*/ 65 w 66"/>
              <a:gd name="T7" fmla="*/ 45 h 66"/>
              <a:gd name="T8" fmla="*/ 65 w 66"/>
              <a:gd name="T9" fmla="*/ 0 h 66"/>
              <a:gd name="T10" fmla="*/ 50 w 66"/>
              <a:gd name="T11" fmla="*/ 0 h 66"/>
              <a:gd name="T12" fmla="*/ 50 w 66"/>
              <a:gd name="T13" fmla="*/ 46 h 66"/>
              <a:gd name="T14" fmla="*/ 49 w 66"/>
              <a:gd name="T15" fmla="*/ 49 h 66"/>
              <a:gd name="T16" fmla="*/ 45 w 66"/>
              <a:gd name="T17" fmla="*/ 51 h 66"/>
              <a:gd name="T18" fmla="*/ 0 w 66"/>
              <a:gd name="T19" fmla="*/ 51 h 66"/>
              <a:gd name="T20" fmla="*/ 0 w 66"/>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0" y="66"/>
                </a:moveTo>
                <a:cubicBezTo>
                  <a:pt x="45" y="66"/>
                  <a:pt x="45" y="66"/>
                  <a:pt x="45" y="66"/>
                </a:cubicBezTo>
                <a:cubicBezTo>
                  <a:pt x="51" y="66"/>
                  <a:pt x="56" y="64"/>
                  <a:pt x="60" y="60"/>
                </a:cubicBezTo>
                <a:cubicBezTo>
                  <a:pt x="64" y="56"/>
                  <a:pt x="66" y="51"/>
                  <a:pt x="65" y="45"/>
                </a:cubicBezTo>
                <a:cubicBezTo>
                  <a:pt x="65" y="0"/>
                  <a:pt x="65" y="0"/>
                  <a:pt x="65" y="0"/>
                </a:cubicBezTo>
                <a:cubicBezTo>
                  <a:pt x="50" y="0"/>
                  <a:pt x="50" y="0"/>
                  <a:pt x="50" y="0"/>
                </a:cubicBezTo>
                <a:cubicBezTo>
                  <a:pt x="50" y="46"/>
                  <a:pt x="50" y="46"/>
                  <a:pt x="50" y="46"/>
                </a:cubicBezTo>
                <a:cubicBezTo>
                  <a:pt x="50" y="48"/>
                  <a:pt x="49" y="49"/>
                  <a:pt x="49" y="49"/>
                </a:cubicBezTo>
                <a:cubicBezTo>
                  <a:pt x="48" y="50"/>
                  <a:pt x="46" y="51"/>
                  <a:pt x="45" y="51"/>
                </a:cubicBezTo>
                <a:cubicBezTo>
                  <a:pt x="0" y="51"/>
                  <a:pt x="0" y="51"/>
                  <a:pt x="0" y="51"/>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27" name="Freeform 221"/>
          <p:cNvSpPr>
            <a:spLocks/>
          </p:cNvSpPr>
          <p:nvPr userDrawn="1"/>
        </p:nvSpPr>
        <p:spPr bwMode="auto">
          <a:xfrm>
            <a:off x="398463" y="-6573565"/>
            <a:ext cx="209550" cy="1019175"/>
          </a:xfrm>
          <a:custGeom>
            <a:avLst/>
            <a:gdLst>
              <a:gd name="T0" fmla="*/ 66 w 66"/>
              <a:gd name="T1" fmla="*/ 0 h 321"/>
              <a:gd name="T2" fmla="*/ 21 w 66"/>
              <a:gd name="T3" fmla="*/ 0 h 321"/>
              <a:gd name="T4" fmla="*/ 6 w 66"/>
              <a:gd name="T5" fmla="*/ 6 h 321"/>
              <a:gd name="T6" fmla="*/ 0 w 66"/>
              <a:gd name="T7" fmla="*/ 21 h 321"/>
              <a:gd name="T8" fmla="*/ 0 w 66"/>
              <a:gd name="T9" fmla="*/ 321 h 321"/>
              <a:gd name="T10" fmla="*/ 16 w 66"/>
              <a:gd name="T11" fmla="*/ 321 h 321"/>
              <a:gd name="T12" fmla="*/ 16 w 66"/>
              <a:gd name="T13" fmla="*/ 20 h 321"/>
              <a:gd name="T14" fmla="*/ 17 w 66"/>
              <a:gd name="T15" fmla="*/ 17 h 321"/>
              <a:gd name="T16" fmla="*/ 21 w 66"/>
              <a:gd name="T17" fmla="*/ 15 h 321"/>
              <a:gd name="T18" fmla="*/ 66 w 66"/>
              <a:gd name="T19" fmla="*/ 15 h 321"/>
              <a:gd name="T20" fmla="*/ 66 w 66"/>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321">
                <a:moveTo>
                  <a:pt x="66" y="0"/>
                </a:moveTo>
                <a:cubicBezTo>
                  <a:pt x="21" y="0"/>
                  <a:pt x="21" y="0"/>
                  <a:pt x="21" y="0"/>
                </a:cubicBezTo>
                <a:cubicBezTo>
                  <a:pt x="15" y="0"/>
                  <a:pt x="9" y="2"/>
                  <a:pt x="6" y="6"/>
                </a:cubicBezTo>
                <a:cubicBezTo>
                  <a:pt x="2" y="10"/>
                  <a:pt x="0" y="16"/>
                  <a:pt x="0" y="21"/>
                </a:cubicBezTo>
                <a:cubicBezTo>
                  <a:pt x="0" y="321"/>
                  <a:pt x="0" y="321"/>
                  <a:pt x="0" y="321"/>
                </a:cubicBezTo>
                <a:cubicBezTo>
                  <a:pt x="16" y="321"/>
                  <a:pt x="16" y="321"/>
                  <a:pt x="16" y="321"/>
                </a:cubicBezTo>
                <a:cubicBezTo>
                  <a:pt x="16" y="20"/>
                  <a:pt x="16" y="20"/>
                  <a:pt x="16" y="20"/>
                </a:cubicBezTo>
                <a:cubicBezTo>
                  <a:pt x="15" y="19"/>
                  <a:pt x="16" y="18"/>
                  <a:pt x="17" y="17"/>
                </a:cubicBezTo>
                <a:cubicBezTo>
                  <a:pt x="18" y="16"/>
                  <a:pt x="19" y="15"/>
                  <a:pt x="21" y="15"/>
                </a:cubicBezTo>
                <a:cubicBezTo>
                  <a:pt x="66" y="15"/>
                  <a:pt x="66" y="15"/>
                  <a:pt x="66" y="15"/>
                </a:cubicBezTo>
                <a:lnTo>
                  <a:pt x="66" y="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28" name="Freeform 222"/>
          <p:cNvSpPr>
            <a:spLocks/>
          </p:cNvSpPr>
          <p:nvPr userDrawn="1"/>
        </p:nvSpPr>
        <p:spPr bwMode="auto">
          <a:xfrm>
            <a:off x="6594477" y="-7011715"/>
            <a:ext cx="279400" cy="209550"/>
          </a:xfrm>
          <a:custGeom>
            <a:avLst/>
            <a:gdLst>
              <a:gd name="T0" fmla="*/ 0 w 88"/>
              <a:gd name="T1" fmla="*/ 66 h 66"/>
              <a:gd name="T2" fmla="*/ 0 w 88"/>
              <a:gd name="T3" fmla="*/ 50 h 66"/>
              <a:gd name="T4" fmla="*/ 67 w 88"/>
              <a:gd name="T5" fmla="*/ 50 h 66"/>
              <a:gd name="T6" fmla="*/ 71 w 88"/>
              <a:gd name="T7" fmla="*/ 49 h 66"/>
              <a:gd name="T8" fmla="*/ 72 w 88"/>
              <a:gd name="T9" fmla="*/ 45 h 66"/>
              <a:gd name="T10" fmla="*/ 72 w 88"/>
              <a:gd name="T11" fmla="*/ 0 h 66"/>
              <a:gd name="T12" fmla="*/ 88 w 88"/>
              <a:gd name="T13" fmla="*/ 0 h 66"/>
              <a:gd name="T14" fmla="*/ 88 w 88"/>
              <a:gd name="T15" fmla="*/ 45 h 66"/>
              <a:gd name="T16" fmla="*/ 81 w 88"/>
              <a:gd name="T17" fmla="*/ 60 h 66"/>
              <a:gd name="T18" fmla="*/ 67 w 88"/>
              <a:gd name="T19" fmla="*/ 66 h 66"/>
              <a:gd name="T20" fmla="*/ 0 w 88"/>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66">
                <a:moveTo>
                  <a:pt x="0" y="66"/>
                </a:moveTo>
                <a:cubicBezTo>
                  <a:pt x="0" y="50"/>
                  <a:pt x="0" y="50"/>
                  <a:pt x="0" y="50"/>
                </a:cubicBezTo>
                <a:cubicBezTo>
                  <a:pt x="67" y="50"/>
                  <a:pt x="67" y="50"/>
                  <a:pt x="67" y="50"/>
                </a:cubicBezTo>
                <a:cubicBezTo>
                  <a:pt x="69" y="50"/>
                  <a:pt x="70" y="50"/>
                  <a:pt x="71" y="49"/>
                </a:cubicBezTo>
                <a:cubicBezTo>
                  <a:pt x="72" y="48"/>
                  <a:pt x="72" y="47"/>
                  <a:pt x="72" y="45"/>
                </a:cubicBezTo>
                <a:cubicBezTo>
                  <a:pt x="72" y="0"/>
                  <a:pt x="72" y="0"/>
                  <a:pt x="72" y="0"/>
                </a:cubicBezTo>
                <a:cubicBezTo>
                  <a:pt x="88" y="0"/>
                  <a:pt x="88" y="0"/>
                  <a:pt x="88" y="0"/>
                </a:cubicBezTo>
                <a:cubicBezTo>
                  <a:pt x="88" y="45"/>
                  <a:pt x="88" y="45"/>
                  <a:pt x="88" y="45"/>
                </a:cubicBezTo>
                <a:cubicBezTo>
                  <a:pt x="88" y="51"/>
                  <a:pt x="85" y="56"/>
                  <a:pt x="81" y="60"/>
                </a:cubicBezTo>
                <a:cubicBezTo>
                  <a:pt x="77" y="64"/>
                  <a:pt x="72" y="66"/>
                  <a:pt x="67" y="66"/>
                </a:cubicBezTo>
                <a:lnTo>
                  <a:pt x="0" y="66"/>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29" name="Rectangle 223"/>
          <p:cNvSpPr>
            <a:spLocks noChangeArrowheads="1"/>
          </p:cNvSpPr>
          <p:nvPr userDrawn="1"/>
        </p:nvSpPr>
        <p:spPr bwMode="auto">
          <a:xfrm>
            <a:off x="4564063"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30" name="Freeform 224"/>
          <p:cNvSpPr>
            <a:spLocks noEditPoints="1"/>
          </p:cNvSpPr>
          <p:nvPr userDrawn="1"/>
        </p:nvSpPr>
        <p:spPr bwMode="auto">
          <a:xfrm>
            <a:off x="4557715" y="-6868840"/>
            <a:ext cx="117475" cy="92075"/>
          </a:xfrm>
          <a:custGeom>
            <a:avLst/>
            <a:gdLst>
              <a:gd name="T0" fmla="*/ 68 w 74"/>
              <a:gd name="T1" fmla="*/ 54 h 58"/>
              <a:gd name="T2" fmla="*/ 4 w 74"/>
              <a:gd name="T3" fmla="*/ 54 h 58"/>
              <a:gd name="T4" fmla="*/ 4 w 74"/>
              <a:gd name="T5" fmla="*/ 4 h 58"/>
              <a:gd name="T6" fmla="*/ 68 w 74"/>
              <a:gd name="T7" fmla="*/ 4 h 58"/>
              <a:gd name="T8" fmla="*/ 68 w 74"/>
              <a:gd name="T9" fmla="*/ 54 h 58"/>
              <a:gd name="T10" fmla="*/ 74 w 74"/>
              <a:gd name="T11" fmla="*/ 0 h 58"/>
              <a:gd name="T12" fmla="*/ 68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68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68" y="54"/>
                </a:moveTo>
                <a:lnTo>
                  <a:pt x="4" y="54"/>
                </a:lnTo>
                <a:lnTo>
                  <a:pt x="4" y="4"/>
                </a:lnTo>
                <a:lnTo>
                  <a:pt x="68" y="4"/>
                </a:lnTo>
                <a:lnTo>
                  <a:pt x="68" y="54"/>
                </a:lnTo>
                <a:close/>
                <a:moveTo>
                  <a:pt x="74" y="0"/>
                </a:moveTo>
                <a:lnTo>
                  <a:pt x="68" y="0"/>
                </a:lnTo>
                <a:lnTo>
                  <a:pt x="4" y="0"/>
                </a:lnTo>
                <a:lnTo>
                  <a:pt x="0" y="0"/>
                </a:lnTo>
                <a:lnTo>
                  <a:pt x="0" y="4"/>
                </a:lnTo>
                <a:lnTo>
                  <a:pt x="0" y="54"/>
                </a:lnTo>
                <a:lnTo>
                  <a:pt x="0" y="58"/>
                </a:lnTo>
                <a:lnTo>
                  <a:pt x="4" y="58"/>
                </a:lnTo>
                <a:lnTo>
                  <a:pt x="68"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31" name="Rectangle 225"/>
          <p:cNvSpPr>
            <a:spLocks noChangeArrowheads="1"/>
          </p:cNvSpPr>
          <p:nvPr userDrawn="1"/>
        </p:nvSpPr>
        <p:spPr bwMode="auto">
          <a:xfrm>
            <a:off x="2282825"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24" name="Freeform 226"/>
          <p:cNvSpPr>
            <a:spLocks noEditPoints="1"/>
          </p:cNvSpPr>
          <p:nvPr userDrawn="1"/>
        </p:nvSpPr>
        <p:spPr bwMode="auto">
          <a:xfrm>
            <a:off x="2276477"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25" name="Rectangle 227"/>
          <p:cNvSpPr>
            <a:spLocks noChangeArrowheads="1"/>
          </p:cNvSpPr>
          <p:nvPr userDrawn="1"/>
        </p:nvSpPr>
        <p:spPr bwMode="auto">
          <a:xfrm>
            <a:off x="1655765"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27" name="Freeform 228"/>
          <p:cNvSpPr>
            <a:spLocks noEditPoints="1"/>
          </p:cNvSpPr>
          <p:nvPr userDrawn="1"/>
        </p:nvSpPr>
        <p:spPr bwMode="auto">
          <a:xfrm>
            <a:off x="1649415"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28" name="Rectangle 229"/>
          <p:cNvSpPr>
            <a:spLocks noChangeArrowheads="1"/>
          </p:cNvSpPr>
          <p:nvPr userDrawn="1"/>
        </p:nvSpPr>
        <p:spPr bwMode="auto">
          <a:xfrm>
            <a:off x="3276602"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29" name="Freeform 230"/>
          <p:cNvSpPr>
            <a:spLocks noEditPoints="1"/>
          </p:cNvSpPr>
          <p:nvPr userDrawn="1"/>
        </p:nvSpPr>
        <p:spPr bwMode="auto">
          <a:xfrm>
            <a:off x="3270252"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30" name="Rectangle 231"/>
          <p:cNvSpPr>
            <a:spLocks noChangeArrowheads="1"/>
          </p:cNvSpPr>
          <p:nvPr userDrawn="1"/>
        </p:nvSpPr>
        <p:spPr bwMode="auto">
          <a:xfrm>
            <a:off x="4830764"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31" name="Freeform 232"/>
          <p:cNvSpPr>
            <a:spLocks noEditPoints="1"/>
          </p:cNvSpPr>
          <p:nvPr userDrawn="1"/>
        </p:nvSpPr>
        <p:spPr bwMode="auto">
          <a:xfrm>
            <a:off x="4824415"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32" name="Rectangle 233"/>
          <p:cNvSpPr>
            <a:spLocks noChangeArrowheads="1"/>
          </p:cNvSpPr>
          <p:nvPr userDrawn="1"/>
        </p:nvSpPr>
        <p:spPr bwMode="auto">
          <a:xfrm>
            <a:off x="6480175"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33" name="Freeform 234"/>
          <p:cNvSpPr>
            <a:spLocks noEditPoints="1"/>
          </p:cNvSpPr>
          <p:nvPr userDrawn="1"/>
        </p:nvSpPr>
        <p:spPr bwMode="auto">
          <a:xfrm>
            <a:off x="6470650"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34" name="Freeform 235"/>
          <p:cNvSpPr>
            <a:spLocks/>
          </p:cNvSpPr>
          <p:nvPr userDrawn="1"/>
        </p:nvSpPr>
        <p:spPr bwMode="auto">
          <a:xfrm>
            <a:off x="5746752"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35" name="Freeform 236"/>
          <p:cNvSpPr>
            <a:spLocks/>
          </p:cNvSpPr>
          <p:nvPr userDrawn="1"/>
        </p:nvSpPr>
        <p:spPr bwMode="auto">
          <a:xfrm>
            <a:off x="5746752"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36" name="Rectangle 237"/>
          <p:cNvSpPr>
            <a:spLocks noChangeArrowheads="1"/>
          </p:cNvSpPr>
          <p:nvPr userDrawn="1"/>
        </p:nvSpPr>
        <p:spPr bwMode="auto">
          <a:xfrm>
            <a:off x="5715002"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37" name="Freeform 238"/>
          <p:cNvSpPr>
            <a:spLocks noEditPoints="1"/>
          </p:cNvSpPr>
          <p:nvPr userDrawn="1"/>
        </p:nvSpPr>
        <p:spPr bwMode="auto">
          <a:xfrm>
            <a:off x="5708652"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38" name="Rectangle 239"/>
          <p:cNvSpPr>
            <a:spLocks noChangeArrowheads="1"/>
          </p:cNvSpPr>
          <p:nvPr userDrawn="1"/>
        </p:nvSpPr>
        <p:spPr bwMode="auto">
          <a:xfrm>
            <a:off x="5138740"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39" name="Freeform 240"/>
          <p:cNvSpPr>
            <a:spLocks noEditPoints="1"/>
          </p:cNvSpPr>
          <p:nvPr userDrawn="1"/>
        </p:nvSpPr>
        <p:spPr bwMode="auto">
          <a:xfrm>
            <a:off x="5129215"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40" name="Rectangle 241"/>
          <p:cNvSpPr>
            <a:spLocks noChangeArrowheads="1"/>
          </p:cNvSpPr>
          <p:nvPr userDrawn="1"/>
        </p:nvSpPr>
        <p:spPr bwMode="auto">
          <a:xfrm>
            <a:off x="3302001" y="-6770415"/>
            <a:ext cx="69850"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41" name="Rectangle 242"/>
          <p:cNvSpPr>
            <a:spLocks noChangeArrowheads="1"/>
          </p:cNvSpPr>
          <p:nvPr userDrawn="1"/>
        </p:nvSpPr>
        <p:spPr bwMode="auto">
          <a:xfrm>
            <a:off x="3521075" y="-6697390"/>
            <a:ext cx="19050" cy="698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42" name="Rectangle 243"/>
          <p:cNvSpPr>
            <a:spLocks noChangeArrowheads="1"/>
          </p:cNvSpPr>
          <p:nvPr userDrawn="1"/>
        </p:nvSpPr>
        <p:spPr bwMode="auto">
          <a:xfrm>
            <a:off x="3594100" y="-6564040"/>
            <a:ext cx="71438"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43" name="Rectangle 244"/>
          <p:cNvSpPr>
            <a:spLocks noChangeArrowheads="1"/>
          </p:cNvSpPr>
          <p:nvPr userDrawn="1"/>
        </p:nvSpPr>
        <p:spPr bwMode="auto">
          <a:xfrm>
            <a:off x="3606802" y="-6535465"/>
            <a:ext cx="49213" cy="10699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44" name="Freeform 245"/>
          <p:cNvSpPr>
            <a:spLocks/>
          </p:cNvSpPr>
          <p:nvPr userDrawn="1"/>
        </p:nvSpPr>
        <p:spPr bwMode="auto">
          <a:xfrm>
            <a:off x="5988052" y="-6684690"/>
            <a:ext cx="101600" cy="107950"/>
          </a:xfrm>
          <a:custGeom>
            <a:avLst/>
            <a:gdLst>
              <a:gd name="T0" fmla="*/ 32 w 32"/>
              <a:gd name="T1" fmla="*/ 34 h 34"/>
              <a:gd name="T2" fmla="*/ 17 w 32"/>
              <a:gd name="T3" fmla="*/ 34 h 34"/>
              <a:gd name="T4" fmla="*/ 17 w 32"/>
              <a:gd name="T5" fmla="*/ 21 h 34"/>
              <a:gd name="T6" fmla="*/ 11 w 32"/>
              <a:gd name="T7" fmla="*/ 15 h 34"/>
              <a:gd name="T8" fmla="*/ 0 w 32"/>
              <a:gd name="T9" fmla="*/ 15 h 34"/>
              <a:gd name="T10" fmla="*/ 0 w 32"/>
              <a:gd name="T11" fmla="*/ 0 h 34"/>
              <a:gd name="T12" fmla="*/ 11 w 32"/>
              <a:gd name="T13" fmla="*/ 0 h 34"/>
              <a:gd name="T14" fmla="*/ 32 w 32"/>
              <a:gd name="T15" fmla="*/ 21 h 34"/>
              <a:gd name="T16" fmla="*/ 32 w 32"/>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32" y="34"/>
                </a:moveTo>
                <a:cubicBezTo>
                  <a:pt x="17" y="34"/>
                  <a:pt x="17" y="34"/>
                  <a:pt x="17" y="34"/>
                </a:cubicBezTo>
                <a:cubicBezTo>
                  <a:pt x="17" y="21"/>
                  <a:pt x="17" y="21"/>
                  <a:pt x="17" y="21"/>
                </a:cubicBezTo>
                <a:cubicBezTo>
                  <a:pt x="17" y="18"/>
                  <a:pt x="14" y="15"/>
                  <a:pt x="11" y="15"/>
                </a:cubicBezTo>
                <a:cubicBezTo>
                  <a:pt x="0" y="15"/>
                  <a:pt x="0" y="15"/>
                  <a:pt x="0" y="15"/>
                </a:cubicBezTo>
                <a:cubicBezTo>
                  <a:pt x="0" y="0"/>
                  <a:pt x="0" y="0"/>
                  <a:pt x="0" y="0"/>
                </a:cubicBezTo>
                <a:cubicBezTo>
                  <a:pt x="11" y="0"/>
                  <a:pt x="11" y="0"/>
                  <a:pt x="11" y="0"/>
                </a:cubicBezTo>
                <a:cubicBezTo>
                  <a:pt x="23" y="0"/>
                  <a:pt x="32" y="9"/>
                  <a:pt x="32" y="21"/>
                </a:cubicBezTo>
                <a:lnTo>
                  <a:pt x="32" y="34"/>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45" name="Freeform 246"/>
          <p:cNvSpPr>
            <a:spLocks/>
          </p:cNvSpPr>
          <p:nvPr userDrawn="1"/>
        </p:nvSpPr>
        <p:spPr bwMode="auto">
          <a:xfrm>
            <a:off x="5746750" y="-6738665"/>
            <a:ext cx="196850" cy="104775"/>
          </a:xfrm>
          <a:custGeom>
            <a:avLst/>
            <a:gdLst>
              <a:gd name="T0" fmla="*/ 62 w 62"/>
              <a:gd name="T1" fmla="*/ 33 h 33"/>
              <a:gd name="T2" fmla="*/ 21 w 62"/>
              <a:gd name="T3" fmla="*/ 33 h 33"/>
              <a:gd name="T4" fmla="*/ 0 w 62"/>
              <a:gd name="T5" fmla="*/ 12 h 33"/>
              <a:gd name="T6" fmla="*/ 0 w 62"/>
              <a:gd name="T7" fmla="*/ 0 h 33"/>
              <a:gd name="T8" fmla="*/ 16 w 62"/>
              <a:gd name="T9" fmla="*/ 0 h 33"/>
              <a:gd name="T10" fmla="*/ 16 w 62"/>
              <a:gd name="T11" fmla="*/ 12 h 33"/>
              <a:gd name="T12" fmla="*/ 21 w 62"/>
              <a:gd name="T13" fmla="*/ 17 h 33"/>
              <a:gd name="T14" fmla="*/ 62 w 62"/>
              <a:gd name="T15" fmla="*/ 17 h 33"/>
              <a:gd name="T16" fmla="*/ 62 w 62"/>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3">
                <a:moveTo>
                  <a:pt x="62" y="33"/>
                </a:moveTo>
                <a:cubicBezTo>
                  <a:pt x="21" y="33"/>
                  <a:pt x="21" y="33"/>
                  <a:pt x="21" y="33"/>
                </a:cubicBezTo>
                <a:cubicBezTo>
                  <a:pt x="10" y="33"/>
                  <a:pt x="0" y="23"/>
                  <a:pt x="0" y="12"/>
                </a:cubicBezTo>
                <a:cubicBezTo>
                  <a:pt x="0" y="0"/>
                  <a:pt x="0" y="0"/>
                  <a:pt x="0" y="0"/>
                </a:cubicBezTo>
                <a:cubicBezTo>
                  <a:pt x="16" y="0"/>
                  <a:pt x="16" y="0"/>
                  <a:pt x="16" y="0"/>
                </a:cubicBezTo>
                <a:cubicBezTo>
                  <a:pt x="16" y="12"/>
                  <a:pt x="16" y="12"/>
                  <a:pt x="16" y="12"/>
                </a:cubicBezTo>
                <a:cubicBezTo>
                  <a:pt x="16" y="15"/>
                  <a:pt x="18" y="17"/>
                  <a:pt x="21" y="17"/>
                </a:cubicBezTo>
                <a:cubicBezTo>
                  <a:pt x="62" y="17"/>
                  <a:pt x="62" y="17"/>
                  <a:pt x="62" y="17"/>
                </a:cubicBezTo>
                <a:lnTo>
                  <a:pt x="62" y="33"/>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46" name="Rectangle 247"/>
          <p:cNvSpPr>
            <a:spLocks noChangeArrowheads="1"/>
          </p:cNvSpPr>
          <p:nvPr userDrawn="1"/>
        </p:nvSpPr>
        <p:spPr bwMode="auto">
          <a:xfrm>
            <a:off x="5737227" y="-676724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47" name="Rectangle 248"/>
          <p:cNvSpPr>
            <a:spLocks noChangeArrowheads="1"/>
          </p:cNvSpPr>
          <p:nvPr userDrawn="1"/>
        </p:nvSpPr>
        <p:spPr bwMode="auto">
          <a:xfrm>
            <a:off x="5956300" y="-6694215"/>
            <a:ext cx="19050" cy="698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48" name="Rectangle 249"/>
          <p:cNvSpPr>
            <a:spLocks noChangeArrowheads="1"/>
          </p:cNvSpPr>
          <p:nvPr userDrawn="1"/>
        </p:nvSpPr>
        <p:spPr bwMode="auto">
          <a:xfrm>
            <a:off x="6032501" y="-6564040"/>
            <a:ext cx="66675"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49" name="Rectangle 250"/>
          <p:cNvSpPr>
            <a:spLocks noChangeArrowheads="1"/>
          </p:cNvSpPr>
          <p:nvPr userDrawn="1"/>
        </p:nvSpPr>
        <p:spPr bwMode="auto">
          <a:xfrm>
            <a:off x="6042026" y="-6532290"/>
            <a:ext cx="47625" cy="10699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50" name="Rectangle 251"/>
          <p:cNvSpPr>
            <a:spLocks noChangeArrowheads="1"/>
          </p:cNvSpPr>
          <p:nvPr userDrawn="1"/>
        </p:nvSpPr>
        <p:spPr bwMode="auto">
          <a:xfrm>
            <a:off x="392113" y="-7159353"/>
            <a:ext cx="330200" cy="198438"/>
          </a:xfrm>
          <a:prstGeom prst="rect">
            <a:avLst/>
          </a:prstGeom>
          <a:solidFill>
            <a:srgbClr val="4B5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51" name="Freeform 252"/>
          <p:cNvSpPr>
            <a:spLocks/>
          </p:cNvSpPr>
          <p:nvPr userDrawn="1"/>
        </p:nvSpPr>
        <p:spPr bwMode="auto">
          <a:xfrm>
            <a:off x="363538" y="-7245078"/>
            <a:ext cx="387350" cy="79375"/>
          </a:xfrm>
          <a:custGeom>
            <a:avLst/>
            <a:gdLst>
              <a:gd name="T0" fmla="*/ 24 w 244"/>
              <a:gd name="T1" fmla="*/ 0 h 50"/>
              <a:gd name="T2" fmla="*/ 222 w 244"/>
              <a:gd name="T3" fmla="*/ 0 h 50"/>
              <a:gd name="T4" fmla="*/ 244 w 244"/>
              <a:gd name="T5" fmla="*/ 50 h 50"/>
              <a:gd name="T6" fmla="*/ 0 w 244"/>
              <a:gd name="T7" fmla="*/ 50 h 50"/>
              <a:gd name="T8" fmla="*/ 24 w 244"/>
              <a:gd name="T9" fmla="*/ 0 h 50"/>
            </a:gdLst>
            <a:ahLst/>
            <a:cxnLst>
              <a:cxn ang="0">
                <a:pos x="T0" y="T1"/>
              </a:cxn>
              <a:cxn ang="0">
                <a:pos x="T2" y="T3"/>
              </a:cxn>
              <a:cxn ang="0">
                <a:pos x="T4" y="T5"/>
              </a:cxn>
              <a:cxn ang="0">
                <a:pos x="T6" y="T7"/>
              </a:cxn>
              <a:cxn ang="0">
                <a:pos x="T8" y="T9"/>
              </a:cxn>
            </a:cxnLst>
            <a:rect l="0" t="0" r="r" b="b"/>
            <a:pathLst>
              <a:path w="244" h="50">
                <a:moveTo>
                  <a:pt x="24" y="0"/>
                </a:moveTo>
                <a:lnTo>
                  <a:pt x="222" y="0"/>
                </a:lnTo>
                <a:lnTo>
                  <a:pt x="244" y="50"/>
                </a:lnTo>
                <a:lnTo>
                  <a:pt x="0" y="50"/>
                </a:lnTo>
                <a:lnTo>
                  <a:pt x="2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52" name="Rectangle 253"/>
          <p:cNvSpPr>
            <a:spLocks noChangeArrowheads="1"/>
          </p:cNvSpPr>
          <p:nvPr userDrawn="1"/>
        </p:nvSpPr>
        <p:spPr bwMode="auto">
          <a:xfrm>
            <a:off x="417514" y="-7083153"/>
            <a:ext cx="19685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53" name="Rectangle 254"/>
          <p:cNvSpPr>
            <a:spLocks noChangeArrowheads="1"/>
          </p:cNvSpPr>
          <p:nvPr userDrawn="1"/>
        </p:nvSpPr>
        <p:spPr bwMode="auto">
          <a:xfrm>
            <a:off x="646115" y="-7083153"/>
            <a:ext cx="47625" cy="122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54" name="Rectangle 255"/>
          <p:cNvSpPr>
            <a:spLocks noChangeArrowheads="1"/>
          </p:cNvSpPr>
          <p:nvPr userDrawn="1"/>
        </p:nvSpPr>
        <p:spPr bwMode="auto">
          <a:xfrm>
            <a:off x="439739" y="-7018065"/>
            <a:ext cx="85725" cy="57150"/>
          </a:xfrm>
          <a:prstGeom prst="rect">
            <a:avLst/>
          </a:prstGeom>
          <a:solidFill>
            <a:srgbClr val="B3B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55" name="Freeform 256"/>
          <p:cNvSpPr>
            <a:spLocks/>
          </p:cNvSpPr>
          <p:nvPr userDrawn="1"/>
        </p:nvSpPr>
        <p:spPr bwMode="auto">
          <a:xfrm>
            <a:off x="392115" y="-6722790"/>
            <a:ext cx="41275" cy="57150"/>
          </a:xfrm>
          <a:custGeom>
            <a:avLst/>
            <a:gdLst>
              <a:gd name="T0" fmla="*/ 7 w 13"/>
              <a:gd name="T1" fmla="*/ 0 h 18"/>
              <a:gd name="T2" fmla="*/ 6 w 13"/>
              <a:gd name="T3" fmla="*/ 0 h 18"/>
              <a:gd name="T4" fmla="*/ 0 w 13"/>
              <a:gd name="T5" fmla="*/ 8 h 18"/>
              <a:gd name="T6" fmla="*/ 1 w 13"/>
              <a:gd name="T7" fmla="*/ 14 h 18"/>
              <a:gd name="T8" fmla="*/ 6 w 13"/>
              <a:gd name="T9" fmla="*/ 18 h 18"/>
              <a:gd name="T10" fmla="*/ 6 w 13"/>
              <a:gd name="T11" fmla="*/ 18 h 18"/>
              <a:gd name="T12" fmla="*/ 6 w 13"/>
              <a:gd name="T13" fmla="*/ 18 h 18"/>
              <a:gd name="T14" fmla="*/ 11 w 13"/>
              <a:gd name="T15" fmla="*/ 14 h 18"/>
              <a:gd name="T16" fmla="*/ 13 w 13"/>
              <a:gd name="T17" fmla="*/ 9 h 18"/>
              <a:gd name="T18" fmla="*/ 13 w 13"/>
              <a:gd name="T19" fmla="*/ 9 h 18"/>
              <a:gd name="T20" fmla="*/ 13 w 13"/>
              <a:gd name="T21" fmla="*/ 8 h 18"/>
              <a:gd name="T22" fmla="*/ 7 w 13"/>
              <a:gd name="T23" fmla="*/ 0 h 18"/>
              <a:gd name="T24" fmla="*/ 7 w 13"/>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8">
                <a:moveTo>
                  <a:pt x="7" y="0"/>
                </a:moveTo>
                <a:cubicBezTo>
                  <a:pt x="6" y="0"/>
                  <a:pt x="6" y="0"/>
                  <a:pt x="6" y="0"/>
                </a:cubicBezTo>
                <a:cubicBezTo>
                  <a:pt x="1" y="0"/>
                  <a:pt x="0" y="6"/>
                  <a:pt x="0" y="8"/>
                </a:cubicBezTo>
                <a:cubicBezTo>
                  <a:pt x="0" y="10"/>
                  <a:pt x="1" y="13"/>
                  <a:pt x="1" y="14"/>
                </a:cubicBezTo>
                <a:cubicBezTo>
                  <a:pt x="2" y="17"/>
                  <a:pt x="4" y="18"/>
                  <a:pt x="6" y="18"/>
                </a:cubicBezTo>
                <a:cubicBezTo>
                  <a:pt x="6" y="18"/>
                  <a:pt x="6" y="18"/>
                  <a:pt x="6" y="18"/>
                </a:cubicBezTo>
                <a:cubicBezTo>
                  <a:pt x="6" y="18"/>
                  <a:pt x="6" y="18"/>
                  <a:pt x="6" y="18"/>
                </a:cubicBezTo>
                <a:cubicBezTo>
                  <a:pt x="8" y="18"/>
                  <a:pt x="10" y="15"/>
                  <a:pt x="11" y="14"/>
                </a:cubicBezTo>
                <a:cubicBezTo>
                  <a:pt x="11" y="13"/>
                  <a:pt x="13" y="11"/>
                  <a:pt x="13" y="9"/>
                </a:cubicBezTo>
                <a:cubicBezTo>
                  <a:pt x="13" y="9"/>
                  <a:pt x="13" y="9"/>
                  <a:pt x="13" y="9"/>
                </a:cubicBezTo>
                <a:cubicBezTo>
                  <a:pt x="13" y="8"/>
                  <a:pt x="13" y="8"/>
                  <a:pt x="13" y="8"/>
                </a:cubicBezTo>
                <a:cubicBezTo>
                  <a:pt x="13" y="5"/>
                  <a:pt x="12" y="0"/>
                  <a:pt x="7" y="0"/>
                </a:cubicBezTo>
                <a:cubicBezTo>
                  <a:pt x="7" y="0"/>
                  <a:pt x="7" y="0"/>
                  <a:pt x="7"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56" name="Freeform 257"/>
          <p:cNvSpPr>
            <a:spLocks/>
          </p:cNvSpPr>
          <p:nvPr userDrawn="1"/>
        </p:nvSpPr>
        <p:spPr bwMode="auto">
          <a:xfrm>
            <a:off x="360363" y="-6659290"/>
            <a:ext cx="31750" cy="31750"/>
          </a:xfrm>
          <a:custGeom>
            <a:avLst/>
            <a:gdLst>
              <a:gd name="T0" fmla="*/ 5 w 10"/>
              <a:gd name="T1" fmla="*/ 0 h 10"/>
              <a:gd name="T2" fmla="*/ 5 w 10"/>
              <a:gd name="T3" fmla="*/ 0 h 10"/>
              <a:gd name="T4" fmla="*/ 0 w 10"/>
              <a:gd name="T5" fmla="*/ 5 h 10"/>
              <a:gd name="T6" fmla="*/ 5 w 10"/>
              <a:gd name="T7" fmla="*/ 10 h 10"/>
              <a:gd name="T8" fmla="*/ 5 w 10"/>
              <a:gd name="T9" fmla="*/ 10 h 10"/>
              <a:gd name="T10" fmla="*/ 10 w 10"/>
              <a:gd name="T11" fmla="*/ 5 h 10"/>
              <a:gd name="T12" fmla="*/ 10 w 10"/>
              <a:gd name="T13" fmla="*/ 5 h 10"/>
              <a:gd name="T14" fmla="*/ 5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8"/>
                  <a:pt x="10" y="5"/>
                </a:cubicBezTo>
                <a:cubicBezTo>
                  <a:pt x="10" y="5"/>
                  <a:pt x="10" y="5"/>
                  <a:pt x="10" y="5"/>
                </a:cubicBezTo>
                <a:cubicBezTo>
                  <a:pt x="10" y="2"/>
                  <a:pt x="8"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57" name="Freeform 258"/>
          <p:cNvSpPr>
            <a:spLocks/>
          </p:cNvSpPr>
          <p:nvPr userDrawn="1"/>
        </p:nvSpPr>
        <p:spPr bwMode="auto">
          <a:xfrm>
            <a:off x="455613" y="-6687865"/>
            <a:ext cx="31750" cy="28575"/>
          </a:xfrm>
          <a:custGeom>
            <a:avLst/>
            <a:gdLst>
              <a:gd name="T0" fmla="*/ 5 w 10"/>
              <a:gd name="T1" fmla="*/ 0 h 9"/>
              <a:gd name="T2" fmla="*/ 5 w 10"/>
              <a:gd name="T3" fmla="*/ 0 h 9"/>
              <a:gd name="T4" fmla="*/ 0 w 10"/>
              <a:gd name="T5" fmla="*/ 4 h 9"/>
              <a:gd name="T6" fmla="*/ 0 w 10"/>
              <a:gd name="T7" fmla="*/ 5 h 9"/>
              <a:gd name="T8" fmla="*/ 5 w 10"/>
              <a:gd name="T9" fmla="*/ 9 h 9"/>
              <a:gd name="T10" fmla="*/ 10 w 10"/>
              <a:gd name="T11" fmla="*/ 5 h 9"/>
              <a:gd name="T12" fmla="*/ 10 w 10"/>
              <a:gd name="T13" fmla="*/ 5 h 9"/>
              <a:gd name="T14" fmla="*/ 5 w 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5" y="0"/>
                </a:moveTo>
                <a:cubicBezTo>
                  <a:pt x="5" y="0"/>
                  <a:pt x="5" y="0"/>
                  <a:pt x="5" y="0"/>
                </a:cubicBezTo>
                <a:cubicBezTo>
                  <a:pt x="2" y="0"/>
                  <a:pt x="0" y="2"/>
                  <a:pt x="0" y="4"/>
                </a:cubicBezTo>
                <a:cubicBezTo>
                  <a:pt x="0" y="5"/>
                  <a:pt x="0" y="5"/>
                  <a:pt x="0" y="5"/>
                </a:cubicBezTo>
                <a:cubicBezTo>
                  <a:pt x="0" y="7"/>
                  <a:pt x="2" y="9"/>
                  <a:pt x="5" y="9"/>
                </a:cubicBezTo>
                <a:cubicBezTo>
                  <a:pt x="7" y="9"/>
                  <a:pt x="10" y="7"/>
                  <a:pt x="10" y="5"/>
                </a:cubicBezTo>
                <a:cubicBezTo>
                  <a:pt x="10" y="5"/>
                  <a:pt x="10" y="5"/>
                  <a:pt x="10" y="5"/>
                </a:cubicBezTo>
                <a:cubicBezTo>
                  <a:pt x="10" y="2"/>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58" name="Freeform 259"/>
          <p:cNvSpPr>
            <a:spLocks/>
          </p:cNvSpPr>
          <p:nvPr userDrawn="1"/>
        </p:nvSpPr>
        <p:spPr bwMode="auto">
          <a:xfrm>
            <a:off x="452438" y="-6725965"/>
            <a:ext cx="28575" cy="25400"/>
          </a:xfrm>
          <a:custGeom>
            <a:avLst/>
            <a:gdLst>
              <a:gd name="T0" fmla="*/ 5 w 9"/>
              <a:gd name="T1" fmla="*/ 0 h 8"/>
              <a:gd name="T2" fmla="*/ 4 w 9"/>
              <a:gd name="T3" fmla="*/ 0 h 8"/>
              <a:gd name="T4" fmla="*/ 0 w 9"/>
              <a:gd name="T5" fmla="*/ 4 h 8"/>
              <a:gd name="T6" fmla="*/ 0 w 9"/>
              <a:gd name="T7" fmla="*/ 4 h 8"/>
              <a:gd name="T8" fmla="*/ 4 w 9"/>
              <a:gd name="T9" fmla="*/ 8 h 8"/>
              <a:gd name="T10" fmla="*/ 5 w 9"/>
              <a:gd name="T11" fmla="*/ 8 h 8"/>
              <a:gd name="T12" fmla="*/ 9 w 9"/>
              <a:gd name="T13" fmla="*/ 4 h 8"/>
              <a:gd name="T14" fmla="*/ 9 w 9"/>
              <a:gd name="T15" fmla="*/ 4 h 8"/>
              <a:gd name="T16" fmla="*/ 5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5" y="0"/>
                </a:moveTo>
                <a:cubicBezTo>
                  <a:pt x="4" y="0"/>
                  <a:pt x="4" y="0"/>
                  <a:pt x="4" y="0"/>
                </a:cubicBezTo>
                <a:cubicBezTo>
                  <a:pt x="2" y="0"/>
                  <a:pt x="0" y="1"/>
                  <a:pt x="0" y="4"/>
                </a:cubicBezTo>
                <a:cubicBezTo>
                  <a:pt x="0" y="4"/>
                  <a:pt x="0" y="4"/>
                  <a:pt x="0" y="4"/>
                </a:cubicBezTo>
                <a:cubicBezTo>
                  <a:pt x="0" y="6"/>
                  <a:pt x="2" y="8"/>
                  <a:pt x="4" y="8"/>
                </a:cubicBezTo>
                <a:cubicBezTo>
                  <a:pt x="5" y="8"/>
                  <a:pt x="5" y="8"/>
                  <a:pt x="5" y="8"/>
                </a:cubicBezTo>
                <a:cubicBezTo>
                  <a:pt x="7" y="8"/>
                  <a:pt x="8" y="6"/>
                  <a:pt x="9" y="4"/>
                </a:cubicBezTo>
                <a:cubicBezTo>
                  <a:pt x="9" y="4"/>
                  <a:pt x="9" y="4"/>
                  <a:pt x="9" y="4"/>
                </a:cubicBezTo>
                <a:cubicBezTo>
                  <a:pt x="8" y="1"/>
                  <a:pt x="7" y="0"/>
                  <a:pt x="5"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59" name="Freeform 260"/>
          <p:cNvSpPr>
            <a:spLocks/>
          </p:cNvSpPr>
          <p:nvPr userDrawn="1"/>
        </p:nvSpPr>
        <p:spPr bwMode="auto">
          <a:xfrm>
            <a:off x="496888" y="-6716440"/>
            <a:ext cx="19050" cy="22225"/>
          </a:xfrm>
          <a:custGeom>
            <a:avLst/>
            <a:gdLst>
              <a:gd name="T0" fmla="*/ 3 w 6"/>
              <a:gd name="T1" fmla="*/ 0 h 7"/>
              <a:gd name="T2" fmla="*/ 3 w 6"/>
              <a:gd name="T3" fmla="*/ 0 h 7"/>
              <a:gd name="T4" fmla="*/ 0 w 6"/>
              <a:gd name="T5" fmla="*/ 3 h 7"/>
              <a:gd name="T6" fmla="*/ 0 w 6"/>
              <a:gd name="T7" fmla="*/ 4 h 7"/>
              <a:gd name="T8" fmla="*/ 3 w 6"/>
              <a:gd name="T9" fmla="*/ 7 h 7"/>
              <a:gd name="T10" fmla="*/ 6 w 6"/>
              <a:gd name="T11" fmla="*/ 4 h 7"/>
              <a:gd name="T12" fmla="*/ 3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0"/>
                </a:moveTo>
                <a:cubicBezTo>
                  <a:pt x="3" y="0"/>
                  <a:pt x="3" y="0"/>
                  <a:pt x="3" y="0"/>
                </a:cubicBezTo>
                <a:cubicBezTo>
                  <a:pt x="1" y="0"/>
                  <a:pt x="0" y="1"/>
                  <a:pt x="0" y="3"/>
                </a:cubicBezTo>
                <a:cubicBezTo>
                  <a:pt x="0" y="4"/>
                  <a:pt x="0" y="4"/>
                  <a:pt x="0" y="4"/>
                </a:cubicBezTo>
                <a:cubicBezTo>
                  <a:pt x="0" y="6"/>
                  <a:pt x="1" y="7"/>
                  <a:pt x="3" y="7"/>
                </a:cubicBezTo>
                <a:cubicBezTo>
                  <a:pt x="5" y="7"/>
                  <a:pt x="6" y="6"/>
                  <a:pt x="6" y="4"/>
                </a:cubicBezTo>
                <a:cubicBezTo>
                  <a:pt x="6" y="2"/>
                  <a:pt x="5" y="0"/>
                  <a:pt x="3" y="0"/>
                </a:cubicBezTo>
              </a:path>
            </a:pathLst>
          </a:custGeom>
          <a:solidFill>
            <a:srgbClr val="6E7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60" name="Freeform 261"/>
          <p:cNvSpPr>
            <a:spLocks/>
          </p:cNvSpPr>
          <p:nvPr userDrawn="1"/>
        </p:nvSpPr>
        <p:spPr bwMode="auto">
          <a:xfrm>
            <a:off x="649290"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 name="T10" fmla="*/ 0 w 26"/>
              <a:gd name="T11" fmla="*/ 98 h 98"/>
            </a:gdLst>
            <a:ahLst/>
            <a:cxnLst>
              <a:cxn ang="0">
                <a:pos x="T0" y="T1"/>
              </a:cxn>
              <a:cxn ang="0">
                <a:pos x="T2" y="T3"/>
              </a:cxn>
              <a:cxn ang="0">
                <a:pos x="T4" y="T5"/>
              </a:cxn>
              <a:cxn ang="0">
                <a:pos x="T6" y="T7"/>
              </a:cxn>
              <a:cxn ang="0">
                <a:pos x="T8" y="T9"/>
              </a:cxn>
              <a:cxn ang="0">
                <a:pos x="T10" y="T11"/>
              </a:cxn>
            </a:cxnLst>
            <a:rect l="0" t="0" r="r" b="b"/>
            <a:pathLst>
              <a:path w="26" h="98">
                <a:moveTo>
                  <a:pt x="0" y="98"/>
                </a:moveTo>
                <a:lnTo>
                  <a:pt x="0" y="0"/>
                </a:lnTo>
                <a:lnTo>
                  <a:pt x="26" y="0"/>
                </a:lnTo>
                <a:lnTo>
                  <a:pt x="26" y="98"/>
                </a:lnTo>
                <a:lnTo>
                  <a:pt x="26"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61" name="Freeform 262"/>
          <p:cNvSpPr>
            <a:spLocks/>
          </p:cNvSpPr>
          <p:nvPr userDrawn="1"/>
        </p:nvSpPr>
        <p:spPr bwMode="auto">
          <a:xfrm>
            <a:off x="649290" y="-6973615"/>
            <a:ext cx="41275" cy="155575"/>
          </a:xfrm>
          <a:custGeom>
            <a:avLst/>
            <a:gdLst>
              <a:gd name="T0" fmla="*/ 0 w 26"/>
              <a:gd name="T1" fmla="*/ 98 h 98"/>
              <a:gd name="T2" fmla="*/ 0 w 26"/>
              <a:gd name="T3" fmla="*/ 0 h 98"/>
              <a:gd name="T4" fmla="*/ 26 w 26"/>
              <a:gd name="T5" fmla="*/ 0 h 98"/>
              <a:gd name="T6" fmla="*/ 26 w 26"/>
              <a:gd name="T7" fmla="*/ 98 h 98"/>
              <a:gd name="T8" fmla="*/ 26 w 26"/>
              <a:gd name="T9" fmla="*/ 98 h 98"/>
            </a:gdLst>
            <a:ahLst/>
            <a:cxnLst>
              <a:cxn ang="0">
                <a:pos x="T0" y="T1"/>
              </a:cxn>
              <a:cxn ang="0">
                <a:pos x="T2" y="T3"/>
              </a:cxn>
              <a:cxn ang="0">
                <a:pos x="T4" y="T5"/>
              </a:cxn>
              <a:cxn ang="0">
                <a:pos x="T6" y="T7"/>
              </a:cxn>
              <a:cxn ang="0">
                <a:pos x="T8" y="T9"/>
              </a:cxn>
            </a:cxnLst>
            <a:rect l="0" t="0" r="r" b="b"/>
            <a:pathLst>
              <a:path w="26" h="98">
                <a:moveTo>
                  <a:pt x="0" y="98"/>
                </a:moveTo>
                <a:lnTo>
                  <a:pt x="0" y="0"/>
                </a:lnTo>
                <a:lnTo>
                  <a:pt x="26" y="0"/>
                </a:lnTo>
                <a:lnTo>
                  <a:pt x="26" y="98"/>
                </a:lnTo>
                <a:lnTo>
                  <a:pt x="2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62" name="Rectangle 263"/>
          <p:cNvSpPr>
            <a:spLocks noChangeArrowheads="1"/>
          </p:cNvSpPr>
          <p:nvPr userDrawn="1"/>
        </p:nvSpPr>
        <p:spPr bwMode="auto">
          <a:xfrm>
            <a:off x="617540" y="-6862490"/>
            <a:ext cx="104775"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63" name="Freeform 264"/>
          <p:cNvSpPr>
            <a:spLocks noEditPoints="1"/>
          </p:cNvSpPr>
          <p:nvPr userDrawn="1"/>
        </p:nvSpPr>
        <p:spPr bwMode="auto">
          <a:xfrm>
            <a:off x="611190" y="-6868840"/>
            <a:ext cx="117475" cy="92075"/>
          </a:xfrm>
          <a:custGeom>
            <a:avLst/>
            <a:gdLst>
              <a:gd name="T0" fmla="*/ 70 w 74"/>
              <a:gd name="T1" fmla="*/ 54 h 58"/>
              <a:gd name="T2" fmla="*/ 4 w 74"/>
              <a:gd name="T3" fmla="*/ 54 h 58"/>
              <a:gd name="T4" fmla="*/ 4 w 74"/>
              <a:gd name="T5" fmla="*/ 4 h 58"/>
              <a:gd name="T6" fmla="*/ 70 w 74"/>
              <a:gd name="T7" fmla="*/ 4 h 58"/>
              <a:gd name="T8" fmla="*/ 70 w 74"/>
              <a:gd name="T9" fmla="*/ 54 h 58"/>
              <a:gd name="T10" fmla="*/ 74 w 74"/>
              <a:gd name="T11" fmla="*/ 0 h 58"/>
              <a:gd name="T12" fmla="*/ 70 w 74"/>
              <a:gd name="T13" fmla="*/ 0 h 58"/>
              <a:gd name="T14" fmla="*/ 4 w 74"/>
              <a:gd name="T15" fmla="*/ 0 h 58"/>
              <a:gd name="T16" fmla="*/ 0 w 74"/>
              <a:gd name="T17" fmla="*/ 0 h 58"/>
              <a:gd name="T18" fmla="*/ 0 w 74"/>
              <a:gd name="T19" fmla="*/ 4 h 58"/>
              <a:gd name="T20" fmla="*/ 0 w 74"/>
              <a:gd name="T21" fmla="*/ 54 h 58"/>
              <a:gd name="T22" fmla="*/ 0 w 74"/>
              <a:gd name="T23" fmla="*/ 58 h 58"/>
              <a:gd name="T24" fmla="*/ 4 w 74"/>
              <a:gd name="T25" fmla="*/ 58 h 58"/>
              <a:gd name="T26" fmla="*/ 70 w 74"/>
              <a:gd name="T27" fmla="*/ 58 h 58"/>
              <a:gd name="T28" fmla="*/ 74 w 74"/>
              <a:gd name="T29" fmla="*/ 58 h 58"/>
              <a:gd name="T30" fmla="*/ 74 w 74"/>
              <a:gd name="T31" fmla="*/ 54 h 58"/>
              <a:gd name="T32" fmla="*/ 74 w 74"/>
              <a:gd name="T33" fmla="*/ 4 h 58"/>
              <a:gd name="T34" fmla="*/ 74 w 74"/>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70" y="54"/>
                </a:moveTo>
                <a:lnTo>
                  <a:pt x="4" y="54"/>
                </a:lnTo>
                <a:lnTo>
                  <a:pt x="4" y="4"/>
                </a:lnTo>
                <a:lnTo>
                  <a:pt x="70" y="4"/>
                </a:lnTo>
                <a:lnTo>
                  <a:pt x="70" y="54"/>
                </a:lnTo>
                <a:close/>
                <a:moveTo>
                  <a:pt x="74" y="0"/>
                </a:moveTo>
                <a:lnTo>
                  <a:pt x="70" y="0"/>
                </a:lnTo>
                <a:lnTo>
                  <a:pt x="4" y="0"/>
                </a:lnTo>
                <a:lnTo>
                  <a:pt x="0" y="0"/>
                </a:lnTo>
                <a:lnTo>
                  <a:pt x="0" y="4"/>
                </a:lnTo>
                <a:lnTo>
                  <a:pt x="0" y="54"/>
                </a:lnTo>
                <a:lnTo>
                  <a:pt x="0" y="58"/>
                </a:lnTo>
                <a:lnTo>
                  <a:pt x="4" y="58"/>
                </a:lnTo>
                <a:lnTo>
                  <a:pt x="70" y="58"/>
                </a:lnTo>
                <a:lnTo>
                  <a:pt x="74" y="58"/>
                </a:lnTo>
                <a:lnTo>
                  <a:pt x="74" y="54"/>
                </a:lnTo>
                <a:lnTo>
                  <a:pt x="74" y="4"/>
                </a:lnTo>
                <a:lnTo>
                  <a:pt x="74"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64" name="Rectangle 265"/>
          <p:cNvSpPr>
            <a:spLocks noChangeArrowheads="1"/>
          </p:cNvSpPr>
          <p:nvPr userDrawn="1"/>
        </p:nvSpPr>
        <p:spPr bwMode="auto">
          <a:xfrm>
            <a:off x="639765" y="-676724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65" name="Freeform 266"/>
          <p:cNvSpPr>
            <a:spLocks/>
          </p:cNvSpPr>
          <p:nvPr userDrawn="1"/>
        </p:nvSpPr>
        <p:spPr bwMode="auto">
          <a:xfrm>
            <a:off x="3035302" y="-6443390"/>
            <a:ext cx="206375" cy="952500"/>
          </a:xfrm>
          <a:custGeom>
            <a:avLst/>
            <a:gdLst>
              <a:gd name="T0" fmla="*/ 65 w 65"/>
              <a:gd name="T1" fmla="*/ 300 h 300"/>
              <a:gd name="T2" fmla="*/ 50 w 65"/>
              <a:gd name="T3" fmla="*/ 300 h 300"/>
              <a:gd name="T4" fmla="*/ 50 w 65"/>
              <a:gd name="T5" fmla="*/ 21 h 300"/>
              <a:gd name="T6" fmla="*/ 49 w 65"/>
              <a:gd name="T7" fmla="*/ 17 h 300"/>
              <a:gd name="T8" fmla="*/ 45 w 65"/>
              <a:gd name="T9" fmla="*/ 16 h 300"/>
              <a:gd name="T10" fmla="*/ 0 w 65"/>
              <a:gd name="T11" fmla="*/ 16 h 300"/>
              <a:gd name="T12" fmla="*/ 0 w 65"/>
              <a:gd name="T13" fmla="*/ 0 h 300"/>
              <a:gd name="T14" fmla="*/ 45 w 65"/>
              <a:gd name="T15" fmla="*/ 0 h 300"/>
              <a:gd name="T16" fmla="*/ 60 w 65"/>
              <a:gd name="T17" fmla="*/ 7 h 300"/>
              <a:gd name="T18" fmla="*/ 65 w 65"/>
              <a:gd name="T19" fmla="*/ 21 h 300"/>
              <a:gd name="T20" fmla="*/ 65 w 65"/>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300">
                <a:moveTo>
                  <a:pt x="65" y="300"/>
                </a:moveTo>
                <a:cubicBezTo>
                  <a:pt x="50" y="300"/>
                  <a:pt x="50" y="300"/>
                  <a:pt x="50" y="300"/>
                </a:cubicBezTo>
                <a:cubicBezTo>
                  <a:pt x="50" y="21"/>
                  <a:pt x="50" y="21"/>
                  <a:pt x="50" y="21"/>
                </a:cubicBezTo>
                <a:cubicBezTo>
                  <a:pt x="50" y="19"/>
                  <a:pt x="49" y="18"/>
                  <a:pt x="49" y="17"/>
                </a:cubicBezTo>
                <a:cubicBezTo>
                  <a:pt x="48" y="16"/>
                  <a:pt x="46" y="16"/>
                  <a:pt x="45" y="16"/>
                </a:cubicBezTo>
                <a:cubicBezTo>
                  <a:pt x="0" y="16"/>
                  <a:pt x="0" y="16"/>
                  <a:pt x="0" y="16"/>
                </a:cubicBezTo>
                <a:cubicBezTo>
                  <a:pt x="0" y="0"/>
                  <a:pt x="0" y="0"/>
                  <a:pt x="0" y="0"/>
                </a:cubicBezTo>
                <a:cubicBezTo>
                  <a:pt x="45" y="0"/>
                  <a:pt x="45" y="0"/>
                  <a:pt x="45" y="0"/>
                </a:cubicBezTo>
                <a:cubicBezTo>
                  <a:pt x="50" y="0"/>
                  <a:pt x="56" y="3"/>
                  <a:pt x="60" y="7"/>
                </a:cubicBezTo>
                <a:cubicBezTo>
                  <a:pt x="64" y="11"/>
                  <a:pt x="65" y="16"/>
                  <a:pt x="65" y="21"/>
                </a:cubicBezTo>
                <a:lnTo>
                  <a:pt x="65" y="300"/>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66" name="Freeform 267"/>
          <p:cNvSpPr>
            <a:spLocks/>
          </p:cNvSpPr>
          <p:nvPr userDrawn="1"/>
        </p:nvSpPr>
        <p:spPr bwMode="auto">
          <a:xfrm>
            <a:off x="2886077" y="-6516415"/>
            <a:ext cx="200025" cy="200025"/>
          </a:xfrm>
          <a:custGeom>
            <a:avLst/>
            <a:gdLst>
              <a:gd name="T0" fmla="*/ 60 w 63"/>
              <a:gd name="T1" fmla="*/ 28 h 63"/>
              <a:gd name="T2" fmla="*/ 28 w 63"/>
              <a:gd name="T3" fmla="*/ 60 h 63"/>
              <a:gd name="T4" fmla="*/ 3 w 63"/>
              <a:gd name="T5" fmla="*/ 35 h 63"/>
              <a:gd name="T6" fmla="*/ 35 w 63"/>
              <a:gd name="T7" fmla="*/ 3 h 63"/>
              <a:gd name="T8" fmla="*/ 60 w 63"/>
              <a:gd name="T9" fmla="*/ 28 h 63"/>
            </a:gdLst>
            <a:ahLst/>
            <a:cxnLst>
              <a:cxn ang="0">
                <a:pos x="T0" y="T1"/>
              </a:cxn>
              <a:cxn ang="0">
                <a:pos x="T2" y="T3"/>
              </a:cxn>
              <a:cxn ang="0">
                <a:pos x="T4" y="T5"/>
              </a:cxn>
              <a:cxn ang="0">
                <a:pos x="T6" y="T7"/>
              </a:cxn>
              <a:cxn ang="0">
                <a:pos x="T8" y="T9"/>
              </a:cxn>
            </a:cxnLst>
            <a:rect l="0" t="0" r="r" b="b"/>
            <a:pathLst>
              <a:path w="63" h="63">
                <a:moveTo>
                  <a:pt x="60" y="28"/>
                </a:moveTo>
                <a:cubicBezTo>
                  <a:pt x="63" y="47"/>
                  <a:pt x="47" y="63"/>
                  <a:pt x="28" y="60"/>
                </a:cubicBezTo>
                <a:cubicBezTo>
                  <a:pt x="15" y="59"/>
                  <a:pt x="4" y="48"/>
                  <a:pt x="3" y="35"/>
                </a:cubicBezTo>
                <a:cubicBezTo>
                  <a:pt x="0" y="16"/>
                  <a:pt x="16" y="0"/>
                  <a:pt x="35" y="3"/>
                </a:cubicBezTo>
                <a:cubicBezTo>
                  <a:pt x="48" y="4"/>
                  <a:pt x="59" y="15"/>
                  <a:pt x="60" y="28"/>
                </a:cubicBezTo>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67" name="Freeform 268"/>
          <p:cNvSpPr>
            <a:spLocks noEditPoints="1"/>
          </p:cNvSpPr>
          <p:nvPr userDrawn="1"/>
        </p:nvSpPr>
        <p:spPr bwMode="auto">
          <a:xfrm>
            <a:off x="2901952" y="-6500540"/>
            <a:ext cx="168275" cy="165100"/>
          </a:xfrm>
          <a:custGeom>
            <a:avLst/>
            <a:gdLst>
              <a:gd name="T0" fmla="*/ 10 w 53"/>
              <a:gd name="T1" fmla="*/ 10 h 52"/>
              <a:gd name="T2" fmla="*/ 10 w 53"/>
              <a:gd name="T3" fmla="*/ 44 h 52"/>
              <a:gd name="T4" fmla="*/ 43 w 53"/>
              <a:gd name="T5" fmla="*/ 44 h 52"/>
              <a:gd name="T6" fmla="*/ 43 w 53"/>
              <a:gd name="T7" fmla="*/ 10 h 52"/>
              <a:gd name="T8" fmla="*/ 10 w 53"/>
              <a:gd name="T9" fmla="*/ 10 h 52"/>
              <a:gd name="T10" fmla="*/ 13 w 53"/>
              <a:gd name="T11" fmla="*/ 40 h 52"/>
              <a:gd name="T12" fmla="*/ 11 w 53"/>
              <a:gd name="T13" fmla="*/ 16 h 52"/>
              <a:gd name="T14" fmla="*/ 18 w 53"/>
              <a:gd name="T15" fmla="*/ 22 h 52"/>
              <a:gd name="T16" fmla="*/ 20 w 53"/>
              <a:gd name="T17" fmla="*/ 33 h 52"/>
              <a:gd name="T18" fmla="*/ 25 w 53"/>
              <a:gd name="T19" fmla="*/ 36 h 52"/>
              <a:gd name="T20" fmla="*/ 25 w 53"/>
              <a:gd name="T21" fmla="*/ 45 h 52"/>
              <a:gd name="T22" fmla="*/ 13 w 53"/>
              <a:gd name="T23" fmla="*/ 40 h 52"/>
              <a:gd name="T24" fmla="*/ 40 w 53"/>
              <a:gd name="T25" fmla="*/ 40 h 52"/>
              <a:gd name="T26" fmla="*/ 30 w 53"/>
              <a:gd name="T27" fmla="*/ 45 h 52"/>
              <a:gd name="T28" fmla="*/ 30 w 53"/>
              <a:gd name="T29" fmla="*/ 36 h 52"/>
              <a:gd name="T30" fmla="*/ 33 w 53"/>
              <a:gd name="T31" fmla="*/ 33 h 52"/>
              <a:gd name="T32" fmla="*/ 35 w 53"/>
              <a:gd name="T33" fmla="*/ 31 h 52"/>
              <a:gd name="T34" fmla="*/ 44 w 53"/>
              <a:gd name="T35" fmla="*/ 31 h 52"/>
              <a:gd name="T36" fmla="*/ 40 w 53"/>
              <a:gd name="T37" fmla="*/ 40 h 52"/>
              <a:gd name="T38" fmla="*/ 45 w 53"/>
              <a:gd name="T39" fmla="*/ 26 h 52"/>
              <a:gd name="T40" fmla="*/ 36 w 53"/>
              <a:gd name="T41" fmla="*/ 26 h 52"/>
              <a:gd name="T42" fmla="*/ 33 w 53"/>
              <a:gd name="T43" fmla="*/ 20 h 52"/>
              <a:gd name="T44" fmla="*/ 21 w 53"/>
              <a:gd name="T45" fmla="*/ 18 h 52"/>
              <a:gd name="T46" fmla="*/ 15 w 53"/>
              <a:gd name="T47" fmla="*/ 12 h 52"/>
              <a:gd name="T48" fmla="*/ 40 w 53"/>
              <a:gd name="T49" fmla="*/ 13 h 52"/>
              <a:gd name="T50" fmla="*/ 45 w 53"/>
              <a:gd name="T5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52">
                <a:moveTo>
                  <a:pt x="10" y="10"/>
                </a:moveTo>
                <a:cubicBezTo>
                  <a:pt x="0" y="19"/>
                  <a:pt x="0" y="35"/>
                  <a:pt x="10" y="44"/>
                </a:cubicBezTo>
                <a:cubicBezTo>
                  <a:pt x="19" y="52"/>
                  <a:pt x="34" y="52"/>
                  <a:pt x="43" y="44"/>
                </a:cubicBezTo>
                <a:cubicBezTo>
                  <a:pt x="53" y="35"/>
                  <a:pt x="53" y="19"/>
                  <a:pt x="43" y="10"/>
                </a:cubicBezTo>
                <a:cubicBezTo>
                  <a:pt x="34" y="0"/>
                  <a:pt x="19" y="0"/>
                  <a:pt x="10" y="10"/>
                </a:cubicBezTo>
                <a:moveTo>
                  <a:pt x="13" y="40"/>
                </a:moveTo>
                <a:cubicBezTo>
                  <a:pt x="7" y="33"/>
                  <a:pt x="6" y="23"/>
                  <a:pt x="11" y="16"/>
                </a:cubicBezTo>
                <a:cubicBezTo>
                  <a:pt x="18" y="22"/>
                  <a:pt x="18" y="22"/>
                  <a:pt x="18" y="22"/>
                </a:cubicBezTo>
                <a:cubicBezTo>
                  <a:pt x="16" y="26"/>
                  <a:pt x="17" y="30"/>
                  <a:pt x="20" y="33"/>
                </a:cubicBezTo>
                <a:cubicBezTo>
                  <a:pt x="21" y="35"/>
                  <a:pt x="23" y="36"/>
                  <a:pt x="25" y="36"/>
                </a:cubicBezTo>
                <a:cubicBezTo>
                  <a:pt x="25" y="45"/>
                  <a:pt x="25" y="45"/>
                  <a:pt x="25" y="45"/>
                </a:cubicBezTo>
                <a:cubicBezTo>
                  <a:pt x="21" y="45"/>
                  <a:pt x="17" y="43"/>
                  <a:pt x="13" y="40"/>
                </a:cubicBezTo>
                <a:moveTo>
                  <a:pt x="40" y="40"/>
                </a:moveTo>
                <a:cubicBezTo>
                  <a:pt x="37" y="42"/>
                  <a:pt x="34" y="44"/>
                  <a:pt x="30" y="45"/>
                </a:cubicBezTo>
                <a:cubicBezTo>
                  <a:pt x="30" y="36"/>
                  <a:pt x="30" y="36"/>
                  <a:pt x="30" y="36"/>
                </a:cubicBezTo>
                <a:cubicBezTo>
                  <a:pt x="32" y="35"/>
                  <a:pt x="33" y="34"/>
                  <a:pt x="33" y="33"/>
                </a:cubicBezTo>
                <a:cubicBezTo>
                  <a:pt x="34" y="33"/>
                  <a:pt x="35" y="32"/>
                  <a:pt x="35" y="31"/>
                </a:cubicBezTo>
                <a:cubicBezTo>
                  <a:pt x="44" y="31"/>
                  <a:pt x="44" y="31"/>
                  <a:pt x="44" y="31"/>
                </a:cubicBezTo>
                <a:cubicBezTo>
                  <a:pt x="44" y="34"/>
                  <a:pt x="42" y="37"/>
                  <a:pt x="40" y="40"/>
                </a:cubicBezTo>
                <a:moveTo>
                  <a:pt x="45" y="26"/>
                </a:moveTo>
                <a:cubicBezTo>
                  <a:pt x="36" y="26"/>
                  <a:pt x="36" y="26"/>
                  <a:pt x="36" y="26"/>
                </a:cubicBezTo>
                <a:cubicBezTo>
                  <a:pt x="36" y="24"/>
                  <a:pt x="35" y="21"/>
                  <a:pt x="33" y="20"/>
                </a:cubicBezTo>
                <a:cubicBezTo>
                  <a:pt x="30" y="16"/>
                  <a:pt x="25" y="16"/>
                  <a:pt x="21" y="18"/>
                </a:cubicBezTo>
                <a:cubicBezTo>
                  <a:pt x="15" y="12"/>
                  <a:pt x="15" y="12"/>
                  <a:pt x="15" y="12"/>
                </a:cubicBezTo>
                <a:cubicBezTo>
                  <a:pt x="22" y="6"/>
                  <a:pt x="33" y="7"/>
                  <a:pt x="40" y="13"/>
                </a:cubicBezTo>
                <a:cubicBezTo>
                  <a:pt x="43" y="17"/>
                  <a:pt x="45" y="21"/>
                  <a:pt x="45" y="26"/>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68" name="Rectangle 269"/>
          <p:cNvSpPr>
            <a:spLocks noChangeArrowheads="1"/>
          </p:cNvSpPr>
          <p:nvPr userDrawn="1"/>
        </p:nvSpPr>
        <p:spPr bwMode="auto">
          <a:xfrm>
            <a:off x="2679702" y="-65195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69" name="Freeform 270"/>
          <p:cNvSpPr>
            <a:spLocks noEditPoints="1"/>
          </p:cNvSpPr>
          <p:nvPr userDrawn="1"/>
        </p:nvSpPr>
        <p:spPr bwMode="auto">
          <a:xfrm>
            <a:off x="2673350" y="-6525940"/>
            <a:ext cx="95250" cy="31750"/>
          </a:xfrm>
          <a:custGeom>
            <a:avLst/>
            <a:gdLst>
              <a:gd name="T0" fmla="*/ 54 w 60"/>
              <a:gd name="T1" fmla="*/ 16 h 20"/>
              <a:gd name="T2" fmla="*/ 4 w 60"/>
              <a:gd name="T3" fmla="*/ 16 h 20"/>
              <a:gd name="T4" fmla="*/ 4 w 60"/>
              <a:gd name="T5" fmla="*/ 4 h 20"/>
              <a:gd name="T6" fmla="*/ 54 w 60"/>
              <a:gd name="T7" fmla="*/ 4 h 20"/>
              <a:gd name="T8" fmla="*/ 54 w 60"/>
              <a:gd name="T9" fmla="*/ 16 h 20"/>
              <a:gd name="T10" fmla="*/ 60 w 60"/>
              <a:gd name="T11" fmla="*/ 0 h 20"/>
              <a:gd name="T12" fmla="*/ 54 w 60"/>
              <a:gd name="T13" fmla="*/ 0 h 20"/>
              <a:gd name="T14" fmla="*/ 4 w 60"/>
              <a:gd name="T15" fmla="*/ 0 h 20"/>
              <a:gd name="T16" fmla="*/ 0 w 60"/>
              <a:gd name="T17" fmla="*/ 0 h 20"/>
              <a:gd name="T18" fmla="*/ 0 w 60"/>
              <a:gd name="T19" fmla="*/ 4 h 20"/>
              <a:gd name="T20" fmla="*/ 0 w 60"/>
              <a:gd name="T21" fmla="*/ 16 h 20"/>
              <a:gd name="T22" fmla="*/ 0 w 60"/>
              <a:gd name="T23" fmla="*/ 20 h 20"/>
              <a:gd name="T24" fmla="*/ 4 w 60"/>
              <a:gd name="T25" fmla="*/ 20 h 20"/>
              <a:gd name="T26" fmla="*/ 54 w 60"/>
              <a:gd name="T27" fmla="*/ 20 h 20"/>
              <a:gd name="T28" fmla="*/ 60 w 60"/>
              <a:gd name="T29" fmla="*/ 20 h 20"/>
              <a:gd name="T30" fmla="*/ 60 w 60"/>
              <a:gd name="T31" fmla="*/ 16 h 20"/>
              <a:gd name="T32" fmla="*/ 60 w 60"/>
              <a:gd name="T33" fmla="*/ 4 h 20"/>
              <a:gd name="T34" fmla="*/ 60 w 60"/>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0">
                <a:moveTo>
                  <a:pt x="54" y="16"/>
                </a:moveTo>
                <a:lnTo>
                  <a:pt x="4" y="16"/>
                </a:lnTo>
                <a:lnTo>
                  <a:pt x="4" y="4"/>
                </a:lnTo>
                <a:lnTo>
                  <a:pt x="54" y="4"/>
                </a:lnTo>
                <a:lnTo>
                  <a:pt x="54" y="16"/>
                </a:lnTo>
                <a:close/>
                <a:moveTo>
                  <a:pt x="60" y="0"/>
                </a:moveTo>
                <a:lnTo>
                  <a:pt x="54" y="0"/>
                </a:lnTo>
                <a:lnTo>
                  <a:pt x="4" y="0"/>
                </a:lnTo>
                <a:lnTo>
                  <a:pt x="0" y="0"/>
                </a:lnTo>
                <a:lnTo>
                  <a:pt x="0" y="4"/>
                </a:lnTo>
                <a:lnTo>
                  <a:pt x="0" y="16"/>
                </a:lnTo>
                <a:lnTo>
                  <a:pt x="0" y="20"/>
                </a:lnTo>
                <a:lnTo>
                  <a:pt x="4" y="20"/>
                </a:lnTo>
                <a:lnTo>
                  <a:pt x="54" y="20"/>
                </a:lnTo>
                <a:lnTo>
                  <a:pt x="60" y="20"/>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70" name="Rectangle 271"/>
          <p:cNvSpPr>
            <a:spLocks noChangeArrowheads="1"/>
          </p:cNvSpPr>
          <p:nvPr userDrawn="1"/>
        </p:nvSpPr>
        <p:spPr bwMode="auto">
          <a:xfrm>
            <a:off x="2790825" y="-6456090"/>
            <a:ext cx="1905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71" name="Freeform 272"/>
          <p:cNvSpPr>
            <a:spLocks noEditPoints="1"/>
          </p:cNvSpPr>
          <p:nvPr userDrawn="1"/>
        </p:nvSpPr>
        <p:spPr bwMode="auto">
          <a:xfrm>
            <a:off x="2781302" y="-6462440"/>
            <a:ext cx="34925" cy="92075"/>
          </a:xfrm>
          <a:custGeom>
            <a:avLst/>
            <a:gdLst>
              <a:gd name="T0" fmla="*/ 18 w 22"/>
              <a:gd name="T1" fmla="*/ 54 h 58"/>
              <a:gd name="T2" fmla="*/ 6 w 22"/>
              <a:gd name="T3" fmla="*/ 54 h 58"/>
              <a:gd name="T4" fmla="*/ 6 w 22"/>
              <a:gd name="T5" fmla="*/ 4 h 58"/>
              <a:gd name="T6" fmla="*/ 18 w 22"/>
              <a:gd name="T7" fmla="*/ 4 h 58"/>
              <a:gd name="T8" fmla="*/ 18 w 22"/>
              <a:gd name="T9" fmla="*/ 54 h 58"/>
              <a:gd name="T10" fmla="*/ 22 w 22"/>
              <a:gd name="T11" fmla="*/ 0 h 58"/>
              <a:gd name="T12" fmla="*/ 18 w 22"/>
              <a:gd name="T13" fmla="*/ 0 h 58"/>
              <a:gd name="T14" fmla="*/ 6 w 22"/>
              <a:gd name="T15" fmla="*/ 0 h 58"/>
              <a:gd name="T16" fmla="*/ 0 w 22"/>
              <a:gd name="T17" fmla="*/ 0 h 58"/>
              <a:gd name="T18" fmla="*/ 0 w 22"/>
              <a:gd name="T19" fmla="*/ 4 h 58"/>
              <a:gd name="T20" fmla="*/ 0 w 22"/>
              <a:gd name="T21" fmla="*/ 54 h 58"/>
              <a:gd name="T22" fmla="*/ 0 w 22"/>
              <a:gd name="T23" fmla="*/ 58 h 58"/>
              <a:gd name="T24" fmla="*/ 6 w 22"/>
              <a:gd name="T25" fmla="*/ 58 h 58"/>
              <a:gd name="T26" fmla="*/ 18 w 22"/>
              <a:gd name="T27" fmla="*/ 58 h 58"/>
              <a:gd name="T28" fmla="*/ 22 w 22"/>
              <a:gd name="T29" fmla="*/ 58 h 58"/>
              <a:gd name="T30" fmla="*/ 22 w 22"/>
              <a:gd name="T31" fmla="*/ 54 h 58"/>
              <a:gd name="T32" fmla="*/ 22 w 22"/>
              <a:gd name="T33" fmla="*/ 4 h 58"/>
              <a:gd name="T34" fmla="*/ 22 w 22"/>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58">
                <a:moveTo>
                  <a:pt x="18" y="54"/>
                </a:moveTo>
                <a:lnTo>
                  <a:pt x="6" y="54"/>
                </a:lnTo>
                <a:lnTo>
                  <a:pt x="6" y="4"/>
                </a:lnTo>
                <a:lnTo>
                  <a:pt x="18" y="4"/>
                </a:lnTo>
                <a:lnTo>
                  <a:pt x="18" y="54"/>
                </a:lnTo>
                <a:close/>
                <a:moveTo>
                  <a:pt x="22" y="0"/>
                </a:moveTo>
                <a:lnTo>
                  <a:pt x="18" y="0"/>
                </a:lnTo>
                <a:lnTo>
                  <a:pt x="6" y="0"/>
                </a:lnTo>
                <a:lnTo>
                  <a:pt x="0" y="0"/>
                </a:lnTo>
                <a:lnTo>
                  <a:pt x="0" y="4"/>
                </a:lnTo>
                <a:lnTo>
                  <a:pt x="0" y="54"/>
                </a:lnTo>
                <a:lnTo>
                  <a:pt x="0" y="58"/>
                </a:lnTo>
                <a:lnTo>
                  <a:pt x="6" y="58"/>
                </a:lnTo>
                <a:lnTo>
                  <a:pt x="18" y="58"/>
                </a:lnTo>
                <a:lnTo>
                  <a:pt x="22" y="58"/>
                </a:lnTo>
                <a:lnTo>
                  <a:pt x="22" y="54"/>
                </a:lnTo>
                <a:lnTo>
                  <a:pt x="22" y="4"/>
                </a:lnTo>
                <a:lnTo>
                  <a:pt x="22"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72" name="Rectangle 273"/>
          <p:cNvSpPr>
            <a:spLocks noChangeArrowheads="1"/>
          </p:cNvSpPr>
          <p:nvPr userDrawn="1"/>
        </p:nvSpPr>
        <p:spPr bwMode="auto">
          <a:xfrm>
            <a:off x="5148265" y="-6745015"/>
            <a:ext cx="825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73" name="Freeform 274"/>
          <p:cNvSpPr>
            <a:spLocks noEditPoints="1"/>
          </p:cNvSpPr>
          <p:nvPr userDrawn="1"/>
        </p:nvSpPr>
        <p:spPr bwMode="auto">
          <a:xfrm>
            <a:off x="5141913" y="-6754540"/>
            <a:ext cx="95250" cy="34925"/>
          </a:xfrm>
          <a:custGeom>
            <a:avLst/>
            <a:gdLst>
              <a:gd name="T0" fmla="*/ 56 w 60"/>
              <a:gd name="T1" fmla="*/ 18 h 22"/>
              <a:gd name="T2" fmla="*/ 4 w 60"/>
              <a:gd name="T3" fmla="*/ 18 h 22"/>
              <a:gd name="T4" fmla="*/ 4 w 60"/>
              <a:gd name="T5" fmla="*/ 6 h 22"/>
              <a:gd name="T6" fmla="*/ 56 w 60"/>
              <a:gd name="T7" fmla="*/ 6 h 22"/>
              <a:gd name="T8" fmla="*/ 56 w 60"/>
              <a:gd name="T9" fmla="*/ 18 h 22"/>
              <a:gd name="T10" fmla="*/ 60 w 60"/>
              <a:gd name="T11" fmla="*/ 0 h 22"/>
              <a:gd name="T12" fmla="*/ 56 w 60"/>
              <a:gd name="T13" fmla="*/ 0 h 22"/>
              <a:gd name="T14" fmla="*/ 4 w 60"/>
              <a:gd name="T15" fmla="*/ 0 h 22"/>
              <a:gd name="T16" fmla="*/ 0 w 60"/>
              <a:gd name="T17" fmla="*/ 0 h 22"/>
              <a:gd name="T18" fmla="*/ 0 w 60"/>
              <a:gd name="T19" fmla="*/ 6 h 22"/>
              <a:gd name="T20" fmla="*/ 0 w 60"/>
              <a:gd name="T21" fmla="*/ 18 h 22"/>
              <a:gd name="T22" fmla="*/ 0 w 60"/>
              <a:gd name="T23" fmla="*/ 22 h 22"/>
              <a:gd name="T24" fmla="*/ 4 w 60"/>
              <a:gd name="T25" fmla="*/ 22 h 22"/>
              <a:gd name="T26" fmla="*/ 56 w 60"/>
              <a:gd name="T27" fmla="*/ 22 h 22"/>
              <a:gd name="T28" fmla="*/ 60 w 60"/>
              <a:gd name="T29" fmla="*/ 22 h 22"/>
              <a:gd name="T30" fmla="*/ 60 w 60"/>
              <a:gd name="T31" fmla="*/ 18 h 22"/>
              <a:gd name="T32" fmla="*/ 60 w 60"/>
              <a:gd name="T33" fmla="*/ 6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8"/>
                </a:moveTo>
                <a:lnTo>
                  <a:pt x="4" y="18"/>
                </a:lnTo>
                <a:lnTo>
                  <a:pt x="4" y="6"/>
                </a:lnTo>
                <a:lnTo>
                  <a:pt x="56" y="6"/>
                </a:lnTo>
                <a:lnTo>
                  <a:pt x="56" y="18"/>
                </a:lnTo>
                <a:close/>
                <a:moveTo>
                  <a:pt x="60" y="0"/>
                </a:moveTo>
                <a:lnTo>
                  <a:pt x="56" y="0"/>
                </a:lnTo>
                <a:lnTo>
                  <a:pt x="4" y="0"/>
                </a:lnTo>
                <a:lnTo>
                  <a:pt x="0" y="0"/>
                </a:lnTo>
                <a:lnTo>
                  <a:pt x="0" y="6"/>
                </a:lnTo>
                <a:lnTo>
                  <a:pt x="0" y="18"/>
                </a:lnTo>
                <a:lnTo>
                  <a:pt x="0" y="22"/>
                </a:lnTo>
                <a:lnTo>
                  <a:pt x="4" y="22"/>
                </a:lnTo>
                <a:lnTo>
                  <a:pt x="56" y="22"/>
                </a:lnTo>
                <a:lnTo>
                  <a:pt x="60" y="22"/>
                </a:lnTo>
                <a:lnTo>
                  <a:pt x="60" y="18"/>
                </a:lnTo>
                <a:lnTo>
                  <a:pt x="60" y="6"/>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74" name="Rectangle 275"/>
          <p:cNvSpPr>
            <a:spLocks noChangeArrowheads="1"/>
          </p:cNvSpPr>
          <p:nvPr userDrawn="1"/>
        </p:nvSpPr>
        <p:spPr bwMode="auto">
          <a:xfrm>
            <a:off x="5281615" y="-65957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75" name="Freeform 276"/>
          <p:cNvSpPr>
            <a:spLocks noEditPoints="1"/>
          </p:cNvSpPr>
          <p:nvPr userDrawn="1"/>
        </p:nvSpPr>
        <p:spPr bwMode="auto">
          <a:xfrm>
            <a:off x="5272088" y="-6602140"/>
            <a:ext cx="95250" cy="34925"/>
          </a:xfrm>
          <a:custGeom>
            <a:avLst/>
            <a:gdLst>
              <a:gd name="T0" fmla="*/ 56 w 60"/>
              <a:gd name="T1" fmla="*/ 16 h 22"/>
              <a:gd name="T2" fmla="*/ 6 w 60"/>
              <a:gd name="T3" fmla="*/ 16 h 22"/>
              <a:gd name="T4" fmla="*/ 6 w 60"/>
              <a:gd name="T5" fmla="*/ 4 h 22"/>
              <a:gd name="T6" fmla="*/ 56 w 60"/>
              <a:gd name="T7" fmla="*/ 4 h 22"/>
              <a:gd name="T8" fmla="*/ 56 w 60"/>
              <a:gd name="T9" fmla="*/ 16 h 22"/>
              <a:gd name="T10" fmla="*/ 60 w 60"/>
              <a:gd name="T11" fmla="*/ 0 h 22"/>
              <a:gd name="T12" fmla="*/ 56 w 60"/>
              <a:gd name="T13" fmla="*/ 0 h 22"/>
              <a:gd name="T14" fmla="*/ 6 w 60"/>
              <a:gd name="T15" fmla="*/ 0 h 22"/>
              <a:gd name="T16" fmla="*/ 0 w 60"/>
              <a:gd name="T17" fmla="*/ 0 h 22"/>
              <a:gd name="T18" fmla="*/ 0 w 60"/>
              <a:gd name="T19" fmla="*/ 4 h 22"/>
              <a:gd name="T20" fmla="*/ 0 w 60"/>
              <a:gd name="T21" fmla="*/ 16 h 22"/>
              <a:gd name="T22" fmla="*/ 0 w 60"/>
              <a:gd name="T23" fmla="*/ 22 h 22"/>
              <a:gd name="T24" fmla="*/ 6 w 60"/>
              <a:gd name="T25" fmla="*/ 22 h 22"/>
              <a:gd name="T26" fmla="*/ 56 w 60"/>
              <a:gd name="T27" fmla="*/ 22 h 22"/>
              <a:gd name="T28" fmla="*/ 60 w 60"/>
              <a:gd name="T29" fmla="*/ 22 h 22"/>
              <a:gd name="T30" fmla="*/ 60 w 60"/>
              <a:gd name="T31" fmla="*/ 16 h 22"/>
              <a:gd name="T32" fmla="*/ 60 w 60"/>
              <a:gd name="T33" fmla="*/ 4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6"/>
                </a:moveTo>
                <a:lnTo>
                  <a:pt x="6" y="16"/>
                </a:lnTo>
                <a:lnTo>
                  <a:pt x="6" y="4"/>
                </a:lnTo>
                <a:lnTo>
                  <a:pt x="56" y="4"/>
                </a:lnTo>
                <a:lnTo>
                  <a:pt x="56" y="16"/>
                </a:lnTo>
                <a:close/>
                <a:moveTo>
                  <a:pt x="60" y="0"/>
                </a:moveTo>
                <a:lnTo>
                  <a:pt x="56" y="0"/>
                </a:lnTo>
                <a:lnTo>
                  <a:pt x="6" y="0"/>
                </a:lnTo>
                <a:lnTo>
                  <a:pt x="0" y="0"/>
                </a:lnTo>
                <a:lnTo>
                  <a:pt x="0" y="4"/>
                </a:lnTo>
                <a:lnTo>
                  <a:pt x="0" y="16"/>
                </a:lnTo>
                <a:lnTo>
                  <a:pt x="0" y="22"/>
                </a:lnTo>
                <a:lnTo>
                  <a:pt x="6" y="22"/>
                </a:lnTo>
                <a:lnTo>
                  <a:pt x="56" y="22"/>
                </a:lnTo>
                <a:lnTo>
                  <a:pt x="60" y="22"/>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76" name="Freeform 277"/>
          <p:cNvSpPr>
            <a:spLocks/>
          </p:cNvSpPr>
          <p:nvPr userDrawn="1"/>
        </p:nvSpPr>
        <p:spPr bwMode="auto">
          <a:xfrm>
            <a:off x="100489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 name="T10" fmla="*/ 0 w 28"/>
              <a:gd name="T11" fmla="*/ 98 h 98"/>
            </a:gdLst>
            <a:ahLst/>
            <a:cxnLst>
              <a:cxn ang="0">
                <a:pos x="T0" y="T1"/>
              </a:cxn>
              <a:cxn ang="0">
                <a:pos x="T2" y="T3"/>
              </a:cxn>
              <a:cxn ang="0">
                <a:pos x="T4" y="T5"/>
              </a:cxn>
              <a:cxn ang="0">
                <a:pos x="T6" y="T7"/>
              </a:cxn>
              <a:cxn ang="0">
                <a:pos x="T8" y="T9"/>
              </a:cxn>
              <a:cxn ang="0">
                <a:pos x="T10" y="T11"/>
              </a:cxn>
            </a:cxnLst>
            <a:rect l="0" t="0" r="r" b="b"/>
            <a:pathLst>
              <a:path w="28" h="98">
                <a:moveTo>
                  <a:pt x="0" y="98"/>
                </a:moveTo>
                <a:lnTo>
                  <a:pt x="0" y="0"/>
                </a:lnTo>
                <a:lnTo>
                  <a:pt x="28" y="0"/>
                </a:lnTo>
                <a:lnTo>
                  <a:pt x="28" y="98"/>
                </a:lnTo>
                <a:lnTo>
                  <a:pt x="28" y="98"/>
                </a:lnTo>
                <a:lnTo>
                  <a:pt x="0" y="98"/>
                </a:lnTo>
                <a:close/>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77" name="Freeform 278"/>
          <p:cNvSpPr>
            <a:spLocks/>
          </p:cNvSpPr>
          <p:nvPr userDrawn="1"/>
        </p:nvSpPr>
        <p:spPr bwMode="auto">
          <a:xfrm>
            <a:off x="1004890" y="-6973615"/>
            <a:ext cx="44450" cy="155575"/>
          </a:xfrm>
          <a:custGeom>
            <a:avLst/>
            <a:gdLst>
              <a:gd name="T0" fmla="*/ 0 w 28"/>
              <a:gd name="T1" fmla="*/ 98 h 98"/>
              <a:gd name="T2" fmla="*/ 0 w 28"/>
              <a:gd name="T3" fmla="*/ 0 h 98"/>
              <a:gd name="T4" fmla="*/ 28 w 28"/>
              <a:gd name="T5" fmla="*/ 0 h 98"/>
              <a:gd name="T6" fmla="*/ 28 w 28"/>
              <a:gd name="T7" fmla="*/ 98 h 98"/>
              <a:gd name="T8" fmla="*/ 28 w 28"/>
              <a:gd name="T9" fmla="*/ 98 h 98"/>
            </a:gdLst>
            <a:ahLst/>
            <a:cxnLst>
              <a:cxn ang="0">
                <a:pos x="T0" y="T1"/>
              </a:cxn>
              <a:cxn ang="0">
                <a:pos x="T2" y="T3"/>
              </a:cxn>
              <a:cxn ang="0">
                <a:pos x="T4" y="T5"/>
              </a:cxn>
              <a:cxn ang="0">
                <a:pos x="T6" y="T7"/>
              </a:cxn>
              <a:cxn ang="0">
                <a:pos x="T8" y="T9"/>
              </a:cxn>
            </a:cxnLst>
            <a:rect l="0" t="0" r="r" b="b"/>
            <a:pathLst>
              <a:path w="28" h="98">
                <a:moveTo>
                  <a:pt x="0" y="98"/>
                </a:moveTo>
                <a:lnTo>
                  <a:pt x="0" y="0"/>
                </a:lnTo>
                <a:lnTo>
                  <a:pt x="28" y="0"/>
                </a:lnTo>
                <a:lnTo>
                  <a:pt x="28" y="98"/>
                </a:lnTo>
                <a:lnTo>
                  <a:pt x="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78" name="Freeform 279"/>
          <p:cNvSpPr>
            <a:spLocks/>
          </p:cNvSpPr>
          <p:nvPr userDrawn="1"/>
        </p:nvSpPr>
        <p:spPr bwMode="auto">
          <a:xfrm>
            <a:off x="1182688" y="-7241903"/>
            <a:ext cx="85725" cy="277813"/>
          </a:xfrm>
          <a:custGeom>
            <a:avLst/>
            <a:gdLst>
              <a:gd name="T0" fmla="*/ 27 w 27"/>
              <a:gd name="T1" fmla="*/ 43 h 87"/>
              <a:gd name="T2" fmla="*/ 13 w 27"/>
              <a:gd name="T3" fmla="*/ 0 h 87"/>
              <a:gd name="T4" fmla="*/ 0 w 27"/>
              <a:gd name="T5" fmla="*/ 43 h 87"/>
              <a:gd name="T6" fmla="*/ 11 w 27"/>
              <a:gd name="T7" fmla="*/ 73 h 87"/>
              <a:gd name="T8" fmla="*/ 11 w 27"/>
              <a:gd name="T9" fmla="*/ 87 h 87"/>
              <a:gd name="T10" fmla="*/ 16 w 27"/>
              <a:gd name="T11" fmla="*/ 87 h 87"/>
              <a:gd name="T12" fmla="*/ 16 w 27"/>
              <a:gd name="T13" fmla="*/ 73 h 87"/>
              <a:gd name="T14" fmla="*/ 27 w 27"/>
              <a:gd name="T15" fmla="*/ 43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87">
                <a:moveTo>
                  <a:pt x="27" y="43"/>
                </a:moveTo>
                <a:cubicBezTo>
                  <a:pt x="27" y="21"/>
                  <a:pt x="13" y="0"/>
                  <a:pt x="13" y="0"/>
                </a:cubicBezTo>
                <a:cubicBezTo>
                  <a:pt x="13" y="0"/>
                  <a:pt x="0" y="21"/>
                  <a:pt x="0" y="43"/>
                </a:cubicBezTo>
                <a:cubicBezTo>
                  <a:pt x="0" y="58"/>
                  <a:pt x="5" y="70"/>
                  <a:pt x="11" y="73"/>
                </a:cubicBezTo>
                <a:cubicBezTo>
                  <a:pt x="11" y="87"/>
                  <a:pt x="11" y="87"/>
                  <a:pt x="11" y="87"/>
                </a:cubicBezTo>
                <a:cubicBezTo>
                  <a:pt x="16" y="87"/>
                  <a:pt x="16" y="87"/>
                  <a:pt x="16" y="87"/>
                </a:cubicBezTo>
                <a:cubicBezTo>
                  <a:pt x="16" y="73"/>
                  <a:pt x="16" y="73"/>
                  <a:pt x="16" y="73"/>
                </a:cubicBezTo>
                <a:cubicBezTo>
                  <a:pt x="22" y="70"/>
                  <a:pt x="27" y="58"/>
                  <a:pt x="27" y="43"/>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79" name="Freeform 280"/>
          <p:cNvSpPr>
            <a:spLocks noEditPoints="1"/>
          </p:cNvSpPr>
          <p:nvPr userDrawn="1"/>
        </p:nvSpPr>
        <p:spPr bwMode="auto">
          <a:xfrm>
            <a:off x="900115" y="-7400653"/>
            <a:ext cx="254000" cy="433388"/>
          </a:xfrm>
          <a:custGeom>
            <a:avLst/>
            <a:gdLst>
              <a:gd name="T0" fmla="*/ 160 w 160"/>
              <a:gd name="T1" fmla="*/ 88 h 273"/>
              <a:gd name="T2" fmla="*/ 80 w 160"/>
              <a:gd name="T3" fmla="*/ 0 h 273"/>
              <a:gd name="T4" fmla="*/ 0 w 160"/>
              <a:gd name="T5" fmla="*/ 88 h 273"/>
              <a:gd name="T6" fmla="*/ 0 w 160"/>
              <a:gd name="T7" fmla="*/ 273 h 273"/>
              <a:gd name="T8" fmla="*/ 160 w 160"/>
              <a:gd name="T9" fmla="*/ 273 h 273"/>
              <a:gd name="T10" fmla="*/ 160 w 160"/>
              <a:gd name="T11" fmla="*/ 88 h 273"/>
              <a:gd name="T12" fmla="*/ 16 w 160"/>
              <a:gd name="T13" fmla="*/ 178 h 273"/>
              <a:gd name="T14" fmla="*/ 32 w 160"/>
              <a:gd name="T15" fmla="*/ 178 h 273"/>
              <a:gd name="T16" fmla="*/ 32 w 160"/>
              <a:gd name="T17" fmla="*/ 230 h 273"/>
              <a:gd name="T18" fmla="*/ 16 w 160"/>
              <a:gd name="T19" fmla="*/ 230 h 273"/>
              <a:gd name="T20" fmla="*/ 16 w 160"/>
              <a:gd name="T21" fmla="*/ 178 h 273"/>
              <a:gd name="T22" fmla="*/ 16 w 160"/>
              <a:gd name="T23" fmla="*/ 114 h 273"/>
              <a:gd name="T24" fmla="*/ 32 w 160"/>
              <a:gd name="T25" fmla="*/ 114 h 273"/>
              <a:gd name="T26" fmla="*/ 32 w 160"/>
              <a:gd name="T27" fmla="*/ 166 h 273"/>
              <a:gd name="T28" fmla="*/ 16 w 160"/>
              <a:gd name="T29" fmla="*/ 166 h 273"/>
              <a:gd name="T30" fmla="*/ 16 w 160"/>
              <a:gd name="T31" fmla="*/ 114 h 273"/>
              <a:gd name="T32" fmla="*/ 44 w 160"/>
              <a:gd name="T33" fmla="*/ 178 h 273"/>
              <a:gd name="T34" fmla="*/ 60 w 160"/>
              <a:gd name="T35" fmla="*/ 178 h 273"/>
              <a:gd name="T36" fmla="*/ 60 w 160"/>
              <a:gd name="T37" fmla="*/ 230 h 273"/>
              <a:gd name="T38" fmla="*/ 44 w 160"/>
              <a:gd name="T39" fmla="*/ 230 h 273"/>
              <a:gd name="T40" fmla="*/ 44 w 160"/>
              <a:gd name="T41" fmla="*/ 178 h 273"/>
              <a:gd name="T42" fmla="*/ 44 w 160"/>
              <a:gd name="T43" fmla="*/ 114 h 273"/>
              <a:gd name="T44" fmla="*/ 60 w 160"/>
              <a:gd name="T45" fmla="*/ 114 h 273"/>
              <a:gd name="T46" fmla="*/ 60 w 160"/>
              <a:gd name="T47" fmla="*/ 166 h 273"/>
              <a:gd name="T48" fmla="*/ 44 w 160"/>
              <a:gd name="T49" fmla="*/ 166 h 273"/>
              <a:gd name="T50" fmla="*/ 44 w 160"/>
              <a:gd name="T51" fmla="*/ 114 h 273"/>
              <a:gd name="T52" fmla="*/ 72 w 160"/>
              <a:gd name="T53" fmla="*/ 178 h 273"/>
              <a:gd name="T54" fmla="*/ 88 w 160"/>
              <a:gd name="T55" fmla="*/ 178 h 273"/>
              <a:gd name="T56" fmla="*/ 88 w 160"/>
              <a:gd name="T57" fmla="*/ 230 h 273"/>
              <a:gd name="T58" fmla="*/ 72 w 160"/>
              <a:gd name="T59" fmla="*/ 230 h 273"/>
              <a:gd name="T60" fmla="*/ 72 w 160"/>
              <a:gd name="T61" fmla="*/ 178 h 273"/>
              <a:gd name="T62" fmla="*/ 72 w 160"/>
              <a:gd name="T63" fmla="*/ 114 h 273"/>
              <a:gd name="T64" fmla="*/ 88 w 160"/>
              <a:gd name="T65" fmla="*/ 114 h 273"/>
              <a:gd name="T66" fmla="*/ 88 w 160"/>
              <a:gd name="T67" fmla="*/ 166 h 273"/>
              <a:gd name="T68" fmla="*/ 72 w 160"/>
              <a:gd name="T69" fmla="*/ 166 h 273"/>
              <a:gd name="T70" fmla="*/ 72 w 160"/>
              <a:gd name="T71" fmla="*/ 114 h 273"/>
              <a:gd name="T72" fmla="*/ 100 w 160"/>
              <a:gd name="T73" fmla="*/ 178 h 273"/>
              <a:gd name="T74" fmla="*/ 116 w 160"/>
              <a:gd name="T75" fmla="*/ 178 h 273"/>
              <a:gd name="T76" fmla="*/ 116 w 160"/>
              <a:gd name="T77" fmla="*/ 230 h 273"/>
              <a:gd name="T78" fmla="*/ 100 w 160"/>
              <a:gd name="T79" fmla="*/ 230 h 273"/>
              <a:gd name="T80" fmla="*/ 100 w 160"/>
              <a:gd name="T81" fmla="*/ 178 h 273"/>
              <a:gd name="T82" fmla="*/ 100 w 160"/>
              <a:gd name="T83" fmla="*/ 114 h 273"/>
              <a:gd name="T84" fmla="*/ 116 w 160"/>
              <a:gd name="T85" fmla="*/ 114 h 273"/>
              <a:gd name="T86" fmla="*/ 116 w 160"/>
              <a:gd name="T87" fmla="*/ 166 h 273"/>
              <a:gd name="T88" fmla="*/ 100 w 160"/>
              <a:gd name="T89" fmla="*/ 166 h 273"/>
              <a:gd name="T90" fmla="*/ 100 w 160"/>
              <a:gd name="T91" fmla="*/ 114 h 273"/>
              <a:gd name="T92" fmla="*/ 128 w 160"/>
              <a:gd name="T93" fmla="*/ 178 h 273"/>
              <a:gd name="T94" fmla="*/ 144 w 160"/>
              <a:gd name="T95" fmla="*/ 178 h 273"/>
              <a:gd name="T96" fmla="*/ 144 w 160"/>
              <a:gd name="T97" fmla="*/ 230 h 273"/>
              <a:gd name="T98" fmla="*/ 128 w 160"/>
              <a:gd name="T99" fmla="*/ 230 h 273"/>
              <a:gd name="T100" fmla="*/ 128 w 160"/>
              <a:gd name="T101" fmla="*/ 178 h 273"/>
              <a:gd name="T102" fmla="*/ 128 w 160"/>
              <a:gd name="T103" fmla="*/ 114 h 273"/>
              <a:gd name="T104" fmla="*/ 144 w 160"/>
              <a:gd name="T105" fmla="*/ 114 h 273"/>
              <a:gd name="T106" fmla="*/ 144 w 160"/>
              <a:gd name="T107" fmla="*/ 166 h 273"/>
              <a:gd name="T108" fmla="*/ 128 w 160"/>
              <a:gd name="T109" fmla="*/ 166 h 273"/>
              <a:gd name="T110" fmla="*/ 128 w 160"/>
              <a:gd name="T111" fmla="*/ 11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273">
                <a:moveTo>
                  <a:pt x="160" y="88"/>
                </a:moveTo>
                <a:lnTo>
                  <a:pt x="80" y="0"/>
                </a:lnTo>
                <a:lnTo>
                  <a:pt x="0" y="88"/>
                </a:lnTo>
                <a:lnTo>
                  <a:pt x="0" y="273"/>
                </a:lnTo>
                <a:lnTo>
                  <a:pt x="160" y="273"/>
                </a:lnTo>
                <a:lnTo>
                  <a:pt x="160" y="88"/>
                </a:lnTo>
                <a:close/>
                <a:moveTo>
                  <a:pt x="16" y="178"/>
                </a:moveTo>
                <a:lnTo>
                  <a:pt x="32" y="178"/>
                </a:lnTo>
                <a:lnTo>
                  <a:pt x="32" y="230"/>
                </a:lnTo>
                <a:lnTo>
                  <a:pt x="16" y="230"/>
                </a:lnTo>
                <a:lnTo>
                  <a:pt x="16" y="178"/>
                </a:lnTo>
                <a:close/>
                <a:moveTo>
                  <a:pt x="16" y="114"/>
                </a:moveTo>
                <a:lnTo>
                  <a:pt x="32" y="114"/>
                </a:lnTo>
                <a:lnTo>
                  <a:pt x="32" y="166"/>
                </a:lnTo>
                <a:lnTo>
                  <a:pt x="16" y="166"/>
                </a:lnTo>
                <a:lnTo>
                  <a:pt x="16" y="114"/>
                </a:lnTo>
                <a:close/>
                <a:moveTo>
                  <a:pt x="44" y="178"/>
                </a:moveTo>
                <a:lnTo>
                  <a:pt x="60" y="178"/>
                </a:lnTo>
                <a:lnTo>
                  <a:pt x="60" y="230"/>
                </a:lnTo>
                <a:lnTo>
                  <a:pt x="44" y="230"/>
                </a:lnTo>
                <a:lnTo>
                  <a:pt x="44" y="178"/>
                </a:lnTo>
                <a:close/>
                <a:moveTo>
                  <a:pt x="44" y="114"/>
                </a:moveTo>
                <a:lnTo>
                  <a:pt x="60" y="114"/>
                </a:lnTo>
                <a:lnTo>
                  <a:pt x="60" y="166"/>
                </a:lnTo>
                <a:lnTo>
                  <a:pt x="44" y="166"/>
                </a:lnTo>
                <a:lnTo>
                  <a:pt x="44" y="114"/>
                </a:lnTo>
                <a:close/>
                <a:moveTo>
                  <a:pt x="72" y="178"/>
                </a:moveTo>
                <a:lnTo>
                  <a:pt x="88" y="178"/>
                </a:lnTo>
                <a:lnTo>
                  <a:pt x="88" y="230"/>
                </a:lnTo>
                <a:lnTo>
                  <a:pt x="72" y="230"/>
                </a:lnTo>
                <a:lnTo>
                  <a:pt x="72" y="178"/>
                </a:lnTo>
                <a:close/>
                <a:moveTo>
                  <a:pt x="72" y="114"/>
                </a:moveTo>
                <a:lnTo>
                  <a:pt x="88" y="114"/>
                </a:lnTo>
                <a:lnTo>
                  <a:pt x="88" y="166"/>
                </a:lnTo>
                <a:lnTo>
                  <a:pt x="72" y="166"/>
                </a:lnTo>
                <a:lnTo>
                  <a:pt x="72" y="114"/>
                </a:lnTo>
                <a:close/>
                <a:moveTo>
                  <a:pt x="100" y="178"/>
                </a:moveTo>
                <a:lnTo>
                  <a:pt x="116" y="178"/>
                </a:lnTo>
                <a:lnTo>
                  <a:pt x="116" y="230"/>
                </a:lnTo>
                <a:lnTo>
                  <a:pt x="100" y="230"/>
                </a:lnTo>
                <a:lnTo>
                  <a:pt x="100" y="178"/>
                </a:lnTo>
                <a:close/>
                <a:moveTo>
                  <a:pt x="100" y="114"/>
                </a:moveTo>
                <a:lnTo>
                  <a:pt x="116" y="114"/>
                </a:lnTo>
                <a:lnTo>
                  <a:pt x="116" y="166"/>
                </a:lnTo>
                <a:lnTo>
                  <a:pt x="100" y="166"/>
                </a:lnTo>
                <a:lnTo>
                  <a:pt x="100" y="114"/>
                </a:lnTo>
                <a:close/>
                <a:moveTo>
                  <a:pt x="128" y="178"/>
                </a:moveTo>
                <a:lnTo>
                  <a:pt x="144" y="178"/>
                </a:lnTo>
                <a:lnTo>
                  <a:pt x="144" y="230"/>
                </a:lnTo>
                <a:lnTo>
                  <a:pt x="128" y="230"/>
                </a:lnTo>
                <a:lnTo>
                  <a:pt x="128" y="178"/>
                </a:lnTo>
                <a:close/>
                <a:moveTo>
                  <a:pt x="128" y="114"/>
                </a:moveTo>
                <a:lnTo>
                  <a:pt x="144" y="114"/>
                </a:lnTo>
                <a:lnTo>
                  <a:pt x="144" y="166"/>
                </a:lnTo>
                <a:lnTo>
                  <a:pt x="128" y="166"/>
                </a:lnTo>
                <a:lnTo>
                  <a:pt x="128" y="114"/>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80" name="Freeform 281"/>
          <p:cNvSpPr>
            <a:spLocks noEditPoints="1"/>
          </p:cNvSpPr>
          <p:nvPr userDrawn="1"/>
        </p:nvSpPr>
        <p:spPr bwMode="auto">
          <a:xfrm>
            <a:off x="1008065" y="-6773590"/>
            <a:ext cx="269875" cy="1025525"/>
          </a:xfrm>
          <a:custGeom>
            <a:avLst/>
            <a:gdLst>
              <a:gd name="T0" fmla="*/ 40 w 85"/>
              <a:gd name="T1" fmla="*/ 67 h 323"/>
              <a:gd name="T2" fmla="*/ 40 w 85"/>
              <a:gd name="T3" fmla="*/ 301 h 323"/>
              <a:gd name="T4" fmla="*/ 63 w 85"/>
              <a:gd name="T5" fmla="*/ 323 h 323"/>
              <a:gd name="T6" fmla="*/ 63 w 85"/>
              <a:gd name="T7" fmla="*/ 323 h 323"/>
              <a:gd name="T8" fmla="*/ 85 w 85"/>
              <a:gd name="T9" fmla="*/ 323 h 323"/>
              <a:gd name="T10" fmla="*/ 85 w 85"/>
              <a:gd name="T11" fmla="*/ 309 h 323"/>
              <a:gd name="T12" fmla="*/ 63 w 85"/>
              <a:gd name="T13" fmla="*/ 309 h 323"/>
              <a:gd name="T14" fmla="*/ 55 w 85"/>
              <a:gd name="T15" fmla="*/ 301 h 323"/>
              <a:gd name="T16" fmla="*/ 55 w 85"/>
              <a:gd name="T17" fmla="*/ 67 h 323"/>
              <a:gd name="T18" fmla="*/ 55 w 85"/>
              <a:gd name="T19" fmla="*/ 72 h 323"/>
              <a:gd name="T20" fmla="*/ 55 w 85"/>
              <a:gd name="T21" fmla="*/ 50 h 323"/>
              <a:gd name="T22" fmla="*/ 32 w 85"/>
              <a:gd name="T23" fmla="*/ 27 h 323"/>
              <a:gd name="T24" fmla="*/ 32 w 85"/>
              <a:gd name="T25" fmla="*/ 27 h 323"/>
              <a:gd name="T26" fmla="*/ 22 w 85"/>
              <a:gd name="T27" fmla="*/ 27 h 323"/>
              <a:gd name="T28" fmla="*/ 14 w 85"/>
              <a:gd name="T29" fmla="*/ 19 h 323"/>
              <a:gd name="T30" fmla="*/ 14 w 85"/>
              <a:gd name="T31" fmla="*/ 0 h 323"/>
              <a:gd name="T32" fmla="*/ 0 w 85"/>
              <a:gd name="T33" fmla="*/ 0 h 323"/>
              <a:gd name="T34" fmla="*/ 0 w 85"/>
              <a:gd name="T35" fmla="*/ 19 h 323"/>
              <a:gd name="T36" fmla="*/ 22 w 85"/>
              <a:gd name="T37" fmla="*/ 41 h 323"/>
              <a:gd name="T38" fmla="*/ 22 w 85"/>
              <a:gd name="T39" fmla="*/ 41 h 323"/>
              <a:gd name="T40" fmla="*/ 32 w 85"/>
              <a:gd name="T41" fmla="*/ 41 h 323"/>
              <a:gd name="T42" fmla="*/ 40 w 85"/>
              <a:gd name="T43" fmla="*/ 50 h 323"/>
              <a:gd name="T44" fmla="*/ 40 w 85"/>
              <a:gd name="T45" fmla="*/ 7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323">
                <a:moveTo>
                  <a:pt x="40" y="67"/>
                </a:moveTo>
                <a:cubicBezTo>
                  <a:pt x="40" y="301"/>
                  <a:pt x="40" y="301"/>
                  <a:pt x="40" y="301"/>
                </a:cubicBezTo>
                <a:cubicBezTo>
                  <a:pt x="40" y="313"/>
                  <a:pt x="50" y="323"/>
                  <a:pt x="63" y="323"/>
                </a:cubicBezTo>
                <a:cubicBezTo>
                  <a:pt x="63" y="323"/>
                  <a:pt x="63" y="323"/>
                  <a:pt x="63" y="323"/>
                </a:cubicBezTo>
                <a:cubicBezTo>
                  <a:pt x="85" y="323"/>
                  <a:pt x="85" y="323"/>
                  <a:pt x="85" y="323"/>
                </a:cubicBezTo>
                <a:cubicBezTo>
                  <a:pt x="85" y="309"/>
                  <a:pt x="85" y="309"/>
                  <a:pt x="85" y="309"/>
                </a:cubicBezTo>
                <a:cubicBezTo>
                  <a:pt x="63" y="309"/>
                  <a:pt x="63" y="309"/>
                  <a:pt x="63" y="309"/>
                </a:cubicBezTo>
                <a:cubicBezTo>
                  <a:pt x="58" y="309"/>
                  <a:pt x="55" y="305"/>
                  <a:pt x="55" y="301"/>
                </a:cubicBezTo>
                <a:cubicBezTo>
                  <a:pt x="55" y="67"/>
                  <a:pt x="55" y="67"/>
                  <a:pt x="55" y="67"/>
                </a:cubicBezTo>
                <a:moveTo>
                  <a:pt x="55" y="72"/>
                </a:moveTo>
                <a:cubicBezTo>
                  <a:pt x="55" y="50"/>
                  <a:pt x="55" y="50"/>
                  <a:pt x="55" y="50"/>
                </a:cubicBezTo>
                <a:cubicBezTo>
                  <a:pt x="55" y="37"/>
                  <a:pt x="44" y="27"/>
                  <a:pt x="32" y="27"/>
                </a:cubicBezTo>
                <a:cubicBezTo>
                  <a:pt x="32" y="27"/>
                  <a:pt x="32" y="27"/>
                  <a:pt x="32" y="27"/>
                </a:cubicBezTo>
                <a:cubicBezTo>
                  <a:pt x="22" y="27"/>
                  <a:pt x="22" y="27"/>
                  <a:pt x="22" y="27"/>
                </a:cubicBezTo>
                <a:cubicBezTo>
                  <a:pt x="18" y="27"/>
                  <a:pt x="14" y="23"/>
                  <a:pt x="14" y="19"/>
                </a:cubicBezTo>
                <a:cubicBezTo>
                  <a:pt x="14" y="0"/>
                  <a:pt x="14" y="0"/>
                  <a:pt x="14" y="0"/>
                </a:cubicBezTo>
                <a:cubicBezTo>
                  <a:pt x="0" y="0"/>
                  <a:pt x="0" y="0"/>
                  <a:pt x="0" y="0"/>
                </a:cubicBezTo>
                <a:cubicBezTo>
                  <a:pt x="0" y="19"/>
                  <a:pt x="0" y="19"/>
                  <a:pt x="0" y="19"/>
                </a:cubicBezTo>
                <a:cubicBezTo>
                  <a:pt x="0" y="31"/>
                  <a:pt x="10" y="41"/>
                  <a:pt x="22" y="41"/>
                </a:cubicBezTo>
                <a:cubicBezTo>
                  <a:pt x="22" y="41"/>
                  <a:pt x="22" y="41"/>
                  <a:pt x="22" y="41"/>
                </a:cubicBezTo>
                <a:cubicBezTo>
                  <a:pt x="32" y="41"/>
                  <a:pt x="32" y="41"/>
                  <a:pt x="32" y="41"/>
                </a:cubicBezTo>
                <a:cubicBezTo>
                  <a:pt x="36" y="41"/>
                  <a:pt x="40" y="45"/>
                  <a:pt x="40" y="50"/>
                </a:cubicBezTo>
                <a:cubicBezTo>
                  <a:pt x="40" y="72"/>
                  <a:pt x="40" y="72"/>
                  <a:pt x="40" y="72"/>
                </a:cubicBezTo>
              </a:path>
            </a:pathLst>
          </a:custGeom>
          <a:solidFill>
            <a:srgbClr val="DED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81" name="Rectangle 282"/>
          <p:cNvSpPr>
            <a:spLocks noChangeArrowheads="1"/>
          </p:cNvSpPr>
          <p:nvPr userDrawn="1"/>
        </p:nvSpPr>
        <p:spPr bwMode="auto">
          <a:xfrm>
            <a:off x="979489" y="-6862490"/>
            <a:ext cx="101600" cy="7937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82" name="Freeform 283"/>
          <p:cNvSpPr>
            <a:spLocks noEditPoints="1"/>
          </p:cNvSpPr>
          <p:nvPr userDrawn="1"/>
        </p:nvSpPr>
        <p:spPr bwMode="auto">
          <a:xfrm>
            <a:off x="969964" y="-6868840"/>
            <a:ext cx="120650" cy="92075"/>
          </a:xfrm>
          <a:custGeom>
            <a:avLst/>
            <a:gdLst>
              <a:gd name="T0" fmla="*/ 70 w 76"/>
              <a:gd name="T1" fmla="*/ 54 h 58"/>
              <a:gd name="T2" fmla="*/ 6 w 76"/>
              <a:gd name="T3" fmla="*/ 54 h 58"/>
              <a:gd name="T4" fmla="*/ 6 w 76"/>
              <a:gd name="T5" fmla="*/ 4 h 58"/>
              <a:gd name="T6" fmla="*/ 70 w 76"/>
              <a:gd name="T7" fmla="*/ 4 h 58"/>
              <a:gd name="T8" fmla="*/ 70 w 76"/>
              <a:gd name="T9" fmla="*/ 54 h 58"/>
              <a:gd name="T10" fmla="*/ 76 w 76"/>
              <a:gd name="T11" fmla="*/ 0 h 58"/>
              <a:gd name="T12" fmla="*/ 70 w 76"/>
              <a:gd name="T13" fmla="*/ 0 h 58"/>
              <a:gd name="T14" fmla="*/ 6 w 76"/>
              <a:gd name="T15" fmla="*/ 0 h 58"/>
              <a:gd name="T16" fmla="*/ 0 w 76"/>
              <a:gd name="T17" fmla="*/ 0 h 58"/>
              <a:gd name="T18" fmla="*/ 0 w 76"/>
              <a:gd name="T19" fmla="*/ 4 h 58"/>
              <a:gd name="T20" fmla="*/ 0 w 76"/>
              <a:gd name="T21" fmla="*/ 54 h 58"/>
              <a:gd name="T22" fmla="*/ 0 w 76"/>
              <a:gd name="T23" fmla="*/ 58 h 58"/>
              <a:gd name="T24" fmla="*/ 6 w 76"/>
              <a:gd name="T25" fmla="*/ 58 h 58"/>
              <a:gd name="T26" fmla="*/ 70 w 76"/>
              <a:gd name="T27" fmla="*/ 58 h 58"/>
              <a:gd name="T28" fmla="*/ 76 w 76"/>
              <a:gd name="T29" fmla="*/ 58 h 58"/>
              <a:gd name="T30" fmla="*/ 76 w 76"/>
              <a:gd name="T31" fmla="*/ 54 h 58"/>
              <a:gd name="T32" fmla="*/ 76 w 76"/>
              <a:gd name="T33" fmla="*/ 4 h 58"/>
              <a:gd name="T34" fmla="*/ 76 w 7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58">
                <a:moveTo>
                  <a:pt x="70" y="54"/>
                </a:moveTo>
                <a:lnTo>
                  <a:pt x="6" y="54"/>
                </a:lnTo>
                <a:lnTo>
                  <a:pt x="6" y="4"/>
                </a:lnTo>
                <a:lnTo>
                  <a:pt x="70" y="4"/>
                </a:lnTo>
                <a:lnTo>
                  <a:pt x="70" y="54"/>
                </a:lnTo>
                <a:close/>
                <a:moveTo>
                  <a:pt x="76" y="0"/>
                </a:moveTo>
                <a:lnTo>
                  <a:pt x="70" y="0"/>
                </a:lnTo>
                <a:lnTo>
                  <a:pt x="6" y="0"/>
                </a:lnTo>
                <a:lnTo>
                  <a:pt x="0" y="0"/>
                </a:lnTo>
                <a:lnTo>
                  <a:pt x="0" y="4"/>
                </a:lnTo>
                <a:lnTo>
                  <a:pt x="0" y="54"/>
                </a:lnTo>
                <a:lnTo>
                  <a:pt x="0" y="58"/>
                </a:lnTo>
                <a:lnTo>
                  <a:pt x="6" y="58"/>
                </a:lnTo>
                <a:lnTo>
                  <a:pt x="70" y="58"/>
                </a:lnTo>
                <a:lnTo>
                  <a:pt x="76" y="58"/>
                </a:lnTo>
                <a:lnTo>
                  <a:pt x="76" y="54"/>
                </a:lnTo>
                <a:lnTo>
                  <a:pt x="76" y="4"/>
                </a:lnTo>
                <a:lnTo>
                  <a:pt x="76"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83" name="Rectangle 284"/>
          <p:cNvSpPr>
            <a:spLocks noChangeArrowheads="1"/>
          </p:cNvSpPr>
          <p:nvPr userDrawn="1"/>
        </p:nvSpPr>
        <p:spPr bwMode="auto">
          <a:xfrm>
            <a:off x="989014" y="-6745015"/>
            <a:ext cx="825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84" name="Freeform 285"/>
          <p:cNvSpPr>
            <a:spLocks noEditPoints="1"/>
          </p:cNvSpPr>
          <p:nvPr userDrawn="1"/>
        </p:nvSpPr>
        <p:spPr bwMode="auto">
          <a:xfrm>
            <a:off x="982663" y="-6754540"/>
            <a:ext cx="95250" cy="34925"/>
          </a:xfrm>
          <a:custGeom>
            <a:avLst/>
            <a:gdLst>
              <a:gd name="T0" fmla="*/ 56 w 60"/>
              <a:gd name="T1" fmla="*/ 18 h 22"/>
              <a:gd name="T2" fmla="*/ 4 w 60"/>
              <a:gd name="T3" fmla="*/ 18 h 22"/>
              <a:gd name="T4" fmla="*/ 4 w 60"/>
              <a:gd name="T5" fmla="*/ 6 h 22"/>
              <a:gd name="T6" fmla="*/ 56 w 60"/>
              <a:gd name="T7" fmla="*/ 6 h 22"/>
              <a:gd name="T8" fmla="*/ 56 w 60"/>
              <a:gd name="T9" fmla="*/ 18 h 22"/>
              <a:gd name="T10" fmla="*/ 60 w 60"/>
              <a:gd name="T11" fmla="*/ 0 h 22"/>
              <a:gd name="T12" fmla="*/ 56 w 60"/>
              <a:gd name="T13" fmla="*/ 0 h 22"/>
              <a:gd name="T14" fmla="*/ 4 w 60"/>
              <a:gd name="T15" fmla="*/ 0 h 22"/>
              <a:gd name="T16" fmla="*/ 0 w 60"/>
              <a:gd name="T17" fmla="*/ 0 h 22"/>
              <a:gd name="T18" fmla="*/ 0 w 60"/>
              <a:gd name="T19" fmla="*/ 6 h 22"/>
              <a:gd name="T20" fmla="*/ 0 w 60"/>
              <a:gd name="T21" fmla="*/ 18 h 22"/>
              <a:gd name="T22" fmla="*/ 0 w 60"/>
              <a:gd name="T23" fmla="*/ 22 h 22"/>
              <a:gd name="T24" fmla="*/ 4 w 60"/>
              <a:gd name="T25" fmla="*/ 22 h 22"/>
              <a:gd name="T26" fmla="*/ 56 w 60"/>
              <a:gd name="T27" fmla="*/ 22 h 22"/>
              <a:gd name="T28" fmla="*/ 60 w 60"/>
              <a:gd name="T29" fmla="*/ 22 h 22"/>
              <a:gd name="T30" fmla="*/ 60 w 60"/>
              <a:gd name="T31" fmla="*/ 18 h 22"/>
              <a:gd name="T32" fmla="*/ 60 w 60"/>
              <a:gd name="T33" fmla="*/ 6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8"/>
                </a:moveTo>
                <a:lnTo>
                  <a:pt x="4" y="18"/>
                </a:lnTo>
                <a:lnTo>
                  <a:pt x="4" y="6"/>
                </a:lnTo>
                <a:lnTo>
                  <a:pt x="56" y="6"/>
                </a:lnTo>
                <a:lnTo>
                  <a:pt x="56" y="18"/>
                </a:lnTo>
                <a:close/>
                <a:moveTo>
                  <a:pt x="60" y="0"/>
                </a:moveTo>
                <a:lnTo>
                  <a:pt x="56" y="0"/>
                </a:lnTo>
                <a:lnTo>
                  <a:pt x="4" y="0"/>
                </a:lnTo>
                <a:lnTo>
                  <a:pt x="0" y="0"/>
                </a:lnTo>
                <a:lnTo>
                  <a:pt x="0" y="6"/>
                </a:lnTo>
                <a:lnTo>
                  <a:pt x="0" y="18"/>
                </a:lnTo>
                <a:lnTo>
                  <a:pt x="0" y="22"/>
                </a:lnTo>
                <a:lnTo>
                  <a:pt x="4" y="22"/>
                </a:lnTo>
                <a:lnTo>
                  <a:pt x="56" y="22"/>
                </a:lnTo>
                <a:lnTo>
                  <a:pt x="60" y="22"/>
                </a:lnTo>
                <a:lnTo>
                  <a:pt x="60" y="18"/>
                </a:lnTo>
                <a:lnTo>
                  <a:pt x="60" y="6"/>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85" name="Rectangle 286"/>
          <p:cNvSpPr>
            <a:spLocks noChangeArrowheads="1"/>
          </p:cNvSpPr>
          <p:nvPr userDrawn="1"/>
        </p:nvSpPr>
        <p:spPr bwMode="auto">
          <a:xfrm>
            <a:off x="1122365" y="-6595790"/>
            <a:ext cx="79375"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86" name="Freeform 287"/>
          <p:cNvSpPr>
            <a:spLocks noEditPoints="1"/>
          </p:cNvSpPr>
          <p:nvPr userDrawn="1"/>
        </p:nvSpPr>
        <p:spPr bwMode="auto">
          <a:xfrm>
            <a:off x="1112838" y="-6602140"/>
            <a:ext cx="95250" cy="34925"/>
          </a:xfrm>
          <a:custGeom>
            <a:avLst/>
            <a:gdLst>
              <a:gd name="T0" fmla="*/ 56 w 60"/>
              <a:gd name="T1" fmla="*/ 16 h 22"/>
              <a:gd name="T2" fmla="*/ 6 w 60"/>
              <a:gd name="T3" fmla="*/ 16 h 22"/>
              <a:gd name="T4" fmla="*/ 6 w 60"/>
              <a:gd name="T5" fmla="*/ 4 h 22"/>
              <a:gd name="T6" fmla="*/ 56 w 60"/>
              <a:gd name="T7" fmla="*/ 4 h 22"/>
              <a:gd name="T8" fmla="*/ 56 w 60"/>
              <a:gd name="T9" fmla="*/ 16 h 22"/>
              <a:gd name="T10" fmla="*/ 60 w 60"/>
              <a:gd name="T11" fmla="*/ 0 h 22"/>
              <a:gd name="T12" fmla="*/ 56 w 60"/>
              <a:gd name="T13" fmla="*/ 0 h 22"/>
              <a:gd name="T14" fmla="*/ 6 w 60"/>
              <a:gd name="T15" fmla="*/ 0 h 22"/>
              <a:gd name="T16" fmla="*/ 0 w 60"/>
              <a:gd name="T17" fmla="*/ 0 h 22"/>
              <a:gd name="T18" fmla="*/ 0 w 60"/>
              <a:gd name="T19" fmla="*/ 4 h 22"/>
              <a:gd name="T20" fmla="*/ 0 w 60"/>
              <a:gd name="T21" fmla="*/ 16 h 22"/>
              <a:gd name="T22" fmla="*/ 0 w 60"/>
              <a:gd name="T23" fmla="*/ 22 h 22"/>
              <a:gd name="T24" fmla="*/ 6 w 60"/>
              <a:gd name="T25" fmla="*/ 22 h 22"/>
              <a:gd name="T26" fmla="*/ 56 w 60"/>
              <a:gd name="T27" fmla="*/ 22 h 22"/>
              <a:gd name="T28" fmla="*/ 60 w 60"/>
              <a:gd name="T29" fmla="*/ 22 h 22"/>
              <a:gd name="T30" fmla="*/ 60 w 60"/>
              <a:gd name="T31" fmla="*/ 16 h 22"/>
              <a:gd name="T32" fmla="*/ 60 w 60"/>
              <a:gd name="T33" fmla="*/ 4 h 22"/>
              <a:gd name="T34" fmla="*/ 60 w 60"/>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2">
                <a:moveTo>
                  <a:pt x="56" y="16"/>
                </a:moveTo>
                <a:lnTo>
                  <a:pt x="6" y="16"/>
                </a:lnTo>
                <a:lnTo>
                  <a:pt x="6" y="4"/>
                </a:lnTo>
                <a:lnTo>
                  <a:pt x="56" y="4"/>
                </a:lnTo>
                <a:lnTo>
                  <a:pt x="56" y="16"/>
                </a:lnTo>
                <a:close/>
                <a:moveTo>
                  <a:pt x="60" y="0"/>
                </a:moveTo>
                <a:lnTo>
                  <a:pt x="56" y="0"/>
                </a:lnTo>
                <a:lnTo>
                  <a:pt x="6" y="0"/>
                </a:lnTo>
                <a:lnTo>
                  <a:pt x="0" y="0"/>
                </a:lnTo>
                <a:lnTo>
                  <a:pt x="0" y="4"/>
                </a:lnTo>
                <a:lnTo>
                  <a:pt x="0" y="16"/>
                </a:lnTo>
                <a:lnTo>
                  <a:pt x="0" y="22"/>
                </a:lnTo>
                <a:lnTo>
                  <a:pt x="6" y="22"/>
                </a:lnTo>
                <a:lnTo>
                  <a:pt x="56" y="22"/>
                </a:lnTo>
                <a:lnTo>
                  <a:pt x="60" y="22"/>
                </a:lnTo>
                <a:lnTo>
                  <a:pt x="60" y="16"/>
                </a:lnTo>
                <a:lnTo>
                  <a:pt x="60" y="4"/>
                </a:lnTo>
                <a:lnTo>
                  <a:pt x="60" y="0"/>
                </a:lnTo>
                <a:close/>
              </a:path>
            </a:pathLst>
          </a:custGeom>
          <a:solidFill>
            <a:srgbClr val="4B5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87" name="Rectangle 288"/>
          <p:cNvSpPr>
            <a:spLocks noChangeArrowheads="1"/>
          </p:cNvSpPr>
          <p:nvPr userDrawn="1"/>
        </p:nvSpPr>
        <p:spPr bwMode="auto">
          <a:xfrm>
            <a:off x="2689227" y="-6773590"/>
            <a:ext cx="69850" cy="19050"/>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88" name="Rectangle 289"/>
          <p:cNvSpPr>
            <a:spLocks noChangeArrowheads="1"/>
          </p:cNvSpPr>
          <p:nvPr userDrawn="1"/>
        </p:nvSpPr>
        <p:spPr bwMode="auto">
          <a:xfrm>
            <a:off x="4583115" y="-6770415"/>
            <a:ext cx="69850" cy="22225"/>
          </a:xfrm>
          <a:prstGeom prst="rect">
            <a:avLst/>
          </a:prstGeom>
          <a:solidFill>
            <a:srgbClr val="DEDD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89" name="Freeform 290"/>
          <p:cNvSpPr>
            <a:spLocks/>
          </p:cNvSpPr>
          <p:nvPr userDrawn="1"/>
        </p:nvSpPr>
        <p:spPr bwMode="auto">
          <a:xfrm>
            <a:off x="7745415" y="-6691040"/>
            <a:ext cx="136525" cy="111125"/>
          </a:xfrm>
          <a:custGeom>
            <a:avLst/>
            <a:gdLst>
              <a:gd name="T0" fmla="*/ 68 w 86"/>
              <a:gd name="T1" fmla="*/ 70 h 70"/>
              <a:gd name="T2" fmla="*/ 56 w 86"/>
              <a:gd name="T3" fmla="*/ 70 h 70"/>
              <a:gd name="T4" fmla="*/ 44 w 86"/>
              <a:gd name="T5" fmla="*/ 28 h 70"/>
              <a:gd name="T6" fmla="*/ 30 w 86"/>
              <a:gd name="T7" fmla="*/ 70 h 70"/>
              <a:gd name="T8" fmla="*/ 18 w 86"/>
              <a:gd name="T9" fmla="*/ 70 h 70"/>
              <a:gd name="T10" fmla="*/ 0 w 86"/>
              <a:gd name="T11" fmla="*/ 0 h 70"/>
              <a:gd name="T12" fmla="*/ 14 w 86"/>
              <a:gd name="T13" fmla="*/ 0 h 70"/>
              <a:gd name="T14" fmla="*/ 26 w 86"/>
              <a:gd name="T15" fmla="*/ 44 h 70"/>
              <a:gd name="T16" fmla="*/ 38 w 86"/>
              <a:gd name="T17" fmla="*/ 0 h 70"/>
              <a:gd name="T18" fmla="*/ 48 w 86"/>
              <a:gd name="T19" fmla="*/ 0 h 70"/>
              <a:gd name="T20" fmla="*/ 62 w 86"/>
              <a:gd name="T21" fmla="*/ 44 h 70"/>
              <a:gd name="T22" fmla="*/ 72 w 86"/>
              <a:gd name="T23" fmla="*/ 0 h 70"/>
              <a:gd name="T24" fmla="*/ 86 w 86"/>
              <a:gd name="T25" fmla="*/ 0 h 70"/>
              <a:gd name="T26" fmla="*/ 68 w 86"/>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70">
                <a:moveTo>
                  <a:pt x="68" y="70"/>
                </a:moveTo>
                <a:lnTo>
                  <a:pt x="56" y="70"/>
                </a:lnTo>
                <a:lnTo>
                  <a:pt x="44" y="28"/>
                </a:lnTo>
                <a:lnTo>
                  <a:pt x="30" y="70"/>
                </a:lnTo>
                <a:lnTo>
                  <a:pt x="18" y="70"/>
                </a:lnTo>
                <a:lnTo>
                  <a:pt x="0" y="0"/>
                </a:lnTo>
                <a:lnTo>
                  <a:pt x="14" y="0"/>
                </a:lnTo>
                <a:lnTo>
                  <a:pt x="26" y="44"/>
                </a:lnTo>
                <a:lnTo>
                  <a:pt x="38" y="0"/>
                </a:lnTo>
                <a:lnTo>
                  <a:pt x="48" y="0"/>
                </a:lnTo>
                <a:lnTo>
                  <a:pt x="62" y="44"/>
                </a:lnTo>
                <a:lnTo>
                  <a:pt x="72" y="0"/>
                </a:lnTo>
                <a:lnTo>
                  <a:pt x="86" y="0"/>
                </a:lnTo>
                <a:lnTo>
                  <a:pt x="6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90" name="Freeform 291"/>
          <p:cNvSpPr>
            <a:spLocks noEditPoints="1"/>
          </p:cNvSpPr>
          <p:nvPr userDrawn="1"/>
        </p:nvSpPr>
        <p:spPr bwMode="auto">
          <a:xfrm>
            <a:off x="7875590" y="-6691040"/>
            <a:ext cx="98425" cy="111125"/>
          </a:xfrm>
          <a:custGeom>
            <a:avLst/>
            <a:gdLst>
              <a:gd name="T0" fmla="*/ 32 w 62"/>
              <a:gd name="T1" fmla="*/ 20 h 70"/>
              <a:gd name="T2" fmla="*/ 22 w 62"/>
              <a:gd name="T3" fmla="*/ 46 h 70"/>
              <a:gd name="T4" fmla="*/ 40 w 62"/>
              <a:gd name="T5" fmla="*/ 46 h 70"/>
              <a:gd name="T6" fmla="*/ 32 w 62"/>
              <a:gd name="T7" fmla="*/ 20 h 70"/>
              <a:gd name="T8" fmla="*/ 48 w 62"/>
              <a:gd name="T9" fmla="*/ 70 h 70"/>
              <a:gd name="T10" fmla="*/ 44 w 62"/>
              <a:gd name="T11" fmla="*/ 58 h 70"/>
              <a:gd name="T12" fmla="*/ 18 w 62"/>
              <a:gd name="T13" fmla="*/ 58 h 70"/>
              <a:gd name="T14" fmla="*/ 14 w 62"/>
              <a:gd name="T15" fmla="*/ 70 h 70"/>
              <a:gd name="T16" fmla="*/ 0 w 62"/>
              <a:gd name="T17" fmla="*/ 70 h 70"/>
              <a:gd name="T18" fmla="*/ 26 w 62"/>
              <a:gd name="T19" fmla="*/ 0 h 70"/>
              <a:gd name="T20" fmla="*/ 36 w 62"/>
              <a:gd name="T21" fmla="*/ 0 h 70"/>
              <a:gd name="T22" fmla="*/ 62 w 62"/>
              <a:gd name="T23" fmla="*/ 70 h 70"/>
              <a:gd name="T24" fmla="*/ 48 w 62"/>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0">
                <a:moveTo>
                  <a:pt x="32" y="20"/>
                </a:moveTo>
                <a:lnTo>
                  <a:pt x="22" y="46"/>
                </a:lnTo>
                <a:lnTo>
                  <a:pt x="40" y="46"/>
                </a:lnTo>
                <a:lnTo>
                  <a:pt x="32" y="20"/>
                </a:lnTo>
                <a:close/>
                <a:moveTo>
                  <a:pt x="48" y="70"/>
                </a:moveTo>
                <a:lnTo>
                  <a:pt x="44" y="58"/>
                </a:lnTo>
                <a:lnTo>
                  <a:pt x="18" y="58"/>
                </a:lnTo>
                <a:lnTo>
                  <a:pt x="14" y="70"/>
                </a:lnTo>
                <a:lnTo>
                  <a:pt x="0" y="70"/>
                </a:lnTo>
                <a:lnTo>
                  <a:pt x="26" y="0"/>
                </a:lnTo>
                <a:lnTo>
                  <a:pt x="36" y="0"/>
                </a:lnTo>
                <a:lnTo>
                  <a:pt x="62" y="70"/>
                </a:lnTo>
                <a:lnTo>
                  <a:pt x="4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91" name="Freeform 292"/>
          <p:cNvSpPr>
            <a:spLocks/>
          </p:cNvSpPr>
          <p:nvPr userDrawn="1"/>
        </p:nvSpPr>
        <p:spPr bwMode="auto">
          <a:xfrm>
            <a:off x="7989890" y="-6691040"/>
            <a:ext cx="73025" cy="111125"/>
          </a:xfrm>
          <a:custGeom>
            <a:avLst/>
            <a:gdLst>
              <a:gd name="T0" fmla="*/ 0 w 46"/>
              <a:gd name="T1" fmla="*/ 70 h 70"/>
              <a:gd name="T2" fmla="*/ 0 w 46"/>
              <a:gd name="T3" fmla="*/ 0 h 70"/>
              <a:gd name="T4" fmla="*/ 14 w 46"/>
              <a:gd name="T5" fmla="*/ 0 h 70"/>
              <a:gd name="T6" fmla="*/ 14 w 46"/>
              <a:gd name="T7" fmla="*/ 58 h 70"/>
              <a:gd name="T8" fmla="*/ 46 w 46"/>
              <a:gd name="T9" fmla="*/ 58 h 70"/>
              <a:gd name="T10" fmla="*/ 46 w 46"/>
              <a:gd name="T11" fmla="*/ 70 h 70"/>
              <a:gd name="T12" fmla="*/ 0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0" y="70"/>
                </a:moveTo>
                <a:lnTo>
                  <a:pt x="0" y="0"/>
                </a:lnTo>
                <a:lnTo>
                  <a:pt x="14" y="0"/>
                </a:lnTo>
                <a:lnTo>
                  <a:pt x="14" y="58"/>
                </a:lnTo>
                <a:lnTo>
                  <a:pt x="46" y="58"/>
                </a:lnTo>
                <a:lnTo>
                  <a:pt x="46"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92" name="Freeform 293"/>
          <p:cNvSpPr>
            <a:spLocks/>
          </p:cNvSpPr>
          <p:nvPr userDrawn="1"/>
        </p:nvSpPr>
        <p:spPr bwMode="auto">
          <a:xfrm>
            <a:off x="8078788" y="-6691040"/>
            <a:ext cx="76200" cy="111125"/>
          </a:xfrm>
          <a:custGeom>
            <a:avLst/>
            <a:gdLst>
              <a:gd name="T0" fmla="*/ 0 w 48"/>
              <a:gd name="T1" fmla="*/ 70 h 70"/>
              <a:gd name="T2" fmla="*/ 0 w 48"/>
              <a:gd name="T3" fmla="*/ 0 h 70"/>
              <a:gd name="T4" fmla="*/ 48 w 48"/>
              <a:gd name="T5" fmla="*/ 0 h 70"/>
              <a:gd name="T6" fmla="*/ 48 w 48"/>
              <a:gd name="T7" fmla="*/ 12 h 70"/>
              <a:gd name="T8" fmla="*/ 14 w 48"/>
              <a:gd name="T9" fmla="*/ 12 h 70"/>
              <a:gd name="T10" fmla="*/ 14 w 48"/>
              <a:gd name="T11" fmla="*/ 28 h 70"/>
              <a:gd name="T12" fmla="*/ 42 w 48"/>
              <a:gd name="T13" fmla="*/ 28 h 70"/>
              <a:gd name="T14" fmla="*/ 42 w 48"/>
              <a:gd name="T15" fmla="*/ 42 h 70"/>
              <a:gd name="T16" fmla="*/ 14 w 48"/>
              <a:gd name="T17" fmla="*/ 42 h 70"/>
              <a:gd name="T18" fmla="*/ 14 w 48"/>
              <a:gd name="T19" fmla="*/ 58 h 70"/>
              <a:gd name="T20" fmla="*/ 48 w 48"/>
              <a:gd name="T21" fmla="*/ 58 h 70"/>
              <a:gd name="T22" fmla="*/ 48 w 48"/>
              <a:gd name="T23" fmla="*/ 70 h 70"/>
              <a:gd name="T24" fmla="*/ 0 w 48"/>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0">
                <a:moveTo>
                  <a:pt x="0" y="70"/>
                </a:moveTo>
                <a:lnTo>
                  <a:pt x="0" y="0"/>
                </a:lnTo>
                <a:lnTo>
                  <a:pt x="48" y="0"/>
                </a:lnTo>
                <a:lnTo>
                  <a:pt x="48" y="12"/>
                </a:lnTo>
                <a:lnTo>
                  <a:pt x="14" y="12"/>
                </a:lnTo>
                <a:lnTo>
                  <a:pt x="14" y="28"/>
                </a:lnTo>
                <a:lnTo>
                  <a:pt x="42" y="28"/>
                </a:lnTo>
                <a:lnTo>
                  <a:pt x="42" y="42"/>
                </a:lnTo>
                <a:lnTo>
                  <a:pt x="14" y="42"/>
                </a:lnTo>
                <a:lnTo>
                  <a:pt x="14" y="58"/>
                </a:lnTo>
                <a:lnTo>
                  <a:pt x="48" y="58"/>
                </a:lnTo>
                <a:lnTo>
                  <a:pt x="48"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93" name="Freeform 294"/>
          <p:cNvSpPr>
            <a:spLocks/>
          </p:cNvSpPr>
          <p:nvPr userDrawn="1"/>
        </p:nvSpPr>
        <p:spPr bwMode="auto">
          <a:xfrm>
            <a:off x="8164513" y="-6691040"/>
            <a:ext cx="82550" cy="114300"/>
          </a:xfrm>
          <a:custGeom>
            <a:avLst/>
            <a:gdLst>
              <a:gd name="T0" fmla="*/ 13 w 26"/>
              <a:gd name="T1" fmla="*/ 36 h 36"/>
              <a:gd name="T2" fmla="*/ 0 w 26"/>
              <a:gd name="T3" fmla="*/ 31 h 36"/>
              <a:gd name="T4" fmla="*/ 5 w 26"/>
              <a:gd name="T5" fmla="*/ 27 h 36"/>
              <a:gd name="T6" fmla="*/ 13 w 26"/>
              <a:gd name="T7" fmla="*/ 30 h 36"/>
              <a:gd name="T8" fmla="*/ 19 w 26"/>
              <a:gd name="T9" fmla="*/ 25 h 36"/>
              <a:gd name="T10" fmla="*/ 18 w 26"/>
              <a:gd name="T11" fmla="*/ 22 h 36"/>
              <a:gd name="T12" fmla="*/ 15 w 26"/>
              <a:gd name="T13" fmla="*/ 21 h 36"/>
              <a:gd name="T14" fmla="*/ 11 w 26"/>
              <a:gd name="T15" fmla="*/ 20 h 36"/>
              <a:gd name="T16" fmla="*/ 4 w 26"/>
              <a:gd name="T17" fmla="*/ 17 h 36"/>
              <a:gd name="T18" fmla="*/ 2 w 26"/>
              <a:gd name="T19" fmla="*/ 10 h 36"/>
              <a:gd name="T20" fmla="*/ 14 w 26"/>
              <a:gd name="T21" fmla="*/ 0 h 36"/>
              <a:gd name="T22" fmla="*/ 25 w 26"/>
              <a:gd name="T23" fmla="*/ 4 h 36"/>
              <a:gd name="T24" fmla="*/ 21 w 26"/>
              <a:gd name="T25" fmla="*/ 8 h 36"/>
              <a:gd name="T26" fmla="*/ 14 w 26"/>
              <a:gd name="T27" fmla="*/ 6 h 36"/>
              <a:gd name="T28" fmla="*/ 8 w 26"/>
              <a:gd name="T29" fmla="*/ 10 h 36"/>
              <a:gd name="T30" fmla="*/ 9 w 26"/>
              <a:gd name="T31" fmla="*/ 13 h 36"/>
              <a:gd name="T32" fmla="*/ 12 w 26"/>
              <a:gd name="T33" fmla="*/ 14 h 36"/>
              <a:gd name="T34" fmla="*/ 17 w 26"/>
              <a:gd name="T35" fmla="*/ 15 h 36"/>
              <a:gd name="T36" fmla="*/ 23 w 26"/>
              <a:gd name="T37" fmla="*/ 17 h 36"/>
              <a:gd name="T38" fmla="*/ 26 w 26"/>
              <a:gd name="T39" fmla="*/ 25 h 36"/>
              <a:gd name="T40" fmla="*/ 13 w 26"/>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6">
                <a:moveTo>
                  <a:pt x="13" y="36"/>
                </a:moveTo>
                <a:cubicBezTo>
                  <a:pt x="8" y="36"/>
                  <a:pt x="4" y="35"/>
                  <a:pt x="0" y="31"/>
                </a:cubicBezTo>
                <a:cubicBezTo>
                  <a:pt x="5" y="27"/>
                  <a:pt x="5" y="27"/>
                  <a:pt x="5" y="27"/>
                </a:cubicBezTo>
                <a:cubicBezTo>
                  <a:pt x="7" y="29"/>
                  <a:pt x="10" y="30"/>
                  <a:pt x="13" y="30"/>
                </a:cubicBezTo>
                <a:cubicBezTo>
                  <a:pt x="17" y="30"/>
                  <a:pt x="19" y="28"/>
                  <a:pt x="19" y="25"/>
                </a:cubicBezTo>
                <a:cubicBezTo>
                  <a:pt x="19" y="24"/>
                  <a:pt x="19" y="23"/>
                  <a:pt x="18" y="22"/>
                </a:cubicBezTo>
                <a:cubicBezTo>
                  <a:pt x="18" y="22"/>
                  <a:pt x="17" y="21"/>
                  <a:pt x="15" y="21"/>
                </a:cubicBezTo>
                <a:cubicBezTo>
                  <a:pt x="11" y="20"/>
                  <a:pt x="11" y="20"/>
                  <a:pt x="11" y="20"/>
                </a:cubicBezTo>
                <a:cubicBezTo>
                  <a:pt x="8" y="20"/>
                  <a:pt x="6" y="19"/>
                  <a:pt x="4" y="17"/>
                </a:cubicBezTo>
                <a:cubicBezTo>
                  <a:pt x="2" y="16"/>
                  <a:pt x="2" y="13"/>
                  <a:pt x="2" y="10"/>
                </a:cubicBezTo>
                <a:cubicBezTo>
                  <a:pt x="2" y="4"/>
                  <a:pt x="6" y="0"/>
                  <a:pt x="14" y="0"/>
                </a:cubicBezTo>
                <a:cubicBezTo>
                  <a:pt x="19" y="0"/>
                  <a:pt x="22" y="1"/>
                  <a:pt x="25" y="4"/>
                </a:cubicBezTo>
                <a:cubicBezTo>
                  <a:pt x="21" y="8"/>
                  <a:pt x="21" y="8"/>
                  <a:pt x="21" y="8"/>
                </a:cubicBezTo>
                <a:cubicBezTo>
                  <a:pt x="19" y="6"/>
                  <a:pt x="16" y="6"/>
                  <a:pt x="14" y="6"/>
                </a:cubicBezTo>
                <a:cubicBezTo>
                  <a:pt x="10" y="6"/>
                  <a:pt x="8" y="8"/>
                  <a:pt x="8" y="10"/>
                </a:cubicBezTo>
                <a:cubicBezTo>
                  <a:pt x="8" y="11"/>
                  <a:pt x="8" y="12"/>
                  <a:pt x="9" y="13"/>
                </a:cubicBezTo>
                <a:cubicBezTo>
                  <a:pt x="10" y="13"/>
                  <a:pt x="11" y="14"/>
                  <a:pt x="12" y="14"/>
                </a:cubicBezTo>
                <a:cubicBezTo>
                  <a:pt x="17" y="15"/>
                  <a:pt x="17" y="15"/>
                  <a:pt x="17" y="15"/>
                </a:cubicBezTo>
                <a:cubicBezTo>
                  <a:pt x="20" y="15"/>
                  <a:pt x="22" y="16"/>
                  <a:pt x="23" y="17"/>
                </a:cubicBezTo>
                <a:cubicBezTo>
                  <a:pt x="25" y="19"/>
                  <a:pt x="26" y="22"/>
                  <a:pt x="26" y="25"/>
                </a:cubicBezTo>
                <a:cubicBezTo>
                  <a:pt x="26" y="32"/>
                  <a:pt x="20" y="36"/>
                  <a:pt x="13"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94" name="Freeform 295"/>
          <p:cNvSpPr>
            <a:spLocks noEditPoints="1"/>
          </p:cNvSpPr>
          <p:nvPr userDrawn="1"/>
        </p:nvSpPr>
        <p:spPr bwMode="auto">
          <a:xfrm>
            <a:off x="8266115" y="-6691040"/>
            <a:ext cx="98425" cy="114300"/>
          </a:xfrm>
          <a:custGeom>
            <a:avLst/>
            <a:gdLst>
              <a:gd name="T0" fmla="*/ 12 w 31"/>
              <a:gd name="T1" fmla="*/ 4 h 36"/>
              <a:gd name="T2" fmla="*/ 8 w 31"/>
              <a:gd name="T3" fmla="*/ 8 h 36"/>
              <a:gd name="T4" fmla="*/ 11 w 31"/>
              <a:gd name="T5" fmla="*/ 12 h 36"/>
              <a:gd name="T6" fmla="*/ 13 w 31"/>
              <a:gd name="T7" fmla="*/ 11 h 36"/>
              <a:gd name="T8" fmla="*/ 15 w 31"/>
              <a:gd name="T9" fmla="*/ 8 h 36"/>
              <a:gd name="T10" fmla="*/ 12 w 31"/>
              <a:gd name="T11" fmla="*/ 4 h 36"/>
              <a:gd name="T12" fmla="*/ 10 w 31"/>
              <a:gd name="T13" fmla="*/ 18 h 36"/>
              <a:gd name="T14" fmla="*/ 5 w 31"/>
              <a:gd name="T15" fmla="*/ 25 h 36"/>
              <a:gd name="T16" fmla="*/ 11 w 31"/>
              <a:gd name="T17" fmla="*/ 31 h 36"/>
              <a:gd name="T18" fmla="*/ 18 w 31"/>
              <a:gd name="T19" fmla="*/ 28 h 36"/>
              <a:gd name="T20" fmla="*/ 10 w 31"/>
              <a:gd name="T21" fmla="*/ 18 h 36"/>
              <a:gd name="T22" fmla="*/ 24 w 31"/>
              <a:gd name="T23" fmla="*/ 35 h 36"/>
              <a:gd name="T24" fmla="*/ 21 w 31"/>
              <a:gd name="T25" fmla="*/ 32 h 36"/>
              <a:gd name="T26" fmla="*/ 11 w 31"/>
              <a:gd name="T27" fmla="*/ 36 h 36"/>
              <a:gd name="T28" fmla="*/ 0 w 31"/>
              <a:gd name="T29" fmla="*/ 25 h 36"/>
              <a:gd name="T30" fmla="*/ 7 w 31"/>
              <a:gd name="T31" fmla="*/ 15 h 36"/>
              <a:gd name="T32" fmla="*/ 3 w 31"/>
              <a:gd name="T33" fmla="*/ 8 h 36"/>
              <a:gd name="T34" fmla="*/ 12 w 31"/>
              <a:gd name="T35" fmla="*/ 0 h 36"/>
              <a:gd name="T36" fmla="*/ 20 w 31"/>
              <a:gd name="T37" fmla="*/ 8 h 36"/>
              <a:gd name="T38" fmla="*/ 17 w 31"/>
              <a:gd name="T39" fmla="*/ 14 h 36"/>
              <a:gd name="T40" fmla="*/ 14 w 31"/>
              <a:gd name="T41" fmla="*/ 16 h 36"/>
              <a:gd name="T42" fmla="*/ 21 w 31"/>
              <a:gd name="T43" fmla="*/ 25 h 36"/>
              <a:gd name="T44" fmla="*/ 23 w 31"/>
              <a:gd name="T45" fmla="*/ 17 h 36"/>
              <a:gd name="T46" fmla="*/ 28 w 31"/>
              <a:gd name="T47" fmla="*/ 17 h 36"/>
              <a:gd name="T48" fmla="*/ 25 w 31"/>
              <a:gd name="T49" fmla="*/ 28 h 36"/>
              <a:gd name="T50" fmla="*/ 31 w 31"/>
              <a:gd name="T51" fmla="*/ 35 h 36"/>
              <a:gd name="T52" fmla="*/ 24 w 31"/>
              <a:gd name="T5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36">
                <a:moveTo>
                  <a:pt x="12" y="4"/>
                </a:moveTo>
                <a:cubicBezTo>
                  <a:pt x="10" y="4"/>
                  <a:pt x="8" y="6"/>
                  <a:pt x="8" y="8"/>
                </a:cubicBezTo>
                <a:cubicBezTo>
                  <a:pt x="8" y="9"/>
                  <a:pt x="9" y="10"/>
                  <a:pt x="11" y="12"/>
                </a:cubicBezTo>
                <a:cubicBezTo>
                  <a:pt x="12" y="12"/>
                  <a:pt x="13" y="11"/>
                  <a:pt x="13" y="11"/>
                </a:cubicBezTo>
                <a:cubicBezTo>
                  <a:pt x="14" y="10"/>
                  <a:pt x="15" y="9"/>
                  <a:pt x="15" y="8"/>
                </a:cubicBezTo>
                <a:cubicBezTo>
                  <a:pt x="15" y="6"/>
                  <a:pt x="14" y="4"/>
                  <a:pt x="12" y="4"/>
                </a:cubicBezTo>
                <a:moveTo>
                  <a:pt x="10" y="18"/>
                </a:moveTo>
                <a:cubicBezTo>
                  <a:pt x="7" y="20"/>
                  <a:pt x="5" y="22"/>
                  <a:pt x="5" y="25"/>
                </a:cubicBezTo>
                <a:cubicBezTo>
                  <a:pt x="5" y="29"/>
                  <a:pt x="8" y="31"/>
                  <a:pt x="11" y="31"/>
                </a:cubicBezTo>
                <a:cubicBezTo>
                  <a:pt x="14" y="31"/>
                  <a:pt x="16" y="30"/>
                  <a:pt x="18" y="28"/>
                </a:cubicBezTo>
                <a:lnTo>
                  <a:pt x="10" y="18"/>
                </a:lnTo>
                <a:close/>
                <a:moveTo>
                  <a:pt x="24" y="35"/>
                </a:moveTo>
                <a:cubicBezTo>
                  <a:pt x="21" y="32"/>
                  <a:pt x="21" y="32"/>
                  <a:pt x="21" y="32"/>
                </a:cubicBezTo>
                <a:cubicBezTo>
                  <a:pt x="20" y="33"/>
                  <a:pt x="17" y="36"/>
                  <a:pt x="11" y="36"/>
                </a:cubicBezTo>
                <a:cubicBezTo>
                  <a:pt x="4" y="36"/>
                  <a:pt x="0" y="32"/>
                  <a:pt x="0" y="25"/>
                </a:cubicBezTo>
                <a:cubicBezTo>
                  <a:pt x="0" y="20"/>
                  <a:pt x="3" y="17"/>
                  <a:pt x="7" y="15"/>
                </a:cubicBezTo>
                <a:cubicBezTo>
                  <a:pt x="5" y="13"/>
                  <a:pt x="3" y="11"/>
                  <a:pt x="3" y="8"/>
                </a:cubicBezTo>
                <a:cubicBezTo>
                  <a:pt x="3" y="3"/>
                  <a:pt x="7" y="0"/>
                  <a:pt x="12" y="0"/>
                </a:cubicBezTo>
                <a:cubicBezTo>
                  <a:pt x="17" y="0"/>
                  <a:pt x="20" y="3"/>
                  <a:pt x="20" y="8"/>
                </a:cubicBezTo>
                <a:cubicBezTo>
                  <a:pt x="20" y="10"/>
                  <a:pt x="19" y="12"/>
                  <a:pt x="17" y="14"/>
                </a:cubicBezTo>
                <a:cubicBezTo>
                  <a:pt x="17" y="14"/>
                  <a:pt x="15" y="15"/>
                  <a:pt x="14" y="16"/>
                </a:cubicBezTo>
                <a:cubicBezTo>
                  <a:pt x="21" y="25"/>
                  <a:pt x="21" y="25"/>
                  <a:pt x="21" y="25"/>
                </a:cubicBezTo>
                <a:cubicBezTo>
                  <a:pt x="23" y="23"/>
                  <a:pt x="23" y="21"/>
                  <a:pt x="23" y="17"/>
                </a:cubicBezTo>
                <a:cubicBezTo>
                  <a:pt x="28" y="17"/>
                  <a:pt x="28" y="17"/>
                  <a:pt x="28" y="17"/>
                </a:cubicBezTo>
                <a:cubicBezTo>
                  <a:pt x="28" y="22"/>
                  <a:pt x="27" y="26"/>
                  <a:pt x="25" y="28"/>
                </a:cubicBezTo>
                <a:cubicBezTo>
                  <a:pt x="31" y="35"/>
                  <a:pt x="31" y="35"/>
                  <a:pt x="31" y="35"/>
                </a:cubicBezTo>
                <a:lnTo>
                  <a:pt x="2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95" name="Freeform 296"/>
          <p:cNvSpPr>
            <a:spLocks/>
          </p:cNvSpPr>
          <p:nvPr userDrawn="1"/>
        </p:nvSpPr>
        <p:spPr bwMode="auto">
          <a:xfrm>
            <a:off x="8358190" y="-6691040"/>
            <a:ext cx="139700" cy="111125"/>
          </a:xfrm>
          <a:custGeom>
            <a:avLst/>
            <a:gdLst>
              <a:gd name="T0" fmla="*/ 68 w 88"/>
              <a:gd name="T1" fmla="*/ 70 h 70"/>
              <a:gd name="T2" fmla="*/ 58 w 88"/>
              <a:gd name="T3" fmla="*/ 70 h 70"/>
              <a:gd name="T4" fmla="*/ 44 w 88"/>
              <a:gd name="T5" fmla="*/ 28 h 70"/>
              <a:gd name="T6" fmla="*/ 32 w 88"/>
              <a:gd name="T7" fmla="*/ 70 h 70"/>
              <a:gd name="T8" fmla="*/ 20 w 88"/>
              <a:gd name="T9" fmla="*/ 70 h 70"/>
              <a:gd name="T10" fmla="*/ 0 w 88"/>
              <a:gd name="T11" fmla="*/ 0 h 70"/>
              <a:gd name="T12" fmla="*/ 16 w 88"/>
              <a:gd name="T13" fmla="*/ 0 h 70"/>
              <a:gd name="T14" fmla="*/ 26 w 88"/>
              <a:gd name="T15" fmla="*/ 44 h 70"/>
              <a:gd name="T16" fmla="*/ 40 w 88"/>
              <a:gd name="T17" fmla="*/ 0 h 70"/>
              <a:gd name="T18" fmla="*/ 50 w 88"/>
              <a:gd name="T19" fmla="*/ 0 h 70"/>
              <a:gd name="T20" fmla="*/ 62 w 88"/>
              <a:gd name="T21" fmla="*/ 44 h 70"/>
              <a:gd name="T22" fmla="*/ 74 w 88"/>
              <a:gd name="T23" fmla="*/ 0 h 70"/>
              <a:gd name="T24" fmla="*/ 88 w 88"/>
              <a:gd name="T25" fmla="*/ 0 h 70"/>
              <a:gd name="T26" fmla="*/ 68 w 88"/>
              <a:gd name="T2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70">
                <a:moveTo>
                  <a:pt x="68" y="70"/>
                </a:moveTo>
                <a:lnTo>
                  <a:pt x="58" y="70"/>
                </a:lnTo>
                <a:lnTo>
                  <a:pt x="44" y="28"/>
                </a:lnTo>
                <a:lnTo>
                  <a:pt x="32" y="70"/>
                </a:lnTo>
                <a:lnTo>
                  <a:pt x="20" y="70"/>
                </a:lnTo>
                <a:lnTo>
                  <a:pt x="0" y="0"/>
                </a:lnTo>
                <a:lnTo>
                  <a:pt x="16" y="0"/>
                </a:lnTo>
                <a:lnTo>
                  <a:pt x="26" y="44"/>
                </a:lnTo>
                <a:lnTo>
                  <a:pt x="40" y="0"/>
                </a:lnTo>
                <a:lnTo>
                  <a:pt x="50" y="0"/>
                </a:lnTo>
                <a:lnTo>
                  <a:pt x="62" y="44"/>
                </a:lnTo>
                <a:lnTo>
                  <a:pt x="74" y="0"/>
                </a:lnTo>
                <a:lnTo>
                  <a:pt x="88" y="0"/>
                </a:lnTo>
                <a:lnTo>
                  <a:pt x="6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96" name="Freeform 297"/>
          <p:cNvSpPr>
            <a:spLocks/>
          </p:cNvSpPr>
          <p:nvPr userDrawn="1"/>
        </p:nvSpPr>
        <p:spPr bwMode="auto">
          <a:xfrm>
            <a:off x="8510588" y="-6691040"/>
            <a:ext cx="76200" cy="111125"/>
          </a:xfrm>
          <a:custGeom>
            <a:avLst/>
            <a:gdLst>
              <a:gd name="T0" fmla="*/ 0 w 48"/>
              <a:gd name="T1" fmla="*/ 70 h 70"/>
              <a:gd name="T2" fmla="*/ 0 w 48"/>
              <a:gd name="T3" fmla="*/ 0 h 70"/>
              <a:gd name="T4" fmla="*/ 48 w 48"/>
              <a:gd name="T5" fmla="*/ 0 h 70"/>
              <a:gd name="T6" fmla="*/ 48 w 48"/>
              <a:gd name="T7" fmla="*/ 12 h 70"/>
              <a:gd name="T8" fmla="*/ 14 w 48"/>
              <a:gd name="T9" fmla="*/ 12 h 70"/>
              <a:gd name="T10" fmla="*/ 14 w 48"/>
              <a:gd name="T11" fmla="*/ 28 h 70"/>
              <a:gd name="T12" fmla="*/ 42 w 48"/>
              <a:gd name="T13" fmla="*/ 28 h 70"/>
              <a:gd name="T14" fmla="*/ 42 w 48"/>
              <a:gd name="T15" fmla="*/ 42 h 70"/>
              <a:gd name="T16" fmla="*/ 14 w 48"/>
              <a:gd name="T17" fmla="*/ 42 h 70"/>
              <a:gd name="T18" fmla="*/ 14 w 48"/>
              <a:gd name="T19" fmla="*/ 58 h 70"/>
              <a:gd name="T20" fmla="*/ 48 w 48"/>
              <a:gd name="T21" fmla="*/ 58 h 70"/>
              <a:gd name="T22" fmla="*/ 48 w 48"/>
              <a:gd name="T23" fmla="*/ 70 h 70"/>
              <a:gd name="T24" fmla="*/ 0 w 48"/>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0">
                <a:moveTo>
                  <a:pt x="0" y="70"/>
                </a:moveTo>
                <a:lnTo>
                  <a:pt x="0" y="0"/>
                </a:lnTo>
                <a:lnTo>
                  <a:pt x="48" y="0"/>
                </a:lnTo>
                <a:lnTo>
                  <a:pt x="48" y="12"/>
                </a:lnTo>
                <a:lnTo>
                  <a:pt x="14" y="12"/>
                </a:lnTo>
                <a:lnTo>
                  <a:pt x="14" y="28"/>
                </a:lnTo>
                <a:lnTo>
                  <a:pt x="42" y="28"/>
                </a:lnTo>
                <a:lnTo>
                  <a:pt x="42" y="42"/>
                </a:lnTo>
                <a:lnTo>
                  <a:pt x="14" y="42"/>
                </a:lnTo>
                <a:lnTo>
                  <a:pt x="14" y="58"/>
                </a:lnTo>
                <a:lnTo>
                  <a:pt x="48" y="58"/>
                </a:lnTo>
                <a:lnTo>
                  <a:pt x="48" y="70"/>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97" name="Freeform 298"/>
          <p:cNvSpPr>
            <a:spLocks/>
          </p:cNvSpPr>
          <p:nvPr userDrawn="1"/>
        </p:nvSpPr>
        <p:spPr bwMode="auto">
          <a:xfrm>
            <a:off x="8596315" y="-6691040"/>
            <a:ext cx="82550" cy="114300"/>
          </a:xfrm>
          <a:custGeom>
            <a:avLst/>
            <a:gdLst>
              <a:gd name="T0" fmla="*/ 13 w 26"/>
              <a:gd name="T1" fmla="*/ 36 h 36"/>
              <a:gd name="T2" fmla="*/ 0 w 26"/>
              <a:gd name="T3" fmla="*/ 31 h 36"/>
              <a:gd name="T4" fmla="*/ 5 w 26"/>
              <a:gd name="T5" fmla="*/ 27 h 36"/>
              <a:gd name="T6" fmla="*/ 13 w 26"/>
              <a:gd name="T7" fmla="*/ 30 h 36"/>
              <a:gd name="T8" fmla="*/ 19 w 26"/>
              <a:gd name="T9" fmla="*/ 25 h 36"/>
              <a:gd name="T10" fmla="*/ 18 w 26"/>
              <a:gd name="T11" fmla="*/ 22 h 36"/>
              <a:gd name="T12" fmla="*/ 15 w 26"/>
              <a:gd name="T13" fmla="*/ 21 h 36"/>
              <a:gd name="T14" fmla="*/ 11 w 26"/>
              <a:gd name="T15" fmla="*/ 20 h 36"/>
              <a:gd name="T16" fmla="*/ 4 w 26"/>
              <a:gd name="T17" fmla="*/ 17 h 36"/>
              <a:gd name="T18" fmla="*/ 2 w 26"/>
              <a:gd name="T19" fmla="*/ 10 h 36"/>
              <a:gd name="T20" fmla="*/ 14 w 26"/>
              <a:gd name="T21" fmla="*/ 0 h 36"/>
              <a:gd name="T22" fmla="*/ 25 w 26"/>
              <a:gd name="T23" fmla="*/ 4 h 36"/>
              <a:gd name="T24" fmla="*/ 21 w 26"/>
              <a:gd name="T25" fmla="*/ 8 h 36"/>
              <a:gd name="T26" fmla="*/ 14 w 26"/>
              <a:gd name="T27" fmla="*/ 6 h 36"/>
              <a:gd name="T28" fmla="*/ 8 w 26"/>
              <a:gd name="T29" fmla="*/ 10 h 36"/>
              <a:gd name="T30" fmla="*/ 9 w 26"/>
              <a:gd name="T31" fmla="*/ 13 h 36"/>
              <a:gd name="T32" fmla="*/ 13 w 26"/>
              <a:gd name="T33" fmla="*/ 14 h 36"/>
              <a:gd name="T34" fmla="*/ 17 w 26"/>
              <a:gd name="T35" fmla="*/ 15 h 36"/>
              <a:gd name="T36" fmla="*/ 24 w 26"/>
              <a:gd name="T37" fmla="*/ 17 h 36"/>
              <a:gd name="T38" fmla="*/ 26 w 26"/>
              <a:gd name="T39" fmla="*/ 25 h 36"/>
              <a:gd name="T40" fmla="*/ 13 w 26"/>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6">
                <a:moveTo>
                  <a:pt x="13" y="36"/>
                </a:moveTo>
                <a:cubicBezTo>
                  <a:pt x="8" y="36"/>
                  <a:pt x="4" y="35"/>
                  <a:pt x="0" y="31"/>
                </a:cubicBezTo>
                <a:cubicBezTo>
                  <a:pt x="5" y="27"/>
                  <a:pt x="5" y="27"/>
                  <a:pt x="5" y="27"/>
                </a:cubicBezTo>
                <a:cubicBezTo>
                  <a:pt x="7" y="29"/>
                  <a:pt x="10" y="30"/>
                  <a:pt x="13" y="30"/>
                </a:cubicBezTo>
                <a:cubicBezTo>
                  <a:pt x="17" y="30"/>
                  <a:pt x="19" y="28"/>
                  <a:pt x="19" y="25"/>
                </a:cubicBezTo>
                <a:cubicBezTo>
                  <a:pt x="19" y="24"/>
                  <a:pt x="19" y="23"/>
                  <a:pt x="18" y="22"/>
                </a:cubicBezTo>
                <a:cubicBezTo>
                  <a:pt x="18" y="22"/>
                  <a:pt x="17" y="21"/>
                  <a:pt x="15" y="21"/>
                </a:cubicBezTo>
                <a:cubicBezTo>
                  <a:pt x="11" y="20"/>
                  <a:pt x="11" y="20"/>
                  <a:pt x="11" y="20"/>
                </a:cubicBezTo>
                <a:cubicBezTo>
                  <a:pt x="8" y="20"/>
                  <a:pt x="6" y="19"/>
                  <a:pt x="4" y="17"/>
                </a:cubicBezTo>
                <a:cubicBezTo>
                  <a:pt x="2" y="16"/>
                  <a:pt x="2" y="13"/>
                  <a:pt x="2" y="10"/>
                </a:cubicBezTo>
                <a:cubicBezTo>
                  <a:pt x="2" y="4"/>
                  <a:pt x="6" y="0"/>
                  <a:pt x="14" y="0"/>
                </a:cubicBezTo>
                <a:cubicBezTo>
                  <a:pt x="19" y="0"/>
                  <a:pt x="22" y="1"/>
                  <a:pt x="25" y="4"/>
                </a:cubicBezTo>
                <a:cubicBezTo>
                  <a:pt x="21" y="8"/>
                  <a:pt x="21" y="8"/>
                  <a:pt x="21" y="8"/>
                </a:cubicBezTo>
                <a:cubicBezTo>
                  <a:pt x="19" y="6"/>
                  <a:pt x="16" y="6"/>
                  <a:pt x="14" y="6"/>
                </a:cubicBezTo>
                <a:cubicBezTo>
                  <a:pt x="10" y="6"/>
                  <a:pt x="8" y="8"/>
                  <a:pt x="8" y="10"/>
                </a:cubicBezTo>
                <a:cubicBezTo>
                  <a:pt x="8" y="11"/>
                  <a:pt x="9" y="12"/>
                  <a:pt x="9" y="13"/>
                </a:cubicBezTo>
                <a:cubicBezTo>
                  <a:pt x="10" y="13"/>
                  <a:pt x="11" y="14"/>
                  <a:pt x="13" y="14"/>
                </a:cubicBezTo>
                <a:cubicBezTo>
                  <a:pt x="17" y="15"/>
                  <a:pt x="17" y="15"/>
                  <a:pt x="17" y="15"/>
                </a:cubicBezTo>
                <a:cubicBezTo>
                  <a:pt x="20" y="15"/>
                  <a:pt x="22" y="16"/>
                  <a:pt x="24" y="17"/>
                </a:cubicBezTo>
                <a:cubicBezTo>
                  <a:pt x="25" y="19"/>
                  <a:pt x="26" y="22"/>
                  <a:pt x="26" y="25"/>
                </a:cubicBezTo>
                <a:cubicBezTo>
                  <a:pt x="26" y="32"/>
                  <a:pt x="21" y="36"/>
                  <a:pt x="13"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98" name="Freeform 299"/>
          <p:cNvSpPr>
            <a:spLocks/>
          </p:cNvSpPr>
          <p:nvPr userDrawn="1"/>
        </p:nvSpPr>
        <p:spPr bwMode="auto">
          <a:xfrm>
            <a:off x="8688390" y="-6691040"/>
            <a:ext cx="79375" cy="111125"/>
          </a:xfrm>
          <a:custGeom>
            <a:avLst/>
            <a:gdLst>
              <a:gd name="T0" fmla="*/ 32 w 50"/>
              <a:gd name="T1" fmla="*/ 12 h 70"/>
              <a:gd name="T2" fmla="*/ 32 w 50"/>
              <a:gd name="T3" fmla="*/ 70 h 70"/>
              <a:gd name="T4" fmla="*/ 18 w 50"/>
              <a:gd name="T5" fmla="*/ 70 h 70"/>
              <a:gd name="T6" fmla="*/ 18 w 50"/>
              <a:gd name="T7" fmla="*/ 12 h 70"/>
              <a:gd name="T8" fmla="*/ 0 w 50"/>
              <a:gd name="T9" fmla="*/ 12 h 70"/>
              <a:gd name="T10" fmla="*/ 0 w 50"/>
              <a:gd name="T11" fmla="*/ 0 h 70"/>
              <a:gd name="T12" fmla="*/ 50 w 50"/>
              <a:gd name="T13" fmla="*/ 0 h 70"/>
              <a:gd name="T14" fmla="*/ 50 w 50"/>
              <a:gd name="T15" fmla="*/ 12 h 70"/>
              <a:gd name="T16" fmla="*/ 32 w 50"/>
              <a:gd name="T17"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70">
                <a:moveTo>
                  <a:pt x="32" y="12"/>
                </a:moveTo>
                <a:lnTo>
                  <a:pt x="32" y="70"/>
                </a:lnTo>
                <a:lnTo>
                  <a:pt x="18" y="70"/>
                </a:lnTo>
                <a:lnTo>
                  <a:pt x="18" y="12"/>
                </a:lnTo>
                <a:lnTo>
                  <a:pt x="0" y="12"/>
                </a:lnTo>
                <a:lnTo>
                  <a:pt x="0" y="0"/>
                </a:lnTo>
                <a:lnTo>
                  <a:pt x="50" y="0"/>
                </a:lnTo>
                <a:lnTo>
                  <a:pt x="50" y="12"/>
                </a:lnTo>
                <a:lnTo>
                  <a:pt x="3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099" name="Freeform 300"/>
          <p:cNvSpPr>
            <a:spLocks/>
          </p:cNvSpPr>
          <p:nvPr userDrawn="1"/>
        </p:nvSpPr>
        <p:spPr bwMode="auto">
          <a:xfrm>
            <a:off x="7764465" y="-6548165"/>
            <a:ext cx="53975" cy="76200"/>
          </a:xfrm>
          <a:custGeom>
            <a:avLst/>
            <a:gdLst>
              <a:gd name="T0" fmla="*/ 9 w 17"/>
              <a:gd name="T1" fmla="*/ 24 h 24"/>
              <a:gd name="T2" fmla="*/ 0 w 17"/>
              <a:gd name="T3" fmla="*/ 16 h 24"/>
              <a:gd name="T4" fmla="*/ 0 w 17"/>
              <a:gd name="T5" fmla="*/ 0 h 24"/>
              <a:gd name="T6" fmla="*/ 4 w 17"/>
              <a:gd name="T7" fmla="*/ 0 h 24"/>
              <a:gd name="T8" fmla="*/ 4 w 17"/>
              <a:gd name="T9" fmla="*/ 15 h 24"/>
              <a:gd name="T10" fmla="*/ 9 w 17"/>
              <a:gd name="T11" fmla="*/ 21 h 24"/>
              <a:gd name="T12" fmla="*/ 14 w 17"/>
              <a:gd name="T13" fmla="*/ 15 h 24"/>
              <a:gd name="T14" fmla="*/ 14 w 17"/>
              <a:gd name="T15" fmla="*/ 0 h 24"/>
              <a:gd name="T16" fmla="*/ 17 w 17"/>
              <a:gd name="T17" fmla="*/ 0 h 24"/>
              <a:gd name="T18" fmla="*/ 17 w 17"/>
              <a:gd name="T19" fmla="*/ 16 h 24"/>
              <a:gd name="T20" fmla="*/ 9 w 17"/>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4">
                <a:moveTo>
                  <a:pt x="9" y="24"/>
                </a:moveTo>
                <a:cubicBezTo>
                  <a:pt x="4" y="24"/>
                  <a:pt x="0" y="20"/>
                  <a:pt x="0" y="16"/>
                </a:cubicBezTo>
                <a:cubicBezTo>
                  <a:pt x="0" y="0"/>
                  <a:pt x="0" y="0"/>
                  <a:pt x="0" y="0"/>
                </a:cubicBezTo>
                <a:cubicBezTo>
                  <a:pt x="4" y="0"/>
                  <a:pt x="4" y="0"/>
                  <a:pt x="4" y="0"/>
                </a:cubicBezTo>
                <a:cubicBezTo>
                  <a:pt x="4" y="15"/>
                  <a:pt x="4" y="15"/>
                  <a:pt x="4" y="15"/>
                </a:cubicBezTo>
                <a:cubicBezTo>
                  <a:pt x="4" y="19"/>
                  <a:pt x="6" y="21"/>
                  <a:pt x="9" y="21"/>
                </a:cubicBezTo>
                <a:cubicBezTo>
                  <a:pt x="12" y="21"/>
                  <a:pt x="14" y="19"/>
                  <a:pt x="14" y="15"/>
                </a:cubicBezTo>
                <a:cubicBezTo>
                  <a:pt x="14" y="0"/>
                  <a:pt x="14" y="0"/>
                  <a:pt x="14" y="0"/>
                </a:cubicBezTo>
                <a:cubicBezTo>
                  <a:pt x="17" y="0"/>
                  <a:pt x="17" y="0"/>
                  <a:pt x="17" y="0"/>
                </a:cubicBezTo>
                <a:cubicBezTo>
                  <a:pt x="17" y="16"/>
                  <a:pt x="17" y="16"/>
                  <a:pt x="17" y="16"/>
                </a:cubicBezTo>
                <a:cubicBezTo>
                  <a:pt x="17" y="20"/>
                  <a:pt x="13" y="24"/>
                  <a:pt x="9"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00" name="Freeform 301"/>
          <p:cNvSpPr>
            <a:spLocks/>
          </p:cNvSpPr>
          <p:nvPr userDrawn="1"/>
        </p:nvSpPr>
        <p:spPr bwMode="auto">
          <a:xfrm>
            <a:off x="7831140" y="-6548165"/>
            <a:ext cx="50800" cy="76200"/>
          </a:xfrm>
          <a:custGeom>
            <a:avLst/>
            <a:gdLst>
              <a:gd name="T0" fmla="*/ 20 w 32"/>
              <a:gd name="T1" fmla="*/ 6 h 48"/>
              <a:gd name="T2" fmla="*/ 20 w 32"/>
              <a:gd name="T3" fmla="*/ 48 h 48"/>
              <a:gd name="T4" fmla="*/ 12 w 32"/>
              <a:gd name="T5" fmla="*/ 48 h 48"/>
              <a:gd name="T6" fmla="*/ 12 w 32"/>
              <a:gd name="T7" fmla="*/ 6 h 48"/>
              <a:gd name="T8" fmla="*/ 0 w 32"/>
              <a:gd name="T9" fmla="*/ 6 h 48"/>
              <a:gd name="T10" fmla="*/ 0 w 32"/>
              <a:gd name="T11" fmla="*/ 0 h 48"/>
              <a:gd name="T12" fmla="*/ 32 w 32"/>
              <a:gd name="T13" fmla="*/ 0 h 48"/>
              <a:gd name="T14" fmla="*/ 32 w 32"/>
              <a:gd name="T15" fmla="*/ 6 h 48"/>
              <a:gd name="T16" fmla="*/ 20 w 32"/>
              <a:gd name="T1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8">
                <a:moveTo>
                  <a:pt x="20" y="6"/>
                </a:moveTo>
                <a:lnTo>
                  <a:pt x="20" y="48"/>
                </a:lnTo>
                <a:lnTo>
                  <a:pt x="12" y="48"/>
                </a:lnTo>
                <a:lnTo>
                  <a:pt x="12" y="6"/>
                </a:lnTo>
                <a:lnTo>
                  <a:pt x="0" y="6"/>
                </a:lnTo>
                <a:lnTo>
                  <a:pt x="0" y="0"/>
                </a:lnTo>
                <a:lnTo>
                  <a:pt x="32" y="0"/>
                </a:lnTo>
                <a:lnTo>
                  <a:pt x="32" y="6"/>
                </a:ln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01" name="Rectangle 302"/>
          <p:cNvSpPr>
            <a:spLocks noChangeArrowheads="1"/>
          </p:cNvSpPr>
          <p:nvPr userDrawn="1"/>
        </p:nvSpPr>
        <p:spPr bwMode="auto">
          <a:xfrm>
            <a:off x="7894638"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02" name="Freeform 303"/>
          <p:cNvSpPr>
            <a:spLocks/>
          </p:cNvSpPr>
          <p:nvPr userDrawn="1"/>
        </p:nvSpPr>
        <p:spPr bwMode="auto">
          <a:xfrm>
            <a:off x="7926389" y="-6548165"/>
            <a:ext cx="47625" cy="76200"/>
          </a:xfrm>
          <a:custGeom>
            <a:avLst/>
            <a:gdLst>
              <a:gd name="T0" fmla="*/ 0 w 30"/>
              <a:gd name="T1" fmla="*/ 48 h 48"/>
              <a:gd name="T2" fmla="*/ 0 w 30"/>
              <a:gd name="T3" fmla="*/ 0 h 48"/>
              <a:gd name="T4" fmla="*/ 8 w 30"/>
              <a:gd name="T5" fmla="*/ 0 h 48"/>
              <a:gd name="T6" fmla="*/ 8 w 30"/>
              <a:gd name="T7" fmla="*/ 40 h 48"/>
              <a:gd name="T8" fmla="*/ 30 w 30"/>
              <a:gd name="T9" fmla="*/ 40 h 48"/>
              <a:gd name="T10" fmla="*/ 30 w 30"/>
              <a:gd name="T11" fmla="*/ 48 h 48"/>
              <a:gd name="T12" fmla="*/ 0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0" y="48"/>
                </a:moveTo>
                <a:lnTo>
                  <a:pt x="0" y="0"/>
                </a:lnTo>
                <a:lnTo>
                  <a:pt x="8" y="0"/>
                </a:lnTo>
                <a:lnTo>
                  <a:pt x="8" y="40"/>
                </a:lnTo>
                <a:lnTo>
                  <a:pt x="30" y="40"/>
                </a:lnTo>
                <a:lnTo>
                  <a:pt x="3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03" name="Rectangle 304"/>
          <p:cNvSpPr>
            <a:spLocks noChangeArrowheads="1"/>
          </p:cNvSpPr>
          <p:nvPr userDrawn="1"/>
        </p:nvSpPr>
        <p:spPr bwMode="auto">
          <a:xfrm>
            <a:off x="7986714"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04" name="Freeform 305"/>
          <p:cNvSpPr>
            <a:spLocks/>
          </p:cNvSpPr>
          <p:nvPr userDrawn="1"/>
        </p:nvSpPr>
        <p:spPr bwMode="auto">
          <a:xfrm>
            <a:off x="8012115" y="-6548165"/>
            <a:ext cx="50800" cy="76200"/>
          </a:xfrm>
          <a:custGeom>
            <a:avLst/>
            <a:gdLst>
              <a:gd name="T0" fmla="*/ 20 w 32"/>
              <a:gd name="T1" fmla="*/ 6 h 48"/>
              <a:gd name="T2" fmla="*/ 20 w 32"/>
              <a:gd name="T3" fmla="*/ 48 h 48"/>
              <a:gd name="T4" fmla="*/ 12 w 32"/>
              <a:gd name="T5" fmla="*/ 48 h 48"/>
              <a:gd name="T6" fmla="*/ 12 w 32"/>
              <a:gd name="T7" fmla="*/ 6 h 48"/>
              <a:gd name="T8" fmla="*/ 0 w 32"/>
              <a:gd name="T9" fmla="*/ 6 h 48"/>
              <a:gd name="T10" fmla="*/ 0 w 32"/>
              <a:gd name="T11" fmla="*/ 0 h 48"/>
              <a:gd name="T12" fmla="*/ 32 w 32"/>
              <a:gd name="T13" fmla="*/ 0 h 48"/>
              <a:gd name="T14" fmla="*/ 32 w 32"/>
              <a:gd name="T15" fmla="*/ 6 h 48"/>
              <a:gd name="T16" fmla="*/ 20 w 32"/>
              <a:gd name="T1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8">
                <a:moveTo>
                  <a:pt x="20" y="6"/>
                </a:moveTo>
                <a:lnTo>
                  <a:pt x="20" y="48"/>
                </a:lnTo>
                <a:lnTo>
                  <a:pt x="12" y="48"/>
                </a:lnTo>
                <a:lnTo>
                  <a:pt x="12" y="6"/>
                </a:lnTo>
                <a:lnTo>
                  <a:pt x="0" y="6"/>
                </a:lnTo>
                <a:lnTo>
                  <a:pt x="0" y="0"/>
                </a:lnTo>
                <a:lnTo>
                  <a:pt x="32" y="0"/>
                </a:lnTo>
                <a:lnTo>
                  <a:pt x="32" y="6"/>
                </a:ln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05" name="Rectangle 306"/>
          <p:cNvSpPr>
            <a:spLocks noChangeArrowheads="1"/>
          </p:cNvSpPr>
          <p:nvPr userDrawn="1"/>
        </p:nvSpPr>
        <p:spPr bwMode="auto">
          <a:xfrm>
            <a:off x="8075613" y="-6548165"/>
            <a:ext cx="1270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06" name="Freeform 307"/>
          <p:cNvSpPr>
            <a:spLocks/>
          </p:cNvSpPr>
          <p:nvPr userDrawn="1"/>
        </p:nvSpPr>
        <p:spPr bwMode="auto">
          <a:xfrm>
            <a:off x="8107364" y="-6548165"/>
            <a:ext cx="47625" cy="76200"/>
          </a:xfrm>
          <a:custGeom>
            <a:avLst/>
            <a:gdLst>
              <a:gd name="T0" fmla="*/ 0 w 30"/>
              <a:gd name="T1" fmla="*/ 48 h 48"/>
              <a:gd name="T2" fmla="*/ 0 w 30"/>
              <a:gd name="T3" fmla="*/ 0 h 48"/>
              <a:gd name="T4" fmla="*/ 30 w 30"/>
              <a:gd name="T5" fmla="*/ 0 h 48"/>
              <a:gd name="T6" fmla="*/ 30 w 30"/>
              <a:gd name="T7" fmla="*/ 6 h 48"/>
              <a:gd name="T8" fmla="*/ 8 w 30"/>
              <a:gd name="T9" fmla="*/ 6 h 48"/>
              <a:gd name="T10" fmla="*/ 8 w 30"/>
              <a:gd name="T11" fmla="*/ 20 h 48"/>
              <a:gd name="T12" fmla="*/ 26 w 30"/>
              <a:gd name="T13" fmla="*/ 20 h 48"/>
              <a:gd name="T14" fmla="*/ 26 w 30"/>
              <a:gd name="T15" fmla="*/ 26 h 48"/>
              <a:gd name="T16" fmla="*/ 8 w 30"/>
              <a:gd name="T17" fmla="*/ 26 h 48"/>
              <a:gd name="T18" fmla="*/ 8 w 30"/>
              <a:gd name="T19" fmla="*/ 40 h 48"/>
              <a:gd name="T20" fmla="*/ 30 w 30"/>
              <a:gd name="T21" fmla="*/ 40 h 48"/>
              <a:gd name="T22" fmla="*/ 30 w 30"/>
              <a:gd name="T23" fmla="*/ 48 h 48"/>
              <a:gd name="T24" fmla="*/ 0 w 30"/>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8">
                <a:moveTo>
                  <a:pt x="0" y="48"/>
                </a:moveTo>
                <a:lnTo>
                  <a:pt x="0" y="0"/>
                </a:lnTo>
                <a:lnTo>
                  <a:pt x="30" y="0"/>
                </a:lnTo>
                <a:lnTo>
                  <a:pt x="30" y="6"/>
                </a:lnTo>
                <a:lnTo>
                  <a:pt x="8" y="6"/>
                </a:lnTo>
                <a:lnTo>
                  <a:pt x="8" y="20"/>
                </a:lnTo>
                <a:lnTo>
                  <a:pt x="26" y="20"/>
                </a:lnTo>
                <a:lnTo>
                  <a:pt x="26" y="26"/>
                </a:lnTo>
                <a:lnTo>
                  <a:pt x="8" y="26"/>
                </a:lnTo>
                <a:lnTo>
                  <a:pt x="8" y="40"/>
                </a:lnTo>
                <a:lnTo>
                  <a:pt x="30" y="40"/>
                </a:lnTo>
                <a:lnTo>
                  <a:pt x="3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07" name="Freeform 308"/>
          <p:cNvSpPr>
            <a:spLocks/>
          </p:cNvSpPr>
          <p:nvPr userDrawn="1"/>
        </p:nvSpPr>
        <p:spPr bwMode="auto">
          <a:xfrm>
            <a:off x="8164515" y="-6548165"/>
            <a:ext cx="53975" cy="76200"/>
          </a:xfrm>
          <a:custGeom>
            <a:avLst/>
            <a:gdLst>
              <a:gd name="T0" fmla="*/ 8 w 17"/>
              <a:gd name="T1" fmla="*/ 24 h 24"/>
              <a:gd name="T2" fmla="*/ 0 w 17"/>
              <a:gd name="T3" fmla="*/ 21 h 24"/>
              <a:gd name="T4" fmla="*/ 2 w 17"/>
              <a:gd name="T5" fmla="*/ 18 h 24"/>
              <a:gd name="T6" fmla="*/ 8 w 17"/>
              <a:gd name="T7" fmla="*/ 21 h 24"/>
              <a:gd name="T8" fmla="*/ 13 w 17"/>
              <a:gd name="T9" fmla="*/ 17 h 24"/>
              <a:gd name="T10" fmla="*/ 12 w 17"/>
              <a:gd name="T11" fmla="*/ 14 h 24"/>
              <a:gd name="T12" fmla="*/ 10 w 17"/>
              <a:gd name="T13" fmla="*/ 13 h 24"/>
              <a:gd name="T14" fmla="*/ 7 w 17"/>
              <a:gd name="T15" fmla="*/ 13 h 24"/>
              <a:gd name="T16" fmla="*/ 2 w 17"/>
              <a:gd name="T17" fmla="*/ 11 h 24"/>
              <a:gd name="T18" fmla="*/ 1 w 17"/>
              <a:gd name="T19" fmla="*/ 7 h 24"/>
              <a:gd name="T20" fmla="*/ 8 w 17"/>
              <a:gd name="T21" fmla="*/ 0 h 24"/>
              <a:gd name="T22" fmla="*/ 16 w 17"/>
              <a:gd name="T23" fmla="*/ 2 h 24"/>
              <a:gd name="T24" fmla="*/ 13 w 17"/>
              <a:gd name="T25" fmla="*/ 5 h 24"/>
              <a:gd name="T26" fmla="*/ 8 w 17"/>
              <a:gd name="T27" fmla="*/ 3 h 24"/>
              <a:gd name="T28" fmla="*/ 4 w 17"/>
              <a:gd name="T29" fmla="*/ 7 h 24"/>
              <a:gd name="T30" fmla="*/ 5 w 17"/>
              <a:gd name="T31" fmla="*/ 9 h 24"/>
              <a:gd name="T32" fmla="*/ 8 w 17"/>
              <a:gd name="T33" fmla="*/ 10 h 24"/>
              <a:gd name="T34" fmla="*/ 10 w 17"/>
              <a:gd name="T35" fmla="*/ 10 h 24"/>
              <a:gd name="T36" fmla="*/ 15 w 17"/>
              <a:gd name="T37" fmla="*/ 12 h 24"/>
              <a:gd name="T38" fmla="*/ 17 w 17"/>
              <a:gd name="T39" fmla="*/ 17 h 24"/>
              <a:gd name="T40" fmla="*/ 8 w 17"/>
              <a:gd name="T4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24">
                <a:moveTo>
                  <a:pt x="8" y="24"/>
                </a:moveTo>
                <a:cubicBezTo>
                  <a:pt x="5" y="24"/>
                  <a:pt x="2" y="23"/>
                  <a:pt x="0" y="21"/>
                </a:cubicBezTo>
                <a:cubicBezTo>
                  <a:pt x="2" y="18"/>
                  <a:pt x="2" y="18"/>
                  <a:pt x="2" y="18"/>
                </a:cubicBezTo>
                <a:cubicBezTo>
                  <a:pt x="4" y="20"/>
                  <a:pt x="6" y="21"/>
                  <a:pt x="8" y="21"/>
                </a:cubicBezTo>
                <a:cubicBezTo>
                  <a:pt x="11" y="21"/>
                  <a:pt x="13" y="19"/>
                  <a:pt x="13" y="17"/>
                </a:cubicBezTo>
                <a:cubicBezTo>
                  <a:pt x="13" y="16"/>
                  <a:pt x="13" y="15"/>
                  <a:pt x="12" y="14"/>
                </a:cubicBezTo>
                <a:cubicBezTo>
                  <a:pt x="12" y="14"/>
                  <a:pt x="11" y="14"/>
                  <a:pt x="10" y="13"/>
                </a:cubicBezTo>
                <a:cubicBezTo>
                  <a:pt x="7" y="13"/>
                  <a:pt x="7" y="13"/>
                  <a:pt x="7" y="13"/>
                </a:cubicBezTo>
                <a:cubicBezTo>
                  <a:pt x="5" y="13"/>
                  <a:pt x="3" y="12"/>
                  <a:pt x="2" y="11"/>
                </a:cubicBezTo>
                <a:cubicBezTo>
                  <a:pt x="1" y="10"/>
                  <a:pt x="1" y="9"/>
                  <a:pt x="1" y="7"/>
                </a:cubicBezTo>
                <a:cubicBezTo>
                  <a:pt x="1" y="3"/>
                  <a:pt x="4" y="0"/>
                  <a:pt x="8" y="0"/>
                </a:cubicBezTo>
                <a:cubicBezTo>
                  <a:pt x="12" y="0"/>
                  <a:pt x="14" y="1"/>
                  <a:pt x="16" y="2"/>
                </a:cubicBezTo>
                <a:cubicBezTo>
                  <a:pt x="13" y="5"/>
                  <a:pt x="13" y="5"/>
                  <a:pt x="13" y="5"/>
                </a:cubicBezTo>
                <a:cubicBezTo>
                  <a:pt x="12" y="3"/>
                  <a:pt x="10" y="3"/>
                  <a:pt x="8" y="3"/>
                </a:cubicBezTo>
                <a:cubicBezTo>
                  <a:pt x="6" y="3"/>
                  <a:pt x="4" y="5"/>
                  <a:pt x="4" y="7"/>
                </a:cubicBezTo>
                <a:cubicBezTo>
                  <a:pt x="4" y="7"/>
                  <a:pt x="4" y="8"/>
                  <a:pt x="5" y="9"/>
                </a:cubicBezTo>
                <a:cubicBezTo>
                  <a:pt x="6" y="9"/>
                  <a:pt x="7" y="10"/>
                  <a:pt x="8" y="10"/>
                </a:cubicBezTo>
                <a:cubicBezTo>
                  <a:pt x="10" y="10"/>
                  <a:pt x="10" y="10"/>
                  <a:pt x="10" y="10"/>
                </a:cubicBezTo>
                <a:cubicBezTo>
                  <a:pt x="12" y="11"/>
                  <a:pt x="14" y="11"/>
                  <a:pt x="15" y="12"/>
                </a:cubicBezTo>
                <a:cubicBezTo>
                  <a:pt x="16" y="13"/>
                  <a:pt x="17" y="15"/>
                  <a:pt x="17" y="17"/>
                </a:cubicBezTo>
                <a:cubicBezTo>
                  <a:pt x="17" y="21"/>
                  <a:pt x="13" y="24"/>
                  <a:pt x="8"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08" name="Freeform 309"/>
          <p:cNvSpPr>
            <a:spLocks/>
          </p:cNvSpPr>
          <p:nvPr userDrawn="1"/>
        </p:nvSpPr>
        <p:spPr bwMode="auto">
          <a:xfrm>
            <a:off x="7221540" y="-6856140"/>
            <a:ext cx="263525" cy="184150"/>
          </a:xfrm>
          <a:custGeom>
            <a:avLst/>
            <a:gdLst>
              <a:gd name="T0" fmla="*/ 36 w 83"/>
              <a:gd name="T1" fmla="*/ 9 h 58"/>
              <a:gd name="T2" fmla="*/ 83 w 83"/>
              <a:gd name="T3" fmla="*/ 2 h 58"/>
              <a:gd name="T4" fmla="*/ 78 w 83"/>
              <a:gd name="T5" fmla="*/ 35 h 58"/>
              <a:gd name="T6" fmla="*/ 50 w 83"/>
              <a:gd name="T7" fmla="*/ 39 h 58"/>
              <a:gd name="T8" fmla="*/ 29 w 83"/>
              <a:gd name="T9" fmla="*/ 58 h 58"/>
              <a:gd name="T10" fmla="*/ 0 w 83"/>
              <a:gd name="T11" fmla="*/ 41 h 58"/>
              <a:gd name="T12" fmla="*/ 36 w 83"/>
              <a:gd name="T13" fmla="*/ 9 h 58"/>
            </a:gdLst>
            <a:ahLst/>
            <a:cxnLst>
              <a:cxn ang="0">
                <a:pos x="T0" y="T1"/>
              </a:cxn>
              <a:cxn ang="0">
                <a:pos x="T2" y="T3"/>
              </a:cxn>
              <a:cxn ang="0">
                <a:pos x="T4" y="T5"/>
              </a:cxn>
              <a:cxn ang="0">
                <a:pos x="T6" y="T7"/>
              </a:cxn>
              <a:cxn ang="0">
                <a:pos x="T8" y="T9"/>
              </a:cxn>
              <a:cxn ang="0">
                <a:pos x="T10" y="T11"/>
              </a:cxn>
              <a:cxn ang="0">
                <a:pos x="T12" y="T13"/>
              </a:cxn>
            </a:cxnLst>
            <a:rect l="0" t="0" r="r" b="b"/>
            <a:pathLst>
              <a:path w="83" h="58">
                <a:moveTo>
                  <a:pt x="36" y="9"/>
                </a:moveTo>
                <a:cubicBezTo>
                  <a:pt x="51" y="2"/>
                  <a:pt x="67" y="0"/>
                  <a:pt x="83" y="2"/>
                </a:cubicBezTo>
                <a:cubicBezTo>
                  <a:pt x="82" y="8"/>
                  <a:pt x="78" y="30"/>
                  <a:pt x="78" y="35"/>
                </a:cubicBezTo>
                <a:cubicBezTo>
                  <a:pt x="68" y="34"/>
                  <a:pt x="59" y="35"/>
                  <a:pt x="50" y="39"/>
                </a:cubicBezTo>
                <a:cubicBezTo>
                  <a:pt x="41" y="43"/>
                  <a:pt x="34" y="50"/>
                  <a:pt x="29" y="58"/>
                </a:cubicBezTo>
                <a:cubicBezTo>
                  <a:pt x="25" y="55"/>
                  <a:pt x="5" y="44"/>
                  <a:pt x="0" y="41"/>
                </a:cubicBezTo>
                <a:cubicBezTo>
                  <a:pt x="9" y="27"/>
                  <a:pt x="21" y="16"/>
                  <a:pt x="36"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
        <p:nvSpPr>
          <p:cNvPr id="1109" name="Freeform 310"/>
          <p:cNvSpPr>
            <a:spLocks/>
          </p:cNvSpPr>
          <p:nvPr userDrawn="1"/>
        </p:nvSpPr>
        <p:spPr bwMode="auto">
          <a:xfrm>
            <a:off x="7208838" y="-6808515"/>
            <a:ext cx="488950" cy="488950"/>
          </a:xfrm>
          <a:custGeom>
            <a:avLst/>
            <a:gdLst>
              <a:gd name="T0" fmla="*/ 94 w 154"/>
              <a:gd name="T1" fmla="*/ 0 h 154"/>
              <a:gd name="T2" fmla="*/ 147 w 154"/>
              <a:gd name="T3" fmla="*/ 42 h 154"/>
              <a:gd name="T4" fmla="*/ 154 w 154"/>
              <a:gd name="T5" fmla="*/ 75 h 154"/>
              <a:gd name="T6" fmla="*/ 150 w 154"/>
              <a:gd name="T7" fmla="*/ 101 h 154"/>
              <a:gd name="T8" fmla="*/ 110 w 154"/>
              <a:gd name="T9" fmla="*/ 145 h 154"/>
              <a:gd name="T10" fmla="*/ 51 w 154"/>
              <a:gd name="T11" fmla="*/ 147 h 154"/>
              <a:gd name="T12" fmla="*/ 7 w 154"/>
              <a:gd name="T13" fmla="*/ 108 h 154"/>
              <a:gd name="T14" fmla="*/ 0 w 154"/>
              <a:gd name="T15" fmla="*/ 75 h 154"/>
              <a:gd name="T16" fmla="*/ 9 w 154"/>
              <a:gd name="T17" fmla="*/ 39 h 154"/>
              <a:gd name="T18" fmla="*/ 35 w 154"/>
              <a:gd name="T19" fmla="*/ 54 h 154"/>
              <a:gd name="T20" fmla="*/ 30 w 154"/>
              <a:gd name="T21" fmla="*/ 75 h 154"/>
              <a:gd name="T22" fmla="*/ 34 w 154"/>
              <a:gd name="T23" fmla="*/ 95 h 154"/>
              <a:gd name="T24" fmla="*/ 61 w 154"/>
              <a:gd name="T25" fmla="*/ 119 h 154"/>
              <a:gd name="T26" fmla="*/ 97 w 154"/>
              <a:gd name="T27" fmla="*/ 118 h 154"/>
              <a:gd name="T28" fmla="*/ 122 w 154"/>
              <a:gd name="T29" fmla="*/ 91 h 154"/>
              <a:gd name="T30" fmla="*/ 125 w 154"/>
              <a:gd name="T31" fmla="*/ 75 h 154"/>
              <a:gd name="T32" fmla="*/ 120 w 154"/>
              <a:gd name="T33" fmla="*/ 55 h 154"/>
              <a:gd name="T34" fmla="*/ 88 w 154"/>
              <a:gd name="T35" fmla="*/ 29 h 154"/>
              <a:gd name="T36" fmla="*/ 94 w 154"/>
              <a:gd name="T3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154">
                <a:moveTo>
                  <a:pt x="94" y="0"/>
                </a:moveTo>
                <a:cubicBezTo>
                  <a:pt x="117" y="5"/>
                  <a:pt x="137" y="21"/>
                  <a:pt x="147" y="42"/>
                </a:cubicBezTo>
                <a:cubicBezTo>
                  <a:pt x="152" y="53"/>
                  <a:pt x="154" y="64"/>
                  <a:pt x="154" y="75"/>
                </a:cubicBezTo>
                <a:cubicBezTo>
                  <a:pt x="154" y="84"/>
                  <a:pt x="153" y="93"/>
                  <a:pt x="150" y="101"/>
                </a:cubicBezTo>
                <a:cubicBezTo>
                  <a:pt x="143" y="121"/>
                  <a:pt x="129" y="136"/>
                  <a:pt x="110" y="145"/>
                </a:cubicBezTo>
                <a:cubicBezTo>
                  <a:pt x="91" y="154"/>
                  <a:pt x="70" y="154"/>
                  <a:pt x="51" y="147"/>
                </a:cubicBezTo>
                <a:cubicBezTo>
                  <a:pt x="32" y="140"/>
                  <a:pt x="16" y="126"/>
                  <a:pt x="7" y="108"/>
                </a:cubicBezTo>
                <a:cubicBezTo>
                  <a:pt x="3" y="97"/>
                  <a:pt x="0" y="86"/>
                  <a:pt x="0" y="75"/>
                </a:cubicBezTo>
                <a:cubicBezTo>
                  <a:pt x="0" y="63"/>
                  <a:pt x="3" y="50"/>
                  <a:pt x="9" y="39"/>
                </a:cubicBezTo>
                <a:cubicBezTo>
                  <a:pt x="13" y="42"/>
                  <a:pt x="31" y="52"/>
                  <a:pt x="35" y="54"/>
                </a:cubicBezTo>
                <a:cubicBezTo>
                  <a:pt x="32" y="61"/>
                  <a:pt x="30" y="68"/>
                  <a:pt x="30" y="75"/>
                </a:cubicBezTo>
                <a:cubicBezTo>
                  <a:pt x="30" y="82"/>
                  <a:pt x="32" y="89"/>
                  <a:pt x="34" y="95"/>
                </a:cubicBezTo>
                <a:cubicBezTo>
                  <a:pt x="40" y="106"/>
                  <a:pt x="49" y="115"/>
                  <a:pt x="61" y="119"/>
                </a:cubicBezTo>
                <a:cubicBezTo>
                  <a:pt x="73" y="124"/>
                  <a:pt x="86" y="123"/>
                  <a:pt x="97" y="118"/>
                </a:cubicBezTo>
                <a:cubicBezTo>
                  <a:pt x="109" y="112"/>
                  <a:pt x="117" y="103"/>
                  <a:pt x="122" y="91"/>
                </a:cubicBezTo>
                <a:cubicBezTo>
                  <a:pt x="124" y="86"/>
                  <a:pt x="125" y="80"/>
                  <a:pt x="125" y="75"/>
                </a:cubicBezTo>
                <a:cubicBezTo>
                  <a:pt x="125" y="68"/>
                  <a:pt x="123" y="61"/>
                  <a:pt x="120" y="55"/>
                </a:cubicBezTo>
                <a:cubicBezTo>
                  <a:pt x="114" y="42"/>
                  <a:pt x="102" y="33"/>
                  <a:pt x="88" y="29"/>
                </a:cubicBezTo>
                <a:cubicBezTo>
                  <a:pt x="89" y="25"/>
                  <a:pt x="93" y="5"/>
                  <a:pt x="9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black"/>
              </a:solidFill>
              <a:latin typeface="Arial"/>
            </a:endParaRPr>
          </a:p>
        </p:txBody>
      </p:sp>
    </p:spTree>
    <p:extLst>
      <p:ext uri="{BB962C8B-B14F-4D97-AF65-F5344CB8AC3E}">
        <p14:creationId xmlns:p14="http://schemas.microsoft.com/office/powerpoint/2010/main" val="280897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54AE03-B1BC-8F45-AC51-0374756ACD31}"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305443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6097488"/>
            <a:ext cx="7092280" cy="781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prstClr val="white"/>
              </a:solidFill>
              <a:latin typeface="Arial" panose="020B0604020202020204" pitchFamily="34" charset="0"/>
              <a:cs typeface="Arial" panose="020B0604020202020204" pitchFamily="34" charset="0"/>
            </a:endParaRPr>
          </a:p>
        </p:txBody>
      </p:sp>
      <p:sp>
        <p:nvSpPr>
          <p:cNvPr id="8" name="Rectangle 7"/>
          <p:cNvSpPr/>
          <p:nvPr userDrawn="1"/>
        </p:nvSpPr>
        <p:spPr>
          <a:xfrm>
            <a:off x="0" y="4297288"/>
            <a:ext cx="9144000"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3E1DA3-7A4B-DC47-9197-1BF37638EEBF}"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124243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116632"/>
            <a:ext cx="9144000" cy="62646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a:endParaRPr>
          </a:p>
        </p:txBody>
      </p:sp>
      <p:sp>
        <p:nvSpPr>
          <p:cNvPr id="10" name="Rectangle 9"/>
          <p:cNvSpPr/>
          <p:nvPr userDrawn="1"/>
        </p:nvSpPr>
        <p:spPr>
          <a:xfrm>
            <a:off x="0" y="0"/>
            <a:ext cx="9144000" cy="6525344"/>
          </a:xfrm>
          <a:custGeom>
            <a:avLst/>
            <a:gdLst/>
            <a:ahLst/>
            <a:cxnLst/>
            <a:rect l="l" t="t" r="r" b="b"/>
            <a:pathLst>
              <a:path w="9144000" h="6525344">
                <a:moveTo>
                  <a:pt x="0" y="0"/>
                </a:moveTo>
                <a:lnTo>
                  <a:pt x="9144000" y="0"/>
                </a:lnTo>
                <a:lnTo>
                  <a:pt x="9144000" y="6525344"/>
                </a:lnTo>
                <a:lnTo>
                  <a:pt x="8789997" y="6525344"/>
                </a:lnTo>
                <a:lnTo>
                  <a:pt x="8789997" y="418000"/>
                </a:lnTo>
                <a:cubicBezTo>
                  <a:pt x="8789997" y="331097"/>
                  <a:pt x="8719548" y="260648"/>
                  <a:pt x="8632645" y="260648"/>
                </a:cubicBezTo>
                <a:lnTo>
                  <a:pt x="480881" y="260648"/>
                </a:lnTo>
                <a:cubicBezTo>
                  <a:pt x="393978" y="260648"/>
                  <a:pt x="323529" y="331097"/>
                  <a:pt x="323529" y="418000"/>
                </a:cubicBezTo>
                <a:lnTo>
                  <a:pt x="323529" y="6525344"/>
                </a:lnTo>
                <a:lnTo>
                  <a:pt x="0" y="65253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a:endParaRPr>
          </a:p>
        </p:txBody>
      </p:sp>
      <p:pic>
        <p:nvPicPr>
          <p:cNvPr id="8" name="Picture 310"/>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5324671E-5D6C-F84E-BD23-BA879CD3C30E}"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
        <p:nvSpPr>
          <p:cNvPr id="11" name="Freeform 10"/>
          <p:cNvSpPr/>
          <p:nvPr userDrawn="1"/>
        </p:nvSpPr>
        <p:spPr>
          <a:xfrm>
            <a:off x="107504" y="2348880"/>
            <a:ext cx="9036496" cy="2352675"/>
          </a:xfrm>
          <a:custGeom>
            <a:avLst/>
            <a:gdLst/>
            <a:ahLst/>
            <a:cxnLst/>
            <a:rect l="l" t="t" r="r" b="b"/>
            <a:pathLst>
              <a:path w="9036496" h="2352675">
                <a:moveTo>
                  <a:pt x="56366" y="0"/>
                </a:moveTo>
                <a:lnTo>
                  <a:pt x="9036496" y="454309"/>
                </a:lnTo>
                <a:lnTo>
                  <a:pt x="9036496" y="1642790"/>
                </a:lnTo>
                <a:lnTo>
                  <a:pt x="0" y="2352675"/>
                </a:lnTo>
                <a:lnTo>
                  <a:pt x="704570" y="1047750"/>
                </a:lnTo>
                <a:close/>
              </a:path>
            </a:pathLst>
          </a:custGeom>
          <a:solidFill>
            <a:schemeClr val="accent2"/>
          </a:solidFill>
          <a:ln>
            <a:noFill/>
          </a:ln>
          <a:effectLst>
            <a:outerShdw blurRad="177800" dist="1016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Arial"/>
            </a:endParaRPr>
          </a:p>
        </p:txBody>
      </p:sp>
      <p:sp>
        <p:nvSpPr>
          <p:cNvPr id="2" name="Title 1"/>
          <p:cNvSpPr>
            <a:spLocks noGrp="1"/>
          </p:cNvSpPr>
          <p:nvPr>
            <p:ph type="title"/>
          </p:nvPr>
        </p:nvSpPr>
        <p:spPr>
          <a:xfrm>
            <a:off x="899591" y="2564905"/>
            <a:ext cx="7595121" cy="1641350"/>
          </a:xfrm>
        </p:spPr>
        <p:txBody>
          <a:bodyPr anchor="ctr"/>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4365104"/>
            <a:ext cx="7772400" cy="710556"/>
          </a:xfrm>
        </p:spPr>
        <p:txBody>
          <a:bodyPr anchor="b"/>
          <a:lstStyle>
            <a:lvl1pPr marL="0" indent="0" algn="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7208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116632"/>
            <a:ext cx="9144000" cy="62646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latin typeface="Arial"/>
            </a:endParaRPr>
          </a:p>
        </p:txBody>
      </p:sp>
      <p:sp>
        <p:nvSpPr>
          <p:cNvPr id="10" name="Rectangle 9"/>
          <p:cNvSpPr/>
          <p:nvPr userDrawn="1"/>
        </p:nvSpPr>
        <p:spPr>
          <a:xfrm>
            <a:off x="0" y="0"/>
            <a:ext cx="9144000" cy="6525344"/>
          </a:xfrm>
          <a:custGeom>
            <a:avLst/>
            <a:gdLst/>
            <a:ahLst/>
            <a:cxnLst/>
            <a:rect l="l" t="t" r="r" b="b"/>
            <a:pathLst>
              <a:path w="9144000" h="6525344">
                <a:moveTo>
                  <a:pt x="0" y="0"/>
                </a:moveTo>
                <a:lnTo>
                  <a:pt x="9144000" y="0"/>
                </a:lnTo>
                <a:lnTo>
                  <a:pt x="9144000" y="6525344"/>
                </a:lnTo>
                <a:lnTo>
                  <a:pt x="8789997" y="6525344"/>
                </a:lnTo>
                <a:lnTo>
                  <a:pt x="8789997" y="418000"/>
                </a:lnTo>
                <a:cubicBezTo>
                  <a:pt x="8789997" y="331097"/>
                  <a:pt x="8719548" y="260648"/>
                  <a:pt x="8632645" y="260648"/>
                </a:cubicBezTo>
                <a:lnTo>
                  <a:pt x="480881" y="260648"/>
                </a:lnTo>
                <a:cubicBezTo>
                  <a:pt x="393978" y="260648"/>
                  <a:pt x="323529" y="331097"/>
                  <a:pt x="323529" y="418000"/>
                </a:cubicBezTo>
                <a:lnTo>
                  <a:pt x="323529" y="6525344"/>
                </a:lnTo>
                <a:lnTo>
                  <a:pt x="0" y="65253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latin typeface="Arial"/>
            </a:endParaRPr>
          </a:p>
        </p:txBody>
      </p:sp>
      <p:pic>
        <p:nvPicPr>
          <p:cNvPr id="8" name="Picture 310"/>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722" b="28565"/>
          <a:stretch/>
        </p:blipFill>
        <p:spPr bwMode="auto">
          <a:xfrm>
            <a:off x="1"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5324671E-5D6C-F84E-BD23-BA879CD3C30E}"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
        <p:nvSpPr>
          <p:cNvPr id="11" name="Freeform 10"/>
          <p:cNvSpPr/>
          <p:nvPr userDrawn="1"/>
        </p:nvSpPr>
        <p:spPr>
          <a:xfrm>
            <a:off x="107504" y="2348884"/>
            <a:ext cx="9036496" cy="2352675"/>
          </a:xfrm>
          <a:custGeom>
            <a:avLst/>
            <a:gdLst/>
            <a:ahLst/>
            <a:cxnLst/>
            <a:rect l="l" t="t" r="r" b="b"/>
            <a:pathLst>
              <a:path w="9036496" h="2352675">
                <a:moveTo>
                  <a:pt x="56366" y="0"/>
                </a:moveTo>
                <a:lnTo>
                  <a:pt x="9036496" y="454309"/>
                </a:lnTo>
                <a:lnTo>
                  <a:pt x="9036496" y="1642790"/>
                </a:lnTo>
                <a:lnTo>
                  <a:pt x="0" y="2352675"/>
                </a:lnTo>
                <a:lnTo>
                  <a:pt x="704570" y="1047750"/>
                </a:lnTo>
                <a:close/>
              </a:path>
            </a:pathLst>
          </a:custGeom>
          <a:solidFill>
            <a:schemeClr val="accent2"/>
          </a:solidFill>
          <a:ln>
            <a:noFill/>
          </a:ln>
          <a:effectLst>
            <a:outerShdw blurRad="177800" dist="1016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latin typeface="Arial"/>
            </a:endParaRPr>
          </a:p>
        </p:txBody>
      </p:sp>
      <p:sp>
        <p:nvSpPr>
          <p:cNvPr id="2" name="Title 1"/>
          <p:cNvSpPr>
            <a:spLocks noGrp="1"/>
          </p:cNvSpPr>
          <p:nvPr>
            <p:ph type="title"/>
          </p:nvPr>
        </p:nvSpPr>
        <p:spPr>
          <a:xfrm>
            <a:off x="899591" y="2564905"/>
            <a:ext cx="7595121" cy="1641350"/>
          </a:xfrm>
        </p:spPr>
        <p:txBody>
          <a:bodyPr anchor="ctr"/>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4365104"/>
            <a:ext cx="7772400" cy="710556"/>
          </a:xfrm>
        </p:spPr>
        <p:txBody>
          <a:bodyPr anchor="b"/>
          <a:lstStyle>
            <a:lvl1pPr marL="0" indent="0" algn="r">
              <a:buNone/>
              <a:defRPr sz="200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7312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725E04-ED71-EE46-9EC5-60A0D6846E8C}" type="datetime1">
              <a:rPr lang="en-GB" smtClean="0">
                <a:solidFill>
                  <a:prstClr val="black">
                    <a:tint val="75000"/>
                  </a:prstClr>
                </a:solidFill>
              </a:rPr>
              <a:pPr/>
              <a:t>17/05/2019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80868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5F86A8-1985-864D-9DF0-9B01420AC2A8}" type="datetime1">
              <a:rPr lang="en-GB" smtClean="0">
                <a:solidFill>
                  <a:prstClr val="black">
                    <a:tint val="75000"/>
                  </a:prstClr>
                </a:solidFill>
              </a:rPr>
              <a:pPr/>
              <a:t>17/05/2019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white"/>
              </a:solidFill>
            </a:endParaRPr>
          </a:p>
        </p:txBody>
      </p:sp>
      <p:sp>
        <p:nvSpPr>
          <p:cNvPr id="9" name="Slide Number Placeholder 8"/>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131236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98912C-97FF-C04B-BFF0-5332DB88D728}" type="datetime1">
              <a:rPr lang="en-GB" smtClean="0">
                <a:solidFill>
                  <a:prstClr val="black">
                    <a:tint val="75000"/>
                  </a:prstClr>
                </a:solidFill>
              </a:rPr>
              <a:pPr/>
              <a:t>17/05/2019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307885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612D8-30AF-534C-BCB6-285E71E379E3}" type="datetime1">
              <a:rPr lang="en-GB" smtClean="0">
                <a:solidFill>
                  <a:prstClr val="black">
                    <a:tint val="75000"/>
                  </a:prstClr>
                </a:solidFill>
              </a:rPr>
              <a:pPr/>
              <a:t>17/05/2019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6147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66EF94-3690-1547-9E32-846EA774D302}" type="datetime1">
              <a:rPr lang="en-GB" smtClean="0">
                <a:solidFill>
                  <a:prstClr val="black">
                    <a:tint val="75000"/>
                  </a:prstClr>
                </a:solidFill>
              </a:rPr>
              <a:pPr/>
              <a:t>17/05/2019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299696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BCC9EE-9FEE-5240-B714-83D961C6B91D}" type="datetime1">
              <a:rPr lang="en-GB" smtClean="0">
                <a:solidFill>
                  <a:prstClr val="black">
                    <a:tint val="75000"/>
                  </a:prstClr>
                </a:solidFill>
              </a:rPr>
              <a:pPr/>
              <a:t>17/05/2019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101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B45D20-9C7D-3C4D-AD09-4522603522E0}"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85261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F82CB0-22F2-8241-8BFB-527AA7BC9705}" type="datetime1">
              <a:rPr lang="en-GB" smtClean="0">
                <a:solidFill>
                  <a:prstClr val="black">
                    <a:tint val="75000"/>
                  </a:prstClr>
                </a:solidFill>
              </a:rPr>
              <a:pPr/>
              <a:t>17/05/2019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12865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725E04-ED71-EE46-9EC5-60A0D6846E8C}" type="datetime1">
              <a:rPr lang="en-GB" smtClean="0">
                <a:solidFill>
                  <a:prstClr val="black">
                    <a:tint val="75000"/>
                  </a:prstClr>
                </a:solidFill>
              </a:rPr>
              <a:pPr/>
              <a:t>17/05/2019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179201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5F86A8-1985-864D-9DF0-9B01420AC2A8}" type="datetime1">
              <a:rPr lang="en-GB" smtClean="0">
                <a:solidFill>
                  <a:prstClr val="black">
                    <a:tint val="75000"/>
                  </a:prstClr>
                </a:solidFill>
              </a:rPr>
              <a:pPr/>
              <a:t>17/05/2019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white"/>
              </a:solidFill>
            </a:endParaRPr>
          </a:p>
        </p:txBody>
      </p:sp>
      <p:sp>
        <p:nvSpPr>
          <p:cNvPr id="9" name="Slide Number Placeholder 8"/>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296217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98912C-97FF-C04B-BFF0-5332DB88D728}" type="datetime1">
              <a:rPr lang="en-GB" smtClean="0">
                <a:solidFill>
                  <a:prstClr val="black">
                    <a:tint val="75000"/>
                  </a:prstClr>
                </a:solidFill>
              </a:rPr>
              <a:pPr/>
              <a:t>17/05/2019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155495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612D8-30AF-534C-BCB6-285E71E379E3}" type="datetime1">
              <a:rPr lang="en-GB" smtClean="0">
                <a:solidFill>
                  <a:prstClr val="black">
                    <a:tint val="75000"/>
                  </a:prstClr>
                </a:solidFill>
              </a:rPr>
              <a:pPr/>
              <a:t>17/05/2019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46312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66EF94-3690-1547-9E32-846EA774D302}" type="datetime1">
              <a:rPr lang="en-GB" smtClean="0">
                <a:solidFill>
                  <a:prstClr val="black">
                    <a:tint val="75000"/>
                  </a:prstClr>
                </a:solidFill>
              </a:rPr>
              <a:pPr/>
              <a:t>17/05/2019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490165BC-DBA7-4530-8926-81165AFC8D69}" type="slidenum">
              <a:rPr lang="en-GB" smtClean="0">
                <a:solidFill>
                  <a:srgbClr val="445A69"/>
                </a:solidFill>
              </a:rPr>
              <a:pPr/>
              <a:t>‹#›</a:t>
            </a:fld>
            <a:endParaRPr lang="en-GB">
              <a:solidFill>
                <a:srgbClr val="445A69"/>
              </a:solidFill>
            </a:endParaRPr>
          </a:p>
        </p:txBody>
      </p:sp>
    </p:spTree>
    <p:extLst>
      <p:ext uri="{BB962C8B-B14F-4D97-AF65-F5344CB8AC3E}">
        <p14:creationId xmlns:p14="http://schemas.microsoft.com/office/powerpoint/2010/main" val="53018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545" t="2802" r="1363" b="78652"/>
          <a:stretch/>
        </p:blipFill>
        <p:spPr bwMode="auto">
          <a:xfrm>
            <a:off x="0" y="101599"/>
            <a:ext cx="9144000" cy="130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10"/>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42210" y="446692"/>
            <a:ext cx="8229600" cy="59491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573234" y="5756623"/>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FB2BE00-5E3F-B247-A3B0-79D1FDF41757}" type="datetime1">
              <a:rPr lang="en-GB" smtClean="0">
                <a:solidFill>
                  <a:prstClr val="black">
                    <a:tint val="75000"/>
                  </a:prstClr>
                </a:solidFill>
              </a:rPr>
              <a:pPr/>
              <a:t>17/05/2019</a:t>
            </a:fld>
            <a:endParaRPr lang="en-GB" dirty="0">
              <a:solidFill>
                <a:prstClr val="black">
                  <a:tint val="75000"/>
                </a:prstClr>
              </a:solidFill>
            </a:endParaRPr>
          </a:p>
        </p:txBody>
      </p:sp>
      <p:sp>
        <p:nvSpPr>
          <p:cNvPr id="5" name="Footer Placeholder 4"/>
          <p:cNvSpPr>
            <a:spLocks noGrp="1"/>
          </p:cNvSpPr>
          <p:nvPr>
            <p:ph type="ftr" sz="quarter" idx="3"/>
          </p:nvPr>
        </p:nvSpPr>
        <p:spPr>
          <a:xfrm>
            <a:off x="107504" y="6597352"/>
            <a:ext cx="4032448" cy="229129"/>
          </a:xfrm>
          <a:prstGeom prst="rect">
            <a:avLst/>
          </a:prstGeom>
          <a:solidFill>
            <a:schemeClr val="tx1">
              <a:alpha val="27000"/>
            </a:schemeClr>
          </a:solidFill>
        </p:spPr>
        <p:txBody>
          <a:bodyPr vert="horz" lIns="91440" tIns="45720" rIns="91440" bIns="45720" rtlCol="0" anchor="ctr"/>
          <a:lstStyle>
            <a:lvl1pPr algn="l">
              <a:defRPr sz="1200">
                <a:solidFill>
                  <a:schemeClr val="bg1"/>
                </a:solidFill>
                <a:latin typeface="Arial"/>
              </a:defRPr>
            </a:lvl1pPr>
          </a:lstStyle>
          <a:p>
            <a:endParaRPr lang="en-GB" dirty="0">
              <a:solidFill>
                <a:prstClr val="white"/>
              </a:solidFill>
            </a:endParaRPr>
          </a:p>
        </p:txBody>
      </p:sp>
      <p:sp>
        <p:nvSpPr>
          <p:cNvPr id="6" name="Slide Number Placeholder 5"/>
          <p:cNvSpPr>
            <a:spLocks noGrp="1"/>
          </p:cNvSpPr>
          <p:nvPr>
            <p:ph type="sldNum" sz="quarter" idx="4"/>
          </p:nvPr>
        </p:nvSpPr>
        <p:spPr>
          <a:xfrm>
            <a:off x="8763454" y="5735666"/>
            <a:ext cx="390020" cy="365125"/>
          </a:xfrm>
          <a:prstGeom prst="rect">
            <a:avLst/>
          </a:prstGeom>
        </p:spPr>
        <p:txBody>
          <a:bodyPr vert="horz" lIns="91440" tIns="45720" rIns="91440" bIns="45720" rtlCol="0" anchor="ctr"/>
          <a:lstStyle>
            <a:lvl1pPr algn="r">
              <a:defRPr sz="1200">
                <a:solidFill>
                  <a:schemeClr val="accent1"/>
                </a:solidFill>
                <a:latin typeface="Arial"/>
              </a:defRPr>
            </a:lvl1pPr>
          </a:lstStyle>
          <a:p>
            <a:fld id="{490165BC-DBA7-4530-8926-81165AFC8D69}" type="slidenum">
              <a:rPr lang="en-GB" smtClean="0">
                <a:solidFill>
                  <a:srgbClr val="445A69"/>
                </a:solidFill>
              </a:rPr>
              <a:pPr/>
              <a:t>‹#›</a:t>
            </a:fld>
            <a:endParaRPr lang="en-GB" dirty="0">
              <a:solidFill>
                <a:srgbClr val="445A69"/>
              </a:solidFill>
            </a:endParaRPr>
          </a:p>
        </p:txBody>
      </p:sp>
    </p:spTree>
    <p:extLst>
      <p:ext uri="{BB962C8B-B14F-4D97-AF65-F5344CB8AC3E}">
        <p14:creationId xmlns:p14="http://schemas.microsoft.com/office/powerpoint/2010/main" val="12756451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kern="1200">
          <a:solidFill>
            <a:schemeClr val="bg1"/>
          </a:solidFill>
          <a:latin typeface="Arial"/>
          <a:ea typeface="+mj-ea"/>
          <a:cs typeface="+mj-cs"/>
        </a:defRPr>
      </a:lvl1pPr>
    </p:titleStyle>
    <p:body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545" t="2802" r="1363" b="78652"/>
          <a:stretch/>
        </p:blipFill>
        <p:spPr bwMode="auto">
          <a:xfrm>
            <a:off x="0" y="101599"/>
            <a:ext cx="9144000" cy="130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10"/>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42210" y="446692"/>
            <a:ext cx="8229600" cy="59491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573234" y="5756623"/>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FB2BE00-5E3F-B247-A3B0-79D1FDF41757}" type="datetime1">
              <a:rPr lang="en-GB" smtClean="0">
                <a:solidFill>
                  <a:prstClr val="black">
                    <a:tint val="75000"/>
                  </a:prstClr>
                </a:solidFill>
              </a:rPr>
              <a:pPr/>
              <a:t>17/05/2019</a:t>
            </a:fld>
            <a:endParaRPr lang="en-GB" dirty="0">
              <a:solidFill>
                <a:prstClr val="black">
                  <a:tint val="75000"/>
                </a:prstClr>
              </a:solidFill>
            </a:endParaRPr>
          </a:p>
        </p:txBody>
      </p:sp>
      <p:sp>
        <p:nvSpPr>
          <p:cNvPr id="5" name="Footer Placeholder 4"/>
          <p:cNvSpPr>
            <a:spLocks noGrp="1"/>
          </p:cNvSpPr>
          <p:nvPr>
            <p:ph type="ftr" sz="quarter" idx="3"/>
          </p:nvPr>
        </p:nvSpPr>
        <p:spPr>
          <a:xfrm>
            <a:off x="107504" y="6597352"/>
            <a:ext cx="4032448" cy="229129"/>
          </a:xfrm>
          <a:prstGeom prst="rect">
            <a:avLst/>
          </a:prstGeom>
          <a:solidFill>
            <a:schemeClr val="tx1">
              <a:alpha val="27000"/>
            </a:schemeClr>
          </a:solidFill>
        </p:spPr>
        <p:txBody>
          <a:bodyPr vert="horz" lIns="91440" tIns="45720" rIns="91440" bIns="45720" rtlCol="0" anchor="ctr"/>
          <a:lstStyle>
            <a:lvl1pPr algn="l">
              <a:defRPr sz="1200">
                <a:solidFill>
                  <a:schemeClr val="bg1"/>
                </a:solidFill>
                <a:latin typeface="Arial"/>
              </a:defRPr>
            </a:lvl1pPr>
          </a:lstStyle>
          <a:p>
            <a:endParaRPr lang="en-GB" dirty="0">
              <a:solidFill>
                <a:prstClr val="white"/>
              </a:solidFill>
            </a:endParaRPr>
          </a:p>
        </p:txBody>
      </p:sp>
      <p:sp>
        <p:nvSpPr>
          <p:cNvPr id="6" name="Slide Number Placeholder 5"/>
          <p:cNvSpPr>
            <a:spLocks noGrp="1"/>
          </p:cNvSpPr>
          <p:nvPr>
            <p:ph type="sldNum" sz="quarter" idx="4"/>
          </p:nvPr>
        </p:nvSpPr>
        <p:spPr>
          <a:xfrm>
            <a:off x="8763454" y="5735666"/>
            <a:ext cx="390020" cy="365125"/>
          </a:xfrm>
          <a:prstGeom prst="rect">
            <a:avLst/>
          </a:prstGeom>
        </p:spPr>
        <p:txBody>
          <a:bodyPr vert="horz" lIns="91440" tIns="45720" rIns="91440" bIns="45720" rtlCol="0" anchor="ctr"/>
          <a:lstStyle>
            <a:lvl1pPr algn="r">
              <a:defRPr sz="1200">
                <a:solidFill>
                  <a:schemeClr val="accent1"/>
                </a:solidFill>
                <a:latin typeface="Arial"/>
              </a:defRPr>
            </a:lvl1pPr>
          </a:lstStyle>
          <a:p>
            <a:fld id="{490165BC-DBA7-4530-8926-81165AFC8D69}" type="slidenum">
              <a:rPr lang="en-GB" smtClean="0">
                <a:solidFill>
                  <a:srgbClr val="445A69"/>
                </a:solidFill>
              </a:rPr>
              <a:pPr/>
              <a:t>‹#›</a:t>
            </a:fld>
            <a:endParaRPr lang="en-GB" dirty="0">
              <a:solidFill>
                <a:srgbClr val="445A69"/>
              </a:solidFill>
            </a:endParaRPr>
          </a:p>
        </p:txBody>
      </p:sp>
    </p:spTree>
    <p:extLst>
      <p:ext uri="{BB962C8B-B14F-4D97-AF65-F5344CB8AC3E}">
        <p14:creationId xmlns:p14="http://schemas.microsoft.com/office/powerpoint/2010/main" val="273980594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kern="1200">
          <a:solidFill>
            <a:schemeClr val="bg1"/>
          </a:solidFill>
          <a:latin typeface="Arial"/>
          <a:ea typeface="+mj-ea"/>
          <a:cs typeface="+mj-cs"/>
        </a:defRPr>
      </a:lvl1pPr>
    </p:titleStyle>
    <p:body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545" t="2802" r="1363" b="78652"/>
          <a:stretch/>
        </p:blipFill>
        <p:spPr bwMode="auto">
          <a:xfrm>
            <a:off x="0" y="101599"/>
            <a:ext cx="9144000" cy="130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10"/>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8722" b="28565"/>
          <a:stretch/>
        </p:blipFill>
        <p:spPr bwMode="auto">
          <a:xfrm>
            <a:off x="0"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42210" y="446692"/>
            <a:ext cx="8229600" cy="59491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573234" y="5756623"/>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EDFB6625-6BEF-4AFA-B11D-9F29ACBE17E7}" type="datetime1">
              <a:rPr lang="en-GB" smtClean="0"/>
              <a:t>17/05/2019</a:t>
            </a:fld>
            <a:endParaRPr lang="en-GB" dirty="0"/>
          </a:p>
        </p:txBody>
      </p:sp>
      <p:sp>
        <p:nvSpPr>
          <p:cNvPr id="5" name="Footer Placeholder 4"/>
          <p:cNvSpPr>
            <a:spLocks noGrp="1"/>
          </p:cNvSpPr>
          <p:nvPr>
            <p:ph type="ftr" sz="quarter" idx="3"/>
          </p:nvPr>
        </p:nvSpPr>
        <p:spPr>
          <a:xfrm>
            <a:off x="107504" y="6597352"/>
            <a:ext cx="4032448" cy="229129"/>
          </a:xfrm>
          <a:prstGeom prst="rect">
            <a:avLst/>
          </a:prstGeom>
          <a:solidFill>
            <a:schemeClr val="tx1">
              <a:alpha val="27000"/>
            </a:schemeClr>
          </a:solidFill>
        </p:spPr>
        <p:txBody>
          <a:bodyPr vert="horz" lIns="91440" tIns="45720" rIns="91440" bIns="45720" rtlCol="0" anchor="ctr"/>
          <a:lstStyle>
            <a:lvl1pPr algn="l">
              <a:defRPr sz="1200">
                <a:solidFill>
                  <a:schemeClr val="bg1"/>
                </a:solidFill>
                <a:latin typeface="Arial"/>
              </a:defRPr>
            </a:lvl1pPr>
          </a:lstStyle>
          <a:p>
            <a:endParaRPr lang="en-GB" dirty="0"/>
          </a:p>
        </p:txBody>
      </p:sp>
      <p:sp>
        <p:nvSpPr>
          <p:cNvPr id="6" name="Slide Number Placeholder 5"/>
          <p:cNvSpPr>
            <a:spLocks noGrp="1"/>
          </p:cNvSpPr>
          <p:nvPr>
            <p:ph type="sldNum" sz="quarter" idx="4"/>
          </p:nvPr>
        </p:nvSpPr>
        <p:spPr>
          <a:xfrm>
            <a:off x="8763454" y="5735666"/>
            <a:ext cx="390020" cy="365125"/>
          </a:xfrm>
          <a:prstGeom prst="rect">
            <a:avLst/>
          </a:prstGeom>
        </p:spPr>
        <p:txBody>
          <a:bodyPr vert="horz" lIns="91440" tIns="45720" rIns="91440" bIns="45720" rtlCol="0" anchor="ctr"/>
          <a:lstStyle>
            <a:lvl1pPr algn="r">
              <a:defRPr sz="1200">
                <a:solidFill>
                  <a:schemeClr val="accent1"/>
                </a:solidFill>
                <a:latin typeface="Arial"/>
              </a:defRPr>
            </a:lvl1pPr>
          </a:lstStyle>
          <a:p>
            <a:fld id="{490165BC-DBA7-4530-8926-81165AFC8D69}" type="slidenum">
              <a:rPr lang="en-GB" smtClean="0"/>
              <a:pPr/>
              <a:t>‹#›</a:t>
            </a:fld>
            <a:endParaRPr lang="en-GB" dirty="0"/>
          </a:p>
        </p:txBody>
      </p:sp>
    </p:spTree>
    <p:extLst>
      <p:ext uri="{BB962C8B-B14F-4D97-AF65-F5344CB8AC3E}">
        <p14:creationId xmlns:p14="http://schemas.microsoft.com/office/powerpoint/2010/main" val="25620811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kern="1200">
          <a:solidFill>
            <a:schemeClr val="bg1"/>
          </a:solidFill>
          <a:latin typeface="Arial"/>
          <a:ea typeface="+mj-ea"/>
          <a:cs typeface="+mj-cs"/>
        </a:defRPr>
      </a:lvl1pPr>
    </p:titleStyle>
    <p:body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545" t="2802" r="1363" b="78652"/>
          <a:stretch/>
        </p:blipFill>
        <p:spPr bwMode="auto">
          <a:xfrm>
            <a:off x="0" y="101603"/>
            <a:ext cx="9144000" cy="130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10"/>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8722" b="28565"/>
          <a:stretch/>
        </p:blipFill>
        <p:spPr bwMode="auto">
          <a:xfrm>
            <a:off x="1" y="5047085"/>
            <a:ext cx="9153500" cy="182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42210" y="446692"/>
            <a:ext cx="8229600" cy="59491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573234" y="5756627"/>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1FB2BE00-5E3F-B247-A3B0-79D1FDF41757}" type="datetime1">
              <a:rPr lang="en-GB" smtClean="0">
                <a:solidFill>
                  <a:prstClr val="black">
                    <a:tint val="75000"/>
                  </a:prstClr>
                </a:solidFill>
              </a:rPr>
              <a:pPr/>
              <a:t>17/05/2019</a:t>
            </a:fld>
            <a:endParaRPr lang="en-GB" dirty="0">
              <a:solidFill>
                <a:prstClr val="black">
                  <a:tint val="75000"/>
                </a:prstClr>
              </a:solidFill>
            </a:endParaRPr>
          </a:p>
        </p:txBody>
      </p:sp>
      <p:sp>
        <p:nvSpPr>
          <p:cNvPr id="5" name="Footer Placeholder 4"/>
          <p:cNvSpPr>
            <a:spLocks noGrp="1"/>
          </p:cNvSpPr>
          <p:nvPr>
            <p:ph type="ftr" sz="quarter" idx="3"/>
          </p:nvPr>
        </p:nvSpPr>
        <p:spPr>
          <a:xfrm>
            <a:off x="107505" y="6597356"/>
            <a:ext cx="4032448" cy="229129"/>
          </a:xfrm>
          <a:prstGeom prst="rect">
            <a:avLst/>
          </a:prstGeom>
          <a:solidFill>
            <a:schemeClr val="tx1">
              <a:alpha val="27000"/>
            </a:schemeClr>
          </a:solidFill>
        </p:spPr>
        <p:txBody>
          <a:bodyPr vert="horz" lIns="91440" tIns="45720" rIns="91440" bIns="45720" rtlCol="0" anchor="ctr"/>
          <a:lstStyle>
            <a:lvl1pPr algn="l">
              <a:defRPr sz="1200">
                <a:solidFill>
                  <a:schemeClr val="bg1"/>
                </a:solidFill>
                <a:latin typeface="Arial"/>
              </a:defRPr>
            </a:lvl1pPr>
          </a:lstStyle>
          <a:p>
            <a:endParaRPr lang="en-GB" dirty="0">
              <a:solidFill>
                <a:prstClr val="white"/>
              </a:solidFill>
            </a:endParaRPr>
          </a:p>
        </p:txBody>
      </p:sp>
      <p:sp>
        <p:nvSpPr>
          <p:cNvPr id="6" name="Slide Number Placeholder 5"/>
          <p:cNvSpPr>
            <a:spLocks noGrp="1"/>
          </p:cNvSpPr>
          <p:nvPr>
            <p:ph type="sldNum" sz="quarter" idx="4"/>
          </p:nvPr>
        </p:nvSpPr>
        <p:spPr>
          <a:xfrm>
            <a:off x="8763454" y="5735670"/>
            <a:ext cx="390020" cy="365125"/>
          </a:xfrm>
          <a:prstGeom prst="rect">
            <a:avLst/>
          </a:prstGeom>
        </p:spPr>
        <p:txBody>
          <a:bodyPr vert="horz" lIns="91440" tIns="45720" rIns="91440" bIns="45720" rtlCol="0" anchor="ctr"/>
          <a:lstStyle>
            <a:lvl1pPr algn="r">
              <a:defRPr sz="1200">
                <a:solidFill>
                  <a:schemeClr val="accent1"/>
                </a:solidFill>
                <a:latin typeface="Arial"/>
              </a:defRPr>
            </a:lvl1pPr>
          </a:lstStyle>
          <a:p>
            <a:fld id="{490165BC-DBA7-4530-8926-81165AFC8D69}" type="slidenum">
              <a:rPr lang="en-GB" smtClean="0">
                <a:solidFill>
                  <a:srgbClr val="445A69"/>
                </a:solidFill>
              </a:rPr>
              <a:pPr/>
              <a:t>‹#›</a:t>
            </a:fld>
            <a:endParaRPr lang="en-GB" dirty="0">
              <a:solidFill>
                <a:srgbClr val="445A69"/>
              </a:solidFill>
            </a:endParaRPr>
          </a:p>
        </p:txBody>
      </p:sp>
    </p:spTree>
    <p:extLst>
      <p:ext uri="{BB962C8B-B14F-4D97-AF65-F5344CB8AC3E}">
        <p14:creationId xmlns:p14="http://schemas.microsoft.com/office/powerpoint/2010/main" val="112199118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spcBef>
          <a:spcPct val="0"/>
        </a:spcBef>
        <a:buNone/>
        <a:defRPr sz="2800" kern="1200">
          <a:solidFill>
            <a:schemeClr val="bg1"/>
          </a:solidFill>
          <a:latin typeface="Arial"/>
          <a:ea typeface="+mj-ea"/>
          <a:cs typeface="+mj-cs"/>
        </a:defRPr>
      </a:lvl1pPr>
    </p:titleStyle>
    <p:bodyStyle>
      <a:lvl1pPr marL="179384" indent="-179384" algn="l" defTabSz="914377"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32" indent="-285744" algn="l" defTabSz="914377"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2971" indent="-228594" algn="l" defTabSz="914377"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160" indent="-228594" algn="l" defTabSz="914377"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349" indent="-228594" algn="l" defTabSz="914377"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4.png"/><Relationship Id="rId4" Type="http://schemas.openxmlformats.org/officeDocument/2006/relationships/image" Target="../media/image13.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File:CoffeeCup.svg" TargetMode="External"/><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9.jpeg"/><Relationship Id="rId4" Type="http://schemas.openxmlformats.org/officeDocument/2006/relationships/image" Target="../media/image8.png"/><Relationship Id="rId9" Type="http://schemas.microsoft.com/office/2007/relationships/diagramDrawing" Target="../diagrams/drawing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3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2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5.xml"/><Relationship Id="rId7" Type="http://schemas.openxmlformats.org/officeDocument/2006/relationships/image" Target="../media/image22.png"/><Relationship Id="rId2" Type="http://schemas.openxmlformats.org/officeDocument/2006/relationships/diagramData" Target="../diagrams/data15.xml"/><Relationship Id="rId1" Type="http://schemas.openxmlformats.org/officeDocument/2006/relationships/slideLayout" Target="../slideLayouts/slideLayout3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image" Target="../media/image24.png"/></Relationships>
</file>

<file path=ppt/slides/_rels/slide5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39.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26.jpeg"/><Relationship Id="rId4" Type="http://schemas.openxmlformats.org/officeDocument/2006/relationships/diagramLayout" Target="../diagrams/layout16.xml"/><Relationship Id="rId9" Type="http://schemas.openxmlformats.org/officeDocument/2006/relationships/image" Target="../media/image25.jpe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268760"/>
            <a:ext cx="7848872" cy="3049339"/>
          </a:xfrm>
        </p:spPr>
        <p:txBody>
          <a:bodyPr>
            <a:normAutofit/>
          </a:bodyPr>
          <a:lstStyle/>
          <a:p>
            <a:r>
              <a:rPr lang="en-GB" dirty="0">
                <a:latin typeface="Comfortaa" panose="020F0603070200060003" pitchFamily="34" charset="0"/>
              </a:rPr>
              <a:t>Wales &amp; West Utilities</a:t>
            </a:r>
            <a:br>
              <a:rPr lang="en-GB" sz="4400" dirty="0">
                <a:latin typeface="Comfortaa" panose="020F0603070200060003" pitchFamily="34" charset="0"/>
              </a:rPr>
            </a:br>
            <a:r>
              <a:rPr lang="en-GB" sz="4000" dirty="0">
                <a:latin typeface="Comfortaa" panose="020F0603070200060003" pitchFamily="34" charset="0"/>
              </a:rPr>
              <a:t>Stakeholder Workshop</a:t>
            </a:r>
            <a:endParaRPr lang="en-GB" sz="4400" dirty="0">
              <a:latin typeface="Comfortaa" panose="020F0603070200060003" pitchFamily="34" charset="0"/>
            </a:endParaRPr>
          </a:p>
        </p:txBody>
      </p:sp>
      <p:sp>
        <p:nvSpPr>
          <p:cNvPr id="4" name="Slide Number Placeholder 3"/>
          <p:cNvSpPr>
            <a:spLocks noGrp="1"/>
          </p:cNvSpPr>
          <p:nvPr>
            <p:ph type="sldNum" sz="quarter" idx="12"/>
          </p:nvPr>
        </p:nvSpPr>
        <p:spPr/>
        <p:txBody>
          <a:bodyPr/>
          <a:lstStyle/>
          <a:p>
            <a:fld id="{490165BC-DBA7-4530-8926-81165AFC8D69}" type="slidenum">
              <a:rPr lang="en-GB" smtClean="0"/>
              <a:t>1</a:t>
            </a:fld>
            <a:endParaRPr lang="en-GB" dirty="0"/>
          </a:p>
        </p:txBody>
      </p:sp>
      <p:sp>
        <p:nvSpPr>
          <p:cNvPr id="3" name="TextBox 2">
            <a:extLst>
              <a:ext uri="{FF2B5EF4-FFF2-40B4-BE49-F238E27FC236}">
                <a16:creationId xmlns:a16="http://schemas.microsoft.com/office/drawing/2014/main" id="{ADF20A67-3BAD-4E59-847B-45193BD7D26E}"/>
              </a:ext>
            </a:extLst>
          </p:cNvPr>
          <p:cNvSpPr txBox="1"/>
          <p:nvPr/>
        </p:nvSpPr>
        <p:spPr>
          <a:xfrm>
            <a:off x="6150070" y="4149080"/>
            <a:ext cx="3024336" cy="523220"/>
          </a:xfrm>
          <a:prstGeom prst="rect">
            <a:avLst/>
          </a:prstGeom>
          <a:noFill/>
        </p:spPr>
        <p:txBody>
          <a:bodyPr wrap="square" rtlCol="0">
            <a:spAutoFit/>
          </a:bodyPr>
          <a:lstStyle/>
          <a:p>
            <a:r>
              <a:rPr lang="en-GB" sz="2800" dirty="0">
                <a:solidFill>
                  <a:schemeClr val="bg1"/>
                </a:solidFill>
                <a:latin typeface="Comfortaa" panose="020F0603070200060003" pitchFamily="34" charset="0"/>
              </a:rPr>
              <a:t>Cornwall</a:t>
            </a:r>
          </a:p>
        </p:txBody>
      </p:sp>
    </p:spTree>
    <p:extLst>
      <p:ext uri="{BB962C8B-B14F-4D97-AF65-F5344CB8AC3E}">
        <p14:creationId xmlns:p14="http://schemas.microsoft.com/office/powerpoint/2010/main" val="65566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fortaa" panose="020F0603070200060003" pitchFamily="34" charset="0"/>
              </a:rPr>
              <a:t>What is RIIO - GD2?</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sp>
        <p:nvSpPr>
          <p:cNvPr id="7" name="Rounded Rectangle 6"/>
          <p:cNvSpPr/>
          <p:nvPr/>
        </p:nvSpPr>
        <p:spPr>
          <a:xfrm>
            <a:off x="1208382" y="2378112"/>
            <a:ext cx="6264696" cy="1032213"/>
          </a:xfrm>
          <a:prstGeom prst="roundRect">
            <a:avLst/>
          </a:prstGeom>
          <a:solidFill>
            <a:srgbClr val="E37222"/>
          </a:solidFill>
          <a:ln w="762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RIIO-2 will be the next price controls for the network companies running the gas and electricity transmission and distribution networks.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RIIO is designed to: encourage networks to</a:t>
            </a:r>
          </a:p>
        </p:txBody>
      </p:sp>
      <p:sp>
        <p:nvSpPr>
          <p:cNvPr id="8" name="Oval 7"/>
          <p:cNvSpPr/>
          <p:nvPr/>
        </p:nvSpPr>
        <p:spPr>
          <a:xfrm>
            <a:off x="912186" y="2858244"/>
            <a:ext cx="648072" cy="600164"/>
          </a:xfrm>
          <a:prstGeom prst="ellipse">
            <a:avLst/>
          </a:prstGeom>
          <a:solidFill>
            <a:srgbClr val="E37222"/>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275"/>
          <a:stretch/>
        </p:blipFill>
        <p:spPr bwMode="auto">
          <a:xfrm>
            <a:off x="0" y="4947220"/>
            <a:ext cx="7277100" cy="193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236296" y="4797152"/>
            <a:ext cx="1898476" cy="2060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6873" r="74346" b="10588"/>
          <a:stretch/>
        </p:blipFill>
        <p:spPr bwMode="auto">
          <a:xfrm>
            <a:off x="7236296" y="5589240"/>
            <a:ext cx="189847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79512" y="4181823"/>
            <a:ext cx="211342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Put stakeholders at the heart of their decision-making process</a:t>
            </a:r>
            <a:endParaRPr kumimoji="0" lang="en-GB"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2476348" y="4074101"/>
            <a:ext cx="182689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Invest efficiently to ensure continued safe and reliable services.</a:t>
            </a:r>
          </a:p>
        </p:txBody>
      </p:sp>
      <p:sp>
        <p:nvSpPr>
          <p:cNvPr id="13" name="Rectangle 12"/>
          <p:cNvSpPr/>
          <p:nvPr/>
        </p:nvSpPr>
        <p:spPr>
          <a:xfrm>
            <a:off x="4303240" y="3799078"/>
            <a:ext cx="1564904"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Innovate to reduce network costs for current and future consumers.</a:t>
            </a:r>
          </a:p>
        </p:txBody>
      </p:sp>
      <p:sp>
        <p:nvSpPr>
          <p:cNvPr id="14" name="Rectangle 13"/>
          <p:cNvSpPr/>
          <p:nvPr/>
        </p:nvSpPr>
        <p:spPr>
          <a:xfrm>
            <a:off x="6255084" y="3993113"/>
            <a:ext cx="217533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Play a full role in delivering a low carbon economy and wider environmental objectives</a:t>
            </a:r>
          </a:p>
        </p:txBody>
      </p:sp>
      <p:sp>
        <p:nvSpPr>
          <p:cNvPr id="20" name="Rounded Rectangle 19"/>
          <p:cNvSpPr/>
          <p:nvPr/>
        </p:nvSpPr>
        <p:spPr>
          <a:xfrm>
            <a:off x="508049" y="1485158"/>
            <a:ext cx="3069750" cy="499967"/>
          </a:xfrm>
          <a:prstGeom prst="roundRect">
            <a:avLst/>
          </a:prstGeom>
          <a:solidFill>
            <a:srgbClr val="D6E03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GD2 – Gas Distribution 2 </a:t>
            </a:r>
          </a:p>
        </p:txBody>
      </p:sp>
      <p:sp>
        <p:nvSpPr>
          <p:cNvPr id="21" name="TextBox 20"/>
          <p:cNvSpPr txBox="1"/>
          <p:nvPr/>
        </p:nvSpPr>
        <p:spPr>
          <a:xfrm>
            <a:off x="3683293" y="1476674"/>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a:t>
            </a:r>
          </a:p>
        </p:txBody>
      </p:sp>
      <p:sp>
        <p:nvSpPr>
          <p:cNvPr id="22" name="Rounded Rectangle 21"/>
          <p:cNvSpPr/>
          <p:nvPr/>
        </p:nvSpPr>
        <p:spPr>
          <a:xfrm>
            <a:off x="4187349" y="1485158"/>
            <a:ext cx="4572372" cy="444695"/>
          </a:xfrm>
          <a:prstGeom prst="roundRect">
            <a:avLst/>
          </a:prstGeom>
          <a:solidFill>
            <a:srgbClr val="D6E03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Is the control period starting in April 2021</a:t>
            </a:r>
          </a:p>
        </p:txBody>
      </p:sp>
    </p:spTree>
    <p:extLst>
      <p:ext uri="{BB962C8B-B14F-4D97-AF65-F5344CB8AC3E}">
        <p14:creationId xmlns:p14="http://schemas.microsoft.com/office/powerpoint/2010/main" val="326230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6163" y="3052700"/>
            <a:ext cx="2396102" cy="85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latin typeface="Comfortaa" panose="020F0603070200060003" pitchFamily="34" charset="0"/>
              </a:rPr>
              <a:t>Our GD2 engagement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sp>
        <p:nvSpPr>
          <p:cNvPr id="8" name="Rounded Rectangle 7"/>
          <p:cNvSpPr/>
          <p:nvPr/>
        </p:nvSpPr>
        <p:spPr>
          <a:xfrm>
            <a:off x="323528" y="1437558"/>
            <a:ext cx="3960440" cy="840328"/>
          </a:xfrm>
          <a:prstGeom prst="roundRect">
            <a:avLst/>
          </a:prstGeom>
          <a:solidFill>
            <a:srgbClr val="952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prepare for GD2, we </a:t>
            </a:r>
            <a:r>
              <a:rPr lang="en-GB" sz="1600" dirty="0">
                <a:solidFill>
                  <a:prstClr val="white"/>
                </a:solidFill>
                <a:latin typeface="Arial" panose="020B0604020202020204" pitchFamily="34" charset="0"/>
                <a:cs typeface="Arial" panose="020B0604020202020204" pitchFamily="34" charset="0"/>
              </a:rPr>
              <a:t>have</a:t>
            </a: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engaged with customers and stakeholders on what’s important to them</a:t>
            </a:r>
          </a:p>
        </p:txBody>
      </p:sp>
      <p:sp>
        <p:nvSpPr>
          <p:cNvPr id="9" name="Rounded Rectangle 8"/>
          <p:cNvSpPr/>
          <p:nvPr/>
        </p:nvSpPr>
        <p:spPr>
          <a:xfrm>
            <a:off x="323528" y="2637926"/>
            <a:ext cx="3960440" cy="829548"/>
          </a:xfrm>
          <a:prstGeom prst="roundRect">
            <a:avLst/>
          </a:prstGeom>
          <a:solidFill>
            <a:srgbClr val="952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Their feedback has helped to shape our GD2 Business Plan</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6471" y="4074787"/>
            <a:ext cx="2799921" cy="188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0C20EE01-7BFB-4716-934A-C99D11175C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028" y="1693258"/>
            <a:ext cx="4186808" cy="235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Content Placeholder 3">
            <a:extLst>
              <a:ext uri="{FF2B5EF4-FFF2-40B4-BE49-F238E27FC236}">
                <a16:creationId xmlns:a16="http://schemas.microsoft.com/office/drawing/2014/main" id="{22F00C30-F769-4FF6-A1D4-2D33CBBC44F6}"/>
              </a:ext>
            </a:extLst>
          </p:cNvPr>
          <p:cNvGraphicFramePr>
            <a:graphicFrameLocks/>
          </p:cNvGraphicFramePr>
          <p:nvPr>
            <p:extLst>
              <p:ext uri="{D42A27DB-BD31-4B8C-83A1-F6EECF244321}">
                <p14:modId xmlns:p14="http://schemas.microsoft.com/office/powerpoint/2010/main" val="985265949"/>
              </p:ext>
            </p:extLst>
          </p:nvPr>
        </p:nvGraphicFramePr>
        <p:xfrm>
          <a:off x="651651" y="3472980"/>
          <a:ext cx="4176464" cy="25206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4" name="Straight Arrow Connector 13">
            <a:extLst>
              <a:ext uri="{FF2B5EF4-FFF2-40B4-BE49-F238E27FC236}">
                <a16:creationId xmlns:a16="http://schemas.microsoft.com/office/drawing/2014/main" id="{9963644C-71D6-4E68-B0C9-940268B81C6D}"/>
              </a:ext>
            </a:extLst>
          </p:cNvPr>
          <p:cNvCxnSpPr/>
          <p:nvPr/>
        </p:nvCxnSpPr>
        <p:spPr>
          <a:xfrm flipV="1">
            <a:off x="1078447" y="4121399"/>
            <a:ext cx="0" cy="1442499"/>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29EAE86-5F14-49C9-8C5C-727FAD2A6D7C}"/>
              </a:ext>
            </a:extLst>
          </p:cNvPr>
          <p:cNvSpPr txBox="1"/>
          <p:nvPr/>
        </p:nvSpPr>
        <p:spPr>
          <a:xfrm>
            <a:off x="651651" y="3709784"/>
            <a:ext cx="1584176" cy="338554"/>
          </a:xfrm>
          <a:prstGeom prst="rect">
            <a:avLst/>
          </a:prstGeom>
          <a:noFill/>
        </p:spPr>
        <p:txBody>
          <a:bodyPr wrap="square" rtlCol="0">
            <a:spAutoFit/>
          </a:bodyPr>
          <a:lstStyle/>
          <a:p>
            <a:r>
              <a:rPr lang="en-GB" sz="1600" dirty="0">
                <a:solidFill>
                  <a:srgbClr val="445A69"/>
                </a:solidFill>
              </a:rPr>
              <a:t>Qualitative </a:t>
            </a:r>
          </a:p>
        </p:txBody>
      </p:sp>
      <p:sp>
        <p:nvSpPr>
          <p:cNvPr id="16" name="TextBox 15">
            <a:extLst>
              <a:ext uri="{FF2B5EF4-FFF2-40B4-BE49-F238E27FC236}">
                <a16:creationId xmlns:a16="http://schemas.microsoft.com/office/drawing/2014/main" id="{71C5F884-AB4D-43AB-A463-200B25555268}"/>
              </a:ext>
            </a:extLst>
          </p:cNvPr>
          <p:cNvSpPr txBox="1"/>
          <p:nvPr/>
        </p:nvSpPr>
        <p:spPr>
          <a:xfrm rot="16200000">
            <a:off x="-716271" y="4704148"/>
            <a:ext cx="3071899" cy="276999"/>
          </a:xfrm>
          <a:prstGeom prst="rect">
            <a:avLst/>
          </a:prstGeom>
          <a:noFill/>
        </p:spPr>
        <p:txBody>
          <a:bodyPr wrap="square" rtlCol="0">
            <a:spAutoFit/>
          </a:bodyPr>
          <a:lstStyle/>
          <a:p>
            <a:pPr algn="ctr"/>
            <a:r>
              <a:rPr lang="en-GB" sz="1200" dirty="0">
                <a:solidFill>
                  <a:srgbClr val="445A69"/>
                </a:solidFill>
                <a:latin typeface="Arial" panose="020B0604020202020204" pitchFamily="34" charset="0"/>
                <a:cs typeface="Arial" panose="020B0604020202020204" pitchFamily="34" charset="0"/>
              </a:rPr>
              <a:t>WEIGHTING</a:t>
            </a:r>
          </a:p>
        </p:txBody>
      </p:sp>
      <p:sp>
        <p:nvSpPr>
          <p:cNvPr id="17" name="TextBox 16">
            <a:extLst>
              <a:ext uri="{FF2B5EF4-FFF2-40B4-BE49-F238E27FC236}">
                <a16:creationId xmlns:a16="http://schemas.microsoft.com/office/drawing/2014/main" id="{61CAC87A-F3D6-48F6-8DAE-E49C2B5FB85F}"/>
              </a:ext>
            </a:extLst>
          </p:cNvPr>
          <p:cNvSpPr txBox="1"/>
          <p:nvPr/>
        </p:nvSpPr>
        <p:spPr>
          <a:xfrm>
            <a:off x="417749" y="5695668"/>
            <a:ext cx="1321397" cy="338554"/>
          </a:xfrm>
          <a:prstGeom prst="rect">
            <a:avLst/>
          </a:prstGeom>
          <a:noFill/>
        </p:spPr>
        <p:txBody>
          <a:bodyPr wrap="square" rtlCol="0">
            <a:spAutoFit/>
          </a:bodyPr>
          <a:lstStyle/>
          <a:p>
            <a:r>
              <a:rPr lang="en-GB" sz="1600" dirty="0">
                <a:solidFill>
                  <a:srgbClr val="445A69"/>
                </a:solidFill>
              </a:rPr>
              <a:t>Quantitative</a:t>
            </a:r>
          </a:p>
        </p:txBody>
      </p:sp>
      <p:pic>
        <p:nvPicPr>
          <p:cNvPr id="19" name="Picture 1" descr="image001">
            <a:extLst>
              <a:ext uri="{FF2B5EF4-FFF2-40B4-BE49-F238E27FC236}">
                <a16:creationId xmlns:a16="http://schemas.microsoft.com/office/drawing/2014/main" id="{F2C625DD-0719-41D7-B264-3EB16C31801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73028" y="1211524"/>
            <a:ext cx="4070003" cy="62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85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9274EA-F138-4B36-B3E1-AD135ED887D3}"/>
              </a:ext>
            </a:extLst>
          </p:cNvPr>
          <p:cNvSpPr>
            <a:spLocks noGrp="1"/>
          </p:cNvSpPr>
          <p:nvPr>
            <p:ph type="title"/>
          </p:nvPr>
        </p:nvSpPr>
        <p:spPr/>
        <p:txBody>
          <a:bodyPr/>
          <a:lstStyle/>
          <a:p>
            <a:r>
              <a:rPr lang="en-GB" dirty="0">
                <a:latin typeface="Comfortaa" panose="020F0603070200060003" pitchFamily="34" charset="0"/>
              </a:rPr>
              <a:t>Engagement &amp; research </a:t>
            </a:r>
          </a:p>
        </p:txBody>
      </p:sp>
      <p:sp>
        <p:nvSpPr>
          <p:cNvPr id="3" name="Content Placeholder 2">
            <a:extLst>
              <a:ext uri="{FF2B5EF4-FFF2-40B4-BE49-F238E27FC236}">
                <a16:creationId xmlns:a16="http://schemas.microsoft.com/office/drawing/2014/main" id="{4A0D5855-9763-493C-A418-721E7BE877A5}"/>
              </a:ext>
            </a:extLst>
          </p:cNvPr>
          <p:cNvSpPr>
            <a:spLocks noGrp="1"/>
          </p:cNvSpPr>
          <p:nvPr>
            <p:ph idx="1"/>
          </p:nvPr>
        </p:nvSpPr>
        <p:spPr/>
        <p:txBody>
          <a:bodyPr>
            <a:normAutofit/>
          </a:bodyPr>
          <a:lstStyle/>
          <a:p>
            <a:r>
              <a:rPr lang="en-GB" sz="1600" dirty="0">
                <a:latin typeface="Arial" panose="020B0604020202020204" pitchFamily="34" charset="0"/>
                <a:cs typeface="Arial" panose="020B0604020202020204" pitchFamily="34" charset="0"/>
              </a:rPr>
              <a:t>Wide ranging engagement programme – incorporating our Business as Usual activities, ‘deep dives’ on specialist topics and a wider consumer campaign</a:t>
            </a:r>
          </a:p>
          <a:p>
            <a:pPr lvl="1"/>
            <a:r>
              <a:rPr lang="en-GB" sz="1200" dirty="0">
                <a:latin typeface="Arial" panose="020B0604020202020204" pitchFamily="34" charset="0"/>
                <a:cs typeface="Arial" panose="020B0604020202020204" pitchFamily="34" charset="0"/>
              </a:rPr>
              <a:t>New Customer Engagement Group in place since September 2018</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Let’s Connect – got more than 21,000 customers involved</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We then analysed the responses and looked at more targeted engagement</a:t>
            </a:r>
          </a:p>
          <a:p>
            <a:pPr lvl="1"/>
            <a:r>
              <a:rPr lang="en-GB" sz="1400" dirty="0">
                <a:latin typeface="Arial" panose="020B0604020202020204" pitchFamily="34" charset="0"/>
                <a:cs typeface="Arial" panose="020B0604020202020204" pitchFamily="34" charset="0"/>
              </a:rPr>
              <a:t>Co-created survey of more than 1,000 consumers and SME’s</a:t>
            </a:r>
          </a:p>
          <a:p>
            <a:pPr lvl="1"/>
            <a:r>
              <a:rPr lang="en-GB" sz="1400" dirty="0">
                <a:latin typeface="Arial" panose="020B0604020202020204" pitchFamily="34" charset="0"/>
                <a:cs typeface="Arial" panose="020B0604020202020204" pitchFamily="34" charset="0"/>
              </a:rPr>
              <a:t>Five ‘deep dive’ topics</a:t>
            </a:r>
          </a:p>
          <a:p>
            <a:pPr lvl="2"/>
            <a:r>
              <a:rPr lang="en-GB" sz="1200" i="1" dirty="0">
                <a:latin typeface="Arial" panose="020B0604020202020204" pitchFamily="34" charset="0"/>
                <a:cs typeface="Arial" panose="020B0604020202020204" pitchFamily="34" charset="0"/>
              </a:rPr>
              <a:t>Sustainability</a:t>
            </a:r>
          </a:p>
          <a:p>
            <a:pPr lvl="2"/>
            <a:r>
              <a:rPr lang="en-GB" sz="1200" i="1" dirty="0">
                <a:latin typeface="Arial" panose="020B0604020202020204" pitchFamily="34" charset="0"/>
                <a:cs typeface="Arial" panose="020B0604020202020204" pitchFamily="34" charset="0"/>
              </a:rPr>
              <a:t>Future of Energy</a:t>
            </a:r>
          </a:p>
          <a:p>
            <a:pPr lvl="2"/>
            <a:r>
              <a:rPr lang="en-GB" sz="1200" i="1" dirty="0">
                <a:latin typeface="Arial" panose="020B0604020202020204" pitchFamily="34" charset="0"/>
                <a:cs typeface="Arial" panose="020B0604020202020204" pitchFamily="34" charset="0"/>
              </a:rPr>
              <a:t>Innovation</a:t>
            </a:r>
          </a:p>
          <a:p>
            <a:pPr lvl="2"/>
            <a:r>
              <a:rPr lang="en-GB" sz="1200" i="1" dirty="0">
                <a:latin typeface="Arial" panose="020B0604020202020204" pitchFamily="34" charset="0"/>
                <a:cs typeface="Arial" panose="020B0604020202020204" pitchFamily="34" charset="0"/>
              </a:rPr>
              <a:t>Asset Management and risk</a:t>
            </a:r>
          </a:p>
          <a:p>
            <a:pPr lvl="2"/>
            <a:r>
              <a:rPr lang="en-GB" sz="1200" i="1" dirty="0">
                <a:latin typeface="Arial" panose="020B0604020202020204" pitchFamily="34" charset="0"/>
                <a:cs typeface="Arial" panose="020B0604020202020204" pitchFamily="34" charset="0"/>
              </a:rPr>
              <a:t>Vulnerability</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Supported by specialise research agencies Impact Research and Mindset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Collaborative engagement for strategic and national stakeholders</a:t>
            </a:r>
          </a:p>
        </p:txBody>
      </p:sp>
      <p:sp>
        <p:nvSpPr>
          <p:cNvPr id="2" name="Slide Number Placeholder 1">
            <a:extLst>
              <a:ext uri="{FF2B5EF4-FFF2-40B4-BE49-F238E27FC236}">
                <a16:creationId xmlns:a16="http://schemas.microsoft.com/office/drawing/2014/main" id="{60B4A02B-FA6C-4839-9D6F-3831E6145B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spTree>
    <p:extLst>
      <p:ext uri="{BB962C8B-B14F-4D97-AF65-F5344CB8AC3E}">
        <p14:creationId xmlns:p14="http://schemas.microsoft.com/office/powerpoint/2010/main" val="249623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1E92-B57B-41C2-BC90-9ED46CFB09F7}"/>
              </a:ext>
            </a:extLst>
          </p:cNvPr>
          <p:cNvSpPr>
            <a:spLocks noGrp="1"/>
          </p:cNvSpPr>
          <p:nvPr>
            <p:ph type="title"/>
          </p:nvPr>
        </p:nvSpPr>
        <p:spPr/>
        <p:txBody>
          <a:bodyPr/>
          <a:lstStyle/>
          <a:p>
            <a:r>
              <a:rPr lang="en-GB" dirty="0">
                <a:latin typeface="Comfortaa" panose="020F0603070200060003" pitchFamily="34" charset="0"/>
              </a:rPr>
              <a:t>Some key findings </a:t>
            </a:r>
          </a:p>
        </p:txBody>
      </p:sp>
      <p:sp>
        <p:nvSpPr>
          <p:cNvPr id="3" name="Content Placeholder 2">
            <a:extLst>
              <a:ext uri="{FF2B5EF4-FFF2-40B4-BE49-F238E27FC236}">
                <a16:creationId xmlns:a16="http://schemas.microsoft.com/office/drawing/2014/main" id="{62041CA1-67DB-43BD-BA8D-B528FA5592B3}"/>
              </a:ext>
            </a:extLst>
          </p:cNvPr>
          <p:cNvSpPr>
            <a:spLocks noGrp="1"/>
          </p:cNvSpPr>
          <p:nvPr>
            <p:ph idx="1"/>
          </p:nvPr>
        </p:nvSpPr>
        <p:spPr/>
        <p:txBody>
          <a:bodyPr>
            <a:normAutofit/>
          </a:bodyPr>
          <a:lstStyle/>
          <a:p>
            <a:r>
              <a:rPr lang="en-GB" sz="1800" dirty="0">
                <a:latin typeface="Arial" panose="020B0604020202020204" pitchFamily="34" charset="0"/>
                <a:cs typeface="Arial" panose="020B0604020202020204" pitchFamily="34" charset="0"/>
              </a:rPr>
              <a:t>Safety and reliability are of key importance to all stakeholders</a:t>
            </a:r>
          </a:p>
          <a:p>
            <a:pPr lvl="1"/>
            <a:r>
              <a:rPr lang="en-GB" sz="1400" dirty="0">
                <a:latin typeface="Arial" panose="020B0604020202020204" pitchFamily="34" charset="0"/>
                <a:cs typeface="Arial" panose="020B0604020202020204" pitchFamily="34" charset="0"/>
              </a:rPr>
              <a:t>Investment in our replacement programme should be a priority in support of this</a:t>
            </a:r>
          </a:p>
          <a:p>
            <a:pPr lvl="1"/>
            <a:r>
              <a:rPr lang="en-GB" sz="1400" dirty="0">
                <a:latin typeface="Arial" panose="020B0604020202020204" pitchFamily="34" charset="0"/>
                <a:cs typeface="Arial" panose="020B0604020202020204" pitchFamily="34" charset="0"/>
              </a:rPr>
              <a:t>Maintaining (not improving) our extremely high safety standards</a:t>
            </a:r>
          </a:p>
          <a:p>
            <a:pPr lvl="1"/>
            <a:r>
              <a:rPr lang="en-GB" sz="1400" dirty="0">
                <a:latin typeface="Arial" panose="020B0604020202020204" pitchFamily="34" charset="0"/>
                <a:cs typeface="Arial" panose="020B0604020202020204" pitchFamily="34" charset="0"/>
              </a:rPr>
              <a:t>A focus on multi occupancy buildings following the Grenfell Fire </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Support for environmental issues is an emerging theme</a:t>
            </a:r>
          </a:p>
          <a:p>
            <a:pPr lvl="1"/>
            <a:r>
              <a:rPr lang="en-GB" sz="1400" dirty="0">
                <a:latin typeface="Arial" panose="020B0604020202020204" pitchFamily="34" charset="0"/>
                <a:cs typeface="Arial" panose="020B0604020202020204" pitchFamily="34" charset="0"/>
              </a:rPr>
              <a:t>Concern over escaping gas and its CO2 impact </a:t>
            </a:r>
          </a:p>
          <a:p>
            <a:pPr lvl="1"/>
            <a:r>
              <a:rPr lang="en-GB" sz="1400" dirty="0">
                <a:latin typeface="Arial" panose="020B0604020202020204" pitchFamily="34" charset="0"/>
                <a:cs typeface="Arial" panose="020B0604020202020204" pitchFamily="34" charset="0"/>
              </a:rPr>
              <a:t>A push from our new CEG on Sustainability</a:t>
            </a:r>
          </a:p>
          <a:p>
            <a:endParaRPr lang="en-GB" sz="20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Strong support for our work with vulnerable customers </a:t>
            </a:r>
          </a:p>
          <a:p>
            <a:pPr lvl="1"/>
            <a:r>
              <a:rPr lang="en-GB" sz="1400" dirty="0">
                <a:latin typeface="Arial" panose="020B0604020202020204" pitchFamily="34" charset="0"/>
                <a:cs typeface="Arial" panose="020B0604020202020204" pitchFamily="34" charset="0"/>
              </a:rPr>
              <a:t>Priority Services Register</a:t>
            </a:r>
          </a:p>
          <a:p>
            <a:pPr lvl="1"/>
            <a:r>
              <a:rPr lang="en-GB" sz="1400" dirty="0">
                <a:latin typeface="Arial" panose="020B0604020202020204" pitchFamily="34" charset="0"/>
                <a:cs typeface="Arial" panose="020B0604020202020204" pitchFamily="34" charset="0"/>
              </a:rPr>
              <a:t>Making existing services more accessible, not doing more</a:t>
            </a:r>
          </a:p>
          <a:p>
            <a:pPr lvl="1"/>
            <a:r>
              <a:rPr lang="en-GB" sz="1400" dirty="0">
                <a:latin typeface="Arial" panose="020B0604020202020204" pitchFamily="34" charset="0"/>
                <a:cs typeface="Arial" panose="020B0604020202020204" pitchFamily="34" charset="0"/>
              </a:rPr>
              <a:t>Emerging theme of ‘emotional vulnerability’ and anxiety</a:t>
            </a:r>
          </a:p>
          <a:p>
            <a:pPr lvl="1"/>
            <a:endParaRPr lang="en-GB" sz="14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Generally satisfied with our customer performance and no desire for us to do more</a:t>
            </a:r>
          </a:p>
        </p:txBody>
      </p:sp>
      <p:sp>
        <p:nvSpPr>
          <p:cNvPr id="4" name="Slide Number Placeholder 3">
            <a:extLst>
              <a:ext uri="{FF2B5EF4-FFF2-40B4-BE49-F238E27FC236}">
                <a16:creationId xmlns:a16="http://schemas.microsoft.com/office/drawing/2014/main" id="{36A58350-5DD9-4BD7-B418-FF4D3EF033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spTree>
    <p:extLst>
      <p:ext uri="{BB962C8B-B14F-4D97-AF65-F5344CB8AC3E}">
        <p14:creationId xmlns:p14="http://schemas.microsoft.com/office/powerpoint/2010/main" val="417699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6FF40E-102A-4B07-880A-00978200A744}"/>
              </a:ext>
            </a:extLst>
          </p:cNvPr>
          <p:cNvSpPr>
            <a:spLocks noGrp="1"/>
          </p:cNvSpPr>
          <p:nvPr>
            <p:ph type="sldNum" sz="quarter" idx="12"/>
          </p:nvPr>
        </p:nvSpPr>
        <p:spPr/>
        <p:txBody>
          <a:bodyPr/>
          <a:lstStyle/>
          <a:p>
            <a:fld id="{490165BC-DBA7-4530-8926-81165AFC8D69}" type="slidenum">
              <a:rPr lang="en-GB" smtClean="0">
                <a:solidFill>
                  <a:srgbClr val="445A69"/>
                </a:solidFill>
              </a:rPr>
              <a:pPr/>
              <a:t>14</a:t>
            </a:fld>
            <a:endParaRPr lang="en-GB">
              <a:solidFill>
                <a:srgbClr val="445A69"/>
              </a:solidFill>
            </a:endParaRPr>
          </a:p>
        </p:txBody>
      </p:sp>
      <p:sp>
        <p:nvSpPr>
          <p:cNvPr id="5" name="Title 4">
            <a:extLst>
              <a:ext uri="{FF2B5EF4-FFF2-40B4-BE49-F238E27FC236}">
                <a16:creationId xmlns:a16="http://schemas.microsoft.com/office/drawing/2014/main" id="{BC220A29-B917-40CB-BA94-44A868A77681}"/>
              </a:ext>
            </a:extLst>
          </p:cNvPr>
          <p:cNvSpPr>
            <a:spLocks noGrp="1"/>
          </p:cNvSpPr>
          <p:nvPr>
            <p:ph type="title"/>
          </p:nvPr>
        </p:nvSpPr>
        <p:spPr/>
        <p:txBody>
          <a:bodyPr/>
          <a:lstStyle/>
          <a:p>
            <a:r>
              <a:rPr lang="en-GB" dirty="0">
                <a:latin typeface="Comfortaa" panose="020F0603070200060003" pitchFamily="34" charset="0"/>
              </a:rPr>
              <a:t>Stakeholder Priorities</a:t>
            </a:r>
          </a:p>
        </p:txBody>
      </p:sp>
    </p:spTree>
    <p:extLst>
      <p:ext uri="{BB962C8B-B14F-4D97-AF65-F5344CB8AC3E}">
        <p14:creationId xmlns:p14="http://schemas.microsoft.com/office/powerpoint/2010/main" val="293369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Comfortaa" panose="020F0603070200060003" pitchFamily="34" charset="0"/>
              </a:rPr>
              <a:t>Stakeholder priorities over the years</a:t>
            </a:r>
          </a:p>
        </p:txBody>
      </p:sp>
      <p:sp>
        <p:nvSpPr>
          <p:cNvPr id="3" name="Content Placeholder 2"/>
          <p:cNvSpPr>
            <a:spLocks noGrp="1"/>
          </p:cNvSpPr>
          <p:nvPr>
            <p:ph idx="1"/>
          </p:nvPr>
        </p:nvSpPr>
        <p:spPr>
          <a:xfrm>
            <a:off x="683568" y="1576173"/>
            <a:ext cx="3312368" cy="4085075"/>
          </a:xfrm>
        </p:spPr>
        <p:txBody>
          <a:bodyPr>
            <a:normAutofit/>
          </a:bodyPr>
          <a:lstStyle/>
          <a:p>
            <a:pPr marL="0" indent="0" algn="ctr">
              <a:buNone/>
            </a:pPr>
            <a:r>
              <a:rPr lang="en-GB" sz="2000" b="1" dirty="0">
                <a:latin typeface="Arial" panose="020B0604020202020204" pitchFamily="34" charset="0"/>
                <a:cs typeface="Arial" panose="020B0604020202020204" pitchFamily="34" charset="0"/>
              </a:rPr>
              <a:t>2016/17</a:t>
            </a:r>
          </a:p>
          <a:p>
            <a:pPr marL="342900" indent="-342900">
              <a:buFont typeface="+mj-lt"/>
              <a:buAutoNum type="arabicPeriod"/>
            </a:pPr>
            <a:r>
              <a:rPr lang="en-GB" sz="1600" dirty="0">
                <a:latin typeface="Arial" panose="020B0604020202020204" pitchFamily="34" charset="0"/>
                <a:cs typeface="Arial" panose="020B0604020202020204" pitchFamily="34" charset="0"/>
              </a:rPr>
              <a:t>CO awareness and prevention</a:t>
            </a:r>
          </a:p>
          <a:p>
            <a:pPr marL="342900" indent="-342900">
              <a:buFont typeface="+mj-lt"/>
              <a:buAutoNum type="arabicPeriod"/>
            </a:pPr>
            <a:r>
              <a:rPr lang="en-GB" sz="1600" dirty="0">
                <a:latin typeface="Arial" panose="020B0604020202020204" pitchFamily="34" charset="0"/>
                <a:cs typeface="Arial" panose="020B0604020202020204" pitchFamily="34" charset="0"/>
              </a:rPr>
              <a:t>Lower carbon future</a:t>
            </a:r>
          </a:p>
          <a:p>
            <a:pPr marL="342900" indent="-342900">
              <a:buFont typeface="+mj-lt"/>
              <a:buAutoNum type="arabicPeriod"/>
            </a:pPr>
            <a:r>
              <a:rPr lang="en-GB" sz="1600" dirty="0">
                <a:latin typeface="Arial" panose="020B0604020202020204" pitchFamily="34" charset="0"/>
                <a:cs typeface="Arial" panose="020B0604020202020204" pitchFamily="34" charset="0"/>
              </a:rPr>
              <a:t>Theft of gas</a:t>
            </a:r>
          </a:p>
          <a:p>
            <a:pPr marL="342900" indent="-342900">
              <a:buFont typeface="+mj-lt"/>
              <a:buAutoNum type="arabicPeriod"/>
            </a:pPr>
            <a:r>
              <a:rPr lang="en-GB" sz="1600" dirty="0">
                <a:latin typeface="Arial" panose="020B0604020202020204" pitchFamily="34" charset="0"/>
                <a:cs typeface="Arial" panose="020B0604020202020204" pitchFamily="34" charset="0"/>
              </a:rPr>
              <a:t>Supporting the fuel poor</a:t>
            </a:r>
          </a:p>
          <a:p>
            <a:pPr marL="342900" indent="-342900">
              <a:buFont typeface="+mj-lt"/>
              <a:buAutoNum type="arabicPeriod"/>
            </a:pPr>
            <a:r>
              <a:rPr lang="en-GB" sz="1600" dirty="0">
                <a:latin typeface="Arial" panose="020B0604020202020204" pitchFamily="34" charset="0"/>
                <a:cs typeface="Arial" panose="020B0604020202020204" pitchFamily="34" charset="0"/>
              </a:rPr>
              <a:t>Meeting future demand</a:t>
            </a:r>
          </a:p>
          <a:p>
            <a:pPr marL="342900" indent="-342900">
              <a:buFont typeface="+mj-lt"/>
              <a:buAutoNum type="arabicPeriod"/>
            </a:pPr>
            <a:r>
              <a:rPr lang="en-GB" sz="1600" dirty="0">
                <a:latin typeface="Arial" panose="020B0604020202020204" pitchFamily="34" charset="0"/>
                <a:cs typeface="Arial" panose="020B0604020202020204" pitchFamily="34" charset="0"/>
              </a:rPr>
              <a:t>Major incident planning </a:t>
            </a:r>
          </a:p>
          <a:p>
            <a:pPr marL="342900" indent="-342900">
              <a:buFont typeface="+mj-lt"/>
              <a:buAutoNum type="arabicPeriod"/>
            </a:pPr>
            <a:r>
              <a:rPr lang="en-GB" sz="1600" dirty="0">
                <a:latin typeface="Arial" panose="020B0604020202020204" pitchFamily="34" charset="0"/>
                <a:cs typeface="Arial" panose="020B0604020202020204" pitchFamily="34" charset="0"/>
              </a:rPr>
              <a:t>Customers in vulnerable situations</a:t>
            </a:r>
          </a:p>
          <a:p>
            <a:pPr marL="342900" indent="-342900">
              <a:buFont typeface="+mj-lt"/>
              <a:buAutoNum type="arabicPeriod"/>
            </a:pPr>
            <a:r>
              <a:rPr lang="en-GB" sz="1600" dirty="0">
                <a:latin typeface="Arial" panose="020B0604020202020204" pitchFamily="34" charset="0"/>
                <a:cs typeface="Arial" panose="020B0604020202020204" pitchFamily="34" charset="0"/>
              </a:rPr>
              <a:t>Innovation</a:t>
            </a:r>
          </a:p>
          <a:p>
            <a:pPr marL="342900" indent="-342900">
              <a:buFont typeface="+mj-lt"/>
              <a:buAutoNum type="arabicPeriod"/>
            </a:pPr>
            <a:r>
              <a:rPr lang="en-GB" sz="1600" dirty="0">
                <a:latin typeface="Arial" panose="020B0604020202020204" pitchFamily="34" charset="0"/>
                <a:cs typeface="Arial" panose="020B0604020202020204" pitchFamily="34" charset="0"/>
              </a:rPr>
              <a:t>Protecting the environment</a:t>
            </a:r>
          </a:p>
          <a:p>
            <a:pPr marL="342900" indent="-342900">
              <a:buFont typeface="+mj-lt"/>
              <a:buAutoNum type="arabicPeriod"/>
            </a:pPr>
            <a:r>
              <a:rPr lang="en-GB" sz="1600" dirty="0">
                <a:latin typeface="Arial" panose="020B0604020202020204" pitchFamily="34" charset="0"/>
                <a:cs typeface="Arial" panose="020B0604020202020204" pitchFamily="34" charset="0"/>
              </a:rPr>
              <a:t>Smart metering</a:t>
            </a:r>
          </a:p>
        </p:txBody>
      </p:sp>
      <p:sp>
        <p:nvSpPr>
          <p:cNvPr id="5" name="Content Placeholder 2"/>
          <p:cNvSpPr txBox="1">
            <a:spLocks/>
          </p:cNvSpPr>
          <p:nvPr/>
        </p:nvSpPr>
        <p:spPr>
          <a:xfrm>
            <a:off x="4716016" y="1412776"/>
            <a:ext cx="4104456" cy="2913187"/>
          </a:xfrm>
          <a:prstGeom prst="rect">
            <a:avLst/>
          </a:prstGeom>
        </p:spPr>
        <p:txBody>
          <a:bodyPr vert="horz" lIns="91440" tIns="45720" rIns="91440" bIns="45720" rtlCol="0">
            <a:noAutofit/>
          </a:bodyPr>
          <a:lst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ED7F11"/>
              </a:buClr>
              <a:buSzTx/>
              <a:buFont typeface="Arial" panose="020B0604020202020204" pitchFamily="34" charset="0"/>
              <a:buNone/>
              <a:tabLst/>
              <a:defRPr/>
            </a:pPr>
            <a:r>
              <a:rPr kumimoji="0" lang="en-GB" sz="2000" b="1" i="0" u="none" strike="noStrike" kern="1200" cap="none" spc="0" normalizeH="0" baseline="0" noProof="0" dirty="0">
                <a:ln>
                  <a:noFill/>
                </a:ln>
                <a:solidFill>
                  <a:srgbClr val="445A69"/>
                </a:solidFill>
                <a:effectLst/>
                <a:uLnTx/>
                <a:uFillTx/>
                <a:latin typeface="Comfortaa" panose="020F0603070200060003" pitchFamily="34" charset="0"/>
                <a:ea typeface="+mn-ea"/>
                <a:cs typeface="+mn-cs"/>
              </a:rPr>
              <a:t>2017/18</a:t>
            </a:r>
          </a:p>
          <a:p>
            <a:pPr marL="342900" marR="0" lvl="0" indent="-342900" algn="l" defTabSz="914400" rtl="0" eaLnBrk="1" fontAlgn="auto" latinLnBrk="0" hangingPunct="1">
              <a:lnSpc>
                <a:spcPct val="100000"/>
              </a:lnSpc>
              <a:spcBef>
                <a:spcPct val="20000"/>
              </a:spcBef>
              <a:spcAft>
                <a:spcPts val="0"/>
              </a:spcAft>
              <a:buClr>
                <a:srgbClr val="ED7F11"/>
              </a:buClr>
              <a:buSzTx/>
              <a:buFont typeface="+mj-lt"/>
              <a:buAutoNum type="arabicPeriod"/>
              <a:tabLst/>
              <a:defRPr/>
            </a:pPr>
            <a:r>
              <a:rPr kumimoji="0" lang="en-GB" sz="1600" b="0" i="0" u="none" strike="noStrike" kern="1200" cap="none" spc="0" normalizeH="0" baseline="0" noProof="0" dirty="0">
                <a:ln>
                  <a:noFill/>
                </a:ln>
                <a:solidFill>
                  <a:srgbClr val="445A69"/>
                </a:solidFill>
                <a:effectLst/>
                <a:uLnTx/>
                <a:uFillTx/>
                <a:latin typeface="Arial" panose="020B0604020202020204" pitchFamily="34" charset="0"/>
                <a:cs typeface="Arial" panose="020B0604020202020204" pitchFamily="34" charset="0"/>
              </a:rPr>
              <a:t>CO awareness and prevention =</a:t>
            </a:r>
          </a:p>
          <a:p>
            <a:pPr marL="342900" marR="0" lvl="0" indent="-342900" algn="l" defTabSz="914400" rtl="0" eaLnBrk="1" fontAlgn="auto" latinLnBrk="0" hangingPunct="1">
              <a:lnSpc>
                <a:spcPct val="100000"/>
              </a:lnSpc>
              <a:spcBef>
                <a:spcPct val="20000"/>
              </a:spcBef>
              <a:spcAft>
                <a:spcPts val="0"/>
              </a:spcAft>
              <a:buClr>
                <a:srgbClr val="ED7F11"/>
              </a:buClr>
              <a:buSzTx/>
              <a:buFont typeface="+mj-lt"/>
              <a:buAutoNum type="arabicPeriod"/>
              <a:tabLst/>
              <a:defRPr/>
            </a:pPr>
            <a:r>
              <a:rPr kumimoji="0" lang="en-GB" sz="1600" b="0" i="0" u="none" strike="noStrike" kern="1200" cap="none" spc="0" normalizeH="0" baseline="0" noProof="0" dirty="0">
                <a:ln>
                  <a:noFill/>
                </a:ln>
                <a:solidFill>
                  <a:srgbClr val="445A69"/>
                </a:solidFill>
                <a:effectLst/>
                <a:uLnTx/>
                <a:uFillTx/>
                <a:latin typeface="Arial" panose="020B0604020202020204" pitchFamily="34" charset="0"/>
                <a:cs typeface="Arial" panose="020B0604020202020204" pitchFamily="34" charset="0"/>
              </a:rPr>
              <a:t>Customers in vulnerable situations </a:t>
            </a:r>
            <a:r>
              <a:rPr kumimoji="0" lang="en-GB" sz="1600" b="1" i="0" u="none" strike="noStrike" kern="1200" cap="none" spc="0" normalizeH="0" baseline="0" noProof="0" dirty="0">
                <a:ln>
                  <a:noFill/>
                </a:ln>
                <a:solidFill>
                  <a:srgbClr val="92D050"/>
                </a:solidFill>
                <a:effectLst/>
                <a:uLnTx/>
                <a:uFillTx/>
                <a:latin typeface="Arial" panose="020B0604020202020204" pitchFamily="34" charset="0"/>
                <a:cs typeface="Arial" panose="020B0604020202020204" pitchFamily="34" charset="0"/>
              </a:rPr>
              <a:t>+5</a:t>
            </a:r>
          </a:p>
          <a:p>
            <a:pPr marL="342900" marR="0" lvl="0" indent="-342900" algn="l" defTabSz="914400" rtl="0" eaLnBrk="1" fontAlgn="auto" latinLnBrk="0" hangingPunct="1">
              <a:lnSpc>
                <a:spcPct val="100000"/>
              </a:lnSpc>
              <a:spcBef>
                <a:spcPct val="20000"/>
              </a:spcBef>
              <a:spcAft>
                <a:spcPts val="0"/>
              </a:spcAft>
              <a:buClr>
                <a:srgbClr val="ED7F11"/>
              </a:buClr>
              <a:buSzTx/>
              <a:buFont typeface="+mj-lt"/>
              <a:buAutoNum type="arabicPeriod"/>
              <a:tabLst/>
              <a:defRPr/>
            </a:pPr>
            <a:r>
              <a:rPr kumimoji="0" lang="en-GB" sz="1600" b="0" i="0" u="none" strike="noStrike" kern="1200" cap="none" spc="0" normalizeH="0" baseline="0" noProof="0" dirty="0">
                <a:ln>
                  <a:noFill/>
                </a:ln>
                <a:solidFill>
                  <a:srgbClr val="445A69"/>
                </a:solidFill>
                <a:effectLst/>
                <a:uLnTx/>
                <a:uFillTx/>
                <a:latin typeface="Arial" panose="020B0604020202020204" pitchFamily="34" charset="0"/>
                <a:cs typeface="Arial" panose="020B0604020202020204" pitchFamily="34" charset="0"/>
              </a:rPr>
              <a:t>Lower carbon future </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a:t>
            </a:r>
          </a:p>
          <a:p>
            <a:pPr marL="342900" marR="0" lvl="0" indent="-342900" algn="l" defTabSz="914400" rtl="0" eaLnBrk="1" fontAlgn="auto" latinLnBrk="0" hangingPunct="1">
              <a:lnSpc>
                <a:spcPct val="100000"/>
              </a:lnSpc>
              <a:spcBef>
                <a:spcPct val="20000"/>
              </a:spcBef>
              <a:spcAft>
                <a:spcPts val="0"/>
              </a:spcAft>
              <a:buClr>
                <a:srgbClr val="ED7F11"/>
              </a:buClr>
              <a:buSzTx/>
              <a:buFont typeface="+mj-lt"/>
              <a:buAutoNum type="arabicPeriod"/>
              <a:tabLst/>
              <a:defRPr/>
            </a:pPr>
            <a:r>
              <a:rPr kumimoji="0" lang="en-GB" sz="1600" b="0" i="0" u="none" strike="noStrike" kern="1200" cap="none" spc="0" normalizeH="0" baseline="0" noProof="0" dirty="0">
                <a:ln>
                  <a:noFill/>
                </a:ln>
                <a:solidFill>
                  <a:srgbClr val="445A69"/>
                </a:solidFill>
                <a:effectLst/>
                <a:uLnTx/>
                <a:uFillTx/>
                <a:latin typeface="Arial" panose="020B0604020202020204" pitchFamily="34" charset="0"/>
                <a:cs typeface="Arial" panose="020B0604020202020204" pitchFamily="34" charset="0"/>
              </a:rPr>
              <a:t>Supporting those in fuel poverty </a:t>
            </a:r>
            <a:r>
              <a:rPr kumimoji="0" lang="en-GB" sz="1600" b="1" i="0" u="none" strike="noStrike" kern="1200" cap="none" spc="0" normalizeH="0" baseline="0" noProof="0" dirty="0">
                <a:ln>
                  <a:noFill/>
                </a:ln>
                <a:solidFill>
                  <a:srgbClr val="445A69"/>
                </a:solidFill>
                <a:effectLst/>
                <a:uLnTx/>
                <a:uFillTx/>
                <a:latin typeface="Arial" panose="020B0604020202020204" pitchFamily="34" charset="0"/>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ED7F11"/>
              </a:buClr>
              <a:buSzTx/>
              <a:buFont typeface="+mj-lt"/>
              <a:buAutoNum type="arabicPeriod"/>
              <a:tabLst/>
              <a:defRPr/>
            </a:pPr>
            <a:r>
              <a:rPr kumimoji="0" lang="en-GB" sz="1600" b="0" i="0" u="none" strike="noStrike" kern="1200" cap="none" spc="0" normalizeH="0" baseline="0" noProof="0" dirty="0">
                <a:ln>
                  <a:noFill/>
                </a:ln>
                <a:solidFill>
                  <a:srgbClr val="445A69"/>
                </a:solidFill>
                <a:effectLst/>
                <a:uLnTx/>
                <a:uFillTx/>
                <a:latin typeface="Arial" panose="020B0604020202020204" pitchFamily="34" charset="0"/>
                <a:cs typeface="Arial" panose="020B0604020202020204" pitchFamily="34" charset="0"/>
              </a:rPr>
              <a:t>Meeting future demand </a:t>
            </a:r>
            <a:r>
              <a:rPr kumimoji="0" lang="en-GB" sz="1600" b="1" i="0" u="none" strike="noStrike" kern="1200" cap="none" spc="0" normalizeH="0" baseline="0" noProof="0" dirty="0">
                <a:ln>
                  <a:noFill/>
                </a:ln>
                <a:solidFill>
                  <a:srgbClr val="445A69"/>
                </a:solidFill>
                <a:effectLst/>
                <a:uLnTx/>
                <a:uFillTx/>
                <a:latin typeface="Arial" panose="020B0604020202020204" pitchFamily="34" charset="0"/>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ED7F11"/>
              </a:buClr>
              <a:buSzTx/>
              <a:buFont typeface="+mj-lt"/>
              <a:buAutoNum type="arabicPeriod"/>
              <a:tabLst/>
              <a:defRPr/>
            </a:pPr>
            <a:r>
              <a:rPr kumimoji="0" lang="en-GB" sz="1600" b="0" i="0" u="none" strike="noStrike" kern="1200" cap="none" spc="0" normalizeH="0" baseline="0" noProof="0" dirty="0">
                <a:ln>
                  <a:noFill/>
                </a:ln>
                <a:solidFill>
                  <a:srgbClr val="445A69"/>
                </a:solidFill>
                <a:effectLst/>
                <a:uLnTx/>
                <a:uFillTx/>
                <a:latin typeface="Arial" panose="020B0604020202020204" pitchFamily="34" charset="0"/>
                <a:cs typeface="Arial" panose="020B0604020202020204" pitchFamily="34" charset="0"/>
              </a:rPr>
              <a:t>Innovation </a:t>
            </a:r>
            <a:r>
              <a:rPr kumimoji="0" lang="en-GB" sz="1600" b="1" i="0" u="none" strike="noStrike" kern="1200" cap="none" spc="0" normalizeH="0" baseline="0" noProof="0" dirty="0">
                <a:ln>
                  <a:noFill/>
                </a:ln>
                <a:solidFill>
                  <a:srgbClr val="92D050"/>
                </a:solidFill>
                <a:effectLst/>
                <a:uLnTx/>
                <a:uFillTx/>
                <a:latin typeface="Arial" panose="020B0604020202020204" pitchFamily="34" charset="0"/>
                <a:cs typeface="Arial" panose="020B0604020202020204" pitchFamily="34" charset="0"/>
              </a:rPr>
              <a:t>+2</a:t>
            </a:r>
          </a:p>
          <a:p>
            <a:pPr marL="342900" marR="0" lvl="0" indent="-342900" algn="l" defTabSz="914400" rtl="0" eaLnBrk="1" fontAlgn="auto" latinLnBrk="0" hangingPunct="1">
              <a:lnSpc>
                <a:spcPct val="100000"/>
              </a:lnSpc>
              <a:spcBef>
                <a:spcPct val="20000"/>
              </a:spcBef>
              <a:spcAft>
                <a:spcPts val="0"/>
              </a:spcAft>
              <a:buClr>
                <a:srgbClr val="ED7F11"/>
              </a:buClr>
              <a:buSzTx/>
              <a:buFont typeface="+mj-lt"/>
              <a:buAutoNum type="arabicPeriod"/>
              <a:tabLst/>
              <a:defRPr/>
            </a:pPr>
            <a:r>
              <a:rPr kumimoji="0" lang="en-GB" sz="1600" b="0" i="0" u="none" strike="noStrike" kern="1200" cap="none" spc="0" normalizeH="0" baseline="0" noProof="0" dirty="0">
                <a:ln>
                  <a:noFill/>
                </a:ln>
                <a:solidFill>
                  <a:srgbClr val="445A69"/>
                </a:solidFill>
                <a:effectLst/>
                <a:uLnTx/>
                <a:uFillTx/>
                <a:latin typeface="Arial" panose="020B0604020202020204" pitchFamily="34" charset="0"/>
                <a:cs typeface="Arial" panose="020B0604020202020204" pitchFamily="34" charset="0"/>
              </a:rPr>
              <a:t>Customer service </a:t>
            </a:r>
            <a:r>
              <a:rPr kumimoji="0" lang="en-GB" sz="16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NEW</a:t>
            </a:r>
          </a:p>
          <a:p>
            <a:pPr marL="342900" marR="0" lvl="0" indent="-342900" algn="l" defTabSz="914400" rtl="0" eaLnBrk="1" fontAlgn="auto" latinLnBrk="0" hangingPunct="1">
              <a:lnSpc>
                <a:spcPct val="100000"/>
              </a:lnSpc>
              <a:spcBef>
                <a:spcPct val="20000"/>
              </a:spcBef>
              <a:spcAft>
                <a:spcPts val="0"/>
              </a:spcAft>
              <a:buClr>
                <a:srgbClr val="ED7F11"/>
              </a:buClr>
              <a:buSzTx/>
              <a:buFont typeface="+mj-lt"/>
              <a:buAutoNum type="arabicPeriod"/>
              <a:tabLst/>
              <a:defRPr/>
            </a:pPr>
            <a:r>
              <a:rPr kumimoji="0" lang="en-GB" sz="1600" b="0" i="0" u="none" strike="noStrike" kern="1200" cap="none" spc="0" normalizeH="0" baseline="0" noProof="0" dirty="0">
                <a:ln>
                  <a:noFill/>
                </a:ln>
                <a:solidFill>
                  <a:srgbClr val="445A69"/>
                </a:solidFill>
                <a:effectLst/>
                <a:uLnTx/>
                <a:uFillTx/>
                <a:latin typeface="Arial" panose="020B0604020202020204" pitchFamily="34" charset="0"/>
                <a:cs typeface="Arial" panose="020B0604020202020204" pitchFamily="34" charset="0"/>
              </a:rPr>
              <a:t>Connections </a:t>
            </a:r>
            <a:r>
              <a:rPr kumimoji="0" lang="en-GB" sz="16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NEW</a:t>
            </a:r>
          </a:p>
          <a:p>
            <a:pPr marL="342900" marR="0" lvl="0" indent="-342900" algn="l" defTabSz="914400" rtl="0" eaLnBrk="1" fontAlgn="auto" latinLnBrk="0" hangingPunct="1">
              <a:lnSpc>
                <a:spcPct val="100000"/>
              </a:lnSpc>
              <a:spcBef>
                <a:spcPct val="20000"/>
              </a:spcBef>
              <a:spcAft>
                <a:spcPts val="0"/>
              </a:spcAft>
              <a:buClr>
                <a:srgbClr val="ED7F11"/>
              </a:buClr>
              <a:buSzTx/>
              <a:buFont typeface="+mj-lt"/>
              <a:buAutoNum type="arabicPeriod"/>
              <a:tabLst/>
              <a:defRPr/>
            </a:pPr>
            <a:r>
              <a:rPr kumimoji="0" lang="en-GB" sz="1600" b="0" i="0" u="none" strike="noStrike" kern="1200" cap="none" spc="0" normalizeH="0" baseline="0" noProof="0" dirty="0">
                <a:ln>
                  <a:noFill/>
                </a:ln>
                <a:solidFill>
                  <a:srgbClr val="445A69"/>
                </a:solidFill>
                <a:effectLst/>
                <a:uLnTx/>
                <a:uFillTx/>
                <a:latin typeface="Arial" panose="020B0604020202020204" pitchFamily="34" charset="0"/>
                <a:cs typeface="Arial" panose="020B0604020202020204" pitchFamily="34" charset="0"/>
              </a:rPr>
              <a:t>Theft of gas </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-6</a:t>
            </a:r>
          </a:p>
          <a:p>
            <a:pPr marL="342900" marR="0" lvl="0" indent="-342900" algn="l" defTabSz="914400" rtl="0" eaLnBrk="1" fontAlgn="auto" latinLnBrk="0" hangingPunct="1">
              <a:lnSpc>
                <a:spcPct val="100000"/>
              </a:lnSpc>
              <a:spcBef>
                <a:spcPct val="20000"/>
              </a:spcBef>
              <a:spcAft>
                <a:spcPts val="0"/>
              </a:spcAft>
              <a:buClr>
                <a:srgbClr val="ED7F11"/>
              </a:buClr>
              <a:buSzTx/>
              <a:buFont typeface="+mj-lt"/>
              <a:buAutoNum type="arabicPeriod"/>
              <a:tabLst/>
              <a:defRPr/>
            </a:pPr>
            <a:r>
              <a:rPr kumimoji="0" lang="en-GB" sz="1600" b="0" i="0" u="none" strike="noStrike" kern="1200" cap="none" spc="0" normalizeH="0" baseline="0" noProof="0" dirty="0">
                <a:ln>
                  <a:noFill/>
                </a:ln>
                <a:solidFill>
                  <a:srgbClr val="445A69"/>
                </a:solidFill>
                <a:effectLst/>
                <a:uLnTx/>
                <a:uFillTx/>
                <a:latin typeface="Arial" panose="020B0604020202020204" pitchFamily="34" charset="0"/>
                <a:cs typeface="Arial" panose="020B0604020202020204" pitchFamily="34" charset="0"/>
              </a:rPr>
              <a:t>Major incident planning </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p>
          <a:p>
            <a:pPr marL="342900" marR="0" lvl="0" indent="-342900" algn="l" defTabSz="914400" rtl="0" eaLnBrk="1" fontAlgn="auto" latinLnBrk="0" hangingPunct="1">
              <a:lnSpc>
                <a:spcPct val="100000"/>
              </a:lnSpc>
              <a:spcBef>
                <a:spcPct val="20000"/>
              </a:spcBef>
              <a:spcAft>
                <a:spcPts val="0"/>
              </a:spcAft>
              <a:buClr>
                <a:srgbClr val="ED7F11"/>
              </a:buClr>
              <a:buSzTx/>
              <a:buFont typeface="+mj-lt"/>
              <a:buAutoNum type="arabicPeriod"/>
              <a:tabLst/>
              <a:defRPr/>
            </a:pPr>
            <a:r>
              <a:rPr kumimoji="0" lang="en-GB" sz="1600" b="0" i="0" u="none" strike="noStrike" kern="1200" cap="none" spc="0" normalizeH="0" baseline="0" noProof="0" dirty="0">
                <a:ln>
                  <a:noFill/>
                </a:ln>
                <a:solidFill>
                  <a:srgbClr val="445A69"/>
                </a:solidFill>
                <a:effectLst/>
                <a:uLnTx/>
                <a:uFillTx/>
                <a:latin typeface="Arial" panose="020B0604020202020204" pitchFamily="34" charset="0"/>
                <a:cs typeface="Arial" panose="020B0604020202020204" pitchFamily="34" charset="0"/>
              </a:rPr>
              <a:t>Protecting the environment </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a:t>
            </a:r>
          </a:p>
          <a:p>
            <a:pPr marL="342900" marR="0" lvl="0" indent="-342900" algn="l" defTabSz="914400" rtl="0" eaLnBrk="1" fontAlgn="auto" latinLnBrk="0" hangingPunct="1">
              <a:lnSpc>
                <a:spcPct val="100000"/>
              </a:lnSpc>
              <a:spcBef>
                <a:spcPct val="20000"/>
              </a:spcBef>
              <a:spcAft>
                <a:spcPts val="0"/>
              </a:spcAft>
              <a:buClr>
                <a:srgbClr val="ED7F11"/>
              </a:buClr>
              <a:buSzTx/>
              <a:buFont typeface="+mj-lt"/>
              <a:buAutoNum type="arabicPeriod"/>
              <a:tabLst/>
              <a:defRPr/>
            </a:pPr>
            <a:r>
              <a:rPr kumimoji="0" lang="en-GB" sz="1600" b="0" i="0" u="none" strike="noStrike" kern="1200" cap="none" spc="0" normalizeH="0" baseline="0" noProof="0" dirty="0">
                <a:ln>
                  <a:noFill/>
                </a:ln>
                <a:solidFill>
                  <a:srgbClr val="445A69"/>
                </a:solidFill>
                <a:effectLst/>
                <a:uLnTx/>
                <a:uFillTx/>
                <a:latin typeface="Arial" panose="020B0604020202020204" pitchFamily="34" charset="0"/>
                <a:cs typeface="Arial" panose="020B0604020202020204" pitchFamily="34" charset="0"/>
              </a:rPr>
              <a:t>Smart metering </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a:t>
            </a:r>
          </a:p>
          <a:p>
            <a:pPr marL="342900" marR="0" lvl="0" indent="-342900" algn="l" defTabSz="914400" rtl="0" eaLnBrk="1" fontAlgn="auto" latinLnBrk="0" hangingPunct="1">
              <a:lnSpc>
                <a:spcPct val="100000"/>
              </a:lnSpc>
              <a:spcBef>
                <a:spcPct val="20000"/>
              </a:spcBef>
              <a:spcAft>
                <a:spcPts val="0"/>
              </a:spcAft>
              <a:buClr>
                <a:srgbClr val="ED7F11"/>
              </a:buClr>
              <a:buSzTx/>
              <a:buFont typeface="+mj-lt"/>
              <a:buAutoNum type="arabicPeriod"/>
              <a:tabLst/>
              <a:defRPr/>
            </a:pPr>
            <a:endParaRPr kumimoji="0" lang="en-GB" sz="1600" b="0" i="0" u="none" strike="noStrike" kern="1200" cap="none" spc="0" normalizeH="0" baseline="0" noProof="0" dirty="0">
              <a:ln>
                <a:noFill/>
              </a:ln>
              <a:solidFill>
                <a:srgbClr val="445A69"/>
              </a:solidFill>
              <a:effectLst/>
              <a:uLnTx/>
              <a:uFillTx/>
              <a:ea typeface="+mn-ea"/>
              <a:cs typeface="+mn-cs"/>
            </a:endParaRPr>
          </a:p>
        </p:txBody>
      </p:sp>
    </p:spTree>
    <p:extLst>
      <p:ext uri="{BB962C8B-B14F-4D97-AF65-F5344CB8AC3E}">
        <p14:creationId xmlns:p14="http://schemas.microsoft.com/office/powerpoint/2010/main" val="143497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3134-CD66-43DA-89CC-469278BC0479}"/>
              </a:ext>
            </a:extLst>
          </p:cNvPr>
          <p:cNvSpPr>
            <a:spLocks noGrp="1"/>
          </p:cNvSpPr>
          <p:nvPr>
            <p:ph type="title"/>
          </p:nvPr>
        </p:nvSpPr>
        <p:spPr/>
        <p:txBody>
          <a:bodyPr/>
          <a:lstStyle/>
          <a:p>
            <a:r>
              <a:rPr lang="en-GB" dirty="0">
                <a:latin typeface="Comfortaa" panose="020F0603070200060003" pitchFamily="34" charset="0"/>
              </a:rPr>
              <a:t>Stakeholder priorities and findings</a:t>
            </a:r>
          </a:p>
        </p:txBody>
      </p:sp>
      <p:sp>
        <p:nvSpPr>
          <p:cNvPr id="4" name="Slide Number Placeholder 3">
            <a:extLst>
              <a:ext uri="{FF2B5EF4-FFF2-40B4-BE49-F238E27FC236}">
                <a16:creationId xmlns:a16="http://schemas.microsoft.com/office/drawing/2014/main" id="{31353446-1BEB-4F8B-8CE7-12BBB25DC6C8}"/>
              </a:ext>
            </a:extLst>
          </p:cNvPr>
          <p:cNvSpPr>
            <a:spLocks noGrp="1"/>
          </p:cNvSpPr>
          <p:nvPr>
            <p:ph type="sldNum" sz="quarter" idx="12"/>
          </p:nvPr>
        </p:nvSpPr>
        <p:spPr/>
        <p:txBody>
          <a:bodyPr/>
          <a:lstStyle/>
          <a:p>
            <a:fld id="{490165BC-DBA7-4530-8926-81165AFC8D69}" type="slidenum">
              <a:rPr lang="en-GB" smtClean="0">
                <a:solidFill>
                  <a:srgbClr val="445A69"/>
                </a:solidFill>
              </a:rPr>
              <a:pPr/>
              <a:t>16</a:t>
            </a:fld>
            <a:endParaRPr lang="en-GB">
              <a:solidFill>
                <a:srgbClr val="445A69"/>
              </a:solidFill>
            </a:endParaRPr>
          </a:p>
        </p:txBody>
      </p:sp>
      <p:sp>
        <p:nvSpPr>
          <p:cNvPr id="11" name="Content Placeholder 2">
            <a:extLst>
              <a:ext uri="{FF2B5EF4-FFF2-40B4-BE49-F238E27FC236}">
                <a16:creationId xmlns:a16="http://schemas.microsoft.com/office/drawing/2014/main" id="{0770383D-070E-4070-B81B-2D135B4C3686}"/>
              </a:ext>
            </a:extLst>
          </p:cNvPr>
          <p:cNvSpPr txBox="1">
            <a:spLocks/>
          </p:cNvSpPr>
          <p:nvPr/>
        </p:nvSpPr>
        <p:spPr>
          <a:xfrm>
            <a:off x="2421914" y="1340768"/>
            <a:ext cx="5025570" cy="3777283"/>
          </a:xfrm>
          <a:prstGeom prst="rect">
            <a:avLst/>
          </a:prstGeom>
        </p:spPr>
        <p:txBody>
          <a:bodyPr vert="horz" lIns="91440" tIns="45720" rIns="91440" bIns="45720" rtlCol="0">
            <a:noAutofit/>
          </a:bodyPr>
          <a:lst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
                <a:srgbClr val="ED7F11"/>
              </a:buClr>
              <a:buFont typeface="Arial" panose="020B0604020202020204" pitchFamily="34" charset="0"/>
              <a:buNone/>
            </a:pPr>
            <a:r>
              <a:rPr lang="en-GB" sz="2000" b="1" dirty="0">
                <a:solidFill>
                  <a:schemeClr val="tx1">
                    <a:lumMod val="65000"/>
                    <a:lumOff val="35000"/>
                  </a:schemeClr>
                </a:solidFill>
                <a:latin typeface="Arial" panose="020B0604020202020204" pitchFamily="34" charset="0"/>
                <a:cs typeface="Arial" panose="020B0604020202020204" pitchFamily="34" charset="0"/>
              </a:rPr>
              <a:t>2018/19</a:t>
            </a:r>
          </a:p>
          <a:p>
            <a:pPr marL="342900" indent="-342900">
              <a:buClr>
                <a:srgbClr val="ED7F11"/>
              </a:buClr>
              <a:buFont typeface="+mj-lt"/>
              <a:buAutoNum type="arabicPeriod"/>
            </a:pPr>
            <a:r>
              <a:rPr lang="en-GB" sz="1600" dirty="0">
                <a:solidFill>
                  <a:schemeClr val="tx1">
                    <a:lumMod val="65000"/>
                    <a:lumOff val="35000"/>
                  </a:schemeClr>
                </a:solidFill>
                <a:latin typeface="Arial" panose="020B0604020202020204" pitchFamily="34" charset="0"/>
                <a:cs typeface="Arial" panose="020B0604020202020204" pitchFamily="34" charset="0"/>
              </a:rPr>
              <a:t>CO awareness and prevention =</a:t>
            </a:r>
          </a:p>
          <a:p>
            <a:pPr marL="342900" indent="-342900">
              <a:buClr>
                <a:srgbClr val="ED7F11"/>
              </a:buClr>
              <a:buFont typeface="+mj-lt"/>
              <a:buAutoNum type="arabicPeriod"/>
            </a:pPr>
            <a:r>
              <a:rPr lang="en-GB" sz="1600" dirty="0">
                <a:solidFill>
                  <a:schemeClr val="tx1">
                    <a:lumMod val="65000"/>
                    <a:lumOff val="35000"/>
                  </a:schemeClr>
                </a:solidFill>
                <a:latin typeface="Arial" panose="020B0604020202020204" pitchFamily="34" charset="0"/>
                <a:cs typeface="Arial" panose="020B0604020202020204" pitchFamily="34" charset="0"/>
              </a:rPr>
              <a:t>Customers in vulnerable situations =</a:t>
            </a:r>
            <a:endParaRPr lang="en-GB" sz="1600" b="1"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Clr>
                <a:srgbClr val="ED7F11"/>
              </a:buClr>
              <a:buFont typeface="+mj-lt"/>
              <a:buAutoNum type="arabicPeriod"/>
            </a:pPr>
            <a:r>
              <a:rPr lang="en-GB" sz="1600" dirty="0">
                <a:solidFill>
                  <a:schemeClr val="tx1">
                    <a:lumMod val="65000"/>
                    <a:lumOff val="35000"/>
                  </a:schemeClr>
                </a:solidFill>
                <a:latin typeface="Arial" panose="020B0604020202020204" pitchFamily="34" charset="0"/>
                <a:cs typeface="Arial" panose="020B0604020202020204" pitchFamily="34" charset="0"/>
              </a:rPr>
              <a:t>Supporting those in fuel poverty </a:t>
            </a:r>
            <a:r>
              <a:rPr lang="en-GB" sz="1600" b="1" dirty="0">
                <a:solidFill>
                  <a:schemeClr val="tx1">
                    <a:lumMod val="65000"/>
                    <a:lumOff val="35000"/>
                  </a:schemeClr>
                </a:solidFill>
                <a:latin typeface="Arial" panose="020B0604020202020204" pitchFamily="34" charset="0"/>
                <a:cs typeface="Arial" panose="020B0604020202020204" pitchFamily="34" charset="0"/>
              </a:rPr>
              <a:t>+1</a:t>
            </a:r>
          </a:p>
          <a:p>
            <a:pPr marL="342900" indent="-342900">
              <a:buClr>
                <a:srgbClr val="ED7F11"/>
              </a:buClr>
              <a:buFont typeface="+mj-lt"/>
              <a:buAutoNum type="arabicPeriod"/>
            </a:pPr>
            <a:r>
              <a:rPr lang="en-GB" sz="1600" dirty="0">
                <a:solidFill>
                  <a:schemeClr val="tx1">
                    <a:lumMod val="65000"/>
                    <a:lumOff val="35000"/>
                  </a:schemeClr>
                </a:solidFill>
                <a:latin typeface="Arial" panose="020B0604020202020204" pitchFamily="34" charset="0"/>
                <a:cs typeface="Arial" panose="020B0604020202020204" pitchFamily="34" charset="0"/>
              </a:rPr>
              <a:t>Lower carbon future </a:t>
            </a:r>
            <a:r>
              <a:rPr lang="en-GB" sz="1600" b="1" dirty="0">
                <a:solidFill>
                  <a:schemeClr val="tx1">
                    <a:lumMod val="65000"/>
                    <a:lumOff val="35000"/>
                  </a:schemeClr>
                </a:solidFill>
                <a:latin typeface="Arial" panose="020B0604020202020204" pitchFamily="34" charset="0"/>
                <a:cs typeface="Arial" panose="020B0604020202020204" pitchFamily="34" charset="0"/>
              </a:rPr>
              <a:t>-1</a:t>
            </a:r>
          </a:p>
          <a:p>
            <a:pPr marL="342900" indent="-342900">
              <a:buClr>
                <a:srgbClr val="ED7F11"/>
              </a:buClr>
              <a:buFont typeface="+mj-lt"/>
              <a:buAutoNum type="arabicPeriod"/>
            </a:pPr>
            <a:r>
              <a:rPr lang="en-GB" sz="1600" dirty="0">
                <a:solidFill>
                  <a:schemeClr val="tx1">
                    <a:lumMod val="65000"/>
                    <a:lumOff val="35000"/>
                  </a:schemeClr>
                </a:solidFill>
                <a:latin typeface="Arial" panose="020B0604020202020204" pitchFamily="34" charset="0"/>
                <a:cs typeface="Arial" panose="020B0604020202020204" pitchFamily="34" charset="0"/>
              </a:rPr>
              <a:t>Meeting future demand =</a:t>
            </a:r>
            <a:r>
              <a:rPr lang="en-GB" sz="1600" b="1" dirty="0">
                <a:solidFill>
                  <a:schemeClr val="tx1">
                    <a:lumMod val="65000"/>
                    <a:lumOff val="35000"/>
                  </a:schemeClr>
                </a:solidFill>
                <a:latin typeface="Arial" panose="020B0604020202020204" pitchFamily="34" charset="0"/>
                <a:cs typeface="Arial" panose="020B0604020202020204" pitchFamily="34" charset="0"/>
              </a:rPr>
              <a:t> </a:t>
            </a:r>
          </a:p>
          <a:p>
            <a:pPr marL="342900" indent="-342900">
              <a:buClr>
                <a:srgbClr val="ED7F11"/>
              </a:buClr>
              <a:buFont typeface="+mj-lt"/>
              <a:buAutoNum type="arabicPeriod"/>
            </a:pPr>
            <a:r>
              <a:rPr lang="en-GB" sz="1600" dirty="0">
                <a:solidFill>
                  <a:schemeClr val="tx1">
                    <a:lumMod val="65000"/>
                    <a:lumOff val="35000"/>
                  </a:schemeClr>
                </a:solidFill>
                <a:latin typeface="Arial" panose="020B0604020202020204" pitchFamily="34" charset="0"/>
                <a:cs typeface="Arial" panose="020B0604020202020204" pitchFamily="34" charset="0"/>
              </a:rPr>
              <a:t>Innovation =</a:t>
            </a:r>
            <a:r>
              <a:rPr lang="en-GB" sz="1600" b="1" dirty="0">
                <a:solidFill>
                  <a:schemeClr val="tx1">
                    <a:lumMod val="65000"/>
                    <a:lumOff val="35000"/>
                  </a:schemeClr>
                </a:solidFill>
                <a:latin typeface="Arial" panose="020B0604020202020204" pitchFamily="34" charset="0"/>
                <a:cs typeface="Arial" panose="020B0604020202020204" pitchFamily="34" charset="0"/>
              </a:rPr>
              <a:t> </a:t>
            </a:r>
          </a:p>
          <a:p>
            <a:pPr marL="342900" indent="-342900">
              <a:buClr>
                <a:srgbClr val="ED7F11"/>
              </a:buClr>
              <a:buFont typeface="+mj-lt"/>
              <a:buAutoNum type="arabicPeriod" startAt="6"/>
            </a:pPr>
            <a:r>
              <a:rPr lang="en-GB" sz="1600" dirty="0">
                <a:solidFill>
                  <a:schemeClr val="tx1">
                    <a:lumMod val="65000"/>
                    <a:lumOff val="35000"/>
                  </a:schemeClr>
                </a:solidFill>
                <a:latin typeface="Arial" panose="020B0604020202020204" pitchFamily="34" charset="0"/>
                <a:cs typeface="Arial" panose="020B0604020202020204" pitchFamily="34" charset="0"/>
              </a:rPr>
              <a:t>Customer service +1</a:t>
            </a:r>
          </a:p>
          <a:p>
            <a:pPr marL="0" indent="0">
              <a:buClr>
                <a:srgbClr val="ED7F11"/>
              </a:buClr>
              <a:buFont typeface="Arial" panose="020B0604020202020204" pitchFamily="34" charset="0"/>
              <a:buNone/>
            </a:pPr>
            <a:r>
              <a:rPr lang="en-GB" sz="1600" dirty="0">
                <a:solidFill>
                  <a:schemeClr val="tx1">
                    <a:lumMod val="65000"/>
                    <a:lumOff val="35000"/>
                  </a:schemeClr>
                </a:solidFill>
                <a:latin typeface="Arial" panose="020B0604020202020204" pitchFamily="34" charset="0"/>
                <a:cs typeface="Arial" panose="020B0604020202020204" pitchFamily="34" charset="0"/>
              </a:rPr>
              <a:t>8.   Connections =</a:t>
            </a:r>
          </a:p>
          <a:p>
            <a:pPr marL="342900" indent="-342900">
              <a:buClr>
                <a:srgbClr val="ED7F11"/>
              </a:buClr>
              <a:buFont typeface="Arial" panose="020B0604020202020204" pitchFamily="34" charset="0"/>
              <a:buAutoNum type="arabicPeriod" startAt="8"/>
            </a:pPr>
            <a:r>
              <a:rPr lang="en-GB" sz="1600" dirty="0">
                <a:solidFill>
                  <a:schemeClr val="tx1">
                    <a:lumMod val="65000"/>
                    <a:lumOff val="35000"/>
                  </a:schemeClr>
                </a:solidFill>
                <a:latin typeface="Arial" panose="020B0604020202020204" pitchFamily="34" charset="0"/>
                <a:cs typeface="Arial" panose="020B0604020202020204" pitchFamily="34" charset="0"/>
              </a:rPr>
              <a:t>Protecting the environment </a:t>
            </a:r>
            <a:r>
              <a:rPr lang="en-GB" sz="1600" b="1" dirty="0">
                <a:solidFill>
                  <a:schemeClr val="tx1">
                    <a:lumMod val="65000"/>
                    <a:lumOff val="35000"/>
                  </a:schemeClr>
                </a:solidFill>
                <a:latin typeface="Arial" panose="020B0604020202020204" pitchFamily="34" charset="0"/>
                <a:cs typeface="Arial" panose="020B0604020202020204" pitchFamily="34" charset="0"/>
              </a:rPr>
              <a:t>+2</a:t>
            </a:r>
          </a:p>
          <a:p>
            <a:pPr marL="342900" indent="-342900">
              <a:buClr>
                <a:srgbClr val="ED7F11"/>
              </a:buClr>
              <a:buFont typeface="Arial" panose="020B0604020202020204" pitchFamily="34" charset="0"/>
              <a:buAutoNum type="arabicPeriod" startAt="10"/>
            </a:pPr>
            <a:r>
              <a:rPr lang="en-GB" sz="1600" dirty="0">
                <a:solidFill>
                  <a:schemeClr val="tx1">
                    <a:lumMod val="65000"/>
                    <a:lumOff val="35000"/>
                  </a:schemeClr>
                </a:solidFill>
                <a:latin typeface="Arial" panose="020B0604020202020204" pitchFamily="34" charset="0"/>
                <a:cs typeface="Arial" panose="020B0604020202020204" pitchFamily="34" charset="0"/>
              </a:rPr>
              <a:t>Major incident planning </a:t>
            </a:r>
            <a:r>
              <a:rPr lang="en-GB" sz="1600" b="1" dirty="0">
                <a:solidFill>
                  <a:schemeClr val="tx1">
                    <a:lumMod val="65000"/>
                    <a:lumOff val="35000"/>
                  </a:schemeClr>
                </a:solidFill>
                <a:latin typeface="Arial" panose="020B0604020202020204" pitchFamily="34" charset="0"/>
                <a:cs typeface="Arial" panose="020B0604020202020204" pitchFamily="34" charset="0"/>
              </a:rPr>
              <a:t>=</a:t>
            </a:r>
          </a:p>
          <a:p>
            <a:pPr marL="342900" indent="-342900">
              <a:buClr>
                <a:srgbClr val="ED7F11"/>
              </a:buClr>
              <a:buFont typeface="Arial" panose="020B0604020202020204" pitchFamily="34" charset="0"/>
              <a:buAutoNum type="arabicPeriod" startAt="10"/>
            </a:pPr>
            <a:r>
              <a:rPr lang="en-GB" sz="1600" dirty="0">
                <a:solidFill>
                  <a:schemeClr val="tx1">
                    <a:lumMod val="65000"/>
                    <a:lumOff val="35000"/>
                  </a:schemeClr>
                </a:solidFill>
                <a:latin typeface="Arial" panose="020B0604020202020204" pitchFamily="34" charset="0"/>
                <a:cs typeface="Arial" panose="020B0604020202020204" pitchFamily="34" charset="0"/>
              </a:rPr>
              <a:t>Theft of gas </a:t>
            </a:r>
            <a:r>
              <a:rPr lang="en-GB" sz="1600" b="1" dirty="0">
                <a:solidFill>
                  <a:schemeClr val="tx1">
                    <a:lumMod val="65000"/>
                    <a:lumOff val="35000"/>
                  </a:schemeClr>
                </a:solidFill>
                <a:latin typeface="Arial" panose="020B0604020202020204" pitchFamily="34" charset="0"/>
                <a:cs typeface="Arial" panose="020B0604020202020204" pitchFamily="34" charset="0"/>
              </a:rPr>
              <a:t>-2</a:t>
            </a:r>
          </a:p>
          <a:p>
            <a:pPr marL="342900" indent="-342900">
              <a:buClr>
                <a:srgbClr val="ED7F11"/>
              </a:buClr>
              <a:buFont typeface="Arial" panose="020B0604020202020204" pitchFamily="34" charset="0"/>
              <a:buAutoNum type="arabicPeriod" startAt="10"/>
            </a:pPr>
            <a:r>
              <a:rPr lang="en-GB" sz="1600" dirty="0">
                <a:solidFill>
                  <a:schemeClr val="tx1">
                    <a:lumMod val="65000"/>
                    <a:lumOff val="35000"/>
                  </a:schemeClr>
                </a:solidFill>
                <a:latin typeface="Arial" panose="020B0604020202020204" pitchFamily="34" charset="0"/>
                <a:cs typeface="Arial" panose="020B0604020202020204" pitchFamily="34" charset="0"/>
              </a:rPr>
              <a:t>Smart metering </a:t>
            </a:r>
            <a:r>
              <a:rPr lang="en-GB" sz="1600" b="1" dirty="0">
                <a:solidFill>
                  <a:schemeClr val="tx1">
                    <a:lumMod val="65000"/>
                    <a:lumOff val="35000"/>
                  </a:schemeClr>
                </a:solidFill>
                <a:latin typeface="Arial" panose="020B0604020202020204" pitchFamily="34" charset="0"/>
                <a:cs typeface="Arial" panose="020B0604020202020204" pitchFamily="34" charset="0"/>
              </a:rPr>
              <a:t>= Remove</a:t>
            </a:r>
          </a:p>
        </p:txBody>
      </p:sp>
    </p:spTree>
    <p:extLst>
      <p:ext uri="{BB962C8B-B14F-4D97-AF65-F5344CB8AC3E}">
        <p14:creationId xmlns:p14="http://schemas.microsoft.com/office/powerpoint/2010/main" val="3065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D099-71C3-4A9D-9D23-A5AEA2568EBC}"/>
              </a:ext>
            </a:extLst>
          </p:cNvPr>
          <p:cNvSpPr>
            <a:spLocks noGrp="1"/>
          </p:cNvSpPr>
          <p:nvPr>
            <p:ph type="title"/>
          </p:nvPr>
        </p:nvSpPr>
        <p:spPr/>
        <p:txBody>
          <a:bodyPr/>
          <a:lstStyle/>
          <a:p>
            <a:r>
              <a:rPr lang="en-GB" dirty="0">
                <a:latin typeface="Comfortaa" panose="020F0603070200060003" pitchFamily="34" charset="0"/>
              </a:rPr>
              <a:t>Mini breakout session</a:t>
            </a:r>
          </a:p>
        </p:txBody>
      </p:sp>
      <p:sp>
        <p:nvSpPr>
          <p:cNvPr id="4" name="Slide Number Placeholder 3">
            <a:extLst>
              <a:ext uri="{FF2B5EF4-FFF2-40B4-BE49-F238E27FC236}">
                <a16:creationId xmlns:a16="http://schemas.microsoft.com/office/drawing/2014/main" id="{D588F88F-D0C3-44A4-9013-C7426EE251C7}"/>
              </a:ext>
            </a:extLst>
          </p:cNvPr>
          <p:cNvSpPr>
            <a:spLocks noGrp="1"/>
          </p:cNvSpPr>
          <p:nvPr>
            <p:ph type="sldNum" sz="quarter" idx="12"/>
          </p:nvPr>
        </p:nvSpPr>
        <p:spPr/>
        <p:txBody>
          <a:bodyPr/>
          <a:lstStyle/>
          <a:p>
            <a:fld id="{490165BC-DBA7-4530-8926-81165AFC8D69}" type="slidenum">
              <a:rPr lang="en-GB" smtClean="0">
                <a:solidFill>
                  <a:srgbClr val="445A69"/>
                </a:solidFill>
              </a:rPr>
              <a:pPr/>
              <a:t>17</a:t>
            </a:fld>
            <a:endParaRPr lang="en-GB">
              <a:solidFill>
                <a:srgbClr val="445A69"/>
              </a:solidFill>
            </a:endParaRPr>
          </a:p>
        </p:txBody>
      </p:sp>
      <p:sp>
        <p:nvSpPr>
          <p:cNvPr id="5" name="Content Placeholder 2">
            <a:extLst>
              <a:ext uri="{FF2B5EF4-FFF2-40B4-BE49-F238E27FC236}">
                <a16:creationId xmlns:a16="http://schemas.microsoft.com/office/drawing/2014/main" id="{607CC085-8695-49C2-AF7E-7E787B4D2F59}"/>
              </a:ext>
            </a:extLst>
          </p:cNvPr>
          <p:cNvSpPr txBox="1">
            <a:spLocks/>
          </p:cNvSpPr>
          <p:nvPr/>
        </p:nvSpPr>
        <p:spPr>
          <a:xfrm>
            <a:off x="827584" y="1459829"/>
            <a:ext cx="5025570" cy="3777283"/>
          </a:xfrm>
          <a:prstGeom prst="rect">
            <a:avLst/>
          </a:prstGeom>
        </p:spPr>
        <p:txBody>
          <a:bodyPr vert="horz" lIns="91440" tIns="45720" rIns="91440" bIns="45720" rtlCol="0">
            <a:noAutofit/>
          </a:bodyPr>
          <a:lst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
                <a:srgbClr val="ED7F11"/>
              </a:buClr>
              <a:buFont typeface="Arial" panose="020B0604020202020204" pitchFamily="34" charset="0"/>
              <a:buNone/>
            </a:pPr>
            <a:r>
              <a:rPr lang="en-GB" sz="2000" b="1" dirty="0">
                <a:solidFill>
                  <a:schemeClr val="tx1">
                    <a:lumMod val="65000"/>
                    <a:lumOff val="35000"/>
                  </a:schemeClr>
                </a:solidFill>
                <a:latin typeface="Comfortaa" panose="020F0603070200060003" pitchFamily="34" charset="0"/>
              </a:rPr>
              <a:t>2018/19</a:t>
            </a:r>
          </a:p>
          <a:p>
            <a:pPr marL="342900" indent="-342900">
              <a:buClr>
                <a:srgbClr val="ED7F11"/>
              </a:buClr>
              <a:buFont typeface="+mj-lt"/>
              <a:buAutoNum type="arabicPeriod"/>
            </a:pPr>
            <a:r>
              <a:rPr lang="en-GB" sz="1600" dirty="0">
                <a:solidFill>
                  <a:schemeClr val="tx1">
                    <a:lumMod val="65000"/>
                    <a:lumOff val="35000"/>
                  </a:schemeClr>
                </a:solidFill>
                <a:latin typeface="Arial" panose="020B0604020202020204" pitchFamily="34" charset="0"/>
                <a:cs typeface="Arial" panose="020B0604020202020204" pitchFamily="34" charset="0"/>
              </a:rPr>
              <a:t>CO awareness and prevention =</a:t>
            </a:r>
          </a:p>
          <a:p>
            <a:pPr marL="342900" indent="-342900">
              <a:buClr>
                <a:srgbClr val="ED7F11"/>
              </a:buClr>
              <a:buFont typeface="+mj-lt"/>
              <a:buAutoNum type="arabicPeriod"/>
            </a:pPr>
            <a:r>
              <a:rPr lang="en-GB" sz="1600" dirty="0">
                <a:solidFill>
                  <a:schemeClr val="tx1">
                    <a:lumMod val="65000"/>
                    <a:lumOff val="35000"/>
                  </a:schemeClr>
                </a:solidFill>
                <a:latin typeface="Arial" panose="020B0604020202020204" pitchFamily="34" charset="0"/>
                <a:cs typeface="Arial" panose="020B0604020202020204" pitchFamily="34" charset="0"/>
              </a:rPr>
              <a:t>Customers in vulnerable situations =</a:t>
            </a:r>
            <a:endParaRPr lang="en-GB" sz="1600" b="1"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Clr>
                <a:srgbClr val="ED7F11"/>
              </a:buClr>
              <a:buFont typeface="+mj-lt"/>
              <a:buAutoNum type="arabicPeriod"/>
            </a:pPr>
            <a:r>
              <a:rPr lang="en-GB" sz="1600" dirty="0">
                <a:solidFill>
                  <a:schemeClr val="tx1">
                    <a:lumMod val="65000"/>
                    <a:lumOff val="35000"/>
                  </a:schemeClr>
                </a:solidFill>
                <a:latin typeface="Arial" panose="020B0604020202020204" pitchFamily="34" charset="0"/>
                <a:cs typeface="Arial" panose="020B0604020202020204" pitchFamily="34" charset="0"/>
              </a:rPr>
              <a:t>Supporting those in fuel poverty </a:t>
            </a:r>
            <a:r>
              <a:rPr lang="en-GB" sz="1600" b="1" dirty="0">
                <a:solidFill>
                  <a:schemeClr val="tx1">
                    <a:lumMod val="65000"/>
                    <a:lumOff val="35000"/>
                  </a:schemeClr>
                </a:solidFill>
                <a:latin typeface="Arial" panose="020B0604020202020204" pitchFamily="34" charset="0"/>
                <a:cs typeface="Arial" panose="020B0604020202020204" pitchFamily="34" charset="0"/>
              </a:rPr>
              <a:t>+1</a:t>
            </a:r>
          </a:p>
          <a:p>
            <a:pPr marL="342900" indent="-342900">
              <a:buClr>
                <a:srgbClr val="ED7F11"/>
              </a:buClr>
              <a:buFont typeface="+mj-lt"/>
              <a:buAutoNum type="arabicPeriod"/>
            </a:pPr>
            <a:r>
              <a:rPr lang="en-GB" sz="1600" dirty="0">
                <a:solidFill>
                  <a:schemeClr val="tx1">
                    <a:lumMod val="65000"/>
                    <a:lumOff val="35000"/>
                  </a:schemeClr>
                </a:solidFill>
                <a:latin typeface="Arial" panose="020B0604020202020204" pitchFamily="34" charset="0"/>
                <a:cs typeface="Arial" panose="020B0604020202020204" pitchFamily="34" charset="0"/>
              </a:rPr>
              <a:t>Lower carbon future </a:t>
            </a:r>
            <a:r>
              <a:rPr lang="en-GB" sz="1600" b="1" dirty="0">
                <a:solidFill>
                  <a:schemeClr val="tx1">
                    <a:lumMod val="65000"/>
                    <a:lumOff val="35000"/>
                  </a:schemeClr>
                </a:solidFill>
                <a:latin typeface="Arial" panose="020B0604020202020204" pitchFamily="34" charset="0"/>
                <a:cs typeface="Arial" panose="020B0604020202020204" pitchFamily="34" charset="0"/>
              </a:rPr>
              <a:t>-1</a:t>
            </a:r>
          </a:p>
          <a:p>
            <a:pPr marL="342900" indent="-342900">
              <a:buClr>
                <a:srgbClr val="ED7F11"/>
              </a:buClr>
              <a:buFont typeface="+mj-lt"/>
              <a:buAutoNum type="arabicPeriod"/>
            </a:pPr>
            <a:r>
              <a:rPr lang="en-GB" sz="1600" dirty="0">
                <a:solidFill>
                  <a:schemeClr val="tx1">
                    <a:lumMod val="65000"/>
                    <a:lumOff val="35000"/>
                  </a:schemeClr>
                </a:solidFill>
                <a:latin typeface="Arial" panose="020B0604020202020204" pitchFamily="34" charset="0"/>
                <a:cs typeface="Arial" panose="020B0604020202020204" pitchFamily="34" charset="0"/>
              </a:rPr>
              <a:t>Meeting future demand =</a:t>
            </a:r>
            <a:r>
              <a:rPr lang="en-GB" sz="1600" b="1" dirty="0">
                <a:solidFill>
                  <a:schemeClr val="tx1">
                    <a:lumMod val="65000"/>
                    <a:lumOff val="35000"/>
                  </a:schemeClr>
                </a:solidFill>
                <a:latin typeface="Arial" panose="020B0604020202020204" pitchFamily="34" charset="0"/>
                <a:cs typeface="Arial" panose="020B0604020202020204" pitchFamily="34" charset="0"/>
              </a:rPr>
              <a:t> </a:t>
            </a:r>
          </a:p>
          <a:p>
            <a:pPr marL="342900" indent="-342900">
              <a:buClr>
                <a:srgbClr val="ED7F11"/>
              </a:buClr>
              <a:buFont typeface="+mj-lt"/>
              <a:buAutoNum type="arabicPeriod"/>
            </a:pPr>
            <a:r>
              <a:rPr lang="en-GB" sz="1600" dirty="0">
                <a:solidFill>
                  <a:schemeClr val="tx1">
                    <a:lumMod val="65000"/>
                    <a:lumOff val="35000"/>
                  </a:schemeClr>
                </a:solidFill>
                <a:latin typeface="Arial" panose="020B0604020202020204" pitchFamily="34" charset="0"/>
                <a:cs typeface="Arial" panose="020B0604020202020204" pitchFamily="34" charset="0"/>
              </a:rPr>
              <a:t>Innovation =</a:t>
            </a:r>
            <a:r>
              <a:rPr lang="en-GB" sz="1600" b="1" dirty="0">
                <a:solidFill>
                  <a:schemeClr val="tx1">
                    <a:lumMod val="65000"/>
                    <a:lumOff val="35000"/>
                  </a:schemeClr>
                </a:solidFill>
                <a:latin typeface="Arial" panose="020B0604020202020204" pitchFamily="34" charset="0"/>
                <a:cs typeface="Arial" panose="020B0604020202020204" pitchFamily="34" charset="0"/>
              </a:rPr>
              <a:t> </a:t>
            </a:r>
          </a:p>
          <a:p>
            <a:pPr marL="342900" indent="-342900">
              <a:buClr>
                <a:srgbClr val="ED7F11"/>
              </a:buClr>
              <a:buFont typeface="+mj-lt"/>
              <a:buAutoNum type="arabicPeriod" startAt="6"/>
            </a:pPr>
            <a:r>
              <a:rPr lang="en-GB" sz="1600" dirty="0">
                <a:solidFill>
                  <a:schemeClr val="tx1">
                    <a:lumMod val="65000"/>
                    <a:lumOff val="35000"/>
                  </a:schemeClr>
                </a:solidFill>
                <a:latin typeface="Arial" panose="020B0604020202020204" pitchFamily="34" charset="0"/>
                <a:cs typeface="Arial" panose="020B0604020202020204" pitchFamily="34" charset="0"/>
              </a:rPr>
              <a:t>Customer service +1</a:t>
            </a:r>
          </a:p>
          <a:p>
            <a:pPr marL="0" indent="0">
              <a:buClr>
                <a:srgbClr val="ED7F11"/>
              </a:buClr>
              <a:buFont typeface="Arial" panose="020B0604020202020204" pitchFamily="34" charset="0"/>
              <a:buNone/>
            </a:pPr>
            <a:r>
              <a:rPr lang="en-GB" sz="1600" dirty="0">
                <a:solidFill>
                  <a:schemeClr val="tx1">
                    <a:lumMod val="65000"/>
                    <a:lumOff val="35000"/>
                  </a:schemeClr>
                </a:solidFill>
                <a:latin typeface="Arial" panose="020B0604020202020204" pitchFamily="34" charset="0"/>
                <a:cs typeface="Arial" panose="020B0604020202020204" pitchFamily="34" charset="0"/>
              </a:rPr>
              <a:t>8.   Connections =</a:t>
            </a:r>
          </a:p>
          <a:p>
            <a:pPr marL="342900" indent="-342900">
              <a:buClr>
                <a:srgbClr val="ED7F11"/>
              </a:buClr>
              <a:buFont typeface="Arial" panose="020B0604020202020204" pitchFamily="34" charset="0"/>
              <a:buAutoNum type="arabicPeriod" startAt="8"/>
            </a:pPr>
            <a:r>
              <a:rPr lang="en-GB" sz="1600" dirty="0">
                <a:solidFill>
                  <a:schemeClr val="tx1">
                    <a:lumMod val="65000"/>
                    <a:lumOff val="35000"/>
                  </a:schemeClr>
                </a:solidFill>
                <a:latin typeface="Arial" panose="020B0604020202020204" pitchFamily="34" charset="0"/>
                <a:cs typeface="Arial" panose="020B0604020202020204" pitchFamily="34" charset="0"/>
              </a:rPr>
              <a:t>Protecting the environment </a:t>
            </a:r>
            <a:r>
              <a:rPr lang="en-GB" sz="1600" b="1" dirty="0">
                <a:solidFill>
                  <a:schemeClr val="tx1">
                    <a:lumMod val="65000"/>
                    <a:lumOff val="35000"/>
                  </a:schemeClr>
                </a:solidFill>
                <a:latin typeface="Arial" panose="020B0604020202020204" pitchFamily="34" charset="0"/>
                <a:cs typeface="Arial" panose="020B0604020202020204" pitchFamily="34" charset="0"/>
              </a:rPr>
              <a:t>+2</a:t>
            </a:r>
          </a:p>
          <a:p>
            <a:pPr marL="342900" indent="-342900">
              <a:buClr>
                <a:srgbClr val="ED7F11"/>
              </a:buClr>
              <a:buFont typeface="Arial" panose="020B0604020202020204" pitchFamily="34" charset="0"/>
              <a:buAutoNum type="arabicPeriod" startAt="10"/>
            </a:pPr>
            <a:r>
              <a:rPr lang="en-GB" sz="1600" dirty="0">
                <a:solidFill>
                  <a:schemeClr val="tx1">
                    <a:lumMod val="65000"/>
                    <a:lumOff val="35000"/>
                  </a:schemeClr>
                </a:solidFill>
                <a:latin typeface="Arial" panose="020B0604020202020204" pitchFamily="34" charset="0"/>
                <a:cs typeface="Arial" panose="020B0604020202020204" pitchFamily="34" charset="0"/>
              </a:rPr>
              <a:t>Major incident planning </a:t>
            </a:r>
            <a:r>
              <a:rPr lang="en-GB" sz="1600" b="1" dirty="0">
                <a:solidFill>
                  <a:schemeClr val="tx1">
                    <a:lumMod val="65000"/>
                    <a:lumOff val="35000"/>
                  </a:schemeClr>
                </a:solidFill>
                <a:latin typeface="Arial" panose="020B0604020202020204" pitchFamily="34" charset="0"/>
                <a:cs typeface="Arial" panose="020B0604020202020204" pitchFamily="34" charset="0"/>
              </a:rPr>
              <a:t>=</a:t>
            </a:r>
          </a:p>
          <a:p>
            <a:pPr marL="342900" indent="-342900">
              <a:buClr>
                <a:srgbClr val="ED7F11"/>
              </a:buClr>
              <a:buFont typeface="Arial" panose="020B0604020202020204" pitchFamily="34" charset="0"/>
              <a:buAutoNum type="arabicPeriod" startAt="10"/>
            </a:pPr>
            <a:r>
              <a:rPr lang="en-GB" sz="1600" dirty="0">
                <a:solidFill>
                  <a:schemeClr val="tx1">
                    <a:lumMod val="65000"/>
                    <a:lumOff val="35000"/>
                  </a:schemeClr>
                </a:solidFill>
                <a:latin typeface="Arial" panose="020B0604020202020204" pitchFamily="34" charset="0"/>
                <a:cs typeface="Arial" panose="020B0604020202020204" pitchFamily="34" charset="0"/>
              </a:rPr>
              <a:t>Theft of gas </a:t>
            </a:r>
            <a:r>
              <a:rPr lang="en-GB" sz="1600" b="1" dirty="0">
                <a:solidFill>
                  <a:schemeClr val="tx1">
                    <a:lumMod val="65000"/>
                    <a:lumOff val="35000"/>
                  </a:schemeClr>
                </a:solidFill>
                <a:latin typeface="Arial" panose="020B0604020202020204" pitchFamily="34" charset="0"/>
                <a:cs typeface="Arial" panose="020B0604020202020204" pitchFamily="34" charset="0"/>
              </a:rPr>
              <a:t>-2</a:t>
            </a:r>
          </a:p>
          <a:p>
            <a:pPr marL="342900" indent="-342900">
              <a:buClr>
                <a:srgbClr val="ED7F11"/>
              </a:buClr>
              <a:buFont typeface="Arial" panose="020B0604020202020204" pitchFamily="34" charset="0"/>
              <a:buAutoNum type="arabicPeriod" startAt="10"/>
            </a:pPr>
            <a:r>
              <a:rPr lang="en-GB" sz="1600" dirty="0">
                <a:solidFill>
                  <a:schemeClr val="tx1">
                    <a:lumMod val="65000"/>
                    <a:lumOff val="35000"/>
                  </a:schemeClr>
                </a:solidFill>
                <a:latin typeface="Arial" panose="020B0604020202020204" pitchFamily="34" charset="0"/>
                <a:cs typeface="Arial" panose="020B0604020202020204" pitchFamily="34" charset="0"/>
              </a:rPr>
              <a:t>Smart metering </a:t>
            </a:r>
            <a:r>
              <a:rPr lang="en-GB" sz="1600" b="1" dirty="0">
                <a:solidFill>
                  <a:schemeClr val="tx1">
                    <a:lumMod val="65000"/>
                    <a:lumOff val="35000"/>
                  </a:schemeClr>
                </a:solidFill>
                <a:latin typeface="Arial" panose="020B0604020202020204" pitchFamily="34" charset="0"/>
                <a:cs typeface="Arial" panose="020B0604020202020204" pitchFamily="34" charset="0"/>
              </a:rPr>
              <a:t>= Remove?</a:t>
            </a:r>
          </a:p>
        </p:txBody>
      </p:sp>
      <p:sp>
        <p:nvSpPr>
          <p:cNvPr id="7" name="Speech Bubble: Oval 6">
            <a:extLst>
              <a:ext uri="{FF2B5EF4-FFF2-40B4-BE49-F238E27FC236}">
                <a16:creationId xmlns:a16="http://schemas.microsoft.com/office/drawing/2014/main" id="{CAC61FA0-17D1-4C16-8AD1-15A6B2E5D49F}"/>
              </a:ext>
            </a:extLst>
          </p:cNvPr>
          <p:cNvSpPr/>
          <p:nvPr/>
        </p:nvSpPr>
        <p:spPr>
          <a:xfrm>
            <a:off x="5479212" y="2226297"/>
            <a:ext cx="2720574" cy="2311154"/>
          </a:xfrm>
          <a:prstGeom prst="wedgeEllipseCallout">
            <a:avLst>
              <a:gd name="adj1" fmla="val -33876"/>
              <a:gd name="adj2" fmla="val 60728"/>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75000"/>
                    <a:lumOff val="25000"/>
                  </a:schemeClr>
                </a:solidFill>
                <a:latin typeface="Arial" panose="020B0604020202020204" pitchFamily="34" charset="0"/>
                <a:cs typeface="Arial" panose="020B0604020202020204" pitchFamily="34" charset="0"/>
              </a:rPr>
              <a:t>What do you think our stakeholder priorities should be for 2019/20? </a:t>
            </a:r>
          </a:p>
        </p:txBody>
      </p:sp>
    </p:spTree>
    <p:extLst>
      <p:ext uri="{BB962C8B-B14F-4D97-AF65-F5344CB8AC3E}">
        <p14:creationId xmlns:p14="http://schemas.microsoft.com/office/powerpoint/2010/main" val="67550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38629D-3283-42BE-B059-ADA3FEA56685}"/>
              </a:ext>
            </a:extLst>
          </p:cNvPr>
          <p:cNvSpPr>
            <a:spLocks noGrp="1"/>
          </p:cNvSpPr>
          <p:nvPr>
            <p:ph type="sldNum" sz="quarter" idx="12"/>
          </p:nvPr>
        </p:nvSpPr>
        <p:spPr/>
        <p:txBody>
          <a:bodyPr/>
          <a:lstStyle/>
          <a:p>
            <a:fld id="{490165BC-DBA7-4530-8926-81165AFC8D69}" type="slidenum">
              <a:rPr lang="en-GB" smtClean="0">
                <a:solidFill>
                  <a:srgbClr val="445A69"/>
                </a:solidFill>
              </a:rPr>
              <a:pPr/>
              <a:t>18</a:t>
            </a:fld>
            <a:endParaRPr lang="en-GB">
              <a:solidFill>
                <a:srgbClr val="445A69"/>
              </a:solidFill>
            </a:endParaRPr>
          </a:p>
        </p:txBody>
      </p:sp>
      <p:sp>
        <p:nvSpPr>
          <p:cNvPr id="5" name="Title 4">
            <a:extLst>
              <a:ext uri="{FF2B5EF4-FFF2-40B4-BE49-F238E27FC236}">
                <a16:creationId xmlns:a16="http://schemas.microsoft.com/office/drawing/2014/main" id="{66C71E4C-B4C8-4F48-866E-7AD793265041}"/>
              </a:ext>
            </a:extLst>
          </p:cNvPr>
          <p:cNvSpPr>
            <a:spLocks noGrp="1"/>
          </p:cNvSpPr>
          <p:nvPr>
            <p:ph type="title"/>
          </p:nvPr>
        </p:nvSpPr>
        <p:spPr>
          <a:xfrm>
            <a:off x="993449" y="2420888"/>
            <a:ext cx="7595121" cy="1641350"/>
          </a:xfrm>
        </p:spPr>
        <p:txBody>
          <a:bodyPr/>
          <a:lstStyle/>
          <a:p>
            <a:r>
              <a:rPr lang="en-GB" dirty="0">
                <a:latin typeface="Comfortaa" panose="020F0603070200060003" pitchFamily="34" charset="0"/>
              </a:rPr>
              <a:t>Session 2 </a:t>
            </a:r>
          </a:p>
        </p:txBody>
      </p:sp>
      <p:sp>
        <p:nvSpPr>
          <p:cNvPr id="6" name="Text Placeholder 5">
            <a:extLst>
              <a:ext uri="{FF2B5EF4-FFF2-40B4-BE49-F238E27FC236}">
                <a16:creationId xmlns:a16="http://schemas.microsoft.com/office/drawing/2014/main" id="{DD164C17-565E-46B0-9E36-D819B8D229B8}"/>
              </a:ext>
            </a:extLst>
          </p:cNvPr>
          <p:cNvSpPr>
            <a:spLocks noGrp="1"/>
          </p:cNvSpPr>
          <p:nvPr>
            <p:ph type="body" idx="1"/>
          </p:nvPr>
        </p:nvSpPr>
        <p:spPr>
          <a:xfrm>
            <a:off x="1006878" y="3351682"/>
            <a:ext cx="7772400" cy="710556"/>
          </a:xfrm>
        </p:spPr>
        <p:txBody>
          <a:bodyPr>
            <a:normAutofit/>
          </a:bodyPr>
          <a:lstStyle/>
          <a:p>
            <a:pPr algn="l"/>
            <a:r>
              <a:rPr lang="en-GB" sz="2800" b="1" dirty="0">
                <a:latin typeface="Comfortaa" panose="020F0603070200060003" pitchFamily="34" charset="0"/>
              </a:rPr>
              <a:t>VALUE FOR MONEY </a:t>
            </a:r>
          </a:p>
        </p:txBody>
      </p:sp>
      <p:sp>
        <p:nvSpPr>
          <p:cNvPr id="7" name="TextBox 6">
            <a:extLst>
              <a:ext uri="{FF2B5EF4-FFF2-40B4-BE49-F238E27FC236}">
                <a16:creationId xmlns:a16="http://schemas.microsoft.com/office/drawing/2014/main" id="{8FE2E2D0-6880-4EE9-830C-36AC62477F5D}"/>
              </a:ext>
            </a:extLst>
          </p:cNvPr>
          <p:cNvSpPr txBox="1"/>
          <p:nvPr/>
        </p:nvSpPr>
        <p:spPr>
          <a:xfrm>
            <a:off x="5148064" y="4509120"/>
            <a:ext cx="3240360" cy="830997"/>
          </a:xfrm>
          <a:prstGeom prst="rect">
            <a:avLst/>
          </a:prstGeom>
          <a:noFill/>
        </p:spPr>
        <p:txBody>
          <a:bodyPr wrap="square" rtlCol="0">
            <a:spAutoFit/>
          </a:bodyPr>
          <a:lstStyle/>
          <a:p>
            <a:r>
              <a:rPr lang="en-GB" sz="2400" dirty="0">
                <a:solidFill>
                  <a:schemeClr val="bg1"/>
                </a:solidFill>
                <a:latin typeface="Comfortaa" panose="020F0603070200060003" pitchFamily="34" charset="0"/>
              </a:rPr>
              <a:t>Sarah Williams – Head of Regulation</a:t>
            </a:r>
          </a:p>
        </p:txBody>
      </p:sp>
    </p:spTree>
    <p:extLst>
      <p:ext uri="{BB962C8B-B14F-4D97-AF65-F5344CB8AC3E}">
        <p14:creationId xmlns:p14="http://schemas.microsoft.com/office/powerpoint/2010/main" val="16179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CADCE-93DD-485B-A9E9-F31DB11699AC}"/>
              </a:ext>
            </a:extLst>
          </p:cNvPr>
          <p:cNvSpPr>
            <a:spLocks noGrp="1"/>
          </p:cNvSpPr>
          <p:nvPr>
            <p:ph type="sldNum" sz="quarter" idx="12"/>
          </p:nvPr>
        </p:nvSpPr>
        <p:spPr/>
        <p:txBody>
          <a:bodyPr/>
          <a:lstStyle/>
          <a:p>
            <a:fld id="{490165BC-DBA7-4530-8926-81165AFC8D69}" type="slidenum">
              <a:rPr lang="en-GB" smtClean="0">
                <a:solidFill>
                  <a:srgbClr val="445A69"/>
                </a:solidFill>
              </a:rPr>
              <a:pPr/>
              <a:t>19</a:t>
            </a:fld>
            <a:endParaRPr lang="en-GB">
              <a:solidFill>
                <a:srgbClr val="445A69"/>
              </a:solidFill>
            </a:endParaRPr>
          </a:p>
        </p:txBody>
      </p:sp>
      <p:sp>
        <p:nvSpPr>
          <p:cNvPr id="5" name="Title 4">
            <a:extLst>
              <a:ext uri="{FF2B5EF4-FFF2-40B4-BE49-F238E27FC236}">
                <a16:creationId xmlns:a16="http://schemas.microsoft.com/office/drawing/2014/main" id="{A790CF2C-B30D-4CA3-91ED-77B160469FBD}"/>
              </a:ext>
            </a:extLst>
          </p:cNvPr>
          <p:cNvSpPr>
            <a:spLocks noGrp="1"/>
          </p:cNvSpPr>
          <p:nvPr>
            <p:ph type="title"/>
          </p:nvPr>
        </p:nvSpPr>
        <p:spPr/>
        <p:txBody>
          <a:bodyPr/>
          <a:lstStyle/>
          <a:p>
            <a:r>
              <a:rPr lang="en-GB" dirty="0">
                <a:latin typeface="Comfortaa" panose="020F0603070200060003" pitchFamily="34" charset="0"/>
              </a:rPr>
              <a:t>Value for money</a:t>
            </a:r>
          </a:p>
        </p:txBody>
      </p:sp>
    </p:spTree>
    <p:extLst>
      <p:ext uri="{BB962C8B-B14F-4D97-AF65-F5344CB8AC3E}">
        <p14:creationId xmlns:p14="http://schemas.microsoft.com/office/powerpoint/2010/main" val="400203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BB45-E771-4620-97E7-51960FE09809}"/>
              </a:ext>
            </a:extLst>
          </p:cNvPr>
          <p:cNvSpPr>
            <a:spLocks noGrp="1"/>
          </p:cNvSpPr>
          <p:nvPr>
            <p:ph type="title"/>
          </p:nvPr>
        </p:nvSpPr>
        <p:spPr/>
        <p:txBody>
          <a:bodyPr/>
          <a:lstStyle/>
          <a:p>
            <a:r>
              <a:rPr lang="en-GB" dirty="0">
                <a:latin typeface="Comfortaa" panose="020F0603070200060003" pitchFamily="34" charset="0"/>
              </a:rPr>
              <a:t>Housekeeping</a:t>
            </a:r>
          </a:p>
        </p:txBody>
      </p:sp>
      <p:sp>
        <p:nvSpPr>
          <p:cNvPr id="4" name="Slide Number Placeholder 3">
            <a:extLst>
              <a:ext uri="{FF2B5EF4-FFF2-40B4-BE49-F238E27FC236}">
                <a16:creationId xmlns:a16="http://schemas.microsoft.com/office/drawing/2014/main" id="{D5950D3C-9DB0-48F1-BD15-BC68BF5DFA5A}"/>
              </a:ext>
            </a:extLst>
          </p:cNvPr>
          <p:cNvSpPr>
            <a:spLocks noGrp="1"/>
          </p:cNvSpPr>
          <p:nvPr>
            <p:ph type="sldNum" sz="quarter" idx="12"/>
          </p:nvPr>
        </p:nvSpPr>
        <p:spPr/>
        <p:txBody>
          <a:bodyPr/>
          <a:lstStyle/>
          <a:p>
            <a:fld id="{490165BC-DBA7-4530-8926-81165AFC8D69}" type="slidenum">
              <a:rPr lang="en-GB" smtClean="0">
                <a:solidFill>
                  <a:srgbClr val="445A69"/>
                </a:solidFill>
              </a:rPr>
              <a:pPr/>
              <a:t>2</a:t>
            </a:fld>
            <a:endParaRPr lang="en-GB">
              <a:solidFill>
                <a:srgbClr val="445A69"/>
              </a:solidFill>
            </a:endParaRPr>
          </a:p>
        </p:txBody>
      </p:sp>
      <p:pic>
        <p:nvPicPr>
          <p:cNvPr id="1028" name="Picture 4">
            <a:extLst>
              <a:ext uri="{FF2B5EF4-FFF2-40B4-BE49-F238E27FC236}">
                <a16:creationId xmlns:a16="http://schemas.microsoft.com/office/drawing/2014/main" id="{0D17B2BB-8219-47DE-AC8A-4AE9E8984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711765"/>
            <a:ext cx="2883167" cy="900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FED744E-6A4E-419B-83B4-A7137E1FE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38260"/>
            <a:ext cx="2664296" cy="224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4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895A3-8CB8-49C1-8578-882814FF0114}"/>
              </a:ext>
            </a:extLst>
          </p:cNvPr>
          <p:cNvSpPr>
            <a:spLocks noGrp="1"/>
          </p:cNvSpPr>
          <p:nvPr>
            <p:ph type="title"/>
          </p:nvPr>
        </p:nvSpPr>
        <p:spPr/>
        <p:txBody>
          <a:bodyPr/>
          <a:lstStyle/>
          <a:p>
            <a:r>
              <a:rPr lang="en-GB" dirty="0">
                <a:latin typeface="Comfortaa" panose="020F0603070200060003" pitchFamily="34" charset="0"/>
              </a:rPr>
              <a:t>Gas vs electricity</a:t>
            </a:r>
          </a:p>
        </p:txBody>
      </p:sp>
      <p:sp>
        <p:nvSpPr>
          <p:cNvPr id="4" name="Slide Number Placeholder 3">
            <a:extLst>
              <a:ext uri="{FF2B5EF4-FFF2-40B4-BE49-F238E27FC236}">
                <a16:creationId xmlns:a16="http://schemas.microsoft.com/office/drawing/2014/main" id="{87906908-5F6E-4F3E-8B99-D0592A65642C}"/>
              </a:ext>
            </a:extLst>
          </p:cNvPr>
          <p:cNvSpPr>
            <a:spLocks noGrp="1"/>
          </p:cNvSpPr>
          <p:nvPr>
            <p:ph type="sldNum" sz="quarter" idx="12"/>
          </p:nvPr>
        </p:nvSpPr>
        <p:spPr/>
        <p:txBody>
          <a:bodyPr/>
          <a:lstStyle/>
          <a:p>
            <a:fld id="{490165BC-DBA7-4530-8926-81165AFC8D69}" type="slidenum">
              <a:rPr lang="en-GB" smtClean="0">
                <a:solidFill>
                  <a:srgbClr val="445A69"/>
                </a:solidFill>
              </a:rPr>
              <a:pPr/>
              <a:t>20</a:t>
            </a:fld>
            <a:endParaRPr lang="en-GB">
              <a:solidFill>
                <a:srgbClr val="445A69"/>
              </a:solidFill>
            </a:endParaRPr>
          </a:p>
        </p:txBody>
      </p:sp>
      <p:pic>
        <p:nvPicPr>
          <p:cNvPr id="5" name="Picture 4">
            <a:extLst>
              <a:ext uri="{FF2B5EF4-FFF2-40B4-BE49-F238E27FC236}">
                <a16:creationId xmlns:a16="http://schemas.microsoft.com/office/drawing/2014/main" id="{B1DD051B-9EFD-4880-8BEA-FD124D5D6AE7}"/>
              </a:ext>
            </a:extLst>
          </p:cNvPr>
          <p:cNvPicPr>
            <a:picLocks noChangeAspect="1"/>
          </p:cNvPicPr>
          <p:nvPr/>
        </p:nvPicPr>
        <p:blipFill>
          <a:blip r:embed="rId3"/>
          <a:stretch>
            <a:fillRect/>
          </a:stretch>
        </p:blipFill>
        <p:spPr>
          <a:xfrm>
            <a:off x="2123728" y="2288000"/>
            <a:ext cx="5286375" cy="2295525"/>
          </a:xfrm>
          <a:prstGeom prst="rect">
            <a:avLst/>
          </a:prstGeom>
        </p:spPr>
      </p:pic>
      <p:sp>
        <p:nvSpPr>
          <p:cNvPr id="6" name="Speech Bubble: Oval 5">
            <a:extLst>
              <a:ext uri="{FF2B5EF4-FFF2-40B4-BE49-F238E27FC236}">
                <a16:creationId xmlns:a16="http://schemas.microsoft.com/office/drawing/2014/main" id="{856795E1-0809-4E7A-94F1-DE8C6FC8C9D1}"/>
              </a:ext>
            </a:extLst>
          </p:cNvPr>
          <p:cNvSpPr/>
          <p:nvPr/>
        </p:nvSpPr>
        <p:spPr>
          <a:xfrm>
            <a:off x="7001925" y="4173733"/>
            <a:ext cx="1761529" cy="1656184"/>
          </a:xfrm>
          <a:prstGeom prst="wedgeEllipseCallout">
            <a:avLst>
              <a:gd name="adj1" fmla="val -55782"/>
              <a:gd name="adj2" fmla="val -4573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Comfortaa" panose="020F0603070200060003" pitchFamily="34" charset="0"/>
              </a:rPr>
              <a:t>Domestic electricity prices, rose by 3.9% between March 2018 and March 2019</a:t>
            </a:r>
            <a:endParaRPr lang="en-GB" sz="1050" dirty="0">
              <a:solidFill>
                <a:schemeClr val="bg1"/>
              </a:solidFill>
              <a:latin typeface="Comfortaa" panose="020F0603070200060003" pitchFamily="34" charset="0"/>
            </a:endParaRPr>
          </a:p>
        </p:txBody>
      </p:sp>
      <p:sp>
        <p:nvSpPr>
          <p:cNvPr id="7" name="Speech Bubble: Oval 6">
            <a:extLst>
              <a:ext uri="{FF2B5EF4-FFF2-40B4-BE49-F238E27FC236}">
                <a16:creationId xmlns:a16="http://schemas.microsoft.com/office/drawing/2014/main" id="{AB4DD355-DE29-4E1A-84D9-D434EBD7238A}"/>
              </a:ext>
            </a:extLst>
          </p:cNvPr>
          <p:cNvSpPr/>
          <p:nvPr/>
        </p:nvSpPr>
        <p:spPr>
          <a:xfrm>
            <a:off x="402012" y="4285921"/>
            <a:ext cx="1721716" cy="1656184"/>
          </a:xfrm>
          <a:prstGeom prst="wedgeEllipseCallout">
            <a:avLst>
              <a:gd name="adj1" fmla="val 65512"/>
              <a:gd name="adj2" fmla="val -457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65000"/>
                    <a:lumOff val="35000"/>
                  </a:schemeClr>
                </a:solidFill>
                <a:latin typeface="Comfortaa" panose="020F0603070200060003" pitchFamily="34" charset="0"/>
              </a:rPr>
              <a:t>Domestic gas prices, including VAT, fell by 1.6%  between March 2018 and March 2019</a:t>
            </a:r>
            <a:endParaRPr lang="en-GB" sz="1050" dirty="0">
              <a:solidFill>
                <a:schemeClr val="tx1">
                  <a:lumMod val="65000"/>
                  <a:lumOff val="35000"/>
                </a:schemeClr>
              </a:solidFill>
              <a:latin typeface="Comfortaa" panose="020F0603070200060003" pitchFamily="34" charset="0"/>
            </a:endParaRPr>
          </a:p>
        </p:txBody>
      </p:sp>
      <p:sp>
        <p:nvSpPr>
          <p:cNvPr id="8" name="Speech Bubble: Oval 7">
            <a:extLst>
              <a:ext uri="{FF2B5EF4-FFF2-40B4-BE49-F238E27FC236}">
                <a16:creationId xmlns:a16="http://schemas.microsoft.com/office/drawing/2014/main" id="{8325F568-70DC-4B5C-AE05-C3641DCD572F}"/>
              </a:ext>
            </a:extLst>
          </p:cNvPr>
          <p:cNvSpPr/>
          <p:nvPr/>
        </p:nvSpPr>
        <p:spPr>
          <a:xfrm>
            <a:off x="7196935" y="1041608"/>
            <a:ext cx="1761529" cy="1656184"/>
          </a:xfrm>
          <a:prstGeom prst="wedgeEllipseCallout">
            <a:avLst>
              <a:gd name="adj1" fmla="val -59381"/>
              <a:gd name="adj2" fmla="val 4282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Comfortaa" panose="020F0603070200060003" pitchFamily="34" charset="0"/>
              </a:rPr>
              <a:t>One unit of electricity from the mains (measured in kWh) will cost you about 15p/kWh.</a:t>
            </a:r>
            <a:endParaRPr lang="en-GB" sz="1050" dirty="0">
              <a:solidFill>
                <a:schemeClr val="bg1"/>
              </a:solidFill>
              <a:latin typeface="Comfortaa" panose="020F0603070200060003" pitchFamily="34" charset="0"/>
            </a:endParaRPr>
          </a:p>
        </p:txBody>
      </p:sp>
      <p:sp>
        <p:nvSpPr>
          <p:cNvPr id="9" name="Speech Bubble: Oval 8">
            <a:extLst>
              <a:ext uri="{FF2B5EF4-FFF2-40B4-BE49-F238E27FC236}">
                <a16:creationId xmlns:a16="http://schemas.microsoft.com/office/drawing/2014/main" id="{C90DB987-BE05-45D2-842F-1AC0D0FBE923}"/>
              </a:ext>
            </a:extLst>
          </p:cNvPr>
          <p:cNvSpPr/>
          <p:nvPr/>
        </p:nvSpPr>
        <p:spPr>
          <a:xfrm>
            <a:off x="402012" y="1299235"/>
            <a:ext cx="1721716" cy="1656184"/>
          </a:xfrm>
          <a:prstGeom prst="wedgeEllipseCallout">
            <a:avLst>
              <a:gd name="adj1" fmla="val 60779"/>
              <a:gd name="adj2" fmla="val 373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lumMod val="65000"/>
                    <a:lumOff val="35000"/>
                  </a:schemeClr>
                </a:solidFill>
                <a:latin typeface="Comfortaa" panose="020F0603070200060003" pitchFamily="34" charset="0"/>
              </a:rPr>
              <a:t>To buy one unit of mains gas (measured in kWh) you will pay about 4p / kWh.</a:t>
            </a:r>
            <a:endParaRPr lang="en-GB" sz="1050" dirty="0">
              <a:solidFill>
                <a:schemeClr val="tx1">
                  <a:lumMod val="65000"/>
                  <a:lumOff val="35000"/>
                </a:schemeClr>
              </a:solidFill>
              <a:latin typeface="Comfortaa" panose="020F0603070200060003" pitchFamily="34" charset="0"/>
            </a:endParaRPr>
          </a:p>
        </p:txBody>
      </p:sp>
      <p:sp>
        <p:nvSpPr>
          <p:cNvPr id="10" name="Rectangle 9">
            <a:extLst>
              <a:ext uri="{FF2B5EF4-FFF2-40B4-BE49-F238E27FC236}">
                <a16:creationId xmlns:a16="http://schemas.microsoft.com/office/drawing/2014/main" id="{F1C1DD6B-3BE7-48C2-9482-909B0269FE65}"/>
              </a:ext>
            </a:extLst>
          </p:cNvPr>
          <p:cNvSpPr/>
          <p:nvPr/>
        </p:nvSpPr>
        <p:spPr>
          <a:xfrm>
            <a:off x="191977" y="6315369"/>
            <a:ext cx="7218126" cy="307777"/>
          </a:xfrm>
          <a:prstGeom prst="rect">
            <a:avLst/>
          </a:prstGeom>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This means that gas is about 3-4 times cheaper than electricity per kWh.</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50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0DED-325A-434F-B181-3DB944E6CB25}"/>
              </a:ext>
            </a:extLst>
          </p:cNvPr>
          <p:cNvSpPr>
            <a:spLocks noGrp="1"/>
          </p:cNvSpPr>
          <p:nvPr>
            <p:ph type="title"/>
          </p:nvPr>
        </p:nvSpPr>
        <p:spPr/>
        <p:txBody>
          <a:bodyPr/>
          <a:lstStyle/>
          <a:p>
            <a:r>
              <a:rPr lang="en-GB" dirty="0">
                <a:latin typeface="Comfortaa" panose="020F0603070200060003" pitchFamily="34" charset="0"/>
              </a:rPr>
              <a:t>The average annual gas bill</a:t>
            </a:r>
            <a:endParaRPr lang="en-GB" dirty="0"/>
          </a:p>
        </p:txBody>
      </p:sp>
      <p:sp>
        <p:nvSpPr>
          <p:cNvPr id="4" name="Slide Number Placeholder 3">
            <a:extLst>
              <a:ext uri="{FF2B5EF4-FFF2-40B4-BE49-F238E27FC236}">
                <a16:creationId xmlns:a16="http://schemas.microsoft.com/office/drawing/2014/main" id="{CFAA0895-1451-482C-8D94-5516935FBC7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graphicFrame>
        <p:nvGraphicFramePr>
          <p:cNvPr id="7" name="Chart 6">
            <a:extLst>
              <a:ext uri="{FF2B5EF4-FFF2-40B4-BE49-F238E27FC236}">
                <a16:creationId xmlns:a16="http://schemas.microsoft.com/office/drawing/2014/main" id="{961ADC82-836C-4154-A30F-C9119C8011B5}"/>
              </a:ext>
            </a:extLst>
          </p:cNvPr>
          <p:cNvGraphicFramePr/>
          <p:nvPr>
            <p:extLst>
              <p:ext uri="{D42A27DB-BD31-4B8C-83A1-F6EECF244321}">
                <p14:modId xmlns:p14="http://schemas.microsoft.com/office/powerpoint/2010/main" val="2110774676"/>
              </p:ext>
            </p:extLst>
          </p:nvPr>
        </p:nvGraphicFramePr>
        <p:xfrm>
          <a:off x="784916" y="1190398"/>
          <a:ext cx="7744571" cy="4473511"/>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Rounded Corners 16">
            <a:extLst>
              <a:ext uri="{FF2B5EF4-FFF2-40B4-BE49-F238E27FC236}">
                <a16:creationId xmlns:a16="http://schemas.microsoft.com/office/drawing/2014/main" id="{D187A422-20AE-4951-9B13-239692BB1868}"/>
              </a:ext>
            </a:extLst>
          </p:cNvPr>
          <p:cNvSpPr/>
          <p:nvPr/>
        </p:nvSpPr>
        <p:spPr>
          <a:xfrm>
            <a:off x="3673502" y="1679831"/>
            <a:ext cx="2240005" cy="180775"/>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goes direct to your gas supplier</a:t>
            </a:r>
          </a:p>
        </p:txBody>
      </p:sp>
      <p:sp>
        <p:nvSpPr>
          <p:cNvPr id="23" name="Speech Bubble: Oval 22">
            <a:extLst>
              <a:ext uri="{FF2B5EF4-FFF2-40B4-BE49-F238E27FC236}">
                <a16:creationId xmlns:a16="http://schemas.microsoft.com/office/drawing/2014/main" id="{AECD8E59-A1DA-466A-A99E-AE020449043A}"/>
              </a:ext>
            </a:extLst>
          </p:cNvPr>
          <p:cNvSpPr/>
          <p:nvPr/>
        </p:nvSpPr>
        <p:spPr>
          <a:xfrm>
            <a:off x="828650" y="1259544"/>
            <a:ext cx="1659561" cy="1518337"/>
          </a:xfrm>
          <a:prstGeom prst="wedgeEllipseCallout">
            <a:avLst>
              <a:gd name="adj1" fmla="val 76429"/>
              <a:gd name="adj2" fmla="val 20605"/>
            </a:avLst>
          </a:prstGeom>
          <a:solidFill>
            <a:schemeClr val="accent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white"/>
                </a:solidFill>
                <a:effectLst/>
                <a:uLnTx/>
                <a:uFillTx/>
                <a:latin typeface="Comfortaa" panose="020F0603070200060003" pitchFamily="34" charset="0"/>
                <a:ea typeface="+mn-ea"/>
                <a:cs typeface="+mn-cs"/>
              </a:rPr>
              <a:t>Our charges make up 19% = £121 the equivalent of 32p a day</a:t>
            </a:r>
          </a:p>
        </p:txBody>
      </p:sp>
      <p:sp>
        <p:nvSpPr>
          <p:cNvPr id="8" name="Rectangle 7">
            <a:extLst>
              <a:ext uri="{FF2B5EF4-FFF2-40B4-BE49-F238E27FC236}">
                <a16:creationId xmlns:a16="http://schemas.microsoft.com/office/drawing/2014/main" id="{49E3F6F0-1A9C-48C5-9706-0F72A408DA9E}"/>
              </a:ext>
            </a:extLst>
          </p:cNvPr>
          <p:cNvSpPr/>
          <p:nvPr/>
        </p:nvSpPr>
        <p:spPr>
          <a:xfrm>
            <a:off x="191977" y="6315369"/>
            <a:ext cx="7218126" cy="307777"/>
          </a:xfrm>
          <a:prstGeom prst="rect">
            <a:avLst/>
          </a:prstGeom>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Our charges have reduced from £145 from 2013</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34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D6BC28-7A94-4D34-ADFC-486DB7DCA1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sp>
        <p:nvSpPr>
          <p:cNvPr id="5" name="Title 1">
            <a:extLst>
              <a:ext uri="{FF2B5EF4-FFF2-40B4-BE49-F238E27FC236}">
                <a16:creationId xmlns:a16="http://schemas.microsoft.com/office/drawing/2014/main" id="{642AEA7E-10EA-4A80-ABE9-857DF480F267}"/>
              </a:ext>
            </a:extLst>
          </p:cNvPr>
          <p:cNvSpPr>
            <a:spLocks noGrp="1"/>
          </p:cNvSpPr>
          <p:nvPr>
            <p:ph type="title"/>
          </p:nvPr>
        </p:nvSpPr>
        <p:spPr>
          <a:xfrm>
            <a:off x="442210" y="446692"/>
            <a:ext cx="8229600" cy="594916"/>
          </a:xfrm>
        </p:spPr>
        <p:txBody>
          <a:bodyPr/>
          <a:lstStyle/>
          <a:p>
            <a:r>
              <a:rPr lang="en-GB" dirty="0">
                <a:latin typeface="Comfortaa" panose="020F0603070200060003" pitchFamily="34" charset="0"/>
              </a:rPr>
              <a:t>Delivering value for money</a:t>
            </a:r>
          </a:p>
        </p:txBody>
      </p:sp>
      <p:graphicFrame>
        <p:nvGraphicFramePr>
          <p:cNvPr id="8" name="Chart 7">
            <a:extLst>
              <a:ext uri="{FF2B5EF4-FFF2-40B4-BE49-F238E27FC236}">
                <a16:creationId xmlns:a16="http://schemas.microsoft.com/office/drawing/2014/main" id="{68BF6508-6F7B-42E3-B108-BFB67556594E}"/>
              </a:ext>
            </a:extLst>
          </p:cNvPr>
          <p:cNvGraphicFramePr/>
          <p:nvPr>
            <p:extLst>
              <p:ext uri="{D42A27DB-BD31-4B8C-83A1-F6EECF244321}">
                <p14:modId xmlns:p14="http://schemas.microsoft.com/office/powerpoint/2010/main" val="763916192"/>
              </p:ext>
            </p:extLst>
          </p:nvPr>
        </p:nvGraphicFramePr>
        <p:xfrm>
          <a:off x="436993" y="155679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C191AE3-7F5D-4AC4-B1B4-DB6E6CD27F2F}"/>
              </a:ext>
            </a:extLst>
          </p:cNvPr>
          <p:cNvSpPr txBox="1"/>
          <p:nvPr/>
        </p:nvSpPr>
        <p:spPr>
          <a:xfrm>
            <a:off x="7575322" y="5754398"/>
            <a:ext cx="138314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2018/19 Bill split</a:t>
            </a:r>
          </a:p>
        </p:txBody>
      </p:sp>
      <p:sp>
        <p:nvSpPr>
          <p:cNvPr id="3" name="Speech Bubble: Oval 2">
            <a:extLst>
              <a:ext uri="{FF2B5EF4-FFF2-40B4-BE49-F238E27FC236}">
                <a16:creationId xmlns:a16="http://schemas.microsoft.com/office/drawing/2014/main" id="{9FA37C6A-DCF2-4BD6-8CEB-DFB32BE1A38C}"/>
              </a:ext>
            </a:extLst>
          </p:cNvPr>
          <p:cNvSpPr/>
          <p:nvPr/>
        </p:nvSpPr>
        <p:spPr>
          <a:xfrm>
            <a:off x="6505364" y="1268760"/>
            <a:ext cx="1761529" cy="1656184"/>
          </a:xfrm>
          <a:prstGeom prst="wedgeEllipseCallout">
            <a:avLst>
              <a:gd name="adj1" fmla="val -57838"/>
              <a:gd name="adj2" fmla="val 4008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65000"/>
                    <a:lumOff val="35000"/>
                  </a:schemeClr>
                </a:solidFill>
                <a:latin typeface="Comfortaa" panose="020F0603070200060003" pitchFamily="34" charset="0"/>
              </a:rPr>
              <a:t>Domestic electricity prices, rose by 3.9% between March 2018 and March 2019</a:t>
            </a:r>
            <a:endParaRPr lang="en-GB" sz="1050" dirty="0">
              <a:solidFill>
                <a:schemeClr val="tx1">
                  <a:lumMod val="65000"/>
                  <a:lumOff val="35000"/>
                </a:schemeClr>
              </a:solidFill>
              <a:latin typeface="Comfortaa" panose="020F0603070200060003" pitchFamily="34" charset="0"/>
            </a:endParaRPr>
          </a:p>
        </p:txBody>
      </p:sp>
      <p:sp>
        <p:nvSpPr>
          <p:cNvPr id="7" name="Speech Bubble: Oval 6">
            <a:extLst>
              <a:ext uri="{FF2B5EF4-FFF2-40B4-BE49-F238E27FC236}">
                <a16:creationId xmlns:a16="http://schemas.microsoft.com/office/drawing/2014/main" id="{45DE1968-A68E-4D39-8B16-C85B10B2F6E7}"/>
              </a:ext>
            </a:extLst>
          </p:cNvPr>
          <p:cNvSpPr/>
          <p:nvPr/>
        </p:nvSpPr>
        <p:spPr>
          <a:xfrm>
            <a:off x="6732240" y="3356992"/>
            <a:ext cx="1761529" cy="1656184"/>
          </a:xfrm>
          <a:prstGeom prst="wedgeEllipseCallout">
            <a:avLst>
              <a:gd name="adj1" fmla="val -65033"/>
              <a:gd name="adj2" fmla="val -331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65000"/>
                    <a:lumOff val="35000"/>
                  </a:schemeClr>
                </a:solidFill>
                <a:latin typeface="Comfortaa" panose="020F0603070200060003" pitchFamily="34" charset="0"/>
              </a:rPr>
              <a:t>While domestic gas prices, including VAT, fell by 1.6%  over the same period</a:t>
            </a:r>
            <a:endParaRPr lang="en-GB" sz="1050" dirty="0">
              <a:solidFill>
                <a:schemeClr val="tx1">
                  <a:lumMod val="65000"/>
                  <a:lumOff val="35000"/>
                </a:schemeClr>
              </a:solidFill>
              <a:latin typeface="Comfortaa" panose="020F0603070200060003" pitchFamily="34" charset="0"/>
            </a:endParaRPr>
          </a:p>
        </p:txBody>
      </p:sp>
    </p:spTree>
    <p:extLst>
      <p:ext uri="{BB962C8B-B14F-4D97-AF65-F5344CB8AC3E}">
        <p14:creationId xmlns:p14="http://schemas.microsoft.com/office/powerpoint/2010/main" val="164783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fortaa" panose="020F0603070200060003" pitchFamily="34" charset="0"/>
              </a:rPr>
              <a:t>How are our costs made up?</a:t>
            </a:r>
          </a:p>
        </p:txBody>
      </p:sp>
      <p:sp>
        <p:nvSpPr>
          <p:cNvPr id="4" name="Slide Number Placeholder 3"/>
          <p:cNvSpPr>
            <a:spLocks noGrp="1"/>
          </p:cNvSpPr>
          <p:nvPr>
            <p:ph type="sldNum" sz="quarter" idx="12"/>
          </p:nvPr>
        </p:nvSpPr>
        <p:spPr>
          <a:xfrm>
            <a:off x="8676456" y="5661248"/>
            <a:ext cx="3900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9" name="TextBox 8"/>
          <p:cNvSpPr txBox="1"/>
          <p:nvPr/>
        </p:nvSpPr>
        <p:spPr>
          <a:xfrm>
            <a:off x="1900436" y="3908077"/>
            <a:ext cx="24482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Planning for the          future</a:t>
            </a:r>
          </a:p>
        </p:txBody>
      </p:sp>
      <p:sp>
        <p:nvSpPr>
          <p:cNvPr id="11" name="TextBox 10"/>
          <p:cNvSpPr txBox="1"/>
          <p:nvPr/>
        </p:nvSpPr>
        <p:spPr>
          <a:xfrm>
            <a:off x="3358470" y="1772816"/>
            <a:ext cx="24008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Operational</a:t>
            </a:r>
          </a:p>
        </p:txBody>
      </p:sp>
      <p:graphicFrame>
        <p:nvGraphicFramePr>
          <p:cNvPr id="13" name="Chart 12"/>
          <p:cNvGraphicFramePr/>
          <p:nvPr>
            <p:extLst/>
          </p:nvPr>
        </p:nvGraphicFramePr>
        <p:xfrm>
          <a:off x="1534546" y="1093228"/>
          <a:ext cx="6048672"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14" name="Rounded Rectangle 13"/>
          <p:cNvSpPr/>
          <p:nvPr/>
        </p:nvSpPr>
        <p:spPr>
          <a:xfrm>
            <a:off x="3239015" y="4971854"/>
            <a:ext cx="2520280" cy="980441"/>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Capital Expenditure = </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Money spent on assets; gas network,  vehicles, IT, plant &amp; equipment </a:t>
            </a:r>
          </a:p>
        </p:txBody>
      </p:sp>
      <p:sp>
        <p:nvSpPr>
          <p:cNvPr id="15" name="Rounded Rectangle 14"/>
          <p:cNvSpPr/>
          <p:nvPr/>
        </p:nvSpPr>
        <p:spPr>
          <a:xfrm>
            <a:off x="6315000" y="2307558"/>
            <a:ext cx="2016224" cy="1552900"/>
          </a:xfrm>
          <a:prstGeom prst="roundRect">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Operating Expenditure </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Attending gas escapes, repairs, maintenance, training, support activities, insurance </a:t>
            </a:r>
          </a:p>
        </p:txBody>
      </p:sp>
      <p:sp>
        <p:nvSpPr>
          <p:cNvPr id="16" name="Rounded Rectangle 15"/>
          <p:cNvSpPr/>
          <p:nvPr/>
        </p:nvSpPr>
        <p:spPr>
          <a:xfrm>
            <a:off x="1036340" y="2307558"/>
            <a:ext cx="1728192" cy="1552900"/>
          </a:xfrm>
          <a:prstGeom prst="roundRect">
            <a:avLst/>
          </a:prstGeom>
          <a:solidFill>
            <a:srgbClr val="D6E03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Replacement Expenditure =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Replacement of metallic mains with plastic </a:t>
            </a:r>
          </a:p>
        </p:txBody>
      </p:sp>
      <p:sp>
        <p:nvSpPr>
          <p:cNvPr id="17" name="TextBox 16"/>
          <p:cNvSpPr txBox="1"/>
          <p:nvPr/>
        </p:nvSpPr>
        <p:spPr>
          <a:xfrm>
            <a:off x="3515710" y="3001440"/>
            <a:ext cx="86409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omfortaa" panose="020F0603070200060003" pitchFamily="34" charset="0"/>
                <a:ea typeface="+mn-ea"/>
                <a:cs typeface="+mn-cs"/>
              </a:rPr>
              <a:t>£80m</a:t>
            </a:r>
          </a:p>
        </p:txBody>
      </p:sp>
      <p:sp>
        <p:nvSpPr>
          <p:cNvPr id="18" name="TextBox 17"/>
          <p:cNvSpPr txBox="1"/>
          <p:nvPr/>
        </p:nvSpPr>
        <p:spPr>
          <a:xfrm>
            <a:off x="4793502" y="3084008"/>
            <a:ext cx="86409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omfortaa" panose="020F0603070200060003" pitchFamily="34" charset="0"/>
                <a:ea typeface="+mn-ea"/>
                <a:cs typeface="+mn-cs"/>
              </a:rPr>
              <a:t>£70m</a:t>
            </a:r>
          </a:p>
        </p:txBody>
      </p:sp>
      <p:sp>
        <p:nvSpPr>
          <p:cNvPr id="19" name="TextBox 18"/>
          <p:cNvSpPr txBox="1"/>
          <p:nvPr/>
        </p:nvSpPr>
        <p:spPr>
          <a:xfrm>
            <a:off x="3995936" y="4107758"/>
            <a:ext cx="86409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omfortaa" panose="020F0603070200060003" pitchFamily="34" charset="0"/>
                <a:ea typeface="+mn-ea"/>
                <a:cs typeface="+mn-cs"/>
              </a:rPr>
              <a:t>£51m</a:t>
            </a:r>
          </a:p>
        </p:txBody>
      </p:sp>
      <p:cxnSp>
        <p:nvCxnSpPr>
          <p:cNvPr id="24" name="Straight Arrow Connector 23"/>
          <p:cNvCxnSpPr>
            <a:stCxn id="16" idx="3"/>
          </p:cNvCxnSpPr>
          <p:nvPr/>
        </p:nvCxnSpPr>
        <p:spPr>
          <a:xfrm>
            <a:off x="2764532" y="3084008"/>
            <a:ext cx="457200" cy="0"/>
          </a:xfrm>
          <a:prstGeom prst="straightConnector1">
            <a:avLst/>
          </a:prstGeom>
          <a:ln w="19050">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857800" y="3098015"/>
            <a:ext cx="457200" cy="0"/>
          </a:xfrm>
          <a:prstGeom prst="straightConnector1">
            <a:avLst/>
          </a:prstGeom>
          <a:ln w="19050">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4" idx="0"/>
          </p:cNvCxnSpPr>
          <p:nvPr/>
        </p:nvCxnSpPr>
        <p:spPr>
          <a:xfrm>
            <a:off x="4499155" y="4554408"/>
            <a:ext cx="0" cy="417446"/>
          </a:xfrm>
          <a:prstGeom prst="straightConnector1">
            <a:avLst/>
          </a:prstGeom>
          <a:ln w="19050">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1A6546E-EC4E-4170-99E7-C3C6BA1AF70C}"/>
              </a:ext>
            </a:extLst>
          </p:cNvPr>
          <p:cNvSpPr txBox="1"/>
          <p:nvPr/>
        </p:nvSpPr>
        <p:spPr>
          <a:xfrm>
            <a:off x="7362128" y="5742866"/>
            <a:ext cx="19381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2018/19 Years prices</a:t>
            </a:r>
          </a:p>
        </p:txBody>
      </p:sp>
    </p:spTree>
    <p:extLst>
      <p:ext uri="{BB962C8B-B14F-4D97-AF65-F5344CB8AC3E}">
        <p14:creationId xmlns:p14="http://schemas.microsoft.com/office/powerpoint/2010/main" val="7665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89E08-0C08-4E99-BED8-D52E09112B36}"/>
              </a:ext>
            </a:extLst>
          </p:cNvPr>
          <p:cNvSpPr>
            <a:spLocks noGrp="1"/>
          </p:cNvSpPr>
          <p:nvPr>
            <p:ph type="title"/>
          </p:nvPr>
        </p:nvSpPr>
        <p:spPr/>
        <p:txBody>
          <a:bodyPr/>
          <a:lstStyle/>
          <a:p>
            <a:r>
              <a:rPr lang="en-GB" dirty="0">
                <a:latin typeface="Comfortaa" panose="020F0603070200060003" pitchFamily="34" charset="0"/>
              </a:rPr>
              <a:t>Discussion session </a:t>
            </a:r>
          </a:p>
        </p:txBody>
      </p:sp>
      <p:sp>
        <p:nvSpPr>
          <p:cNvPr id="4" name="Slide Number Placeholder 3">
            <a:extLst>
              <a:ext uri="{FF2B5EF4-FFF2-40B4-BE49-F238E27FC236}">
                <a16:creationId xmlns:a16="http://schemas.microsoft.com/office/drawing/2014/main" id="{7F4CFFD0-1B7A-4F80-9FEF-F059B1A086C5}"/>
              </a:ext>
            </a:extLst>
          </p:cNvPr>
          <p:cNvSpPr>
            <a:spLocks noGrp="1"/>
          </p:cNvSpPr>
          <p:nvPr>
            <p:ph type="sldNum" sz="quarter" idx="12"/>
          </p:nvPr>
        </p:nvSpPr>
        <p:spPr/>
        <p:txBody>
          <a:bodyPr/>
          <a:lstStyle/>
          <a:p>
            <a:fld id="{490165BC-DBA7-4530-8926-81165AFC8D69}" type="slidenum">
              <a:rPr lang="en-GB" smtClean="0">
                <a:solidFill>
                  <a:srgbClr val="445A69"/>
                </a:solidFill>
              </a:rPr>
              <a:pPr/>
              <a:t>24</a:t>
            </a:fld>
            <a:endParaRPr lang="en-GB">
              <a:solidFill>
                <a:srgbClr val="445A69"/>
              </a:solidFill>
            </a:endParaRPr>
          </a:p>
        </p:txBody>
      </p:sp>
      <p:sp>
        <p:nvSpPr>
          <p:cNvPr id="6" name="Rectangle 5">
            <a:extLst>
              <a:ext uri="{FF2B5EF4-FFF2-40B4-BE49-F238E27FC236}">
                <a16:creationId xmlns:a16="http://schemas.microsoft.com/office/drawing/2014/main" id="{268AFDBE-CC80-4283-9B95-6ECD2BDBEA83}"/>
              </a:ext>
            </a:extLst>
          </p:cNvPr>
          <p:cNvSpPr/>
          <p:nvPr/>
        </p:nvSpPr>
        <p:spPr>
          <a:xfrm>
            <a:off x="1336812" y="1916832"/>
            <a:ext cx="6567718" cy="646331"/>
          </a:xfrm>
          <a:prstGeom prst="rect">
            <a:avLst/>
          </a:prstGeom>
        </p:spPr>
        <p:txBody>
          <a:bodyPr wrap="square">
            <a:spAutoFit/>
          </a:bodyPr>
          <a:lstStyle/>
          <a:p>
            <a:pPr lvl="0" algn="ctr"/>
            <a:r>
              <a:rPr lang="en-US" dirty="0">
                <a:latin typeface="Arial" panose="020B0604020202020204" pitchFamily="34" charset="0"/>
                <a:cs typeface="Arial" panose="020B0604020202020204" pitchFamily="34" charset="0"/>
              </a:rPr>
              <a:t>The average gas bill is £650 and our charges make up 19% just over 32p per day do you think this is:</a:t>
            </a:r>
          </a:p>
        </p:txBody>
      </p:sp>
      <p:sp>
        <p:nvSpPr>
          <p:cNvPr id="8" name="Rectangle 7">
            <a:extLst>
              <a:ext uri="{FF2B5EF4-FFF2-40B4-BE49-F238E27FC236}">
                <a16:creationId xmlns:a16="http://schemas.microsoft.com/office/drawing/2014/main" id="{15E64A43-AF7F-4418-8D44-4CC6465EC1B3}"/>
              </a:ext>
            </a:extLst>
          </p:cNvPr>
          <p:cNvSpPr/>
          <p:nvPr/>
        </p:nvSpPr>
        <p:spPr>
          <a:xfrm>
            <a:off x="1273151" y="4725144"/>
            <a:ext cx="6567718" cy="369332"/>
          </a:xfrm>
          <a:prstGeom prst="rect">
            <a:avLst/>
          </a:prstGeom>
        </p:spPr>
        <p:txBody>
          <a:bodyPr wrap="square">
            <a:spAutoFit/>
          </a:bodyPr>
          <a:lstStyle/>
          <a:p>
            <a:pPr lvl="0" algn="ctr"/>
            <a:r>
              <a:rPr lang="en-US" dirty="0">
                <a:latin typeface="Arial" panose="020B0604020202020204" pitchFamily="34" charset="0"/>
                <a:cs typeface="Arial" panose="020B0604020202020204" pitchFamily="34" charset="0"/>
              </a:rPr>
              <a:t>Why?</a:t>
            </a:r>
          </a:p>
        </p:txBody>
      </p:sp>
      <p:pic>
        <p:nvPicPr>
          <p:cNvPr id="3" name="Picture 2">
            <a:extLst>
              <a:ext uri="{FF2B5EF4-FFF2-40B4-BE49-F238E27FC236}">
                <a16:creationId xmlns:a16="http://schemas.microsoft.com/office/drawing/2014/main" id="{4DAB2F07-A290-4690-93AF-CA6FD9E138D8}"/>
              </a:ext>
            </a:extLst>
          </p:cNvPr>
          <p:cNvPicPr>
            <a:picLocks noChangeAspect="1"/>
          </p:cNvPicPr>
          <p:nvPr/>
        </p:nvPicPr>
        <p:blipFill>
          <a:blip r:embed="rId2"/>
          <a:stretch>
            <a:fillRect/>
          </a:stretch>
        </p:blipFill>
        <p:spPr>
          <a:xfrm>
            <a:off x="240155" y="2768993"/>
            <a:ext cx="8633710" cy="1750321"/>
          </a:xfrm>
          <a:prstGeom prst="rect">
            <a:avLst/>
          </a:prstGeom>
        </p:spPr>
      </p:pic>
    </p:spTree>
    <p:extLst>
      <p:ext uri="{BB962C8B-B14F-4D97-AF65-F5344CB8AC3E}">
        <p14:creationId xmlns:p14="http://schemas.microsoft.com/office/powerpoint/2010/main" val="61204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38629D-3283-42BE-B059-ADA3FEA56685}"/>
              </a:ext>
            </a:extLst>
          </p:cNvPr>
          <p:cNvSpPr>
            <a:spLocks noGrp="1"/>
          </p:cNvSpPr>
          <p:nvPr>
            <p:ph type="sldNum" sz="quarter" idx="12"/>
          </p:nvPr>
        </p:nvSpPr>
        <p:spPr/>
        <p:txBody>
          <a:bodyPr/>
          <a:lstStyle/>
          <a:p>
            <a:fld id="{490165BC-DBA7-4530-8926-81165AFC8D69}" type="slidenum">
              <a:rPr lang="en-GB" smtClean="0">
                <a:solidFill>
                  <a:srgbClr val="445A69"/>
                </a:solidFill>
              </a:rPr>
              <a:pPr/>
              <a:t>25</a:t>
            </a:fld>
            <a:endParaRPr lang="en-GB">
              <a:solidFill>
                <a:srgbClr val="445A69"/>
              </a:solidFill>
            </a:endParaRPr>
          </a:p>
        </p:txBody>
      </p:sp>
      <p:sp>
        <p:nvSpPr>
          <p:cNvPr id="5" name="Title 4">
            <a:extLst>
              <a:ext uri="{FF2B5EF4-FFF2-40B4-BE49-F238E27FC236}">
                <a16:creationId xmlns:a16="http://schemas.microsoft.com/office/drawing/2014/main" id="{66C71E4C-B4C8-4F48-866E-7AD793265041}"/>
              </a:ext>
            </a:extLst>
          </p:cNvPr>
          <p:cNvSpPr>
            <a:spLocks noGrp="1"/>
          </p:cNvSpPr>
          <p:nvPr>
            <p:ph type="title"/>
          </p:nvPr>
        </p:nvSpPr>
        <p:spPr>
          <a:xfrm>
            <a:off x="993449" y="2420888"/>
            <a:ext cx="7595121" cy="1641350"/>
          </a:xfrm>
        </p:spPr>
        <p:txBody>
          <a:bodyPr/>
          <a:lstStyle/>
          <a:p>
            <a:r>
              <a:rPr lang="en-GB" dirty="0">
                <a:latin typeface="Comfortaa" panose="020F0603070200060003" pitchFamily="34" charset="0"/>
              </a:rPr>
              <a:t>DISCUSSION SESSION</a:t>
            </a:r>
          </a:p>
        </p:txBody>
      </p:sp>
    </p:spTree>
    <p:extLst>
      <p:ext uri="{BB962C8B-B14F-4D97-AF65-F5344CB8AC3E}">
        <p14:creationId xmlns:p14="http://schemas.microsoft.com/office/powerpoint/2010/main" val="388167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495774-1617-4A04-BD9A-EDA52973827E}"/>
              </a:ext>
            </a:extLst>
          </p:cNvPr>
          <p:cNvSpPr>
            <a:spLocks noGrp="1"/>
          </p:cNvSpPr>
          <p:nvPr>
            <p:ph type="sldNum" sz="quarter" idx="12"/>
          </p:nvPr>
        </p:nvSpPr>
        <p:spPr/>
        <p:txBody>
          <a:bodyPr/>
          <a:lstStyle/>
          <a:p>
            <a:fld id="{490165BC-DBA7-4530-8926-81165AFC8D69}" type="slidenum">
              <a:rPr lang="en-GB" smtClean="0">
                <a:solidFill>
                  <a:srgbClr val="445A69"/>
                </a:solidFill>
              </a:rPr>
              <a:pPr/>
              <a:t>26</a:t>
            </a:fld>
            <a:endParaRPr lang="en-GB">
              <a:solidFill>
                <a:srgbClr val="445A69"/>
              </a:solidFill>
            </a:endParaRPr>
          </a:p>
        </p:txBody>
      </p:sp>
      <p:sp>
        <p:nvSpPr>
          <p:cNvPr id="5" name="Title 4">
            <a:extLst>
              <a:ext uri="{FF2B5EF4-FFF2-40B4-BE49-F238E27FC236}">
                <a16:creationId xmlns:a16="http://schemas.microsoft.com/office/drawing/2014/main" id="{9AC0D40A-6314-4C25-B62A-B77898DB169B}"/>
              </a:ext>
            </a:extLst>
          </p:cNvPr>
          <p:cNvSpPr>
            <a:spLocks noGrp="1"/>
          </p:cNvSpPr>
          <p:nvPr>
            <p:ph type="title"/>
          </p:nvPr>
        </p:nvSpPr>
        <p:spPr/>
        <p:txBody>
          <a:bodyPr>
            <a:normAutofit fontScale="90000"/>
          </a:bodyPr>
          <a:lstStyle/>
          <a:p>
            <a:r>
              <a:rPr lang="en-GB" dirty="0">
                <a:latin typeface="Comfortaa" panose="020F0603070200060003" pitchFamily="34" charset="0"/>
              </a:rPr>
              <a:t>Session 3 </a:t>
            </a:r>
            <a:br>
              <a:rPr lang="en-GB" dirty="0">
                <a:latin typeface="Comfortaa" panose="020F0603070200060003" pitchFamily="34" charset="0"/>
              </a:rPr>
            </a:br>
            <a:r>
              <a:rPr lang="en-GB" sz="3100" dirty="0">
                <a:latin typeface="Comfortaa" panose="020F0603070200060003" pitchFamily="34" charset="0"/>
              </a:rPr>
              <a:t>safety: Our mains replacement and theft of gas</a:t>
            </a:r>
            <a:endParaRPr lang="en-GB" dirty="0">
              <a:latin typeface="Comfortaa" panose="020F0603070200060003" pitchFamily="34" charset="0"/>
            </a:endParaRPr>
          </a:p>
        </p:txBody>
      </p:sp>
      <p:sp>
        <p:nvSpPr>
          <p:cNvPr id="6" name="TextBox 5">
            <a:extLst>
              <a:ext uri="{FF2B5EF4-FFF2-40B4-BE49-F238E27FC236}">
                <a16:creationId xmlns:a16="http://schemas.microsoft.com/office/drawing/2014/main" id="{A988F083-BD4D-4498-B013-9502C7EE6926}"/>
              </a:ext>
            </a:extLst>
          </p:cNvPr>
          <p:cNvSpPr txBox="1"/>
          <p:nvPr/>
        </p:nvSpPr>
        <p:spPr>
          <a:xfrm>
            <a:off x="5148064" y="4509120"/>
            <a:ext cx="3240360" cy="830997"/>
          </a:xfrm>
          <a:prstGeom prst="rect">
            <a:avLst/>
          </a:prstGeom>
          <a:noFill/>
        </p:spPr>
        <p:txBody>
          <a:bodyPr wrap="square" rtlCol="0">
            <a:spAutoFit/>
          </a:bodyPr>
          <a:lstStyle/>
          <a:p>
            <a:r>
              <a:rPr lang="en-GB" sz="2400" dirty="0">
                <a:solidFill>
                  <a:schemeClr val="bg1"/>
                </a:solidFill>
                <a:latin typeface="Comfortaa" panose="020F0603070200060003" pitchFamily="34" charset="0"/>
              </a:rPr>
              <a:t>Sarah Williams – Head of Regulation</a:t>
            </a:r>
          </a:p>
        </p:txBody>
      </p:sp>
    </p:spTree>
    <p:extLst>
      <p:ext uri="{BB962C8B-B14F-4D97-AF65-F5344CB8AC3E}">
        <p14:creationId xmlns:p14="http://schemas.microsoft.com/office/powerpoint/2010/main" val="241443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495774-1617-4A04-BD9A-EDA52973827E}"/>
              </a:ext>
            </a:extLst>
          </p:cNvPr>
          <p:cNvSpPr>
            <a:spLocks noGrp="1"/>
          </p:cNvSpPr>
          <p:nvPr>
            <p:ph type="sldNum" sz="quarter" idx="12"/>
          </p:nvPr>
        </p:nvSpPr>
        <p:spPr/>
        <p:txBody>
          <a:bodyPr/>
          <a:lstStyle/>
          <a:p>
            <a:fld id="{490165BC-DBA7-4530-8926-81165AFC8D69}" type="slidenum">
              <a:rPr lang="en-GB" smtClean="0">
                <a:solidFill>
                  <a:srgbClr val="445A69"/>
                </a:solidFill>
              </a:rPr>
              <a:pPr/>
              <a:t>27</a:t>
            </a:fld>
            <a:endParaRPr lang="en-GB">
              <a:solidFill>
                <a:srgbClr val="445A69"/>
              </a:solidFill>
            </a:endParaRPr>
          </a:p>
        </p:txBody>
      </p:sp>
      <p:sp>
        <p:nvSpPr>
          <p:cNvPr id="5" name="Title 4">
            <a:extLst>
              <a:ext uri="{FF2B5EF4-FFF2-40B4-BE49-F238E27FC236}">
                <a16:creationId xmlns:a16="http://schemas.microsoft.com/office/drawing/2014/main" id="{9AC0D40A-6314-4C25-B62A-B77898DB169B}"/>
              </a:ext>
            </a:extLst>
          </p:cNvPr>
          <p:cNvSpPr>
            <a:spLocks noGrp="1"/>
          </p:cNvSpPr>
          <p:nvPr>
            <p:ph type="title"/>
          </p:nvPr>
        </p:nvSpPr>
        <p:spPr/>
        <p:txBody>
          <a:bodyPr>
            <a:normAutofit/>
          </a:bodyPr>
          <a:lstStyle/>
          <a:p>
            <a:r>
              <a:rPr lang="en-GB" dirty="0">
                <a:latin typeface="Comfortaa" panose="020F0603070200060003" pitchFamily="34" charset="0"/>
              </a:rPr>
              <a:t>Mains replacement</a:t>
            </a:r>
          </a:p>
        </p:txBody>
      </p:sp>
    </p:spTree>
    <p:extLst>
      <p:ext uri="{BB962C8B-B14F-4D97-AF65-F5344CB8AC3E}">
        <p14:creationId xmlns:p14="http://schemas.microsoft.com/office/powerpoint/2010/main" val="16202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4B6C-E66D-4588-97B3-21FD5D171FD3}"/>
              </a:ext>
            </a:extLst>
          </p:cNvPr>
          <p:cNvSpPr>
            <a:spLocks noGrp="1"/>
          </p:cNvSpPr>
          <p:nvPr>
            <p:ph type="title"/>
          </p:nvPr>
        </p:nvSpPr>
        <p:spPr/>
        <p:txBody>
          <a:bodyPr/>
          <a:lstStyle/>
          <a:p>
            <a:r>
              <a:rPr lang="en-GB" dirty="0">
                <a:latin typeface="Comfortaa" panose="020F0603070200060003" pitchFamily="34" charset="0"/>
              </a:rPr>
              <a:t>Context</a:t>
            </a:r>
          </a:p>
        </p:txBody>
      </p:sp>
      <p:sp>
        <p:nvSpPr>
          <p:cNvPr id="4" name="Slide Number Placeholder 3">
            <a:extLst>
              <a:ext uri="{FF2B5EF4-FFF2-40B4-BE49-F238E27FC236}">
                <a16:creationId xmlns:a16="http://schemas.microsoft.com/office/drawing/2014/main" id="{8DD2D853-272C-4501-96C0-A5D43CC01019}"/>
              </a:ext>
            </a:extLst>
          </p:cNvPr>
          <p:cNvSpPr>
            <a:spLocks noGrp="1"/>
          </p:cNvSpPr>
          <p:nvPr>
            <p:ph type="sldNum" sz="quarter" idx="12"/>
          </p:nvPr>
        </p:nvSpPr>
        <p:spPr/>
        <p:txBody>
          <a:bodyPr/>
          <a:lstStyle/>
          <a:p>
            <a:fld id="{490165BC-DBA7-4530-8926-81165AFC8D69}" type="slidenum">
              <a:rPr lang="en-GB" smtClean="0">
                <a:solidFill>
                  <a:srgbClr val="445A69"/>
                </a:solidFill>
              </a:rPr>
              <a:pPr/>
              <a:t>28</a:t>
            </a:fld>
            <a:endParaRPr lang="en-GB">
              <a:solidFill>
                <a:srgbClr val="445A69"/>
              </a:solidFill>
            </a:endParaRPr>
          </a:p>
        </p:txBody>
      </p:sp>
      <p:sp>
        <p:nvSpPr>
          <p:cNvPr id="5" name="Oval 4">
            <a:extLst>
              <a:ext uri="{FF2B5EF4-FFF2-40B4-BE49-F238E27FC236}">
                <a16:creationId xmlns:a16="http://schemas.microsoft.com/office/drawing/2014/main" id="{28E1030C-A60C-481A-A6E3-8FC0CBFD7B45}"/>
              </a:ext>
            </a:extLst>
          </p:cNvPr>
          <p:cNvSpPr/>
          <p:nvPr/>
        </p:nvSpPr>
        <p:spPr>
          <a:xfrm>
            <a:off x="3311860" y="2583037"/>
            <a:ext cx="2088232" cy="1872208"/>
          </a:xfrm>
          <a:prstGeom prst="ellipse">
            <a:avLst/>
          </a:prstGeom>
          <a:solidFill>
            <a:srgbClr val="D6E03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65000"/>
                    <a:lumOff val="35000"/>
                  </a:schemeClr>
                </a:solidFill>
                <a:latin typeface="Arial" panose="020B0604020202020204" pitchFamily="34" charset="0"/>
                <a:cs typeface="Arial" panose="020B0604020202020204" pitchFamily="34" charset="0"/>
              </a:rPr>
              <a:t>REPEX (Mains Replacement Programme)</a:t>
            </a:r>
          </a:p>
        </p:txBody>
      </p:sp>
      <p:sp>
        <p:nvSpPr>
          <p:cNvPr id="7" name="Oval 6">
            <a:extLst>
              <a:ext uri="{FF2B5EF4-FFF2-40B4-BE49-F238E27FC236}">
                <a16:creationId xmlns:a16="http://schemas.microsoft.com/office/drawing/2014/main" id="{1069D8D2-1DC3-47A4-8705-897328B45F1A}"/>
              </a:ext>
            </a:extLst>
          </p:cNvPr>
          <p:cNvSpPr/>
          <p:nvPr/>
        </p:nvSpPr>
        <p:spPr>
          <a:xfrm>
            <a:off x="3635896" y="1155165"/>
            <a:ext cx="1584176" cy="1440160"/>
          </a:xfrm>
          <a:prstGeom prst="ellipse">
            <a:avLst/>
          </a:prstGeom>
          <a:solidFill>
            <a:srgbClr val="FFC0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solidFill>
                <a:latin typeface="Arial"/>
              </a:rPr>
              <a:t>We have 32,000km of pipes which we monitor and maintain</a:t>
            </a:r>
          </a:p>
        </p:txBody>
      </p:sp>
      <p:sp>
        <p:nvSpPr>
          <p:cNvPr id="8" name="Oval 7">
            <a:extLst>
              <a:ext uri="{FF2B5EF4-FFF2-40B4-BE49-F238E27FC236}">
                <a16:creationId xmlns:a16="http://schemas.microsoft.com/office/drawing/2014/main" id="{71108B11-1113-41B2-9168-380AF9D079EB}"/>
              </a:ext>
            </a:extLst>
          </p:cNvPr>
          <p:cNvSpPr/>
          <p:nvPr/>
        </p:nvSpPr>
        <p:spPr>
          <a:xfrm>
            <a:off x="5148064" y="1953105"/>
            <a:ext cx="1584176" cy="1440160"/>
          </a:xfrm>
          <a:prstGeom prst="ellipse">
            <a:avLst/>
          </a:prstGeom>
          <a:solidFill>
            <a:srgbClr val="FFC0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latin typeface="Arial"/>
              </a:rPr>
              <a:t>Replaces old metal leaking pipes with plastic ones</a:t>
            </a:r>
            <a:endParaRPr lang="en-GB" sz="1200" dirty="0">
              <a:solidFill>
                <a:schemeClr val="accent1"/>
              </a:solidFill>
              <a:latin typeface="Arial"/>
            </a:endParaRPr>
          </a:p>
        </p:txBody>
      </p:sp>
      <p:sp>
        <p:nvSpPr>
          <p:cNvPr id="9" name="Oval 8">
            <a:extLst>
              <a:ext uri="{FF2B5EF4-FFF2-40B4-BE49-F238E27FC236}">
                <a16:creationId xmlns:a16="http://schemas.microsoft.com/office/drawing/2014/main" id="{E2FE48EF-A309-4BD6-9B7F-71384110B0CA}"/>
              </a:ext>
            </a:extLst>
          </p:cNvPr>
          <p:cNvSpPr/>
          <p:nvPr/>
        </p:nvSpPr>
        <p:spPr>
          <a:xfrm>
            <a:off x="5220072" y="3506822"/>
            <a:ext cx="1584176" cy="1440160"/>
          </a:xfrm>
          <a:prstGeom prst="ellipse">
            <a:avLst/>
          </a:prstGeom>
          <a:solidFill>
            <a:srgbClr val="FFC0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latin typeface="Arial"/>
              </a:rPr>
              <a:t>Replace &gt;435km of pipe pa.</a:t>
            </a:r>
            <a:endParaRPr lang="en-GB" sz="1200" dirty="0">
              <a:solidFill>
                <a:schemeClr val="accent1"/>
              </a:solidFill>
              <a:latin typeface="Arial"/>
            </a:endParaRPr>
          </a:p>
        </p:txBody>
      </p:sp>
      <p:sp>
        <p:nvSpPr>
          <p:cNvPr id="11" name="Oval 10">
            <a:extLst>
              <a:ext uri="{FF2B5EF4-FFF2-40B4-BE49-F238E27FC236}">
                <a16:creationId xmlns:a16="http://schemas.microsoft.com/office/drawing/2014/main" id="{36227BEB-B0D7-47CE-8C6D-94E88DDC5F0C}"/>
              </a:ext>
            </a:extLst>
          </p:cNvPr>
          <p:cNvSpPr/>
          <p:nvPr/>
        </p:nvSpPr>
        <p:spPr>
          <a:xfrm>
            <a:off x="3563888" y="4455245"/>
            <a:ext cx="1584176" cy="1440160"/>
          </a:xfrm>
          <a:prstGeom prst="ellipse">
            <a:avLst/>
          </a:prstGeom>
          <a:solidFill>
            <a:srgbClr val="FFC0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latin typeface="Arial"/>
              </a:rPr>
              <a:t>Replace all metallic pipes 30m from a building by 2032 (30:30 programme)</a:t>
            </a:r>
          </a:p>
        </p:txBody>
      </p:sp>
      <p:sp>
        <p:nvSpPr>
          <p:cNvPr id="12" name="Oval 11">
            <a:extLst>
              <a:ext uri="{FF2B5EF4-FFF2-40B4-BE49-F238E27FC236}">
                <a16:creationId xmlns:a16="http://schemas.microsoft.com/office/drawing/2014/main" id="{E43657DB-3BCA-4933-A1BD-3329BC7037C9}"/>
              </a:ext>
            </a:extLst>
          </p:cNvPr>
          <p:cNvSpPr/>
          <p:nvPr/>
        </p:nvSpPr>
        <p:spPr>
          <a:xfrm>
            <a:off x="1889702" y="3506822"/>
            <a:ext cx="1584176" cy="1440160"/>
          </a:xfrm>
          <a:prstGeom prst="ellipse">
            <a:avLst/>
          </a:prstGeom>
          <a:solidFill>
            <a:srgbClr val="FFC0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latin typeface="Arial"/>
              </a:rPr>
              <a:t>71% of our gas pipes are plastic. By 2026, 81% will be plastic.</a:t>
            </a:r>
            <a:endParaRPr lang="en-US" sz="1200" dirty="0">
              <a:solidFill>
                <a:schemeClr val="accent1"/>
              </a:solidFill>
              <a:latin typeface="Arial"/>
            </a:endParaRPr>
          </a:p>
        </p:txBody>
      </p:sp>
      <p:sp>
        <p:nvSpPr>
          <p:cNvPr id="13" name="Oval 12">
            <a:extLst>
              <a:ext uri="{FF2B5EF4-FFF2-40B4-BE49-F238E27FC236}">
                <a16:creationId xmlns:a16="http://schemas.microsoft.com/office/drawing/2014/main" id="{F2DFAA90-A28F-466D-8D9B-59112A9D2D72}"/>
              </a:ext>
            </a:extLst>
          </p:cNvPr>
          <p:cNvSpPr/>
          <p:nvPr/>
        </p:nvSpPr>
        <p:spPr>
          <a:xfrm>
            <a:off x="2054095" y="1862957"/>
            <a:ext cx="1584176" cy="1440160"/>
          </a:xfrm>
          <a:prstGeom prst="ellipse">
            <a:avLst/>
          </a:prstGeom>
          <a:solidFill>
            <a:srgbClr val="FFC000"/>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latin typeface="Arial"/>
              </a:rPr>
              <a:t>Driven by the HSE.</a:t>
            </a:r>
          </a:p>
        </p:txBody>
      </p:sp>
    </p:spTree>
    <p:extLst>
      <p:ext uri="{BB962C8B-B14F-4D97-AF65-F5344CB8AC3E}">
        <p14:creationId xmlns:p14="http://schemas.microsoft.com/office/powerpoint/2010/main" val="142734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3249-06C9-4D86-9D05-6F19E96A5A2F}"/>
              </a:ext>
            </a:extLst>
          </p:cNvPr>
          <p:cNvSpPr>
            <a:spLocks noGrp="1"/>
          </p:cNvSpPr>
          <p:nvPr>
            <p:ph type="title"/>
          </p:nvPr>
        </p:nvSpPr>
        <p:spPr/>
        <p:txBody>
          <a:bodyPr/>
          <a:lstStyle/>
          <a:p>
            <a:r>
              <a:rPr lang="en-GB" dirty="0">
                <a:latin typeface="Comfortaa" panose="020F0603070200060003" pitchFamily="34" charset="0"/>
              </a:rPr>
              <a:t>Why do we do it?</a:t>
            </a:r>
          </a:p>
        </p:txBody>
      </p:sp>
      <p:sp>
        <p:nvSpPr>
          <p:cNvPr id="4" name="Slide Number Placeholder 3">
            <a:extLst>
              <a:ext uri="{FF2B5EF4-FFF2-40B4-BE49-F238E27FC236}">
                <a16:creationId xmlns:a16="http://schemas.microsoft.com/office/drawing/2014/main" id="{DCCFA420-197A-49FB-93C7-AC032827950C}"/>
              </a:ext>
            </a:extLst>
          </p:cNvPr>
          <p:cNvSpPr>
            <a:spLocks noGrp="1"/>
          </p:cNvSpPr>
          <p:nvPr>
            <p:ph type="sldNum" sz="quarter" idx="12"/>
          </p:nvPr>
        </p:nvSpPr>
        <p:spPr/>
        <p:txBody>
          <a:bodyPr/>
          <a:lstStyle/>
          <a:p>
            <a:fld id="{490165BC-DBA7-4530-8926-81165AFC8D69}" type="slidenum">
              <a:rPr lang="en-GB" smtClean="0"/>
              <a:t>29</a:t>
            </a:fld>
            <a:endParaRPr lang="en-GB"/>
          </a:p>
        </p:txBody>
      </p:sp>
      <p:graphicFrame>
        <p:nvGraphicFramePr>
          <p:cNvPr id="6" name="Diagram 5">
            <a:extLst>
              <a:ext uri="{FF2B5EF4-FFF2-40B4-BE49-F238E27FC236}">
                <a16:creationId xmlns:a16="http://schemas.microsoft.com/office/drawing/2014/main" id="{60EF9A02-0DE0-4A97-8411-FC501037798A}"/>
              </a:ext>
            </a:extLst>
          </p:cNvPr>
          <p:cNvGraphicFramePr/>
          <p:nvPr>
            <p:extLst>
              <p:ext uri="{D42A27DB-BD31-4B8C-83A1-F6EECF244321}">
                <p14:modId xmlns:p14="http://schemas.microsoft.com/office/powerpoint/2010/main" val="1383293482"/>
              </p:ext>
            </p:extLst>
          </p:nvPr>
        </p:nvGraphicFramePr>
        <p:xfrm>
          <a:off x="755576" y="1556792"/>
          <a:ext cx="74888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1ABDB3A-B585-4352-995A-5FA6565557E8}"/>
              </a:ext>
            </a:extLst>
          </p:cNvPr>
          <p:cNvSpPr txBox="1"/>
          <p:nvPr/>
        </p:nvSpPr>
        <p:spPr>
          <a:xfrm>
            <a:off x="802582" y="1884474"/>
            <a:ext cx="792088"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Safety</a:t>
            </a:r>
          </a:p>
        </p:txBody>
      </p:sp>
      <p:sp>
        <p:nvSpPr>
          <p:cNvPr id="8" name="TextBox 7">
            <a:extLst>
              <a:ext uri="{FF2B5EF4-FFF2-40B4-BE49-F238E27FC236}">
                <a16:creationId xmlns:a16="http://schemas.microsoft.com/office/drawing/2014/main" id="{FAEFC8A3-055E-40BD-96A5-FA991E4D3BE1}"/>
              </a:ext>
            </a:extLst>
          </p:cNvPr>
          <p:cNvSpPr txBox="1"/>
          <p:nvPr/>
        </p:nvSpPr>
        <p:spPr>
          <a:xfrm>
            <a:off x="1016224" y="2715744"/>
            <a:ext cx="1296144" cy="261610"/>
          </a:xfrm>
          <a:prstGeom prst="rect">
            <a:avLst/>
          </a:prstGeom>
          <a:noFill/>
        </p:spPr>
        <p:txBody>
          <a:bodyPr wrap="square" rtlCol="0">
            <a:spAutoFit/>
          </a:bodyPr>
          <a:lstStyle/>
          <a:p>
            <a:r>
              <a:rPr lang="en-GB" sz="1050" dirty="0">
                <a:latin typeface="Arial" panose="020B0604020202020204" pitchFamily="34" charset="0"/>
                <a:cs typeface="Arial" panose="020B0604020202020204" pitchFamily="34" charset="0"/>
              </a:rPr>
              <a:t>Environment</a:t>
            </a:r>
          </a:p>
        </p:txBody>
      </p:sp>
      <p:sp>
        <p:nvSpPr>
          <p:cNvPr id="9" name="TextBox 8">
            <a:extLst>
              <a:ext uri="{FF2B5EF4-FFF2-40B4-BE49-F238E27FC236}">
                <a16:creationId xmlns:a16="http://schemas.microsoft.com/office/drawing/2014/main" id="{F730C523-F552-4CCF-A7AF-9F06B56C55F1}"/>
              </a:ext>
            </a:extLst>
          </p:cNvPr>
          <p:cNvSpPr txBox="1"/>
          <p:nvPr/>
        </p:nvSpPr>
        <p:spPr>
          <a:xfrm>
            <a:off x="1212577" y="3446938"/>
            <a:ext cx="129614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Disruption</a:t>
            </a:r>
          </a:p>
        </p:txBody>
      </p:sp>
      <p:sp>
        <p:nvSpPr>
          <p:cNvPr id="10" name="TextBox 9">
            <a:extLst>
              <a:ext uri="{FF2B5EF4-FFF2-40B4-BE49-F238E27FC236}">
                <a16:creationId xmlns:a16="http://schemas.microsoft.com/office/drawing/2014/main" id="{EB33CBBB-8EDA-4C24-850A-4AEABDBE2EDB}"/>
              </a:ext>
            </a:extLst>
          </p:cNvPr>
          <p:cNvSpPr txBox="1"/>
          <p:nvPr/>
        </p:nvSpPr>
        <p:spPr>
          <a:xfrm>
            <a:off x="1212577" y="4094204"/>
            <a:ext cx="1296144"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Future-</a:t>
            </a:r>
          </a:p>
          <a:p>
            <a:r>
              <a:rPr lang="en-GB" sz="1200" dirty="0">
                <a:latin typeface="Arial" panose="020B0604020202020204" pitchFamily="34" charset="0"/>
                <a:cs typeface="Arial" panose="020B0604020202020204" pitchFamily="34" charset="0"/>
              </a:rPr>
              <a:t>proofing</a:t>
            </a:r>
          </a:p>
        </p:txBody>
      </p:sp>
      <p:sp>
        <p:nvSpPr>
          <p:cNvPr id="3" name="TextBox 2">
            <a:extLst>
              <a:ext uri="{FF2B5EF4-FFF2-40B4-BE49-F238E27FC236}">
                <a16:creationId xmlns:a16="http://schemas.microsoft.com/office/drawing/2014/main" id="{3BA21D9B-DD2F-4A51-8B4B-A97DE2037F1A}"/>
              </a:ext>
            </a:extLst>
          </p:cNvPr>
          <p:cNvSpPr txBox="1"/>
          <p:nvPr/>
        </p:nvSpPr>
        <p:spPr>
          <a:xfrm>
            <a:off x="3203848" y="1259468"/>
            <a:ext cx="4392488" cy="369332"/>
          </a:xfrm>
          <a:prstGeom prst="rect">
            <a:avLst/>
          </a:prstGeom>
          <a:noFill/>
        </p:spPr>
        <p:txBody>
          <a:bodyPr wrap="square" rtlCol="0">
            <a:spAutoFit/>
          </a:bodyPr>
          <a:lstStyle/>
          <a:p>
            <a:r>
              <a:rPr lang="en-GB" dirty="0">
                <a:solidFill>
                  <a:schemeClr val="tx1">
                    <a:lumMod val="65000"/>
                    <a:lumOff val="35000"/>
                  </a:schemeClr>
                </a:solidFill>
                <a:latin typeface="Arial" panose="020B0604020202020204" pitchFamily="34" charset="0"/>
                <a:cs typeface="Arial" panose="020B0604020202020204" pitchFamily="34" charset="0"/>
              </a:rPr>
              <a:t>The benefits are….</a:t>
            </a:r>
          </a:p>
        </p:txBody>
      </p:sp>
      <p:sp>
        <p:nvSpPr>
          <p:cNvPr id="11" name="TextBox 10">
            <a:extLst>
              <a:ext uri="{FF2B5EF4-FFF2-40B4-BE49-F238E27FC236}">
                <a16:creationId xmlns:a16="http://schemas.microsoft.com/office/drawing/2014/main" id="{CE48C58D-34B2-47D8-8E61-ED9CE464D561}"/>
              </a:ext>
            </a:extLst>
          </p:cNvPr>
          <p:cNvSpPr txBox="1"/>
          <p:nvPr/>
        </p:nvSpPr>
        <p:spPr>
          <a:xfrm>
            <a:off x="872208" y="4973526"/>
            <a:ext cx="129614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Cost</a:t>
            </a:r>
          </a:p>
        </p:txBody>
      </p:sp>
    </p:spTree>
    <p:extLst>
      <p:ext uri="{BB962C8B-B14F-4D97-AF65-F5344CB8AC3E}">
        <p14:creationId xmlns:p14="http://schemas.microsoft.com/office/powerpoint/2010/main" val="191528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fortaa" panose="020F0603070200060003" pitchFamily="34" charset="0"/>
              </a:rPr>
              <a:t>Welcome</a:t>
            </a:r>
          </a:p>
        </p:txBody>
      </p:sp>
      <p:sp>
        <p:nvSpPr>
          <p:cNvPr id="4" name="Slide Number Placeholder 3"/>
          <p:cNvSpPr>
            <a:spLocks noGrp="1"/>
          </p:cNvSpPr>
          <p:nvPr>
            <p:ph type="sldNum" sz="quarter" idx="12"/>
          </p:nvPr>
        </p:nvSpPr>
        <p:spPr/>
        <p:txBody>
          <a:bodyPr/>
          <a:lstStyle/>
          <a:p>
            <a:fld id="{490165BC-DBA7-4530-8926-81165AFC8D69}" type="slidenum">
              <a:rPr lang="en-GB" smtClean="0">
                <a:solidFill>
                  <a:srgbClr val="445A69"/>
                </a:solidFill>
              </a:rPr>
              <a:pPr/>
              <a:t>3</a:t>
            </a:fld>
            <a:endParaRPr lang="en-GB">
              <a:solidFill>
                <a:srgbClr val="445A69"/>
              </a:solidFill>
            </a:endParaRPr>
          </a:p>
        </p:txBody>
      </p:sp>
      <p:pic>
        <p:nvPicPr>
          <p:cNvPr id="5" name="Picture 4">
            <a:extLst>
              <a:ext uri="{FF2B5EF4-FFF2-40B4-BE49-F238E27FC236}">
                <a16:creationId xmlns:a16="http://schemas.microsoft.com/office/drawing/2014/main" id="{C2346C5C-5B93-4D83-B6C2-A7E36ED80B4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4500" r="95000">
                        <a14:foregroundMark x1="35441" y1="60000" x2="34500" y2="62000"/>
                        <a14:foregroundMark x1="42500" y1="45000" x2="36853" y2="57000"/>
                        <a14:foregroundMark x1="6000" y1="59500" x2="4500" y2="44000"/>
                        <a14:foregroundMark x1="78266" y1="58000" x2="90500" y2="72500"/>
                        <a14:foregroundMark x1="77000" y1="56500" x2="78266" y2="58000"/>
                        <a14:foregroundMark x1="67297" y1="45000" x2="67443" y2="45173"/>
                        <a14:foregroundMark x1="66453" y1="44000" x2="67297" y2="45000"/>
                        <a14:foregroundMark x1="63500" y1="40500" x2="66453" y2="44000"/>
                        <a14:foregroundMark x1="95000" y1="70500" x2="95000" y2="70500"/>
                        <a14:backgroundMark x1="67000" y1="45500" x2="77000" y2="56500"/>
                        <a14:backgroundMark x1="66000" y1="45000" x2="66000" y2="45000"/>
                        <a14:backgroundMark x1="66000" y1="46000" x2="66000" y2="46000"/>
                        <a14:backgroundMark x1="67500" y1="44000" x2="67500" y2="44000"/>
                        <a14:backgroundMark x1="67500" y1="44000" x2="67500" y2="44000"/>
                        <a14:backgroundMark x1="66000" y1="44000" x2="66000" y2="44000"/>
                        <a14:backgroundMark x1="66000" y1="44000" x2="66000" y2="44000"/>
                        <a14:backgroundMark x1="78000" y1="56000" x2="78000" y2="56000"/>
                        <a14:backgroundMark x1="78000" y1="58000" x2="78000" y2="58000"/>
                        <a14:backgroundMark x1="36500" y1="60000" x2="36500" y2="60000"/>
                        <a14:backgroundMark x1="36500" y1="59500" x2="36500" y2="59500"/>
                        <a14:backgroundMark x1="34500" y1="58000" x2="34500" y2="58000"/>
                        <a14:backgroundMark x1="35500" y1="57000" x2="35500" y2="57000"/>
                        <a14:backgroundMark x1="36500" y1="57000" x2="36500" y2="58000"/>
                        <a14:backgroundMark x1="35000" y1="58000" x2="35000" y2="60000"/>
                      </a14:backgroundRemoval>
                    </a14:imgEffect>
                  </a14:imgLayer>
                </a14:imgProps>
              </a:ext>
              <a:ext uri="{28A0092B-C50C-407E-A947-70E740481C1C}">
                <a14:useLocalDpi xmlns:a14="http://schemas.microsoft.com/office/drawing/2010/main" val="0"/>
              </a:ext>
            </a:extLst>
          </a:blip>
          <a:stretch>
            <a:fillRect/>
          </a:stretch>
        </p:blipFill>
        <p:spPr>
          <a:xfrm>
            <a:off x="442210" y="6094203"/>
            <a:ext cx="792088" cy="792088"/>
          </a:xfrm>
          <a:prstGeom prst="rect">
            <a:avLst/>
          </a:prstGeom>
        </p:spPr>
      </p:pic>
      <p:graphicFrame>
        <p:nvGraphicFramePr>
          <p:cNvPr id="3" name="Table 2">
            <a:extLst>
              <a:ext uri="{FF2B5EF4-FFF2-40B4-BE49-F238E27FC236}">
                <a16:creationId xmlns:a16="http://schemas.microsoft.com/office/drawing/2014/main" id="{E49AAB4A-0319-4D3E-8AF2-B8C2FFDE1338}"/>
              </a:ext>
            </a:extLst>
          </p:cNvPr>
          <p:cNvGraphicFramePr>
            <a:graphicFrameLocks noGrp="1"/>
          </p:cNvGraphicFramePr>
          <p:nvPr>
            <p:extLst>
              <p:ext uri="{D42A27DB-BD31-4B8C-83A1-F6EECF244321}">
                <p14:modId xmlns:p14="http://schemas.microsoft.com/office/powerpoint/2010/main" val="3265883816"/>
              </p:ext>
            </p:extLst>
          </p:nvPr>
        </p:nvGraphicFramePr>
        <p:xfrm>
          <a:off x="442210" y="1628800"/>
          <a:ext cx="8229600" cy="3563271"/>
        </p:xfrm>
        <a:graphic>
          <a:graphicData uri="http://schemas.openxmlformats.org/drawingml/2006/table">
            <a:tbl>
              <a:tblPr/>
              <a:tblGrid>
                <a:gridCol w="6176663">
                  <a:extLst>
                    <a:ext uri="{9D8B030D-6E8A-4147-A177-3AD203B41FA5}">
                      <a16:colId xmlns:a16="http://schemas.microsoft.com/office/drawing/2014/main" val="272640557"/>
                    </a:ext>
                  </a:extLst>
                </a:gridCol>
                <a:gridCol w="2052937">
                  <a:extLst>
                    <a:ext uri="{9D8B030D-6E8A-4147-A177-3AD203B41FA5}">
                      <a16:colId xmlns:a16="http://schemas.microsoft.com/office/drawing/2014/main" val="878150890"/>
                    </a:ext>
                  </a:extLst>
                </a:gridCol>
              </a:tblGrid>
              <a:tr h="264183">
                <a:tc>
                  <a:txBody>
                    <a:bodyPr/>
                    <a:lstStyle/>
                    <a:p>
                      <a:pPr algn="l" fontAlgn="b"/>
                      <a:r>
                        <a:rPr lang="en-GB" sz="1200" b="1" i="0" u="none" strike="noStrike" dirty="0">
                          <a:solidFill>
                            <a:srgbClr val="000000"/>
                          </a:solidFill>
                          <a:effectLst/>
                          <a:latin typeface="Arial" panose="020B0604020202020204" pitchFamily="34" charset="0"/>
                        </a:rPr>
                        <a:t>Introduction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eaLnBrk="0" fontAlgn="base" hangingPunct="0">
                        <a:lnSpc>
                          <a:spcPct val="115000"/>
                        </a:lnSpc>
                        <a:spcAft>
                          <a:spcPts val="0"/>
                        </a:spcAft>
                      </a:pPr>
                      <a:r>
                        <a:rPr lang="en-GB" sz="1200" b="1" kern="1200" dirty="0">
                          <a:solidFill>
                            <a:sysClr val="windowText" lastClr="000000"/>
                          </a:solidFill>
                          <a:effectLst/>
                          <a:latin typeface="Arial" panose="020B0604020202020204" pitchFamily="34" charset="0"/>
                          <a:ea typeface="MS PGothic" panose="020B0600070205080204" pitchFamily="34" charset="-128"/>
                          <a:cs typeface="Times New Roman" panose="02020603050405020304" pitchFamily="18" charset="0"/>
                        </a:rPr>
                        <a:t>09:30 – 10.00</a:t>
                      </a:r>
                      <a:endParaRPr lang="en-GB"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87" marR="29987" marT="29987" marB="299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949395227"/>
                  </a:ext>
                </a:extLst>
              </a:tr>
              <a:tr h="264183">
                <a:tc>
                  <a:txBody>
                    <a:bodyPr/>
                    <a:lstStyle/>
                    <a:p>
                      <a:pPr algn="l" fontAlgn="b"/>
                      <a:r>
                        <a:rPr lang="en-US" sz="1200" b="1" i="0" u="none" strike="noStrike" dirty="0">
                          <a:solidFill>
                            <a:srgbClr val="000000"/>
                          </a:solidFill>
                          <a:effectLst/>
                          <a:latin typeface="Arial" panose="020B0604020202020204" pitchFamily="34" charset="0"/>
                        </a:rPr>
                        <a:t>Session 1: Introduction – </a:t>
                      </a:r>
                      <a:r>
                        <a:rPr lang="en-US" sz="1200" b="0" i="0" u="none" strike="noStrike" dirty="0">
                          <a:solidFill>
                            <a:srgbClr val="000000"/>
                          </a:solidFill>
                          <a:effectLst/>
                          <a:latin typeface="Arial" panose="020B0604020202020204" pitchFamily="34" charset="0"/>
                        </a:rPr>
                        <a:t>Reflecting Stakeholder Views In Our Business Plan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eaLnBrk="0" fontAlgn="base" hangingPunct="0">
                        <a:lnSpc>
                          <a:spcPct val="115000"/>
                        </a:lnSpc>
                        <a:spcAft>
                          <a:spcPts val="0"/>
                        </a:spcAft>
                      </a:pPr>
                      <a:r>
                        <a:rPr lang="en-GB" sz="1200" b="1" kern="1200" dirty="0">
                          <a:effectLst/>
                          <a:latin typeface="Arial" panose="020B0604020202020204" pitchFamily="34" charset="0"/>
                          <a:ea typeface="MS PGothic" panose="020B0600070205080204" pitchFamily="34" charset="-128"/>
                          <a:cs typeface="Times New Roman" panose="02020603050405020304" pitchFamily="18" charset="0"/>
                        </a:rPr>
                        <a:t>10.00 – 10.10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87" marR="29987" marT="29987" marB="299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26906134"/>
                  </a:ext>
                </a:extLst>
              </a:tr>
              <a:tr h="264183">
                <a:tc>
                  <a:txBody>
                    <a:bodyPr/>
                    <a:lstStyle/>
                    <a:p>
                      <a:pPr algn="l" fontAlgn="b"/>
                      <a:r>
                        <a:rPr lang="en-US" sz="1200" b="1" i="0" u="none" strike="noStrike" dirty="0">
                          <a:solidFill>
                            <a:srgbClr val="000000"/>
                          </a:solidFill>
                          <a:effectLst/>
                          <a:latin typeface="Arial" panose="020B0604020202020204" pitchFamily="34" charset="0"/>
                        </a:rPr>
                        <a:t>Session 2: Your Priorities &amp; Value For Money – </a:t>
                      </a:r>
                      <a:r>
                        <a:rPr lang="en-US" sz="1200" b="0" i="0" u="none" strike="noStrike" dirty="0">
                          <a:solidFill>
                            <a:srgbClr val="000000"/>
                          </a:solidFill>
                          <a:effectLst/>
                          <a:latin typeface="Arial" panose="020B0604020202020204" pitchFamily="34" charset="0"/>
                        </a:rPr>
                        <a:t>Stakeholder &amp; Customer Priorities &amp; Our Bill Explained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eaLnBrk="0" fontAlgn="base" hangingPunct="0">
                        <a:lnSpc>
                          <a:spcPct val="115000"/>
                        </a:lnSpc>
                        <a:spcAft>
                          <a:spcPts val="0"/>
                        </a:spcAft>
                      </a:pPr>
                      <a:r>
                        <a:rPr lang="en-GB" sz="1200" b="1" kern="1200" dirty="0">
                          <a:solidFill>
                            <a:sysClr val="windowText" lastClr="000000"/>
                          </a:solidFill>
                          <a:effectLst/>
                          <a:latin typeface="Arial" panose="020B0604020202020204" pitchFamily="34" charset="0"/>
                          <a:ea typeface="MS PGothic" panose="020B0600070205080204" pitchFamily="34" charset="-128"/>
                          <a:cs typeface="Times New Roman" panose="02020603050405020304" pitchFamily="18" charset="0"/>
                        </a:rPr>
                        <a:t>10.10 – 11:05</a:t>
                      </a:r>
                      <a:endParaRPr lang="en-GB"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87" marR="29987" marT="29987" marB="299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59328196"/>
                  </a:ext>
                </a:extLst>
              </a:tr>
              <a:tr h="26418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dirty="0">
                          <a:solidFill>
                            <a:srgbClr val="000000"/>
                          </a:solidFill>
                          <a:effectLst/>
                          <a:latin typeface="Arial" panose="020B0604020202020204" pitchFamily="34" charset="0"/>
                          <a:ea typeface="+mn-ea"/>
                          <a:cs typeface="+mn-cs"/>
                        </a:rPr>
                        <a:t>Session 3: Mains Replacement &amp; Theft Of Gas </a:t>
                      </a:r>
                      <a:r>
                        <a:rPr lang="en-US" sz="1200" b="0" i="0" u="none" strike="noStrike" kern="1200" dirty="0">
                          <a:solidFill>
                            <a:srgbClr val="000000"/>
                          </a:solidFill>
                          <a:effectLst/>
                          <a:latin typeface="Arial" panose="020B0604020202020204" pitchFamily="34" charset="0"/>
                          <a:ea typeface="+mn-ea"/>
                          <a:cs typeface="+mn-cs"/>
                        </a:rPr>
                        <a:t>– Our Mains Replacement Process &amp; Tackling Theft Of Gas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eaLnBrk="0" fontAlgn="base" hangingPunct="0">
                        <a:lnSpc>
                          <a:spcPct val="115000"/>
                        </a:lnSpc>
                        <a:spcAft>
                          <a:spcPts val="0"/>
                        </a:spcAft>
                      </a:pPr>
                      <a:r>
                        <a:rPr lang="en-GB" sz="1200" b="1" i="0" u="none" strike="noStrike" kern="1200" dirty="0">
                          <a:solidFill>
                            <a:srgbClr val="000000"/>
                          </a:solidFill>
                          <a:effectLst/>
                          <a:latin typeface="Arial" panose="020B0604020202020204" pitchFamily="34" charset="0"/>
                          <a:ea typeface="+mn-ea"/>
                          <a:cs typeface="+mn-cs"/>
                        </a:rPr>
                        <a:t>11:05 – 11.45</a:t>
                      </a:r>
                    </a:p>
                  </a:txBody>
                  <a:tcPr marL="29987" marR="29987" marT="29987" marB="299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0392076"/>
                  </a:ext>
                </a:extLst>
              </a:tr>
              <a:tr h="264183">
                <a:tc>
                  <a:txBody>
                    <a:bodyPr/>
                    <a:lstStyle/>
                    <a:p>
                      <a:pPr algn="l" fontAlgn="b"/>
                      <a:r>
                        <a:rPr lang="en-GB" sz="1200" b="1" i="0" u="none" strike="noStrike" dirty="0">
                          <a:solidFill>
                            <a:srgbClr val="000000"/>
                          </a:solidFill>
                          <a:effectLst/>
                          <a:latin typeface="Arial" panose="020B0604020202020204" pitchFamily="34" charset="0"/>
                        </a:rPr>
                        <a:t>Coffee Break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eaLnBrk="0" fontAlgn="base" hangingPunct="0">
                        <a:lnSpc>
                          <a:spcPct val="115000"/>
                        </a:lnSpc>
                        <a:spcAft>
                          <a:spcPts val="0"/>
                        </a:spcAft>
                      </a:pPr>
                      <a:r>
                        <a:rPr lang="en-GB" sz="1200" b="1" kern="1200" dirty="0">
                          <a:solidFill>
                            <a:sysClr val="windowText" lastClr="000000"/>
                          </a:solidFill>
                          <a:effectLst/>
                          <a:latin typeface="Arial" panose="020B0604020202020204" pitchFamily="34" charset="0"/>
                          <a:ea typeface="MS PGothic" panose="020B0600070205080204" pitchFamily="34" charset="-128"/>
                          <a:cs typeface="Times New Roman" panose="02020603050405020304" pitchFamily="18" charset="0"/>
                        </a:rPr>
                        <a:t>11.45 – 12:05</a:t>
                      </a:r>
                      <a:endParaRPr lang="en-GB"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87" marR="29987" marT="29987" marB="299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73810596"/>
                  </a:ext>
                </a:extLst>
              </a:tr>
              <a:tr h="257081">
                <a:tc>
                  <a:txBody>
                    <a:bodyPr/>
                    <a:lstStyle/>
                    <a:p>
                      <a:pPr algn="l" fontAlgn="b"/>
                      <a:r>
                        <a:rPr lang="en-US" sz="1200" b="1" i="0" u="none" strike="noStrike" dirty="0">
                          <a:solidFill>
                            <a:srgbClr val="000000"/>
                          </a:solidFill>
                          <a:effectLst/>
                          <a:latin typeface="Arial" panose="020B0604020202020204" pitchFamily="34" charset="0"/>
                        </a:rPr>
                        <a:t>Session 4: Future Of Energy – </a:t>
                      </a:r>
                      <a:r>
                        <a:rPr lang="en-US" sz="1200" b="0" i="0" u="none" strike="noStrike" dirty="0">
                          <a:solidFill>
                            <a:srgbClr val="000000"/>
                          </a:solidFill>
                          <a:effectLst/>
                          <a:latin typeface="Arial" panose="020B0604020202020204" pitchFamily="34" charset="0"/>
                        </a:rPr>
                        <a:t>Taking part in the conversation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eaLnBrk="0" fontAlgn="base" hangingPunct="0">
                        <a:lnSpc>
                          <a:spcPct val="115000"/>
                        </a:lnSpc>
                        <a:spcAft>
                          <a:spcPts val="0"/>
                        </a:spcAft>
                      </a:pPr>
                      <a:r>
                        <a:rPr lang="en-GB" sz="1200" b="1" kern="1200" dirty="0">
                          <a:solidFill>
                            <a:sysClr val="windowText" lastClr="000000"/>
                          </a:solidFill>
                          <a:effectLst/>
                          <a:latin typeface="Arial" panose="020B0604020202020204" pitchFamily="34" charset="0"/>
                          <a:ea typeface="MS PGothic" panose="020B0600070205080204" pitchFamily="34" charset="-128"/>
                          <a:cs typeface="Times New Roman" panose="02020603050405020304" pitchFamily="18" charset="0"/>
                        </a:rPr>
                        <a:t>12.05 – 12:35</a:t>
                      </a:r>
                      <a:endParaRPr lang="en-GB"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87" marR="29987" marT="29987" marB="299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43972299"/>
                  </a:ext>
                </a:extLst>
              </a:tr>
              <a:tr h="264183">
                <a:tc>
                  <a:txBody>
                    <a:bodyPr/>
                    <a:lstStyle/>
                    <a:p>
                      <a:pPr algn="l" fontAlgn="b"/>
                      <a:r>
                        <a:rPr lang="en-GB" sz="1200" b="1" i="0" u="none" strike="noStrike" dirty="0">
                          <a:solidFill>
                            <a:srgbClr val="000000"/>
                          </a:solidFill>
                          <a:effectLst/>
                          <a:latin typeface="Arial" panose="020B0604020202020204" pitchFamily="34" charset="0"/>
                        </a:rPr>
                        <a:t>Session 5: Social Obligations – </a:t>
                      </a:r>
                      <a:r>
                        <a:rPr lang="en-GB" sz="1200" b="0" i="0" u="none" strike="noStrike" dirty="0">
                          <a:solidFill>
                            <a:srgbClr val="000000"/>
                          </a:solidFill>
                          <a:effectLst/>
                          <a:latin typeface="Arial" panose="020B0604020202020204" pitchFamily="34" charset="0"/>
                        </a:rPr>
                        <a:t>Safeguarding Plan Now &amp; In The Future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eaLnBrk="0" fontAlgn="base" hangingPunct="0">
                        <a:lnSpc>
                          <a:spcPct val="115000"/>
                        </a:lnSpc>
                        <a:spcAft>
                          <a:spcPts val="0"/>
                        </a:spcAft>
                      </a:pPr>
                      <a:r>
                        <a:rPr lang="en-GB" sz="1200" b="1" kern="1200" dirty="0">
                          <a:solidFill>
                            <a:sysClr val="windowText" lastClr="000000"/>
                          </a:solidFill>
                          <a:effectLst/>
                          <a:latin typeface="Arial" panose="020B0604020202020204" pitchFamily="34" charset="0"/>
                          <a:ea typeface="MS PGothic" panose="020B0600070205080204" pitchFamily="34" charset="-128"/>
                          <a:cs typeface="Times New Roman" panose="02020603050405020304" pitchFamily="18" charset="0"/>
                        </a:rPr>
                        <a:t>12:35 – 13:10</a:t>
                      </a:r>
                      <a:endParaRPr lang="en-GB"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87" marR="29987" marT="29987" marB="299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38155606"/>
                  </a:ext>
                </a:extLst>
              </a:tr>
              <a:tr h="264183">
                <a:tc>
                  <a:txBody>
                    <a:bodyPr/>
                    <a:lstStyle/>
                    <a:p>
                      <a:pPr algn="l" fontAlgn="b"/>
                      <a:r>
                        <a:rPr lang="en-GB" sz="1200" b="1" i="0" u="none" strike="noStrike" dirty="0">
                          <a:solidFill>
                            <a:srgbClr val="000000"/>
                          </a:solidFill>
                          <a:effectLst/>
                          <a:latin typeface="Arial" panose="020B0604020202020204" pitchFamily="34" charset="0"/>
                        </a:rPr>
                        <a:t>Summary &amp; Close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eaLnBrk="0" fontAlgn="base" hangingPunct="0">
                        <a:lnSpc>
                          <a:spcPct val="115000"/>
                        </a:lnSpc>
                        <a:spcAft>
                          <a:spcPts val="0"/>
                        </a:spcAft>
                      </a:pPr>
                      <a:r>
                        <a:rPr lang="en-GB" sz="1200" b="1" kern="120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13.10 – 13.20</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87" marR="29987" marT="29987" marB="299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482021634"/>
                  </a:ext>
                </a:extLst>
              </a:tr>
              <a:tr h="264183">
                <a:tc>
                  <a:txBody>
                    <a:bodyPr/>
                    <a:lstStyle/>
                    <a:p>
                      <a:pPr algn="l" fontAlgn="b"/>
                      <a:r>
                        <a:rPr lang="en-GB" sz="1200" b="1" i="0" u="none" strike="noStrike">
                          <a:solidFill>
                            <a:srgbClr val="000000"/>
                          </a:solidFill>
                          <a:effectLst/>
                          <a:latin typeface="Arial" panose="020B0604020202020204" pitchFamily="34" charset="0"/>
                        </a:rPr>
                        <a:t>Lunch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eaLnBrk="0" fontAlgn="base" hangingPunct="0">
                        <a:lnSpc>
                          <a:spcPct val="115000"/>
                        </a:lnSpc>
                        <a:spcAft>
                          <a:spcPts val="0"/>
                        </a:spcAft>
                      </a:pPr>
                      <a:r>
                        <a:rPr lang="en-GB" sz="1200" b="1" kern="120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13.20 – 14.00</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87" marR="29987" marT="29987" marB="2998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91582"/>
                  </a:ext>
                </a:extLst>
              </a:tr>
              <a:tr h="264183">
                <a:tc gridSpan="2">
                  <a:txBody>
                    <a:bodyPr/>
                    <a:lstStyle/>
                    <a:p>
                      <a:pPr algn="l" fontAlgn="b"/>
                      <a:r>
                        <a:rPr lang="en-GB" sz="1200" b="1" i="0" u="none" strike="noStrike" dirty="0">
                          <a:solidFill>
                            <a:srgbClr val="000000"/>
                          </a:solidFill>
                          <a:effectLst/>
                          <a:latin typeface="Arial" panose="020B0604020202020204" pitchFamily="34" charset="0"/>
                        </a:rPr>
                        <a:t>Optional Surgery Sessions</a:t>
                      </a:r>
                    </a:p>
                  </a:txBody>
                  <a:tcPr marL="9525" marR="9525" marT="9525" marB="0" anchor="b">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eaLnBrk="0" fontAlgn="base" hangingPunct="0">
                        <a:lnSpc>
                          <a:spcPct val="115000"/>
                        </a:lnSpc>
                        <a:spcAft>
                          <a:spcPts val="0"/>
                        </a:spcAft>
                      </a:pPr>
                      <a:endParaRPr lang="en-GB"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987" marR="29987" marT="29987" marB="29987" anchor="ctr"/>
                </a:tc>
                <a:extLst>
                  <a:ext uri="{0D108BD9-81ED-4DB2-BD59-A6C34878D82A}">
                    <a16:rowId xmlns:a16="http://schemas.microsoft.com/office/drawing/2014/main" val="3137486057"/>
                  </a:ext>
                </a:extLst>
              </a:tr>
              <a:tr h="264183">
                <a:tc>
                  <a:txBody>
                    <a:bodyPr/>
                    <a:lstStyle/>
                    <a:p>
                      <a:pPr algn="l" fontAlgn="b"/>
                      <a:r>
                        <a:rPr lang="en-GB" sz="1200" b="1" i="0" u="none" strike="noStrike" dirty="0">
                          <a:solidFill>
                            <a:srgbClr val="000000"/>
                          </a:solidFill>
                          <a:effectLst/>
                          <a:latin typeface="Arial" panose="020B0604020202020204" pitchFamily="34" charset="0"/>
                        </a:rPr>
                        <a:t>·         Sustainability – </a:t>
                      </a:r>
                      <a:r>
                        <a:rPr lang="en-GB" sz="1200" b="0" i="0" u="none" strike="noStrike" dirty="0">
                          <a:solidFill>
                            <a:srgbClr val="000000"/>
                          </a:solidFill>
                          <a:effectLst/>
                          <a:latin typeface="Arial" panose="020B0604020202020204" pitchFamily="34" charset="0"/>
                        </a:rPr>
                        <a:t>honing our goals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b"/>
                      <a:r>
                        <a:rPr lang="en-GB" sz="1200" b="1" kern="1200" dirty="0">
                          <a:solidFill>
                            <a:sysClr val="windowText" lastClr="000000"/>
                          </a:solidFill>
                          <a:effectLst/>
                          <a:latin typeface="Arial" panose="020B0604020202020204" pitchFamily="34" charset="0"/>
                          <a:ea typeface="MS PGothic" panose="020B0600070205080204" pitchFamily="34" charset="-128"/>
                          <a:cs typeface="Times New Roman" panose="02020603050405020304" pitchFamily="18" charset="0"/>
                        </a:rPr>
                        <a:t>14.00 – 15.00</a:t>
                      </a:r>
                    </a:p>
                    <a:p>
                      <a:pPr algn="ctr" fontAlgn="b"/>
                      <a:r>
                        <a:rPr lang="en-GB" sz="1200" b="1" kern="1200" dirty="0">
                          <a:solidFill>
                            <a:sysClr val="windowText" lastClr="000000"/>
                          </a:solidFill>
                          <a:effectLst/>
                          <a:latin typeface="Arial" panose="020B0604020202020204" pitchFamily="34" charset="0"/>
                          <a:ea typeface="MS PGothic" panose="020B0600070205080204" pitchFamily="34" charset="-128"/>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91501409"/>
                  </a:ext>
                </a:extLst>
              </a:tr>
              <a:tr h="221078">
                <a:tc>
                  <a:txBody>
                    <a:bodyPr/>
                    <a:lstStyle/>
                    <a:p>
                      <a:pPr algn="l" fontAlgn="b"/>
                      <a:r>
                        <a:rPr lang="en-US" sz="1200" b="1" i="0" u="none" strike="noStrike" dirty="0">
                          <a:solidFill>
                            <a:srgbClr val="000000"/>
                          </a:solidFill>
                          <a:effectLst/>
                          <a:latin typeface="Arial" panose="020B0604020202020204" pitchFamily="34" charset="0"/>
                        </a:rPr>
                        <a:t>·         Social obligations – </a:t>
                      </a:r>
                      <a:r>
                        <a:rPr lang="en-US" sz="1200" b="0" i="0" u="none" strike="noStrike" dirty="0">
                          <a:solidFill>
                            <a:srgbClr val="000000"/>
                          </a:solidFill>
                          <a:effectLst/>
                          <a:latin typeface="Arial" panose="020B0604020202020204" pitchFamily="34" charset="0"/>
                        </a:rPr>
                        <a:t>Working Together training session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GB"/>
                    </a:p>
                  </a:txBody>
                  <a:tcPr/>
                </a:tc>
                <a:extLst>
                  <a:ext uri="{0D108BD9-81ED-4DB2-BD59-A6C34878D82A}">
                    <a16:rowId xmlns:a16="http://schemas.microsoft.com/office/drawing/2014/main" val="2931620188"/>
                  </a:ext>
                </a:extLst>
              </a:tr>
              <a:tr h="22107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         </a:t>
                      </a:r>
                      <a:r>
                        <a:rPr lang="en-US" sz="1200" b="1" i="0" u="none" strike="noStrike" dirty="0" err="1">
                          <a:solidFill>
                            <a:srgbClr val="000000"/>
                          </a:solidFill>
                          <a:effectLst/>
                          <a:latin typeface="Arial" panose="020B0604020202020204" pitchFamily="34" charset="0"/>
                        </a:rPr>
                        <a:t>Streetworks</a:t>
                      </a:r>
                      <a:r>
                        <a:rPr lang="en-US" sz="1200" b="1" i="0" u="none" strike="noStrike" dirty="0">
                          <a:solidFill>
                            <a:srgbClr val="000000"/>
                          </a:solidFill>
                          <a:effectLst/>
                          <a:latin typeface="Arial" panose="020B0604020202020204" pitchFamily="34" charset="0"/>
                        </a:rPr>
                        <a:t>– </a:t>
                      </a:r>
                      <a:r>
                        <a:rPr lang="en-US" sz="1200" b="0" i="0" u="none" strike="noStrike" dirty="0">
                          <a:solidFill>
                            <a:srgbClr val="000000"/>
                          </a:solidFill>
                          <a:effectLst/>
                          <a:latin typeface="Arial" panose="020B0604020202020204" pitchFamily="34" charset="0"/>
                        </a:rPr>
                        <a:t>Our current and future plans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pPr algn="ctr" fontAlgn="b"/>
                      <a:endParaRPr lang="en-GB" sz="1200" b="1" kern="1200" dirty="0">
                        <a:solidFill>
                          <a:sysClr val="windowText" lastClr="000000"/>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50357224"/>
                  </a:ext>
                </a:extLst>
              </a:tr>
            </a:tbl>
          </a:graphicData>
        </a:graphic>
      </p:graphicFrame>
    </p:spTree>
    <p:extLst>
      <p:ext uri="{BB962C8B-B14F-4D97-AF65-F5344CB8AC3E}">
        <p14:creationId xmlns:p14="http://schemas.microsoft.com/office/powerpoint/2010/main" val="271498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A9B88D-CA82-416B-A1FF-277176802AA0}"/>
              </a:ext>
            </a:extLst>
          </p:cNvPr>
          <p:cNvSpPr>
            <a:spLocks noGrp="1"/>
          </p:cNvSpPr>
          <p:nvPr>
            <p:ph type="sldNum" sz="quarter" idx="12"/>
          </p:nvPr>
        </p:nvSpPr>
        <p:spPr/>
        <p:txBody>
          <a:bodyPr/>
          <a:lstStyle/>
          <a:p>
            <a:fld id="{490165BC-DBA7-4530-8926-81165AFC8D69}" type="slidenum">
              <a:rPr lang="en-GB" smtClean="0"/>
              <a:t>30</a:t>
            </a:fld>
            <a:endParaRPr lang="en-GB"/>
          </a:p>
        </p:txBody>
      </p:sp>
      <p:sp>
        <p:nvSpPr>
          <p:cNvPr id="5" name="Title 1">
            <a:extLst>
              <a:ext uri="{FF2B5EF4-FFF2-40B4-BE49-F238E27FC236}">
                <a16:creationId xmlns:a16="http://schemas.microsoft.com/office/drawing/2014/main" id="{3B46B63F-C7DA-47F3-9F4D-B3DABBD6592D}"/>
              </a:ext>
            </a:extLst>
          </p:cNvPr>
          <p:cNvSpPr txBox="1">
            <a:spLocks/>
          </p:cNvSpPr>
          <p:nvPr/>
        </p:nvSpPr>
        <p:spPr>
          <a:xfrm>
            <a:off x="438944" y="404664"/>
            <a:ext cx="8229600" cy="59491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Arial"/>
                <a:ea typeface="+mj-ea"/>
                <a:cs typeface="+mj-cs"/>
              </a:defRPr>
            </a:lvl1pPr>
          </a:lstStyle>
          <a:p>
            <a:r>
              <a:rPr lang="en-GB" dirty="0">
                <a:latin typeface="Comfortaa" panose="020F0603070200060003" pitchFamily="34" charset="0"/>
              </a:rPr>
              <a:t>Why are costs going up?</a:t>
            </a:r>
          </a:p>
        </p:txBody>
      </p:sp>
      <p:graphicFrame>
        <p:nvGraphicFramePr>
          <p:cNvPr id="2" name="Diagram 1">
            <a:extLst>
              <a:ext uri="{FF2B5EF4-FFF2-40B4-BE49-F238E27FC236}">
                <a16:creationId xmlns:a16="http://schemas.microsoft.com/office/drawing/2014/main" id="{25185435-769F-4E9B-AF70-C61A9C254CCA}"/>
              </a:ext>
            </a:extLst>
          </p:cNvPr>
          <p:cNvGraphicFramePr/>
          <p:nvPr>
            <p:extLst>
              <p:ext uri="{D42A27DB-BD31-4B8C-83A1-F6EECF244321}">
                <p14:modId xmlns:p14="http://schemas.microsoft.com/office/powerpoint/2010/main" val="376232641"/>
              </p:ext>
            </p:extLst>
          </p:nvPr>
        </p:nvGraphicFramePr>
        <p:xfrm>
          <a:off x="429997" y="1916832"/>
          <a:ext cx="844515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7ED0363E-CC7B-49CB-A0C9-2020339118CA}"/>
              </a:ext>
            </a:extLst>
          </p:cNvPr>
          <p:cNvGrpSpPr/>
          <p:nvPr/>
        </p:nvGrpSpPr>
        <p:grpSpPr>
          <a:xfrm>
            <a:off x="1008674" y="2204864"/>
            <a:ext cx="7287798" cy="864096"/>
            <a:chOff x="7422" y="675443"/>
            <a:chExt cx="2218501" cy="3113609"/>
          </a:xfrm>
        </p:grpSpPr>
        <p:sp>
          <p:nvSpPr>
            <p:cNvPr id="19" name="Rectangle: Rounded Corners 18">
              <a:extLst>
                <a:ext uri="{FF2B5EF4-FFF2-40B4-BE49-F238E27FC236}">
                  <a16:creationId xmlns:a16="http://schemas.microsoft.com/office/drawing/2014/main" id="{74541A20-317B-4FE0-99D9-C070F426E8EF}"/>
                </a:ext>
              </a:extLst>
            </p:cNvPr>
            <p:cNvSpPr/>
            <p:nvPr/>
          </p:nvSpPr>
          <p:spPr>
            <a:xfrm>
              <a:off x="7422" y="675443"/>
              <a:ext cx="2218501" cy="311360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E379CB3A-F64E-4A66-8E48-FFCEC86C5B63}"/>
                </a:ext>
              </a:extLst>
            </p:cNvPr>
            <p:cNvSpPr txBox="1"/>
            <p:nvPr/>
          </p:nvSpPr>
          <p:spPr>
            <a:xfrm>
              <a:off x="72400" y="740421"/>
              <a:ext cx="2088545" cy="29836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To maintain our current approach in GD2 would require a higher level of investment</a:t>
              </a:r>
            </a:p>
          </p:txBody>
        </p:sp>
      </p:grpSp>
    </p:spTree>
    <p:extLst>
      <p:ext uri="{BB962C8B-B14F-4D97-AF65-F5344CB8AC3E}">
        <p14:creationId xmlns:p14="http://schemas.microsoft.com/office/powerpoint/2010/main" val="3106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0BB4-47AB-4189-9D24-B6A2ADDD70DD}"/>
              </a:ext>
            </a:extLst>
          </p:cNvPr>
          <p:cNvSpPr>
            <a:spLocks noGrp="1"/>
          </p:cNvSpPr>
          <p:nvPr>
            <p:ph type="title"/>
          </p:nvPr>
        </p:nvSpPr>
        <p:spPr/>
        <p:txBody>
          <a:bodyPr/>
          <a:lstStyle/>
          <a:p>
            <a:r>
              <a:rPr lang="en-GB" dirty="0">
                <a:latin typeface="Comfortaa" panose="020F0603070200060003" pitchFamily="34" charset="0"/>
              </a:rPr>
              <a:t>Topic for discussion </a:t>
            </a:r>
          </a:p>
        </p:txBody>
      </p:sp>
      <p:sp>
        <p:nvSpPr>
          <p:cNvPr id="4" name="Slide Number Placeholder 3">
            <a:extLst>
              <a:ext uri="{FF2B5EF4-FFF2-40B4-BE49-F238E27FC236}">
                <a16:creationId xmlns:a16="http://schemas.microsoft.com/office/drawing/2014/main" id="{9C32FB6A-2AEA-4AE0-9C9D-6D5404CEB358}"/>
              </a:ext>
            </a:extLst>
          </p:cNvPr>
          <p:cNvSpPr>
            <a:spLocks noGrp="1"/>
          </p:cNvSpPr>
          <p:nvPr>
            <p:ph type="sldNum" sz="quarter" idx="12"/>
          </p:nvPr>
        </p:nvSpPr>
        <p:spPr/>
        <p:txBody>
          <a:bodyPr/>
          <a:lstStyle/>
          <a:p>
            <a:fld id="{490165BC-DBA7-4530-8926-81165AFC8D69}" type="slidenum">
              <a:rPr lang="en-GB" smtClean="0"/>
              <a:t>31</a:t>
            </a:fld>
            <a:endParaRPr lang="en-GB"/>
          </a:p>
        </p:txBody>
      </p:sp>
      <p:sp>
        <p:nvSpPr>
          <p:cNvPr id="6" name="TextBox 5">
            <a:extLst>
              <a:ext uri="{FF2B5EF4-FFF2-40B4-BE49-F238E27FC236}">
                <a16:creationId xmlns:a16="http://schemas.microsoft.com/office/drawing/2014/main" id="{5B0865BD-237C-45C5-B0A5-B283D7B8D695}"/>
              </a:ext>
            </a:extLst>
          </p:cNvPr>
          <p:cNvSpPr txBox="1"/>
          <p:nvPr/>
        </p:nvSpPr>
        <p:spPr>
          <a:xfrm>
            <a:off x="1676689" y="1557325"/>
            <a:ext cx="5760640" cy="707886"/>
          </a:xfrm>
          <a:prstGeom prst="rect">
            <a:avLst/>
          </a:prstGeom>
          <a:noFill/>
        </p:spPr>
        <p:txBody>
          <a:bodyPr wrap="square" rtlCol="0">
            <a:spAutoFit/>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Which option would you like to see for our mains replacement programme and why? </a:t>
            </a:r>
          </a:p>
        </p:txBody>
      </p:sp>
      <p:graphicFrame>
        <p:nvGraphicFramePr>
          <p:cNvPr id="7" name="Table 6">
            <a:extLst>
              <a:ext uri="{FF2B5EF4-FFF2-40B4-BE49-F238E27FC236}">
                <a16:creationId xmlns:a16="http://schemas.microsoft.com/office/drawing/2014/main" id="{02E0DA6F-91F7-4458-859F-E3D3288F6E48}"/>
              </a:ext>
            </a:extLst>
          </p:cNvPr>
          <p:cNvGraphicFramePr>
            <a:graphicFrameLocks noGrp="1"/>
          </p:cNvGraphicFramePr>
          <p:nvPr>
            <p:extLst>
              <p:ext uri="{D42A27DB-BD31-4B8C-83A1-F6EECF244321}">
                <p14:modId xmlns:p14="http://schemas.microsoft.com/office/powerpoint/2010/main" val="3278789361"/>
              </p:ext>
            </p:extLst>
          </p:nvPr>
        </p:nvGraphicFramePr>
        <p:xfrm>
          <a:off x="384624" y="2494002"/>
          <a:ext cx="8287186" cy="3113614"/>
        </p:xfrm>
        <a:graphic>
          <a:graphicData uri="http://schemas.openxmlformats.org/drawingml/2006/table">
            <a:tbl>
              <a:tblPr firstRow="1" firstCol="1" bandRow="1">
                <a:tableStyleId>{5C22544A-7EE6-4342-B048-85BDC9FD1C3A}</a:tableStyleId>
              </a:tblPr>
              <a:tblGrid>
                <a:gridCol w="685756">
                  <a:extLst>
                    <a:ext uri="{9D8B030D-6E8A-4147-A177-3AD203B41FA5}">
                      <a16:colId xmlns:a16="http://schemas.microsoft.com/office/drawing/2014/main" val="2519413349"/>
                    </a:ext>
                  </a:extLst>
                </a:gridCol>
                <a:gridCol w="981340">
                  <a:extLst>
                    <a:ext uri="{9D8B030D-6E8A-4147-A177-3AD203B41FA5}">
                      <a16:colId xmlns:a16="http://schemas.microsoft.com/office/drawing/2014/main" val="2331414623"/>
                    </a:ext>
                  </a:extLst>
                </a:gridCol>
                <a:gridCol w="1008112">
                  <a:extLst>
                    <a:ext uri="{9D8B030D-6E8A-4147-A177-3AD203B41FA5}">
                      <a16:colId xmlns:a16="http://schemas.microsoft.com/office/drawing/2014/main" val="2591925059"/>
                    </a:ext>
                  </a:extLst>
                </a:gridCol>
                <a:gridCol w="1296144">
                  <a:extLst>
                    <a:ext uri="{9D8B030D-6E8A-4147-A177-3AD203B41FA5}">
                      <a16:colId xmlns:a16="http://schemas.microsoft.com/office/drawing/2014/main" val="1226748385"/>
                    </a:ext>
                  </a:extLst>
                </a:gridCol>
                <a:gridCol w="1440160">
                  <a:extLst>
                    <a:ext uri="{9D8B030D-6E8A-4147-A177-3AD203B41FA5}">
                      <a16:colId xmlns:a16="http://schemas.microsoft.com/office/drawing/2014/main" val="1888681801"/>
                    </a:ext>
                  </a:extLst>
                </a:gridCol>
                <a:gridCol w="1562277">
                  <a:extLst>
                    <a:ext uri="{9D8B030D-6E8A-4147-A177-3AD203B41FA5}">
                      <a16:colId xmlns:a16="http://schemas.microsoft.com/office/drawing/2014/main" val="1158266839"/>
                    </a:ext>
                  </a:extLst>
                </a:gridCol>
                <a:gridCol w="1313397">
                  <a:extLst>
                    <a:ext uri="{9D8B030D-6E8A-4147-A177-3AD203B41FA5}">
                      <a16:colId xmlns:a16="http://schemas.microsoft.com/office/drawing/2014/main" val="837543598"/>
                    </a:ext>
                  </a:extLst>
                </a:gridCol>
              </a:tblGrid>
              <a:tr h="670090">
                <a:tc>
                  <a:txBody>
                    <a:bodyPr/>
                    <a:lstStyle/>
                    <a:p>
                      <a:pPr>
                        <a:spcAft>
                          <a:spcPts val="0"/>
                        </a:spcAft>
                      </a:pPr>
                      <a:r>
                        <a:rPr lang="en-GB" sz="1200">
                          <a:effectLst/>
                          <a:latin typeface="Arial" panose="020B0604020202020204" pitchFamily="34" charset="0"/>
                          <a:cs typeface="Arial" panose="020B0604020202020204" pitchFamily="34" charset="0"/>
                        </a:rPr>
                        <a:t>Option</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Cost movement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Bill impact (Currently 82p)</a:t>
                      </a:r>
                      <a:endParaRPr lang="en-GB" sz="1200" dirty="0">
                        <a:solidFill>
                          <a:srgbClr val="FC3636"/>
                        </a:solidFill>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Gas mains replaced</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Safety impact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Environmental impact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Disruption impact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extLst>
                  <a:ext uri="{0D108BD9-81ED-4DB2-BD59-A6C34878D82A}">
                    <a16:rowId xmlns:a16="http://schemas.microsoft.com/office/drawing/2014/main" val="1384150589"/>
                  </a:ext>
                </a:extLst>
              </a:tr>
              <a:tr h="781731">
                <a:tc>
                  <a:txBody>
                    <a:bodyPr/>
                    <a:lstStyle/>
                    <a:p>
                      <a:pPr>
                        <a:spcAft>
                          <a:spcPts val="0"/>
                        </a:spcAft>
                      </a:pPr>
                      <a:r>
                        <a:rPr lang="en-GB" sz="1200">
                          <a:effectLst/>
                          <a:latin typeface="Arial" panose="020B0604020202020204" pitchFamily="34" charset="0"/>
                          <a:cs typeface="Arial" panose="020B0604020202020204" pitchFamily="34" charset="0"/>
                        </a:rPr>
                        <a:t>1</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Same as today</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No impact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395km compared to 435km today </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Reducing risk of an explosion to 1 in 13 years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1.7% reduction per annum of gas leaking to atmosphere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More unplanned work and interruptions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extLst>
                  <a:ext uri="{0D108BD9-81ED-4DB2-BD59-A6C34878D82A}">
                    <a16:rowId xmlns:a16="http://schemas.microsoft.com/office/drawing/2014/main" val="3439845761"/>
                  </a:ext>
                </a:extLst>
              </a:tr>
              <a:tr h="741066">
                <a:tc>
                  <a:txBody>
                    <a:bodyPr/>
                    <a:lstStyle/>
                    <a:p>
                      <a:pPr>
                        <a:spcAft>
                          <a:spcPts val="0"/>
                        </a:spcAft>
                      </a:pPr>
                      <a:r>
                        <a:rPr lang="en-GB" sz="1200">
                          <a:effectLst/>
                          <a:latin typeface="Arial" panose="020B0604020202020204" pitchFamily="34" charset="0"/>
                          <a:cs typeface="Arial" panose="020B0604020202020204" pitchFamily="34" charset="0"/>
                        </a:rPr>
                        <a:t>2</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10% increase </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+ 8p per annum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435km, Same as today</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Reducing risk of an explosion to 1 in 15 years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2% reduction per annum of gas leaking to atmosphere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Same as today</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extLst>
                  <a:ext uri="{0D108BD9-81ED-4DB2-BD59-A6C34878D82A}">
                    <a16:rowId xmlns:a16="http://schemas.microsoft.com/office/drawing/2014/main" val="267787083"/>
                  </a:ext>
                </a:extLst>
              </a:tr>
              <a:tr h="758335">
                <a:tc>
                  <a:txBody>
                    <a:bodyPr/>
                    <a:lstStyle/>
                    <a:p>
                      <a:pPr>
                        <a:spcAft>
                          <a:spcPts val="0"/>
                        </a:spcAft>
                      </a:pPr>
                      <a:r>
                        <a:rPr lang="en-GB" sz="1200">
                          <a:effectLst/>
                          <a:latin typeface="Arial" panose="020B0604020202020204" pitchFamily="34" charset="0"/>
                          <a:cs typeface="Arial" panose="020B0604020202020204" pitchFamily="34" charset="0"/>
                        </a:rPr>
                        <a:t>3</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20% increase</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+ 16p per annum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484km compared to 435km today</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Reducing risk of an explosion to 1 in 16 years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2.2% reduction per annum of gas leaking to atmosphere</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More planned work and interruptions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extLst>
                  <a:ext uri="{0D108BD9-81ED-4DB2-BD59-A6C34878D82A}">
                    <a16:rowId xmlns:a16="http://schemas.microsoft.com/office/drawing/2014/main" val="4088792183"/>
                  </a:ext>
                </a:extLst>
              </a:tr>
            </a:tbl>
          </a:graphicData>
        </a:graphic>
      </p:graphicFrame>
      <p:sp>
        <p:nvSpPr>
          <p:cNvPr id="8" name="Oval 7">
            <a:extLst>
              <a:ext uri="{FF2B5EF4-FFF2-40B4-BE49-F238E27FC236}">
                <a16:creationId xmlns:a16="http://schemas.microsoft.com/office/drawing/2014/main" id="{95BC80B6-721B-48ED-982A-559235FE5911}"/>
              </a:ext>
            </a:extLst>
          </p:cNvPr>
          <p:cNvSpPr/>
          <p:nvPr/>
        </p:nvSpPr>
        <p:spPr>
          <a:xfrm>
            <a:off x="7020271" y="69500"/>
            <a:ext cx="1934223" cy="1775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latin typeface="Arial" panose="020B0604020202020204" pitchFamily="34" charset="0"/>
                <a:cs typeface="Arial" panose="020B0604020202020204" pitchFamily="34" charset="0"/>
              </a:rPr>
              <a:t>Customers were willing to pay £2.22 to replace old leaking metal pipes with long lasting plastic ones to reduce our carbon emissions</a:t>
            </a:r>
          </a:p>
        </p:txBody>
      </p:sp>
    </p:spTree>
    <p:extLst>
      <p:ext uri="{BB962C8B-B14F-4D97-AF65-F5344CB8AC3E}">
        <p14:creationId xmlns:p14="http://schemas.microsoft.com/office/powerpoint/2010/main" val="70732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F1EA7A-7CD9-4559-995A-673CD2602366}"/>
              </a:ext>
            </a:extLst>
          </p:cNvPr>
          <p:cNvSpPr>
            <a:spLocks noGrp="1"/>
          </p:cNvSpPr>
          <p:nvPr>
            <p:ph type="sldNum" sz="quarter" idx="12"/>
          </p:nvPr>
        </p:nvSpPr>
        <p:spPr/>
        <p:txBody>
          <a:bodyPr/>
          <a:lstStyle/>
          <a:p>
            <a:fld id="{490165BC-DBA7-4530-8926-81165AFC8D69}" type="slidenum">
              <a:rPr lang="en-GB" smtClean="0"/>
              <a:t>32</a:t>
            </a:fld>
            <a:endParaRPr lang="en-GB"/>
          </a:p>
        </p:txBody>
      </p:sp>
      <p:sp>
        <p:nvSpPr>
          <p:cNvPr id="5" name="Title 4">
            <a:extLst>
              <a:ext uri="{FF2B5EF4-FFF2-40B4-BE49-F238E27FC236}">
                <a16:creationId xmlns:a16="http://schemas.microsoft.com/office/drawing/2014/main" id="{99BE7053-1DFE-40C9-946C-23129E28E645}"/>
              </a:ext>
            </a:extLst>
          </p:cNvPr>
          <p:cNvSpPr>
            <a:spLocks noGrp="1"/>
          </p:cNvSpPr>
          <p:nvPr>
            <p:ph type="title"/>
          </p:nvPr>
        </p:nvSpPr>
        <p:spPr/>
        <p:txBody>
          <a:bodyPr>
            <a:normAutofit/>
          </a:bodyPr>
          <a:lstStyle/>
          <a:p>
            <a:r>
              <a:rPr lang="en-GB" sz="2800" dirty="0">
                <a:latin typeface="Comfortaa" panose="020F0603070200060003" pitchFamily="34" charset="0"/>
              </a:rPr>
              <a:t>Communicating our planned works</a:t>
            </a:r>
          </a:p>
        </p:txBody>
      </p:sp>
    </p:spTree>
    <p:extLst>
      <p:ext uri="{BB962C8B-B14F-4D97-AF65-F5344CB8AC3E}">
        <p14:creationId xmlns:p14="http://schemas.microsoft.com/office/powerpoint/2010/main" val="117600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BB77-C457-424E-978A-C87DB622AC40}"/>
              </a:ext>
            </a:extLst>
          </p:cNvPr>
          <p:cNvSpPr>
            <a:spLocks noGrp="1"/>
          </p:cNvSpPr>
          <p:nvPr>
            <p:ph type="title"/>
          </p:nvPr>
        </p:nvSpPr>
        <p:spPr>
          <a:xfrm>
            <a:off x="323528" y="260648"/>
            <a:ext cx="8229600" cy="966084"/>
          </a:xfrm>
        </p:spPr>
        <p:txBody>
          <a:bodyPr>
            <a:normAutofit/>
          </a:bodyPr>
          <a:lstStyle/>
          <a:p>
            <a:r>
              <a:rPr lang="en-GB" dirty="0">
                <a:latin typeface="Comfortaa" panose="020F0603070200060003" pitchFamily="34" charset="0"/>
              </a:rPr>
              <a:t>How we communicate with stakeholders</a:t>
            </a:r>
          </a:p>
        </p:txBody>
      </p:sp>
      <p:sp>
        <p:nvSpPr>
          <p:cNvPr id="4" name="Slide Number Placeholder 3">
            <a:extLst>
              <a:ext uri="{FF2B5EF4-FFF2-40B4-BE49-F238E27FC236}">
                <a16:creationId xmlns:a16="http://schemas.microsoft.com/office/drawing/2014/main" id="{39B2A807-9115-4EC8-96B4-912C3DD72A76}"/>
              </a:ext>
            </a:extLst>
          </p:cNvPr>
          <p:cNvSpPr>
            <a:spLocks noGrp="1"/>
          </p:cNvSpPr>
          <p:nvPr>
            <p:ph type="sldNum" sz="quarter" idx="12"/>
          </p:nvPr>
        </p:nvSpPr>
        <p:spPr/>
        <p:txBody>
          <a:bodyPr/>
          <a:lstStyle/>
          <a:p>
            <a:fld id="{490165BC-DBA7-4530-8926-81165AFC8D69}" type="slidenum">
              <a:rPr lang="en-GB" smtClean="0"/>
              <a:t>33</a:t>
            </a:fld>
            <a:endParaRPr lang="en-GB"/>
          </a:p>
        </p:txBody>
      </p:sp>
      <p:graphicFrame>
        <p:nvGraphicFramePr>
          <p:cNvPr id="7" name="Diagram 6">
            <a:extLst>
              <a:ext uri="{FF2B5EF4-FFF2-40B4-BE49-F238E27FC236}">
                <a16:creationId xmlns:a16="http://schemas.microsoft.com/office/drawing/2014/main" id="{EB362E1A-E284-43EC-A34B-E9271A3D9898}"/>
              </a:ext>
            </a:extLst>
          </p:cNvPr>
          <p:cNvGraphicFramePr/>
          <p:nvPr>
            <p:extLst>
              <p:ext uri="{D42A27DB-BD31-4B8C-83A1-F6EECF244321}">
                <p14:modId xmlns:p14="http://schemas.microsoft.com/office/powerpoint/2010/main" val="4059254213"/>
              </p:ext>
            </p:extLst>
          </p:nvPr>
        </p:nvGraphicFramePr>
        <p:xfrm>
          <a:off x="323528" y="1671666"/>
          <a:ext cx="853618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926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BB77-C457-424E-978A-C87DB622AC40}"/>
              </a:ext>
            </a:extLst>
          </p:cNvPr>
          <p:cNvSpPr>
            <a:spLocks noGrp="1"/>
          </p:cNvSpPr>
          <p:nvPr>
            <p:ph type="title"/>
          </p:nvPr>
        </p:nvSpPr>
        <p:spPr>
          <a:xfrm>
            <a:off x="423064" y="248795"/>
            <a:ext cx="8229600" cy="966084"/>
          </a:xfrm>
        </p:spPr>
        <p:txBody>
          <a:bodyPr>
            <a:normAutofit/>
          </a:bodyPr>
          <a:lstStyle/>
          <a:p>
            <a:r>
              <a:rPr lang="en-GB" dirty="0">
                <a:latin typeface="Comfortaa" panose="020F0603070200060003" pitchFamily="34" charset="0"/>
              </a:rPr>
              <a:t>How we communicate with customers</a:t>
            </a:r>
          </a:p>
        </p:txBody>
      </p:sp>
      <p:sp>
        <p:nvSpPr>
          <p:cNvPr id="4" name="Slide Number Placeholder 3">
            <a:extLst>
              <a:ext uri="{FF2B5EF4-FFF2-40B4-BE49-F238E27FC236}">
                <a16:creationId xmlns:a16="http://schemas.microsoft.com/office/drawing/2014/main" id="{39B2A807-9115-4EC8-96B4-912C3DD72A76}"/>
              </a:ext>
            </a:extLst>
          </p:cNvPr>
          <p:cNvSpPr>
            <a:spLocks noGrp="1"/>
          </p:cNvSpPr>
          <p:nvPr>
            <p:ph type="sldNum" sz="quarter" idx="12"/>
          </p:nvPr>
        </p:nvSpPr>
        <p:spPr/>
        <p:txBody>
          <a:bodyPr/>
          <a:lstStyle/>
          <a:p>
            <a:fld id="{490165BC-DBA7-4530-8926-81165AFC8D69}" type="slidenum">
              <a:rPr lang="en-GB" smtClean="0"/>
              <a:t>34</a:t>
            </a:fld>
            <a:endParaRPr lang="en-GB"/>
          </a:p>
        </p:txBody>
      </p:sp>
      <p:graphicFrame>
        <p:nvGraphicFramePr>
          <p:cNvPr id="7" name="Diagram 6">
            <a:extLst>
              <a:ext uri="{FF2B5EF4-FFF2-40B4-BE49-F238E27FC236}">
                <a16:creationId xmlns:a16="http://schemas.microsoft.com/office/drawing/2014/main" id="{0B2B3756-A248-42C8-AB6F-12C814D33796}"/>
              </a:ext>
            </a:extLst>
          </p:cNvPr>
          <p:cNvGraphicFramePr/>
          <p:nvPr>
            <p:extLst>
              <p:ext uri="{D42A27DB-BD31-4B8C-83A1-F6EECF244321}">
                <p14:modId xmlns:p14="http://schemas.microsoft.com/office/powerpoint/2010/main" val="4144526494"/>
              </p:ext>
            </p:extLst>
          </p:nvPr>
        </p:nvGraphicFramePr>
        <p:xfrm>
          <a:off x="-15708" y="294359"/>
          <a:ext cx="9107144" cy="5592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Rounded Corners 7">
            <a:extLst>
              <a:ext uri="{FF2B5EF4-FFF2-40B4-BE49-F238E27FC236}">
                <a16:creationId xmlns:a16="http://schemas.microsoft.com/office/drawing/2014/main" id="{5B4DB751-A553-4157-903F-F460FB55BFAE}"/>
              </a:ext>
            </a:extLst>
          </p:cNvPr>
          <p:cNvSpPr/>
          <p:nvPr/>
        </p:nvSpPr>
        <p:spPr>
          <a:xfrm>
            <a:off x="2017584" y="4583538"/>
            <a:ext cx="5040560" cy="1152128"/>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lumMod val="65000"/>
                    <a:lumOff val="35000"/>
                  </a:schemeClr>
                </a:solidFill>
                <a:latin typeface="Arial" panose="020B0604020202020204" pitchFamily="34" charset="0"/>
                <a:cs typeface="Arial" panose="020B0604020202020204" pitchFamily="34" charset="0"/>
              </a:rPr>
              <a:t>There are concerns around the notice period we give customers  and the lack of clarity on the date of works</a:t>
            </a:r>
          </a:p>
          <a:p>
            <a:pPr marL="285750" indent="-285750">
              <a:buFont typeface="Arial" panose="020B0604020202020204" pitchFamily="34" charset="0"/>
              <a:buChar char="•"/>
            </a:pPr>
            <a:r>
              <a:rPr lang="en-GB" sz="1400" dirty="0">
                <a:solidFill>
                  <a:schemeClr val="tx1">
                    <a:lumMod val="65000"/>
                    <a:lumOff val="35000"/>
                  </a:schemeClr>
                </a:solidFill>
                <a:latin typeface="Arial" panose="020B0604020202020204" pitchFamily="34" charset="0"/>
                <a:cs typeface="Arial" panose="020B0604020202020204" pitchFamily="34" charset="0"/>
              </a:rPr>
              <a:t>There is a specific concern for the communication for customers in vulnerable situations </a:t>
            </a:r>
          </a:p>
        </p:txBody>
      </p:sp>
    </p:spTree>
    <p:extLst>
      <p:ext uri="{BB962C8B-B14F-4D97-AF65-F5344CB8AC3E}">
        <p14:creationId xmlns:p14="http://schemas.microsoft.com/office/powerpoint/2010/main" val="375582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BB77-C457-424E-978A-C87DB622AC40}"/>
              </a:ext>
            </a:extLst>
          </p:cNvPr>
          <p:cNvSpPr>
            <a:spLocks noGrp="1"/>
          </p:cNvSpPr>
          <p:nvPr>
            <p:ph type="title"/>
          </p:nvPr>
        </p:nvSpPr>
        <p:spPr>
          <a:xfrm>
            <a:off x="423064" y="248795"/>
            <a:ext cx="8229600" cy="966084"/>
          </a:xfrm>
        </p:spPr>
        <p:txBody>
          <a:bodyPr>
            <a:normAutofit/>
          </a:bodyPr>
          <a:lstStyle/>
          <a:p>
            <a:r>
              <a:rPr lang="en-GB" dirty="0">
                <a:latin typeface="Comfortaa" panose="020F0603070200060003" pitchFamily="34" charset="0"/>
              </a:rPr>
              <a:t>Our Future Proposal</a:t>
            </a:r>
          </a:p>
        </p:txBody>
      </p:sp>
      <p:sp>
        <p:nvSpPr>
          <p:cNvPr id="4" name="Slide Number Placeholder 3">
            <a:extLst>
              <a:ext uri="{FF2B5EF4-FFF2-40B4-BE49-F238E27FC236}">
                <a16:creationId xmlns:a16="http://schemas.microsoft.com/office/drawing/2014/main" id="{39B2A807-9115-4EC8-96B4-912C3DD72A76}"/>
              </a:ext>
            </a:extLst>
          </p:cNvPr>
          <p:cNvSpPr>
            <a:spLocks noGrp="1"/>
          </p:cNvSpPr>
          <p:nvPr>
            <p:ph type="sldNum" sz="quarter" idx="12"/>
          </p:nvPr>
        </p:nvSpPr>
        <p:spPr/>
        <p:txBody>
          <a:bodyPr/>
          <a:lstStyle/>
          <a:p>
            <a:fld id="{490165BC-DBA7-4530-8926-81165AFC8D69}" type="slidenum">
              <a:rPr lang="en-GB" smtClean="0"/>
              <a:t>35</a:t>
            </a:fld>
            <a:endParaRPr lang="en-GB"/>
          </a:p>
        </p:txBody>
      </p:sp>
      <p:graphicFrame>
        <p:nvGraphicFramePr>
          <p:cNvPr id="7" name="Diagram 6">
            <a:extLst>
              <a:ext uri="{FF2B5EF4-FFF2-40B4-BE49-F238E27FC236}">
                <a16:creationId xmlns:a16="http://schemas.microsoft.com/office/drawing/2014/main" id="{0B2B3756-A248-42C8-AB6F-12C814D33796}"/>
              </a:ext>
            </a:extLst>
          </p:cNvPr>
          <p:cNvGraphicFramePr/>
          <p:nvPr>
            <p:extLst>
              <p:ext uri="{D42A27DB-BD31-4B8C-83A1-F6EECF244321}">
                <p14:modId xmlns:p14="http://schemas.microsoft.com/office/powerpoint/2010/main" val="644265883"/>
              </p:ext>
            </p:extLst>
          </p:nvPr>
        </p:nvGraphicFramePr>
        <p:xfrm>
          <a:off x="0" y="1052736"/>
          <a:ext cx="9107144" cy="5592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Straight Connector 12">
            <a:extLst>
              <a:ext uri="{FF2B5EF4-FFF2-40B4-BE49-F238E27FC236}">
                <a16:creationId xmlns:a16="http://schemas.microsoft.com/office/drawing/2014/main" id="{C4C074B2-B41B-4E2C-AB7E-A8119514EBCA}"/>
              </a:ext>
            </a:extLst>
          </p:cNvPr>
          <p:cNvCxnSpPr>
            <a:cxnSpLocks/>
          </p:cNvCxnSpPr>
          <p:nvPr/>
        </p:nvCxnSpPr>
        <p:spPr>
          <a:xfrm>
            <a:off x="2041007" y="2819225"/>
            <a:ext cx="0" cy="432048"/>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376F78-8BE3-40B1-B2FE-C77729C28F28}"/>
              </a:ext>
            </a:extLst>
          </p:cNvPr>
          <p:cNvCxnSpPr>
            <a:cxnSpLocks/>
          </p:cNvCxnSpPr>
          <p:nvPr/>
        </p:nvCxnSpPr>
        <p:spPr>
          <a:xfrm>
            <a:off x="8548148" y="2822168"/>
            <a:ext cx="0" cy="432048"/>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9D2793-654C-444E-BBD8-785AEE90EEBC}"/>
              </a:ext>
            </a:extLst>
          </p:cNvPr>
          <p:cNvCxnSpPr>
            <a:cxnSpLocks/>
          </p:cNvCxnSpPr>
          <p:nvPr/>
        </p:nvCxnSpPr>
        <p:spPr>
          <a:xfrm>
            <a:off x="2041007" y="2819225"/>
            <a:ext cx="6507141" cy="0"/>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B36077-774C-4C19-ACAB-EE26621CBD2C}"/>
              </a:ext>
            </a:extLst>
          </p:cNvPr>
          <p:cNvCxnSpPr>
            <a:cxnSpLocks/>
          </p:cNvCxnSpPr>
          <p:nvPr/>
        </p:nvCxnSpPr>
        <p:spPr>
          <a:xfrm>
            <a:off x="483252" y="2819225"/>
            <a:ext cx="0" cy="432048"/>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27B5F5-3F1D-47E7-A902-4D54F29B6934}"/>
              </a:ext>
            </a:extLst>
          </p:cNvPr>
          <p:cNvCxnSpPr>
            <a:cxnSpLocks/>
          </p:cNvCxnSpPr>
          <p:nvPr/>
        </p:nvCxnSpPr>
        <p:spPr>
          <a:xfrm>
            <a:off x="1493521" y="2819225"/>
            <a:ext cx="0" cy="432048"/>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2AFFF2-2EEB-4492-9F51-27FF5271A8C0}"/>
              </a:ext>
            </a:extLst>
          </p:cNvPr>
          <p:cNvCxnSpPr>
            <a:cxnSpLocks/>
          </p:cNvCxnSpPr>
          <p:nvPr/>
        </p:nvCxnSpPr>
        <p:spPr>
          <a:xfrm>
            <a:off x="483252" y="2819225"/>
            <a:ext cx="1008112" cy="0"/>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6FC22AB-2875-416D-B434-A0DA90ED00DC}"/>
              </a:ext>
            </a:extLst>
          </p:cNvPr>
          <p:cNvSpPr/>
          <p:nvPr/>
        </p:nvSpPr>
        <p:spPr>
          <a:xfrm>
            <a:off x="423064" y="2348880"/>
            <a:ext cx="1068300" cy="288032"/>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New </a:t>
            </a:r>
          </a:p>
        </p:txBody>
      </p:sp>
      <p:sp>
        <p:nvSpPr>
          <p:cNvPr id="29" name="Rectangle 28">
            <a:extLst>
              <a:ext uri="{FF2B5EF4-FFF2-40B4-BE49-F238E27FC236}">
                <a16:creationId xmlns:a16="http://schemas.microsoft.com/office/drawing/2014/main" id="{824B8E8A-2669-4571-914E-475388CED4A1}"/>
              </a:ext>
            </a:extLst>
          </p:cNvPr>
          <p:cNvSpPr/>
          <p:nvPr/>
        </p:nvSpPr>
        <p:spPr>
          <a:xfrm>
            <a:off x="4067944" y="2348880"/>
            <a:ext cx="2595067" cy="288032"/>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Existing  </a:t>
            </a:r>
          </a:p>
        </p:txBody>
      </p:sp>
    </p:spTree>
    <p:extLst>
      <p:ext uri="{BB962C8B-B14F-4D97-AF65-F5344CB8AC3E}">
        <p14:creationId xmlns:p14="http://schemas.microsoft.com/office/powerpoint/2010/main" val="162895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BB77-C457-424E-978A-C87DB622AC40}"/>
              </a:ext>
            </a:extLst>
          </p:cNvPr>
          <p:cNvSpPr>
            <a:spLocks noGrp="1"/>
          </p:cNvSpPr>
          <p:nvPr>
            <p:ph type="title"/>
          </p:nvPr>
        </p:nvSpPr>
        <p:spPr/>
        <p:txBody>
          <a:bodyPr/>
          <a:lstStyle/>
          <a:p>
            <a:r>
              <a:rPr lang="en-GB" dirty="0">
                <a:latin typeface="Comfortaa" panose="020F0603070200060003" pitchFamily="34" charset="0"/>
              </a:rPr>
              <a:t>Future proposals discussion</a:t>
            </a:r>
          </a:p>
        </p:txBody>
      </p:sp>
      <p:sp>
        <p:nvSpPr>
          <p:cNvPr id="4" name="Slide Number Placeholder 3">
            <a:extLst>
              <a:ext uri="{FF2B5EF4-FFF2-40B4-BE49-F238E27FC236}">
                <a16:creationId xmlns:a16="http://schemas.microsoft.com/office/drawing/2014/main" id="{39B2A807-9115-4EC8-96B4-912C3DD72A76}"/>
              </a:ext>
            </a:extLst>
          </p:cNvPr>
          <p:cNvSpPr>
            <a:spLocks noGrp="1"/>
          </p:cNvSpPr>
          <p:nvPr>
            <p:ph type="sldNum" sz="quarter" idx="12"/>
          </p:nvPr>
        </p:nvSpPr>
        <p:spPr/>
        <p:txBody>
          <a:bodyPr/>
          <a:lstStyle/>
          <a:p>
            <a:fld id="{490165BC-DBA7-4530-8926-81165AFC8D69}" type="slidenum">
              <a:rPr lang="en-GB" smtClean="0"/>
              <a:t>36</a:t>
            </a:fld>
            <a:endParaRPr lang="en-GB"/>
          </a:p>
        </p:txBody>
      </p:sp>
      <p:graphicFrame>
        <p:nvGraphicFramePr>
          <p:cNvPr id="3" name="Diagram 2">
            <a:extLst>
              <a:ext uri="{FF2B5EF4-FFF2-40B4-BE49-F238E27FC236}">
                <a16:creationId xmlns:a16="http://schemas.microsoft.com/office/drawing/2014/main" id="{794C6481-07C5-40AF-9F57-412A9C92B826}"/>
              </a:ext>
            </a:extLst>
          </p:cNvPr>
          <p:cNvGraphicFramePr/>
          <p:nvPr>
            <p:extLst>
              <p:ext uri="{D42A27DB-BD31-4B8C-83A1-F6EECF244321}">
                <p14:modId xmlns:p14="http://schemas.microsoft.com/office/powerpoint/2010/main" val="4018110792"/>
              </p:ext>
            </p:extLst>
          </p:nvPr>
        </p:nvGraphicFramePr>
        <p:xfrm>
          <a:off x="1115616" y="1358963"/>
          <a:ext cx="7416824"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62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495774-1617-4A04-BD9A-EDA52973827E}"/>
              </a:ext>
            </a:extLst>
          </p:cNvPr>
          <p:cNvSpPr>
            <a:spLocks noGrp="1"/>
          </p:cNvSpPr>
          <p:nvPr>
            <p:ph type="sldNum" sz="quarter" idx="12"/>
          </p:nvPr>
        </p:nvSpPr>
        <p:spPr/>
        <p:txBody>
          <a:bodyPr/>
          <a:lstStyle/>
          <a:p>
            <a:fld id="{490165BC-DBA7-4530-8926-81165AFC8D69}" type="slidenum">
              <a:rPr lang="en-GB" smtClean="0">
                <a:solidFill>
                  <a:srgbClr val="445A69"/>
                </a:solidFill>
              </a:rPr>
              <a:pPr/>
              <a:t>37</a:t>
            </a:fld>
            <a:endParaRPr lang="en-GB">
              <a:solidFill>
                <a:srgbClr val="445A69"/>
              </a:solidFill>
            </a:endParaRPr>
          </a:p>
        </p:txBody>
      </p:sp>
      <p:sp>
        <p:nvSpPr>
          <p:cNvPr id="5" name="Title 4">
            <a:extLst>
              <a:ext uri="{FF2B5EF4-FFF2-40B4-BE49-F238E27FC236}">
                <a16:creationId xmlns:a16="http://schemas.microsoft.com/office/drawing/2014/main" id="{9AC0D40A-6314-4C25-B62A-B77898DB169B}"/>
              </a:ext>
            </a:extLst>
          </p:cNvPr>
          <p:cNvSpPr>
            <a:spLocks noGrp="1"/>
          </p:cNvSpPr>
          <p:nvPr>
            <p:ph type="title"/>
          </p:nvPr>
        </p:nvSpPr>
        <p:spPr/>
        <p:txBody>
          <a:bodyPr>
            <a:normAutofit/>
          </a:bodyPr>
          <a:lstStyle/>
          <a:p>
            <a:r>
              <a:rPr lang="en-GB" dirty="0">
                <a:latin typeface="Comfortaa" panose="020F0603070200060003" pitchFamily="34" charset="0"/>
              </a:rPr>
              <a:t>THEFT OF GAS</a:t>
            </a:r>
          </a:p>
        </p:txBody>
      </p:sp>
    </p:spTree>
    <p:extLst>
      <p:ext uri="{BB962C8B-B14F-4D97-AF65-F5344CB8AC3E}">
        <p14:creationId xmlns:p14="http://schemas.microsoft.com/office/powerpoint/2010/main" val="176317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B6A85E-9941-4BA2-A62F-7E8DBAF798A8}"/>
              </a:ext>
            </a:extLst>
          </p:cNvPr>
          <p:cNvSpPr>
            <a:spLocks noGrp="1"/>
          </p:cNvSpPr>
          <p:nvPr>
            <p:ph type="sldNum" sz="quarter" idx="12"/>
          </p:nvPr>
        </p:nvSpPr>
        <p:spPr/>
        <p:txBody>
          <a:bodyPr/>
          <a:lstStyle/>
          <a:p>
            <a:fld id="{490165BC-DBA7-4530-8926-81165AFC8D69}" type="slidenum">
              <a:rPr lang="en-GB" smtClean="0">
                <a:solidFill>
                  <a:srgbClr val="445A69"/>
                </a:solidFill>
              </a:rPr>
              <a:pPr/>
              <a:t>38</a:t>
            </a:fld>
            <a:endParaRPr lang="en-GB">
              <a:solidFill>
                <a:srgbClr val="445A69"/>
              </a:solidFill>
            </a:endParaRPr>
          </a:p>
        </p:txBody>
      </p:sp>
      <p:sp>
        <p:nvSpPr>
          <p:cNvPr id="5" name="Title 1">
            <a:extLst>
              <a:ext uri="{FF2B5EF4-FFF2-40B4-BE49-F238E27FC236}">
                <a16:creationId xmlns:a16="http://schemas.microsoft.com/office/drawing/2014/main" id="{B428E654-C37B-4F97-9BA4-C54B7541A7F0}"/>
              </a:ext>
            </a:extLst>
          </p:cNvPr>
          <p:cNvSpPr txBox="1">
            <a:spLocks/>
          </p:cNvSpPr>
          <p:nvPr/>
        </p:nvSpPr>
        <p:spPr>
          <a:xfrm>
            <a:off x="442517" y="404664"/>
            <a:ext cx="8229600" cy="594916"/>
          </a:xfrm>
          <a:prstGeom prst="rect">
            <a:avLst/>
          </a:prstGeom>
        </p:spPr>
        <p:txBody>
          <a:bodyPr vert="horz" lIns="91440" tIns="45720" rIns="91440" bIns="45720" rtlCol="0" anchor="ctr">
            <a:normAutofit/>
          </a:bodyPr>
          <a:lstStyle>
            <a:lvl1pPr algn="l" defTabSz="914377" rtl="0" eaLnBrk="1" latinLnBrk="0" hangingPunct="1">
              <a:spcBef>
                <a:spcPct val="0"/>
              </a:spcBef>
              <a:buNone/>
              <a:defRPr sz="3200" kern="1200">
                <a:solidFill>
                  <a:schemeClr val="bg1"/>
                </a:solidFill>
                <a:latin typeface="Arial"/>
                <a:ea typeface="+mj-ea"/>
                <a:cs typeface="+mj-cs"/>
              </a:defRPr>
            </a:lvl1pPr>
          </a:lstStyle>
          <a:p>
            <a:r>
              <a:rPr lang="en-GB">
                <a:latin typeface="Comfortaa" panose="020F0603070200060003" pitchFamily="34" charset="0"/>
              </a:rPr>
              <a:t>Background</a:t>
            </a:r>
            <a:endParaRPr lang="en-GB" dirty="0">
              <a:latin typeface="Comfortaa" panose="020F0603070200060003" pitchFamily="34" charset="0"/>
            </a:endParaRPr>
          </a:p>
        </p:txBody>
      </p:sp>
      <p:graphicFrame>
        <p:nvGraphicFramePr>
          <p:cNvPr id="8" name="Diagram 7">
            <a:extLst>
              <a:ext uri="{FF2B5EF4-FFF2-40B4-BE49-F238E27FC236}">
                <a16:creationId xmlns:a16="http://schemas.microsoft.com/office/drawing/2014/main" id="{25AD6F52-13BC-4A70-A41F-B512272E59B4}"/>
              </a:ext>
            </a:extLst>
          </p:cNvPr>
          <p:cNvGraphicFramePr/>
          <p:nvPr>
            <p:extLst>
              <p:ext uri="{D42A27DB-BD31-4B8C-83A1-F6EECF244321}">
                <p14:modId xmlns:p14="http://schemas.microsoft.com/office/powerpoint/2010/main" val="28284012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458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2FFEFE-FF72-422F-9988-12BE3DEA3276}"/>
              </a:ext>
            </a:extLst>
          </p:cNvPr>
          <p:cNvSpPr>
            <a:spLocks noGrp="1"/>
          </p:cNvSpPr>
          <p:nvPr>
            <p:ph type="title"/>
          </p:nvPr>
        </p:nvSpPr>
        <p:spPr/>
        <p:txBody>
          <a:bodyPr/>
          <a:lstStyle/>
          <a:p>
            <a:r>
              <a:rPr lang="en-GB" dirty="0">
                <a:latin typeface="Comfortaa" panose="020F0603070200060003" pitchFamily="34" charset="0"/>
              </a:rPr>
              <a:t>Theft of gas – the facts</a:t>
            </a:r>
          </a:p>
        </p:txBody>
      </p:sp>
      <p:sp>
        <p:nvSpPr>
          <p:cNvPr id="2" name="Slide Number Placeholder 1">
            <a:extLst>
              <a:ext uri="{FF2B5EF4-FFF2-40B4-BE49-F238E27FC236}">
                <a16:creationId xmlns:a16="http://schemas.microsoft.com/office/drawing/2014/main" id="{14B9D4FE-A641-4476-935E-22175CFB660E}"/>
              </a:ext>
            </a:extLst>
          </p:cNvPr>
          <p:cNvSpPr>
            <a:spLocks noGrp="1"/>
          </p:cNvSpPr>
          <p:nvPr>
            <p:ph type="sldNum" sz="quarter" idx="12"/>
          </p:nvPr>
        </p:nvSpPr>
        <p:spPr/>
        <p:txBody>
          <a:bodyPr/>
          <a:lstStyle/>
          <a:p>
            <a:fld id="{490165BC-DBA7-4530-8926-81165AFC8D69}" type="slidenum">
              <a:rPr lang="en-GB" smtClean="0">
                <a:solidFill>
                  <a:srgbClr val="445A69"/>
                </a:solidFill>
              </a:rPr>
              <a:pPr/>
              <a:t>39</a:t>
            </a:fld>
            <a:endParaRPr lang="en-GB">
              <a:solidFill>
                <a:srgbClr val="445A69"/>
              </a:solidFill>
            </a:endParaRPr>
          </a:p>
        </p:txBody>
      </p:sp>
      <p:sp>
        <p:nvSpPr>
          <p:cNvPr id="7" name="Rectangle 6">
            <a:extLst>
              <a:ext uri="{FF2B5EF4-FFF2-40B4-BE49-F238E27FC236}">
                <a16:creationId xmlns:a16="http://schemas.microsoft.com/office/drawing/2014/main" id="{B370C719-C74E-4972-ABB1-1A1857124CF1}"/>
              </a:ext>
            </a:extLst>
          </p:cNvPr>
          <p:cNvSpPr/>
          <p:nvPr/>
        </p:nvSpPr>
        <p:spPr>
          <a:xfrm>
            <a:off x="3148186" y="2230493"/>
            <a:ext cx="2978019" cy="2308324"/>
          </a:xfrm>
          <a:prstGeom prst="rect">
            <a:avLst/>
          </a:prstGeom>
        </p:spPr>
        <p:txBody>
          <a:bodyPr wrap="square">
            <a:spAutoFit/>
          </a:bodyPr>
          <a:lstStyle/>
          <a:p>
            <a:pPr algn="ctr"/>
            <a:r>
              <a:rPr lang="en-US" b="1" i="1" dirty="0">
                <a:solidFill>
                  <a:schemeClr val="accent2"/>
                </a:solidFill>
                <a:latin typeface="Comfortaa" panose="020F0603070200060003" pitchFamily="34" charset="0"/>
              </a:rPr>
              <a:t>Theft of gas is a common crime, taking place on high streets, in homes and businesses all around the country – and you may be an unwitting victim of gas theft. </a:t>
            </a:r>
            <a:endParaRPr lang="en-GB" b="1" i="1" dirty="0">
              <a:solidFill>
                <a:schemeClr val="accent2"/>
              </a:solidFill>
              <a:latin typeface="Comfortaa" panose="020F0603070200060003" pitchFamily="34" charset="0"/>
            </a:endParaRPr>
          </a:p>
        </p:txBody>
      </p:sp>
      <p:sp>
        <p:nvSpPr>
          <p:cNvPr id="8" name="Speech Bubble: Oval 7">
            <a:extLst>
              <a:ext uri="{FF2B5EF4-FFF2-40B4-BE49-F238E27FC236}">
                <a16:creationId xmlns:a16="http://schemas.microsoft.com/office/drawing/2014/main" id="{D2B72E33-0CEC-467B-BC75-7F5BC3F5E52D}"/>
              </a:ext>
            </a:extLst>
          </p:cNvPr>
          <p:cNvSpPr/>
          <p:nvPr/>
        </p:nvSpPr>
        <p:spPr>
          <a:xfrm>
            <a:off x="6253875" y="1263196"/>
            <a:ext cx="2067726" cy="1872208"/>
          </a:xfrm>
          <a:prstGeom prst="wedgeEllipseCallout">
            <a:avLst>
              <a:gd name="adj1" fmla="val -37471"/>
              <a:gd name="adj2" fmla="val 55730"/>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latin typeface="Comfortaa" panose="020F0603070200060003" pitchFamily="34" charset="0"/>
              </a:rPr>
              <a:t>The energy industry has estimated that a whopping £400 million worth of gas and electricity is stolen every year in the UK,</a:t>
            </a:r>
            <a:endParaRPr lang="en-GB" sz="1100">
              <a:solidFill>
                <a:schemeClr val="tx1"/>
              </a:solidFill>
              <a:latin typeface="Comfortaa" panose="020F0603070200060003" pitchFamily="34" charset="0"/>
            </a:endParaRPr>
          </a:p>
        </p:txBody>
      </p:sp>
      <p:sp>
        <p:nvSpPr>
          <p:cNvPr id="9" name="Speech Bubble: Oval 8">
            <a:extLst>
              <a:ext uri="{FF2B5EF4-FFF2-40B4-BE49-F238E27FC236}">
                <a16:creationId xmlns:a16="http://schemas.microsoft.com/office/drawing/2014/main" id="{B56423AA-3B0F-42AB-8866-1A045A72F186}"/>
              </a:ext>
            </a:extLst>
          </p:cNvPr>
          <p:cNvSpPr/>
          <p:nvPr/>
        </p:nvSpPr>
        <p:spPr>
          <a:xfrm>
            <a:off x="6515500" y="3446186"/>
            <a:ext cx="2067726" cy="1872208"/>
          </a:xfrm>
          <a:prstGeom prst="wedgeEllipseCallout">
            <a:avLst>
              <a:gd name="adj1" fmla="val -12952"/>
              <a:gd name="adj2" fmla="val -75318"/>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mfortaa" panose="020F0603070200060003" pitchFamily="34" charset="0"/>
              </a:rPr>
              <a:t>a loss that adds around £20 to the customer’s bill. More than 15,000 cases are investigated every year.</a:t>
            </a:r>
            <a:endParaRPr lang="en-GB" sz="1100" dirty="0">
              <a:solidFill>
                <a:schemeClr val="tx1"/>
              </a:solidFill>
              <a:latin typeface="Comfortaa" panose="020F0603070200060003" pitchFamily="34" charset="0"/>
            </a:endParaRPr>
          </a:p>
        </p:txBody>
      </p:sp>
      <p:sp>
        <p:nvSpPr>
          <p:cNvPr id="10" name="Speech Bubble: Oval 9">
            <a:extLst>
              <a:ext uri="{FF2B5EF4-FFF2-40B4-BE49-F238E27FC236}">
                <a16:creationId xmlns:a16="http://schemas.microsoft.com/office/drawing/2014/main" id="{7C1800C4-0576-456F-BEC3-A81953FF3550}"/>
              </a:ext>
            </a:extLst>
          </p:cNvPr>
          <p:cNvSpPr/>
          <p:nvPr/>
        </p:nvSpPr>
        <p:spPr>
          <a:xfrm>
            <a:off x="825239" y="3929133"/>
            <a:ext cx="1957396" cy="1806533"/>
          </a:xfrm>
          <a:prstGeom prst="wedgeEllipseCallout">
            <a:avLst>
              <a:gd name="adj1" fmla="val 74645"/>
              <a:gd name="adj2" fmla="val -39680"/>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omfortaa" panose="020F0603070200060003" pitchFamily="34" charset="0"/>
              </a:rPr>
              <a:t>Recorded incidents of fires and gas explosions, causing massive injuries, damage to homes and property, and in some cases, loss of life.</a:t>
            </a:r>
            <a:endParaRPr lang="en-GB" sz="1000" dirty="0">
              <a:solidFill>
                <a:schemeClr val="tx1"/>
              </a:solidFill>
              <a:latin typeface="Comfortaa" panose="020F0603070200060003" pitchFamily="34" charset="0"/>
            </a:endParaRPr>
          </a:p>
        </p:txBody>
      </p:sp>
      <p:sp>
        <p:nvSpPr>
          <p:cNvPr id="11" name="Speech Bubble: Oval 10">
            <a:extLst>
              <a:ext uri="{FF2B5EF4-FFF2-40B4-BE49-F238E27FC236}">
                <a16:creationId xmlns:a16="http://schemas.microsoft.com/office/drawing/2014/main" id="{141123B2-AB9F-44E0-B272-2C5EC09EC526}"/>
              </a:ext>
            </a:extLst>
          </p:cNvPr>
          <p:cNvSpPr/>
          <p:nvPr/>
        </p:nvSpPr>
        <p:spPr>
          <a:xfrm>
            <a:off x="773486" y="1439272"/>
            <a:ext cx="1985405" cy="1696132"/>
          </a:xfrm>
          <a:prstGeom prst="wedgeEllipseCallout">
            <a:avLst>
              <a:gd name="adj1" fmla="val 71498"/>
              <a:gd name="adj2" fmla="val 39989"/>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omfortaa" panose="020F0603070200060003" pitchFamily="34" charset="0"/>
              </a:rPr>
              <a:t>Theft of gas means tampering with the meter so it doesn’t record how much gas is being used or trying to bypass the meter completely.</a:t>
            </a:r>
            <a:endParaRPr lang="en-GB" sz="1000" dirty="0">
              <a:solidFill>
                <a:schemeClr val="tx1"/>
              </a:solidFill>
              <a:latin typeface="Comfortaa" panose="020F0603070200060003" pitchFamily="34" charset="0"/>
            </a:endParaRPr>
          </a:p>
        </p:txBody>
      </p:sp>
    </p:spTree>
    <p:extLst>
      <p:ext uri="{BB962C8B-B14F-4D97-AF65-F5344CB8AC3E}">
        <p14:creationId xmlns:p14="http://schemas.microsoft.com/office/powerpoint/2010/main" val="171890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38629D-3283-42BE-B059-ADA3FEA56685}"/>
              </a:ext>
            </a:extLst>
          </p:cNvPr>
          <p:cNvSpPr>
            <a:spLocks noGrp="1"/>
          </p:cNvSpPr>
          <p:nvPr>
            <p:ph type="sldNum" sz="quarter" idx="12"/>
          </p:nvPr>
        </p:nvSpPr>
        <p:spPr/>
        <p:txBody>
          <a:bodyPr/>
          <a:lstStyle/>
          <a:p>
            <a:fld id="{490165BC-DBA7-4530-8926-81165AFC8D69}" type="slidenum">
              <a:rPr lang="en-GB" smtClean="0">
                <a:solidFill>
                  <a:srgbClr val="445A69"/>
                </a:solidFill>
              </a:rPr>
              <a:pPr/>
              <a:t>4</a:t>
            </a:fld>
            <a:endParaRPr lang="en-GB">
              <a:solidFill>
                <a:srgbClr val="445A69"/>
              </a:solidFill>
            </a:endParaRPr>
          </a:p>
        </p:txBody>
      </p:sp>
      <p:sp>
        <p:nvSpPr>
          <p:cNvPr id="5" name="Title 4">
            <a:extLst>
              <a:ext uri="{FF2B5EF4-FFF2-40B4-BE49-F238E27FC236}">
                <a16:creationId xmlns:a16="http://schemas.microsoft.com/office/drawing/2014/main" id="{66C71E4C-B4C8-4F48-866E-7AD793265041}"/>
              </a:ext>
            </a:extLst>
          </p:cNvPr>
          <p:cNvSpPr>
            <a:spLocks noGrp="1"/>
          </p:cNvSpPr>
          <p:nvPr>
            <p:ph type="title"/>
          </p:nvPr>
        </p:nvSpPr>
        <p:spPr>
          <a:xfrm>
            <a:off x="993449" y="2420888"/>
            <a:ext cx="7595121" cy="1641350"/>
          </a:xfrm>
        </p:spPr>
        <p:txBody>
          <a:bodyPr/>
          <a:lstStyle/>
          <a:p>
            <a:r>
              <a:rPr lang="en-GB" dirty="0">
                <a:latin typeface="Comfortaa" panose="020F0603070200060003" pitchFamily="34" charset="0"/>
              </a:rPr>
              <a:t>INTRODUCTION</a:t>
            </a:r>
          </a:p>
        </p:txBody>
      </p:sp>
    </p:spTree>
    <p:extLst>
      <p:ext uri="{BB962C8B-B14F-4D97-AF65-F5344CB8AC3E}">
        <p14:creationId xmlns:p14="http://schemas.microsoft.com/office/powerpoint/2010/main" val="415353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E13A-D9CD-4D5C-9A2F-DD837892CD8F}"/>
              </a:ext>
            </a:extLst>
          </p:cNvPr>
          <p:cNvSpPr>
            <a:spLocks noGrp="1"/>
          </p:cNvSpPr>
          <p:nvPr>
            <p:ph type="title"/>
          </p:nvPr>
        </p:nvSpPr>
        <p:spPr/>
        <p:txBody>
          <a:bodyPr/>
          <a:lstStyle/>
          <a:p>
            <a:r>
              <a:rPr lang="en-GB" dirty="0">
                <a:latin typeface="Comfortaa" panose="020F0603070200060003" pitchFamily="34" charset="0"/>
              </a:rPr>
              <a:t>How are we tackling it?</a:t>
            </a:r>
          </a:p>
        </p:txBody>
      </p:sp>
      <p:sp>
        <p:nvSpPr>
          <p:cNvPr id="4" name="Slide Number Placeholder 3">
            <a:extLst>
              <a:ext uri="{FF2B5EF4-FFF2-40B4-BE49-F238E27FC236}">
                <a16:creationId xmlns:a16="http://schemas.microsoft.com/office/drawing/2014/main" id="{4B99B6FB-230D-4CE0-BC24-E3C631E1C4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sp>
        <p:nvSpPr>
          <p:cNvPr id="5" name="Oval 4">
            <a:extLst>
              <a:ext uri="{FF2B5EF4-FFF2-40B4-BE49-F238E27FC236}">
                <a16:creationId xmlns:a16="http://schemas.microsoft.com/office/drawing/2014/main" id="{30220530-3B5E-467A-817B-B57EE8879165}"/>
              </a:ext>
            </a:extLst>
          </p:cNvPr>
          <p:cNvSpPr/>
          <p:nvPr/>
        </p:nvSpPr>
        <p:spPr>
          <a:xfrm>
            <a:off x="433118" y="1340768"/>
            <a:ext cx="3816424" cy="367240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lumMod val="65000"/>
                    <a:lumOff val="35000"/>
                  </a:schemeClr>
                </a:solidFill>
                <a:latin typeface="Arial" panose="020B0604020202020204" pitchFamily="34" charset="0"/>
                <a:cs typeface="Arial" panose="020B0604020202020204" pitchFamily="34" charset="0"/>
              </a:rPr>
              <a:t>We have undertaken trials to identify sites with live MPRNs, meters and no registered supplier </a:t>
            </a:r>
          </a:p>
          <a:p>
            <a:pPr algn="ctr"/>
            <a:endParaRPr lang="en-GB"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AC6A431-3307-431D-805F-85AA317239B9}"/>
              </a:ext>
            </a:extLst>
          </p:cNvPr>
          <p:cNvSpPr/>
          <p:nvPr/>
        </p:nvSpPr>
        <p:spPr>
          <a:xfrm>
            <a:off x="4855386" y="1772816"/>
            <a:ext cx="3816424" cy="367240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lumMod val="65000"/>
                    <a:lumOff val="35000"/>
                  </a:schemeClr>
                </a:solidFill>
                <a:latin typeface="Arial" panose="020B0604020202020204" pitchFamily="34" charset="0"/>
                <a:cs typeface="Arial" panose="020B0604020202020204" pitchFamily="34" charset="0"/>
              </a:rPr>
              <a:t>We have increased the amount we recover annually from less than £250k to over £500k</a:t>
            </a:r>
            <a:r>
              <a:rPr lang="en-US" sz="2400" dirty="0">
                <a:solidFill>
                  <a:schemeClr val="tx1">
                    <a:lumMod val="65000"/>
                    <a:lumOff val="3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536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D93A-0ACE-4CC1-92DF-D5362C9873BA}"/>
              </a:ext>
            </a:extLst>
          </p:cNvPr>
          <p:cNvSpPr>
            <a:spLocks noGrp="1"/>
          </p:cNvSpPr>
          <p:nvPr>
            <p:ph type="title"/>
          </p:nvPr>
        </p:nvSpPr>
        <p:spPr/>
        <p:txBody>
          <a:bodyPr/>
          <a:lstStyle/>
          <a:p>
            <a:r>
              <a:rPr lang="en-GB" dirty="0">
                <a:latin typeface="Comfortaa" panose="020F0603070200060003" pitchFamily="34" charset="0"/>
              </a:rPr>
              <a:t>Bespoke incentive for GD2</a:t>
            </a:r>
          </a:p>
        </p:txBody>
      </p:sp>
      <p:sp>
        <p:nvSpPr>
          <p:cNvPr id="4" name="Slide Number Placeholder 3">
            <a:extLst>
              <a:ext uri="{FF2B5EF4-FFF2-40B4-BE49-F238E27FC236}">
                <a16:creationId xmlns:a16="http://schemas.microsoft.com/office/drawing/2014/main" id="{6F8DD136-5C0A-4742-8C36-518B71DABB9F}"/>
              </a:ext>
            </a:extLst>
          </p:cNvPr>
          <p:cNvSpPr>
            <a:spLocks noGrp="1"/>
          </p:cNvSpPr>
          <p:nvPr>
            <p:ph type="sldNum" sz="quarter" idx="12"/>
          </p:nvPr>
        </p:nvSpPr>
        <p:spPr/>
        <p:txBody>
          <a:bodyPr/>
          <a:lstStyle/>
          <a:p>
            <a:fld id="{490165BC-DBA7-4530-8926-81165AFC8D69}" type="slidenum">
              <a:rPr lang="en-GB" smtClean="0">
                <a:solidFill>
                  <a:srgbClr val="445A69"/>
                </a:solidFill>
              </a:rPr>
              <a:pPr/>
              <a:t>41</a:t>
            </a:fld>
            <a:endParaRPr lang="en-GB">
              <a:solidFill>
                <a:srgbClr val="445A69"/>
              </a:solidFill>
            </a:endParaRPr>
          </a:p>
        </p:txBody>
      </p:sp>
      <p:graphicFrame>
        <p:nvGraphicFramePr>
          <p:cNvPr id="5" name="Diagram 4">
            <a:extLst>
              <a:ext uri="{FF2B5EF4-FFF2-40B4-BE49-F238E27FC236}">
                <a16:creationId xmlns:a16="http://schemas.microsoft.com/office/drawing/2014/main" id="{E6B7EF48-CE75-4DF0-8338-AC45FB45E711}"/>
              </a:ext>
            </a:extLst>
          </p:cNvPr>
          <p:cNvGraphicFramePr/>
          <p:nvPr>
            <p:extLst>
              <p:ext uri="{D42A27DB-BD31-4B8C-83A1-F6EECF244321}">
                <p14:modId xmlns:p14="http://schemas.microsoft.com/office/powerpoint/2010/main" val="1540714643"/>
              </p:ext>
            </p:extLst>
          </p:nvPr>
        </p:nvGraphicFramePr>
        <p:xfrm>
          <a:off x="442210" y="1127158"/>
          <a:ext cx="82296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50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CB9-B8CD-41E7-9E33-1C9F3DA2AD52}"/>
              </a:ext>
            </a:extLst>
          </p:cNvPr>
          <p:cNvSpPr>
            <a:spLocks noGrp="1"/>
          </p:cNvSpPr>
          <p:nvPr>
            <p:ph type="title"/>
          </p:nvPr>
        </p:nvSpPr>
        <p:spPr/>
        <p:txBody>
          <a:bodyPr/>
          <a:lstStyle/>
          <a:p>
            <a:r>
              <a:rPr lang="en-GB" dirty="0">
                <a:latin typeface="Comfortaa" panose="020F0603070200060003" pitchFamily="34" charset="0"/>
              </a:rPr>
              <a:t>Tackling theft of gas</a:t>
            </a:r>
          </a:p>
        </p:txBody>
      </p:sp>
      <p:sp>
        <p:nvSpPr>
          <p:cNvPr id="4" name="Slide Number Placeholder 3">
            <a:extLst>
              <a:ext uri="{FF2B5EF4-FFF2-40B4-BE49-F238E27FC236}">
                <a16:creationId xmlns:a16="http://schemas.microsoft.com/office/drawing/2014/main" id="{2DA361BF-AB48-4856-B01B-EA5AB87EC31C}"/>
              </a:ext>
            </a:extLst>
          </p:cNvPr>
          <p:cNvSpPr>
            <a:spLocks noGrp="1"/>
          </p:cNvSpPr>
          <p:nvPr>
            <p:ph type="sldNum" sz="quarter" idx="12"/>
          </p:nvPr>
        </p:nvSpPr>
        <p:spPr/>
        <p:txBody>
          <a:bodyPr/>
          <a:lstStyle/>
          <a:p>
            <a:fld id="{490165BC-DBA7-4530-8926-81165AFC8D69}" type="slidenum">
              <a:rPr lang="en-GB" smtClean="0">
                <a:solidFill>
                  <a:srgbClr val="445A69"/>
                </a:solidFill>
              </a:rPr>
              <a:pPr/>
              <a:t>42</a:t>
            </a:fld>
            <a:endParaRPr lang="en-GB">
              <a:solidFill>
                <a:srgbClr val="445A69"/>
              </a:solidFill>
            </a:endParaRPr>
          </a:p>
        </p:txBody>
      </p:sp>
      <p:sp>
        <p:nvSpPr>
          <p:cNvPr id="5" name="TextBox 4">
            <a:extLst>
              <a:ext uri="{FF2B5EF4-FFF2-40B4-BE49-F238E27FC236}">
                <a16:creationId xmlns:a16="http://schemas.microsoft.com/office/drawing/2014/main" id="{4545B188-67E5-4964-9D1F-B3162B3E199B}"/>
              </a:ext>
            </a:extLst>
          </p:cNvPr>
          <p:cNvSpPr txBox="1"/>
          <p:nvPr/>
        </p:nvSpPr>
        <p:spPr>
          <a:xfrm>
            <a:off x="1166300" y="2852936"/>
            <a:ext cx="6781419" cy="1754326"/>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Would you support our request to incentivise us </a:t>
            </a:r>
            <a:r>
              <a:rPr lang="en-US" sz="2800" dirty="0">
                <a:latin typeface="Arial" panose="020B0604020202020204" pitchFamily="34" charset="0"/>
                <a:cs typeface="Arial" panose="020B0604020202020204" pitchFamily="34" charset="0"/>
              </a:rPr>
              <a:t>to do more proactive work to tackle theft of gas? </a:t>
            </a:r>
          </a:p>
          <a:p>
            <a:pPr algn="ctr"/>
            <a:r>
              <a:rPr lang="en-GB" sz="2400" dirty="0">
                <a:latin typeface="Comfortaa" panose="020F0603070200060003" pitchFamily="34" charset="0"/>
              </a:rPr>
              <a:t>   </a:t>
            </a:r>
          </a:p>
        </p:txBody>
      </p:sp>
      <p:sp>
        <p:nvSpPr>
          <p:cNvPr id="6" name="Speech Bubble: Oval 5">
            <a:extLst>
              <a:ext uri="{FF2B5EF4-FFF2-40B4-BE49-F238E27FC236}">
                <a16:creationId xmlns:a16="http://schemas.microsoft.com/office/drawing/2014/main" id="{CB2B6C60-98DC-44BD-B6CB-0597CB7161EF}"/>
              </a:ext>
            </a:extLst>
          </p:cNvPr>
          <p:cNvSpPr/>
          <p:nvPr/>
        </p:nvSpPr>
        <p:spPr>
          <a:xfrm>
            <a:off x="7002959" y="213516"/>
            <a:ext cx="1800200" cy="1656184"/>
          </a:xfrm>
          <a:prstGeom prst="wedgeEllipse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65000"/>
                    <a:lumOff val="35000"/>
                  </a:schemeClr>
                </a:solidFill>
                <a:latin typeface="Comfortaa" panose="020F0603070200060003" pitchFamily="34" charset="0"/>
              </a:rPr>
              <a:t>Customer bill impact 2p per annum</a:t>
            </a:r>
          </a:p>
        </p:txBody>
      </p:sp>
    </p:spTree>
    <p:extLst>
      <p:ext uri="{BB962C8B-B14F-4D97-AF65-F5344CB8AC3E}">
        <p14:creationId xmlns:p14="http://schemas.microsoft.com/office/powerpoint/2010/main" val="258576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38629D-3283-42BE-B059-ADA3FEA56685}"/>
              </a:ext>
            </a:extLst>
          </p:cNvPr>
          <p:cNvSpPr>
            <a:spLocks noGrp="1"/>
          </p:cNvSpPr>
          <p:nvPr>
            <p:ph type="sldNum" sz="quarter" idx="12"/>
          </p:nvPr>
        </p:nvSpPr>
        <p:spPr/>
        <p:txBody>
          <a:bodyPr/>
          <a:lstStyle/>
          <a:p>
            <a:fld id="{490165BC-DBA7-4530-8926-81165AFC8D69}" type="slidenum">
              <a:rPr lang="en-GB" smtClean="0">
                <a:solidFill>
                  <a:srgbClr val="445A69"/>
                </a:solidFill>
              </a:rPr>
              <a:pPr/>
              <a:t>43</a:t>
            </a:fld>
            <a:endParaRPr lang="en-GB">
              <a:solidFill>
                <a:srgbClr val="445A69"/>
              </a:solidFill>
            </a:endParaRPr>
          </a:p>
        </p:txBody>
      </p:sp>
      <p:sp>
        <p:nvSpPr>
          <p:cNvPr id="5" name="Title 4">
            <a:extLst>
              <a:ext uri="{FF2B5EF4-FFF2-40B4-BE49-F238E27FC236}">
                <a16:creationId xmlns:a16="http://schemas.microsoft.com/office/drawing/2014/main" id="{66C71E4C-B4C8-4F48-866E-7AD793265041}"/>
              </a:ext>
            </a:extLst>
          </p:cNvPr>
          <p:cNvSpPr>
            <a:spLocks noGrp="1"/>
          </p:cNvSpPr>
          <p:nvPr>
            <p:ph type="title"/>
          </p:nvPr>
        </p:nvSpPr>
        <p:spPr>
          <a:xfrm>
            <a:off x="993449" y="2420888"/>
            <a:ext cx="7595121" cy="1641350"/>
          </a:xfrm>
        </p:spPr>
        <p:txBody>
          <a:bodyPr/>
          <a:lstStyle/>
          <a:p>
            <a:r>
              <a:rPr lang="en-GB" dirty="0">
                <a:latin typeface="Comfortaa" panose="020F0603070200060003" pitchFamily="34" charset="0"/>
              </a:rPr>
              <a:t>DISCUSSION SESSION</a:t>
            </a:r>
          </a:p>
        </p:txBody>
      </p:sp>
    </p:spTree>
    <p:extLst>
      <p:ext uri="{BB962C8B-B14F-4D97-AF65-F5344CB8AC3E}">
        <p14:creationId xmlns:p14="http://schemas.microsoft.com/office/powerpoint/2010/main" val="111596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BE7A5A-29BB-43E5-8FD0-27A690CB9D8E}"/>
              </a:ext>
            </a:extLst>
          </p:cNvPr>
          <p:cNvSpPr>
            <a:spLocks noGrp="1"/>
          </p:cNvSpPr>
          <p:nvPr>
            <p:ph type="ctrTitle"/>
          </p:nvPr>
        </p:nvSpPr>
        <p:spPr/>
        <p:txBody>
          <a:bodyPr/>
          <a:lstStyle/>
          <a:p>
            <a:r>
              <a:rPr lang="en-GB" dirty="0">
                <a:latin typeface="Comfortaa" panose="020F0603070200060003" pitchFamily="34" charset="0"/>
              </a:rPr>
              <a:t>Coffee break</a:t>
            </a:r>
          </a:p>
        </p:txBody>
      </p:sp>
      <p:sp>
        <p:nvSpPr>
          <p:cNvPr id="4" name="Slide Number Placeholder 3">
            <a:extLst>
              <a:ext uri="{FF2B5EF4-FFF2-40B4-BE49-F238E27FC236}">
                <a16:creationId xmlns:a16="http://schemas.microsoft.com/office/drawing/2014/main" id="{D3F0875E-E944-490F-B5FB-57B1806B497A}"/>
              </a:ext>
            </a:extLst>
          </p:cNvPr>
          <p:cNvSpPr>
            <a:spLocks noGrp="1"/>
          </p:cNvSpPr>
          <p:nvPr>
            <p:ph type="sldNum" sz="quarter" idx="12"/>
          </p:nvPr>
        </p:nvSpPr>
        <p:spPr/>
        <p:txBody>
          <a:bodyPr/>
          <a:lstStyle/>
          <a:p>
            <a:fld id="{490165BC-DBA7-4530-8926-81165AFC8D69}" type="slidenum">
              <a:rPr lang="en-GB" smtClean="0">
                <a:solidFill>
                  <a:srgbClr val="445A69"/>
                </a:solidFill>
              </a:rPr>
              <a:pPr/>
              <a:t>44</a:t>
            </a:fld>
            <a:endParaRPr lang="en-GB">
              <a:solidFill>
                <a:srgbClr val="445A69"/>
              </a:solidFill>
            </a:endParaRPr>
          </a:p>
        </p:txBody>
      </p:sp>
      <p:pic>
        <p:nvPicPr>
          <p:cNvPr id="8" name="Picture 7">
            <a:extLst>
              <a:ext uri="{FF2B5EF4-FFF2-40B4-BE49-F238E27FC236}">
                <a16:creationId xmlns:a16="http://schemas.microsoft.com/office/drawing/2014/main" id="{CB6171F7-80ED-4B07-8366-2D9BDEAD30FC}"/>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750"/>
          <a:stretch/>
        </p:blipFill>
        <p:spPr>
          <a:xfrm>
            <a:off x="6228184" y="1700808"/>
            <a:ext cx="1616968" cy="1572491"/>
          </a:xfrm>
          <a:prstGeom prst="rect">
            <a:avLst/>
          </a:prstGeom>
        </p:spPr>
      </p:pic>
    </p:spTree>
    <p:extLst>
      <p:ext uri="{BB962C8B-B14F-4D97-AF65-F5344CB8AC3E}">
        <p14:creationId xmlns:p14="http://schemas.microsoft.com/office/powerpoint/2010/main" val="11973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0BB4-47AB-4189-9D24-B6A2ADDD70DD}"/>
              </a:ext>
            </a:extLst>
          </p:cNvPr>
          <p:cNvSpPr>
            <a:spLocks noGrp="1"/>
          </p:cNvSpPr>
          <p:nvPr>
            <p:ph type="title"/>
          </p:nvPr>
        </p:nvSpPr>
        <p:spPr/>
        <p:txBody>
          <a:bodyPr/>
          <a:lstStyle/>
          <a:p>
            <a:r>
              <a:rPr lang="en-GB" dirty="0">
                <a:latin typeface="Comfortaa" panose="020F0603070200060003" pitchFamily="34" charset="0"/>
              </a:rPr>
              <a:t>Topic for discussion </a:t>
            </a:r>
          </a:p>
        </p:txBody>
      </p:sp>
      <p:sp>
        <p:nvSpPr>
          <p:cNvPr id="4" name="Slide Number Placeholder 3">
            <a:extLst>
              <a:ext uri="{FF2B5EF4-FFF2-40B4-BE49-F238E27FC236}">
                <a16:creationId xmlns:a16="http://schemas.microsoft.com/office/drawing/2014/main" id="{9C32FB6A-2AEA-4AE0-9C9D-6D5404CEB358}"/>
              </a:ext>
            </a:extLst>
          </p:cNvPr>
          <p:cNvSpPr>
            <a:spLocks noGrp="1"/>
          </p:cNvSpPr>
          <p:nvPr>
            <p:ph type="sldNum" sz="quarter" idx="12"/>
          </p:nvPr>
        </p:nvSpPr>
        <p:spPr/>
        <p:txBody>
          <a:bodyPr/>
          <a:lstStyle/>
          <a:p>
            <a:fld id="{490165BC-DBA7-4530-8926-81165AFC8D69}" type="slidenum">
              <a:rPr lang="en-GB" smtClean="0"/>
              <a:t>45</a:t>
            </a:fld>
            <a:endParaRPr lang="en-GB"/>
          </a:p>
        </p:txBody>
      </p:sp>
      <p:sp>
        <p:nvSpPr>
          <p:cNvPr id="6" name="TextBox 5">
            <a:extLst>
              <a:ext uri="{FF2B5EF4-FFF2-40B4-BE49-F238E27FC236}">
                <a16:creationId xmlns:a16="http://schemas.microsoft.com/office/drawing/2014/main" id="{5B0865BD-237C-45C5-B0A5-B283D7B8D695}"/>
              </a:ext>
            </a:extLst>
          </p:cNvPr>
          <p:cNvSpPr txBox="1"/>
          <p:nvPr/>
        </p:nvSpPr>
        <p:spPr>
          <a:xfrm>
            <a:off x="1676689" y="1557325"/>
            <a:ext cx="5760640" cy="707886"/>
          </a:xfrm>
          <a:prstGeom prst="rect">
            <a:avLst/>
          </a:prstGeom>
          <a:noFill/>
        </p:spPr>
        <p:txBody>
          <a:bodyPr wrap="square" rtlCol="0">
            <a:spAutoFit/>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Which option would you like to see for our mains replacement programme and why? </a:t>
            </a:r>
          </a:p>
        </p:txBody>
      </p:sp>
      <p:graphicFrame>
        <p:nvGraphicFramePr>
          <p:cNvPr id="7" name="Table 6">
            <a:extLst>
              <a:ext uri="{FF2B5EF4-FFF2-40B4-BE49-F238E27FC236}">
                <a16:creationId xmlns:a16="http://schemas.microsoft.com/office/drawing/2014/main" id="{02E0DA6F-91F7-4458-859F-E3D3288F6E48}"/>
              </a:ext>
            </a:extLst>
          </p:cNvPr>
          <p:cNvGraphicFramePr>
            <a:graphicFrameLocks noGrp="1"/>
          </p:cNvGraphicFramePr>
          <p:nvPr>
            <p:extLst/>
          </p:nvPr>
        </p:nvGraphicFramePr>
        <p:xfrm>
          <a:off x="384624" y="2494002"/>
          <a:ext cx="8287186" cy="3113614"/>
        </p:xfrm>
        <a:graphic>
          <a:graphicData uri="http://schemas.openxmlformats.org/drawingml/2006/table">
            <a:tbl>
              <a:tblPr firstRow="1" firstCol="1" bandRow="1">
                <a:tableStyleId>{5C22544A-7EE6-4342-B048-85BDC9FD1C3A}</a:tableStyleId>
              </a:tblPr>
              <a:tblGrid>
                <a:gridCol w="685756">
                  <a:extLst>
                    <a:ext uri="{9D8B030D-6E8A-4147-A177-3AD203B41FA5}">
                      <a16:colId xmlns:a16="http://schemas.microsoft.com/office/drawing/2014/main" val="2519413349"/>
                    </a:ext>
                  </a:extLst>
                </a:gridCol>
                <a:gridCol w="981340">
                  <a:extLst>
                    <a:ext uri="{9D8B030D-6E8A-4147-A177-3AD203B41FA5}">
                      <a16:colId xmlns:a16="http://schemas.microsoft.com/office/drawing/2014/main" val="2331414623"/>
                    </a:ext>
                  </a:extLst>
                </a:gridCol>
                <a:gridCol w="1008112">
                  <a:extLst>
                    <a:ext uri="{9D8B030D-6E8A-4147-A177-3AD203B41FA5}">
                      <a16:colId xmlns:a16="http://schemas.microsoft.com/office/drawing/2014/main" val="2591925059"/>
                    </a:ext>
                  </a:extLst>
                </a:gridCol>
                <a:gridCol w="1296144">
                  <a:extLst>
                    <a:ext uri="{9D8B030D-6E8A-4147-A177-3AD203B41FA5}">
                      <a16:colId xmlns:a16="http://schemas.microsoft.com/office/drawing/2014/main" val="1226748385"/>
                    </a:ext>
                  </a:extLst>
                </a:gridCol>
                <a:gridCol w="1440160">
                  <a:extLst>
                    <a:ext uri="{9D8B030D-6E8A-4147-A177-3AD203B41FA5}">
                      <a16:colId xmlns:a16="http://schemas.microsoft.com/office/drawing/2014/main" val="1888681801"/>
                    </a:ext>
                  </a:extLst>
                </a:gridCol>
                <a:gridCol w="1562277">
                  <a:extLst>
                    <a:ext uri="{9D8B030D-6E8A-4147-A177-3AD203B41FA5}">
                      <a16:colId xmlns:a16="http://schemas.microsoft.com/office/drawing/2014/main" val="1158266839"/>
                    </a:ext>
                  </a:extLst>
                </a:gridCol>
                <a:gridCol w="1313397">
                  <a:extLst>
                    <a:ext uri="{9D8B030D-6E8A-4147-A177-3AD203B41FA5}">
                      <a16:colId xmlns:a16="http://schemas.microsoft.com/office/drawing/2014/main" val="837543598"/>
                    </a:ext>
                  </a:extLst>
                </a:gridCol>
              </a:tblGrid>
              <a:tr h="670090">
                <a:tc>
                  <a:txBody>
                    <a:bodyPr/>
                    <a:lstStyle/>
                    <a:p>
                      <a:pPr>
                        <a:spcAft>
                          <a:spcPts val="0"/>
                        </a:spcAft>
                      </a:pPr>
                      <a:r>
                        <a:rPr lang="en-GB" sz="1200">
                          <a:effectLst/>
                          <a:latin typeface="Arial" panose="020B0604020202020204" pitchFamily="34" charset="0"/>
                          <a:cs typeface="Arial" panose="020B0604020202020204" pitchFamily="34" charset="0"/>
                        </a:rPr>
                        <a:t>Option</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Cost movement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Bill impact – currently </a:t>
                      </a:r>
                      <a:r>
                        <a:rPr lang="en-GB" sz="1200" dirty="0">
                          <a:solidFill>
                            <a:srgbClr val="FC3636"/>
                          </a:solidFill>
                          <a:effectLst/>
                          <a:latin typeface="Arial" panose="020B0604020202020204" pitchFamily="34" charset="0"/>
                          <a:cs typeface="Arial" panose="020B0604020202020204" pitchFamily="34" charset="0"/>
                        </a:rPr>
                        <a:t>82p </a:t>
                      </a:r>
                      <a:endParaRPr lang="en-GB" sz="1200" dirty="0">
                        <a:solidFill>
                          <a:srgbClr val="FC3636"/>
                        </a:solidFill>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Gas mains replaced</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Safety impact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Environmental impact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Disruption impact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extLst>
                  <a:ext uri="{0D108BD9-81ED-4DB2-BD59-A6C34878D82A}">
                    <a16:rowId xmlns:a16="http://schemas.microsoft.com/office/drawing/2014/main" val="1384150589"/>
                  </a:ext>
                </a:extLst>
              </a:tr>
              <a:tr h="781731">
                <a:tc>
                  <a:txBody>
                    <a:bodyPr/>
                    <a:lstStyle/>
                    <a:p>
                      <a:pPr>
                        <a:spcAft>
                          <a:spcPts val="0"/>
                        </a:spcAft>
                      </a:pPr>
                      <a:r>
                        <a:rPr lang="en-GB" sz="1200">
                          <a:effectLst/>
                          <a:latin typeface="Arial" panose="020B0604020202020204" pitchFamily="34" charset="0"/>
                          <a:cs typeface="Arial" panose="020B0604020202020204" pitchFamily="34" charset="0"/>
                        </a:rPr>
                        <a:t>1</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Same as today</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No impact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395km compared to 435km today </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Reducing risk of an explosion to 1 in 13 years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1.7% reduction per annum of gas leaking to atmosphere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More unplanned work and interruptions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extLst>
                  <a:ext uri="{0D108BD9-81ED-4DB2-BD59-A6C34878D82A}">
                    <a16:rowId xmlns:a16="http://schemas.microsoft.com/office/drawing/2014/main" val="3439845761"/>
                  </a:ext>
                </a:extLst>
              </a:tr>
              <a:tr h="741066">
                <a:tc>
                  <a:txBody>
                    <a:bodyPr/>
                    <a:lstStyle/>
                    <a:p>
                      <a:pPr>
                        <a:spcAft>
                          <a:spcPts val="0"/>
                        </a:spcAft>
                      </a:pPr>
                      <a:r>
                        <a:rPr lang="en-GB" sz="1200">
                          <a:effectLst/>
                          <a:latin typeface="Arial" panose="020B0604020202020204" pitchFamily="34" charset="0"/>
                          <a:cs typeface="Arial" panose="020B0604020202020204" pitchFamily="34" charset="0"/>
                        </a:rPr>
                        <a:t>2</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10% increase </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+ 15p per annum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435km, Same as today</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Reducing risk of an explosion to 1 in 15 years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2% reduction per annum of gas leaking to atmosphere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Same as today</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extLst>
                  <a:ext uri="{0D108BD9-81ED-4DB2-BD59-A6C34878D82A}">
                    <a16:rowId xmlns:a16="http://schemas.microsoft.com/office/drawing/2014/main" val="267787083"/>
                  </a:ext>
                </a:extLst>
              </a:tr>
              <a:tr h="758335">
                <a:tc>
                  <a:txBody>
                    <a:bodyPr/>
                    <a:lstStyle/>
                    <a:p>
                      <a:pPr>
                        <a:spcAft>
                          <a:spcPts val="0"/>
                        </a:spcAft>
                      </a:pPr>
                      <a:r>
                        <a:rPr lang="en-GB" sz="1200">
                          <a:effectLst/>
                          <a:latin typeface="Arial" panose="020B0604020202020204" pitchFamily="34" charset="0"/>
                          <a:cs typeface="Arial" panose="020B0604020202020204" pitchFamily="34" charset="0"/>
                        </a:rPr>
                        <a:t>3</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20% increase</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+ 30p per annum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484km compared to 435km today</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Reducing risk of an explosion to 1 in 16 years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a:effectLst/>
                          <a:latin typeface="Arial" panose="020B0604020202020204" pitchFamily="34" charset="0"/>
                          <a:cs typeface="Arial" panose="020B0604020202020204" pitchFamily="34" charset="0"/>
                        </a:rPr>
                        <a:t>2.2% reduction per annum of gas leaking to atmosphere</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tc>
                  <a:txBody>
                    <a:bodyPr/>
                    <a:lstStyle/>
                    <a:p>
                      <a:pPr>
                        <a:spcAft>
                          <a:spcPts val="0"/>
                        </a:spcAft>
                      </a:pPr>
                      <a:r>
                        <a:rPr lang="en-GB" sz="1200" dirty="0">
                          <a:effectLst/>
                          <a:latin typeface="Arial" panose="020B0604020202020204" pitchFamily="34" charset="0"/>
                          <a:cs typeface="Arial" panose="020B0604020202020204" pitchFamily="34" charset="0"/>
                        </a:rPr>
                        <a:t>More planned work and interruptions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82988" marR="82988" marT="41494" marB="41494"/>
                </a:tc>
                <a:extLst>
                  <a:ext uri="{0D108BD9-81ED-4DB2-BD59-A6C34878D82A}">
                    <a16:rowId xmlns:a16="http://schemas.microsoft.com/office/drawing/2014/main" val="4088792183"/>
                  </a:ext>
                </a:extLst>
              </a:tr>
            </a:tbl>
          </a:graphicData>
        </a:graphic>
      </p:graphicFrame>
      <p:sp>
        <p:nvSpPr>
          <p:cNvPr id="8" name="Oval 7">
            <a:extLst>
              <a:ext uri="{FF2B5EF4-FFF2-40B4-BE49-F238E27FC236}">
                <a16:creationId xmlns:a16="http://schemas.microsoft.com/office/drawing/2014/main" id="{95BC80B6-721B-48ED-982A-559235FE5911}"/>
              </a:ext>
            </a:extLst>
          </p:cNvPr>
          <p:cNvSpPr/>
          <p:nvPr/>
        </p:nvSpPr>
        <p:spPr>
          <a:xfrm>
            <a:off x="7020271" y="69500"/>
            <a:ext cx="1934223" cy="1775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latin typeface="Arial" panose="020B0604020202020204" pitchFamily="34" charset="0"/>
                <a:cs typeface="Arial" panose="020B0604020202020204" pitchFamily="34" charset="0"/>
              </a:rPr>
              <a:t>Customers were willing to pay £2.22 to replace old leaking metal pipes with long lasting plastic ones to reduce our carbon emissions</a:t>
            </a:r>
          </a:p>
        </p:txBody>
      </p:sp>
    </p:spTree>
    <p:extLst>
      <p:ext uri="{BB962C8B-B14F-4D97-AF65-F5344CB8AC3E}">
        <p14:creationId xmlns:p14="http://schemas.microsoft.com/office/powerpoint/2010/main" val="103884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8B2DFD-15F5-4B23-9C1E-AB628531A5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sp>
        <p:nvSpPr>
          <p:cNvPr id="5" name="Title 4">
            <a:extLst>
              <a:ext uri="{FF2B5EF4-FFF2-40B4-BE49-F238E27FC236}">
                <a16:creationId xmlns:a16="http://schemas.microsoft.com/office/drawing/2014/main" id="{099ACC15-5597-4085-893D-32ABBCD40BE4}"/>
              </a:ext>
            </a:extLst>
          </p:cNvPr>
          <p:cNvSpPr>
            <a:spLocks noGrp="1"/>
          </p:cNvSpPr>
          <p:nvPr>
            <p:ph type="title"/>
          </p:nvPr>
        </p:nvSpPr>
        <p:spPr/>
        <p:txBody>
          <a:bodyPr>
            <a:normAutofit/>
          </a:bodyPr>
          <a:lstStyle/>
          <a:p>
            <a:r>
              <a:rPr lang="en-GB" sz="3600" dirty="0">
                <a:latin typeface="Comfortaa" panose="020F0603070200060003" pitchFamily="34" charset="0"/>
              </a:rPr>
              <a:t>Session 4 </a:t>
            </a:r>
            <a:br>
              <a:rPr lang="en-GB" sz="2800" dirty="0">
                <a:latin typeface="Comfortaa" panose="020F0603070200060003" pitchFamily="34" charset="0"/>
              </a:rPr>
            </a:br>
            <a:r>
              <a:rPr lang="en-GB" sz="2800" dirty="0">
                <a:latin typeface="Comfortaa" panose="020F0603070200060003" pitchFamily="34" charset="0"/>
              </a:rPr>
              <a:t>Future Energy Solutions</a:t>
            </a:r>
          </a:p>
        </p:txBody>
      </p:sp>
      <p:sp>
        <p:nvSpPr>
          <p:cNvPr id="7" name="TextBox 6">
            <a:extLst>
              <a:ext uri="{FF2B5EF4-FFF2-40B4-BE49-F238E27FC236}">
                <a16:creationId xmlns:a16="http://schemas.microsoft.com/office/drawing/2014/main" id="{331A8162-4093-4509-83BF-9A24A4D2D5C9}"/>
              </a:ext>
            </a:extLst>
          </p:cNvPr>
          <p:cNvSpPr txBox="1"/>
          <p:nvPr/>
        </p:nvSpPr>
        <p:spPr>
          <a:xfrm>
            <a:off x="5148064" y="4509120"/>
            <a:ext cx="3240360" cy="830997"/>
          </a:xfrm>
          <a:prstGeom prst="rect">
            <a:avLst/>
          </a:prstGeom>
          <a:noFill/>
        </p:spPr>
        <p:txBody>
          <a:bodyPr wrap="square" rtlCol="0">
            <a:spAutoFit/>
          </a:bodyPr>
          <a:lstStyle/>
          <a:p>
            <a:r>
              <a:rPr lang="en-GB" sz="2400" dirty="0">
                <a:solidFill>
                  <a:schemeClr val="bg1"/>
                </a:solidFill>
                <a:latin typeface="Comfortaa" panose="020F0603070200060003" pitchFamily="34" charset="0"/>
              </a:rPr>
              <a:t>Sarah Williams – Head of Regulation</a:t>
            </a:r>
          </a:p>
        </p:txBody>
      </p:sp>
    </p:spTree>
    <p:extLst>
      <p:ext uri="{BB962C8B-B14F-4D97-AF65-F5344CB8AC3E}">
        <p14:creationId xmlns:p14="http://schemas.microsoft.com/office/powerpoint/2010/main" val="284568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6AE6-22A8-49D8-AFB3-78868C1257B3}"/>
              </a:ext>
            </a:extLst>
          </p:cNvPr>
          <p:cNvSpPr>
            <a:spLocks noGrp="1"/>
          </p:cNvSpPr>
          <p:nvPr>
            <p:ph type="title"/>
          </p:nvPr>
        </p:nvSpPr>
        <p:spPr/>
        <p:txBody>
          <a:bodyPr/>
          <a:lstStyle/>
          <a:p>
            <a:r>
              <a:rPr lang="en-GB" dirty="0">
                <a:latin typeface="Comfortaa" panose="020F0603070200060003" pitchFamily="34" charset="0"/>
              </a:rPr>
              <a:t>The current role of gas</a:t>
            </a:r>
          </a:p>
        </p:txBody>
      </p:sp>
      <p:sp>
        <p:nvSpPr>
          <p:cNvPr id="4" name="Slide Number Placeholder 3">
            <a:extLst>
              <a:ext uri="{FF2B5EF4-FFF2-40B4-BE49-F238E27FC236}">
                <a16:creationId xmlns:a16="http://schemas.microsoft.com/office/drawing/2014/main" id="{4DDF67A9-37E5-4225-87D1-7E2F5C190F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graphicFrame>
        <p:nvGraphicFramePr>
          <p:cNvPr id="5" name="Diagram 4">
            <a:extLst>
              <a:ext uri="{FF2B5EF4-FFF2-40B4-BE49-F238E27FC236}">
                <a16:creationId xmlns:a16="http://schemas.microsoft.com/office/drawing/2014/main" id="{0851A3A9-A314-40EB-B335-B5616B71EB90}"/>
              </a:ext>
            </a:extLst>
          </p:cNvPr>
          <p:cNvGraphicFramePr/>
          <p:nvPr/>
        </p:nvGraphicFramePr>
        <p:xfrm>
          <a:off x="442210" y="1158205"/>
          <a:ext cx="8018222" cy="4760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Callout 7">
            <a:extLst>
              <a:ext uri="{FF2B5EF4-FFF2-40B4-BE49-F238E27FC236}">
                <a16:creationId xmlns:a16="http://schemas.microsoft.com/office/drawing/2014/main" id="{784468F3-B1B6-4339-B089-797D582287A0}"/>
              </a:ext>
            </a:extLst>
          </p:cNvPr>
          <p:cNvSpPr/>
          <p:nvPr/>
        </p:nvSpPr>
        <p:spPr>
          <a:xfrm>
            <a:off x="6444208" y="1340768"/>
            <a:ext cx="2016224" cy="1656184"/>
          </a:xfrm>
          <a:prstGeom prst="wedgeEllipseCallout">
            <a:avLst>
              <a:gd name="adj1" fmla="val -56904"/>
              <a:gd name="adj2" fmla="val 42062"/>
            </a:avLst>
          </a:prstGeom>
          <a:solidFill>
            <a:schemeClr val="tx1">
              <a:lumMod val="50000"/>
              <a:lumOff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omfortaa" panose="020F0603070200060003" pitchFamily="34" charset="0"/>
                <a:ea typeface="+mn-ea"/>
                <a:cs typeface="Arial" panose="020B0604020202020204" pitchFamily="34" charset="0"/>
              </a:rPr>
              <a:t>Green gas is an essential part of the energy mix; least disruptive and lowest cost</a:t>
            </a:r>
          </a:p>
        </p:txBody>
      </p:sp>
    </p:spTree>
    <p:extLst>
      <p:ext uri="{BB962C8B-B14F-4D97-AF65-F5344CB8AC3E}">
        <p14:creationId xmlns:p14="http://schemas.microsoft.com/office/powerpoint/2010/main" val="202374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19F8-D037-4131-A68E-902BB316EC56}"/>
              </a:ext>
            </a:extLst>
          </p:cNvPr>
          <p:cNvSpPr>
            <a:spLocks noGrp="1"/>
          </p:cNvSpPr>
          <p:nvPr>
            <p:ph type="title"/>
          </p:nvPr>
        </p:nvSpPr>
        <p:spPr/>
        <p:txBody>
          <a:bodyPr/>
          <a:lstStyle/>
          <a:p>
            <a:r>
              <a:rPr lang="en-GB" dirty="0">
                <a:latin typeface="Comfortaa" panose="020F0603070200060003" pitchFamily="34" charset="0"/>
              </a:rPr>
              <a:t>Finding a balance</a:t>
            </a:r>
          </a:p>
        </p:txBody>
      </p:sp>
      <p:sp>
        <p:nvSpPr>
          <p:cNvPr id="4" name="Slide Number Placeholder 3">
            <a:extLst>
              <a:ext uri="{FF2B5EF4-FFF2-40B4-BE49-F238E27FC236}">
                <a16:creationId xmlns:a16="http://schemas.microsoft.com/office/drawing/2014/main" id="{04AED3CC-DF23-4767-99AA-4A903F813E87}"/>
              </a:ext>
            </a:extLst>
          </p:cNvPr>
          <p:cNvSpPr>
            <a:spLocks noGrp="1"/>
          </p:cNvSpPr>
          <p:nvPr>
            <p:ph type="sldNum" sz="quarter" idx="12"/>
          </p:nvPr>
        </p:nvSpPr>
        <p:spPr/>
        <p:txBody>
          <a:bodyPr/>
          <a:lstStyle/>
          <a:p>
            <a:fld id="{490165BC-DBA7-4530-8926-81165AFC8D69}" type="slidenum">
              <a:rPr lang="en-GB" smtClean="0">
                <a:solidFill>
                  <a:srgbClr val="445A69"/>
                </a:solidFill>
              </a:rPr>
              <a:pPr/>
              <a:t>48</a:t>
            </a:fld>
            <a:endParaRPr lang="en-GB">
              <a:solidFill>
                <a:srgbClr val="445A69"/>
              </a:solidFill>
            </a:endParaRPr>
          </a:p>
        </p:txBody>
      </p:sp>
      <p:pic>
        <p:nvPicPr>
          <p:cNvPr id="12" name="Picture 11">
            <a:extLst>
              <a:ext uri="{FF2B5EF4-FFF2-40B4-BE49-F238E27FC236}">
                <a16:creationId xmlns:a16="http://schemas.microsoft.com/office/drawing/2014/main" id="{A707477B-5233-4297-8703-78C8739554BD}"/>
              </a:ext>
            </a:extLst>
          </p:cNvPr>
          <p:cNvPicPr>
            <a:picLocks noChangeAspect="1"/>
          </p:cNvPicPr>
          <p:nvPr/>
        </p:nvPicPr>
        <p:blipFill>
          <a:blip r:embed="rId3"/>
          <a:stretch>
            <a:fillRect/>
          </a:stretch>
        </p:blipFill>
        <p:spPr>
          <a:xfrm>
            <a:off x="1748698" y="3114668"/>
            <a:ext cx="5616624" cy="2491826"/>
          </a:xfrm>
          <a:prstGeom prst="roundRect">
            <a:avLst/>
          </a:prstGeom>
        </p:spPr>
      </p:pic>
      <p:sp>
        <p:nvSpPr>
          <p:cNvPr id="5" name="Rectangle: Rounded Corners 4">
            <a:extLst>
              <a:ext uri="{FF2B5EF4-FFF2-40B4-BE49-F238E27FC236}">
                <a16:creationId xmlns:a16="http://schemas.microsoft.com/office/drawing/2014/main" id="{0A329C23-AC0F-4EEF-A698-A69554B6629A}"/>
              </a:ext>
            </a:extLst>
          </p:cNvPr>
          <p:cNvSpPr/>
          <p:nvPr/>
        </p:nvSpPr>
        <p:spPr>
          <a:xfrm>
            <a:off x="2701349" y="1730654"/>
            <a:ext cx="3690105" cy="451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Climate Change Act </a:t>
            </a:r>
          </a:p>
          <a:p>
            <a:pPr algn="ctr"/>
            <a:r>
              <a:rPr lang="en-GB" sz="1050" dirty="0">
                <a:latin typeface="Arial" panose="020B0604020202020204" pitchFamily="34" charset="0"/>
                <a:cs typeface="Arial" panose="020B0604020202020204" pitchFamily="34" charset="0"/>
              </a:rPr>
              <a:t>UK Carbon Reduction Targets - 80% reduction by 2050</a:t>
            </a:r>
          </a:p>
        </p:txBody>
      </p:sp>
      <p:sp>
        <p:nvSpPr>
          <p:cNvPr id="6" name="Rectangle: Rounded Corners 5">
            <a:extLst>
              <a:ext uri="{FF2B5EF4-FFF2-40B4-BE49-F238E27FC236}">
                <a16:creationId xmlns:a16="http://schemas.microsoft.com/office/drawing/2014/main" id="{56923FA1-C260-490C-A80B-5DACEE355BC9}"/>
              </a:ext>
            </a:extLst>
          </p:cNvPr>
          <p:cNvSpPr/>
          <p:nvPr/>
        </p:nvSpPr>
        <p:spPr>
          <a:xfrm>
            <a:off x="2629341" y="1362701"/>
            <a:ext cx="3855337" cy="14308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6"/>
                </a:solidFill>
                <a:latin typeface="Arial" panose="020B0604020202020204" pitchFamily="34" charset="0"/>
                <a:cs typeface="Arial" panose="020B0604020202020204" pitchFamily="34" charset="0"/>
              </a:rPr>
              <a:t>Legislation</a:t>
            </a:r>
            <a:r>
              <a:rPr lang="en-GB" sz="1600" b="1" dirty="0">
                <a:latin typeface="Arial" panose="020B0604020202020204" pitchFamily="34" charset="0"/>
                <a:cs typeface="Arial" panose="020B0604020202020204" pitchFamily="34" charset="0"/>
              </a:rPr>
              <a:t> </a:t>
            </a:r>
          </a:p>
          <a:p>
            <a:pPr algn="ctr"/>
            <a:endParaRPr lang="en-GB" sz="1600" b="1" dirty="0">
              <a:latin typeface="Arial" panose="020B0604020202020204" pitchFamily="34" charset="0"/>
              <a:cs typeface="Arial" panose="020B0604020202020204" pitchFamily="34" charset="0"/>
            </a:endParaRPr>
          </a:p>
          <a:p>
            <a:pPr algn="ctr"/>
            <a:endParaRPr lang="en-GB" sz="1600" b="1" dirty="0">
              <a:latin typeface="Arial" panose="020B0604020202020204" pitchFamily="34" charset="0"/>
              <a:cs typeface="Arial" panose="020B0604020202020204" pitchFamily="34" charset="0"/>
            </a:endParaRPr>
          </a:p>
          <a:p>
            <a:pPr algn="ctr"/>
            <a:endParaRPr lang="en-GB" sz="1600" b="1" dirty="0">
              <a:latin typeface="Arial" panose="020B0604020202020204" pitchFamily="34" charset="0"/>
              <a:cs typeface="Arial" panose="020B0604020202020204" pitchFamily="34" charset="0"/>
            </a:endParaRPr>
          </a:p>
          <a:p>
            <a:pPr algn="ctr"/>
            <a:endParaRPr lang="en-GB" sz="1600"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0FE0AAE-F24B-405B-B0AC-D076690E82C1}"/>
              </a:ext>
            </a:extLst>
          </p:cNvPr>
          <p:cNvSpPr/>
          <p:nvPr/>
        </p:nvSpPr>
        <p:spPr>
          <a:xfrm>
            <a:off x="2701349" y="2237105"/>
            <a:ext cx="3703419" cy="451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5yr Carbon Budgets </a:t>
            </a:r>
          </a:p>
          <a:p>
            <a:pPr algn="ctr"/>
            <a:r>
              <a:rPr lang="en-GB" sz="1050" dirty="0">
                <a:latin typeface="Arial" panose="020B0604020202020204" pitchFamily="34" charset="0"/>
                <a:cs typeface="Arial" panose="020B0604020202020204" pitchFamily="34" charset="0"/>
              </a:rPr>
              <a:t>2023 – 2027 - 51% reduction by 2025</a:t>
            </a:r>
          </a:p>
        </p:txBody>
      </p:sp>
    </p:spTree>
    <p:extLst>
      <p:ext uri="{BB962C8B-B14F-4D97-AF65-F5344CB8AC3E}">
        <p14:creationId xmlns:p14="http://schemas.microsoft.com/office/powerpoint/2010/main" val="338262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CA09-E759-4223-81B2-795FAC04298E}"/>
              </a:ext>
            </a:extLst>
          </p:cNvPr>
          <p:cNvSpPr>
            <a:spLocks noGrp="1"/>
          </p:cNvSpPr>
          <p:nvPr>
            <p:ph type="title"/>
          </p:nvPr>
        </p:nvSpPr>
        <p:spPr/>
        <p:txBody>
          <a:bodyPr/>
          <a:lstStyle/>
          <a:p>
            <a:r>
              <a:rPr lang="en-US" dirty="0">
                <a:latin typeface="Comfortaa" panose="020F0603070200060003" pitchFamily="34" charset="0"/>
              </a:rPr>
              <a:t>Role of gas – in the future</a:t>
            </a:r>
            <a:endParaRPr lang="en-GB" dirty="0">
              <a:latin typeface="Comfortaa" panose="020F0603070200060003" pitchFamily="34" charset="0"/>
            </a:endParaRPr>
          </a:p>
        </p:txBody>
      </p:sp>
      <p:sp>
        <p:nvSpPr>
          <p:cNvPr id="4" name="Slide Number Placeholder 3">
            <a:extLst>
              <a:ext uri="{FF2B5EF4-FFF2-40B4-BE49-F238E27FC236}">
                <a16:creationId xmlns:a16="http://schemas.microsoft.com/office/drawing/2014/main" id="{88308558-9E25-47EF-9FF6-E923C76EF89A}"/>
              </a:ext>
            </a:extLst>
          </p:cNvPr>
          <p:cNvSpPr>
            <a:spLocks noGrp="1"/>
          </p:cNvSpPr>
          <p:nvPr>
            <p:ph type="sldNum" sz="quarter" idx="12"/>
          </p:nvPr>
        </p:nvSpPr>
        <p:spPr/>
        <p:txBody>
          <a:bodyPr/>
          <a:lstStyle/>
          <a:p>
            <a:fld id="{490165BC-DBA7-4530-8926-81165AFC8D69}" type="slidenum">
              <a:rPr lang="en-GB" smtClean="0">
                <a:solidFill>
                  <a:srgbClr val="445A69"/>
                </a:solidFill>
              </a:rPr>
              <a:pPr/>
              <a:t>49</a:t>
            </a:fld>
            <a:endParaRPr lang="en-GB">
              <a:solidFill>
                <a:srgbClr val="445A69"/>
              </a:solidFill>
            </a:endParaRPr>
          </a:p>
        </p:txBody>
      </p:sp>
      <p:graphicFrame>
        <p:nvGraphicFramePr>
          <p:cNvPr id="5" name="Diagram 4">
            <a:extLst>
              <a:ext uri="{FF2B5EF4-FFF2-40B4-BE49-F238E27FC236}">
                <a16:creationId xmlns:a16="http://schemas.microsoft.com/office/drawing/2014/main" id="{34750391-C04E-4296-A05B-CED6F7F7A304}"/>
              </a:ext>
            </a:extLst>
          </p:cNvPr>
          <p:cNvGraphicFramePr/>
          <p:nvPr>
            <p:extLst/>
          </p:nvPr>
        </p:nvGraphicFramePr>
        <p:xfrm>
          <a:off x="2123728" y="1628800"/>
          <a:ext cx="4992216"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Callout 5">
            <a:extLst>
              <a:ext uri="{FF2B5EF4-FFF2-40B4-BE49-F238E27FC236}">
                <a16:creationId xmlns:a16="http://schemas.microsoft.com/office/drawing/2014/main" id="{46F57A7C-14A8-43E6-AE46-800D38BE3E1B}"/>
              </a:ext>
            </a:extLst>
          </p:cNvPr>
          <p:cNvSpPr/>
          <p:nvPr/>
        </p:nvSpPr>
        <p:spPr>
          <a:xfrm>
            <a:off x="7191925" y="1165184"/>
            <a:ext cx="1872964" cy="1567706"/>
          </a:xfrm>
          <a:prstGeom prst="wedgeEllipseCallout">
            <a:avLst>
              <a:gd name="adj1" fmla="val -51437"/>
              <a:gd name="adj2" fmla="val 41607"/>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UK Government looking at multiple pathways to decarbonise heat no ‘silver bullet’</a:t>
            </a:r>
          </a:p>
        </p:txBody>
      </p:sp>
      <p:sp>
        <p:nvSpPr>
          <p:cNvPr id="7" name="Oval Callout 9">
            <a:extLst>
              <a:ext uri="{FF2B5EF4-FFF2-40B4-BE49-F238E27FC236}">
                <a16:creationId xmlns:a16="http://schemas.microsoft.com/office/drawing/2014/main" id="{C1740DDC-FC7A-4181-8035-B1F4129A36AE}"/>
              </a:ext>
            </a:extLst>
          </p:cNvPr>
          <p:cNvSpPr/>
          <p:nvPr/>
        </p:nvSpPr>
        <p:spPr>
          <a:xfrm>
            <a:off x="334712" y="4606734"/>
            <a:ext cx="1607820" cy="1305332"/>
          </a:xfrm>
          <a:prstGeom prst="wedgeEllipseCallout">
            <a:avLst>
              <a:gd name="adj1" fmla="val 61504"/>
              <a:gd name="adj2" fmla="val -23234"/>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We need to invest £13m per year to support this move to green gas </a:t>
            </a:r>
          </a:p>
        </p:txBody>
      </p:sp>
      <p:sp>
        <p:nvSpPr>
          <p:cNvPr id="8" name="Oval Callout 10">
            <a:extLst>
              <a:ext uri="{FF2B5EF4-FFF2-40B4-BE49-F238E27FC236}">
                <a16:creationId xmlns:a16="http://schemas.microsoft.com/office/drawing/2014/main" id="{5C57750B-DCE7-4B85-BE3F-C431B9F8DEE5}"/>
              </a:ext>
            </a:extLst>
          </p:cNvPr>
          <p:cNvSpPr/>
          <p:nvPr/>
        </p:nvSpPr>
        <p:spPr>
          <a:xfrm>
            <a:off x="7333453" y="4424172"/>
            <a:ext cx="1589908" cy="1311494"/>
          </a:xfrm>
          <a:prstGeom prst="wedgeEllipseCallou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This will cost consumers 83p per year by 2026 </a:t>
            </a:r>
          </a:p>
        </p:txBody>
      </p:sp>
      <p:sp>
        <p:nvSpPr>
          <p:cNvPr id="9" name="Oval Callout 11">
            <a:extLst>
              <a:ext uri="{FF2B5EF4-FFF2-40B4-BE49-F238E27FC236}">
                <a16:creationId xmlns:a16="http://schemas.microsoft.com/office/drawing/2014/main" id="{C3468290-E084-45BF-8259-94D5F746F09D}"/>
              </a:ext>
            </a:extLst>
          </p:cNvPr>
          <p:cNvSpPr/>
          <p:nvPr/>
        </p:nvSpPr>
        <p:spPr>
          <a:xfrm>
            <a:off x="142093" y="1484784"/>
            <a:ext cx="1787060" cy="1509814"/>
          </a:xfrm>
          <a:prstGeom prst="wedgeEllipseCallout">
            <a:avLst>
              <a:gd name="adj1" fmla="val 26516"/>
              <a:gd name="adj2" fmla="val 67924"/>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Hydrogen is a promising way to heat major cities &amp; decarbonise heat by 30%</a:t>
            </a:r>
          </a:p>
        </p:txBody>
      </p:sp>
    </p:spTree>
    <p:extLst>
      <p:ext uri="{BB962C8B-B14F-4D97-AF65-F5344CB8AC3E}">
        <p14:creationId xmlns:p14="http://schemas.microsoft.com/office/powerpoint/2010/main" val="162777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fortaa" panose="020F0603070200060003" pitchFamily="34" charset="0"/>
                <a:cs typeface="Arial" panose="020B0604020202020204" pitchFamily="34" charset="0"/>
              </a:rPr>
              <a:t>Wales &amp; West Utilities </a:t>
            </a:r>
          </a:p>
        </p:txBody>
      </p:sp>
      <p:sp>
        <p:nvSpPr>
          <p:cNvPr id="4" name="Slide Number Placeholder 3"/>
          <p:cNvSpPr>
            <a:spLocks noGrp="1"/>
          </p:cNvSpPr>
          <p:nvPr>
            <p:ph type="sldNum" sz="quarter" idx="12"/>
          </p:nvPr>
        </p:nvSpPr>
        <p:spPr>
          <a:xfrm>
            <a:off x="8845579" y="5815983"/>
            <a:ext cx="3900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445A69"/>
              </a:solidFill>
              <a:effectLst/>
              <a:uLnTx/>
              <a:uFillTx/>
              <a:latin typeface="Arial"/>
              <a:ea typeface="+mn-ea"/>
              <a:cs typeface="+mn-cs"/>
            </a:endParaRPr>
          </a:p>
        </p:txBody>
      </p:sp>
      <p:sp>
        <p:nvSpPr>
          <p:cNvPr id="7" name="Content Placeholder 2"/>
          <p:cNvSpPr txBox="1">
            <a:spLocks/>
          </p:cNvSpPr>
          <p:nvPr/>
        </p:nvSpPr>
        <p:spPr>
          <a:xfrm>
            <a:off x="615979" y="2492896"/>
            <a:ext cx="8229600" cy="4857403"/>
          </a:xfrm>
          <a:prstGeom prst="rect">
            <a:avLst/>
          </a:prstGeom>
        </p:spPr>
        <p:txBody>
          <a:bodyPr vert="horz" lIns="91440" tIns="45720" rIns="91440" bIns="45720" rtlCol="0">
            <a:noAutofit/>
          </a:bodyPr>
          <a:lst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mn-lt"/>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marR="0" lvl="0" indent="-179388" algn="l" defTabSz="914400" rtl="0" eaLnBrk="1" fontAlgn="auto" latinLnBrk="0" hangingPunct="1">
              <a:lnSpc>
                <a:spcPct val="100000"/>
              </a:lnSpc>
              <a:spcBef>
                <a:spcPct val="20000"/>
              </a:spcBef>
              <a:spcAft>
                <a:spcPts val="0"/>
              </a:spcAft>
              <a:buClr>
                <a:srgbClr val="ED7F11"/>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45A69"/>
              </a:solidFill>
              <a:effectLst/>
              <a:uLnTx/>
              <a:uFillTx/>
              <a:latin typeface="Calibri"/>
              <a:ea typeface="+mn-ea"/>
              <a:cs typeface="+mn-cs"/>
            </a:endParaRPr>
          </a:p>
        </p:txBody>
      </p:sp>
      <p:pic>
        <p:nvPicPr>
          <p:cNvPr id="6" name="Picture 2" descr="S:\HR\Corporate Affairs\3. Branding\Maps\WWU maps - stakeholder engagement - 14.11.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253077"/>
            <a:ext cx="2554368" cy="27789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arah.williams\Desktop\Strategic Projects\Project - MI Strategy\Presentation material\Networks.png"/>
          <p:cNvPicPr>
            <a:picLocks noChangeAspect="1" noChangeArrowheads="1"/>
          </p:cNvPicPr>
          <p:nvPr/>
        </p:nvPicPr>
        <p:blipFill rotWithShape="1">
          <a:blip r:embed="rId4">
            <a:extLst>
              <a:ext uri="{28A0092B-C50C-407E-A947-70E740481C1C}">
                <a14:useLocalDpi xmlns:a14="http://schemas.microsoft.com/office/drawing/2010/main" val="0"/>
              </a:ext>
            </a:extLst>
          </a:blip>
          <a:srcRect l="43188" t="14438" r="14606" b="14551"/>
          <a:stretch/>
        </p:blipFill>
        <p:spPr bwMode="auto">
          <a:xfrm>
            <a:off x="368681" y="4018579"/>
            <a:ext cx="1711888" cy="18060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4"/>
          <p:cNvGraphicFramePr>
            <a:graphicFrameLocks/>
          </p:cNvGraphicFramePr>
          <p:nvPr>
            <p:extLst/>
          </p:nvPr>
        </p:nvGraphicFramePr>
        <p:xfrm>
          <a:off x="2589865" y="1052736"/>
          <a:ext cx="6554134" cy="51125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8" descr="S:\temp\0branding\External\External assets\WWU_In_motion_van_CMY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29474" y="3765419"/>
            <a:ext cx="1163167" cy="5331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7504" y="6165304"/>
            <a:ext cx="67621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are a values-driven business – safety is our number one priority and our customers at the heart of everything we do</a:t>
            </a:r>
          </a:p>
        </p:txBody>
      </p:sp>
    </p:spTree>
    <p:extLst>
      <p:ext uri="{BB962C8B-B14F-4D97-AF65-F5344CB8AC3E}">
        <p14:creationId xmlns:p14="http://schemas.microsoft.com/office/powerpoint/2010/main" val="160771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omfortaa" panose="020F0603070200060003" pitchFamily="34" charset="0"/>
              </a:rPr>
              <a:t>Role of gas to support green electricity</a:t>
            </a:r>
          </a:p>
        </p:txBody>
      </p:sp>
      <p:graphicFrame>
        <p:nvGraphicFramePr>
          <p:cNvPr id="3" name="Diagram 2">
            <a:extLst>
              <a:ext uri="{FF2B5EF4-FFF2-40B4-BE49-F238E27FC236}">
                <a16:creationId xmlns:a16="http://schemas.microsoft.com/office/drawing/2014/main" id="{BD60D5CA-3FC6-43F1-B12D-617F7951FA67}"/>
              </a:ext>
            </a:extLst>
          </p:cNvPr>
          <p:cNvGraphicFramePr/>
          <p:nvPr>
            <p:extLst/>
          </p:nvPr>
        </p:nvGraphicFramePr>
        <p:xfrm>
          <a:off x="1403648" y="14847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Oval Callout 10">
            <a:extLst>
              <a:ext uri="{FF2B5EF4-FFF2-40B4-BE49-F238E27FC236}">
                <a16:creationId xmlns:a16="http://schemas.microsoft.com/office/drawing/2014/main" id="{1F9CDF2A-433F-4FE7-98D2-48C6C1856406}"/>
              </a:ext>
            </a:extLst>
          </p:cNvPr>
          <p:cNvSpPr/>
          <p:nvPr/>
        </p:nvSpPr>
        <p:spPr>
          <a:xfrm>
            <a:off x="6804248" y="4005064"/>
            <a:ext cx="1661915" cy="1409108"/>
          </a:xfrm>
          <a:prstGeom prst="wedgeEllipseCallout">
            <a:avLst>
              <a:gd name="adj1" fmla="val -65519"/>
              <a:gd name="adj2" fmla="val 13652"/>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This will cost consumers 7p per year by 2026 </a:t>
            </a:r>
          </a:p>
        </p:txBody>
      </p:sp>
      <p:sp>
        <p:nvSpPr>
          <p:cNvPr id="4" name="Arrow: Right 3">
            <a:extLst>
              <a:ext uri="{FF2B5EF4-FFF2-40B4-BE49-F238E27FC236}">
                <a16:creationId xmlns:a16="http://schemas.microsoft.com/office/drawing/2014/main" id="{F112AA99-D6ED-4700-95E2-990CEB62A102}"/>
              </a:ext>
            </a:extLst>
          </p:cNvPr>
          <p:cNvSpPr/>
          <p:nvPr/>
        </p:nvSpPr>
        <p:spPr>
          <a:xfrm>
            <a:off x="4300137" y="1957271"/>
            <a:ext cx="303022" cy="2880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990B00F7-C73F-4572-88E9-477720084D94}"/>
              </a:ext>
            </a:extLst>
          </p:cNvPr>
          <p:cNvSpPr/>
          <p:nvPr/>
        </p:nvSpPr>
        <p:spPr>
          <a:xfrm>
            <a:off x="4320564" y="4797152"/>
            <a:ext cx="303022" cy="2880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46C31359-3253-45CC-A4F0-E4F980849EF2}"/>
              </a:ext>
            </a:extLst>
          </p:cNvPr>
          <p:cNvSpPr/>
          <p:nvPr/>
        </p:nvSpPr>
        <p:spPr>
          <a:xfrm rot="5400000">
            <a:off x="5422027" y="2716415"/>
            <a:ext cx="303022" cy="2880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10F9DF11-FD2F-45C3-81B1-0FDCA710F2BD}"/>
              </a:ext>
            </a:extLst>
          </p:cNvPr>
          <p:cNvSpPr/>
          <p:nvPr/>
        </p:nvSpPr>
        <p:spPr>
          <a:xfrm rot="5400000">
            <a:off x="3196353" y="4084567"/>
            <a:ext cx="303022" cy="2880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679DC743-8A0A-4AD8-B0E8-B62C658FC759}"/>
              </a:ext>
            </a:extLst>
          </p:cNvPr>
          <p:cNvSpPr/>
          <p:nvPr/>
        </p:nvSpPr>
        <p:spPr>
          <a:xfrm rot="10800000">
            <a:off x="4300137" y="3377211"/>
            <a:ext cx="303022" cy="2880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7002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omfortaa" panose="020F0603070200060003" pitchFamily="34" charset="0"/>
              </a:rPr>
              <a:t>Fuel of choice – questions  </a:t>
            </a:r>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graphicFrame>
        <p:nvGraphicFramePr>
          <p:cNvPr id="5" name="Content Placeholder 4"/>
          <p:cNvGraphicFramePr>
            <a:graphicFrameLocks/>
          </p:cNvGraphicFramePr>
          <p:nvPr>
            <p:extLst/>
          </p:nvPr>
        </p:nvGraphicFramePr>
        <p:xfrm>
          <a:off x="2553685" y="1916832"/>
          <a:ext cx="655413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a:stretch>
            <a:fillRect/>
          </a:stretch>
        </p:blipFill>
        <p:spPr>
          <a:xfrm>
            <a:off x="339555" y="3400192"/>
            <a:ext cx="2216158" cy="190101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210" y="1654543"/>
            <a:ext cx="1969550" cy="1723356"/>
          </a:xfrm>
          <a:prstGeom prst="rect">
            <a:avLst/>
          </a:prstGeom>
        </p:spPr>
      </p:pic>
    </p:spTree>
    <p:extLst>
      <p:ext uri="{BB962C8B-B14F-4D97-AF65-F5344CB8AC3E}">
        <p14:creationId xmlns:p14="http://schemas.microsoft.com/office/powerpoint/2010/main" val="3199361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FD1BC3-F7AE-4D05-9094-27662F6C7A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sp>
        <p:nvSpPr>
          <p:cNvPr id="5" name="Title 4">
            <a:extLst>
              <a:ext uri="{FF2B5EF4-FFF2-40B4-BE49-F238E27FC236}">
                <a16:creationId xmlns:a16="http://schemas.microsoft.com/office/drawing/2014/main" id="{FE1C52DE-0709-441A-9ED0-A9A647999D16}"/>
              </a:ext>
            </a:extLst>
          </p:cNvPr>
          <p:cNvSpPr>
            <a:spLocks noGrp="1"/>
          </p:cNvSpPr>
          <p:nvPr>
            <p:ph type="title"/>
          </p:nvPr>
        </p:nvSpPr>
        <p:spPr/>
        <p:txBody>
          <a:bodyPr/>
          <a:lstStyle/>
          <a:p>
            <a:r>
              <a:rPr lang="en-GB" dirty="0">
                <a:latin typeface="Comfortaa" panose="020F0603070200060003" pitchFamily="34" charset="0"/>
              </a:rPr>
              <a:t>Session 5 </a:t>
            </a:r>
            <a:br>
              <a:rPr lang="en-GB" dirty="0">
                <a:latin typeface="Comfortaa" panose="020F0603070200060003" pitchFamily="34" charset="0"/>
              </a:rPr>
            </a:br>
            <a:r>
              <a:rPr lang="en-GB" sz="3200" dirty="0">
                <a:latin typeface="Comfortaa" panose="020F0603070200060003" pitchFamily="34" charset="0"/>
              </a:rPr>
              <a:t>Social Obligations</a:t>
            </a:r>
            <a:endParaRPr lang="en-GB" dirty="0">
              <a:latin typeface="Comfortaa" panose="020F0603070200060003" pitchFamily="34" charset="0"/>
            </a:endParaRPr>
          </a:p>
        </p:txBody>
      </p:sp>
      <p:sp>
        <p:nvSpPr>
          <p:cNvPr id="6" name="TextBox 5">
            <a:extLst>
              <a:ext uri="{FF2B5EF4-FFF2-40B4-BE49-F238E27FC236}">
                <a16:creationId xmlns:a16="http://schemas.microsoft.com/office/drawing/2014/main" id="{F4EF8E0F-0BA3-4B05-921D-0D35728509EA}"/>
              </a:ext>
            </a:extLst>
          </p:cNvPr>
          <p:cNvSpPr txBox="1"/>
          <p:nvPr/>
        </p:nvSpPr>
        <p:spPr>
          <a:xfrm>
            <a:off x="5148064" y="4509120"/>
            <a:ext cx="3240360" cy="646331"/>
          </a:xfrm>
          <a:prstGeom prst="rect">
            <a:avLst/>
          </a:prstGeom>
          <a:noFill/>
        </p:spPr>
        <p:txBody>
          <a:bodyPr wrap="square" rtlCol="0">
            <a:spAutoFit/>
          </a:bodyPr>
          <a:lstStyle/>
          <a:p>
            <a:r>
              <a:rPr lang="en-GB" dirty="0">
                <a:solidFill>
                  <a:schemeClr val="bg1"/>
                </a:solidFill>
                <a:latin typeface="Comfortaa" panose="020F0603070200060003" pitchFamily="34" charset="0"/>
              </a:rPr>
              <a:t>Nigel Winnan – Customer &amp; Social Obligations Manager</a:t>
            </a:r>
          </a:p>
        </p:txBody>
      </p:sp>
    </p:spTree>
    <p:extLst>
      <p:ext uri="{BB962C8B-B14F-4D97-AF65-F5344CB8AC3E}">
        <p14:creationId xmlns:p14="http://schemas.microsoft.com/office/powerpoint/2010/main" val="207099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8EAC52-EA21-4277-AAA9-3378FBF1F866}"/>
              </a:ext>
            </a:extLst>
          </p:cNvPr>
          <p:cNvSpPr>
            <a:spLocks noGrp="1"/>
          </p:cNvSpPr>
          <p:nvPr>
            <p:ph type="title"/>
          </p:nvPr>
        </p:nvSpPr>
        <p:spPr/>
        <p:txBody>
          <a:bodyPr/>
          <a:lstStyle/>
          <a:p>
            <a:endParaRPr lang="en-GB"/>
          </a:p>
        </p:txBody>
      </p:sp>
      <p:sp>
        <p:nvSpPr>
          <p:cNvPr id="2" name="Slide Number Placeholder 1">
            <a:extLst>
              <a:ext uri="{FF2B5EF4-FFF2-40B4-BE49-F238E27FC236}">
                <a16:creationId xmlns:a16="http://schemas.microsoft.com/office/drawing/2014/main" id="{894360BF-5A3E-4CE3-BF4B-7D43849DF6F2}"/>
              </a:ext>
            </a:extLst>
          </p:cNvPr>
          <p:cNvSpPr>
            <a:spLocks noGrp="1"/>
          </p:cNvSpPr>
          <p:nvPr>
            <p:ph type="sldNum" sz="quarter" idx="12"/>
          </p:nvPr>
        </p:nvSpPr>
        <p:spPr/>
        <p:txBody>
          <a:bodyPr/>
          <a:lstStyle/>
          <a:p>
            <a:fld id="{490165BC-DBA7-4530-8926-81165AFC8D69}" type="slidenum">
              <a:rPr lang="en-GB" smtClean="0">
                <a:solidFill>
                  <a:srgbClr val="445A69"/>
                </a:solidFill>
              </a:rPr>
              <a:pPr/>
              <a:t>53</a:t>
            </a:fld>
            <a:endParaRPr lang="en-GB">
              <a:solidFill>
                <a:srgbClr val="445A69"/>
              </a:solidFill>
            </a:endParaRPr>
          </a:p>
        </p:txBody>
      </p:sp>
      <p:pic>
        <p:nvPicPr>
          <p:cNvPr id="7" name="Picture 6">
            <a:extLst>
              <a:ext uri="{FF2B5EF4-FFF2-40B4-BE49-F238E27FC236}">
                <a16:creationId xmlns:a16="http://schemas.microsoft.com/office/drawing/2014/main" id="{03C07ECB-25A0-452D-BC5D-5776F9FB5769}"/>
              </a:ext>
            </a:extLst>
          </p:cNvPr>
          <p:cNvPicPr>
            <a:picLocks noChangeAspect="1"/>
          </p:cNvPicPr>
          <p:nvPr/>
        </p:nvPicPr>
        <p:blipFill>
          <a:blip r:embed="rId3"/>
          <a:stretch>
            <a:fillRect/>
          </a:stretch>
        </p:blipFill>
        <p:spPr>
          <a:xfrm>
            <a:off x="0" y="0"/>
            <a:ext cx="9144000" cy="6165304"/>
          </a:xfrm>
          <a:prstGeom prst="rect">
            <a:avLst/>
          </a:prstGeom>
        </p:spPr>
      </p:pic>
    </p:spTree>
    <p:extLst>
      <p:ext uri="{BB962C8B-B14F-4D97-AF65-F5344CB8AC3E}">
        <p14:creationId xmlns:p14="http://schemas.microsoft.com/office/powerpoint/2010/main" val="214304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59F71-5D15-4D43-9696-01643C65C1E4}"/>
              </a:ext>
            </a:extLst>
          </p:cNvPr>
          <p:cNvSpPr>
            <a:spLocks noGrp="1"/>
          </p:cNvSpPr>
          <p:nvPr>
            <p:ph type="title"/>
          </p:nvPr>
        </p:nvSpPr>
        <p:spPr/>
        <p:txBody>
          <a:bodyPr>
            <a:noAutofit/>
          </a:bodyPr>
          <a:lstStyle/>
          <a:p>
            <a:r>
              <a:rPr lang="en-GB" dirty="0">
                <a:latin typeface="Comfortaa" panose="020F0603070200060003" pitchFamily="34" charset="0"/>
              </a:rPr>
              <a:t>Outcomes in GD1 – </a:t>
            </a:r>
            <a:r>
              <a:rPr lang="en-GB" sz="2000" i="1" dirty="0">
                <a:latin typeface="Comfortaa" panose="020F0603070200060003" pitchFamily="34" charset="0"/>
              </a:rPr>
              <a:t>Customers in vulnerable situations</a:t>
            </a:r>
            <a:endParaRPr lang="en-GB" sz="2400" i="1" dirty="0">
              <a:latin typeface="Comfortaa" panose="020F0603070200060003" pitchFamily="34" charset="0"/>
            </a:endParaRPr>
          </a:p>
        </p:txBody>
      </p:sp>
      <p:sp>
        <p:nvSpPr>
          <p:cNvPr id="4" name="Slide Number Placeholder 3">
            <a:extLst>
              <a:ext uri="{FF2B5EF4-FFF2-40B4-BE49-F238E27FC236}">
                <a16:creationId xmlns:a16="http://schemas.microsoft.com/office/drawing/2014/main" id="{76D0A60D-495C-424A-A903-6BAF844A6D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graphicFrame>
        <p:nvGraphicFramePr>
          <p:cNvPr id="7" name="Diagram 6">
            <a:extLst>
              <a:ext uri="{FF2B5EF4-FFF2-40B4-BE49-F238E27FC236}">
                <a16:creationId xmlns:a16="http://schemas.microsoft.com/office/drawing/2014/main" id="{44729C83-4A64-46D6-8113-390B7ACB6464}"/>
              </a:ext>
            </a:extLst>
          </p:cNvPr>
          <p:cNvGraphicFramePr/>
          <p:nvPr>
            <p:extLst>
              <p:ext uri="{D42A27DB-BD31-4B8C-83A1-F6EECF244321}">
                <p14:modId xmlns:p14="http://schemas.microsoft.com/office/powerpoint/2010/main" val="3853178150"/>
              </p:ext>
            </p:extLst>
          </p:nvPr>
        </p:nvGraphicFramePr>
        <p:xfrm>
          <a:off x="323528" y="1268760"/>
          <a:ext cx="8223902" cy="4259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5E4A873-C167-41C8-B474-E304DB4AC5E8}"/>
              </a:ext>
            </a:extLst>
          </p:cNvPr>
          <p:cNvPicPr>
            <a:picLocks noChangeAspect="1"/>
          </p:cNvPicPr>
          <p:nvPr/>
        </p:nvPicPr>
        <p:blipFill>
          <a:blip r:embed="rId7"/>
          <a:stretch>
            <a:fillRect/>
          </a:stretch>
        </p:blipFill>
        <p:spPr>
          <a:xfrm>
            <a:off x="611560" y="1844824"/>
            <a:ext cx="675741" cy="413223"/>
          </a:xfrm>
          <a:prstGeom prst="rect">
            <a:avLst/>
          </a:prstGeom>
        </p:spPr>
      </p:pic>
      <p:pic>
        <p:nvPicPr>
          <p:cNvPr id="8" name="Picture 7">
            <a:extLst>
              <a:ext uri="{FF2B5EF4-FFF2-40B4-BE49-F238E27FC236}">
                <a16:creationId xmlns:a16="http://schemas.microsoft.com/office/drawing/2014/main" id="{9E140635-39A5-4063-88F0-0ED2AA6495AB}"/>
              </a:ext>
            </a:extLst>
          </p:cNvPr>
          <p:cNvPicPr>
            <a:picLocks noChangeAspect="1"/>
          </p:cNvPicPr>
          <p:nvPr/>
        </p:nvPicPr>
        <p:blipFill>
          <a:blip r:embed="rId8"/>
          <a:stretch>
            <a:fillRect/>
          </a:stretch>
        </p:blipFill>
        <p:spPr>
          <a:xfrm>
            <a:off x="914596" y="3003012"/>
            <a:ext cx="663129" cy="790888"/>
          </a:xfrm>
          <a:prstGeom prst="rect">
            <a:avLst/>
          </a:prstGeom>
        </p:spPr>
      </p:pic>
      <p:pic>
        <p:nvPicPr>
          <p:cNvPr id="11" name="Picture 10">
            <a:extLst>
              <a:ext uri="{FF2B5EF4-FFF2-40B4-BE49-F238E27FC236}">
                <a16:creationId xmlns:a16="http://schemas.microsoft.com/office/drawing/2014/main" id="{14090F47-F0F4-4E58-AB47-E0B791CB56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1560" y="4460771"/>
            <a:ext cx="548833" cy="538606"/>
          </a:xfrm>
          <a:prstGeom prst="rect">
            <a:avLst/>
          </a:prstGeom>
        </p:spPr>
      </p:pic>
    </p:spTree>
    <p:extLst>
      <p:ext uri="{BB962C8B-B14F-4D97-AF65-F5344CB8AC3E}">
        <p14:creationId xmlns:p14="http://schemas.microsoft.com/office/powerpoint/2010/main" val="47275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59F71-5D15-4D43-9696-01643C65C1E4}"/>
              </a:ext>
            </a:extLst>
          </p:cNvPr>
          <p:cNvSpPr>
            <a:spLocks noGrp="1"/>
          </p:cNvSpPr>
          <p:nvPr>
            <p:ph type="title"/>
          </p:nvPr>
        </p:nvSpPr>
        <p:spPr/>
        <p:txBody>
          <a:bodyPr>
            <a:noAutofit/>
          </a:bodyPr>
          <a:lstStyle/>
          <a:p>
            <a:r>
              <a:rPr lang="en-GB" dirty="0">
                <a:latin typeface="Comfortaa" panose="020F0603070200060003" pitchFamily="34" charset="0"/>
              </a:rPr>
              <a:t>Outcomes in GD1 - </a:t>
            </a:r>
            <a:r>
              <a:rPr lang="en-GB" sz="2400" i="1" dirty="0">
                <a:latin typeface="Comfortaa" panose="020F0603070200060003" pitchFamily="34" charset="0"/>
              </a:rPr>
              <a:t>Carbon Monoxide (CO)</a:t>
            </a:r>
            <a:endParaRPr lang="en-GB" i="1" dirty="0">
              <a:latin typeface="Comfortaa" panose="020F0603070200060003" pitchFamily="34" charset="0"/>
            </a:endParaRPr>
          </a:p>
        </p:txBody>
      </p:sp>
      <p:sp>
        <p:nvSpPr>
          <p:cNvPr id="4" name="Slide Number Placeholder 3">
            <a:extLst>
              <a:ext uri="{FF2B5EF4-FFF2-40B4-BE49-F238E27FC236}">
                <a16:creationId xmlns:a16="http://schemas.microsoft.com/office/drawing/2014/main" id="{76D0A60D-495C-424A-A903-6BAF844A6D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graphicFrame>
        <p:nvGraphicFramePr>
          <p:cNvPr id="7" name="Diagram 6">
            <a:extLst>
              <a:ext uri="{FF2B5EF4-FFF2-40B4-BE49-F238E27FC236}">
                <a16:creationId xmlns:a16="http://schemas.microsoft.com/office/drawing/2014/main" id="{44729C83-4A64-46D6-8113-390B7ACB6464}"/>
              </a:ext>
            </a:extLst>
          </p:cNvPr>
          <p:cNvGraphicFramePr/>
          <p:nvPr>
            <p:extLst>
              <p:ext uri="{D42A27DB-BD31-4B8C-83A1-F6EECF244321}">
                <p14:modId xmlns:p14="http://schemas.microsoft.com/office/powerpoint/2010/main" val="261034728"/>
              </p:ext>
            </p:extLst>
          </p:nvPr>
        </p:nvGraphicFramePr>
        <p:xfrm>
          <a:off x="323528" y="1268760"/>
          <a:ext cx="8223902" cy="4259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9E140635-39A5-4063-88F0-0ED2AA6495AB}"/>
              </a:ext>
            </a:extLst>
          </p:cNvPr>
          <p:cNvPicPr>
            <a:picLocks noChangeAspect="1"/>
          </p:cNvPicPr>
          <p:nvPr/>
        </p:nvPicPr>
        <p:blipFill>
          <a:blip r:embed="rId8"/>
          <a:stretch>
            <a:fillRect/>
          </a:stretch>
        </p:blipFill>
        <p:spPr>
          <a:xfrm>
            <a:off x="645411" y="1754638"/>
            <a:ext cx="549188" cy="654995"/>
          </a:xfrm>
          <a:prstGeom prst="rect">
            <a:avLst/>
          </a:prstGeom>
        </p:spPr>
      </p:pic>
      <p:pic>
        <p:nvPicPr>
          <p:cNvPr id="6" name="Picture 5">
            <a:extLst>
              <a:ext uri="{FF2B5EF4-FFF2-40B4-BE49-F238E27FC236}">
                <a16:creationId xmlns:a16="http://schemas.microsoft.com/office/drawing/2014/main" id="{1A653030-DEAF-4A33-A8E1-094E93C957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6894" y="3055936"/>
            <a:ext cx="548833" cy="685040"/>
          </a:xfrm>
          <a:prstGeom prst="rect">
            <a:avLst/>
          </a:prstGeom>
        </p:spPr>
      </p:pic>
      <p:pic>
        <p:nvPicPr>
          <p:cNvPr id="10" name="Picture 9">
            <a:extLst>
              <a:ext uri="{FF2B5EF4-FFF2-40B4-BE49-F238E27FC236}">
                <a16:creationId xmlns:a16="http://schemas.microsoft.com/office/drawing/2014/main" id="{4C379F3C-C9E8-43AC-B950-501FC979638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1214" y="4454006"/>
            <a:ext cx="737582" cy="555599"/>
          </a:xfrm>
          <a:prstGeom prst="rect">
            <a:avLst/>
          </a:prstGeom>
        </p:spPr>
      </p:pic>
    </p:spTree>
    <p:extLst>
      <p:ext uri="{BB962C8B-B14F-4D97-AF65-F5344CB8AC3E}">
        <p14:creationId xmlns:p14="http://schemas.microsoft.com/office/powerpoint/2010/main" val="31736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0D8A-4B27-4D22-BB45-89C9AB04ED90}"/>
              </a:ext>
            </a:extLst>
          </p:cNvPr>
          <p:cNvSpPr>
            <a:spLocks noGrp="1"/>
          </p:cNvSpPr>
          <p:nvPr>
            <p:ph type="title"/>
          </p:nvPr>
        </p:nvSpPr>
        <p:spPr/>
        <p:txBody>
          <a:bodyPr/>
          <a:lstStyle/>
          <a:p>
            <a:r>
              <a:rPr lang="en-GB" dirty="0">
                <a:latin typeface="Comfortaa" panose="020F0603070200060003" pitchFamily="34" charset="0"/>
              </a:rPr>
              <a:t>Our research told us </a:t>
            </a:r>
            <a:endParaRPr lang="en-GB" dirty="0"/>
          </a:p>
        </p:txBody>
      </p:sp>
      <p:sp>
        <p:nvSpPr>
          <p:cNvPr id="4" name="Slide Number Placeholder 3">
            <a:extLst>
              <a:ext uri="{FF2B5EF4-FFF2-40B4-BE49-F238E27FC236}">
                <a16:creationId xmlns:a16="http://schemas.microsoft.com/office/drawing/2014/main" id="{5D49E5C7-DB9A-408A-BFA5-D106C5990B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graphicFrame>
        <p:nvGraphicFramePr>
          <p:cNvPr id="3" name="Diagram 2">
            <a:extLst>
              <a:ext uri="{FF2B5EF4-FFF2-40B4-BE49-F238E27FC236}">
                <a16:creationId xmlns:a16="http://schemas.microsoft.com/office/drawing/2014/main" id="{D624DD95-AAB7-4E62-94C8-0AC3B437A383}"/>
              </a:ext>
            </a:extLst>
          </p:cNvPr>
          <p:cNvGraphicFramePr/>
          <p:nvPr>
            <p:extLst>
              <p:ext uri="{D42A27DB-BD31-4B8C-83A1-F6EECF244321}">
                <p14:modId xmlns:p14="http://schemas.microsoft.com/office/powerpoint/2010/main" val="2760519268"/>
              </p:ext>
            </p:extLst>
          </p:nvPr>
        </p:nvGraphicFramePr>
        <p:xfrm>
          <a:off x="442210" y="1484784"/>
          <a:ext cx="8099231" cy="4275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68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67E1-A1A9-498D-B74F-4EC2937EF10E}"/>
              </a:ext>
            </a:extLst>
          </p:cNvPr>
          <p:cNvSpPr>
            <a:spLocks noGrp="1"/>
          </p:cNvSpPr>
          <p:nvPr>
            <p:ph type="title"/>
          </p:nvPr>
        </p:nvSpPr>
        <p:spPr/>
        <p:txBody>
          <a:bodyPr>
            <a:normAutofit/>
          </a:bodyPr>
          <a:lstStyle/>
          <a:p>
            <a:r>
              <a:rPr lang="en-GB" dirty="0">
                <a:latin typeface="Comfortaa" panose="020F0603070200060003" pitchFamily="34" charset="0"/>
              </a:rPr>
              <a:t>Perceived value - Customers</a:t>
            </a:r>
          </a:p>
        </p:txBody>
      </p:sp>
      <p:sp>
        <p:nvSpPr>
          <p:cNvPr id="4" name="Slide Number Placeholder 3">
            <a:extLst>
              <a:ext uri="{FF2B5EF4-FFF2-40B4-BE49-F238E27FC236}">
                <a16:creationId xmlns:a16="http://schemas.microsoft.com/office/drawing/2014/main" id="{AB3A4F83-68B8-4C6B-AC7E-B870C7121F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sp>
        <p:nvSpPr>
          <p:cNvPr id="5" name="Oval 4">
            <a:extLst>
              <a:ext uri="{FF2B5EF4-FFF2-40B4-BE49-F238E27FC236}">
                <a16:creationId xmlns:a16="http://schemas.microsoft.com/office/drawing/2014/main" id="{49DF82E0-BB87-454C-B6FB-688E6B68AC16}"/>
              </a:ext>
            </a:extLst>
          </p:cNvPr>
          <p:cNvSpPr/>
          <p:nvPr/>
        </p:nvSpPr>
        <p:spPr>
          <a:xfrm>
            <a:off x="395536" y="2190908"/>
            <a:ext cx="3084158" cy="30629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75000"/>
                    <a:lumOff val="25000"/>
                  </a:schemeClr>
                </a:solidFill>
                <a:latin typeface="Arial" panose="020B0604020202020204" pitchFamily="34" charset="0"/>
                <a:cs typeface="Arial" panose="020B0604020202020204" pitchFamily="34" charset="0"/>
              </a:rPr>
              <a:t>47p to increase the services offered to support customers in vulnerable situations </a:t>
            </a:r>
          </a:p>
        </p:txBody>
      </p:sp>
      <p:sp>
        <p:nvSpPr>
          <p:cNvPr id="7" name="Oval 6">
            <a:extLst>
              <a:ext uri="{FF2B5EF4-FFF2-40B4-BE49-F238E27FC236}">
                <a16:creationId xmlns:a16="http://schemas.microsoft.com/office/drawing/2014/main" id="{8C5C6DE5-CBC9-44FC-810A-061C93596846}"/>
              </a:ext>
            </a:extLst>
          </p:cNvPr>
          <p:cNvSpPr/>
          <p:nvPr/>
        </p:nvSpPr>
        <p:spPr>
          <a:xfrm>
            <a:off x="3688740" y="2606264"/>
            <a:ext cx="2270575" cy="22322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75000"/>
                    <a:lumOff val="25000"/>
                  </a:schemeClr>
                </a:solidFill>
                <a:latin typeface="Arial" panose="020B0604020202020204" pitchFamily="34" charset="0"/>
                <a:cs typeface="Arial" panose="020B0604020202020204" pitchFamily="34" charset="0"/>
              </a:rPr>
              <a:t>26p to raise awareness of the risks of CO poisoning </a:t>
            </a:r>
          </a:p>
        </p:txBody>
      </p:sp>
      <p:sp>
        <p:nvSpPr>
          <p:cNvPr id="8" name="Oval 7">
            <a:extLst>
              <a:ext uri="{FF2B5EF4-FFF2-40B4-BE49-F238E27FC236}">
                <a16:creationId xmlns:a16="http://schemas.microsoft.com/office/drawing/2014/main" id="{9A22AEF9-D62E-4992-B802-896B03D44CD3}"/>
              </a:ext>
            </a:extLst>
          </p:cNvPr>
          <p:cNvSpPr/>
          <p:nvPr/>
        </p:nvSpPr>
        <p:spPr>
          <a:xfrm>
            <a:off x="6372200" y="2924944"/>
            <a:ext cx="1800200" cy="17281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75000"/>
                    <a:lumOff val="25000"/>
                  </a:schemeClr>
                </a:solidFill>
                <a:latin typeface="Arial" panose="020B0604020202020204" pitchFamily="34" charset="0"/>
                <a:cs typeface="Arial" panose="020B0604020202020204" pitchFamily="34" charset="0"/>
              </a:rPr>
              <a:t>20p to provide funded gas connections to customers in fuel poverty &amp; low income households</a:t>
            </a:r>
          </a:p>
        </p:txBody>
      </p:sp>
      <p:sp>
        <p:nvSpPr>
          <p:cNvPr id="9" name="TextBox 8">
            <a:extLst>
              <a:ext uri="{FF2B5EF4-FFF2-40B4-BE49-F238E27FC236}">
                <a16:creationId xmlns:a16="http://schemas.microsoft.com/office/drawing/2014/main" id="{88275390-9F55-40A1-BDD4-2CD2CF99E860}"/>
              </a:ext>
            </a:extLst>
          </p:cNvPr>
          <p:cNvSpPr txBox="1"/>
          <p:nvPr/>
        </p:nvSpPr>
        <p:spPr>
          <a:xfrm>
            <a:off x="1763688" y="1462886"/>
            <a:ext cx="6120680" cy="523220"/>
          </a:xfrm>
          <a:prstGeom prst="rect">
            <a:avLst/>
          </a:prstGeom>
          <a:noFill/>
        </p:spPr>
        <p:txBody>
          <a:bodyPr wrap="square" rtlCol="0">
            <a:spAutoFit/>
          </a:bodyPr>
          <a:lstStyle/>
          <a:p>
            <a:r>
              <a:rPr lang="en-GB" sz="2800" dirty="0">
                <a:latin typeface="Comfortaa" panose="020F0603070200060003" pitchFamily="34" charset="0"/>
              </a:rPr>
              <a:t>Customers were willing to pay…</a:t>
            </a:r>
          </a:p>
        </p:txBody>
      </p:sp>
      <p:sp>
        <p:nvSpPr>
          <p:cNvPr id="10" name="Rectangle 9">
            <a:extLst>
              <a:ext uri="{FF2B5EF4-FFF2-40B4-BE49-F238E27FC236}">
                <a16:creationId xmlns:a16="http://schemas.microsoft.com/office/drawing/2014/main" id="{727CEB36-98EC-4B6B-88B4-9B5A2461D2AB}"/>
              </a:ext>
            </a:extLst>
          </p:cNvPr>
          <p:cNvSpPr/>
          <p:nvPr/>
        </p:nvSpPr>
        <p:spPr>
          <a:xfrm>
            <a:off x="475739" y="5458671"/>
            <a:ext cx="9002947"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Social obligations/supporting customers in vulnerable situations was placed ahead of general customer service.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4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84D2-3A10-4164-9E94-212CCC2DAC7F}"/>
              </a:ext>
            </a:extLst>
          </p:cNvPr>
          <p:cNvSpPr>
            <a:spLocks noGrp="1"/>
          </p:cNvSpPr>
          <p:nvPr>
            <p:ph type="title"/>
          </p:nvPr>
        </p:nvSpPr>
        <p:spPr/>
        <p:txBody>
          <a:bodyPr/>
          <a:lstStyle/>
          <a:p>
            <a:r>
              <a:rPr lang="en-GB" dirty="0">
                <a:latin typeface="Comfortaa" panose="020F0603070200060003" pitchFamily="34" charset="0"/>
              </a:rPr>
              <a:t>Our strategy for GD2</a:t>
            </a:r>
          </a:p>
        </p:txBody>
      </p:sp>
      <p:sp>
        <p:nvSpPr>
          <p:cNvPr id="4" name="Slide Number Placeholder 3">
            <a:extLst>
              <a:ext uri="{FF2B5EF4-FFF2-40B4-BE49-F238E27FC236}">
                <a16:creationId xmlns:a16="http://schemas.microsoft.com/office/drawing/2014/main" id="{9801F8F3-9638-4A6A-9106-13E6A6670C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graphicFrame>
        <p:nvGraphicFramePr>
          <p:cNvPr id="8" name="Diagram 7">
            <a:extLst>
              <a:ext uri="{FF2B5EF4-FFF2-40B4-BE49-F238E27FC236}">
                <a16:creationId xmlns:a16="http://schemas.microsoft.com/office/drawing/2014/main" id="{A7E2FF0B-7D44-45BA-A660-85A5CB3D15EC}"/>
              </a:ext>
            </a:extLst>
          </p:cNvPr>
          <p:cNvGraphicFramePr/>
          <p:nvPr>
            <p:extLst>
              <p:ext uri="{D42A27DB-BD31-4B8C-83A1-F6EECF244321}">
                <p14:modId xmlns:p14="http://schemas.microsoft.com/office/powerpoint/2010/main" val="1017119989"/>
              </p:ext>
            </p:extLst>
          </p:nvPr>
        </p:nvGraphicFramePr>
        <p:xfrm>
          <a:off x="323528" y="1228422"/>
          <a:ext cx="9015990" cy="4872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03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77D8-F59B-43BE-B3E5-0811366AAAAB}"/>
              </a:ext>
            </a:extLst>
          </p:cNvPr>
          <p:cNvSpPr>
            <a:spLocks noGrp="1"/>
          </p:cNvSpPr>
          <p:nvPr>
            <p:ph type="title"/>
          </p:nvPr>
        </p:nvSpPr>
        <p:spPr/>
        <p:txBody>
          <a:bodyPr/>
          <a:lstStyle/>
          <a:p>
            <a:r>
              <a:rPr lang="en-GB" dirty="0">
                <a:latin typeface="Comfortaa" panose="020F0603070200060003" pitchFamily="34" charset="0"/>
              </a:rPr>
              <a:t>Community fund </a:t>
            </a:r>
          </a:p>
        </p:txBody>
      </p:sp>
      <p:sp>
        <p:nvSpPr>
          <p:cNvPr id="4" name="Slide Number Placeholder 3">
            <a:extLst>
              <a:ext uri="{FF2B5EF4-FFF2-40B4-BE49-F238E27FC236}">
                <a16:creationId xmlns:a16="http://schemas.microsoft.com/office/drawing/2014/main" id="{8808C892-F7AD-4A2C-B808-151DEFD781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graphicFrame>
        <p:nvGraphicFramePr>
          <p:cNvPr id="3" name="Diagram 2">
            <a:extLst>
              <a:ext uri="{FF2B5EF4-FFF2-40B4-BE49-F238E27FC236}">
                <a16:creationId xmlns:a16="http://schemas.microsoft.com/office/drawing/2014/main" id="{2BDA2122-B3A2-40B1-BDC3-874E33529278}"/>
              </a:ext>
            </a:extLst>
          </p:cNvPr>
          <p:cNvGraphicFramePr/>
          <p:nvPr>
            <p:extLst>
              <p:ext uri="{D42A27DB-BD31-4B8C-83A1-F6EECF244321}">
                <p14:modId xmlns:p14="http://schemas.microsoft.com/office/powerpoint/2010/main" val="2650855012"/>
              </p:ext>
            </p:extLst>
          </p:nvPr>
        </p:nvGraphicFramePr>
        <p:xfrm>
          <a:off x="107504" y="1268760"/>
          <a:ext cx="892899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peech Bubble: Oval 5">
            <a:extLst>
              <a:ext uri="{FF2B5EF4-FFF2-40B4-BE49-F238E27FC236}">
                <a16:creationId xmlns:a16="http://schemas.microsoft.com/office/drawing/2014/main" id="{6AFDFB5A-BD61-49C6-BC42-FD00A3ED5212}"/>
              </a:ext>
            </a:extLst>
          </p:cNvPr>
          <p:cNvSpPr/>
          <p:nvPr/>
        </p:nvSpPr>
        <p:spPr>
          <a:xfrm>
            <a:off x="410877" y="1916832"/>
            <a:ext cx="1256252" cy="1080120"/>
          </a:xfrm>
          <a:prstGeom prst="wedgeEllipseCallout">
            <a:avLst>
              <a:gd name="adj1" fmla="val 25882"/>
              <a:gd name="adj2" fmla="val 70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lumMod val="75000"/>
                    <a:lumOff val="25000"/>
                  </a:schemeClr>
                </a:solidFill>
                <a:latin typeface="Arial" panose="020B0604020202020204" pitchFamily="34" charset="0"/>
                <a:cs typeface="Arial" panose="020B0604020202020204" pitchFamily="34" charset="0"/>
              </a:rPr>
              <a:t>The impact on the bill is est. 6p</a:t>
            </a:r>
          </a:p>
        </p:txBody>
      </p:sp>
    </p:spTree>
    <p:extLst>
      <p:ext uri="{BB962C8B-B14F-4D97-AF65-F5344CB8AC3E}">
        <p14:creationId xmlns:p14="http://schemas.microsoft.com/office/powerpoint/2010/main" val="138097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BB45-E771-4620-97E7-51960FE09809}"/>
              </a:ext>
            </a:extLst>
          </p:cNvPr>
          <p:cNvSpPr>
            <a:spLocks noGrp="1"/>
          </p:cNvSpPr>
          <p:nvPr>
            <p:ph type="title"/>
          </p:nvPr>
        </p:nvSpPr>
        <p:spPr/>
        <p:txBody>
          <a:bodyPr/>
          <a:lstStyle/>
          <a:p>
            <a:r>
              <a:rPr lang="en-GB" dirty="0">
                <a:latin typeface="Comfortaa" panose="020F0603070200060003" pitchFamily="34" charset="0"/>
              </a:rPr>
              <a:t>Purpose for today</a:t>
            </a:r>
          </a:p>
        </p:txBody>
      </p:sp>
      <p:sp>
        <p:nvSpPr>
          <p:cNvPr id="4" name="Slide Number Placeholder 3">
            <a:extLst>
              <a:ext uri="{FF2B5EF4-FFF2-40B4-BE49-F238E27FC236}">
                <a16:creationId xmlns:a16="http://schemas.microsoft.com/office/drawing/2014/main" id="{D5950D3C-9DB0-48F1-BD15-BC68BF5DFA5A}"/>
              </a:ext>
            </a:extLst>
          </p:cNvPr>
          <p:cNvSpPr>
            <a:spLocks noGrp="1"/>
          </p:cNvSpPr>
          <p:nvPr>
            <p:ph type="sldNum" sz="quarter" idx="12"/>
          </p:nvPr>
        </p:nvSpPr>
        <p:spPr/>
        <p:txBody>
          <a:bodyPr/>
          <a:lstStyle/>
          <a:p>
            <a:fld id="{490165BC-DBA7-4530-8926-81165AFC8D69}" type="slidenum">
              <a:rPr lang="en-GB" smtClean="0">
                <a:solidFill>
                  <a:srgbClr val="445A69"/>
                </a:solidFill>
              </a:rPr>
              <a:pPr/>
              <a:t>6</a:t>
            </a:fld>
            <a:endParaRPr lang="en-GB">
              <a:solidFill>
                <a:srgbClr val="445A69"/>
              </a:solidFill>
            </a:endParaRPr>
          </a:p>
        </p:txBody>
      </p:sp>
      <p:sp>
        <p:nvSpPr>
          <p:cNvPr id="6" name="Oval 5">
            <a:extLst>
              <a:ext uri="{FF2B5EF4-FFF2-40B4-BE49-F238E27FC236}">
                <a16:creationId xmlns:a16="http://schemas.microsoft.com/office/drawing/2014/main" id="{CDF9912E-FAAD-4907-B69A-1D74031F2962}"/>
              </a:ext>
            </a:extLst>
          </p:cNvPr>
          <p:cNvSpPr/>
          <p:nvPr/>
        </p:nvSpPr>
        <p:spPr>
          <a:xfrm>
            <a:off x="6097995" y="2254638"/>
            <a:ext cx="2664296" cy="2448272"/>
          </a:xfrm>
          <a:prstGeom prst="ellipse">
            <a:avLst/>
          </a:prstGeom>
          <a:solidFill>
            <a:srgbClr val="1CBEC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dirty="0">
                <a:solidFill>
                  <a:schemeClr val="bg1"/>
                </a:solidFill>
                <a:latin typeface="Arial" panose="020B0604020202020204" pitchFamily="34" charset="0"/>
                <a:cs typeface="Arial" panose="020B0604020202020204" pitchFamily="34" charset="0"/>
              </a:rPr>
              <a:t>Your thoughts on current activities?</a:t>
            </a:r>
          </a:p>
        </p:txBody>
      </p:sp>
      <p:sp>
        <p:nvSpPr>
          <p:cNvPr id="7" name="Oval 6">
            <a:extLst>
              <a:ext uri="{FF2B5EF4-FFF2-40B4-BE49-F238E27FC236}">
                <a16:creationId xmlns:a16="http://schemas.microsoft.com/office/drawing/2014/main" id="{C2DD286D-1DBD-4DDA-8C03-2262E1E67F48}"/>
              </a:ext>
            </a:extLst>
          </p:cNvPr>
          <p:cNvSpPr/>
          <p:nvPr/>
        </p:nvSpPr>
        <p:spPr>
          <a:xfrm>
            <a:off x="3270882" y="2274073"/>
            <a:ext cx="2483768" cy="2376264"/>
          </a:xfrm>
          <a:prstGeom prst="ellipse">
            <a:avLst/>
          </a:prstGeom>
          <a:solidFill>
            <a:srgbClr val="D6E03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chemeClr val="accent2"/>
              </a:buClr>
            </a:pPr>
            <a:r>
              <a:rPr lang="en-GB" b="1" dirty="0">
                <a:solidFill>
                  <a:schemeClr val="tx2"/>
                </a:solidFill>
                <a:latin typeface="Arial" panose="020B0604020202020204" pitchFamily="34" charset="0"/>
                <a:cs typeface="Arial" panose="020B0604020202020204" pitchFamily="34" charset="0"/>
              </a:rPr>
              <a:t>Seek feedback on our Business Plan </a:t>
            </a:r>
          </a:p>
        </p:txBody>
      </p:sp>
      <p:sp>
        <p:nvSpPr>
          <p:cNvPr id="8" name="Oval 7">
            <a:extLst>
              <a:ext uri="{FF2B5EF4-FFF2-40B4-BE49-F238E27FC236}">
                <a16:creationId xmlns:a16="http://schemas.microsoft.com/office/drawing/2014/main" id="{54C1888A-4400-4D0B-94F4-ACEBE74A94F5}"/>
              </a:ext>
            </a:extLst>
          </p:cNvPr>
          <p:cNvSpPr/>
          <p:nvPr/>
        </p:nvSpPr>
        <p:spPr>
          <a:xfrm>
            <a:off x="382976" y="2276872"/>
            <a:ext cx="2483768" cy="2376264"/>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chemeClr val="accent2"/>
              </a:buClr>
            </a:pPr>
            <a:r>
              <a:rPr lang="en-GB" b="1" dirty="0">
                <a:solidFill>
                  <a:schemeClr val="bg1"/>
                </a:solidFill>
                <a:latin typeface="Arial" panose="020B0604020202020204" pitchFamily="34" charset="0"/>
                <a:cs typeface="Arial" panose="020B0604020202020204" pitchFamily="34" charset="0"/>
              </a:rPr>
              <a:t>Understand your priorities </a:t>
            </a:r>
          </a:p>
        </p:txBody>
      </p:sp>
    </p:spTree>
    <p:extLst>
      <p:ext uri="{BB962C8B-B14F-4D97-AF65-F5344CB8AC3E}">
        <p14:creationId xmlns:p14="http://schemas.microsoft.com/office/powerpoint/2010/main" val="168889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63842-388E-4C71-8FDE-CE6F1A0D8351}"/>
              </a:ext>
            </a:extLst>
          </p:cNvPr>
          <p:cNvSpPr>
            <a:spLocks noGrp="1"/>
          </p:cNvSpPr>
          <p:nvPr>
            <p:ph type="title"/>
          </p:nvPr>
        </p:nvSpPr>
        <p:spPr/>
        <p:txBody>
          <a:bodyPr/>
          <a:lstStyle/>
          <a:p>
            <a:r>
              <a:rPr lang="en-GB" dirty="0">
                <a:latin typeface="Comfortaa" panose="020F0603070200060003" pitchFamily="34" charset="0"/>
              </a:rPr>
              <a:t>Our Social Return On Investment Tool</a:t>
            </a:r>
          </a:p>
        </p:txBody>
      </p:sp>
      <p:sp>
        <p:nvSpPr>
          <p:cNvPr id="4" name="Slide Number Placeholder 3">
            <a:extLst>
              <a:ext uri="{FF2B5EF4-FFF2-40B4-BE49-F238E27FC236}">
                <a16:creationId xmlns:a16="http://schemas.microsoft.com/office/drawing/2014/main" id="{2EBF9BE4-CAE6-4848-B422-B273F8E85BF0}"/>
              </a:ext>
            </a:extLst>
          </p:cNvPr>
          <p:cNvSpPr>
            <a:spLocks noGrp="1"/>
          </p:cNvSpPr>
          <p:nvPr>
            <p:ph type="sldNum" sz="quarter" idx="12"/>
          </p:nvPr>
        </p:nvSpPr>
        <p:spPr/>
        <p:txBody>
          <a:bodyPr/>
          <a:lstStyle/>
          <a:p>
            <a:fld id="{490165BC-DBA7-4530-8926-81165AFC8D69}" type="slidenum">
              <a:rPr lang="en-GB" smtClean="0">
                <a:solidFill>
                  <a:srgbClr val="445A69"/>
                </a:solidFill>
              </a:rPr>
              <a:pPr/>
              <a:t>60</a:t>
            </a:fld>
            <a:endParaRPr lang="en-GB">
              <a:solidFill>
                <a:srgbClr val="445A69"/>
              </a:solidFill>
            </a:endParaRPr>
          </a:p>
        </p:txBody>
      </p:sp>
      <p:sp>
        <p:nvSpPr>
          <p:cNvPr id="5" name="Rectangle 4">
            <a:extLst>
              <a:ext uri="{FF2B5EF4-FFF2-40B4-BE49-F238E27FC236}">
                <a16:creationId xmlns:a16="http://schemas.microsoft.com/office/drawing/2014/main" id="{1DB0D4E2-8A97-4B7B-B180-96EC01A44C13}"/>
              </a:ext>
            </a:extLst>
          </p:cNvPr>
          <p:cNvSpPr/>
          <p:nvPr/>
        </p:nvSpPr>
        <p:spPr>
          <a:xfrm>
            <a:off x="1763688" y="1696098"/>
            <a:ext cx="6336704" cy="2585323"/>
          </a:xfrm>
          <a:prstGeom prst="rect">
            <a:avLst/>
          </a:prstGeom>
        </p:spPr>
        <p:txBody>
          <a:bodyPr wrap="square">
            <a:spAutoFit/>
          </a:bodyPr>
          <a:lstStyle/>
          <a:p>
            <a:r>
              <a:rPr lang="en-US" dirty="0">
                <a:latin typeface="Arial" panose="020B0604020202020204" pitchFamily="34" charset="0"/>
                <a:cs typeface="Arial" panose="020B0604020202020204" pitchFamily="34" charset="0"/>
              </a:rPr>
              <a:t>Social Return on Investment (SROI) is an outcomes-based measurement tool to understand and quantify non-financial values of activities and investments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 SROI analysis takes Cabinet Office data and metrics and our stakeholder feedback to help us to work out what out customers want  - giving us a picture social and customer benefits with a ratio that states how much social value (in £) is created for every £1 of investment</a:t>
            </a:r>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98ECCEE-63A8-42E6-B0AA-F63EEB8511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4245641"/>
            <a:ext cx="1979292" cy="1490029"/>
          </a:xfrm>
          <a:prstGeom prst="rect">
            <a:avLst/>
          </a:prstGeom>
        </p:spPr>
      </p:pic>
      <p:pic>
        <p:nvPicPr>
          <p:cNvPr id="10" name="Picture 9">
            <a:extLst>
              <a:ext uri="{FF2B5EF4-FFF2-40B4-BE49-F238E27FC236}">
                <a16:creationId xmlns:a16="http://schemas.microsoft.com/office/drawing/2014/main" id="{F7389647-948D-425D-8741-0BD7CABAB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73980">
            <a:off x="465350" y="1575456"/>
            <a:ext cx="845548" cy="850143"/>
          </a:xfrm>
          <a:prstGeom prst="rect">
            <a:avLst/>
          </a:prstGeom>
        </p:spPr>
      </p:pic>
    </p:spTree>
    <p:extLst>
      <p:ext uri="{BB962C8B-B14F-4D97-AF65-F5344CB8AC3E}">
        <p14:creationId xmlns:p14="http://schemas.microsoft.com/office/powerpoint/2010/main" val="30754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84D2-3A10-4164-9E94-212CCC2DAC7F}"/>
              </a:ext>
            </a:extLst>
          </p:cNvPr>
          <p:cNvSpPr>
            <a:spLocks noGrp="1"/>
          </p:cNvSpPr>
          <p:nvPr>
            <p:ph type="title"/>
          </p:nvPr>
        </p:nvSpPr>
        <p:spPr/>
        <p:txBody>
          <a:bodyPr/>
          <a:lstStyle/>
          <a:p>
            <a:r>
              <a:rPr lang="en-GB" dirty="0">
                <a:latin typeface="Comfortaa" panose="020F0603070200060003" pitchFamily="34" charset="0"/>
              </a:rPr>
              <a:t>Vulnerability incentive</a:t>
            </a:r>
          </a:p>
        </p:txBody>
      </p:sp>
      <p:sp>
        <p:nvSpPr>
          <p:cNvPr id="3" name="Content Placeholder 2">
            <a:extLst>
              <a:ext uri="{FF2B5EF4-FFF2-40B4-BE49-F238E27FC236}">
                <a16:creationId xmlns:a16="http://schemas.microsoft.com/office/drawing/2014/main" id="{9C20DD68-6D96-441F-9D07-A7EFAD6547F3}"/>
              </a:ext>
            </a:extLst>
          </p:cNvPr>
          <p:cNvSpPr>
            <a:spLocks noGrp="1"/>
          </p:cNvSpPr>
          <p:nvPr>
            <p:ph idx="1"/>
          </p:nvPr>
        </p:nvSpPr>
        <p:spPr>
          <a:xfrm>
            <a:off x="1907704" y="1265798"/>
            <a:ext cx="8229600" cy="403629"/>
          </a:xfrm>
        </p:spPr>
        <p:txBody>
          <a:bodyPr>
            <a:normAutofit fontScale="92500" lnSpcReduction="10000"/>
          </a:bodyPr>
          <a:lstStyle/>
          <a:p>
            <a:pPr marL="0" indent="0">
              <a:buNone/>
            </a:pPr>
            <a:r>
              <a:rPr lang="en-GB" sz="2400" dirty="0">
                <a:solidFill>
                  <a:schemeClr val="tx1"/>
                </a:solidFill>
                <a:latin typeface="Arial" panose="020B0604020202020204" pitchFamily="34" charset="0"/>
                <a:cs typeface="Arial" panose="020B0604020202020204" pitchFamily="34" charset="0"/>
              </a:rPr>
              <a:t>Which option for GD2 would you opt for?</a:t>
            </a:r>
          </a:p>
        </p:txBody>
      </p:sp>
      <p:sp>
        <p:nvSpPr>
          <p:cNvPr id="4" name="Slide Number Placeholder 3">
            <a:extLst>
              <a:ext uri="{FF2B5EF4-FFF2-40B4-BE49-F238E27FC236}">
                <a16:creationId xmlns:a16="http://schemas.microsoft.com/office/drawing/2014/main" id="{9801F8F3-9638-4A6A-9106-13E6A6670C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5FD8A519-6FA4-46AC-A5B0-6EFB5099F95E}"/>
              </a:ext>
            </a:extLst>
          </p:cNvPr>
          <p:cNvGraphicFramePr>
            <a:graphicFrameLocks noGrp="1"/>
          </p:cNvGraphicFramePr>
          <p:nvPr>
            <p:extLst>
              <p:ext uri="{D42A27DB-BD31-4B8C-83A1-F6EECF244321}">
                <p14:modId xmlns:p14="http://schemas.microsoft.com/office/powerpoint/2010/main" val="2484172424"/>
              </p:ext>
            </p:extLst>
          </p:nvPr>
        </p:nvGraphicFramePr>
        <p:xfrm>
          <a:off x="442210" y="2297248"/>
          <a:ext cx="8018222" cy="3049343"/>
        </p:xfrm>
        <a:graphic>
          <a:graphicData uri="http://schemas.openxmlformats.org/drawingml/2006/table">
            <a:tbl>
              <a:tblPr/>
              <a:tblGrid>
                <a:gridCol w="2716952">
                  <a:extLst>
                    <a:ext uri="{9D8B030D-6E8A-4147-A177-3AD203B41FA5}">
                      <a16:colId xmlns:a16="http://schemas.microsoft.com/office/drawing/2014/main" val="1193906018"/>
                    </a:ext>
                  </a:extLst>
                </a:gridCol>
                <a:gridCol w="2273294">
                  <a:extLst>
                    <a:ext uri="{9D8B030D-6E8A-4147-A177-3AD203B41FA5}">
                      <a16:colId xmlns:a16="http://schemas.microsoft.com/office/drawing/2014/main" val="2520132316"/>
                    </a:ext>
                  </a:extLst>
                </a:gridCol>
                <a:gridCol w="1443800">
                  <a:extLst>
                    <a:ext uri="{9D8B030D-6E8A-4147-A177-3AD203B41FA5}">
                      <a16:colId xmlns:a16="http://schemas.microsoft.com/office/drawing/2014/main" val="1567038445"/>
                    </a:ext>
                  </a:extLst>
                </a:gridCol>
                <a:gridCol w="1584176">
                  <a:extLst>
                    <a:ext uri="{9D8B030D-6E8A-4147-A177-3AD203B41FA5}">
                      <a16:colId xmlns:a16="http://schemas.microsoft.com/office/drawing/2014/main" val="937239998"/>
                    </a:ext>
                  </a:extLst>
                </a:gridCol>
              </a:tblGrid>
              <a:tr h="245915">
                <a:tc>
                  <a:txBody>
                    <a:bodyPr/>
                    <a:lstStyle/>
                    <a:p>
                      <a:pPr algn="l" fontAlgn="b"/>
                      <a:r>
                        <a:rPr lang="en-GB" sz="1400" b="0" i="0" u="none" strike="noStrike">
                          <a:solidFill>
                            <a:srgbClr val="000000"/>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1" i="0" u="none" strike="noStrike">
                          <a:solidFill>
                            <a:srgbClr val="000000"/>
                          </a:solidFill>
                          <a:effectLst/>
                          <a:latin typeface="Arial" panose="020B0604020202020204" pitchFamily="34" charset="0"/>
                        </a:rPr>
                        <a:t>GD1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400" b="1" i="0" u="none" strike="noStrike" dirty="0">
                          <a:solidFill>
                            <a:srgbClr val="000000"/>
                          </a:solidFill>
                          <a:effectLst/>
                          <a:latin typeface="Arial" panose="020B0604020202020204" pitchFamily="34" charset="0"/>
                        </a:rPr>
                        <a:t> GD2 Option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400" b="1" i="0" u="none" strike="noStrike" dirty="0">
                          <a:solidFill>
                            <a:srgbClr val="000000"/>
                          </a:solidFill>
                          <a:effectLst/>
                          <a:latin typeface="Arial" panose="020B0604020202020204" pitchFamily="34" charset="0"/>
                        </a:rPr>
                        <a:t> GD2 Option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73247804"/>
                  </a:ext>
                </a:extLst>
              </a:tr>
              <a:tr h="233619">
                <a:tc>
                  <a:txBody>
                    <a:bodyPr/>
                    <a:lstStyle/>
                    <a:p>
                      <a:pPr algn="l" fontAlgn="b"/>
                      <a:r>
                        <a:rPr lang="en-GB" sz="1400" b="0" i="0" u="none" strike="noStrike">
                          <a:solidFill>
                            <a:srgbClr val="000000"/>
                          </a:solidFill>
                          <a:effectLst/>
                          <a:latin typeface="Arial" panose="020B0604020202020204" pitchFamily="34" charset="0"/>
                        </a:rPr>
                        <a:t>Co monitors issued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400" b="0" i="1" u="none" strike="noStrike">
                          <a:solidFill>
                            <a:srgbClr val="000000"/>
                          </a:solidFill>
                          <a:effectLst/>
                          <a:latin typeface="Arial" panose="020B0604020202020204" pitchFamily="34" charset="0"/>
                        </a:rPr>
                        <a:t>6,500 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10,000 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15,000 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0648709"/>
                  </a:ext>
                </a:extLst>
              </a:tr>
              <a:tr h="233619">
                <a:tc>
                  <a:txBody>
                    <a:bodyPr/>
                    <a:lstStyle/>
                    <a:p>
                      <a:pPr algn="l" fontAlgn="b"/>
                      <a:r>
                        <a:rPr lang="en-GB" sz="1400" b="0" i="0" u="none" strike="noStrike">
                          <a:solidFill>
                            <a:srgbClr val="000000"/>
                          </a:solidFill>
                          <a:effectLst/>
                          <a:latin typeface="Arial" panose="020B0604020202020204" pitchFamily="34" charset="0"/>
                        </a:rPr>
                        <a:t>PSR sign ups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0" i="1" u="none" strike="noStrike">
                          <a:solidFill>
                            <a:srgbClr val="000000"/>
                          </a:solidFill>
                          <a:effectLst/>
                          <a:latin typeface="Arial" panose="020B0604020202020204" pitchFamily="34" charset="0"/>
                        </a:rPr>
                        <a:t>3,600 p.a (since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9,000 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15,000 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83206084"/>
                  </a:ext>
                </a:extLst>
              </a:tr>
              <a:tr h="233619">
                <a:tc>
                  <a:txBody>
                    <a:bodyPr/>
                    <a:lstStyle/>
                    <a:p>
                      <a:pPr algn="l" fontAlgn="b"/>
                      <a:r>
                        <a:rPr lang="en-GB" sz="1400" b="0" i="0" u="none" strike="noStrike">
                          <a:solidFill>
                            <a:srgbClr val="000000"/>
                          </a:solidFill>
                          <a:effectLst/>
                          <a:latin typeface="Arial" panose="020B0604020202020204" pitchFamily="34" charset="0"/>
                        </a:rPr>
                        <a:t>school events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400" b="0" i="1" u="none" strike="noStrike">
                          <a:solidFill>
                            <a:srgbClr val="000000"/>
                          </a:solidFill>
                          <a:effectLst/>
                          <a:latin typeface="Arial" panose="020B0604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1408367"/>
                  </a:ext>
                </a:extLst>
              </a:tr>
              <a:tr h="233619">
                <a:tc>
                  <a:txBody>
                    <a:bodyPr/>
                    <a:lstStyle/>
                    <a:p>
                      <a:pPr algn="l" fontAlgn="b"/>
                      <a:r>
                        <a:rPr lang="en-GB" sz="1400" b="0" i="0" u="none" strike="noStrike">
                          <a:solidFill>
                            <a:srgbClr val="000000"/>
                          </a:solidFill>
                          <a:effectLst/>
                          <a:latin typeface="Arial" panose="020B0604020202020204" pitchFamily="34" charset="0"/>
                        </a:rPr>
                        <a:t>families helped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400" b="0" i="1" u="none" strike="noStrike">
                          <a:solidFill>
                            <a:srgbClr val="000000"/>
                          </a:solidFill>
                          <a:effectLst/>
                          <a:latin typeface="Arial" panose="020B0604020202020204" pitchFamily="34" charset="0"/>
                        </a:rPr>
                        <a:t>850 / £500k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1,700 / £775k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2,200 / £1m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88776890"/>
                  </a:ext>
                </a:extLst>
              </a:tr>
              <a:tr h="233619">
                <a:tc>
                  <a:txBody>
                    <a:bodyPr/>
                    <a:lstStyle/>
                    <a:p>
                      <a:pPr algn="l" fontAlgn="b"/>
                      <a:r>
                        <a:rPr lang="en-GB" sz="1400" b="0" i="0" u="none" strike="noStrike">
                          <a:solidFill>
                            <a:srgbClr val="000000"/>
                          </a:solidFill>
                          <a:effectLst/>
                          <a:latin typeface="Arial" panose="020B0604020202020204" pitchFamily="34" charset="0"/>
                        </a:rPr>
                        <a:t>locking cooker valves fitted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400" b="0" i="1" u="none" strike="noStrike">
                          <a:solidFill>
                            <a:srgbClr val="000000"/>
                          </a:solidFill>
                          <a:effectLst/>
                          <a:latin typeface="Arial" panose="020B0604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80730283"/>
                  </a:ext>
                </a:extLst>
              </a:tr>
              <a:tr h="233619">
                <a:tc>
                  <a:txBody>
                    <a:bodyPr/>
                    <a:lstStyle/>
                    <a:p>
                      <a:pPr algn="l" fontAlgn="b"/>
                      <a:r>
                        <a:rPr lang="en-GB" sz="1400" b="0" i="0" u="none" strike="noStrike">
                          <a:solidFill>
                            <a:srgbClr val="000000"/>
                          </a:solidFill>
                          <a:effectLst/>
                          <a:latin typeface="Arial" panose="020B0604020202020204" pitchFamily="34" charset="0"/>
                        </a:rPr>
                        <a:t>community project fund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400" b="0" i="1" u="none" strike="noStrike">
                          <a:solidFill>
                            <a:srgbClr val="000000"/>
                          </a:solidFill>
                          <a:effectLst/>
                          <a:latin typeface="Arial" panose="020B060402020202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£50k 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£100k 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43483696"/>
                  </a:ext>
                </a:extLst>
              </a:tr>
              <a:tr h="233619">
                <a:tc>
                  <a:txBody>
                    <a:bodyPr/>
                    <a:lstStyle/>
                    <a:p>
                      <a:pPr algn="l" fontAlgn="b"/>
                      <a:r>
                        <a:rPr lang="en-GB" sz="1400" b="0" i="0" u="none" strike="noStrike">
                          <a:solidFill>
                            <a:srgbClr val="000000"/>
                          </a:solidFill>
                          <a:effectLst/>
                          <a:latin typeface="Arial" panose="020B0604020202020204" pitchFamily="34" charset="0"/>
                        </a:rPr>
                        <a:t>Total spend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400" b="0" i="1" u="none" strike="noStrike">
                          <a:solidFill>
                            <a:srgbClr val="000000"/>
                          </a:solidFill>
                          <a:effectLst/>
                          <a:latin typeface="Arial" panose="020B0604020202020204" pitchFamily="34" charset="0"/>
                        </a:rPr>
                        <a:t>£510k 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£750k 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£1.25m 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02376577"/>
                  </a:ext>
                </a:extLst>
              </a:tr>
              <a:tr h="233619">
                <a:tc>
                  <a:txBody>
                    <a:bodyPr/>
                    <a:lstStyle/>
                    <a:p>
                      <a:pPr algn="l" fontAlgn="b"/>
                      <a:r>
                        <a:rPr lang="en-GB" sz="1400" b="0" i="0" u="none" strike="noStrike">
                          <a:solidFill>
                            <a:srgbClr val="000000"/>
                          </a:solidFill>
                          <a:effectLst/>
                          <a:latin typeface="Arial" panose="020B0604020202020204" pitchFamily="34" charset="0"/>
                        </a:rPr>
                        <a:t>Bill impact (estimated)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400" b="0" i="1" u="none" strike="noStrike">
                          <a:solidFill>
                            <a:srgbClr val="000000"/>
                          </a:solidFill>
                          <a:effectLst/>
                          <a:latin typeface="Arial" panose="020B0604020202020204" pitchFamily="34" charset="0"/>
                        </a:rPr>
                        <a:t>20p 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30p 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dirty="0">
                          <a:solidFill>
                            <a:srgbClr val="000000"/>
                          </a:solidFill>
                          <a:effectLst/>
                          <a:latin typeface="Arial" panose="020B0604020202020204" pitchFamily="34" charset="0"/>
                        </a:rPr>
                        <a:t>50p 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66923487"/>
                  </a:ext>
                </a:extLst>
              </a:tr>
              <a:tr h="233619">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2596586"/>
                  </a:ext>
                </a:extLst>
              </a:tr>
              <a:tr h="233619">
                <a:tc>
                  <a:txBody>
                    <a:bodyPr/>
                    <a:lstStyle/>
                    <a:p>
                      <a:pPr algn="l" fontAlgn="b"/>
                      <a:r>
                        <a:rPr lang="en-US" sz="1400" b="0" i="0" u="none" strike="noStrike" dirty="0">
                          <a:solidFill>
                            <a:srgbClr val="000000"/>
                          </a:solidFill>
                          <a:effectLst/>
                          <a:latin typeface="Arial" panose="020B0604020202020204" pitchFamily="34" charset="0"/>
                        </a:rPr>
                        <a:t>Total GD2 investment </a:t>
                      </a:r>
                      <a:r>
                        <a:rPr lang="en-US" sz="1100" b="0" i="1" u="none" strike="noStrike" dirty="0">
                          <a:solidFill>
                            <a:srgbClr val="000000"/>
                          </a:solidFill>
                          <a:effectLst/>
                          <a:latin typeface="Arial" panose="020B0604020202020204" pitchFamily="34" charset="0"/>
                        </a:rPr>
                        <a:t>(</a:t>
                      </a:r>
                      <a:r>
                        <a:rPr lang="en-US" sz="1100" b="0" i="1" u="none" strike="noStrike" dirty="0" err="1">
                          <a:solidFill>
                            <a:srgbClr val="000000"/>
                          </a:solidFill>
                          <a:effectLst/>
                          <a:latin typeface="Arial" panose="020B0604020202020204" pitchFamily="34" charset="0"/>
                        </a:rPr>
                        <a:t>inc</a:t>
                      </a:r>
                      <a:r>
                        <a:rPr lang="en-US" sz="1100" b="0" i="1" u="none" strike="noStrike" dirty="0">
                          <a:solidFill>
                            <a:srgbClr val="000000"/>
                          </a:solidFill>
                          <a:effectLst/>
                          <a:latin typeface="Arial" panose="020B0604020202020204" pitchFamily="34" charset="0"/>
                        </a:rPr>
                        <a:t> FPNES) </a:t>
                      </a:r>
                      <a:endParaRPr lang="en-US" sz="1400" b="0" i="1"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400" b="0" i="0" u="none" strike="noStrike">
                          <a:solidFill>
                            <a:srgbClr val="000000"/>
                          </a:solidFill>
                          <a:effectLst/>
                          <a:latin typeface="Arial" panose="020B0604020202020204" pitchFamily="34" charset="0"/>
                        </a:rPr>
                        <a:t>£4m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£6.25m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77372411"/>
                  </a:ext>
                </a:extLst>
              </a:tr>
              <a:tr h="233619">
                <a:tc>
                  <a:txBody>
                    <a:bodyPr/>
                    <a:lstStyle/>
                    <a:p>
                      <a:pPr algn="l" fontAlgn="b"/>
                      <a:r>
                        <a:rPr lang="en-US" sz="1400" b="0" i="0" u="none" strike="noStrike">
                          <a:solidFill>
                            <a:srgbClr val="000000"/>
                          </a:solidFill>
                          <a:effectLst/>
                          <a:latin typeface="Arial" panose="020B0604020202020204" pitchFamily="34" charset="0"/>
                        </a:rPr>
                        <a:t>Customer fincial benefits in GD2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4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£10.2m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£17m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37974876"/>
                  </a:ext>
                </a:extLst>
              </a:tr>
              <a:tr h="233619">
                <a:tc>
                  <a:txBody>
                    <a:bodyPr/>
                    <a:lstStyle/>
                    <a:p>
                      <a:pPr algn="l" fontAlgn="b"/>
                      <a:r>
                        <a:rPr lang="en-GB" sz="1400" b="0" i="0" u="none" strike="noStrike">
                          <a:solidFill>
                            <a:srgbClr val="000000"/>
                          </a:solidFill>
                          <a:effectLst/>
                          <a:latin typeface="Arial" panose="020B0604020202020204" pitchFamily="34" charset="0"/>
                        </a:rPr>
                        <a:t>Total GD2 social return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1400" b="0" i="0" u="none" strike="noStrike">
                          <a:solidFill>
                            <a:srgbClr val="000000"/>
                          </a:solidFill>
                          <a:effectLst/>
                          <a:latin typeface="Arial" panose="020B0604020202020204" pitchFamily="34" charset="0"/>
                        </a:rPr>
                        <a:t>n/a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a:solidFill>
                            <a:srgbClr val="000000"/>
                          </a:solidFill>
                          <a:effectLst/>
                          <a:latin typeface="Arial" panose="020B0604020202020204" pitchFamily="34" charset="0"/>
                        </a:rPr>
                        <a:t>£8.9m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0" i="0" u="none" strike="noStrike" dirty="0">
                          <a:solidFill>
                            <a:srgbClr val="000000"/>
                          </a:solidFill>
                          <a:effectLst/>
                          <a:latin typeface="Arial" panose="020B0604020202020204" pitchFamily="34" charset="0"/>
                        </a:rPr>
                        <a:t>£14.5m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09285263"/>
                  </a:ext>
                </a:extLst>
              </a:tr>
            </a:tbl>
          </a:graphicData>
        </a:graphic>
      </p:graphicFrame>
      <p:sp>
        <p:nvSpPr>
          <p:cNvPr id="8" name="Oval 7">
            <a:extLst>
              <a:ext uri="{FF2B5EF4-FFF2-40B4-BE49-F238E27FC236}">
                <a16:creationId xmlns:a16="http://schemas.microsoft.com/office/drawing/2014/main" id="{EE5263B0-C4E1-468A-8027-FF22472E2B7D}"/>
              </a:ext>
            </a:extLst>
          </p:cNvPr>
          <p:cNvSpPr/>
          <p:nvPr/>
        </p:nvSpPr>
        <p:spPr>
          <a:xfrm>
            <a:off x="5868144" y="1756137"/>
            <a:ext cx="576064" cy="504056"/>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65000"/>
                    <a:lumOff val="35000"/>
                  </a:schemeClr>
                </a:solidFill>
                <a:latin typeface="Comfortaa" panose="020F0603070200060003" pitchFamily="34" charset="0"/>
              </a:rPr>
              <a:t>1</a:t>
            </a:r>
          </a:p>
        </p:txBody>
      </p:sp>
      <p:sp>
        <p:nvSpPr>
          <p:cNvPr id="9" name="Oval 8">
            <a:extLst>
              <a:ext uri="{FF2B5EF4-FFF2-40B4-BE49-F238E27FC236}">
                <a16:creationId xmlns:a16="http://schemas.microsoft.com/office/drawing/2014/main" id="{97394C10-12CE-4CAC-9B01-E2DE9C886D18}"/>
              </a:ext>
            </a:extLst>
          </p:cNvPr>
          <p:cNvSpPr/>
          <p:nvPr/>
        </p:nvSpPr>
        <p:spPr>
          <a:xfrm>
            <a:off x="7380312" y="1761429"/>
            <a:ext cx="576064" cy="504056"/>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65000"/>
                    <a:lumOff val="35000"/>
                  </a:schemeClr>
                </a:solidFill>
                <a:latin typeface="Comfortaa" panose="020F0603070200060003" pitchFamily="34" charset="0"/>
              </a:rPr>
              <a:t>2</a:t>
            </a:r>
          </a:p>
        </p:txBody>
      </p:sp>
    </p:spTree>
    <p:extLst>
      <p:ext uri="{BB962C8B-B14F-4D97-AF65-F5344CB8AC3E}">
        <p14:creationId xmlns:p14="http://schemas.microsoft.com/office/powerpoint/2010/main" val="13320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38629D-3283-42BE-B059-ADA3FEA56685}"/>
              </a:ext>
            </a:extLst>
          </p:cNvPr>
          <p:cNvSpPr>
            <a:spLocks noGrp="1"/>
          </p:cNvSpPr>
          <p:nvPr>
            <p:ph type="sldNum" sz="quarter" idx="12"/>
          </p:nvPr>
        </p:nvSpPr>
        <p:spPr/>
        <p:txBody>
          <a:bodyPr/>
          <a:lstStyle/>
          <a:p>
            <a:fld id="{490165BC-DBA7-4530-8926-81165AFC8D69}" type="slidenum">
              <a:rPr lang="en-GB" smtClean="0">
                <a:solidFill>
                  <a:srgbClr val="445A69"/>
                </a:solidFill>
              </a:rPr>
              <a:pPr/>
              <a:t>62</a:t>
            </a:fld>
            <a:endParaRPr lang="en-GB">
              <a:solidFill>
                <a:srgbClr val="445A69"/>
              </a:solidFill>
            </a:endParaRPr>
          </a:p>
        </p:txBody>
      </p:sp>
      <p:sp>
        <p:nvSpPr>
          <p:cNvPr id="5" name="Title 4">
            <a:extLst>
              <a:ext uri="{FF2B5EF4-FFF2-40B4-BE49-F238E27FC236}">
                <a16:creationId xmlns:a16="http://schemas.microsoft.com/office/drawing/2014/main" id="{66C71E4C-B4C8-4F48-866E-7AD793265041}"/>
              </a:ext>
            </a:extLst>
          </p:cNvPr>
          <p:cNvSpPr>
            <a:spLocks noGrp="1"/>
          </p:cNvSpPr>
          <p:nvPr>
            <p:ph type="title"/>
          </p:nvPr>
        </p:nvSpPr>
        <p:spPr>
          <a:xfrm>
            <a:off x="993449" y="2420888"/>
            <a:ext cx="7595121" cy="1641350"/>
          </a:xfrm>
        </p:spPr>
        <p:txBody>
          <a:bodyPr/>
          <a:lstStyle/>
          <a:p>
            <a:r>
              <a:rPr lang="en-GB" dirty="0">
                <a:latin typeface="Comfortaa" panose="020F0603070200060003" pitchFamily="34" charset="0"/>
              </a:rPr>
              <a:t>DISCUSSION SESSION</a:t>
            </a:r>
          </a:p>
        </p:txBody>
      </p:sp>
    </p:spTree>
    <p:extLst>
      <p:ext uri="{BB962C8B-B14F-4D97-AF65-F5344CB8AC3E}">
        <p14:creationId xmlns:p14="http://schemas.microsoft.com/office/powerpoint/2010/main" val="406338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FABBA1-8C88-4912-BA79-7F6CE9D33373}"/>
              </a:ext>
            </a:extLst>
          </p:cNvPr>
          <p:cNvSpPr>
            <a:spLocks noGrp="1"/>
          </p:cNvSpPr>
          <p:nvPr>
            <p:ph type="sldNum" sz="quarter" idx="12"/>
          </p:nvPr>
        </p:nvSpPr>
        <p:spPr/>
        <p:txBody>
          <a:bodyPr/>
          <a:lstStyle/>
          <a:p>
            <a:fld id="{490165BC-DBA7-4530-8926-81165AFC8D69}" type="slidenum">
              <a:rPr lang="en-GB" smtClean="0">
                <a:solidFill>
                  <a:srgbClr val="445A69"/>
                </a:solidFill>
              </a:rPr>
              <a:pPr/>
              <a:t>63</a:t>
            </a:fld>
            <a:endParaRPr lang="en-GB">
              <a:solidFill>
                <a:srgbClr val="445A69"/>
              </a:solidFill>
            </a:endParaRPr>
          </a:p>
        </p:txBody>
      </p:sp>
      <p:sp>
        <p:nvSpPr>
          <p:cNvPr id="5" name="Title 4">
            <a:extLst>
              <a:ext uri="{FF2B5EF4-FFF2-40B4-BE49-F238E27FC236}">
                <a16:creationId xmlns:a16="http://schemas.microsoft.com/office/drawing/2014/main" id="{F73D4969-E3DE-4217-B7F6-B15FE4F1D92F}"/>
              </a:ext>
            </a:extLst>
          </p:cNvPr>
          <p:cNvSpPr>
            <a:spLocks noGrp="1"/>
          </p:cNvSpPr>
          <p:nvPr>
            <p:ph type="title"/>
          </p:nvPr>
        </p:nvSpPr>
        <p:spPr/>
        <p:txBody>
          <a:bodyPr/>
          <a:lstStyle/>
          <a:p>
            <a:r>
              <a:rPr lang="en-GB" dirty="0">
                <a:latin typeface="Comfortaa" panose="020F0603070200060003" pitchFamily="34" charset="0"/>
              </a:rPr>
              <a:t>Summary</a:t>
            </a:r>
          </a:p>
        </p:txBody>
      </p:sp>
    </p:spTree>
    <p:extLst>
      <p:ext uri="{BB962C8B-B14F-4D97-AF65-F5344CB8AC3E}">
        <p14:creationId xmlns:p14="http://schemas.microsoft.com/office/powerpoint/2010/main" val="109647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580085-AAC7-4BB6-8B76-749EC9E39AA5}"/>
              </a:ext>
            </a:extLst>
          </p:cNvPr>
          <p:cNvSpPr>
            <a:spLocks noGrp="1"/>
          </p:cNvSpPr>
          <p:nvPr>
            <p:ph type="title"/>
          </p:nvPr>
        </p:nvSpPr>
        <p:spPr/>
        <p:txBody>
          <a:bodyPr/>
          <a:lstStyle/>
          <a:p>
            <a:r>
              <a:rPr lang="en-GB" dirty="0">
                <a:latin typeface="Comfortaa" panose="020F0603070200060003" pitchFamily="34" charset="0"/>
              </a:rPr>
              <a:t>What we’ve captured today</a:t>
            </a:r>
          </a:p>
        </p:txBody>
      </p:sp>
      <p:sp>
        <p:nvSpPr>
          <p:cNvPr id="2" name="Slide Number Placeholder 1">
            <a:extLst>
              <a:ext uri="{FF2B5EF4-FFF2-40B4-BE49-F238E27FC236}">
                <a16:creationId xmlns:a16="http://schemas.microsoft.com/office/drawing/2014/main" id="{D274591F-58D6-4FC4-86A9-8B248A3C49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graphicFrame>
        <p:nvGraphicFramePr>
          <p:cNvPr id="3" name="Diagram 2">
            <a:extLst>
              <a:ext uri="{FF2B5EF4-FFF2-40B4-BE49-F238E27FC236}">
                <a16:creationId xmlns:a16="http://schemas.microsoft.com/office/drawing/2014/main" id="{F75360C4-4A30-403D-8A03-733833A93512}"/>
              </a:ext>
            </a:extLst>
          </p:cNvPr>
          <p:cNvGraphicFramePr/>
          <p:nvPr/>
        </p:nvGraphicFramePr>
        <p:xfrm>
          <a:off x="1509010" y="10416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0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D099-71C3-4A9D-9D23-A5AEA2568EBC}"/>
              </a:ext>
            </a:extLst>
          </p:cNvPr>
          <p:cNvSpPr>
            <a:spLocks noGrp="1"/>
          </p:cNvSpPr>
          <p:nvPr>
            <p:ph type="title"/>
          </p:nvPr>
        </p:nvSpPr>
        <p:spPr/>
        <p:txBody>
          <a:bodyPr/>
          <a:lstStyle/>
          <a:p>
            <a:r>
              <a:rPr lang="en-GB" dirty="0">
                <a:latin typeface="Comfortaa" panose="020F0603070200060003" pitchFamily="34" charset="0"/>
              </a:rPr>
              <a:t>Would you now change anything?</a:t>
            </a:r>
          </a:p>
        </p:txBody>
      </p:sp>
      <p:sp>
        <p:nvSpPr>
          <p:cNvPr id="4" name="Slide Number Placeholder 3">
            <a:extLst>
              <a:ext uri="{FF2B5EF4-FFF2-40B4-BE49-F238E27FC236}">
                <a16:creationId xmlns:a16="http://schemas.microsoft.com/office/drawing/2014/main" id="{D588F88F-D0C3-44A4-9013-C7426EE251C7}"/>
              </a:ext>
            </a:extLst>
          </p:cNvPr>
          <p:cNvSpPr>
            <a:spLocks noGrp="1"/>
          </p:cNvSpPr>
          <p:nvPr>
            <p:ph type="sldNum" sz="quarter" idx="12"/>
          </p:nvPr>
        </p:nvSpPr>
        <p:spPr/>
        <p:txBody>
          <a:bodyPr/>
          <a:lstStyle/>
          <a:p>
            <a:fld id="{490165BC-DBA7-4530-8926-81165AFC8D69}" type="slidenum">
              <a:rPr lang="en-GB" smtClean="0">
                <a:solidFill>
                  <a:srgbClr val="445A69"/>
                </a:solidFill>
              </a:rPr>
              <a:pPr/>
              <a:t>65</a:t>
            </a:fld>
            <a:endParaRPr lang="en-GB">
              <a:solidFill>
                <a:srgbClr val="445A69"/>
              </a:solidFill>
            </a:endParaRPr>
          </a:p>
        </p:txBody>
      </p:sp>
      <p:sp>
        <p:nvSpPr>
          <p:cNvPr id="5" name="Content Placeholder 2">
            <a:extLst>
              <a:ext uri="{FF2B5EF4-FFF2-40B4-BE49-F238E27FC236}">
                <a16:creationId xmlns:a16="http://schemas.microsoft.com/office/drawing/2014/main" id="{607CC085-8695-49C2-AF7E-7E787B4D2F59}"/>
              </a:ext>
            </a:extLst>
          </p:cNvPr>
          <p:cNvSpPr txBox="1">
            <a:spLocks/>
          </p:cNvSpPr>
          <p:nvPr/>
        </p:nvSpPr>
        <p:spPr>
          <a:xfrm>
            <a:off x="827584" y="1459829"/>
            <a:ext cx="5025570" cy="3777283"/>
          </a:xfrm>
          <a:prstGeom prst="rect">
            <a:avLst/>
          </a:prstGeom>
        </p:spPr>
        <p:txBody>
          <a:bodyPr vert="horz" lIns="91440" tIns="45720" rIns="91440" bIns="45720" rtlCol="0">
            <a:noAutofit/>
          </a:bodyPr>
          <a:lstStyle>
            <a:lvl1pPr marL="179388" indent="-179388" algn="l" defTabSz="914400" rtl="0" eaLnBrk="1" latinLnBrk="0" hangingPunct="1">
              <a:spcBef>
                <a:spcPct val="20000"/>
              </a:spcBef>
              <a:buClr>
                <a:schemeClr val="accent2"/>
              </a:buClr>
              <a:buFont typeface="Arial" panose="020B0604020202020204" pitchFamily="34" charset="0"/>
              <a:buChar char="•"/>
              <a:defRPr sz="2800" kern="1200">
                <a:solidFill>
                  <a:schemeClr val="accent1"/>
                </a:solidFill>
                <a:latin typeface="Arial"/>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accent1"/>
                </a:solidFill>
                <a:latin typeface="Arial"/>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accent1"/>
                </a:solidFill>
                <a:latin typeface="Arial"/>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accent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
                <a:srgbClr val="ED7F11"/>
              </a:buClr>
              <a:buFont typeface="Arial" panose="020B0604020202020204" pitchFamily="34" charset="0"/>
              <a:buNone/>
            </a:pPr>
            <a:r>
              <a:rPr lang="en-GB" sz="2000" b="1" dirty="0">
                <a:solidFill>
                  <a:schemeClr val="tx1">
                    <a:lumMod val="65000"/>
                    <a:lumOff val="35000"/>
                  </a:schemeClr>
                </a:solidFill>
                <a:latin typeface="Comfortaa" panose="020F0603070200060003" pitchFamily="34" charset="0"/>
              </a:rPr>
              <a:t>2018/19</a:t>
            </a:r>
          </a:p>
          <a:p>
            <a:pPr marL="342900" indent="-342900">
              <a:buClr>
                <a:srgbClr val="ED7F11"/>
              </a:buClr>
              <a:buFont typeface="+mj-lt"/>
              <a:buAutoNum type="arabicPeriod"/>
            </a:pPr>
            <a:r>
              <a:rPr lang="en-GB" sz="1600" dirty="0">
                <a:solidFill>
                  <a:schemeClr val="tx1">
                    <a:lumMod val="65000"/>
                    <a:lumOff val="35000"/>
                  </a:schemeClr>
                </a:solidFill>
                <a:latin typeface="Comfortaa" panose="020F0603070200060003" pitchFamily="34" charset="0"/>
              </a:rPr>
              <a:t>CO awareness and prevention =</a:t>
            </a:r>
          </a:p>
          <a:p>
            <a:pPr marL="342900" indent="-342900">
              <a:buClr>
                <a:srgbClr val="ED7F11"/>
              </a:buClr>
              <a:buFont typeface="+mj-lt"/>
              <a:buAutoNum type="arabicPeriod"/>
            </a:pPr>
            <a:r>
              <a:rPr lang="en-GB" sz="1600" dirty="0">
                <a:solidFill>
                  <a:schemeClr val="tx1">
                    <a:lumMod val="65000"/>
                    <a:lumOff val="35000"/>
                  </a:schemeClr>
                </a:solidFill>
                <a:latin typeface="Comfortaa" panose="020F0603070200060003" pitchFamily="34" charset="0"/>
              </a:rPr>
              <a:t>Customers in vulnerable situations =</a:t>
            </a:r>
            <a:endParaRPr lang="en-GB" sz="1600" b="1" dirty="0">
              <a:solidFill>
                <a:schemeClr val="tx1">
                  <a:lumMod val="65000"/>
                  <a:lumOff val="35000"/>
                </a:schemeClr>
              </a:solidFill>
              <a:latin typeface="Comfortaa" panose="020F0603070200060003" pitchFamily="34" charset="0"/>
            </a:endParaRPr>
          </a:p>
          <a:p>
            <a:pPr marL="342900" indent="-342900">
              <a:buClr>
                <a:srgbClr val="ED7F11"/>
              </a:buClr>
              <a:buFont typeface="+mj-lt"/>
              <a:buAutoNum type="arabicPeriod"/>
            </a:pPr>
            <a:r>
              <a:rPr lang="en-GB" sz="1600" dirty="0">
                <a:solidFill>
                  <a:schemeClr val="tx1">
                    <a:lumMod val="65000"/>
                    <a:lumOff val="35000"/>
                  </a:schemeClr>
                </a:solidFill>
                <a:latin typeface="Comfortaa" panose="020F0603070200060003" pitchFamily="34" charset="0"/>
              </a:rPr>
              <a:t>Supporting those in fuel poverty </a:t>
            </a:r>
            <a:r>
              <a:rPr lang="en-GB" sz="1600" b="1" dirty="0">
                <a:solidFill>
                  <a:schemeClr val="tx1">
                    <a:lumMod val="65000"/>
                    <a:lumOff val="35000"/>
                  </a:schemeClr>
                </a:solidFill>
                <a:latin typeface="Comfortaa" panose="020F0603070200060003" pitchFamily="34" charset="0"/>
              </a:rPr>
              <a:t>+1</a:t>
            </a:r>
          </a:p>
          <a:p>
            <a:pPr marL="342900" indent="-342900">
              <a:buClr>
                <a:srgbClr val="ED7F11"/>
              </a:buClr>
              <a:buFont typeface="+mj-lt"/>
              <a:buAutoNum type="arabicPeriod"/>
            </a:pPr>
            <a:r>
              <a:rPr lang="en-GB" sz="1600" dirty="0">
                <a:solidFill>
                  <a:schemeClr val="tx1">
                    <a:lumMod val="65000"/>
                    <a:lumOff val="35000"/>
                  </a:schemeClr>
                </a:solidFill>
                <a:latin typeface="Comfortaa" panose="020F0603070200060003" pitchFamily="34" charset="0"/>
              </a:rPr>
              <a:t>Lower carbon future </a:t>
            </a:r>
            <a:r>
              <a:rPr lang="en-GB" sz="1600" b="1" dirty="0">
                <a:solidFill>
                  <a:schemeClr val="tx1">
                    <a:lumMod val="65000"/>
                    <a:lumOff val="35000"/>
                  </a:schemeClr>
                </a:solidFill>
                <a:latin typeface="Comfortaa" panose="020F0603070200060003" pitchFamily="34" charset="0"/>
              </a:rPr>
              <a:t>-1</a:t>
            </a:r>
          </a:p>
          <a:p>
            <a:pPr marL="342900" indent="-342900">
              <a:buClr>
                <a:srgbClr val="ED7F11"/>
              </a:buClr>
              <a:buFont typeface="+mj-lt"/>
              <a:buAutoNum type="arabicPeriod"/>
            </a:pPr>
            <a:r>
              <a:rPr lang="en-GB" sz="1600" dirty="0">
                <a:solidFill>
                  <a:schemeClr val="tx1">
                    <a:lumMod val="65000"/>
                    <a:lumOff val="35000"/>
                  </a:schemeClr>
                </a:solidFill>
                <a:latin typeface="Comfortaa" panose="020F0603070200060003" pitchFamily="34" charset="0"/>
              </a:rPr>
              <a:t>Meeting future demand =</a:t>
            </a:r>
            <a:r>
              <a:rPr lang="en-GB" sz="1600" b="1" dirty="0">
                <a:solidFill>
                  <a:schemeClr val="tx1">
                    <a:lumMod val="65000"/>
                    <a:lumOff val="35000"/>
                  </a:schemeClr>
                </a:solidFill>
                <a:latin typeface="Comfortaa" panose="020F0603070200060003" pitchFamily="34" charset="0"/>
              </a:rPr>
              <a:t> </a:t>
            </a:r>
          </a:p>
          <a:p>
            <a:pPr marL="342900" indent="-342900">
              <a:buClr>
                <a:srgbClr val="ED7F11"/>
              </a:buClr>
              <a:buFont typeface="+mj-lt"/>
              <a:buAutoNum type="arabicPeriod"/>
            </a:pPr>
            <a:r>
              <a:rPr lang="en-GB" sz="1600" dirty="0">
                <a:solidFill>
                  <a:schemeClr val="tx1">
                    <a:lumMod val="65000"/>
                    <a:lumOff val="35000"/>
                  </a:schemeClr>
                </a:solidFill>
                <a:latin typeface="Comfortaa" panose="020F0603070200060003" pitchFamily="34" charset="0"/>
              </a:rPr>
              <a:t>Innovation =</a:t>
            </a:r>
            <a:r>
              <a:rPr lang="en-GB" sz="1600" b="1" dirty="0">
                <a:solidFill>
                  <a:schemeClr val="tx1">
                    <a:lumMod val="65000"/>
                    <a:lumOff val="35000"/>
                  </a:schemeClr>
                </a:solidFill>
                <a:latin typeface="Comfortaa" panose="020F0603070200060003" pitchFamily="34" charset="0"/>
              </a:rPr>
              <a:t> </a:t>
            </a:r>
          </a:p>
          <a:p>
            <a:pPr marL="342900" indent="-342900">
              <a:buClr>
                <a:srgbClr val="ED7F11"/>
              </a:buClr>
              <a:buFont typeface="+mj-lt"/>
              <a:buAutoNum type="arabicPeriod" startAt="6"/>
            </a:pPr>
            <a:r>
              <a:rPr lang="en-GB" sz="1600" dirty="0">
                <a:solidFill>
                  <a:schemeClr val="tx1">
                    <a:lumMod val="65000"/>
                    <a:lumOff val="35000"/>
                  </a:schemeClr>
                </a:solidFill>
                <a:latin typeface="Comfortaa" panose="020F0603070200060003" pitchFamily="34" charset="0"/>
              </a:rPr>
              <a:t>Customer service +1</a:t>
            </a:r>
          </a:p>
          <a:p>
            <a:pPr marL="0" indent="0">
              <a:buClr>
                <a:srgbClr val="ED7F11"/>
              </a:buClr>
              <a:buFont typeface="Arial" panose="020B0604020202020204" pitchFamily="34" charset="0"/>
              <a:buNone/>
            </a:pPr>
            <a:r>
              <a:rPr lang="en-GB" sz="1600" dirty="0">
                <a:solidFill>
                  <a:schemeClr val="tx1">
                    <a:lumMod val="65000"/>
                    <a:lumOff val="35000"/>
                  </a:schemeClr>
                </a:solidFill>
                <a:latin typeface="Comfortaa" panose="020F0603070200060003" pitchFamily="34" charset="0"/>
              </a:rPr>
              <a:t>8.   Connections =</a:t>
            </a:r>
          </a:p>
          <a:p>
            <a:pPr marL="342900" indent="-342900">
              <a:buClr>
                <a:srgbClr val="ED7F11"/>
              </a:buClr>
              <a:buFont typeface="Arial" panose="020B0604020202020204" pitchFamily="34" charset="0"/>
              <a:buAutoNum type="arabicPeriod" startAt="8"/>
            </a:pPr>
            <a:r>
              <a:rPr lang="en-GB" sz="1600" dirty="0">
                <a:solidFill>
                  <a:schemeClr val="tx1">
                    <a:lumMod val="65000"/>
                    <a:lumOff val="35000"/>
                  </a:schemeClr>
                </a:solidFill>
                <a:latin typeface="Comfortaa" panose="020F0603070200060003" pitchFamily="34" charset="0"/>
              </a:rPr>
              <a:t>Protecting the environment </a:t>
            </a:r>
            <a:r>
              <a:rPr lang="en-GB" sz="1600" b="1" dirty="0">
                <a:solidFill>
                  <a:schemeClr val="tx1">
                    <a:lumMod val="65000"/>
                    <a:lumOff val="35000"/>
                  </a:schemeClr>
                </a:solidFill>
                <a:latin typeface="Comfortaa" panose="020F0603070200060003" pitchFamily="34" charset="0"/>
              </a:rPr>
              <a:t>+2</a:t>
            </a:r>
          </a:p>
          <a:p>
            <a:pPr marL="342900" indent="-342900">
              <a:buClr>
                <a:srgbClr val="ED7F11"/>
              </a:buClr>
              <a:buFont typeface="Arial" panose="020B0604020202020204" pitchFamily="34" charset="0"/>
              <a:buAutoNum type="arabicPeriod" startAt="10"/>
            </a:pPr>
            <a:r>
              <a:rPr lang="en-GB" sz="1600" dirty="0">
                <a:solidFill>
                  <a:schemeClr val="tx1">
                    <a:lumMod val="65000"/>
                    <a:lumOff val="35000"/>
                  </a:schemeClr>
                </a:solidFill>
                <a:latin typeface="Comfortaa" panose="020F0603070200060003" pitchFamily="34" charset="0"/>
              </a:rPr>
              <a:t>Major incident planning </a:t>
            </a:r>
            <a:r>
              <a:rPr lang="en-GB" sz="1600" b="1" dirty="0">
                <a:solidFill>
                  <a:schemeClr val="tx1">
                    <a:lumMod val="65000"/>
                    <a:lumOff val="35000"/>
                  </a:schemeClr>
                </a:solidFill>
                <a:latin typeface="Comfortaa" panose="020F0603070200060003" pitchFamily="34" charset="0"/>
              </a:rPr>
              <a:t>=</a:t>
            </a:r>
          </a:p>
          <a:p>
            <a:pPr marL="342900" indent="-342900">
              <a:buClr>
                <a:srgbClr val="ED7F11"/>
              </a:buClr>
              <a:buFont typeface="Arial" panose="020B0604020202020204" pitchFamily="34" charset="0"/>
              <a:buAutoNum type="arabicPeriod" startAt="10"/>
            </a:pPr>
            <a:r>
              <a:rPr lang="en-GB" sz="1600" dirty="0">
                <a:solidFill>
                  <a:schemeClr val="tx1">
                    <a:lumMod val="65000"/>
                    <a:lumOff val="35000"/>
                  </a:schemeClr>
                </a:solidFill>
                <a:latin typeface="Comfortaa" panose="020F0603070200060003" pitchFamily="34" charset="0"/>
              </a:rPr>
              <a:t>Theft of gas </a:t>
            </a:r>
            <a:r>
              <a:rPr lang="en-GB" sz="1600" b="1" dirty="0">
                <a:solidFill>
                  <a:schemeClr val="tx1">
                    <a:lumMod val="65000"/>
                    <a:lumOff val="35000"/>
                  </a:schemeClr>
                </a:solidFill>
                <a:latin typeface="Comfortaa" panose="020F0603070200060003" pitchFamily="34" charset="0"/>
              </a:rPr>
              <a:t>-2</a:t>
            </a:r>
          </a:p>
          <a:p>
            <a:pPr marL="342900" indent="-342900">
              <a:buClr>
                <a:srgbClr val="ED7F11"/>
              </a:buClr>
              <a:buFont typeface="Arial" panose="020B0604020202020204" pitchFamily="34" charset="0"/>
              <a:buAutoNum type="arabicPeriod" startAt="10"/>
            </a:pPr>
            <a:r>
              <a:rPr lang="en-GB" sz="1600" dirty="0">
                <a:solidFill>
                  <a:schemeClr val="tx1">
                    <a:lumMod val="65000"/>
                    <a:lumOff val="35000"/>
                  </a:schemeClr>
                </a:solidFill>
                <a:latin typeface="Comfortaa" panose="020F0603070200060003" pitchFamily="34" charset="0"/>
              </a:rPr>
              <a:t>Smart metering </a:t>
            </a:r>
            <a:r>
              <a:rPr lang="en-GB" sz="1600" b="1" dirty="0">
                <a:solidFill>
                  <a:schemeClr val="tx1">
                    <a:lumMod val="65000"/>
                    <a:lumOff val="35000"/>
                  </a:schemeClr>
                </a:solidFill>
                <a:latin typeface="Comfortaa" panose="020F0603070200060003" pitchFamily="34" charset="0"/>
              </a:rPr>
              <a:t>= Remove?</a:t>
            </a:r>
          </a:p>
        </p:txBody>
      </p:sp>
      <p:sp>
        <p:nvSpPr>
          <p:cNvPr id="7" name="Speech Bubble: Oval 6">
            <a:extLst>
              <a:ext uri="{FF2B5EF4-FFF2-40B4-BE49-F238E27FC236}">
                <a16:creationId xmlns:a16="http://schemas.microsoft.com/office/drawing/2014/main" id="{CAC61FA0-17D1-4C16-8AD1-15A6B2E5D49F}"/>
              </a:ext>
            </a:extLst>
          </p:cNvPr>
          <p:cNvSpPr/>
          <p:nvPr/>
        </p:nvSpPr>
        <p:spPr>
          <a:xfrm>
            <a:off x="5479212" y="2226297"/>
            <a:ext cx="2720574" cy="2311154"/>
          </a:xfrm>
          <a:prstGeom prst="wedgeEllipseCallout">
            <a:avLst>
              <a:gd name="adj1" fmla="val -33876"/>
              <a:gd name="adj2" fmla="val 60728"/>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75000"/>
                    <a:lumOff val="25000"/>
                  </a:schemeClr>
                </a:solidFill>
                <a:latin typeface="Arial" panose="020B0604020202020204" pitchFamily="34" charset="0"/>
                <a:cs typeface="Arial" panose="020B0604020202020204" pitchFamily="34" charset="0"/>
              </a:rPr>
              <a:t>What do you think our stakeholder priorities should be for 2019/20? </a:t>
            </a:r>
          </a:p>
        </p:txBody>
      </p:sp>
    </p:spTree>
    <p:extLst>
      <p:ext uri="{BB962C8B-B14F-4D97-AF65-F5344CB8AC3E}">
        <p14:creationId xmlns:p14="http://schemas.microsoft.com/office/powerpoint/2010/main" val="266343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89E08-0C08-4E99-BED8-D52E09112B36}"/>
              </a:ext>
            </a:extLst>
          </p:cNvPr>
          <p:cNvSpPr>
            <a:spLocks noGrp="1"/>
          </p:cNvSpPr>
          <p:nvPr>
            <p:ph type="title"/>
          </p:nvPr>
        </p:nvSpPr>
        <p:spPr/>
        <p:txBody>
          <a:bodyPr/>
          <a:lstStyle/>
          <a:p>
            <a:r>
              <a:rPr lang="en-GB" dirty="0">
                <a:latin typeface="Comfortaa" panose="020F0603070200060003" pitchFamily="34" charset="0"/>
              </a:rPr>
              <a:t>Would you now change anything ?</a:t>
            </a:r>
          </a:p>
        </p:txBody>
      </p:sp>
      <p:sp>
        <p:nvSpPr>
          <p:cNvPr id="4" name="Slide Number Placeholder 3">
            <a:extLst>
              <a:ext uri="{FF2B5EF4-FFF2-40B4-BE49-F238E27FC236}">
                <a16:creationId xmlns:a16="http://schemas.microsoft.com/office/drawing/2014/main" id="{7F4CFFD0-1B7A-4F80-9FEF-F059B1A086C5}"/>
              </a:ext>
            </a:extLst>
          </p:cNvPr>
          <p:cNvSpPr>
            <a:spLocks noGrp="1"/>
          </p:cNvSpPr>
          <p:nvPr>
            <p:ph type="sldNum" sz="quarter" idx="12"/>
          </p:nvPr>
        </p:nvSpPr>
        <p:spPr/>
        <p:txBody>
          <a:bodyPr/>
          <a:lstStyle/>
          <a:p>
            <a:fld id="{490165BC-DBA7-4530-8926-81165AFC8D69}" type="slidenum">
              <a:rPr lang="en-GB" smtClean="0">
                <a:solidFill>
                  <a:srgbClr val="445A69"/>
                </a:solidFill>
              </a:rPr>
              <a:pPr/>
              <a:t>66</a:t>
            </a:fld>
            <a:endParaRPr lang="en-GB">
              <a:solidFill>
                <a:srgbClr val="445A69"/>
              </a:solidFill>
            </a:endParaRPr>
          </a:p>
        </p:txBody>
      </p:sp>
      <p:sp>
        <p:nvSpPr>
          <p:cNvPr id="6" name="Rectangle 5">
            <a:extLst>
              <a:ext uri="{FF2B5EF4-FFF2-40B4-BE49-F238E27FC236}">
                <a16:creationId xmlns:a16="http://schemas.microsoft.com/office/drawing/2014/main" id="{268AFDBE-CC80-4283-9B95-6ECD2BDBEA83}"/>
              </a:ext>
            </a:extLst>
          </p:cNvPr>
          <p:cNvSpPr/>
          <p:nvPr/>
        </p:nvSpPr>
        <p:spPr>
          <a:xfrm>
            <a:off x="1336812" y="1916832"/>
            <a:ext cx="6567718" cy="646331"/>
          </a:xfrm>
          <a:prstGeom prst="rect">
            <a:avLst/>
          </a:prstGeom>
        </p:spPr>
        <p:txBody>
          <a:bodyPr wrap="square">
            <a:spAutoFit/>
          </a:bodyPr>
          <a:lstStyle/>
          <a:p>
            <a:pPr lvl="0" algn="ctr"/>
            <a:r>
              <a:rPr lang="en-US" dirty="0">
                <a:latin typeface="Arial" panose="020B0604020202020204" pitchFamily="34" charset="0"/>
                <a:cs typeface="Arial" panose="020B0604020202020204" pitchFamily="34" charset="0"/>
              </a:rPr>
              <a:t>The average gas bill is £650 and our charges make up 19% just over 32p per day do you think this is:</a:t>
            </a:r>
          </a:p>
        </p:txBody>
      </p:sp>
      <p:pic>
        <p:nvPicPr>
          <p:cNvPr id="8" name="Picture 7">
            <a:extLst>
              <a:ext uri="{FF2B5EF4-FFF2-40B4-BE49-F238E27FC236}">
                <a16:creationId xmlns:a16="http://schemas.microsoft.com/office/drawing/2014/main" id="{B58BB4C8-C47A-4FFE-B0F5-0C2A8DCB785E}"/>
              </a:ext>
            </a:extLst>
          </p:cNvPr>
          <p:cNvPicPr>
            <a:picLocks noChangeAspect="1"/>
          </p:cNvPicPr>
          <p:nvPr/>
        </p:nvPicPr>
        <p:blipFill>
          <a:blip r:embed="rId2"/>
          <a:stretch>
            <a:fillRect/>
          </a:stretch>
        </p:blipFill>
        <p:spPr>
          <a:xfrm>
            <a:off x="240155" y="3140968"/>
            <a:ext cx="8633710" cy="1750321"/>
          </a:xfrm>
          <a:prstGeom prst="rect">
            <a:avLst/>
          </a:prstGeom>
        </p:spPr>
      </p:pic>
    </p:spTree>
    <p:extLst>
      <p:ext uri="{BB962C8B-B14F-4D97-AF65-F5344CB8AC3E}">
        <p14:creationId xmlns:p14="http://schemas.microsoft.com/office/powerpoint/2010/main" val="154067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38629D-3283-42BE-B059-ADA3FEA56685}"/>
              </a:ext>
            </a:extLst>
          </p:cNvPr>
          <p:cNvSpPr>
            <a:spLocks noGrp="1"/>
          </p:cNvSpPr>
          <p:nvPr>
            <p:ph type="sldNum" sz="quarter" idx="12"/>
          </p:nvPr>
        </p:nvSpPr>
        <p:spPr/>
        <p:txBody>
          <a:bodyPr/>
          <a:lstStyle/>
          <a:p>
            <a:fld id="{490165BC-DBA7-4530-8926-81165AFC8D69}" type="slidenum">
              <a:rPr lang="en-GB" smtClean="0">
                <a:solidFill>
                  <a:srgbClr val="445A69"/>
                </a:solidFill>
              </a:rPr>
              <a:pPr/>
              <a:t>67</a:t>
            </a:fld>
            <a:endParaRPr lang="en-GB">
              <a:solidFill>
                <a:srgbClr val="445A69"/>
              </a:solidFill>
            </a:endParaRPr>
          </a:p>
        </p:txBody>
      </p:sp>
      <p:sp>
        <p:nvSpPr>
          <p:cNvPr id="5" name="Title 4">
            <a:extLst>
              <a:ext uri="{FF2B5EF4-FFF2-40B4-BE49-F238E27FC236}">
                <a16:creationId xmlns:a16="http://schemas.microsoft.com/office/drawing/2014/main" id="{66C71E4C-B4C8-4F48-866E-7AD793265041}"/>
              </a:ext>
            </a:extLst>
          </p:cNvPr>
          <p:cNvSpPr>
            <a:spLocks noGrp="1"/>
          </p:cNvSpPr>
          <p:nvPr>
            <p:ph type="title"/>
          </p:nvPr>
        </p:nvSpPr>
        <p:spPr>
          <a:xfrm>
            <a:off x="993449" y="2420888"/>
            <a:ext cx="7595121" cy="1641350"/>
          </a:xfrm>
        </p:spPr>
        <p:txBody>
          <a:bodyPr/>
          <a:lstStyle/>
          <a:p>
            <a:r>
              <a:rPr lang="en-GB" dirty="0">
                <a:latin typeface="Comfortaa" panose="020F0603070200060003" pitchFamily="34" charset="0"/>
              </a:rPr>
              <a:t>DISCUSSION SESSION</a:t>
            </a:r>
          </a:p>
        </p:txBody>
      </p:sp>
    </p:spTree>
    <p:extLst>
      <p:ext uri="{BB962C8B-B14F-4D97-AF65-F5344CB8AC3E}">
        <p14:creationId xmlns:p14="http://schemas.microsoft.com/office/powerpoint/2010/main" val="22554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E8CD-96F5-4676-8E01-903D1104214B}"/>
              </a:ext>
            </a:extLst>
          </p:cNvPr>
          <p:cNvSpPr>
            <a:spLocks noGrp="1"/>
          </p:cNvSpPr>
          <p:nvPr>
            <p:ph type="title"/>
          </p:nvPr>
        </p:nvSpPr>
        <p:spPr/>
        <p:txBody>
          <a:bodyPr/>
          <a:lstStyle/>
          <a:p>
            <a:r>
              <a:rPr lang="en-GB" dirty="0">
                <a:latin typeface="Comfortaa" panose="020F0603070200060003" pitchFamily="34" charset="0"/>
              </a:rPr>
              <a:t>Next steps </a:t>
            </a:r>
          </a:p>
        </p:txBody>
      </p:sp>
      <p:sp>
        <p:nvSpPr>
          <p:cNvPr id="4" name="Slide Number Placeholder 3">
            <a:extLst>
              <a:ext uri="{FF2B5EF4-FFF2-40B4-BE49-F238E27FC236}">
                <a16:creationId xmlns:a16="http://schemas.microsoft.com/office/drawing/2014/main" id="{4BD0975C-56B9-4FD0-BCB8-7D7B3EFC486F}"/>
              </a:ext>
            </a:extLst>
          </p:cNvPr>
          <p:cNvSpPr>
            <a:spLocks noGrp="1"/>
          </p:cNvSpPr>
          <p:nvPr>
            <p:ph type="sldNum" sz="quarter" idx="12"/>
          </p:nvPr>
        </p:nvSpPr>
        <p:spPr/>
        <p:txBody>
          <a:bodyPr/>
          <a:lstStyle/>
          <a:p>
            <a:fld id="{490165BC-DBA7-4530-8926-81165AFC8D69}" type="slidenum">
              <a:rPr lang="en-GB" smtClean="0">
                <a:solidFill>
                  <a:srgbClr val="445A69"/>
                </a:solidFill>
              </a:rPr>
              <a:pPr/>
              <a:t>68</a:t>
            </a:fld>
            <a:endParaRPr lang="en-GB">
              <a:solidFill>
                <a:srgbClr val="445A69"/>
              </a:solidFill>
            </a:endParaRPr>
          </a:p>
        </p:txBody>
      </p:sp>
      <p:graphicFrame>
        <p:nvGraphicFramePr>
          <p:cNvPr id="5" name="Diagram 4">
            <a:extLst>
              <a:ext uri="{FF2B5EF4-FFF2-40B4-BE49-F238E27FC236}">
                <a16:creationId xmlns:a16="http://schemas.microsoft.com/office/drawing/2014/main" id="{C62266A2-3825-4C8B-A58D-106E72B9DFA9}"/>
              </a:ext>
            </a:extLst>
          </p:cNvPr>
          <p:cNvGraphicFramePr/>
          <p:nvPr>
            <p:extLst>
              <p:ext uri="{D42A27DB-BD31-4B8C-83A1-F6EECF244321}">
                <p14:modId xmlns:p14="http://schemas.microsoft.com/office/powerpoint/2010/main" val="2755395299"/>
              </p:ext>
            </p:extLst>
          </p:nvPr>
        </p:nvGraphicFramePr>
        <p:xfrm>
          <a:off x="1509010" y="12687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093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B4481-C445-4DD9-B8D9-54B14B5FD815}"/>
              </a:ext>
            </a:extLst>
          </p:cNvPr>
          <p:cNvSpPr>
            <a:spLocks noGrp="1"/>
          </p:cNvSpPr>
          <p:nvPr>
            <p:ph type="title"/>
          </p:nvPr>
        </p:nvSpPr>
        <p:spPr/>
        <p:txBody>
          <a:bodyPr/>
          <a:lstStyle/>
          <a:p>
            <a:r>
              <a:rPr lang="en-GB" dirty="0">
                <a:latin typeface="Comfortaa" panose="020F0603070200060003" pitchFamily="34" charset="0"/>
              </a:rPr>
              <a:t>Up Next</a:t>
            </a:r>
          </a:p>
        </p:txBody>
      </p:sp>
      <p:sp>
        <p:nvSpPr>
          <p:cNvPr id="2" name="Slide Number Placeholder 1">
            <a:extLst>
              <a:ext uri="{FF2B5EF4-FFF2-40B4-BE49-F238E27FC236}">
                <a16:creationId xmlns:a16="http://schemas.microsoft.com/office/drawing/2014/main" id="{376644E1-361C-4D5D-9DFE-F95ECBA25FDD}"/>
              </a:ext>
            </a:extLst>
          </p:cNvPr>
          <p:cNvSpPr>
            <a:spLocks noGrp="1"/>
          </p:cNvSpPr>
          <p:nvPr>
            <p:ph type="sldNum" sz="quarter" idx="12"/>
          </p:nvPr>
        </p:nvSpPr>
        <p:spPr/>
        <p:txBody>
          <a:bodyPr/>
          <a:lstStyle/>
          <a:p>
            <a:fld id="{490165BC-DBA7-4530-8926-81165AFC8D69}" type="slidenum">
              <a:rPr lang="en-GB" smtClean="0">
                <a:solidFill>
                  <a:srgbClr val="445A69"/>
                </a:solidFill>
              </a:rPr>
              <a:pPr/>
              <a:t>69</a:t>
            </a:fld>
            <a:endParaRPr lang="en-GB">
              <a:solidFill>
                <a:srgbClr val="445A69"/>
              </a:solidFill>
            </a:endParaRPr>
          </a:p>
        </p:txBody>
      </p:sp>
      <p:sp>
        <p:nvSpPr>
          <p:cNvPr id="7" name="TextBox 6">
            <a:extLst>
              <a:ext uri="{FF2B5EF4-FFF2-40B4-BE49-F238E27FC236}">
                <a16:creationId xmlns:a16="http://schemas.microsoft.com/office/drawing/2014/main" id="{51812D53-F444-49E1-893C-FABBB31A2342}"/>
              </a:ext>
            </a:extLst>
          </p:cNvPr>
          <p:cNvSpPr txBox="1"/>
          <p:nvPr/>
        </p:nvSpPr>
        <p:spPr>
          <a:xfrm>
            <a:off x="2216750" y="1430901"/>
            <a:ext cx="4680520" cy="523220"/>
          </a:xfrm>
          <a:prstGeom prst="rect">
            <a:avLst/>
          </a:prstGeom>
          <a:noFill/>
        </p:spPr>
        <p:txBody>
          <a:bodyPr wrap="square" rtlCol="0">
            <a:spAutoFit/>
          </a:bodyPr>
          <a:lstStyle/>
          <a:p>
            <a:pPr algn="ctr"/>
            <a:r>
              <a:rPr lang="en-GB" sz="2800" b="1" dirty="0">
                <a:solidFill>
                  <a:schemeClr val="accent2"/>
                </a:solidFill>
                <a:latin typeface="Comfortaa" panose="020F0603070200060003" pitchFamily="34" charset="0"/>
              </a:rPr>
              <a:t>First…Lunch!</a:t>
            </a:r>
          </a:p>
        </p:txBody>
      </p:sp>
      <p:sp>
        <p:nvSpPr>
          <p:cNvPr id="8" name="TextBox 7">
            <a:extLst>
              <a:ext uri="{FF2B5EF4-FFF2-40B4-BE49-F238E27FC236}">
                <a16:creationId xmlns:a16="http://schemas.microsoft.com/office/drawing/2014/main" id="{C55B5105-3DE2-43DA-A22B-BE32FF85AB52}"/>
              </a:ext>
            </a:extLst>
          </p:cNvPr>
          <p:cNvSpPr txBox="1"/>
          <p:nvPr/>
        </p:nvSpPr>
        <p:spPr>
          <a:xfrm>
            <a:off x="755576" y="2294098"/>
            <a:ext cx="7283152" cy="2492990"/>
          </a:xfrm>
          <a:prstGeom prst="rect">
            <a:avLst/>
          </a:prstGeom>
          <a:noFill/>
        </p:spPr>
        <p:txBody>
          <a:bodyPr wrap="square" rtlCol="0">
            <a:spAutoFit/>
          </a:bodyPr>
          <a:lstStyle/>
          <a:p>
            <a:pPr algn="ctr"/>
            <a:r>
              <a:rPr lang="en-GB" sz="2800" b="1" dirty="0">
                <a:solidFill>
                  <a:schemeClr val="tx1">
                    <a:lumMod val="65000"/>
                    <a:lumOff val="35000"/>
                  </a:schemeClr>
                </a:solidFill>
                <a:latin typeface="Comfortaa" panose="020F0603070200060003" pitchFamily="34" charset="0"/>
                <a:cs typeface="Arial" panose="020B0604020202020204" pitchFamily="34" charset="0"/>
              </a:rPr>
              <a:t>Then at 2pm we have the following surgeries: </a:t>
            </a:r>
          </a:p>
          <a:p>
            <a:pPr algn="ctr"/>
            <a:endParaRPr lang="en-GB" sz="2000" dirty="0">
              <a:solidFill>
                <a:schemeClr val="tx1">
                  <a:lumMod val="65000"/>
                  <a:lumOff val="35000"/>
                </a:schemeClr>
              </a:solidFill>
              <a:latin typeface="Comfortaa" panose="020F0603070200060003" pitchFamily="34" charset="0"/>
              <a:cs typeface="Arial" panose="020B0604020202020204" pitchFamily="34" charset="0"/>
            </a:endParaRPr>
          </a:p>
          <a:p>
            <a:pPr marL="342900" indent="-342900" algn="ctr">
              <a:buFont typeface="Arial" panose="020B0604020202020204" pitchFamily="34" charset="0"/>
              <a:buChar char="•"/>
            </a:pPr>
            <a:r>
              <a:rPr lang="en-GB" sz="2000" b="1" dirty="0">
                <a:solidFill>
                  <a:schemeClr val="tx1">
                    <a:lumMod val="65000"/>
                    <a:lumOff val="35000"/>
                  </a:schemeClr>
                </a:solidFill>
                <a:latin typeface="Comfortaa" panose="020F0603070200060003" pitchFamily="34" charset="0"/>
                <a:cs typeface="Arial" panose="020B0604020202020204" pitchFamily="34" charset="0"/>
              </a:rPr>
              <a:t>Sustainability</a:t>
            </a:r>
            <a:r>
              <a:rPr lang="en-GB" sz="2000" dirty="0">
                <a:solidFill>
                  <a:schemeClr val="tx1">
                    <a:lumMod val="65000"/>
                    <a:lumOff val="35000"/>
                  </a:schemeClr>
                </a:solidFill>
                <a:latin typeface="Comfortaa" panose="020F0603070200060003" pitchFamily="34" charset="0"/>
                <a:cs typeface="Arial" panose="020B0604020202020204" pitchFamily="34" charset="0"/>
              </a:rPr>
              <a:t> – honing our goals</a:t>
            </a:r>
          </a:p>
          <a:p>
            <a:pPr marL="342900" indent="-342900" algn="ctr">
              <a:buFont typeface="Arial" panose="020B0604020202020204" pitchFamily="34" charset="0"/>
              <a:buChar char="•"/>
            </a:pPr>
            <a:r>
              <a:rPr lang="en-GB" sz="2000" b="1" dirty="0">
                <a:solidFill>
                  <a:schemeClr val="tx1">
                    <a:lumMod val="65000"/>
                    <a:lumOff val="35000"/>
                  </a:schemeClr>
                </a:solidFill>
                <a:latin typeface="Comfortaa" panose="020F0603070200060003" pitchFamily="34" charset="0"/>
                <a:cs typeface="Arial" panose="020B0604020202020204" pitchFamily="34" charset="0"/>
              </a:rPr>
              <a:t>Social Obligations </a:t>
            </a:r>
            <a:r>
              <a:rPr lang="en-GB" sz="2000" dirty="0">
                <a:solidFill>
                  <a:schemeClr val="tx1">
                    <a:lumMod val="65000"/>
                    <a:lumOff val="35000"/>
                  </a:schemeClr>
                </a:solidFill>
                <a:latin typeface="Comfortaa" panose="020F0603070200060003" pitchFamily="34" charset="0"/>
                <a:cs typeface="Arial" panose="020B0604020202020204" pitchFamily="34" charset="0"/>
              </a:rPr>
              <a:t>– our support measures and service</a:t>
            </a:r>
          </a:p>
          <a:p>
            <a:pPr marL="342900" indent="-342900" algn="ctr">
              <a:buFont typeface="Arial" panose="020B0604020202020204" pitchFamily="34" charset="0"/>
              <a:buChar char="•"/>
            </a:pPr>
            <a:r>
              <a:rPr lang="en-GB" sz="2000" b="1" dirty="0">
                <a:solidFill>
                  <a:schemeClr val="tx1">
                    <a:lumMod val="65000"/>
                    <a:lumOff val="35000"/>
                  </a:schemeClr>
                </a:solidFill>
                <a:latin typeface="Comfortaa" panose="020F0603070200060003" pitchFamily="34" charset="0"/>
                <a:cs typeface="Arial" panose="020B0604020202020204" pitchFamily="34" charset="0"/>
              </a:rPr>
              <a:t>Street works </a:t>
            </a:r>
            <a:r>
              <a:rPr lang="en-GB" sz="2000" dirty="0">
                <a:solidFill>
                  <a:schemeClr val="tx1">
                    <a:lumMod val="65000"/>
                    <a:lumOff val="35000"/>
                  </a:schemeClr>
                </a:solidFill>
                <a:latin typeface="Comfortaa" panose="020F0603070200060003" pitchFamily="34" charset="0"/>
                <a:cs typeface="Arial" panose="020B0604020202020204" pitchFamily="34" charset="0"/>
              </a:rPr>
              <a:t>– our current and future plans</a:t>
            </a:r>
          </a:p>
        </p:txBody>
      </p:sp>
    </p:spTree>
    <p:extLst>
      <p:ext uri="{BB962C8B-B14F-4D97-AF65-F5344CB8AC3E}">
        <p14:creationId xmlns:p14="http://schemas.microsoft.com/office/powerpoint/2010/main" val="366086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38629D-3283-42BE-B059-ADA3FEA56685}"/>
              </a:ext>
            </a:extLst>
          </p:cNvPr>
          <p:cNvSpPr>
            <a:spLocks noGrp="1"/>
          </p:cNvSpPr>
          <p:nvPr>
            <p:ph type="sldNum" sz="quarter" idx="12"/>
          </p:nvPr>
        </p:nvSpPr>
        <p:spPr/>
        <p:txBody>
          <a:bodyPr/>
          <a:lstStyle/>
          <a:p>
            <a:fld id="{490165BC-DBA7-4530-8926-81165AFC8D69}" type="slidenum">
              <a:rPr lang="en-GB" smtClean="0">
                <a:solidFill>
                  <a:srgbClr val="445A69"/>
                </a:solidFill>
              </a:rPr>
              <a:pPr/>
              <a:t>7</a:t>
            </a:fld>
            <a:endParaRPr lang="en-GB">
              <a:solidFill>
                <a:srgbClr val="445A69"/>
              </a:solidFill>
            </a:endParaRPr>
          </a:p>
        </p:txBody>
      </p:sp>
      <p:sp>
        <p:nvSpPr>
          <p:cNvPr id="5" name="Title 4">
            <a:extLst>
              <a:ext uri="{FF2B5EF4-FFF2-40B4-BE49-F238E27FC236}">
                <a16:creationId xmlns:a16="http://schemas.microsoft.com/office/drawing/2014/main" id="{66C71E4C-B4C8-4F48-866E-7AD793265041}"/>
              </a:ext>
            </a:extLst>
          </p:cNvPr>
          <p:cNvSpPr>
            <a:spLocks noGrp="1"/>
          </p:cNvSpPr>
          <p:nvPr>
            <p:ph type="title"/>
          </p:nvPr>
        </p:nvSpPr>
        <p:spPr>
          <a:xfrm>
            <a:off x="993449" y="2420888"/>
            <a:ext cx="7595121" cy="1641350"/>
          </a:xfrm>
        </p:spPr>
        <p:txBody>
          <a:bodyPr/>
          <a:lstStyle/>
          <a:p>
            <a:r>
              <a:rPr lang="en-GB" dirty="0">
                <a:latin typeface="Comfortaa" panose="020F0603070200060003" pitchFamily="34" charset="0"/>
              </a:rPr>
              <a:t>DISCUSSION SESSION</a:t>
            </a:r>
          </a:p>
        </p:txBody>
      </p:sp>
    </p:spTree>
    <p:extLst>
      <p:ext uri="{BB962C8B-B14F-4D97-AF65-F5344CB8AC3E}">
        <p14:creationId xmlns:p14="http://schemas.microsoft.com/office/powerpoint/2010/main" val="189644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0E3413-2E54-40FC-90AC-BD4B6519C674}"/>
              </a:ext>
            </a:extLst>
          </p:cNvPr>
          <p:cNvSpPr>
            <a:spLocks noGrp="1"/>
          </p:cNvSpPr>
          <p:nvPr>
            <p:ph type="sldNum" sz="quarter" idx="12"/>
          </p:nvPr>
        </p:nvSpPr>
        <p:spPr/>
        <p:txBody>
          <a:bodyPr/>
          <a:lstStyle/>
          <a:p>
            <a:fld id="{490165BC-DBA7-4530-8926-81165AFC8D69}" type="slidenum">
              <a:rPr lang="en-GB" smtClean="0">
                <a:solidFill>
                  <a:srgbClr val="445A69"/>
                </a:solidFill>
              </a:rPr>
              <a:pPr/>
              <a:t>8</a:t>
            </a:fld>
            <a:endParaRPr lang="en-GB">
              <a:solidFill>
                <a:srgbClr val="445A69"/>
              </a:solidFill>
            </a:endParaRPr>
          </a:p>
        </p:txBody>
      </p:sp>
      <p:sp>
        <p:nvSpPr>
          <p:cNvPr id="3" name="Title 2">
            <a:extLst>
              <a:ext uri="{FF2B5EF4-FFF2-40B4-BE49-F238E27FC236}">
                <a16:creationId xmlns:a16="http://schemas.microsoft.com/office/drawing/2014/main" id="{B4DCA719-0E0F-44F0-9589-170A161607E4}"/>
              </a:ext>
            </a:extLst>
          </p:cNvPr>
          <p:cNvSpPr>
            <a:spLocks noGrp="1"/>
          </p:cNvSpPr>
          <p:nvPr>
            <p:ph type="title"/>
          </p:nvPr>
        </p:nvSpPr>
        <p:spPr/>
        <p:txBody>
          <a:bodyPr>
            <a:normAutofit fontScale="90000"/>
          </a:bodyPr>
          <a:lstStyle/>
          <a:p>
            <a:r>
              <a:rPr lang="en-GB" dirty="0">
                <a:latin typeface="Comfortaa" panose="020F0603070200060003" pitchFamily="34" charset="0"/>
              </a:rPr>
              <a:t>Session 1</a:t>
            </a:r>
            <a:br>
              <a:rPr lang="en-GB" dirty="0">
                <a:latin typeface="Comfortaa" panose="020F0603070200060003" pitchFamily="34" charset="0"/>
              </a:rPr>
            </a:br>
            <a:r>
              <a:rPr lang="en-GB" sz="3600" dirty="0">
                <a:latin typeface="Comfortaa" panose="020F0603070200060003" pitchFamily="34" charset="0"/>
              </a:rPr>
              <a:t>Our business plan &amp; </a:t>
            </a:r>
            <a:br>
              <a:rPr lang="en-GB" sz="3600" dirty="0">
                <a:latin typeface="Comfortaa" panose="020F0603070200060003" pitchFamily="34" charset="0"/>
              </a:rPr>
            </a:br>
            <a:r>
              <a:rPr lang="en-GB" sz="3600" dirty="0">
                <a:latin typeface="Comfortaa" panose="020F0603070200060003" pitchFamily="34" charset="0"/>
              </a:rPr>
              <a:t>Your priorities</a:t>
            </a:r>
            <a:endParaRPr lang="en-GB" dirty="0">
              <a:latin typeface="Comfortaa" panose="020F0603070200060003" pitchFamily="34" charset="0"/>
            </a:endParaRPr>
          </a:p>
        </p:txBody>
      </p:sp>
      <p:sp>
        <p:nvSpPr>
          <p:cNvPr id="5" name="TextBox 4">
            <a:extLst>
              <a:ext uri="{FF2B5EF4-FFF2-40B4-BE49-F238E27FC236}">
                <a16:creationId xmlns:a16="http://schemas.microsoft.com/office/drawing/2014/main" id="{C843B51B-A881-4EC7-8D9E-E09D1E57DE43}"/>
              </a:ext>
            </a:extLst>
          </p:cNvPr>
          <p:cNvSpPr txBox="1"/>
          <p:nvPr/>
        </p:nvSpPr>
        <p:spPr>
          <a:xfrm>
            <a:off x="5148064" y="4509120"/>
            <a:ext cx="3240360" cy="830997"/>
          </a:xfrm>
          <a:prstGeom prst="rect">
            <a:avLst/>
          </a:prstGeom>
          <a:noFill/>
        </p:spPr>
        <p:txBody>
          <a:bodyPr wrap="square" rtlCol="0">
            <a:spAutoFit/>
          </a:bodyPr>
          <a:lstStyle/>
          <a:p>
            <a:r>
              <a:rPr lang="en-GB" sz="2400" dirty="0">
                <a:solidFill>
                  <a:schemeClr val="bg1"/>
                </a:solidFill>
                <a:latin typeface="Comfortaa" panose="020F0603070200060003" pitchFamily="34" charset="0"/>
              </a:rPr>
              <a:t>Sarah Williams – Head of Regulation</a:t>
            </a:r>
          </a:p>
        </p:txBody>
      </p:sp>
    </p:spTree>
    <p:extLst>
      <p:ext uri="{BB962C8B-B14F-4D97-AF65-F5344CB8AC3E}">
        <p14:creationId xmlns:p14="http://schemas.microsoft.com/office/powerpoint/2010/main" val="322389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fortaa" panose="020F0603070200060003" pitchFamily="34" charset="0"/>
              </a:rPr>
              <a:t>What is RIIO – GD1?</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165BC-DBA7-4530-8926-81165AFC8D69}" type="slidenum">
              <a:rPr kumimoji="0" lang="en-GB" sz="1200" b="0" i="0" u="none" strike="noStrike" kern="1200" cap="none" spc="0" normalizeH="0" baseline="0" noProof="0" smtClean="0">
                <a:ln>
                  <a:noFill/>
                </a:ln>
                <a:solidFill>
                  <a:srgbClr val="445A6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445A69"/>
              </a:solidFill>
              <a:effectLst/>
              <a:uLnTx/>
              <a:uFillTx/>
              <a:latin typeface="Arial"/>
              <a:ea typeface="+mn-ea"/>
              <a:cs typeface="+mn-cs"/>
            </a:endParaRPr>
          </a:p>
        </p:txBody>
      </p:sp>
      <p:sp>
        <p:nvSpPr>
          <p:cNvPr id="7" name="Rounded Rectangle 6"/>
          <p:cNvSpPr/>
          <p:nvPr/>
        </p:nvSpPr>
        <p:spPr>
          <a:xfrm>
            <a:off x="426276" y="6283961"/>
            <a:ext cx="6600750" cy="428528"/>
          </a:xfrm>
          <a:prstGeom prst="roundRect">
            <a:avLst/>
          </a:prstGeom>
          <a:solidFill>
            <a:srgbClr val="E37222"/>
          </a:solidFill>
          <a:ln w="762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omfortaa" panose="020F0603070200060003" pitchFamily="34" charset="0"/>
                <a:ea typeface="+mn-ea"/>
                <a:cs typeface="Arial" panose="020B0604020202020204" pitchFamily="34" charset="0"/>
              </a:rPr>
              <a:t>RIIO-GD1 is the first gas distribution price control review to use the RIIO model.</a:t>
            </a:r>
          </a:p>
        </p:txBody>
      </p:sp>
      <p:sp>
        <p:nvSpPr>
          <p:cNvPr id="8" name="Oval 7"/>
          <p:cNvSpPr/>
          <p:nvPr/>
        </p:nvSpPr>
        <p:spPr>
          <a:xfrm>
            <a:off x="185664" y="6165304"/>
            <a:ext cx="493528" cy="428528"/>
          </a:xfrm>
          <a:prstGeom prst="ellipse">
            <a:avLst/>
          </a:prstGeom>
          <a:solidFill>
            <a:srgbClr val="E37222"/>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omfortaa" panose="020F0603070200060003" pitchFamily="34" charset="0"/>
                <a:ea typeface="+mn-ea"/>
                <a:cs typeface="+mn-cs"/>
              </a:rPr>
              <a:t>!</a:t>
            </a:r>
          </a:p>
        </p:txBody>
      </p:sp>
      <p:sp>
        <p:nvSpPr>
          <p:cNvPr id="16" name="Rounded Rectangle 15"/>
          <p:cNvSpPr/>
          <p:nvPr/>
        </p:nvSpPr>
        <p:spPr>
          <a:xfrm>
            <a:off x="811982" y="3037731"/>
            <a:ext cx="2481039" cy="1385317"/>
          </a:xfrm>
          <a:prstGeom prst="roundRect">
            <a:avLst/>
          </a:prstGeom>
          <a:solidFill>
            <a:srgbClr val="D6E03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R</a:t>
            </a:r>
            <a:r>
              <a:rPr kumimoji="0" lang="en-GB"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evenue=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I</a:t>
            </a:r>
            <a:r>
              <a:rPr kumimoji="0" lang="en-GB"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ncentives+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I</a:t>
            </a:r>
            <a:r>
              <a:rPr kumimoji="0" lang="en-GB"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nnovation+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O</a:t>
            </a:r>
            <a:r>
              <a:rPr kumimoji="0" lang="en-GB"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utputs</a:t>
            </a:r>
          </a:p>
        </p:txBody>
      </p:sp>
      <p:sp>
        <p:nvSpPr>
          <p:cNvPr id="5" name="TextBox 4"/>
          <p:cNvSpPr txBox="1"/>
          <p:nvPr/>
        </p:nvSpPr>
        <p:spPr>
          <a:xfrm>
            <a:off x="3734147" y="3536502"/>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a:t>
            </a:r>
          </a:p>
        </p:txBody>
      </p:sp>
      <p:sp>
        <p:nvSpPr>
          <p:cNvPr id="17" name="Rounded Rectangle 16"/>
          <p:cNvSpPr/>
          <p:nvPr/>
        </p:nvSpPr>
        <p:spPr>
          <a:xfrm>
            <a:off x="4341022" y="2924944"/>
            <a:ext cx="4191418" cy="1498104"/>
          </a:xfrm>
          <a:prstGeom prst="roundRect">
            <a:avLst/>
          </a:prstGeom>
          <a:solidFill>
            <a:srgbClr val="D6E03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Is the framework that sets the outputs the 8 gas distribution networks (GDN’s) need to deliver for consumers – it also sets our charges for 2013-2021 </a:t>
            </a:r>
          </a:p>
        </p:txBody>
      </p:sp>
      <p:sp>
        <p:nvSpPr>
          <p:cNvPr id="18" name="Rounded Rectangle 17"/>
          <p:cNvSpPr/>
          <p:nvPr/>
        </p:nvSpPr>
        <p:spPr>
          <a:xfrm>
            <a:off x="4418222" y="1455442"/>
            <a:ext cx="4114217" cy="995063"/>
          </a:xfrm>
          <a:prstGeom prst="roundRect">
            <a:avLst/>
          </a:prstGeom>
          <a:solidFill>
            <a:srgbClr val="D6E03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We are regulated by Ofgem who set our prices and targets with the consumers best interests in mind. </a:t>
            </a:r>
          </a:p>
        </p:txBody>
      </p:sp>
      <p:sp>
        <p:nvSpPr>
          <p:cNvPr id="19" name="Rounded Rectangle 18"/>
          <p:cNvSpPr/>
          <p:nvPr/>
        </p:nvSpPr>
        <p:spPr>
          <a:xfrm>
            <a:off x="811982" y="1484785"/>
            <a:ext cx="2481039" cy="1080120"/>
          </a:xfrm>
          <a:prstGeom prst="roundRect">
            <a:avLst/>
          </a:prstGeom>
          <a:solidFill>
            <a:srgbClr val="D6E03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Ofgem- Office of Gas and Electricity Markets</a:t>
            </a:r>
          </a:p>
        </p:txBody>
      </p:sp>
      <p:sp>
        <p:nvSpPr>
          <p:cNvPr id="20" name="TextBox 19"/>
          <p:cNvSpPr txBox="1"/>
          <p:nvPr/>
        </p:nvSpPr>
        <p:spPr>
          <a:xfrm>
            <a:off x="3734147" y="1794012"/>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a:t>
            </a:r>
          </a:p>
        </p:txBody>
      </p:sp>
      <p:sp>
        <p:nvSpPr>
          <p:cNvPr id="21" name="Rounded Rectangle 20"/>
          <p:cNvSpPr/>
          <p:nvPr/>
        </p:nvSpPr>
        <p:spPr>
          <a:xfrm>
            <a:off x="804296" y="4915277"/>
            <a:ext cx="2488725" cy="817979"/>
          </a:xfrm>
          <a:prstGeom prst="roundRect">
            <a:avLst/>
          </a:prstGeom>
          <a:solidFill>
            <a:srgbClr val="D6E03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GD1 – Gas Distribution 1 </a:t>
            </a:r>
          </a:p>
        </p:txBody>
      </p:sp>
      <p:sp>
        <p:nvSpPr>
          <p:cNvPr id="22" name="TextBox 21"/>
          <p:cNvSpPr txBox="1"/>
          <p:nvPr/>
        </p:nvSpPr>
        <p:spPr>
          <a:xfrm>
            <a:off x="3734147" y="5187006"/>
            <a:ext cx="5040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a:t>
            </a:r>
          </a:p>
        </p:txBody>
      </p:sp>
      <p:sp>
        <p:nvSpPr>
          <p:cNvPr id="23" name="Rounded Rectangle 22"/>
          <p:cNvSpPr/>
          <p:nvPr/>
        </p:nvSpPr>
        <p:spPr>
          <a:xfrm>
            <a:off x="4418222" y="4830693"/>
            <a:ext cx="4114218" cy="902563"/>
          </a:xfrm>
          <a:prstGeom prst="roundRect">
            <a:avLst/>
          </a:prstGeom>
          <a:solidFill>
            <a:srgbClr val="D6E03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Is the control period from 2013-2021 </a:t>
            </a:r>
          </a:p>
        </p:txBody>
      </p:sp>
    </p:spTree>
    <p:extLst>
      <p:ext uri="{BB962C8B-B14F-4D97-AF65-F5344CB8AC3E}">
        <p14:creationId xmlns:p14="http://schemas.microsoft.com/office/powerpoint/2010/main" val="44877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59">
      <a:dk1>
        <a:sysClr val="windowText" lastClr="000000"/>
      </a:dk1>
      <a:lt1>
        <a:sysClr val="window" lastClr="FFFFFF"/>
      </a:lt1>
      <a:dk2>
        <a:srgbClr val="445A69"/>
      </a:dk2>
      <a:lt2>
        <a:srgbClr val="EEECE1"/>
      </a:lt2>
      <a:accent1>
        <a:srgbClr val="445A69"/>
      </a:accent1>
      <a:accent2>
        <a:srgbClr val="ED7F11"/>
      </a:accent2>
      <a:accent3>
        <a:srgbClr val="D6DF25"/>
      </a:accent3>
      <a:accent4>
        <a:srgbClr val="69276B"/>
      </a:accent4>
      <a:accent5>
        <a:srgbClr val="43BFCB"/>
      </a:accent5>
      <a:accent6>
        <a:srgbClr val="445A6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Custom 59">
      <a:dk1>
        <a:sysClr val="windowText" lastClr="000000"/>
      </a:dk1>
      <a:lt1>
        <a:sysClr val="window" lastClr="FFFFFF"/>
      </a:lt1>
      <a:dk2>
        <a:srgbClr val="445A69"/>
      </a:dk2>
      <a:lt2>
        <a:srgbClr val="EEECE1"/>
      </a:lt2>
      <a:accent1>
        <a:srgbClr val="445A69"/>
      </a:accent1>
      <a:accent2>
        <a:srgbClr val="ED7F11"/>
      </a:accent2>
      <a:accent3>
        <a:srgbClr val="D6DF25"/>
      </a:accent3>
      <a:accent4>
        <a:srgbClr val="69276B"/>
      </a:accent4>
      <a:accent5>
        <a:srgbClr val="43BFCB"/>
      </a:accent5>
      <a:accent6>
        <a:srgbClr val="445A6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59">
      <a:dk1>
        <a:sysClr val="windowText" lastClr="000000"/>
      </a:dk1>
      <a:lt1>
        <a:sysClr val="window" lastClr="FFFFFF"/>
      </a:lt1>
      <a:dk2>
        <a:srgbClr val="445A69"/>
      </a:dk2>
      <a:lt2>
        <a:srgbClr val="EEECE1"/>
      </a:lt2>
      <a:accent1>
        <a:srgbClr val="445A69"/>
      </a:accent1>
      <a:accent2>
        <a:srgbClr val="ED7F11"/>
      </a:accent2>
      <a:accent3>
        <a:srgbClr val="D6DF25"/>
      </a:accent3>
      <a:accent4>
        <a:srgbClr val="69276B"/>
      </a:accent4>
      <a:accent5>
        <a:srgbClr val="43BFCB"/>
      </a:accent5>
      <a:accent6>
        <a:srgbClr val="445A6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Custom 59">
      <a:dk1>
        <a:sysClr val="windowText" lastClr="000000"/>
      </a:dk1>
      <a:lt1>
        <a:sysClr val="window" lastClr="FFFFFF"/>
      </a:lt1>
      <a:dk2>
        <a:srgbClr val="445A69"/>
      </a:dk2>
      <a:lt2>
        <a:srgbClr val="EEECE1"/>
      </a:lt2>
      <a:accent1>
        <a:srgbClr val="445A69"/>
      </a:accent1>
      <a:accent2>
        <a:srgbClr val="ED7F11"/>
      </a:accent2>
      <a:accent3>
        <a:srgbClr val="D6DF25"/>
      </a:accent3>
      <a:accent4>
        <a:srgbClr val="69276B"/>
      </a:accent4>
      <a:accent5>
        <a:srgbClr val="43BFCB"/>
      </a:accent5>
      <a:accent6>
        <a:srgbClr val="445A6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6CD11356F9364AA9D0ADA9AE97DC6F" ma:contentTypeVersion="10" ma:contentTypeDescription="Create a new document." ma:contentTypeScope="" ma:versionID="b9e456f730e13e0dbc9cdf4c415614d5">
  <xsd:schema xmlns:xsd="http://www.w3.org/2001/XMLSchema" xmlns:xs="http://www.w3.org/2001/XMLSchema" xmlns:p="http://schemas.microsoft.com/office/2006/metadata/properties" xmlns:ns2="788f93a6-51d7-451f-8619-d0dae2d69888" xmlns:ns3="d5836170-9adc-41e5-bb13-bbf428720564" targetNamespace="http://schemas.microsoft.com/office/2006/metadata/properties" ma:root="true" ma:fieldsID="7e8b1aca4f90101da53cd7e50d0a0fde" ns2:_="" ns3:_="">
    <xsd:import namespace="788f93a6-51d7-451f-8619-d0dae2d69888"/>
    <xsd:import namespace="d5836170-9adc-41e5-bb13-bbf4287205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f93a6-51d7-451f-8619-d0dae2d6988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836170-9adc-41e5-bb13-bbf428720564"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037ADC-78D3-46F2-BF06-CCB1467233D4}">
  <ds:schemaRefs>
    <ds:schemaRef ds:uri="http://schemas.microsoft.com/sharepoint/v3/contenttype/forms"/>
  </ds:schemaRefs>
</ds:datastoreItem>
</file>

<file path=customXml/itemProps2.xml><?xml version="1.0" encoding="utf-8"?>
<ds:datastoreItem xmlns:ds="http://schemas.openxmlformats.org/officeDocument/2006/customXml" ds:itemID="{468EB52F-A4CF-4F21-AE65-130CBEC39A41}">
  <ds:schemaRefs>
    <ds:schemaRef ds:uri="d5836170-9adc-41e5-bb13-bbf428720564"/>
    <ds:schemaRef ds:uri="http://purl.org/dc/terms/"/>
    <ds:schemaRef ds:uri="http://schemas.microsoft.com/office/2006/documentManagement/types"/>
    <ds:schemaRef ds:uri="http://www.w3.org/XML/1998/namespace"/>
    <ds:schemaRef ds:uri="788f93a6-51d7-451f-8619-d0dae2d69888"/>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01DE59E-BE5A-4531-B0E3-C9F3934547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f93a6-51d7-451f-8619-d0dae2d69888"/>
    <ds:schemaRef ds:uri="d5836170-9adc-41e5-bb13-bbf428720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16128</TotalTime>
  <Words>4967</Words>
  <Application>Microsoft Office PowerPoint</Application>
  <PresentationFormat>On-screen Show (4:3)</PresentationFormat>
  <Paragraphs>748</Paragraphs>
  <Slides>69</Slides>
  <Notes>21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69</vt:i4>
      </vt:variant>
    </vt:vector>
  </HeadingPairs>
  <TitlesOfParts>
    <vt:vector size="79" baseType="lpstr">
      <vt:lpstr>MS PGothic</vt:lpstr>
      <vt:lpstr>Arial</vt:lpstr>
      <vt:lpstr>Calibri</vt:lpstr>
      <vt:lpstr>Comfortaa</vt:lpstr>
      <vt:lpstr>Times New Roman</vt:lpstr>
      <vt:lpstr>Wingdings</vt:lpstr>
      <vt:lpstr>1_Office Theme</vt:lpstr>
      <vt:lpstr>10_Office Theme</vt:lpstr>
      <vt:lpstr>Office Theme</vt:lpstr>
      <vt:lpstr>11_Office Theme</vt:lpstr>
      <vt:lpstr>Wales &amp; West Utilities Stakeholder Workshop</vt:lpstr>
      <vt:lpstr>Housekeeping</vt:lpstr>
      <vt:lpstr>Welcome</vt:lpstr>
      <vt:lpstr>INTRODUCTION</vt:lpstr>
      <vt:lpstr>Wales &amp; West Utilities </vt:lpstr>
      <vt:lpstr>Purpose for today</vt:lpstr>
      <vt:lpstr>DISCUSSION SESSION</vt:lpstr>
      <vt:lpstr>Session 1 Our business plan &amp;  Your priorities</vt:lpstr>
      <vt:lpstr>What is RIIO – GD1?</vt:lpstr>
      <vt:lpstr>What is RIIO - GD2?</vt:lpstr>
      <vt:lpstr>Our GD2 engagement </vt:lpstr>
      <vt:lpstr>Engagement &amp; research </vt:lpstr>
      <vt:lpstr>Some key findings </vt:lpstr>
      <vt:lpstr>Stakeholder Priorities</vt:lpstr>
      <vt:lpstr>Stakeholder priorities over the years</vt:lpstr>
      <vt:lpstr>Stakeholder priorities and findings</vt:lpstr>
      <vt:lpstr>Mini breakout session</vt:lpstr>
      <vt:lpstr>Session 2 </vt:lpstr>
      <vt:lpstr>Value for money</vt:lpstr>
      <vt:lpstr>Gas vs electricity</vt:lpstr>
      <vt:lpstr>The average annual gas bill</vt:lpstr>
      <vt:lpstr>Delivering value for money</vt:lpstr>
      <vt:lpstr>How are our costs made up?</vt:lpstr>
      <vt:lpstr>Discussion session </vt:lpstr>
      <vt:lpstr>DISCUSSION SESSION</vt:lpstr>
      <vt:lpstr>Session 3  safety: Our mains replacement and theft of gas</vt:lpstr>
      <vt:lpstr>Mains replacement</vt:lpstr>
      <vt:lpstr>Context</vt:lpstr>
      <vt:lpstr>Why do we do it?</vt:lpstr>
      <vt:lpstr>PowerPoint Presentation</vt:lpstr>
      <vt:lpstr>Topic for discussion </vt:lpstr>
      <vt:lpstr>Communicating our planned works</vt:lpstr>
      <vt:lpstr>How we communicate with stakeholders</vt:lpstr>
      <vt:lpstr>How we communicate with customers</vt:lpstr>
      <vt:lpstr>Our Future Proposal</vt:lpstr>
      <vt:lpstr>Future proposals discussion</vt:lpstr>
      <vt:lpstr>THEFT OF GAS</vt:lpstr>
      <vt:lpstr>PowerPoint Presentation</vt:lpstr>
      <vt:lpstr>Theft of gas – the facts</vt:lpstr>
      <vt:lpstr>How are we tackling it?</vt:lpstr>
      <vt:lpstr>Bespoke incentive for GD2</vt:lpstr>
      <vt:lpstr>Tackling theft of gas</vt:lpstr>
      <vt:lpstr>DISCUSSION SESSION</vt:lpstr>
      <vt:lpstr>Coffee break</vt:lpstr>
      <vt:lpstr>Topic for discussion </vt:lpstr>
      <vt:lpstr>Session 4  Future Energy Solutions</vt:lpstr>
      <vt:lpstr>The current role of gas</vt:lpstr>
      <vt:lpstr>Finding a balance</vt:lpstr>
      <vt:lpstr>Role of gas – in the future</vt:lpstr>
      <vt:lpstr>Role of gas to support green electricity</vt:lpstr>
      <vt:lpstr>Fuel of choice – questions  </vt:lpstr>
      <vt:lpstr>Session 5  Social Obligations</vt:lpstr>
      <vt:lpstr>PowerPoint Presentation</vt:lpstr>
      <vt:lpstr>Outcomes in GD1 – Customers in vulnerable situations</vt:lpstr>
      <vt:lpstr>Outcomes in GD1 - Carbon Monoxide (CO)</vt:lpstr>
      <vt:lpstr>Our research told us </vt:lpstr>
      <vt:lpstr>Perceived value - Customers</vt:lpstr>
      <vt:lpstr>Our strategy for GD2</vt:lpstr>
      <vt:lpstr>Community fund </vt:lpstr>
      <vt:lpstr>Our Social Return On Investment Tool</vt:lpstr>
      <vt:lpstr>Vulnerability incentive</vt:lpstr>
      <vt:lpstr>DISCUSSION SESSION</vt:lpstr>
      <vt:lpstr>Summary</vt:lpstr>
      <vt:lpstr>What we’ve captured today</vt:lpstr>
      <vt:lpstr>Would you now change anything?</vt:lpstr>
      <vt:lpstr>Would you now change anything ?</vt:lpstr>
      <vt:lpstr>DISCUSSION SESSION</vt:lpstr>
      <vt:lpstr>Next steps </vt:lpstr>
      <vt:lpstr>Up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Thompson</dc:creator>
  <cp:lastModifiedBy>Paisley Henderson</cp:lastModifiedBy>
  <cp:revision>617</cp:revision>
  <cp:lastPrinted>2018-05-02T07:18:06Z</cp:lastPrinted>
  <dcterms:created xsi:type="dcterms:W3CDTF">2014-10-27T13:24:26Z</dcterms:created>
  <dcterms:modified xsi:type="dcterms:W3CDTF">2019-05-17T07:16:03Z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0x010100806CD11356F9364AA9D0ADA9AE97DC6F</vt:lpwstr>
  </property>
</Properties>
</file>