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9" r:id="rId5"/>
    <p:sldMasterId id="2147483728" r:id="rId6"/>
  </p:sldMasterIdLst>
  <p:notesMasterIdLst>
    <p:notesMasterId r:id="rId44"/>
  </p:notesMasterIdLst>
  <p:sldIdLst>
    <p:sldId id="260" r:id="rId7"/>
    <p:sldId id="1418" r:id="rId8"/>
    <p:sldId id="1404" r:id="rId9"/>
    <p:sldId id="301" r:id="rId10"/>
    <p:sldId id="1405" r:id="rId11"/>
    <p:sldId id="1434" r:id="rId12"/>
    <p:sldId id="1406" r:id="rId13"/>
    <p:sldId id="1439" r:id="rId14"/>
    <p:sldId id="305" r:id="rId15"/>
    <p:sldId id="1438" r:id="rId16"/>
    <p:sldId id="274" r:id="rId17"/>
    <p:sldId id="1429" r:id="rId18"/>
    <p:sldId id="1430" r:id="rId19"/>
    <p:sldId id="1435" r:id="rId20"/>
    <p:sldId id="1437" r:id="rId21"/>
    <p:sldId id="1436" r:id="rId22"/>
    <p:sldId id="304" r:id="rId23"/>
    <p:sldId id="1431" r:id="rId24"/>
    <p:sldId id="1424" r:id="rId25"/>
    <p:sldId id="1432" r:id="rId26"/>
    <p:sldId id="1442" r:id="rId27"/>
    <p:sldId id="1423" r:id="rId28"/>
    <p:sldId id="1408" r:id="rId29"/>
    <p:sldId id="1394" r:id="rId30"/>
    <p:sldId id="1425" r:id="rId31"/>
    <p:sldId id="1402" r:id="rId32"/>
    <p:sldId id="1392" r:id="rId33"/>
    <p:sldId id="1441" r:id="rId34"/>
    <p:sldId id="1444" r:id="rId35"/>
    <p:sldId id="1443" r:id="rId36"/>
    <p:sldId id="344" r:id="rId37"/>
    <p:sldId id="337" r:id="rId38"/>
    <p:sldId id="338" r:id="rId39"/>
    <p:sldId id="339" r:id="rId40"/>
    <p:sldId id="345" r:id="rId41"/>
    <p:sldId id="340"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re Section" id="{5B9026F7-BE49-485B-B646-93B05D0C98AC}">
          <p14:sldIdLst>
            <p14:sldId id="260"/>
            <p14:sldId id="1418"/>
            <p14:sldId id="1404"/>
            <p14:sldId id="301"/>
            <p14:sldId id="1405"/>
            <p14:sldId id="1434"/>
            <p14:sldId id="1406"/>
            <p14:sldId id="1439"/>
            <p14:sldId id="305"/>
            <p14:sldId id="1438"/>
            <p14:sldId id="274"/>
            <p14:sldId id="1429"/>
            <p14:sldId id="1430"/>
            <p14:sldId id="1435"/>
            <p14:sldId id="1437"/>
            <p14:sldId id="1436"/>
            <p14:sldId id="304"/>
            <p14:sldId id="1431"/>
            <p14:sldId id="1424"/>
            <p14:sldId id="1432"/>
            <p14:sldId id="1442"/>
            <p14:sldId id="1423"/>
            <p14:sldId id="1408"/>
            <p14:sldId id="1394"/>
            <p14:sldId id="1425"/>
            <p14:sldId id="1402"/>
            <p14:sldId id="1392"/>
            <p14:sldId id="1441"/>
            <p14:sldId id="1444"/>
            <p14:sldId id="1443"/>
            <p14:sldId id="344"/>
            <p14:sldId id="337"/>
            <p14:sldId id="338"/>
            <p14:sldId id="339"/>
            <p14:sldId id="345"/>
            <p14:sldId id="340"/>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C55302-38F7-6E2B-DBE6-A42B502CFA3D}" name="Aleena Numaan" initials="AN" userId="159.britainthinkseu.egnyte.com_tp_egnyte_plus" providerId="Windows Live"/>
  <p188:author id="{8AE4484E-8641-437F-4A66-18FA50FC5FDF}" name="Teresa Kuhn" initials="TK" userId="S::tkuhn@britainthinks.com::650188c2-19d9-4f9c-b007-9ec24fdd6dc5" providerId="AD"/>
  <p188:author id="{014D1570-4CE2-FD10-5F89-A8078FC15B9B}" name="Teresa Kuhn" initials="TK" userId="11.britainthinkseu.egnyte.com_tp_egnyte_plus" providerId="Windows Live"/>
  <p188:author id="{2D827370-1BFC-405E-575D-845547480DE9}" name="Julia Ridpath" initials="JR" userId="S::jridpath@thinksinsight.com::061831d4-7783-4b2b-bfb9-030294f86cec" providerId="AD"/>
  <p188:author id="{02E561A5-8A3A-BFF9-4871-E39EF291D6E9}" name="Elliot O'Leary" initials="EO" userId="138.britainthinkseu.egnyte.com_tp_egnyte_plus" providerId="Windows Live"/>
  <p188:author id="{3C8582B6-F168-EDF2-4003-971158CFA3E0}" name="Teresa Kuhn" initials="TK" userId="S::tkuhn@thinksinsight.com::650188c2-19d9-4f9c-b007-9ec24fdd6dc5" providerId="AD"/>
  <p188:author id="{4E9046C8-E69F-BABF-06AC-94705ABF20E9}" name="Isabelle Evans" initials="IE" userId="129.britainthinkseu.egnyte.com_tp_egnyte_plus" providerId="Windows Live"/>
  <p188:author id="{9C6ACEC8-1D74-656D-58DD-CD46910B174C}" name="Sally Thomas" initials="ST" userId="S::Sally.Thomas@wwutilities.co.uk::0125f49b-7c66-4706-8f34-8694c32108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02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05"/>
    <p:restoredTop sz="95755"/>
  </p:normalViewPr>
  <p:slideViewPr>
    <p:cSldViewPr snapToGrid="0">
      <p:cViewPr varScale="1">
        <p:scale>
          <a:sx n="114" d="100"/>
          <a:sy n="114" d="100"/>
        </p:scale>
        <p:origin x="80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3E7DD4-EE0E-4DEB-BFAD-58E690A47FC9}"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D0E0-D041-4130-82AA-7BE7401FCF73}" type="slidenum">
              <a:rPr lang="en-GB" smtClean="0"/>
              <a:t>‹#›</a:t>
            </a:fld>
            <a:endParaRPr lang="en-GB"/>
          </a:p>
        </p:txBody>
      </p:sp>
    </p:spTree>
    <p:extLst>
      <p:ext uri="{BB962C8B-B14F-4D97-AF65-F5344CB8AC3E}">
        <p14:creationId xmlns:p14="http://schemas.microsoft.com/office/powerpoint/2010/main" val="2107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1</a:t>
            </a:fld>
            <a:endParaRPr lang="en-GB"/>
          </a:p>
        </p:txBody>
      </p:sp>
    </p:spTree>
    <p:extLst>
      <p:ext uri="{BB962C8B-B14F-4D97-AF65-F5344CB8AC3E}">
        <p14:creationId xmlns:p14="http://schemas.microsoft.com/office/powerpoint/2010/main" val="1166412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BD0E0-D041-4130-82AA-7BE7401FCF73}" type="slidenum">
              <a:rPr lang="en-GB" smtClean="0"/>
              <a:t>20</a:t>
            </a:fld>
            <a:endParaRPr lang="en-GB"/>
          </a:p>
        </p:txBody>
      </p:sp>
    </p:spTree>
    <p:extLst>
      <p:ext uri="{BB962C8B-B14F-4D97-AF65-F5344CB8AC3E}">
        <p14:creationId xmlns:p14="http://schemas.microsoft.com/office/powerpoint/2010/main" val="366749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21</a:t>
            </a:fld>
            <a:endParaRPr lang="en-GB"/>
          </a:p>
        </p:txBody>
      </p:sp>
    </p:spTree>
    <p:extLst>
      <p:ext uri="{BB962C8B-B14F-4D97-AF65-F5344CB8AC3E}">
        <p14:creationId xmlns:p14="http://schemas.microsoft.com/office/powerpoint/2010/main" val="693972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22</a:t>
            </a:fld>
            <a:endParaRPr lang="en-GB"/>
          </a:p>
        </p:txBody>
      </p:sp>
    </p:spTree>
    <p:extLst>
      <p:ext uri="{BB962C8B-B14F-4D97-AF65-F5344CB8AC3E}">
        <p14:creationId xmlns:p14="http://schemas.microsoft.com/office/powerpoint/2010/main" val="818407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24</a:t>
            </a:fld>
            <a:endParaRPr lang="en-GB"/>
          </a:p>
        </p:txBody>
      </p:sp>
    </p:spTree>
    <p:extLst>
      <p:ext uri="{BB962C8B-B14F-4D97-AF65-F5344CB8AC3E}">
        <p14:creationId xmlns:p14="http://schemas.microsoft.com/office/powerpoint/2010/main" val="563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1B2BD0E0-D041-4130-82AA-7BE7401FCF73}" type="slidenum">
              <a:rPr lang="en-GB" smtClean="0"/>
              <a:t>25</a:t>
            </a:fld>
            <a:endParaRPr lang="en-GB"/>
          </a:p>
        </p:txBody>
      </p:sp>
    </p:spTree>
    <p:extLst>
      <p:ext uri="{BB962C8B-B14F-4D97-AF65-F5344CB8AC3E}">
        <p14:creationId xmlns:p14="http://schemas.microsoft.com/office/powerpoint/2010/main" val="2321719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fld id="{1B2BD0E0-D041-4130-82AA-7BE7401FCF73}" type="slidenum">
              <a:rPr lang="en-GB" smtClean="0"/>
              <a:t>26</a:t>
            </a:fld>
            <a:endParaRPr lang="en-GB"/>
          </a:p>
        </p:txBody>
      </p:sp>
    </p:spTree>
    <p:extLst>
      <p:ext uri="{BB962C8B-B14F-4D97-AF65-F5344CB8AC3E}">
        <p14:creationId xmlns:p14="http://schemas.microsoft.com/office/powerpoint/2010/main" val="59331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D0E0-D041-4130-82AA-7BE7401FCF73}" type="slidenum">
              <a:rPr lang="en-GB" smtClean="0"/>
              <a:t>27</a:t>
            </a:fld>
            <a:endParaRPr lang="en-GB"/>
          </a:p>
        </p:txBody>
      </p:sp>
    </p:spTree>
    <p:extLst>
      <p:ext uri="{BB962C8B-B14F-4D97-AF65-F5344CB8AC3E}">
        <p14:creationId xmlns:p14="http://schemas.microsoft.com/office/powerpoint/2010/main" val="3454692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29</a:t>
            </a:fld>
            <a:endParaRPr lang="en-GB"/>
          </a:p>
        </p:txBody>
      </p:sp>
    </p:spTree>
    <p:extLst>
      <p:ext uri="{BB962C8B-B14F-4D97-AF65-F5344CB8AC3E}">
        <p14:creationId xmlns:p14="http://schemas.microsoft.com/office/powerpoint/2010/main" val="1491421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525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01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2</a:t>
            </a:fld>
            <a:endParaRPr lang="en-GB"/>
          </a:p>
        </p:txBody>
      </p:sp>
    </p:spTree>
    <p:extLst>
      <p:ext uri="{BB962C8B-B14F-4D97-AF65-F5344CB8AC3E}">
        <p14:creationId xmlns:p14="http://schemas.microsoft.com/office/powerpoint/2010/main" val="799438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0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2BD0E0-D041-4130-82AA-7BE7401FCF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22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8</a:t>
            </a:fld>
            <a:endParaRPr lang="en-GB"/>
          </a:p>
        </p:txBody>
      </p:sp>
    </p:spTree>
    <p:extLst>
      <p:ext uri="{BB962C8B-B14F-4D97-AF65-F5344CB8AC3E}">
        <p14:creationId xmlns:p14="http://schemas.microsoft.com/office/powerpoint/2010/main" val="351261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10</a:t>
            </a:fld>
            <a:endParaRPr lang="en-GB"/>
          </a:p>
        </p:txBody>
      </p:sp>
    </p:spTree>
    <p:extLst>
      <p:ext uri="{BB962C8B-B14F-4D97-AF65-F5344CB8AC3E}">
        <p14:creationId xmlns:p14="http://schemas.microsoft.com/office/powerpoint/2010/main" val="318624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11</a:t>
            </a:fld>
            <a:endParaRPr lang="en-GB"/>
          </a:p>
        </p:txBody>
      </p:sp>
    </p:spTree>
    <p:extLst>
      <p:ext uri="{BB962C8B-B14F-4D97-AF65-F5344CB8AC3E}">
        <p14:creationId xmlns:p14="http://schemas.microsoft.com/office/powerpoint/2010/main" val="388423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BD0E0-D041-4130-82AA-7BE7401FCF73}" type="slidenum">
              <a:rPr lang="en-GB" smtClean="0"/>
              <a:t>12</a:t>
            </a:fld>
            <a:endParaRPr lang="en-GB"/>
          </a:p>
        </p:txBody>
      </p:sp>
    </p:spTree>
    <p:extLst>
      <p:ext uri="{BB962C8B-B14F-4D97-AF65-F5344CB8AC3E}">
        <p14:creationId xmlns:p14="http://schemas.microsoft.com/office/powerpoint/2010/main" val="217075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13</a:t>
            </a:fld>
            <a:endParaRPr lang="en-GB"/>
          </a:p>
        </p:txBody>
      </p:sp>
    </p:spTree>
    <p:extLst>
      <p:ext uri="{BB962C8B-B14F-4D97-AF65-F5344CB8AC3E}">
        <p14:creationId xmlns:p14="http://schemas.microsoft.com/office/powerpoint/2010/main" val="66372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D0E0-D041-4130-82AA-7BE7401FCF73}" type="slidenum">
              <a:rPr lang="en-GB" smtClean="0"/>
              <a:t>14</a:t>
            </a:fld>
            <a:endParaRPr lang="en-GB"/>
          </a:p>
        </p:txBody>
      </p:sp>
    </p:spTree>
    <p:extLst>
      <p:ext uri="{BB962C8B-B14F-4D97-AF65-F5344CB8AC3E}">
        <p14:creationId xmlns:p14="http://schemas.microsoft.com/office/powerpoint/2010/main" val="1681480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D0E0-D041-4130-82AA-7BE7401FCF73}" type="slidenum">
              <a:rPr lang="en-GB" smtClean="0"/>
              <a:t>19</a:t>
            </a:fld>
            <a:endParaRPr lang="en-GB"/>
          </a:p>
        </p:txBody>
      </p:sp>
    </p:spTree>
    <p:extLst>
      <p:ext uri="{BB962C8B-B14F-4D97-AF65-F5344CB8AC3E}">
        <p14:creationId xmlns:p14="http://schemas.microsoft.com/office/powerpoint/2010/main" val="1211732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7" name="Text Placeholder 8">
            <a:extLst>
              <a:ext uri="{FF2B5EF4-FFF2-40B4-BE49-F238E27FC236}">
                <a16:creationId xmlns:a16="http://schemas.microsoft.com/office/drawing/2014/main" id="{51235184-38BF-6F23-1B92-41A26D444EF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Footer Placeholder 8">
            <a:extLst>
              <a:ext uri="{FF2B5EF4-FFF2-40B4-BE49-F238E27FC236}">
                <a16:creationId xmlns:a16="http://schemas.microsoft.com/office/drawing/2014/main" id="{2173B4AB-E088-A757-0DEB-264B509EF23F}"/>
              </a:ext>
            </a:extLst>
          </p:cNvPr>
          <p:cNvSpPr>
            <a:spLocks noGrp="1"/>
          </p:cNvSpPr>
          <p:nvPr>
            <p:ph type="ftr" sz="quarter" idx="15"/>
          </p:nvPr>
        </p:nvSpPr>
        <p:spPr/>
        <p:txBody>
          <a:bodyPr/>
          <a:lstStyle>
            <a:lvl1pPr>
              <a:defRPr>
                <a:solidFill>
                  <a:schemeClr val="tx2"/>
                </a:solidFill>
              </a:defRPr>
            </a:lvl1pPr>
          </a:lstStyle>
          <a:p>
            <a:r>
              <a:rPr lang="en-GB"/>
              <a:t>Private &amp; Confidential</a:t>
            </a:r>
          </a:p>
        </p:txBody>
      </p:sp>
    </p:spTree>
    <p:extLst>
      <p:ext uri="{BB962C8B-B14F-4D97-AF65-F5344CB8AC3E}">
        <p14:creationId xmlns:p14="http://schemas.microsoft.com/office/powerpoint/2010/main" val="9198385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hite Text">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itle 1">
            <a:extLst>
              <a:ext uri="{FF2B5EF4-FFF2-40B4-BE49-F238E27FC236}">
                <a16:creationId xmlns:a16="http://schemas.microsoft.com/office/drawing/2014/main" id="{2CA4B3F4-9586-6AE0-0CAA-A9D8CB1CED4D}"/>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11" name="Text Placeholder 8">
            <a:extLst>
              <a:ext uri="{FF2B5EF4-FFF2-40B4-BE49-F238E27FC236}">
                <a16:creationId xmlns:a16="http://schemas.microsoft.com/office/drawing/2014/main" id="{E31886C6-B143-D360-23C7-D934C6B41BD4}"/>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3221DFC6-1089-AA6E-9093-B53C32A541F3}"/>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1979637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Images and Captions">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US"/>
              <a:t>Click to edit Master title style</a:t>
            </a:r>
            <a:endParaRPr lang="en-GB"/>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US"/>
              <a:t>Click icon to add picture</a:t>
            </a:r>
            <a:endParaRPr lang="en-GB"/>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US"/>
              <a:t>Click icon to add picture</a:t>
            </a:r>
            <a:endParaRPr lang="en-GB"/>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US"/>
              <a:t>Click icon to add picture</a:t>
            </a:r>
            <a:endParaRPr lang="en-GB"/>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US"/>
              <a:t>Click icon to add picture</a:t>
            </a:r>
            <a:endParaRPr lang="en-GB"/>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7">
            <a:extLst>
              <a:ext uri="{FF2B5EF4-FFF2-40B4-BE49-F238E27FC236}">
                <a16:creationId xmlns:a16="http://schemas.microsoft.com/office/drawing/2014/main" id="{1C82B92D-7AAA-7AE2-4F66-1B57EA93A9F7}"/>
              </a:ext>
            </a:extLst>
          </p:cNvPr>
          <p:cNvSpPr>
            <a:spLocks noGrp="1"/>
          </p:cNvSpPr>
          <p:nvPr>
            <p:ph type="body" sz="quarter" idx="25"/>
          </p:nvPr>
        </p:nvSpPr>
        <p:spPr>
          <a:xfrm>
            <a:off x="611188" y="6457729"/>
            <a:ext cx="10410825" cy="287337"/>
          </a:xfrm>
        </p:spPr>
        <p:txBody>
          <a:bodyPr/>
          <a:lstStyle>
            <a:lvl1pPr>
              <a:spcAft>
                <a:spcPts val="0"/>
              </a:spcAft>
              <a:defRPr sz="600">
                <a:solidFill>
                  <a:schemeClr val="tx2"/>
                </a:solidFill>
              </a:defRPr>
            </a:lvl1pPr>
            <a:lvl2pPr>
              <a:spcAft>
                <a:spcPts val="0"/>
              </a:spcAft>
              <a:defRPr sz="600">
                <a:solidFill>
                  <a:schemeClr val="tx2"/>
                </a:solidFill>
              </a:defRPr>
            </a:lvl2pPr>
            <a:lvl3pPr>
              <a:spcAft>
                <a:spcPts val="0"/>
              </a:spcAft>
              <a:defRPr sz="600">
                <a:solidFill>
                  <a:schemeClr val="tx2"/>
                </a:solidFill>
              </a:defRPr>
            </a:lvl3pPr>
            <a:lvl4pPr>
              <a:spcAft>
                <a:spcPts val="0"/>
              </a:spcAft>
              <a:defRPr sz="600">
                <a:solidFill>
                  <a:schemeClr val="tx2"/>
                </a:solidFill>
              </a:defRPr>
            </a:lvl4pPr>
            <a:lvl5pPr>
              <a:spcAft>
                <a:spcPts val="0"/>
              </a:spcAft>
              <a:defRPr sz="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851657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ontent, Images and Captions Colour">
    <p:bg>
      <p:bgPr>
        <a:solidFill>
          <a:schemeClr val="accent4"/>
        </a:solidFill>
        <a:effectLst/>
      </p:bgPr>
    </p:bg>
    <p:spTree>
      <p:nvGrpSpPr>
        <p:cNvPr id="1" name=""/>
        <p:cNvGrpSpPr/>
        <p:nvPr/>
      </p:nvGrpSpPr>
      <p:grpSpPr>
        <a:xfrm>
          <a:off x="0" y="0"/>
          <a:ext cx="0" cy="0"/>
          <a:chOff x="0" y="0"/>
          <a:chExt cx="0" cy="0"/>
        </a:xfrm>
      </p:grpSpPr>
      <p:sp>
        <p:nvSpPr>
          <p:cNvPr id="23" name="Text Placeholder 15">
            <a:extLst>
              <a:ext uri="{FF2B5EF4-FFF2-40B4-BE49-F238E27FC236}">
                <a16:creationId xmlns:a16="http://schemas.microsoft.com/office/drawing/2014/main" id="{B0E9B4C8-F9C5-43B9-A997-6EEA1CA46179}"/>
              </a:ext>
            </a:extLst>
          </p:cNvPr>
          <p:cNvSpPr>
            <a:spLocks noGrp="1"/>
          </p:cNvSpPr>
          <p:nvPr>
            <p:ph type="body" sz="quarter" idx="25" hasCustomPrompt="1"/>
          </p:nvPr>
        </p:nvSpPr>
        <p:spPr>
          <a:xfrm>
            <a:off x="0" y="1700212"/>
            <a:ext cx="6096000" cy="5157787"/>
          </a:xfrm>
          <a:solidFill>
            <a:schemeClr val="bg2"/>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US"/>
              <a:t>Click to edit Master title style</a:t>
            </a:r>
            <a:endParaRPr lang="en-GB"/>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US"/>
              <a:t>Click icon to add picture</a:t>
            </a:r>
            <a:endParaRPr lang="en-GB"/>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US"/>
              <a:t>Click icon to add picture</a:t>
            </a:r>
            <a:endParaRPr lang="en-GB"/>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US"/>
              <a:t>Click icon to add picture</a:t>
            </a:r>
            <a:endParaRPr lang="en-GB"/>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US"/>
              <a:t>Click icon to add picture</a:t>
            </a:r>
            <a:endParaRPr lang="en-GB"/>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descr="A picture containing icon&#10;&#10;Description automatically generated">
            <a:extLst>
              <a:ext uri="{FF2B5EF4-FFF2-40B4-BE49-F238E27FC236}">
                <a16:creationId xmlns:a16="http://schemas.microsoft.com/office/drawing/2014/main" id="{7DFD5DFD-C2FF-72F4-9C78-BF7561AABA6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78DA7A88-AF1A-D4DA-F5DE-030A4F196AD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3185217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Horizontal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65D6-D879-47CC-D664-CD2AFDA445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732B2D-24E4-1A17-1764-E9CD1EC819B9}"/>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86595049-0F04-E60D-3DD1-7A2473E130C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FFD8845-6B5C-E2B5-65C1-AF4C14FCF3AE}"/>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16A2BD30-9957-9E0D-7B68-36C7C912F9FD}"/>
              </a:ext>
            </a:extLst>
          </p:cNvPr>
          <p:cNvSpPr>
            <a:spLocks noGrp="1"/>
          </p:cNvSpPr>
          <p:nvPr>
            <p:ph type="pic" sz="quarter" idx="13"/>
          </p:nvPr>
        </p:nvSpPr>
        <p:spPr>
          <a:xfrm>
            <a:off x="611188" y="1700213"/>
            <a:ext cx="10969625" cy="1116000"/>
          </a:xfrm>
          <a:solidFill>
            <a:schemeClr val="bg1">
              <a:lumMod val="85000"/>
            </a:schemeClr>
          </a:solidFill>
        </p:spPr>
        <p:txBody>
          <a:bodyPr/>
          <a:lstStyle/>
          <a:p>
            <a:r>
              <a:rPr lang="en-US"/>
              <a:t>Click icon to add picture</a:t>
            </a:r>
            <a:endParaRPr lang="en-GB"/>
          </a:p>
        </p:txBody>
      </p:sp>
      <p:sp>
        <p:nvSpPr>
          <p:cNvPr id="8" name="Picture Placeholder 6">
            <a:extLst>
              <a:ext uri="{FF2B5EF4-FFF2-40B4-BE49-F238E27FC236}">
                <a16:creationId xmlns:a16="http://schemas.microsoft.com/office/drawing/2014/main" id="{8A6D86D4-BA72-C035-2213-DF7388E55CBC}"/>
              </a:ext>
            </a:extLst>
          </p:cNvPr>
          <p:cNvSpPr>
            <a:spLocks noGrp="1"/>
          </p:cNvSpPr>
          <p:nvPr>
            <p:ph type="pic" sz="quarter" idx="14"/>
          </p:nvPr>
        </p:nvSpPr>
        <p:spPr>
          <a:xfrm>
            <a:off x="611187" y="3321057"/>
            <a:ext cx="10969625" cy="1116000"/>
          </a:xfrm>
          <a:solidFill>
            <a:schemeClr val="bg1">
              <a:lumMod val="85000"/>
            </a:schemeClr>
          </a:solidFill>
        </p:spPr>
        <p:txBody>
          <a:bodyPr/>
          <a:lstStyle/>
          <a:p>
            <a:r>
              <a:rPr lang="en-US"/>
              <a:t>Click icon to add picture</a:t>
            </a:r>
            <a:endParaRPr lang="en-GB"/>
          </a:p>
        </p:txBody>
      </p:sp>
      <p:sp>
        <p:nvSpPr>
          <p:cNvPr id="9" name="Picture Placeholder 6">
            <a:extLst>
              <a:ext uri="{FF2B5EF4-FFF2-40B4-BE49-F238E27FC236}">
                <a16:creationId xmlns:a16="http://schemas.microsoft.com/office/drawing/2014/main" id="{1A2F46F4-F0C0-E390-4B7B-9B677525C0E4}"/>
              </a:ext>
            </a:extLst>
          </p:cNvPr>
          <p:cNvSpPr>
            <a:spLocks noGrp="1"/>
          </p:cNvSpPr>
          <p:nvPr>
            <p:ph type="pic" sz="quarter" idx="15"/>
          </p:nvPr>
        </p:nvSpPr>
        <p:spPr>
          <a:xfrm>
            <a:off x="611187" y="4941900"/>
            <a:ext cx="5268812" cy="1116000"/>
          </a:xfrm>
          <a:solidFill>
            <a:schemeClr val="bg1">
              <a:lumMod val="85000"/>
            </a:schemeClr>
          </a:solidFill>
        </p:spPr>
        <p:txBody>
          <a:bodyPr/>
          <a:lstStyle/>
          <a:p>
            <a:r>
              <a:rPr lang="en-US"/>
              <a:t>Click icon to add picture</a:t>
            </a:r>
            <a:endParaRPr lang="en-GB"/>
          </a:p>
        </p:txBody>
      </p:sp>
      <p:sp>
        <p:nvSpPr>
          <p:cNvPr id="10" name="Picture Placeholder 6">
            <a:extLst>
              <a:ext uri="{FF2B5EF4-FFF2-40B4-BE49-F238E27FC236}">
                <a16:creationId xmlns:a16="http://schemas.microsoft.com/office/drawing/2014/main" id="{804874E6-91D6-B543-E163-1AB0AB189286}"/>
              </a:ext>
            </a:extLst>
          </p:cNvPr>
          <p:cNvSpPr>
            <a:spLocks noGrp="1"/>
          </p:cNvSpPr>
          <p:nvPr>
            <p:ph type="pic" sz="quarter" idx="16"/>
          </p:nvPr>
        </p:nvSpPr>
        <p:spPr>
          <a:xfrm>
            <a:off x="6312001" y="4941900"/>
            <a:ext cx="5268812" cy="1116000"/>
          </a:xfrm>
          <a:solidFill>
            <a:schemeClr val="bg1">
              <a:lumMod val="85000"/>
            </a:schemeClr>
          </a:solidFill>
        </p:spPr>
        <p:txBody>
          <a:bodyPr/>
          <a:lstStyle/>
          <a:p>
            <a:r>
              <a:rPr lang="en-US"/>
              <a:t>Click icon to add picture</a:t>
            </a:r>
            <a:endParaRPr lang="en-GB"/>
          </a:p>
        </p:txBody>
      </p:sp>
      <p:sp>
        <p:nvSpPr>
          <p:cNvPr id="6" name="Text Placeholder 7">
            <a:extLst>
              <a:ext uri="{FF2B5EF4-FFF2-40B4-BE49-F238E27FC236}">
                <a16:creationId xmlns:a16="http://schemas.microsoft.com/office/drawing/2014/main" id="{6C0A6DF3-6A55-8855-A3D3-0AEE89700F3D}"/>
              </a:ext>
            </a:extLst>
          </p:cNvPr>
          <p:cNvSpPr>
            <a:spLocks noGrp="1"/>
          </p:cNvSpPr>
          <p:nvPr>
            <p:ph type="body" sz="quarter" idx="17"/>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128084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t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E2E6-75F8-F4DC-E8A9-E905023E54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929089-1B5D-6E5A-E20B-C0A5457ED10E}"/>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BE1B644B-C2FE-65DE-C3E1-64184C7509A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6EA07F10-16AE-7846-32E8-3493F5E63E1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32">
            <a:extLst>
              <a:ext uri="{FF2B5EF4-FFF2-40B4-BE49-F238E27FC236}">
                <a16:creationId xmlns:a16="http://schemas.microsoft.com/office/drawing/2014/main" id="{2DF7B9C0-A310-FEEF-99D5-1C06093F60A4}"/>
              </a:ext>
            </a:extLst>
          </p:cNvPr>
          <p:cNvSpPr>
            <a:spLocks noGrp="1"/>
          </p:cNvSpPr>
          <p:nvPr>
            <p:ph type="body" sz="quarter" idx="15" hasCustomPrompt="1"/>
          </p:nvPr>
        </p:nvSpPr>
        <p:spPr>
          <a:xfrm>
            <a:off x="611189" y="1700213"/>
            <a:ext cx="1436656" cy="1552057"/>
          </a:xfrm>
        </p:spPr>
        <p:txBody>
          <a:bodyPr>
            <a:noAutofit/>
          </a:bodyPr>
          <a:lstStyle>
            <a:lvl1pPr marL="0" indent="0" algn="l">
              <a:lnSpc>
                <a:spcPct val="85000"/>
              </a:lnSpc>
              <a:buNone/>
              <a:defRPr sz="13000" b="1">
                <a:solidFill>
                  <a:srgbClr val="9BC8ED"/>
                </a:solidFill>
              </a:defRPr>
            </a:lvl1pPr>
          </a:lstStyle>
          <a:p>
            <a:pPr lvl="0"/>
            <a:r>
              <a:rPr lang="en-GB"/>
              <a:t>0</a:t>
            </a:r>
          </a:p>
        </p:txBody>
      </p:sp>
      <p:sp>
        <p:nvSpPr>
          <p:cNvPr id="7" name="Text Placeholder 32">
            <a:extLst>
              <a:ext uri="{FF2B5EF4-FFF2-40B4-BE49-F238E27FC236}">
                <a16:creationId xmlns:a16="http://schemas.microsoft.com/office/drawing/2014/main" id="{75934488-7832-DB2D-EFC9-62E93E981924}"/>
              </a:ext>
            </a:extLst>
          </p:cNvPr>
          <p:cNvSpPr>
            <a:spLocks noGrp="1"/>
          </p:cNvSpPr>
          <p:nvPr>
            <p:ph type="body" sz="quarter" idx="16"/>
          </p:nvPr>
        </p:nvSpPr>
        <p:spPr>
          <a:xfrm>
            <a:off x="611189" y="3252271"/>
            <a:ext cx="1436656" cy="307254"/>
          </a:xfrm>
        </p:spPr>
        <p:txBody>
          <a:bodyPr>
            <a:noAutofit/>
          </a:bodyPr>
          <a:lstStyle>
            <a:lvl1pPr marL="0" indent="0" algn="r">
              <a:buNone/>
              <a:defRPr sz="1400" b="1">
                <a:solidFill>
                  <a:srgbClr val="9BC8ED"/>
                </a:solidFill>
              </a:defRPr>
            </a:lvl1pPr>
          </a:lstStyle>
          <a:p>
            <a:pPr lvl="0"/>
            <a:r>
              <a:rPr lang="en-US"/>
              <a:t>Click to edit Master text styles</a:t>
            </a:r>
          </a:p>
        </p:txBody>
      </p:sp>
      <p:sp>
        <p:nvSpPr>
          <p:cNvPr id="8" name="Picture Placeholder 9">
            <a:extLst>
              <a:ext uri="{FF2B5EF4-FFF2-40B4-BE49-F238E27FC236}">
                <a16:creationId xmlns:a16="http://schemas.microsoft.com/office/drawing/2014/main" id="{6586D6ED-81B9-5B4B-D8E5-8F149FD8ABD3}"/>
              </a:ext>
            </a:extLst>
          </p:cNvPr>
          <p:cNvSpPr>
            <a:spLocks noGrp="1"/>
          </p:cNvSpPr>
          <p:nvPr>
            <p:ph type="pic" sz="quarter" idx="23" hasCustomPrompt="1"/>
          </p:nvPr>
        </p:nvSpPr>
        <p:spPr>
          <a:xfrm>
            <a:off x="611188" y="3909981"/>
            <a:ext cx="580798" cy="560274"/>
          </a:xfrm>
        </p:spPr>
        <p:txBody>
          <a:bodyPr/>
          <a:lstStyle>
            <a:lvl1pPr marL="0" indent="0">
              <a:buNone/>
              <a:defRPr/>
            </a:lvl1pPr>
          </a:lstStyle>
          <a:p>
            <a:r>
              <a:rPr lang="en-GB"/>
              <a:t>Image</a:t>
            </a:r>
            <a:endParaRPr lang="en-US"/>
          </a:p>
        </p:txBody>
      </p:sp>
      <p:sp>
        <p:nvSpPr>
          <p:cNvPr id="38" name="Picture Placeholder 9">
            <a:extLst>
              <a:ext uri="{FF2B5EF4-FFF2-40B4-BE49-F238E27FC236}">
                <a16:creationId xmlns:a16="http://schemas.microsoft.com/office/drawing/2014/main" id="{033F41F9-11B2-7743-4FDE-50420C704EA5}"/>
              </a:ext>
            </a:extLst>
          </p:cNvPr>
          <p:cNvSpPr>
            <a:spLocks noGrp="1"/>
          </p:cNvSpPr>
          <p:nvPr>
            <p:ph type="pic" sz="quarter" idx="32" hasCustomPrompt="1"/>
          </p:nvPr>
        </p:nvSpPr>
        <p:spPr>
          <a:xfrm>
            <a:off x="3459616" y="3909981"/>
            <a:ext cx="580798" cy="560274"/>
          </a:xfrm>
        </p:spPr>
        <p:txBody>
          <a:bodyPr/>
          <a:lstStyle>
            <a:lvl1pPr marL="0" indent="0">
              <a:buNone/>
              <a:defRPr/>
            </a:lvl1pPr>
          </a:lstStyle>
          <a:p>
            <a:r>
              <a:rPr lang="en-GB"/>
              <a:t>Image</a:t>
            </a:r>
            <a:endParaRPr lang="en-US"/>
          </a:p>
        </p:txBody>
      </p:sp>
      <p:sp>
        <p:nvSpPr>
          <p:cNvPr id="39" name="Picture Placeholder 9">
            <a:extLst>
              <a:ext uri="{FF2B5EF4-FFF2-40B4-BE49-F238E27FC236}">
                <a16:creationId xmlns:a16="http://schemas.microsoft.com/office/drawing/2014/main" id="{453E8A45-DC86-4E4B-9DA7-0E0682629581}"/>
              </a:ext>
            </a:extLst>
          </p:cNvPr>
          <p:cNvSpPr>
            <a:spLocks noGrp="1"/>
          </p:cNvSpPr>
          <p:nvPr>
            <p:ph type="pic" sz="quarter" idx="33" hasCustomPrompt="1"/>
          </p:nvPr>
        </p:nvSpPr>
        <p:spPr>
          <a:xfrm>
            <a:off x="6308044" y="3909981"/>
            <a:ext cx="580798" cy="560274"/>
          </a:xfrm>
        </p:spPr>
        <p:txBody>
          <a:bodyPr/>
          <a:lstStyle>
            <a:lvl1pPr marL="0" indent="0">
              <a:buNone/>
              <a:defRPr/>
            </a:lvl1pPr>
          </a:lstStyle>
          <a:p>
            <a:r>
              <a:rPr lang="en-GB"/>
              <a:t>Image</a:t>
            </a:r>
            <a:endParaRPr lang="en-US"/>
          </a:p>
        </p:txBody>
      </p:sp>
      <p:sp>
        <p:nvSpPr>
          <p:cNvPr id="40" name="Picture Placeholder 9">
            <a:extLst>
              <a:ext uri="{FF2B5EF4-FFF2-40B4-BE49-F238E27FC236}">
                <a16:creationId xmlns:a16="http://schemas.microsoft.com/office/drawing/2014/main" id="{B25BFEC5-C41A-1412-1DD1-66968D6B7839}"/>
              </a:ext>
            </a:extLst>
          </p:cNvPr>
          <p:cNvSpPr>
            <a:spLocks noGrp="1"/>
          </p:cNvSpPr>
          <p:nvPr>
            <p:ph type="pic" sz="quarter" idx="34" hasCustomPrompt="1"/>
          </p:nvPr>
        </p:nvSpPr>
        <p:spPr>
          <a:xfrm>
            <a:off x="9156472" y="3909981"/>
            <a:ext cx="580798" cy="560274"/>
          </a:xfrm>
        </p:spPr>
        <p:txBody>
          <a:bodyPr/>
          <a:lstStyle>
            <a:lvl1pPr marL="0" indent="0">
              <a:buNone/>
              <a:defRPr/>
            </a:lvl1pPr>
          </a:lstStyle>
          <a:p>
            <a:r>
              <a:rPr lang="en-GB"/>
              <a:t>Image</a:t>
            </a:r>
            <a:endParaRPr lang="en-US"/>
          </a:p>
        </p:txBody>
      </p:sp>
      <p:sp>
        <p:nvSpPr>
          <p:cNvPr id="41" name="Text Placeholder 32">
            <a:extLst>
              <a:ext uri="{FF2B5EF4-FFF2-40B4-BE49-F238E27FC236}">
                <a16:creationId xmlns:a16="http://schemas.microsoft.com/office/drawing/2014/main" id="{C603E25C-8865-D80D-DB0F-C752B1EEBD55}"/>
              </a:ext>
            </a:extLst>
          </p:cNvPr>
          <p:cNvSpPr>
            <a:spLocks noGrp="1"/>
          </p:cNvSpPr>
          <p:nvPr>
            <p:ph type="body" sz="quarter" idx="35" hasCustomPrompt="1"/>
          </p:nvPr>
        </p:nvSpPr>
        <p:spPr>
          <a:xfrm>
            <a:off x="3459616" y="1700213"/>
            <a:ext cx="1436656" cy="1552057"/>
          </a:xfrm>
        </p:spPr>
        <p:txBody>
          <a:bodyPr>
            <a:noAutofit/>
          </a:bodyPr>
          <a:lstStyle>
            <a:lvl1pPr marL="0" indent="0" algn="l">
              <a:lnSpc>
                <a:spcPct val="85000"/>
              </a:lnSpc>
              <a:buNone/>
              <a:defRPr sz="13000" b="1">
                <a:solidFill>
                  <a:schemeClr val="accent6"/>
                </a:solidFill>
              </a:defRPr>
            </a:lvl1pPr>
          </a:lstStyle>
          <a:p>
            <a:pPr lvl="0"/>
            <a:r>
              <a:rPr lang="en-GB"/>
              <a:t>0</a:t>
            </a:r>
          </a:p>
        </p:txBody>
      </p:sp>
      <p:sp>
        <p:nvSpPr>
          <p:cNvPr id="42" name="Text Placeholder 32">
            <a:extLst>
              <a:ext uri="{FF2B5EF4-FFF2-40B4-BE49-F238E27FC236}">
                <a16:creationId xmlns:a16="http://schemas.microsoft.com/office/drawing/2014/main" id="{E5AD2828-5B90-B312-1A04-015BD6698B10}"/>
              </a:ext>
            </a:extLst>
          </p:cNvPr>
          <p:cNvSpPr>
            <a:spLocks noGrp="1"/>
          </p:cNvSpPr>
          <p:nvPr>
            <p:ph type="body" sz="quarter" idx="36"/>
          </p:nvPr>
        </p:nvSpPr>
        <p:spPr>
          <a:xfrm>
            <a:off x="3459616" y="3252271"/>
            <a:ext cx="1436656" cy="307254"/>
          </a:xfrm>
        </p:spPr>
        <p:txBody>
          <a:bodyPr>
            <a:noAutofit/>
          </a:bodyPr>
          <a:lstStyle>
            <a:lvl1pPr marL="0" indent="0" algn="r">
              <a:buNone/>
              <a:defRPr sz="1400" b="1">
                <a:solidFill>
                  <a:schemeClr val="accent6"/>
                </a:solidFill>
              </a:defRPr>
            </a:lvl1pPr>
          </a:lstStyle>
          <a:p>
            <a:pPr lvl="0"/>
            <a:r>
              <a:rPr lang="en-US"/>
              <a:t>Click to edit Master text styles</a:t>
            </a:r>
          </a:p>
        </p:txBody>
      </p:sp>
      <p:sp>
        <p:nvSpPr>
          <p:cNvPr id="43" name="Text Placeholder 32">
            <a:extLst>
              <a:ext uri="{FF2B5EF4-FFF2-40B4-BE49-F238E27FC236}">
                <a16:creationId xmlns:a16="http://schemas.microsoft.com/office/drawing/2014/main" id="{C3D3BE60-0E34-2FDF-B54A-1D89D22E2A47}"/>
              </a:ext>
            </a:extLst>
          </p:cNvPr>
          <p:cNvSpPr>
            <a:spLocks noGrp="1"/>
          </p:cNvSpPr>
          <p:nvPr>
            <p:ph type="body" sz="quarter" idx="37" hasCustomPrompt="1"/>
          </p:nvPr>
        </p:nvSpPr>
        <p:spPr>
          <a:xfrm>
            <a:off x="6308043"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4" name="Text Placeholder 32">
            <a:extLst>
              <a:ext uri="{FF2B5EF4-FFF2-40B4-BE49-F238E27FC236}">
                <a16:creationId xmlns:a16="http://schemas.microsoft.com/office/drawing/2014/main" id="{6408521B-C7F6-E0CB-8F20-5976527B5B76}"/>
              </a:ext>
            </a:extLst>
          </p:cNvPr>
          <p:cNvSpPr>
            <a:spLocks noGrp="1"/>
          </p:cNvSpPr>
          <p:nvPr>
            <p:ph type="body" sz="quarter" idx="38"/>
          </p:nvPr>
        </p:nvSpPr>
        <p:spPr>
          <a:xfrm>
            <a:off x="6308043" y="3252271"/>
            <a:ext cx="1436656" cy="307254"/>
          </a:xfrm>
        </p:spPr>
        <p:txBody>
          <a:bodyPr>
            <a:noAutofit/>
          </a:bodyPr>
          <a:lstStyle>
            <a:lvl1pPr marL="0" indent="0" algn="r">
              <a:buNone/>
              <a:defRPr sz="1400" b="1">
                <a:solidFill>
                  <a:schemeClr val="accent5"/>
                </a:solidFill>
              </a:defRPr>
            </a:lvl1pPr>
          </a:lstStyle>
          <a:p>
            <a:pPr lvl="0"/>
            <a:r>
              <a:rPr lang="en-US"/>
              <a:t>Click to edit Master text styles</a:t>
            </a:r>
          </a:p>
        </p:txBody>
      </p:sp>
      <p:sp>
        <p:nvSpPr>
          <p:cNvPr id="45" name="Text Placeholder 32">
            <a:extLst>
              <a:ext uri="{FF2B5EF4-FFF2-40B4-BE49-F238E27FC236}">
                <a16:creationId xmlns:a16="http://schemas.microsoft.com/office/drawing/2014/main" id="{44D26C08-DD41-DA20-6A08-4A0D77D69F1A}"/>
              </a:ext>
            </a:extLst>
          </p:cNvPr>
          <p:cNvSpPr>
            <a:spLocks noGrp="1"/>
          </p:cNvSpPr>
          <p:nvPr>
            <p:ph type="body" sz="quarter" idx="39" hasCustomPrompt="1"/>
          </p:nvPr>
        </p:nvSpPr>
        <p:spPr>
          <a:xfrm>
            <a:off x="9156470"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6" name="Text Placeholder 32">
            <a:extLst>
              <a:ext uri="{FF2B5EF4-FFF2-40B4-BE49-F238E27FC236}">
                <a16:creationId xmlns:a16="http://schemas.microsoft.com/office/drawing/2014/main" id="{04D30138-928D-CCF2-83F1-757F47B7B3E0}"/>
              </a:ext>
            </a:extLst>
          </p:cNvPr>
          <p:cNvSpPr>
            <a:spLocks noGrp="1"/>
          </p:cNvSpPr>
          <p:nvPr>
            <p:ph type="body" sz="quarter" idx="40"/>
          </p:nvPr>
        </p:nvSpPr>
        <p:spPr>
          <a:xfrm>
            <a:off x="9156470" y="3252271"/>
            <a:ext cx="1436656" cy="307254"/>
          </a:xfrm>
        </p:spPr>
        <p:txBody>
          <a:bodyPr>
            <a:noAutofit/>
          </a:bodyPr>
          <a:lstStyle>
            <a:lvl1pPr marL="0" indent="0" algn="r">
              <a:buNone/>
              <a:defRPr sz="1400" b="1">
                <a:solidFill>
                  <a:schemeClr val="accent5"/>
                </a:solidFill>
              </a:defRPr>
            </a:lvl1pPr>
          </a:lstStyle>
          <a:p>
            <a:pPr lvl="0"/>
            <a:r>
              <a:rPr lang="en-US"/>
              <a:t>Click to edit Master text styles</a:t>
            </a:r>
          </a:p>
        </p:txBody>
      </p:sp>
      <p:sp>
        <p:nvSpPr>
          <p:cNvPr id="15" name="Content Placeholder 6">
            <a:extLst>
              <a:ext uri="{FF2B5EF4-FFF2-40B4-BE49-F238E27FC236}">
                <a16:creationId xmlns:a16="http://schemas.microsoft.com/office/drawing/2014/main" id="{55913D26-4303-49D3-E412-54CA9960896F}"/>
              </a:ext>
            </a:extLst>
          </p:cNvPr>
          <p:cNvSpPr>
            <a:spLocks noGrp="1"/>
          </p:cNvSpPr>
          <p:nvPr>
            <p:ph sz="quarter" idx="18"/>
          </p:nvPr>
        </p:nvSpPr>
        <p:spPr>
          <a:xfrm>
            <a:off x="61118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6">
            <a:extLst>
              <a:ext uri="{FF2B5EF4-FFF2-40B4-BE49-F238E27FC236}">
                <a16:creationId xmlns:a16="http://schemas.microsoft.com/office/drawing/2014/main" id="{D33F57CB-1B34-AF8F-BC80-F07C2A723E74}"/>
              </a:ext>
            </a:extLst>
          </p:cNvPr>
          <p:cNvSpPr>
            <a:spLocks noGrp="1"/>
          </p:cNvSpPr>
          <p:nvPr>
            <p:ph sz="quarter" idx="41"/>
          </p:nvPr>
        </p:nvSpPr>
        <p:spPr>
          <a:xfrm>
            <a:off x="345951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6">
            <a:extLst>
              <a:ext uri="{FF2B5EF4-FFF2-40B4-BE49-F238E27FC236}">
                <a16:creationId xmlns:a16="http://schemas.microsoft.com/office/drawing/2014/main" id="{C701AE99-347B-4227-FFC5-02A4877C7AC1}"/>
              </a:ext>
            </a:extLst>
          </p:cNvPr>
          <p:cNvSpPr>
            <a:spLocks noGrp="1"/>
          </p:cNvSpPr>
          <p:nvPr>
            <p:ph sz="quarter" idx="42"/>
          </p:nvPr>
        </p:nvSpPr>
        <p:spPr>
          <a:xfrm>
            <a:off x="630784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6">
            <a:extLst>
              <a:ext uri="{FF2B5EF4-FFF2-40B4-BE49-F238E27FC236}">
                <a16:creationId xmlns:a16="http://schemas.microsoft.com/office/drawing/2014/main" id="{017C2EA6-F663-2E9E-C133-B6965AAE4890}"/>
              </a:ext>
            </a:extLst>
          </p:cNvPr>
          <p:cNvSpPr>
            <a:spLocks noGrp="1"/>
          </p:cNvSpPr>
          <p:nvPr>
            <p:ph sz="quarter" idx="43"/>
          </p:nvPr>
        </p:nvSpPr>
        <p:spPr>
          <a:xfrm>
            <a:off x="915617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29080857-729A-A544-8477-5228236E910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464766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4064400" cy="3090862"/>
          </a:xfrm>
          <a:solidFill>
            <a:schemeClr val="bg1">
              <a:lumMod val="85000"/>
            </a:schemeClr>
          </a:solidFill>
        </p:spPr>
        <p:txBody>
          <a:bodyPr/>
          <a:lstStyle/>
          <a:p>
            <a:r>
              <a:rPr lang="en-US"/>
              <a:t>Click icon to add picture</a:t>
            </a:r>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4064400" y="1700213"/>
            <a:ext cx="4064400" cy="3090862"/>
          </a:xfrm>
          <a:solidFill>
            <a:schemeClr val="bg1">
              <a:lumMod val="95000"/>
            </a:schemeClr>
          </a:solidFill>
        </p:spPr>
        <p:txBody>
          <a:bodyPr/>
          <a:lstStyle/>
          <a:p>
            <a:r>
              <a:rPr lang="en-US"/>
              <a:t>Click icon to add picture</a:t>
            </a:r>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8128800" y="1700213"/>
            <a:ext cx="4064400" cy="3090862"/>
          </a:xfrm>
          <a:solidFill>
            <a:schemeClr val="bg1">
              <a:lumMod val="85000"/>
            </a:schemeClr>
          </a:solidFill>
        </p:spPr>
        <p:txBody>
          <a:bodyPr/>
          <a:lstStyle/>
          <a:p>
            <a:r>
              <a:rPr lang="en-US"/>
              <a:t>Click icon to add picture</a:t>
            </a:r>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4063799"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8127600"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40638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81276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7" name="Text Placeholder 7">
            <a:extLst>
              <a:ext uri="{FF2B5EF4-FFF2-40B4-BE49-F238E27FC236}">
                <a16:creationId xmlns:a16="http://schemas.microsoft.com/office/drawing/2014/main" id="{609B3D3F-690E-09B6-EDA3-F6B6A3CA85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843336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our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3049200" cy="3090862"/>
          </a:xfrm>
          <a:solidFill>
            <a:schemeClr val="bg1">
              <a:lumMod val="85000"/>
            </a:schemeClr>
          </a:solidFill>
        </p:spPr>
        <p:txBody>
          <a:bodyPr/>
          <a:lstStyle/>
          <a:p>
            <a:r>
              <a:rPr lang="en-US"/>
              <a:t>Click icon to add picture</a:t>
            </a:r>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3049800" y="1700213"/>
            <a:ext cx="3049200" cy="3090862"/>
          </a:xfrm>
          <a:solidFill>
            <a:schemeClr val="bg1">
              <a:lumMod val="95000"/>
            </a:schemeClr>
          </a:solidFill>
        </p:spPr>
        <p:txBody>
          <a:bodyPr/>
          <a:lstStyle/>
          <a:p>
            <a:r>
              <a:rPr lang="en-US"/>
              <a:t>Click icon to add picture</a:t>
            </a:r>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6098399" y="1700213"/>
            <a:ext cx="3049200" cy="3090862"/>
          </a:xfrm>
          <a:solidFill>
            <a:schemeClr val="bg1">
              <a:lumMod val="85000"/>
            </a:schemeClr>
          </a:solidFill>
        </p:spPr>
        <p:txBody>
          <a:bodyPr/>
          <a:lstStyle/>
          <a:p>
            <a:r>
              <a:rPr lang="en-US"/>
              <a:t>Click icon to add picture</a:t>
            </a:r>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30492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3049199" y="4791075"/>
            <a:ext cx="30492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6097199" y="4791075"/>
            <a:ext cx="30492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3049200"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60971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7" name="Picture Placeholder 25">
            <a:extLst>
              <a:ext uri="{FF2B5EF4-FFF2-40B4-BE49-F238E27FC236}">
                <a16:creationId xmlns:a16="http://schemas.microsoft.com/office/drawing/2014/main" id="{9C6AAB6F-AF9C-70B4-6C42-B5FDE6FBE9ED}"/>
              </a:ext>
            </a:extLst>
          </p:cNvPr>
          <p:cNvSpPr>
            <a:spLocks noGrp="1"/>
          </p:cNvSpPr>
          <p:nvPr>
            <p:ph type="pic" sz="quarter" idx="29"/>
          </p:nvPr>
        </p:nvSpPr>
        <p:spPr>
          <a:xfrm>
            <a:off x="9146399" y="1700213"/>
            <a:ext cx="3049200" cy="3090862"/>
          </a:xfrm>
          <a:solidFill>
            <a:schemeClr val="bg1">
              <a:lumMod val="95000"/>
            </a:schemeClr>
          </a:solidFill>
        </p:spPr>
        <p:txBody>
          <a:bodyPr/>
          <a:lstStyle/>
          <a:p>
            <a:r>
              <a:rPr lang="en-US"/>
              <a:t>Click icon to add picture</a:t>
            </a:r>
          </a:p>
        </p:txBody>
      </p:sp>
      <p:sp>
        <p:nvSpPr>
          <p:cNvPr id="10" name="Text Placeholder 10">
            <a:extLst>
              <a:ext uri="{FF2B5EF4-FFF2-40B4-BE49-F238E27FC236}">
                <a16:creationId xmlns:a16="http://schemas.microsoft.com/office/drawing/2014/main" id="{CE01EA0B-7E9B-70F3-ACAD-876A6903E4B7}"/>
              </a:ext>
            </a:extLst>
          </p:cNvPr>
          <p:cNvSpPr>
            <a:spLocks noGrp="1"/>
          </p:cNvSpPr>
          <p:nvPr>
            <p:ph type="body" sz="quarter" idx="30"/>
          </p:nvPr>
        </p:nvSpPr>
        <p:spPr>
          <a:xfrm>
            <a:off x="9145798" y="4791075"/>
            <a:ext cx="30492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5">
            <a:extLst>
              <a:ext uri="{FF2B5EF4-FFF2-40B4-BE49-F238E27FC236}">
                <a16:creationId xmlns:a16="http://schemas.microsoft.com/office/drawing/2014/main" id="{BDBF92E3-8AC6-CD20-34D0-CF5275752757}"/>
              </a:ext>
            </a:extLst>
          </p:cNvPr>
          <p:cNvSpPr>
            <a:spLocks noGrp="1"/>
          </p:cNvSpPr>
          <p:nvPr>
            <p:ph type="body" sz="quarter" idx="31"/>
          </p:nvPr>
        </p:nvSpPr>
        <p:spPr>
          <a:xfrm>
            <a:off x="91457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US"/>
              <a:t>Click to edit Master text styles</a:t>
            </a:r>
          </a:p>
        </p:txBody>
      </p:sp>
      <p:sp>
        <p:nvSpPr>
          <p:cNvPr id="15" name="Text Placeholder 7">
            <a:extLst>
              <a:ext uri="{FF2B5EF4-FFF2-40B4-BE49-F238E27FC236}">
                <a16:creationId xmlns:a16="http://schemas.microsoft.com/office/drawing/2014/main" id="{7EE6889C-B2E0-D689-BC93-A89DBC84D453}"/>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300829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Panel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26FA-D9F0-C65F-D77E-E2F745121BB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79E159-1358-5B7C-75D5-7EB91A0DBD4D}"/>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FA629E81-815B-0B59-60F3-B233D33F19FF}"/>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F3E07085-57C0-53A7-A1AA-E34FABA01E68}"/>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BAB4A1D8-ECB7-E533-BF14-65CEF32A775F}"/>
              </a:ext>
            </a:extLst>
          </p:cNvPr>
          <p:cNvSpPr>
            <a:spLocks noGrp="1"/>
          </p:cNvSpPr>
          <p:nvPr>
            <p:ph type="body" sz="quarter" idx="13"/>
          </p:nvPr>
        </p:nvSpPr>
        <p:spPr>
          <a:xfrm>
            <a:off x="-1" y="1700212"/>
            <a:ext cx="4064400" cy="3090860"/>
          </a:xfrm>
          <a:solidFill>
            <a:schemeClr val="accent3"/>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8" name="Text Placeholder 6">
            <a:extLst>
              <a:ext uri="{FF2B5EF4-FFF2-40B4-BE49-F238E27FC236}">
                <a16:creationId xmlns:a16="http://schemas.microsoft.com/office/drawing/2014/main" id="{DC692854-E424-698D-08B0-A378C30730CB}"/>
              </a:ext>
            </a:extLst>
          </p:cNvPr>
          <p:cNvSpPr>
            <a:spLocks noGrp="1"/>
          </p:cNvSpPr>
          <p:nvPr>
            <p:ph type="body" sz="quarter" idx="14"/>
          </p:nvPr>
        </p:nvSpPr>
        <p:spPr>
          <a:xfrm>
            <a:off x="4063203" y="1700212"/>
            <a:ext cx="4064400" cy="3090860"/>
          </a:xfrm>
          <a:solidFill>
            <a:schemeClr val="bg2"/>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9" name="Text Placeholder 6">
            <a:extLst>
              <a:ext uri="{FF2B5EF4-FFF2-40B4-BE49-F238E27FC236}">
                <a16:creationId xmlns:a16="http://schemas.microsoft.com/office/drawing/2014/main" id="{1E8584C6-E923-4DCC-0445-AF5EE2ACAE1F}"/>
              </a:ext>
            </a:extLst>
          </p:cNvPr>
          <p:cNvSpPr>
            <a:spLocks noGrp="1"/>
          </p:cNvSpPr>
          <p:nvPr>
            <p:ph type="body" sz="quarter" idx="15"/>
          </p:nvPr>
        </p:nvSpPr>
        <p:spPr>
          <a:xfrm>
            <a:off x="8126407" y="1700212"/>
            <a:ext cx="4064400" cy="3090860"/>
          </a:xfrm>
          <a:solidFill>
            <a:schemeClr val="accent4"/>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Text Placeholder 10">
            <a:extLst>
              <a:ext uri="{FF2B5EF4-FFF2-40B4-BE49-F238E27FC236}">
                <a16:creationId xmlns:a16="http://schemas.microsoft.com/office/drawing/2014/main" id="{66DB4491-3837-47C8-CD78-57A459C6B28C}"/>
              </a:ext>
            </a:extLst>
          </p:cNvPr>
          <p:cNvSpPr>
            <a:spLocks noGrp="1"/>
          </p:cNvSpPr>
          <p:nvPr>
            <p:ph type="body" sz="quarter" idx="23"/>
          </p:nvPr>
        </p:nvSpPr>
        <p:spPr>
          <a:xfrm>
            <a:off x="-1"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0">
            <a:extLst>
              <a:ext uri="{FF2B5EF4-FFF2-40B4-BE49-F238E27FC236}">
                <a16:creationId xmlns:a16="http://schemas.microsoft.com/office/drawing/2014/main" id="{6F169D55-9E9E-C183-5331-7F329C1E5DBF}"/>
              </a:ext>
            </a:extLst>
          </p:cNvPr>
          <p:cNvSpPr>
            <a:spLocks noGrp="1"/>
          </p:cNvSpPr>
          <p:nvPr>
            <p:ph type="body" sz="quarter" idx="24"/>
          </p:nvPr>
        </p:nvSpPr>
        <p:spPr>
          <a:xfrm>
            <a:off x="4063799"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0">
            <a:extLst>
              <a:ext uri="{FF2B5EF4-FFF2-40B4-BE49-F238E27FC236}">
                <a16:creationId xmlns:a16="http://schemas.microsoft.com/office/drawing/2014/main" id="{6450FC92-1339-1AF8-F1D6-0423B703C590}"/>
              </a:ext>
            </a:extLst>
          </p:cNvPr>
          <p:cNvSpPr>
            <a:spLocks noGrp="1"/>
          </p:cNvSpPr>
          <p:nvPr>
            <p:ph type="body" sz="quarter" idx="25"/>
          </p:nvPr>
        </p:nvSpPr>
        <p:spPr>
          <a:xfrm>
            <a:off x="8127600" y="4791075"/>
            <a:ext cx="4064400" cy="1266825"/>
          </a:xfrm>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7">
            <a:extLst>
              <a:ext uri="{FF2B5EF4-FFF2-40B4-BE49-F238E27FC236}">
                <a16:creationId xmlns:a16="http://schemas.microsoft.com/office/drawing/2014/main" id="{E3382FB8-91E1-81FB-8E24-599F597203B5}"/>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366828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3024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US"/>
              <a:t>Click icon to add picture</a:t>
            </a:r>
            <a:endParaRPr lang="en-GB"/>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3024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3024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US"/>
              <a:t>Click icon to add picture</a:t>
            </a:r>
            <a:endParaRPr lang="en-GB"/>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3024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7">
            <a:extLst>
              <a:ext uri="{FF2B5EF4-FFF2-40B4-BE49-F238E27FC236}">
                <a16:creationId xmlns:a16="http://schemas.microsoft.com/office/drawing/2014/main" id="{2C2B3DEC-A19D-306E-5322-DCBB7AE42D87}"/>
              </a:ext>
            </a:extLst>
          </p:cNvPr>
          <p:cNvSpPr>
            <a:spLocks noGrp="1"/>
          </p:cNvSpPr>
          <p:nvPr>
            <p:ph type="body" sz="quarter" idx="22"/>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074331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Four Bios or Points Colour">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US"/>
              <a:t>Click icon to add picture</a:t>
            </a:r>
            <a:endParaRPr lang="en-GB"/>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US"/>
              <a:t>Click icon to add picture</a:t>
            </a:r>
            <a:endParaRPr lang="en-GB"/>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A picture containing icon&#10;&#10;Description automatically generated">
            <a:extLst>
              <a:ext uri="{FF2B5EF4-FFF2-40B4-BE49-F238E27FC236}">
                <a16:creationId xmlns:a16="http://schemas.microsoft.com/office/drawing/2014/main" id="{1122E8FA-1463-9890-A985-DB2D2D36F31B}"/>
              </a:ext>
            </a:extLst>
          </p:cNvPr>
          <p:cNvPicPr>
            <a:picLocks noChangeAspect="1"/>
          </p:cNvPicPr>
          <p:nvPr userDrawn="1"/>
        </p:nvPicPr>
        <p:blipFill>
          <a:blip r:embed="rId2"/>
          <a:stretch>
            <a:fillRect/>
          </a:stretch>
        </p:blipFill>
        <p:spPr>
          <a:xfrm>
            <a:off x="11185200" y="6490800"/>
            <a:ext cx="744959" cy="266851"/>
          </a:xfrm>
          <a:prstGeom prst="rect">
            <a:avLst/>
          </a:prstGeom>
        </p:spPr>
      </p:pic>
      <p:sp>
        <p:nvSpPr>
          <p:cNvPr id="6" name="Text Placeholder 7">
            <a:extLst>
              <a:ext uri="{FF2B5EF4-FFF2-40B4-BE49-F238E27FC236}">
                <a16:creationId xmlns:a16="http://schemas.microsoft.com/office/drawing/2014/main" id="{CA01AA03-8BDE-4F1C-FEE1-E737F14ADE5F}"/>
              </a:ext>
            </a:extLst>
          </p:cNvPr>
          <p:cNvSpPr>
            <a:spLocks noGrp="1"/>
          </p:cNvSpPr>
          <p:nvPr>
            <p:ph type="body" sz="quarter" idx="22"/>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48581881"/>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x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US"/>
              <a:t>Click icon to add picture</a:t>
            </a:r>
            <a:endParaRPr lang="en-GB"/>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8" y="4470680"/>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545"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545" y="1402043"/>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545" y="3429000"/>
            <a:ext cx="912812" cy="813957"/>
          </a:xfrm>
          <a:solidFill>
            <a:schemeClr val="bg1">
              <a:lumMod val="85000"/>
            </a:schemeClr>
          </a:solidFill>
        </p:spPr>
        <p:txBody>
          <a:bodyPr/>
          <a:lstStyle/>
          <a:p>
            <a:r>
              <a:rPr lang="en-US"/>
              <a:t>Click icon to add picture</a:t>
            </a:r>
            <a:endParaRPr lang="en-GB"/>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545" y="4470680"/>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5157902" y="36036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5157902" y="1402043"/>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8">
            <a:extLst>
              <a:ext uri="{FF2B5EF4-FFF2-40B4-BE49-F238E27FC236}">
                <a16:creationId xmlns:a16="http://schemas.microsoft.com/office/drawing/2014/main" id="{A2833492-7056-4D94-233A-B301E7AD6E96}"/>
              </a:ext>
            </a:extLst>
          </p:cNvPr>
          <p:cNvSpPr>
            <a:spLocks noGrp="1"/>
          </p:cNvSpPr>
          <p:nvPr>
            <p:ph type="pic" sz="quarter" idx="24"/>
          </p:nvPr>
        </p:nvSpPr>
        <p:spPr>
          <a:xfrm>
            <a:off x="5157902" y="3429000"/>
            <a:ext cx="912812" cy="813957"/>
          </a:xfrm>
          <a:solidFill>
            <a:schemeClr val="bg1">
              <a:lumMod val="85000"/>
            </a:schemeClr>
          </a:solidFill>
        </p:spPr>
        <p:txBody>
          <a:bodyPr/>
          <a:lstStyle/>
          <a:p>
            <a:r>
              <a:rPr lang="en-US"/>
              <a:t>Click icon to add picture</a:t>
            </a:r>
            <a:endParaRPr lang="en-GB"/>
          </a:p>
        </p:txBody>
      </p:sp>
      <p:sp>
        <p:nvSpPr>
          <p:cNvPr id="10" name="Text Placeholder 10">
            <a:extLst>
              <a:ext uri="{FF2B5EF4-FFF2-40B4-BE49-F238E27FC236}">
                <a16:creationId xmlns:a16="http://schemas.microsoft.com/office/drawing/2014/main" id="{5DC5F281-2419-2AAA-6718-4138A9C71C5D}"/>
              </a:ext>
            </a:extLst>
          </p:cNvPr>
          <p:cNvSpPr>
            <a:spLocks noGrp="1"/>
          </p:cNvSpPr>
          <p:nvPr>
            <p:ph type="body" sz="quarter" idx="25"/>
          </p:nvPr>
        </p:nvSpPr>
        <p:spPr>
          <a:xfrm>
            <a:off x="5157902" y="4470680"/>
            <a:ext cx="1908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7">
            <a:extLst>
              <a:ext uri="{FF2B5EF4-FFF2-40B4-BE49-F238E27FC236}">
                <a16:creationId xmlns:a16="http://schemas.microsoft.com/office/drawing/2014/main" id="{2D6E414F-6227-9877-704A-CA539A9ED292}"/>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57056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Devic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sp>
        <p:nvSpPr>
          <p:cNvPr id="9" name="Title 1">
            <a:extLst>
              <a:ext uri="{FF2B5EF4-FFF2-40B4-BE49-F238E27FC236}">
                <a16:creationId xmlns:a16="http://schemas.microsoft.com/office/drawing/2014/main" id="{D64D3C99-BDA3-6C83-0A8C-81F373138AC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11" name="Text Placeholder 8">
            <a:extLst>
              <a:ext uri="{FF2B5EF4-FFF2-40B4-BE49-F238E27FC236}">
                <a16:creationId xmlns:a16="http://schemas.microsoft.com/office/drawing/2014/main" id="{5BCF5F3E-4276-22A3-1D2A-F62ECE9CE48A}"/>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CA4F50D0-D3E9-0A8A-DA5C-71A4E63F1ABE}"/>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04986336"/>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ix Bios or Points Colour">
    <p:bg>
      <p:bgPr>
        <a:solidFill>
          <a:schemeClr val="accent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US"/>
              <a:t>Click icon to add picture</a:t>
            </a:r>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7"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7" y="3429000"/>
            <a:ext cx="912812" cy="813957"/>
          </a:xfrm>
          <a:solidFill>
            <a:schemeClr val="bg1">
              <a:lumMod val="85000"/>
            </a:schemeClr>
          </a:solidFill>
        </p:spPr>
        <p:txBody>
          <a:bodyPr/>
          <a:lstStyle/>
          <a:p>
            <a:r>
              <a:rPr lang="en-US"/>
              <a:t>Click icon to add picture</a:t>
            </a:r>
            <a:endParaRPr lang="en-GB"/>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993"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993"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993" y="3429000"/>
            <a:ext cx="912812" cy="813957"/>
          </a:xfrm>
          <a:solidFill>
            <a:schemeClr val="bg1">
              <a:lumMod val="85000"/>
            </a:schemeClr>
          </a:solidFill>
        </p:spPr>
        <p:txBody>
          <a:bodyPr/>
          <a:lstStyle/>
          <a:p>
            <a:r>
              <a:rPr lang="en-US"/>
              <a:t>Click icon to add picture</a:t>
            </a:r>
            <a:endParaRPr lang="en-GB"/>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993"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a:extLst>
              <a:ext uri="{FF2B5EF4-FFF2-40B4-BE49-F238E27FC236}">
                <a16:creationId xmlns:a16="http://schemas.microsoft.com/office/drawing/2014/main" id="{6D26F4A7-85E7-EFF5-2674-9D3EB77806CF}"/>
              </a:ext>
            </a:extLst>
          </p:cNvPr>
          <p:cNvSpPr>
            <a:spLocks noGrp="1"/>
          </p:cNvSpPr>
          <p:nvPr>
            <p:ph type="pic" sz="quarter" idx="22"/>
          </p:nvPr>
        </p:nvSpPr>
        <p:spPr>
          <a:xfrm>
            <a:off x="5158800" y="360363"/>
            <a:ext cx="912812" cy="944562"/>
          </a:xfrm>
          <a:solidFill>
            <a:schemeClr val="bg1">
              <a:lumMod val="85000"/>
            </a:schemeClr>
          </a:solidFill>
        </p:spPr>
        <p:txBody>
          <a:bodyPr/>
          <a:lstStyle/>
          <a:p>
            <a:r>
              <a:rPr lang="en-US"/>
              <a:t>Click icon to add picture</a:t>
            </a:r>
            <a:endParaRPr lang="en-GB"/>
          </a:p>
        </p:txBody>
      </p:sp>
      <p:sp>
        <p:nvSpPr>
          <p:cNvPr id="8" name="Text Placeholder 10">
            <a:extLst>
              <a:ext uri="{FF2B5EF4-FFF2-40B4-BE49-F238E27FC236}">
                <a16:creationId xmlns:a16="http://schemas.microsoft.com/office/drawing/2014/main" id="{505C3229-E616-5FC6-A49C-64DF93633D7F}"/>
              </a:ext>
            </a:extLst>
          </p:cNvPr>
          <p:cNvSpPr>
            <a:spLocks noGrp="1"/>
          </p:cNvSpPr>
          <p:nvPr>
            <p:ph type="body" sz="quarter" idx="23"/>
          </p:nvPr>
        </p:nvSpPr>
        <p:spPr>
          <a:xfrm>
            <a:off x="5158800"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BE77885D-9E75-D01A-7919-50DD548B0D55}"/>
              </a:ext>
            </a:extLst>
          </p:cNvPr>
          <p:cNvSpPr>
            <a:spLocks noGrp="1"/>
          </p:cNvSpPr>
          <p:nvPr>
            <p:ph type="pic" sz="quarter" idx="24"/>
          </p:nvPr>
        </p:nvSpPr>
        <p:spPr>
          <a:xfrm>
            <a:off x="5158800" y="3429000"/>
            <a:ext cx="912812" cy="813957"/>
          </a:xfrm>
          <a:solidFill>
            <a:schemeClr val="bg1">
              <a:lumMod val="85000"/>
            </a:schemeClr>
          </a:solidFill>
        </p:spPr>
        <p:txBody>
          <a:bodyPr/>
          <a:lstStyle/>
          <a:p>
            <a:r>
              <a:rPr lang="en-US"/>
              <a:t>Click icon to add picture</a:t>
            </a:r>
            <a:endParaRPr lang="en-GB"/>
          </a:p>
        </p:txBody>
      </p:sp>
      <p:sp>
        <p:nvSpPr>
          <p:cNvPr id="18" name="Text Placeholder 10">
            <a:extLst>
              <a:ext uri="{FF2B5EF4-FFF2-40B4-BE49-F238E27FC236}">
                <a16:creationId xmlns:a16="http://schemas.microsoft.com/office/drawing/2014/main" id="{A65DA24C-CCEB-ED93-3696-18640743D977}"/>
              </a:ext>
            </a:extLst>
          </p:cNvPr>
          <p:cNvSpPr>
            <a:spLocks noGrp="1"/>
          </p:cNvSpPr>
          <p:nvPr>
            <p:ph type="body" sz="quarter" idx="25"/>
          </p:nvPr>
        </p:nvSpPr>
        <p:spPr>
          <a:xfrm>
            <a:off x="5158800"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A picture containing icon&#10;&#10;Description automatically generated">
            <a:extLst>
              <a:ext uri="{FF2B5EF4-FFF2-40B4-BE49-F238E27FC236}">
                <a16:creationId xmlns:a16="http://schemas.microsoft.com/office/drawing/2014/main" id="{F41860C6-E40A-855F-96B8-BF328AAFD83B}"/>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20" name="Text Placeholder 7">
            <a:extLst>
              <a:ext uri="{FF2B5EF4-FFF2-40B4-BE49-F238E27FC236}">
                <a16:creationId xmlns:a16="http://schemas.microsoft.com/office/drawing/2014/main" id="{49628408-1099-99E6-DC54-A887E801369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598514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ight Bios or Points">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US"/>
              <a:t>Click icon to add picture</a:t>
            </a:r>
            <a:endParaRPr lang="en-GB"/>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US"/>
              <a:t>Click icon to add picture</a:t>
            </a:r>
            <a:endParaRPr lang="en-GB"/>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US"/>
              <a:t>Click icon to add picture</a:t>
            </a:r>
            <a:endParaRPr lang="en-GB"/>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US"/>
              <a:t>Click icon to add picture</a:t>
            </a:r>
            <a:endParaRPr lang="en-GB"/>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US"/>
              <a:t>Click icon to add picture</a:t>
            </a:r>
            <a:endParaRPr lang="en-GB"/>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E6168738-8D5B-5F27-103E-5850EA6EAB4D}"/>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3574015"/>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Eight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US"/>
              <a:t>Click icon to add picture</a:t>
            </a:r>
            <a:endParaRPr lang="en-GB"/>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US"/>
              <a:t>Click icon to add picture</a:t>
            </a:r>
            <a:endParaRPr lang="en-GB"/>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US"/>
              <a:t>Click icon to add picture</a:t>
            </a:r>
            <a:endParaRPr lang="en-GB"/>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US"/>
              <a:t>Click icon to add picture</a:t>
            </a:r>
            <a:endParaRPr lang="en-GB"/>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US"/>
              <a:t>Click icon to add picture</a:t>
            </a:r>
            <a:endParaRPr lang="en-GB"/>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icon&#10;&#10;Description automatically generated">
            <a:extLst>
              <a:ext uri="{FF2B5EF4-FFF2-40B4-BE49-F238E27FC236}">
                <a16:creationId xmlns:a16="http://schemas.microsoft.com/office/drawing/2014/main" id="{359C4CDB-0328-FA6A-95B2-0C74990EC835}"/>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877F2E51-AD2B-D8DF-27F6-42C5ABA55C66}"/>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9669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v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US"/>
              <a:t>Click icon to add picture</a:t>
            </a:r>
            <a:endParaRPr lang="en-GB"/>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US"/>
              <a:t>Click icon to add picture</a:t>
            </a:r>
            <a:endParaRPr lang="en-GB"/>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2A9B47E0-D7F7-F166-C131-6A1276F2AE47}"/>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041813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ive Bios or Points Colour">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US"/>
              <a:t>Click icon to add picture</a:t>
            </a:r>
            <a:endParaRPr lang="en-GB"/>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US"/>
              <a:t>Click icon to add picture</a:t>
            </a:r>
            <a:endParaRPr lang="en-GB"/>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icon&#10;&#10;Description automatically generated">
            <a:extLst>
              <a:ext uri="{FF2B5EF4-FFF2-40B4-BE49-F238E27FC236}">
                <a16:creationId xmlns:a16="http://schemas.microsoft.com/office/drawing/2014/main" id="{1795C84E-ACFE-771C-4057-F8C05E57C21F}"/>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5A95715-94EB-D668-F341-0A539BFEF240}"/>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3298851"/>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7">
            <a:extLst>
              <a:ext uri="{FF2B5EF4-FFF2-40B4-BE49-F238E27FC236}">
                <a16:creationId xmlns:a16="http://schemas.microsoft.com/office/drawing/2014/main" id="{79064379-9CFD-9966-95F6-FA27B16114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243741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hree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US"/>
              <a:t>Click icon to add picture</a:t>
            </a:r>
            <a:endParaRPr lang="en-GB"/>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US"/>
              <a:t>Click icon to add picture</a:t>
            </a:r>
            <a:endParaRPr lang="en-GB"/>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icon&#10;&#10;Description automatically generated">
            <a:extLst>
              <a:ext uri="{FF2B5EF4-FFF2-40B4-BE49-F238E27FC236}">
                <a16:creationId xmlns:a16="http://schemas.microsoft.com/office/drawing/2014/main" id="{B75376D3-DA67-7094-3DD4-E7CA04F74E8C}"/>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871C730-4D0B-DBAC-10DB-3D600D5DD417}"/>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823805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with Titl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US"/>
              <a:t>Click icon to add picture</a:t>
            </a:r>
            <a:endParaRPr lang="en-GB"/>
          </a:p>
        </p:txBody>
      </p:sp>
      <p:sp>
        <p:nvSpPr>
          <p:cNvPr id="6" name="Text Placeholder 8">
            <a:extLst>
              <a:ext uri="{FF2B5EF4-FFF2-40B4-BE49-F238E27FC236}">
                <a16:creationId xmlns:a16="http://schemas.microsoft.com/office/drawing/2014/main" id="{314DD36D-C8D3-5E0A-7535-367B220ECE5E}"/>
              </a:ext>
            </a:extLst>
          </p:cNvPr>
          <p:cNvSpPr>
            <a:spLocks noGrp="1"/>
          </p:cNvSpPr>
          <p:nvPr>
            <p:ph type="body" sz="quarter" idx="14"/>
          </p:nvPr>
        </p:nvSpPr>
        <p:spPr>
          <a:xfrm>
            <a:off x="1322614" y="1126671"/>
            <a:ext cx="5143500" cy="3914659"/>
          </a:xfrm>
          <a:solidFill>
            <a:schemeClr val="bg2"/>
          </a:solidFill>
        </p:spPr>
        <p:txBody>
          <a:bodyPr lIns="288000" tIns="2268000" rIns="288000" bIns="28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692000" cy="1601560"/>
          </a:xfrm>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56C122F2-B4A6-A6EE-5071-B8E017CBEA23}"/>
              </a:ext>
            </a:extLst>
          </p:cNvPr>
          <p:cNvSpPr>
            <a:spLocks noGrp="1"/>
          </p:cNvSpPr>
          <p:nvPr>
            <p:ph type="body" sz="quarter" idx="15"/>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071541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Image with Title and Caption Colour">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6CC63C38-101F-DF33-5C47-0411B4C8ACFA}"/>
              </a:ext>
            </a:extLst>
          </p:cNvPr>
          <p:cNvSpPr>
            <a:spLocks noGrp="1"/>
          </p:cNvSpPr>
          <p:nvPr>
            <p:ph type="body" sz="quarter" idx="14"/>
          </p:nvPr>
        </p:nvSpPr>
        <p:spPr>
          <a:xfrm>
            <a:off x="1322614" y="1126671"/>
            <a:ext cx="5143500" cy="3914659"/>
          </a:xfrm>
          <a:solidFill>
            <a:schemeClr val="bg1"/>
          </a:solidFill>
        </p:spPr>
        <p:txBody>
          <a:bodyPr lIns="288000" tIns="2268000" rIns="288000" bIns="288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476000" cy="1601560"/>
          </a:xfrm>
        </p:spPr>
        <p:txBody>
          <a:bodyPr/>
          <a:lstStyle>
            <a:lvl1pPr>
              <a:defRPr>
                <a:solidFill>
                  <a:schemeClr val="tx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7778E55F-CCD2-DA17-102E-40A243E9CD0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BF4C4C67-4472-C8DB-08A6-DEBF1ADF50B3}"/>
              </a:ext>
            </a:extLst>
          </p:cNvPr>
          <p:cNvSpPr>
            <a:spLocks noGrp="1"/>
          </p:cNvSpPr>
          <p:nvPr>
            <p:ph type="body" sz="quarter" idx="15"/>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370388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US"/>
              <a:t>Click icon to add picture</a:t>
            </a:r>
            <a:endParaRPr lang="en-GB"/>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1">
            <a:extLst>
              <a:ext uri="{FF2B5EF4-FFF2-40B4-BE49-F238E27FC236}">
                <a16:creationId xmlns:a16="http://schemas.microsoft.com/office/drawing/2014/main" id="{F126B18D-2BF9-D282-634B-242AD412C4BE}"/>
              </a:ext>
            </a:extLst>
          </p:cNvPr>
          <p:cNvSpPr>
            <a:spLocks noGrp="1"/>
          </p:cNvSpPr>
          <p:nvPr>
            <p:ph type="title"/>
          </p:nvPr>
        </p:nvSpPr>
        <p:spPr>
          <a:xfrm>
            <a:off x="611189" y="3570513"/>
            <a:ext cx="8224800" cy="599605"/>
          </a:xfrm>
        </p:spPr>
        <p:txBody>
          <a:bodyPr/>
          <a:lstStyle>
            <a:lvl1pPr>
              <a:defRPr>
                <a:solidFill>
                  <a:schemeClr val="tx2"/>
                </a:solidFill>
              </a:defRPr>
            </a:lvl1pPr>
          </a:lstStyle>
          <a:p>
            <a:r>
              <a:rPr lang="en-US"/>
              <a:t>Click to edit Master title style</a:t>
            </a:r>
            <a:endParaRPr lang="en-GB"/>
          </a:p>
        </p:txBody>
      </p:sp>
      <p:sp>
        <p:nvSpPr>
          <p:cNvPr id="11" name="Text Placeholder 8">
            <a:extLst>
              <a:ext uri="{FF2B5EF4-FFF2-40B4-BE49-F238E27FC236}">
                <a16:creationId xmlns:a16="http://schemas.microsoft.com/office/drawing/2014/main" id="{54668AEF-9B00-96D4-19DF-0DF5BAE8ED45}"/>
              </a:ext>
            </a:extLst>
          </p:cNvPr>
          <p:cNvSpPr>
            <a:spLocks noGrp="1"/>
          </p:cNvSpPr>
          <p:nvPr>
            <p:ph type="body" sz="quarter" idx="14"/>
          </p:nvPr>
        </p:nvSpPr>
        <p:spPr>
          <a:xfrm>
            <a:off x="6111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EB974763-D11C-8CA1-0D1E-DECECE1E5A6F}"/>
              </a:ext>
            </a:extLst>
          </p:cNvPr>
          <p:cNvSpPr>
            <a:spLocks noGrp="1"/>
          </p:cNvSpPr>
          <p:nvPr>
            <p:ph type="body" sz="quarter" idx="15"/>
          </p:nvPr>
        </p:nvSpPr>
        <p:spPr>
          <a:xfrm>
            <a:off x="48759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8">
            <a:extLst>
              <a:ext uri="{FF2B5EF4-FFF2-40B4-BE49-F238E27FC236}">
                <a16:creationId xmlns:a16="http://schemas.microsoft.com/office/drawing/2014/main" id="{513ABED5-DD41-EDBD-ACB1-898B94F2B775}"/>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10861417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Device White Text">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1" y="6490800"/>
            <a:ext cx="744959" cy="266851"/>
          </a:xfrm>
          <a:prstGeom prst="rect">
            <a:avLst/>
          </a:prstGeom>
        </p:spPr>
      </p:pic>
      <p:pic>
        <p:nvPicPr>
          <p:cNvPr id="9" name="Picture 8" descr="Shape&#10;&#10;Description automatically generated">
            <a:extLst>
              <a:ext uri="{FF2B5EF4-FFF2-40B4-BE49-F238E27FC236}">
                <a16:creationId xmlns:a16="http://schemas.microsoft.com/office/drawing/2014/main" id="{82893688-885A-C8E6-3739-D9DC4C136C4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0058" y="48954"/>
            <a:ext cx="2920895" cy="2822988"/>
          </a:xfrm>
          <a:prstGeom prst="rect">
            <a:avLst/>
          </a:prstGeom>
        </p:spPr>
      </p:pic>
      <p:sp>
        <p:nvSpPr>
          <p:cNvPr id="11" name="Title 1">
            <a:extLst>
              <a:ext uri="{FF2B5EF4-FFF2-40B4-BE49-F238E27FC236}">
                <a16:creationId xmlns:a16="http://schemas.microsoft.com/office/drawing/2014/main" id="{316E67C2-787B-E68D-23E2-25A4DE63E7B8}"/>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12" name="Text Placeholder 8">
            <a:extLst>
              <a:ext uri="{FF2B5EF4-FFF2-40B4-BE49-F238E27FC236}">
                <a16:creationId xmlns:a16="http://schemas.microsoft.com/office/drawing/2014/main" id="{3699495D-5C75-712A-7DE3-9EA3EEDB0BCB}"/>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Subtitle 2">
            <a:extLst>
              <a:ext uri="{FF2B5EF4-FFF2-40B4-BE49-F238E27FC236}">
                <a16:creationId xmlns:a16="http://schemas.microsoft.com/office/drawing/2014/main" id="{7594DCDC-43CA-036F-4B20-FD19D1EE5211}"/>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02739581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Text">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85CA2A73-0DC4-A63E-8ACB-6F123E3FDE69}"/>
              </a:ext>
            </a:extLst>
          </p:cNvPr>
          <p:cNvSpPr>
            <a:spLocks noGrp="1"/>
          </p:cNvSpPr>
          <p:nvPr>
            <p:ph type="title"/>
          </p:nvPr>
        </p:nvSpPr>
        <p:spPr>
          <a:xfrm>
            <a:off x="611189" y="3570513"/>
            <a:ext cx="8224800" cy="599605"/>
          </a:xfrm>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 Placeholder 8">
            <a:extLst>
              <a:ext uri="{FF2B5EF4-FFF2-40B4-BE49-F238E27FC236}">
                <a16:creationId xmlns:a16="http://schemas.microsoft.com/office/drawing/2014/main" id="{F7840DC4-DE61-DA63-9845-54447F75B0AD}"/>
              </a:ext>
            </a:extLst>
          </p:cNvPr>
          <p:cNvSpPr>
            <a:spLocks noGrp="1"/>
          </p:cNvSpPr>
          <p:nvPr>
            <p:ph type="body" sz="quarter" idx="14"/>
          </p:nvPr>
        </p:nvSpPr>
        <p:spPr>
          <a:xfrm>
            <a:off x="6111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A03F2F0F-F299-DA66-DD82-C31036C571D0}"/>
              </a:ext>
            </a:extLst>
          </p:cNvPr>
          <p:cNvSpPr>
            <a:spLocks noGrp="1"/>
          </p:cNvSpPr>
          <p:nvPr>
            <p:ph type="body" sz="quarter" idx="15"/>
          </p:nvPr>
        </p:nvSpPr>
        <p:spPr>
          <a:xfrm>
            <a:off x="48759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4BBBE459-62BF-A555-E2C5-3F0338B87151}"/>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9" name="Picture 8" descr="A picture containing icon&#10;&#10;Description automatically generated">
            <a:extLst>
              <a:ext uri="{FF2B5EF4-FFF2-40B4-BE49-F238E27FC236}">
                <a16:creationId xmlns:a16="http://schemas.microsoft.com/office/drawing/2014/main" id="{21F2CA80-40A0-E9BB-A53E-1B11E464E4FC}"/>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349404568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D5EF6-4100-6329-9340-74EECFAC1672}"/>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7">
            <a:extLst>
              <a:ext uri="{FF2B5EF4-FFF2-40B4-BE49-F238E27FC236}">
                <a16:creationId xmlns:a16="http://schemas.microsoft.com/office/drawing/2014/main" id="{48436794-05CB-2E23-E0E2-6AAFC8151993}"/>
              </a:ext>
            </a:extLst>
          </p:cNvPr>
          <p:cNvSpPr>
            <a:spLocks noGrp="1"/>
          </p:cNvSpPr>
          <p:nvPr>
            <p:ph type="title"/>
          </p:nvPr>
        </p:nvSpPr>
        <p:spPr/>
        <p:txBody>
          <a:bodyPr/>
          <a:lstStyle/>
          <a:p>
            <a:r>
              <a:rPr lang="en-US"/>
              <a:t>Click to edit Master title style</a:t>
            </a:r>
            <a:endParaRPr lang="en-GB"/>
          </a:p>
        </p:txBody>
      </p:sp>
      <p:sp>
        <p:nvSpPr>
          <p:cNvPr id="6" name="Text Placeholder 7">
            <a:extLst>
              <a:ext uri="{FF2B5EF4-FFF2-40B4-BE49-F238E27FC236}">
                <a16:creationId xmlns:a16="http://schemas.microsoft.com/office/drawing/2014/main" id="{FA077959-5CB9-863C-05D8-CF42390B4062}"/>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icture containing icon&#10;&#10;Description automatically generated">
            <a:extLst>
              <a:ext uri="{FF2B5EF4-FFF2-40B4-BE49-F238E27FC236}">
                <a16:creationId xmlns:a16="http://schemas.microsoft.com/office/drawing/2014/main" id="{9051027B-65A1-9BCA-911A-B17ED1EDA09A}"/>
              </a:ext>
            </a:extLst>
          </p:cNvPr>
          <p:cNvPicPr>
            <a:picLocks noChangeAspect="1"/>
          </p:cNvPicPr>
          <p:nvPr userDrawn="1"/>
        </p:nvPicPr>
        <p:blipFill>
          <a:blip r:embed="rId2"/>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4263878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ull Bleed Image Gradient">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F56B9-2DFC-BCA3-5912-5577D0AF3763}"/>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5FC5009-A503-66C3-4C1B-748B2EA59FCC}"/>
              </a:ext>
            </a:extLst>
          </p:cNvPr>
          <p:cNvSpPr/>
          <p:nvPr userDrawn="1"/>
        </p:nvSpPr>
        <p:spPr>
          <a:xfrm>
            <a:off x="0" y="3429000"/>
            <a:ext cx="12192000" cy="3429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E1674E1E-B119-FAC3-F7F6-60D93A464947}"/>
              </a:ext>
            </a:extLst>
          </p:cNvPr>
          <p:cNvSpPr>
            <a:spLocks noGrp="1"/>
          </p:cNvSpPr>
          <p:nvPr>
            <p:ph type="title"/>
          </p:nvPr>
        </p:nvSpPr>
        <p:spPr/>
        <p:txBody>
          <a:bodyPr/>
          <a:lstStyle/>
          <a:p>
            <a:r>
              <a:rPr lang="en-US"/>
              <a:t>Click to edit Master title style</a:t>
            </a:r>
            <a:endParaRPr lang="en-GB"/>
          </a:p>
        </p:txBody>
      </p:sp>
      <p:pic>
        <p:nvPicPr>
          <p:cNvPr id="9" name="Picture 8" descr="A picture containing icon&#10;&#10;Description automatically generated">
            <a:extLst>
              <a:ext uri="{FF2B5EF4-FFF2-40B4-BE49-F238E27FC236}">
                <a16:creationId xmlns:a16="http://schemas.microsoft.com/office/drawing/2014/main" id="{F8FE6FD7-A5A0-66B7-3B83-528244F9B237}"/>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9336A62A-0089-893A-AA6B-8CFFEB3F6418}"/>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623672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Text Placeholder 7">
            <a:extLst>
              <a:ext uri="{FF2B5EF4-FFF2-40B4-BE49-F238E27FC236}">
                <a16:creationId xmlns:a16="http://schemas.microsoft.com/office/drawing/2014/main" id="{C0795534-6A1C-C3F0-A7EF-5E1F261B808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461704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DD/MM/YYYY</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5" name="Text Placeholder 7">
            <a:extLst>
              <a:ext uri="{FF2B5EF4-FFF2-40B4-BE49-F238E27FC236}">
                <a16:creationId xmlns:a16="http://schemas.microsoft.com/office/drawing/2014/main" id="{90690537-B94A-43B8-168C-5BA90B3E1BC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652067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098-9F28-E9DD-63BB-0E46F24BBA5D}"/>
              </a:ext>
            </a:extLst>
          </p:cNvPr>
          <p:cNvSpPr>
            <a:spLocks noGrp="1"/>
          </p:cNvSpPr>
          <p:nvPr>
            <p:ph type="title"/>
          </p:nvPr>
        </p:nvSpPr>
        <p:spPr>
          <a:xfrm>
            <a:off x="611188" y="360363"/>
            <a:ext cx="10969625" cy="944562"/>
          </a:xfrm>
        </p:spPr>
        <p:txBody>
          <a:bodyPr/>
          <a:lstStyle/>
          <a:p>
            <a:r>
              <a:rPr lang="en-GB"/>
              <a:t>Click to edit Master title style</a:t>
            </a:r>
          </a:p>
        </p:txBody>
      </p:sp>
      <p:sp>
        <p:nvSpPr>
          <p:cNvPr id="3" name="Date Placeholder 2">
            <a:extLst>
              <a:ext uri="{FF2B5EF4-FFF2-40B4-BE49-F238E27FC236}">
                <a16:creationId xmlns:a16="http://schemas.microsoft.com/office/drawing/2014/main" id="{C66129BB-DDD7-A670-8239-B5C4EAF2F3B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76B2F568-FA93-C14F-B70A-F8808B70EB04}"/>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1C3A2CD-09E6-198C-690B-DF77261F96E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24">
            <a:extLst>
              <a:ext uri="{FF2B5EF4-FFF2-40B4-BE49-F238E27FC236}">
                <a16:creationId xmlns:a16="http://schemas.microsoft.com/office/drawing/2014/main" id="{507EEF9B-0C91-CC33-D25D-670101BFA1D1}"/>
              </a:ext>
            </a:extLst>
          </p:cNvPr>
          <p:cNvSpPr>
            <a:spLocks noGrp="1"/>
          </p:cNvSpPr>
          <p:nvPr>
            <p:ph type="body" sz="quarter" idx="20"/>
          </p:nvPr>
        </p:nvSpPr>
        <p:spPr>
          <a:xfrm>
            <a:off x="2513495"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7" name="Text Placeholder 24">
            <a:extLst>
              <a:ext uri="{FF2B5EF4-FFF2-40B4-BE49-F238E27FC236}">
                <a16:creationId xmlns:a16="http://schemas.microsoft.com/office/drawing/2014/main" id="{50B87917-274C-527A-71A1-0D85AA0310AB}"/>
              </a:ext>
            </a:extLst>
          </p:cNvPr>
          <p:cNvSpPr>
            <a:spLocks noGrp="1"/>
          </p:cNvSpPr>
          <p:nvPr>
            <p:ph type="body" sz="quarter" idx="21" hasCustomPrompt="1"/>
          </p:nvPr>
        </p:nvSpPr>
        <p:spPr>
          <a:xfrm>
            <a:off x="250991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8" name="Text Placeholder 24">
            <a:extLst>
              <a:ext uri="{FF2B5EF4-FFF2-40B4-BE49-F238E27FC236}">
                <a16:creationId xmlns:a16="http://schemas.microsoft.com/office/drawing/2014/main" id="{B6ABE06F-75D1-30B6-9FB8-E105502C6AA9}"/>
              </a:ext>
            </a:extLst>
          </p:cNvPr>
          <p:cNvSpPr>
            <a:spLocks noGrp="1"/>
          </p:cNvSpPr>
          <p:nvPr>
            <p:ph type="body" sz="quarter" idx="22"/>
          </p:nvPr>
        </p:nvSpPr>
        <p:spPr>
          <a:xfrm>
            <a:off x="10104813"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9" name="Text Placeholder 24">
            <a:extLst>
              <a:ext uri="{FF2B5EF4-FFF2-40B4-BE49-F238E27FC236}">
                <a16:creationId xmlns:a16="http://schemas.microsoft.com/office/drawing/2014/main" id="{8F1F06C7-42E6-664C-E0AA-436D27CA931C}"/>
              </a:ext>
            </a:extLst>
          </p:cNvPr>
          <p:cNvSpPr>
            <a:spLocks noGrp="1"/>
          </p:cNvSpPr>
          <p:nvPr>
            <p:ph type="body" sz="quarter" idx="23" hasCustomPrompt="1"/>
          </p:nvPr>
        </p:nvSpPr>
        <p:spPr>
          <a:xfrm>
            <a:off x="10104813" y="3264212"/>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0" name="Text Placeholder 24">
            <a:extLst>
              <a:ext uri="{FF2B5EF4-FFF2-40B4-BE49-F238E27FC236}">
                <a16:creationId xmlns:a16="http://schemas.microsoft.com/office/drawing/2014/main" id="{C5B136C4-A429-9189-5561-AD09D6D189FA}"/>
              </a:ext>
            </a:extLst>
          </p:cNvPr>
          <p:cNvSpPr>
            <a:spLocks noGrp="1"/>
          </p:cNvSpPr>
          <p:nvPr>
            <p:ph type="body" sz="quarter" idx="18"/>
          </p:nvPr>
        </p:nvSpPr>
        <p:spPr>
          <a:xfrm>
            <a:off x="820698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1" name="Text Placeholder 24">
            <a:extLst>
              <a:ext uri="{FF2B5EF4-FFF2-40B4-BE49-F238E27FC236}">
                <a16:creationId xmlns:a16="http://schemas.microsoft.com/office/drawing/2014/main" id="{82582194-017D-95C3-BD36-DB11BB5D960C}"/>
              </a:ext>
            </a:extLst>
          </p:cNvPr>
          <p:cNvSpPr>
            <a:spLocks noGrp="1"/>
          </p:cNvSpPr>
          <p:nvPr>
            <p:ph type="body" sz="quarter" idx="19" hasCustomPrompt="1"/>
          </p:nvPr>
        </p:nvSpPr>
        <p:spPr>
          <a:xfrm>
            <a:off x="82060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2" name="Text Placeholder 24">
            <a:extLst>
              <a:ext uri="{FF2B5EF4-FFF2-40B4-BE49-F238E27FC236}">
                <a16:creationId xmlns:a16="http://schemas.microsoft.com/office/drawing/2014/main" id="{F9D18DFC-262F-FE69-B422-5846307D90C9}"/>
              </a:ext>
            </a:extLst>
          </p:cNvPr>
          <p:cNvSpPr>
            <a:spLocks noGrp="1"/>
          </p:cNvSpPr>
          <p:nvPr>
            <p:ph type="body" sz="quarter" idx="16"/>
          </p:nvPr>
        </p:nvSpPr>
        <p:spPr>
          <a:xfrm>
            <a:off x="441132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3" name="Text Placeholder 24">
            <a:extLst>
              <a:ext uri="{FF2B5EF4-FFF2-40B4-BE49-F238E27FC236}">
                <a16:creationId xmlns:a16="http://schemas.microsoft.com/office/drawing/2014/main" id="{B57C168F-90DD-82F9-4B8D-620D847C839A}"/>
              </a:ext>
            </a:extLst>
          </p:cNvPr>
          <p:cNvSpPr>
            <a:spLocks noGrp="1"/>
          </p:cNvSpPr>
          <p:nvPr>
            <p:ph type="body" sz="quarter" idx="17" hasCustomPrompt="1"/>
          </p:nvPr>
        </p:nvSpPr>
        <p:spPr>
          <a:xfrm>
            <a:off x="440863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4" name="Text Placeholder 24">
            <a:extLst>
              <a:ext uri="{FF2B5EF4-FFF2-40B4-BE49-F238E27FC236}">
                <a16:creationId xmlns:a16="http://schemas.microsoft.com/office/drawing/2014/main" id="{2F862D7C-5C2C-C39B-4105-2C1BF9BF5CEC}"/>
              </a:ext>
            </a:extLst>
          </p:cNvPr>
          <p:cNvSpPr>
            <a:spLocks noGrp="1"/>
          </p:cNvSpPr>
          <p:nvPr>
            <p:ph type="body" sz="quarter" idx="14"/>
          </p:nvPr>
        </p:nvSpPr>
        <p:spPr>
          <a:xfrm>
            <a:off x="61566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5" name="Text Placeholder 24">
            <a:extLst>
              <a:ext uri="{FF2B5EF4-FFF2-40B4-BE49-F238E27FC236}">
                <a16:creationId xmlns:a16="http://schemas.microsoft.com/office/drawing/2014/main" id="{37101D76-2EAE-CA3D-FEBC-A34DD9BFB82D}"/>
              </a:ext>
            </a:extLst>
          </p:cNvPr>
          <p:cNvSpPr>
            <a:spLocks noGrp="1"/>
          </p:cNvSpPr>
          <p:nvPr>
            <p:ph type="body" sz="quarter" idx="15" hasCustomPrompt="1"/>
          </p:nvPr>
        </p:nvSpPr>
        <p:spPr>
          <a:xfrm>
            <a:off x="6111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6" name="Text Placeholder 24">
            <a:extLst>
              <a:ext uri="{FF2B5EF4-FFF2-40B4-BE49-F238E27FC236}">
                <a16:creationId xmlns:a16="http://schemas.microsoft.com/office/drawing/2014/main" id="{2ACAB011-B5EC-B678-C651-CB3F2A9300FB}"/>
              </a:ext>
            </a:extLst>
          </p:cNvPr>
          <p:cNvSpPr>
            <a:spLocks noGrp="1"/>
          </p:cNvSpPr>
          <p:nvPr>
            <p:ph type="body" sz="quarter" idx="24"/>
          </p:nvPr>
        </p:nvSpPr>
        <p:spPr>
          <a:xfrm>
            <a:off x="6309155" y="4368390"/>
            <a:ext cx="1476000" cy="1689510"/>
          </a:xfrm>
        </p:spPr>
        <p:txBody>
          <a:bodyPr/>
          <a:lstStyle>
            <a:lvl1pPr marL="0" indent="0">
              <a:lnSpc>
                <a:spcPts val="1800"/>
              </a:lnSpc>
              <a:spcBef>
                <a:spcPts val="0"/>
              </a:spcBef>
              <a:buNone/>
              <a:defRPr>
                <a:solidFill>
                  <a:schemeClr val="tx2"/>
                </a:solidFill>
                <a:latin typeface="+mn-lt"/>
              </a:defRPr>
            </a:lvl1pPr>
          </a:lstStyle>
          <a:p>
            <a:pPr lvl="0"/>
            <a:r>
              <a:rPr lang="en-GB"/>
              <a:t>Click to edit Master text styles</a:t>
            </a:r>
          </a:p>
        </p:txBody>
      </p:sp>
      <p:sp>
        <p:nvSpPr>
          <p:cNvPr id="17" name="Text Placeholder 24">
            <a:extLst>
              <a:ext uri="{FF2B5EF4-FFF2-40B4-BE49-F238E27FC236}">
                <a16:creationId xmlns:a16="http://schemas.microsoft.com/office/drawing/2014/main" id="{BDCE4DBD-AA80-BC42-B5F0-F5875F7CD265}"/>
              </a:ext>
            </a:extLst>
          </p:cNvPr>
          <p:cNvSpPr>
            <a:spLocks noGrp="1"/>
          </p:cNvSpPr>
          <p:nvPr>
            <p:ph type="body" sz="quarter" idx="25" hasCustomPrompt="1"/>
          </p:nvPr>
        </p:nvSpPr>
        <p:spPr>
          <a:xfrm>
            <a:off x="630736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8" name="Text Placeholder 8">
            <a:extLst>
              <a:ext uri="{FF2B5EF4-FFF2-40B4-BE49-F238E27FC236}">
                <a16:creationId xmlns:a16="http://schemas.microsoft.com/office/drawing/2014/main" id="{CD82DF7B-033A-CD53-C495-522F6DE1620A}"/>
              </a:ext>
            </a:extLst>
          </p:cNvPr>
          <p:cNvSpPr>
            <a:spLocks noGrp="1"/>
          </p:cNvSpPr>
          <p:nvPr>
            <p:ph type="body" sz="quarter" idx="13" hasCustomPrompt="1"/>
          </p:nvPr>
        </p:nvSpPr>
        <p:spPr>
          <a:xfrm>
            <a:off x="611188"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9" name="Text Placeholder 8">
            <a:extLst>
              <a:ext uri="{FF2B5EF4-FFF2-40B4-BE49-F238E27FC236}">
                <a16:creationId xmlns:a16="http://schemas.microsoft.com/office/drawing/2014/main" id="{3893BED1-F835-9D50-9732-DCB378D5717D}"/>
              </a:ext>
            </a:extLst>
          </p:cNvPr>
          <p:cNvSpPr>
            <a:spLocks noGrp="1"/>
          </p:cNvSpPr>
          <p:nvPr>
            <p:ph type="body" sz="quarter" idx="26" hasCustomPrompt="1"/>
          </p:nvPr>
        </p:nvSpPr>
        <p:spPr>
          <a:xfrm>
            <a:off x="2517077"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0" name="Text Placeholder 8">
            <a:extLst>
              <a:ext uri="{FF2B5EF4-FFF2-40B4-BE49-F238E27FC236}">
                <a16:creationId xmlns:a16="http://schemas.microsoft.com/office/drawing/2014/main" id="{CB400374-1F6F-AE8C-D741-4571E3E8088C}"/>
              </a:ext>
            </a:extLst>
          </p:cNvPr>
          <p:cNvSpPr>
            <a:spLocks noGrp="1"/>
          </p:cNvSpPr>
          <p:nvPr>
            <p:ph type="body" sz="quarter" idx="27" hasCustomPrompt="1"/>
          </p:nvPr>
        </p:nvSpPr>
        <p:spPr>
          <a:xfrm>
            <a:off x="4411325"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1" name="Text Placeholder 8">
            <a:extLst>
              <a:ext uri="{FF2B5EF4-FFF2-40B4-BE49-F238E27FC236}">
                <a16:creationId xmlns:a16="http://schemas.microsoft.com/office/drawing/2014/main" id="{3FB44B33-67EE-43D9-7A43-B6E30BD00658}"/>
              </a:ext>
            </a:extLst>
          </p:cNvPr>
          <p:cNvSpPr>
            <a:spLocks noGrp="1"/>
          </p:cNvSpPr>
          <p:nvPr>
            <p:ph type="body" sz="quarter" idx="28" hasCustomPrompt="1"/>
          </p:nvPr>
        </p:nvSpPr>
        <p:spPr>
          <a:xfrm>
            <a:off x="6317214"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2" name="Text Placeholder 8">
            <a:extLst>
              <a:ext uri="{FF2B5EF4-FFF2-40B4-BE49-F238E27FC236}">
                <a16:creationId xmlns:a16="http://schemas.microsoft.com/office/drawing/2014/main" id="{0A37C675-144D-59C9-EFFF-ED7907FD29F6}"/>
              </a:ext>
            </a:extLst>
          </p:cNvPr>
          <p:cNvSpPr>
            <a:spLocks noGrp="1"/>
          </p:cNvSpPr>
          <p:nvPr>
            <p:ph type="body" sz="quarter" idx="29" hasCustomPrompt="1"/>
          </p:nvPr>
        </p:nvSpPr>
        <p:spPr>
          <a:xfrm>
            <a:off x="8211462"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3" name="Text Placeholder 8">
            <a:extLst>
              <a:ext uri="{FF2B5EF4-FFF2-40B4-BE49-F238E27FC236}">
                <a16:creationId xmlns:a16="http://schemas.microsoft.com/office/drawing/2014/main" id="{F3796B1C-DE76-886F-2B90-E785B7BD1DFE}"/>
              </a:ext>
            </a:extLst>
          </p:cNvPr>
          <p:cNvSpPr>
            <a:spLocks noGrp="1"/>
          </p:cNvSpPr>
          <p:nvPr>
            <p:ph type="body" sz="quarter" idx="30" hasCustomPrompt="1"/>
          </p:nvPr>
        </p:nvSpPr>
        <p:spPr>
          <a:xfrm>
            <a:off x="10117351"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324744678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a:xfrm>
            <a:off x="238707" y="6457729"/>
            <a:ext cx="372481" cy="210705"/>
          </a:xfrm>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5EA9F028-AE55-CBFA-3245-6CDD3B8CD79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hite Tex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E49A417A-BB0B-DC1C-CD58-76EBFC00DB6E}"/>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3132E9C9-669B-14F1-5998-11E6DA6D68E4}"/>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623372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311900" y="1700213"/>
            <a:ext cx="5260201" cy="4357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9" name="Text Placeholder 7">
            <a:extLst>
              <a:ext uri="{FF2B5EF4-FFF2-40B4-BE49-F238E27FC236}">
                <a16:creationId xmlns:a16="http://schemas.microsoft.com/office/drawing/2014/main" id="{DEB4217F-E134-F1E7-41F1-F2957CD15C75}"/>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White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Content Placeholder 2">
            <a:extLst>
              <a:ext uri="{FF2B5EF4-FFF2-40B4-BE49-F238E27FC236}">
                <a16:creationId xmlns:a16="http://schemas.microsoft.com/office/drawing/2014/main" id="{93E4D5F1-E018-05A4-9B3E-8B0BE6E0982C}"/>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Content Placeholder 3">
            <a:extLst>
              <a:ext uri="{FF2B5EF4-FFF2-40B4-BE49-F238E27FC236}">
                <a16:creationId xmlns:a16="http://schemas.microsoft.com/office/drawing/2014/main" id="{18EB0DA6-280B-E38A-99AB-850B7BB0D294}"/>
              </a:ext>
            </a:extLst>
          </p:cNvPr>
          <p:cNvSpPr>
            <a:spLocks noGrp="1"/>
          </p:cNvSpPr>
          <p:nvPr>
            <p:ph sz="half" idx="2"/>
          </p:nvPr>
        </p:nvSpPr>
        <p:spPr>
          <a:xfrm>
            <a:off x="6311900"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3" name="Picture 2" descr="A picture containing icon&#10;&#10;Description automatically generated">
            <a:extLst>
              <a:ext uri="{FF2B5EF4-FFF2-40B4-BE49-F238E27FC236}">
                <a16:creationId xmlns:a16="http://schemas.microsoft.com/office/drawing/2014/main" id="{5D568DF6-BDD4-F25A-179B-C206D5256326}"/>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1" name="Text Placeholder 7">
            <a:extLst>
              <a:ext uri="{FF2B5EF4-FFF2-40B4-BE49-F238E27FC236}">
                <a16:creationId xmlns:a16="http://schemas.microsoft.com/office/drawing/2014/main" id="{B709EE08-CA68-2268-C85A-B5341A8A2FB3}"/>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2573166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tx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8" name="Text Placeholder 7">
            <a:extLst>
              <a:ext uri="{FF2B5EF4-FFF2-40B4-BE49-F238E27FC236}">
                <a16:creationId xmlns:a16="http://schemas.microsoft.com/office/drawing/2014/main" id="{68A8D478-16CF-C4F1-53C3-E1BC09C24DA8}"/>
              </a:ext>
            </a:extLst>
          </p:cNvPr>
          <p:cNvSpPr>
            <a:spLocks noGrp="1"/>
          </p:cNvSpPr>
          <p:nvPr>
            <p:ph type="body" sz="quarter" idx="14"/>
          </p:nvPr>
        </p:nvSpPr>
        <p:spPr>
          <a:xfrm>
            <a:off x="611189" y="6457729"/>
            <a:ext cx="5268912"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5927709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Image White Tex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4" name="Text Placeholder 7">
            <a:extLst>
              <a:ext uri="{FF2B5EF4-FFF2-40B4-BE49-F238E27FC236}">
                <a16:creationId xmlns:a16="http://schemas.microsoft.com/office/drawing/2014/main" id="{9975643F-20A3-5661-E8D1-482E06DE9840}"/>
              </a:ext>
            </a:extLst>
          </p:cNvPr>
          <p:cNvSpPr>
            <a:spLocks noGrp="1"/>
          </p:cNvSpPr>
          <p:nvPr>
            <p:ph type="body" sz="quarter" idx="14"/>
          </p:nvPr>
        </p:nvSpPr>
        <p:spPr>
          <a:xfrm>
            <a:off x="611189" y="6457729"/>
            <a:ext cx="5268912"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1E2BAE87-939B-5295-29E5-54C376AA7F19}"/>
              </a:ext>
            </a:extLst>
          </p:cNvPr>
          <p:cNvSpPr>
            <a:spLocks noGrp="1"/>
          </p:cNvSpPr>
          <p:nvPr>
            <p:ph type="sldNum" sz="quarter" idx="15"/>
          </p:nvPr>
        </p:nvSpPr>
        <p:spPr/>
        <p:txBody>
          <a:bodyPr/>
          <a:lstStyle>
            <a:lvl1pPr>
              <a:defRPr>
                <a:solidFill>
                  <a:schemeClr val="bg1"/>
                </a:solidFill>
              </a:defRPr>
            </a:lvl1pPr>
          </a:lstStyle>
          <a:p>
            <a:fld id="{CBA53E11-492D-48B3-9F9B-09541CA2A39A}" type="slidenum">
              <a:rPr lang="en-GB" smtClean="0"/>
              <a:pPr/>
              <a:t>‹#›</a:t>
            </a:fld>
            <a:endParaRPr lang="en-GB"/>
          </a:p>
        </p:txBody>
      </p:sp>
    </p:spTree>
    <p:extLst>
      <p:ext uri="{BB962C8B-B14F-4D97-AF65-F5344CB8AC3E}">
        <p14:creationId xmlns:p14="http://schemas.microsoft.com/office/powerpoint/2010/main" val="42726028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bg1"/>
                </a:solidFill>
              </a:defRPr>
            </a:lvl1pPr>
          </a:lstStyle>
          <a:p>
            <a:r>
              <a:rPr lang="en-US"/>
              <a:t>Logo</a:t>
            </a:r>
          </a:p>
        </p:txBody>
      </p:sp>
      <p:sp>
        <p:nvSpPr>
          <p:cNvPr id="9" name="Footer Placeholder 11">
            <a:extLst>
              <a:ext uri="{FF2B5EF4-FFF2-40B4-BE49-F238E27FC236}">
                <a16:creationId xmlns:a16="http://schemas.microsoft.com/office/drawing/2014/main" id="{10AD8052-DE63-111D-A1A7-090EEE50EF2B}"/>
              </a:ext>
            </a:extLst>
          </p:cNvPr>
          <p:cNvSpPr>
            <a:spLocks noGrp="1"/>
          </p:cNvSpPr>
          <p:nvPr>
            <p:ph type="ftr" sz="quarter" idx="15"/>
          </p:nvPr>
        </p:nvSpPr>
        <p:spPr>
          <a:xfrm>
            <a:off x="611188" y="6242482"/>
            <a:ext cx="5400000" cy="210705"/>
          </a:xfrm>
        </p:spPr>
        <p:txBody>
          <a:bodyPr/>
          <a:lstStyle>
            <a:lvl1pPr>
              <a:defRPr>
                <a:solidFill>
                  <a:schemeClr val="bg1"/>
                </a:solidFill>
              </a:defRPr>
            </a:lvl1pPr>
          </a:lstStyle>
          <a:p>
            <a:r>
              <a:rPr lang="en-GB"/>
              <a:t>Private &amp; Confidential</a:t>
            </a:r>
          </a:p>
        </p:txBody>
      </p:sp>
      <p:sp>
        <p:nvSpPr>
          <p:cNvPr id="8" name="Text Placeholder 8">
            <a:extLst>
              <a:ext uri="{FF2B5EF4-FFF2-40B4-BE49-F238E27FC236}">
                <a16:creationId xmlns:a16="http://schemas.microsoft.com/office/drawing/2014/main" id="{DC425EF4-CA0E-918D-D64E-DBAAF08789D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4" name="Picture 3" descr="A picture containing icon&#10;&#10;Description automatically generated">
            <a:extLst>
              <a:ext uri="{FF2B5EF4-FFF2-40B4-BE49-F238E27FC236}">
                <a16:creationId xmlns:a16="http://schemas.microsoft.com/office/drawing/2014/main" id="{6B0A6459-15F7-3BA3-AEFC-23A32031B1D1}"/>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511587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240D-CC59-E4F3-05C7-3FA7A027223F}"/>
              </a:ext>
            </a:extLst>
          </p:cNvPr>
          <p:cNvSpPr>
            <a:spLocks noGrp="1"/>
          </p:cNvSpPr>
          <p:nvPr>
            <p:ph type="title"/>
          </p:nvPr>
        </p:nvSpPr>
        <p:spPr>
          <a:xfrm>
            <a:off x="6804000" y="360363"/>
            <a:ext cx="4776813" cy="944562"/>
          </a:xfrm>
        </p:spPr>
        <p:txBody>
          <a:bodyPr/>
          <a:lstStyle>
            <a:lvl1pPr>
              <a:defRPr sz="2800"/>
            </a:lvl1pPr>
          </a:lstStyle>
          <a:p>
            <a:r>
              <a:rPr lang="en-GB"/>
              <a:t>Click to edit Master title style</a:t>
            </a:r>
          </a:p>
        </p:txBody>
      </p:sp>
      <p:sp>
        <p:nvSpPr>
          <p:cNvPr id="3" name="Date Placeholder 2">
            <a:extLst>
              <a:ext uri="{FF2B5EF4-FFF2-40B4-BE49-F238E27FC236}">
                <a16:creationId xmlns:a16="http://schemas.microsoft.com/office/drawing/2014/main" id="{A6742817-1E36-45B9-61DD-4B37BAB7DD63}"/>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CBE72213-ED42-31B1-8E83-DD2A62FEC4B2}"/>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213FCB2-E76F-40C2-4952-7EA4E7F8F922}"/>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8">
            <a:extLst>
              <a:ext uri="{FF2B5EF4-FFF2-40B4-BE49-F238E27FC236}">
                <a16:creationId xmlns:a16="http://schemas.microsoft.com/office/drawing/2014/main" id="{F8412493-9F6D-783E-3D30-234F98D9B28A}"/>
              </a:ext>
            </a:extLst>
          </p:cNvPr>
          <p:cNvSpPr>
            <a:spLocks noGrp="1"/>
          </p:cNvSpPr>
          <p:nvPr>
            <p:ph type="body" sz="quarter" idx="13" hasCustomPrompt="1"/>
          </p:nvPr>
        </p:nvSpPr>
        <p:spPr>
          <a:xfrm>
            <a:off x="6804000" y="1304925"/>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Picture Placeholder 8">
            <a:extLst>
              <a:ext uri="{FF2B5EF4-FFF2-40B4-BE49-F238E27FC236}">
                <a16:creationId xmlns:a16="http://schemas.microsoft.com/office/drawing/2014/main" id="{7F73B85E-C377-B75C-C65D-D58570AEE2A1}"/>
              </a:ext>
            </a:extLst>
          </p:cNvPr>
          <p:cNvSpPr>
            <a:spLocks noGrp="1"/>
          </p:cNvSpPr>
          <p:nvPr>
            <p:ph type="pic" sz="quarter" idx="14"/>
          </p:nvPr>
        </p:nvSpPr>
        <p:spPr>
          <a:xfrm>
            <a:off x="0" y="0"/>
            <a:ext cx="5880100" cy="6057900"/>
          </a:xfrm>
          <a:solidFill>
            <a:schemeClr val="bg1">
              <a:lumMod val="85000"/>
            </a:schemeClr>
          </a:solidFill>
        </p:spPr>
        <p:txBody>
          <a:bodyPr/>
          <a:lstStyle/>
          <a:p>
            <a:r>
              <a:rPr lang="en-GB"/>
              <a:t>Click icon to add picture</a:t>
            </a:r>
          </a:p>
        </p:txBody>
      </p:sp>
      <p:sp>
        <p:nvSpPr>
          <p:cNvPr id="11" name="Content Placeholder 10">
            <a:extLst>
              <a:ext uri="{FF2B5EF4-FFF2-40B4-BE49-F238E27FC236}">
                <a16:creationId xmlns:a16="http://schemas.microsoft.com/office/drawing/2014/main" id="{9F3108CC-5838-6B75-4BA3-E497C7966526}"/>
              </a:ext>
            </a:extLst>
          </p:cNvPr>
          <p:cNvSpPr>
            <a:spLocks noGrp="1"/>
          </p:cNvSpPr>
          <p:nvPr>
            <p:ph sz="quarter" idx="15"/>
          </p:nvPr>
        </p:nvSpPr>
        <p:spPr>
          <a:xfrm>
            <a:off x="6804000" y="1700213"/>
            <a:ext cx="4776813" cy="351404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9">
            <a:extLst>
              <a:ext uri="{FF2B5EF4-FFF2-40B4-BE49-F238E27FC236}">
                <a16:creationId xmlns:a16="http://schemas.microsoft.com/office/drawing/2014/main" id="{A4E1E9C0-0533-C3DE-66F8-0BBCC15A7D7B}"/>
              </a:ext>
            </a:extLst>
          </p:cNvPr>
          <p:cNvSpPr>
            <a:spLocks noGrp="1"/>
          </p:cNvSpPr>
          <p:nvPr>
            <p:ph type="pic" sz="quarter" idx="16"/>
          </p:nvPr>
        </p:nvSpPr>
        <p:spPr>
          <a:xfrm>
            <a:off x="6804000" y="5337900"/>
            <a:ext cx="1512000" cy="720000"/>
          </a:xfrm>
        </p:spPr>
        <p:txBody>
          <a:bodyPr/>
          <a:lstStyle>
            <a:lvl1pPr>
              <a:defRPr>
                <a:solidFill>
                  <a:schemeClr val="tx2"/>
                </a:solidFill>
              </a:defRPr>
            </a:lvl1pPr>
          </a:lstStyle>
          <a:p>
            <a:r>
              <a:rPr lang="en-GB"/>
              <a:t>Click icon to add picture</a:t>
            </a:r>
            <a:endParaRPr lang="en-US"/>
          </a:p>
        </p:txBody>
      </p:sp>
      <p:sp>
        <p:nvSpPr>
          <p:cNvPr id="13" name="Picture Placeholder 9">
            <a:extLst>
              <a:ext uri="{FF2B5EF4-FFF2-40B4-BE49-F238E27FC236}">
                <a16:creationId xmlns:a16="http://schemas.microsoft.com/office/drawing/2014/main" id="{611CD316-BC04-33AC-EF4D-E02A11A64CBA}"/>
              </a:ext>
            </a:extLst>
          </p:cNvPr>
          <p:cNvSpPr>
            <a:spLocks noGrp="1"/>
          </p:cNvSpPr>
          <p:nvPr>
            <p:ph type="pic" sz="quarter" idx="17"/>
          </p:nvPr>
        </p:nvSpPr>
        <p:spPr>
          <a:xfrm>
            <a:off x="8436406" y="5337900"/>
            <a:ext cx="1512000" cy="720000"/>
          </a:xfrm>
        </p:spPr>
        <p:txBody>
          <a:bodyPr/>
          <a:lstStyle>
            <a:lvl1pPr>
              <a:defRPr>
                <a:solidFill>
                  <a:schemeClr val="tx2"/>
                </a:solidFill>
              </a:defRPr>
            </a:lvl1pPr>
          </a:lstStyle>
          <a:p>
            <a:r>
              <a:rPr lang="en-GB"/>
              <a:t>Click icon to add picture</a:t>
            </a:r>
            <a:endParaRPr lang="en-US"/>
          </a:p>
        </p:txBody>
      </p:sp>
      <p:sp>
        <p:nvSpPr>
          <p:cNvPr id="14" name="Picture Placeholder 9">
            <a:extLst>
              <a:ext uri="{FF2B5EF4-FFF2-40B4-BE49-F238E27FC236}">
                <a16:creationId xmlns:a16="http://schemas.microsoft.com/office/drawing/2014/main" id="{A9E1FCD8-C54E-37FA-2D29-6161D2F31CD5}"/>
              </a:ext>
            </a:extLst>
          </p:cNvPr>
          <p:cNvSpPr>
            <a:spLocks noGrp="1"/>
          </p:cNvSpPr>
          <p:nvPr>
            <p:ph type="pic" sz="quarter" idx="18"/>
          </p:nvPr>
        </p:nvSpPr>
        <p:spPr>
          <a:xfrm>
            <a:off x="10068812" y="5337900"/>
            <a:ext cx="1512000" cy="720000"/>
          </a:xfrm>
        </p:spPr>
        <p:txBody>
          <a:bodyPr/>
          <a:lstStyle>
            <a:lvl1pPr>
              <a:defRPr>
                <a:solidFill>
                  <a:schemeClr val="tx2"/>
                </a:solidFill>
              </a:defRPr>
            </a:lvl1pPr>
          </a:lstStyle>
          <a:p>
            <a:r>
              <a:rPr lang="en-GB"/>
              <a:t>Click icon to add picture</a:t>
            </a:r>
            <a:endParaRPr lang="en-US"/>
          </a:p>
        </p:txBody>
      </p:sp>
      <p:sp>
        <p:nvSpPr>
          <p:cNvPr id="6" name="Text Placeholder 7">
            <a:extLst>
              <a:ext uri="{FF2B5EF4-FFF2-40B4-BE49-F238E27FC236}">
                <a16:creationId xmlns:a16="http://schemas.microsoft.com/office/drawing/2014/main" id="{5671EB41-0299-7947-156D-171B141D4A62}"/>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549815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Image Pane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p>
            <a:r>
              <a:rPr lang="en-GB"/>
              <a:t>Private &amp; Confidential</a:t>
            </a:r>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100" y="1413001"/>
            <a:ext cx="60961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43E80E3F-A047-75FA-0564-D3F4340D1B2A}"/>
              </a:ext>
            </a:extLst>
          </p:cNvPr>
          <p:cNvSpPr>
            <a:spLocks noGrp="1"/>
          </p:cNvSpPr>
          <p:nvPr>
            <p:ph type="pic" sz="quarter" idx="15"/>
          </p:nvPr>
        </p:nvSpPr>
        <p:spPr>
          <a:xfrm>
            <a:off x="6096000" y="0"/>
            <a:ext cx="6096100" cy="3429000"/>
          </a:xfrm>
          <a:solidFill>
            <a:schemeClr val="bg1">
              <a:lumMod val="85000"/>
            </a:schemeClr>
          </a:solidFill>
        </p:spPr>
        <p:txBody>
          <a:bodyPr/>
          <a:lstStyle/>
          <a:p>
            <a:r>
              <a:rPr lang="en-GB"/>
              <a:t>Click icon to add picture</a:t>
            </a:r>
          </a:p>
        </p:txBody>
      </p:sp>
      <p:sp>
        <p:nvSpPr>
          <p:cNvPr id="12" name="Picture Placeholder 10">
            <a:extLst>
              <a:ext uri="{FF2B5EF4-FFF2-40B4-BE49-F238E27FC236}">
                <a16:creationId xmlns:a16="http://schemas.microsoft.com/office/drawing/2014/main" id="{083DF8A5-D93E-0AD0-38C0-8FF35FA20B96}"/>
              </a:ext>
            </a:extLst>
          </p:cNvPr>
          <p:cNvSpPr>
            <a:spLocks noGrp="1"/>
          </p:cNvSpPr>
          <p:nvPr>
            <p:ph type="pic" sz="quarter" idx="16"/>
          </p:nvPr>
        </p:nvSpPr>
        <p:spPr>
          <a:xfrm>
            <a:off x="-100" y="3429000"/>
            <a:ext cx="6096100" cy="3429000"/>
          </a:xfrm>
          <a:solidFill>
            <a:schemeClr val="bg1">
              <a:lumMod val="85000"/>
            </a:schemeClr>
          </a:solidFill>
        </p:spPr>
        <p:txBody>
          <a:bodyPr/>
          <a:lstStyle/>
          <a:p>
            <a:r>
              <a:rPr lang="en-GB"/>
              <a:t>Click icon to add picture</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360363"/>
            <a:ext cx="4873524" cy="944562"/>
          </a:xfrm>
        </p:spPr>
        <p:txBody>
          <a:body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096000" y="4842000"/>
            <a:ext cx="6096000" cy="2016000"/>
          </a:xfrm>
        </p:spPr>
        <p:txBody>
          <a:bodyPr lIns="612000" tIns="180000" rIns="612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21">
            <a:extLst>
              <a:ext uri="{FF2B5EF4-FFF2-40B4-BE49-F238E27FC236}">
                <a16:creationId xmlns:a16="http://schemas.microsoft.com/office/drawing/2014/main" id="{885FD0B7-E1EA-D221-CCB0-4765252C4580}"/>
              </a:ext>
            </a:extLst>
          </p:cNvPr>
          <p:cNvSpPr>
            <a:spLocks noGrp="1"/>
          </p:cNvSpPr>
          <p:nvPr>
            <p:ph type="body" sz="quarter" idx="18"/>
          </p:nvPr>
        </p:nvSpPr>
        <p:spPr>
          <a:xfrm>
            <a:off x="6707289" y="3644901"/>
            <a:ext cx="4873524" cy="965200"/>
          </a:xfrm>
        </p:spPr>
        <p:txBody>
          <a:bodyPr anchor="b"/>
          <a:lstStyle>
            <a:lvl1pPr>
              <a:lnSpc>
                <a:spcPct val="90000"/>
              </a:lnSpc>
              <a:defRPr sz="3500" b="1"/>
            </a:lvl1pPr>
          </a:lstStyle>
          <a:p>
            <a:pPr lvl="0"/>
            <a:r>
              <a:rPr lang="en-GB"/>
              <a:t>Click to edit Master text styles</a:t>
            </a:r>
          </a:p>
        </p:txBody>
      </p:sp>
    </p:spTree>
    <p:extLst>
      <p:ext uri="{BB962C8B-B14F-4D97-AF65-F5344CB8AC3E}">
        <p14:creationId xmlns:p14="http://schemas.microsoft.com/office/powerpoint/2010/main" val="39525711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anel Conten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9" y="1700213"/>
            <a:ext cx="4874400" cy="944562"/>
          </a:xfrm>
        </p:spPr>
        <p:txBody>
          <a:bodyPr anchor="b"/>
          <a:lstStyle>
            <a:lvl1pPr>
              <a:defRPr>
                <a:solidFill>
                  <a:schemeClr val="tx2"/>
                </a:solidFill>
              </a:defRPr>
            </a:lvl1p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3"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21">
            <a:extLst>
              <a:ext uri="{FF2B5EF4-FFF2-40B4-BE49-F238E27FC236}">
                <a16:creationId xmlns:a16="http://schemas.microsoft.com/office/drawing/2014/main" id="{BC6CCAB0-1BE7-EB3D-7057-43B21510577A}"/>
              </a:ext>
            </a:extLst>
          </p:cNvPr>
          <p:cNvSpPr>
            <a:spLocks noGrp="1"/>
          </p:cNvSpPr>
          <p:nvPr>
            <p:ph type="body" sz="quarter" idx="18"/>
          </p:nvPr>
        </p:nvSpPr>
        <p:spPr>
          <a:xfrm>
            <a:off x="6706414" y="1700214"/>
            <a:ext cx="4874400" cy="944562"/>
          </a:xfrm>
        </p:spPr>
        <p:txBody>
          <a:bodyPr anchor="b"/>
          <a:lstStyle>
            <a:lvl1pPr>
              <a:lnSpc>
                <a:spcPct val="90000"/>
              </a:lnSpc>
              <a:defRPr sz="3500" b="1"/>
            </a:lvl1pPr>
          </a:lstStyle>
          <a:p>
            <a:pPr lvl="0"/>
            <a:r>
              <a:rPr lang="en-GB"/>
              <a:t>Click to edit Master text styles</a:t>
            </a:r>
          </a:p>
        </p:txBody>
      </p:sp>
      <p:sp>
        <p:nvSpPr>
          <p:cNvPr id="2" name="Text Placeholder 7">
            <a:extLst>
              <a:ext uri="{FF2B5EF4-FFF2-40B4-BE49-F238E27FC236}">
                <a16:creationId xmlns:a16="http://schemas.microsoft.com/office/drawing/2014/main" id="{D18DFF80-EB9E-8F92-DB70-18806310DD40}"/>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9703382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Panel Content Colour">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00CB6D-55EE-5478-D363-DFE3098B3EC4}"/>
              </a:ext>
            </a:extLst>
          </p:cNvPr>
          <p:cNvSpPr>
            <a:spLocks noGrp="1"/>
          </p:cNvSpPr>
          <p:nvPr>
            <p:ph type="body" sz="quarter" idx="20" hasCustomPrompt="1"/>
          </p:nvPr>
        </p:nvSpPr>
        <p:spPr>
          <a:xfrm>
            <a:off x="0" y="0"/>
            <a:ext cx="6096000" cy="6858000"/>
          </a:xfrm>
          <a:solidFill>
            <a:schemeClr val="accent4"/>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7"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1700213"/>
            <a:ext cx="4874400" cy="944562"/>
          </a:xfrm>
        </p:spPr>
        <p:txBody>
          <a:bodyPr anchor="b"/>
          <a:lstStyle>
            <a:lvl1pPr>
              <a:defRPr>
                <a:solidFill>
                  <a:schemeClr val="bg1"/>
                </a:solidFill>
              </a:defRPr>
            </a:lvl1pPr>
          </a:lstStyle>
          <a:p>
            <a:r>
              <a:rPr lang="en-GB"/>
              <a:t>Click to edit Master title style</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0"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21">
            <a:extLst>
              <a:ext uri="{FF2B5EF4-FFF2-40B4-BE49-F238E27FC236}">
                <a16:creationId xmlns:a16="http://schemas.microsoft.com/office/drawing/2014/main" id="{54991C91-0A84-AB43-82A5-71A28AC46D53}"/>
              </a:ext>
            </a:extLst>
          </p:cNvPr>
          <p:cNvSpPr>
            <a:spLocks noGrp="1"/>
          </p:cNvSpPr>
          <p:nvPr>
            <p:ph type="body" sz="quarter" idx="19"/>
          </p:nvPr>
        </p:nvSpPr>
        <p:spPr>
          <a:xfrm>
            <a:off x="6706412" y="1689640"/>
            <a:ext cx="4874400" cy="955136"/>
          </a:xfrm>
        </p:spPr>
        <p:txBody>
          <a:bodyPr anchor="b"/>
          <a:lstStyle>
            <a:lvl1pPr rtl="0">
              <a:lnSpc>
                <a:spcPct val="90000"/>
              </a:lnSpc>
              <a:defRPr sz="3500" b="1">
                <a:solidFill>
                  <a:schemeClr val="bg1"/>
                </a:solidFill>
              </a:defRPr>
            </a:lvl1pPr>
          </a:lstStyle>
          <a:p>
            <a:pPr lvl="0"/>
            <a:r>
              <a:rPr lang="en-GB"/>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EA0DC652-BC27-46F3-887C-603FD9D6DCA4}"/>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E89474AB-AB21-ABAE-727A-DD1CB8D2FD4E}"/>
              </a:ext>
            </a:extLst>
          </p:cNvPr>
          <p:cNvSpPr>
            <a:spLocks noGrp="1"/>
          </p:cNvSpPr>
          <p:nvPr>
            <p:ph type="body" sz="quarter" idx="21"/>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889860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Images and Captions">
    <p:bg>
      <p:bgPr>
        <a:solidFill>
          <a:schemeClr val="accent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 Placeholder 7">
            <a:extLst>
              <a:ext uri="{FF2B5EF4-FFF2-40B4-BE49-F238E27FC236}">
                <a16:creationId xmlns:a16="http://schemas.microsoft.com/office/drawing/2014/main" id="{1C82B92D-7AAA-7AE2-4F66-1B57EA93A9F7}"/>
              </a:ext>
            </a:extLst>
          </p:cNvPr>
          <p:cNvSpPr>
            <a:spLocks noGrp="1"/>
          </p:cNvSpPr>
          <p:nvPr>
            <p:ph type="body" sz="quarter" idx="25"/>
          </p:nvPr>
        </p:nvSpPr>
        <p:spPr>
          <a:xfrm>
            <a:off x="611188" y="6457729"/>
            <a:ext cx="10410825" cy="287337"/>
          </a:xfrm>
        </p:spPr>
        <p:txBody>
          <a:bodyPr/>
          <a:lstStyle>
            <a:lvl1pPr>
              <a:spcAft>
                <a:spcPts val="0"/>
              </a:spcAft>
              <a:defRPr sz="600">
                <a:solidFill>
                  <a:schemeClr val="tx2"/>
                </a:solidFill>
              </a:defRPr>
            </a:lvl1pPr>
            <a:lvl2pPr>
              <a:spcAft>
                <a:spcPts val="0"/>
              </a:spcAft>
              <a:defRPr sz="600">
                <a:solidFill>
                  <a:schemeClr val="tx2"/>
                </a:solidFill>
              </a:defRPr>
            </a:lvl2pPr>
            <a:lvl3pPr>
              <a:spcAft>
                <a:spcPts val="0"/>
              </a:spcAft>
              <a:defRPr sz="600">
                <a:solidFill>
                  <a:schemeClr val="tx2"/>
                </a:solidFill>
              </a:defRPr>
            </a:lvl3pPr>
            <a:lvl4pPr>
              <a:spcAft>
                <a:spcPts val="0"/>
              </a:spcAft>
              <a:defRPr sz="600">
                <a:solidFill>
                  <a:schemeClr val="tx2"/>
                </a:solidFill>
              </a:defRPr>
            </a:lvl4pPr>
            <a:lvl5pPr>
              <a:spcAft>
                <a:spcPts val="0"/>
              </a:spcAft>
              <a:defRPr sz="6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331231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Images and Captions Colour">
    <p:bg>
      <p:bgPr>
        <a:solidFill>
          <a:schemeClr val="accent4"/>
        </a:solidFill>
        <a:effectLst/>
      </p:bgPr>
    </p:bg>
    <p:spTree>
      <p:nvGrpSpPr>
        <p:cNvPr id="1" name=""/>
        <p:cNvGrpSpPr/>
        <p:nvPr/>
      </p:nvGrpSpPr>
      <p:grpSpPr>
        <a:xfrm>
          <a:off x="0" y="0"/>
          <a:ext cx="0" cy="0"/>
          <a:chOff x="0" y="0"/>
          <a:chExt cx="0" cy="0"/>
        </a:xfrm>
      </p:grpSpPr>
      <p:sp>
        <p:nvSpPr>
          <p:cNvPr id="23" name="Text Placeholder 15">
            <a:extLst>
              <a:ext uri="{FF2B5EF4-FFF2-40B4-BE49-F238E27FC236}">
                <a16:creationId xmlns:a16="http://schemas.microsoft.com/office/drawing/2014/main" id="{B0E9B4C8-F9C5-43B9-A997-6EEA1CA46179}"/>
              </a:ext>
            </a:extLst>
          </p:cNvPr>
          <p:cNvSpPr>
            <a:spLocks noGrp="1"/>
          </p:cNvSpPr>
          <p:nvPr>
            <p:ph type="body" sz="quarter" idx="25" hasCustomPrompt="1"/>
          </p:nvPr>
        </p:nvSpPr>
        <p:spPr>
          <a:xfrm>
            <a:off x="0" y="1700212"/>
            <a:ext cx="6096000" cy="5157787"/>
          </a:xfrm>
          <a:solidFill>
            <a:schemeClr val="bg2"/>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10" name="Rectangle 9">
            <a:extLst>
              <a:ext uri="{FF2B5EF4-FFF2-40B4-BE49-F238E27FC236}">
                <a16:creationId xmlns:a16="http://schemas.microsoft.com/office/drawing/2014/main" id="{300D1D2D-1ED0-2797-D8C2-5FADD9FAC4FF}"/>
              </a:ext>
            </a:extLst>
          </p:cNvPr>
          <p:cNvSpPr/>
          <p:nvPr userDrawn="1"/>
        </p:nvSpPr>
        <p:spPr>
          <a:xfrm>
            <a:off x="0" y="0"/>
            <a:ext cx="12192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501970" y="1922277"/>
            <a:ext cx="4873624" cy="15067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F69AE18A-B3D3-2382-0994-5DE5ED3AE058}"/>
              </a:ext>
            </a:extLst>
          </p:cNvPr>
          <p:cNvSpPr>
            <a:spLocks noGrp="1"/>
          </p:cNvSpPr>
          <p:nvPr>
            <p:ph type="title"/>
          </p:nvPr>
        </p:nvSpPr>
        <p:spPr/>
        <p:txBody>
          <a:bodyPr/>
          <a:lstStyle/>
          <a:p>
            <a:r>
              <a:rPr lang="en-GB"/>
              <a:t>Click to edit Master title style</a:t>
            </a:r>
          </a:p>
        </p:txBody>
      </p:sp>
      <p:sp>
        <p:nvSpPr>
          <p:cNvPr id="11" name="Picture Placeholder 10">
            <a:extLst>
              <a:ext uri="{FF2B5EF4-FFF2-40B4-BE49-F238E27FC236}">
                <a16:creationId xmlns:a16="http://schemas.microsoft.com/office/drawing/2014/main" id="{F20C17B8-9CD2-FB2A-6C78-F44FDB5BC4B4}"/>
              </a:ext>
            </a:extLst>
          </p:cNvPr>
          <p:cNvSpPr>
            <a:spLocks noGrp="1"/>
          </p:cNvSpPr>
          <p:nvPr>
            <p:ph type="pic" sz="quarter" idx="15"/>
          </p:nvPr>
        </p:nvSpPr>
        <p:spPr>
          <a:xfrm>
            <a:off x="611189" y="3788658"/>
            <a:ext cx="864000" cy="864000"/>
          </a:xfrm>
          <a:solidFill>
            <a:schemeClr val="bg1">
              <a:lumMod val="85000"/>
            </a:schemeClr>
          </a:solidFill>
        </p:spPr>
        <p:txBody>
          <a:bodyPr/>
          <a:lstStyle/>
          <a:p>
            <a:r>
              <a:rPr lang="en-GB"/>
              <a:t>Click icon to add picture</a:t>
            </a:r>
          </a:p>
        </p:txBody>
      </p:sp>
      <p:sp>
        <p:nvSpPr>
          <p:cNvPr id="14" name="Content Placeholder 6">
            <a:extLst>
              <a:ext uri="{FF2B5EF4-FFF2-40B4-BE49-F238E27FC236}">
                <a16:creationId xmlns:a16="http://schemas.microsoft.com/office/drawing/2014/main" id="{E759B863-1D8F-A8F3-D72C-D2D299E4CA2D}"/>
              </a:ext>
            </a:extLst>
          </p:cNvPr>
          <p:cNvSpPr>
            <a:spLocks noGrp="1"/>
          </p:cNvSpPr>
          <p:nvPr>
            <p:ph sz="quarter" idx="18"/>
          </p:nvPr>
        </p:nvSpPr>
        <p:spPr>
          <a:xfrm>
            <a:off x="611188"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10">
            <a:extLst>
              <a:ext uri="{FF2B5EF4-FFF2-40B4-BE49-F238E27FC236}">
                <a16:creationId xmlns:a16="http://schemas.microsoft.com/office/drawing/2014/main" id="{D4AEA5FA-61AE-BD21-7A44-6CF042834B7B}"/>
              </a:ext>
            </a:extLst>
          </p:cNvPr>
          <p:cNvSpPr>
            <a:spLocks noGrp="1"/>
          </p:cNvSpPr>
          <p:nvPr>
            <p:ph type="pic" sz="quarter" idx="19"/>
          </p:nvPr>
        </p:nvSpPr>
        <p:spPr>
          <a:xfrm>
            <a:off x="3252813" y="3788658"/>
            <a:ext cx="864000" cy="864000"/>
          </a:xfrm>
          <a:solidFill>
            <a:schemeClr val="bg1">
              <a:lumMod val="85000"/>
            </a:schemeClr>
          </a:solidFill>
        </p:spPr>
        <p:txBody>
          <a:bodyPr/>
          <a:lstStyle/>
          <a:p>
            <a:r>
              <a:rPr lang="en-GB"/>
              <a:t>Click icon to add picture</a:t>
            </a:r>
          </a:p>
        </p:txBody>
      </p:sp>
      <p:sp>
        <p:nvSpPr>
          <p:cNvPr id="17" name="Content Placeholder 6">
            <a:extLst>
              <a:ext uri="{FF2B5EF4-FFF2-40B4-BE49-F238E27FC236}">
                <a16:creationId xmlns:a16="http://schemas.microsoft.com/office/drawing/2014/main" id="{2ABEF2B4-CDFA-FDA0-C45B-31427266D506}"/>
              </a:ext>
            </a:extLst>
          </p:cNvPr>
          <p:cNvSpPr>
            <a:spLocks noGrp="1"/>
          </p:cNvSpPr>
          <p:nvPr>
            <p:ph sz="quarter" idx="20"/>
          </p:nvPr>
        </p:nvSpPr>
        <p:spPr>
          <a:xfrm>
            <a:off x="3252812" y="4796107"/>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Picture Placeholder 10">
            <a:extLst>
              <a:ext uri="{FF2B5EF4-FFF2-40B4-BE49-F238E27FC236}">
                <a16:creationId xmlns:a16="http://schemas.microsoft.com/office/drawing/2014/main" id="{7667EFA2-6AA5-2117-7449-D83A12EABEB0}"/>
              </a:ext>
            </a:extLst>
          </p:cNvPr>
          <p:cNvSpPr>
            <a:spLocks noGrp="1"/>
          </p:cNvSpPr>
          <p:nvPr>
            <p:ph type="pic" sz="quarter" idx="21"/>
          </p:nvPr>
        </p:nvSpPr>
        <p:spPr>
          <a:xfrm>
            <a:off x="6501971" y="3788657"/>
            <a:ext cx="864000" cy="864000"/>
          </a:xfrm>
          <a:solidFill>
            <a:schemeClr val="bg1">
              <a:lumMod val="85000"/>
            </a:schemeClr>
          </a:solidFill>
        </p:spPr>
        <p:txBody>
          <a:bodyPr/>
          <a:lstStyle/>
          <a:p>
            <a:r>
              <a:rPr lang="en-GB"/>
              <a:t>Click icon to add picture</a:t>
            </a:r>
          </a:p>
        </p:txBody>
      </p:sp>
      <p:sp>
        <p:nvSpPr>
          <p:cNvPr id="20" name="Content Placeholder 6">
            <a:extLst>
              <a:ext uri="{FF2B5EF4-FFF2-40B4-BE49-F238E27FC236}">
                <a16:creationId xmlns:a16="http://schemas.microsoft.com/office/drawing/2014/main" id="{B21581E8-25D6-3875-0C69-B53789CED027}"/>
              </a:ext>
            </a:extLst>
          </p:cNvPr>
          <p:cNvSpPr>
            <a:spLocks noGrp="1"/>
          </p:cNvSpPr>
          <p:nvPr>
            <p:ph sz="quarter" idx="22"/>
          </p:nvPr>
        </p:nvSpPr>
        <p:spPr>
          <a:xfrm>
            <a:off x="6501970"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Picture Placeholder 10">
            <a:extLst>
              <a:ext uri="{FF2B5EF4-FFF2-40B4-BE49-F238E27FC236}">
                <a16:creationId xmlns:a16="http://schemas.microsoft.com/office/drawing/2014/main" id="{34131EA2-1DB8-AB38-BE90-9D13FF0F1C50}"/>
              </a:ext>
            </a:extLst>
          </p:cNvPr>
          <p:cNvSpPr>
            <a:spLocks noGrp="1"/>
          </p:cNvSpPr>
          <p:nvPr>
            <p:ph type="pic" sz="quarter" idx="23"/>
          </p:nvPr>
        </p:nvSpPr>
        <p:spPr>
          <a:xfrm>
            <a:off x="9143595" y="3788657"/>
            <a:ext cx="864000" cy="864000"/>
          </a:xfrm>
          <a:solidFill>
            <a:schemeClr val="bg1">
              <a:lumMod val="85000"/>
            </a:schemeClr>
          </a:solidFill>
        </p:spPr>
        <p:txBody>
          <a:bodyPr/>
          <a:lstStyle/>
          <a:p>
            <a:r>
              <a:rPr lang="en-GB"/>
              <a:t>Click icon to add picture</a:t>
            </a:r>
          </a:p>
        </p:txBody>
      </p:sp>
      <p:sp>
        <p:nvSpPr>
          <p:cNvPr id="22" name="Content Placeholder 6">
            <a:extLst>
              <a:ext uri="{FF2B5EF4-FFF2-40B4-BE49-F238E27FC236}">
                <a16:creationId xmlns:a16="http://schemas.microsoft.com/office/drawing/2014/main" id="{AFBEF903-9CEE-F19E-A029-69263864D182}"/>
              </a:ext>
            </a:extLst>
          </p:cNvPr>
          <p:cNvSpPr>
            <a:spLocks noGrp="1"/>
          </p:cNvSpPr>
          <p:nvPr>
            <p:ph sz="quarter" idx="24"/>
          </p:nvPr>
        </p:nvSpPr>
        <p:spPr>
          <a:xfrm>
            <a:off x="9143594" y="4796106"/>
            <a:ext cx="2232000" cy="12617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picture containing icon&#10;&#10;Description automatically generated">
            <a:extLst>
              <a:ext uri="{FF2B5EF4-FFF2-40B4-BE49-F238E27FC236}">
                <a16:creationId xmlns:a16="http://schemas.microsoft.com/office/drawing/2014/main" id="{7DFD5DFD-C2FF-72F4-9C78-BF7561AABA6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78DA7A88-AF1A-D4DA-F5DE-030A4F196AD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252360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Horizontal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65D6-D879-47CC-D664-CD2AFDA445A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E732B2D-24E4-1A17-1764-E9CD1EC819B9}"/>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86595049-0F04-E60D-3DD1-7A2473E130C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FFD8845-6B5C-E2B5-65C1-AF4C14FCF3AE}"/>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16A2BD30-9957-9E0D-7B68-36C7C912F9FD}"/>
              </a:ext>
            </a:extLst>
          </p:cNvPr>
          <p:cNvSpPr>
            <a:spLocks noGrp="1"/>
          </p:cNvSpPr>
          <p:nvPr>
            <p:ph type="pic" sz="quarter" idx="13"/>
          </p:nvPr>
        </p:nvSpPr>
        <p:spPr>
          <a:xfrm>
            <a:off x="611188" y="1700213"/>
            <a:ext cx="10969625" cy="1116000"/>
          </a:xfrm>
          <a:solidFill>
            <a:schemeClr val="bg1">
              <a:lumMod val="85000"/>
            </a:schemeClr>
          </a:solidFill>
        </p:spPr>
        <p:txBody>
          <a:bodyPr/>
          <a:lstStyle/>
          <a:p>
            <a:r>
              <a:rPr lang="en-GB"/>
              <a:t>Click icon to add picture</a:t>
            </a:r>
          </a:p>
        </p:txBody>
      </p:sp>
      <p:sp>
        <p:nvSpPr>
          <p:cNvPr id="8" name="Picture Placeholder 6">
            <a:extLst>
              <a:ext uri="{FF2B5EF4-FFF2-40B4-BE49-F238E27FC236}">
                <a16:creationId xmlns:a16="http://schemas.microsoft.com/office/drawing/2014/main" id="{8A6D86D4-BA72-C035-2213-DF7388E55CBC}"/>
              </a:ext>
            </a:extLst>
          </p:cNvPr>
          <p:cNvSpPr>
            <a:spLocks noGrp="1"/>
          </p:cNvSpPr>
          <p:nvPr>
            <p:ph type="pic" sz="quarter" idx="14"/>
          </p:nvPr>
        </p:nvSpPr>
        <p:spPr>
          <a:xfrm>
            <a:off x="611187" y="3321057"/>
            <a:ext cx="10969625" cy="1116000"/>
          </a:xfrm>
          <a:solidFill>
            <a:schemeClr val="bg1">
              <a:lumMod val="85000"/>
            </a:schemeClr>
          </a:solidFill>
        </p:spPr>
        <p:txBody>
          <a:bodyPr/>
          <a:lstStyle/>
          <a:p>
            <a:r>
              <a:rPr lang="en-GB"/>
              <a:t>Click icon to add picture</a:t>
            </a:r>
          </a:p>
        </p:txBody>
      </p:sp>
      <p:sp>
        <p:nvSpPr>
          <p:cNvPr id="9" name="Picture Placeholder 6">
            <a:extLst>
              <a:ext uri="{FF2B5EF4-FFF2-40B4-BE49-F238E27FC236}">
                <a16:creationId xmlns:a16="http://schemas.microsoft.com/office/drawing/2014/main" id="{1A2F46F4-F0C0-E390-4B7B-9B677525C0E4}"/>
              </a:ext>
            </a:extLst>
          </p:cNvPr>
          <p:cNvSpPr>
            <a:spLocks noGrp="1"/>
          </p:cNvSpPr>
          <p:nvPr>
            <p:ph type="pic" sz="quarter" idx="15"/>
          </p:nvPr>
        </p:nvSpPr>
        <p:spPr>
          <a:xfrm>
            <a:off x="611187" y="4941900"/>
            <a:ext cx="5268812" cy="1116000"/>
          </a:xfrm>
          <a:solidFill>
            <a:schemeClr val="bg1">
              <a:lumMod val="85000"/>
            </a:schemeClr>
          </a:solidFill>
        </p:spPr>
        <p:txBody>
          <a:bodyPr/>
          <a:lstStyle/>
          <a:p>
            <a:r>
              <a:rPr lang="en-GB"/>
              <a:t>Click icon to add picture</a:t>
            </a:r>
          </a:p>
        </p:txBody>
      </p:sp>
      <p:sp>
        <p:nvSpPr>
          <p:cNvPr id="10" name="Picture Placeholder 6">
            <a:extLst>
              <a:ext uri="{FF2B5EF4-FFF2-40B4-BE49-F238E27FC236}">
                <a16:creationId xmlns:a16="http://schemas.microsoft.com/office/drawing/2014/main" id="{804874E6-91D6-B543-E163-1AB0AB189286}"/>
              </a:ext>
            </a:extLst>
          </p:cNvPr>
          <p:cNvSpPr>
            <a:spLocks noGrp="1"/>
          </p:cNvSpPr>
          <p:nvPr>
            <p:ph type="pic" sz="quarter" idx="16"/>
          </p:nvPr>
        </p:nvSpPr>
        <p:spPr>
          <a:xfrm>
            <a:off x="6312001" y="4941900"/>
            <a:ext cx="5268812" cy="1116000"/>
          </a:xfrm>
          <a:solidFill>
            <a:schemeClr val="bg1">
              <a:lumMod val="85000"/>
            </a:schemeClr>
          </a:solidFill>
        </p:spPr>
        <p:txBody>
          <a:bodyPr/>
          <a:lstStyle/>
          <a:p>
            <a:r>
              <a:rPr lang="en-GB"/>
              <a:t>Click icon to add picture</a:t>
            </a:r>
          </a:p>
        </p:txBody>
      </p:sp>
      <p:sp>
        <p:nvSpPr>
          <p:cNvPr id="6" name="Text Placeholder 7">
            <a:extLst>
              <a:ext uri="{FF2B5EF4-FFF2-40B4-BE49-F238E27FC236}">
                <a16:creationId xmlns:a16="http://schemas.microsoft.com/office/drawing/2014/main" id="{6C0A6DF3-6A55-8855-A3D3-0AEE89700F3D}"/>
              </a:ext>
            </a:extLst>
          </p:cNvPr>
          <p:cNvSpPr>
            <a:spLocks noGrp="1"/>
          </p:cNvSpPr>
          <p:nvPr>
            <p:ph type="body" sz="quarter" idx="17"/>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08870506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E2E6-75F8-F4DC-E8A9-E905023E54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B929089-1B5D-6E5A-E20B-C0A5457ED10E}"/>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BE1B644B-C2FE-65DE-C3E1-64184C7509A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6EA07F10-16AE-7846-32E8-3493F5E63E1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32">
            <a:extLst>
              <a:ext uri="{FF2B5EF4-FFF2-40B4-BE49-F238E27FC236}">
                <a16:creationId xmlns:a16="http://schemas.microsoft.com/office/drawing/2014/main" id="{2DF7B9C0-A310-FEEF-99D5-1C06093F60A4}"/>
              </a:ext>
            </a:extLst>
          </p:cNvPr>
          <p:cNvSpPr>
            <a:spLocks noGrp="1"/>
          </p:cNvSpPr>
          <p:nvPr>
            <p:ph type="body" sz="quarter" idx="15" hasCustomPrompt="1"/>
          </p:nvPr>
        </p:nvSpPr>
        <p:spPr>
          <a:xfrm>
            <a:off x="611189" y="1700213"/>
            <a:ext cx="1436656" cy="1552057"/>
          </a:xfrm>
        </p:spPr>
        <p:txBody>
          <a:bodyPr>
            <a:noAutofit/>
          </a:bodyPr>
          <a:lstStyle>
            <a:lvl1pPr marL="0" indent="0" algn="l">
              <a:lnSpc>
                <a:spcPct val="85000"/>
              </a:lnSpc>
              <a:buNone/>
              <a:defRPr sz="13000" b="1">
                <a:solidFill>
                  <a:srgbClr val="9BC8ED"/>
                </a:solidFill>
              </a:defRPr>
            </a:lvl1pPr>
          </a:lstStyle>
          <a:p>
            <a:pPr lvl="0"/>
            <a:r>
              <a:rPr lang="en-GB"/>
              <a:t>0</a:t>
            </a:r>
          </a:p>
        </p:txBody>
      </p:sp>
      <p:sp>
        <p:nvSpPr>
          <p:cNvPr id="7" name="Text Placeholder 32">
            <a:extLst>
              <a:ext uri="{FF2B5EF4-FFF2-40B4-BE49-F238E27FC236}">
                <a16:creationId xmlns:a16="http://schemas.microsoft.com/office/drawing/2014/main" id="{75934488-7832-DB2D-EFC9-62E93E981924}"/>
              </a:ext>
            </a:extLst>
          </p:cNvPr>
          <p:cNvSpPr>
            <a:spLocks noGrp="1"/>
          </p:cNvSpPr>
          <p:nvPr>
            <p:ph type="body" sz="quarter" idx="16"/>
          </p:nvPr>
        </p:nvSpPr>
        <p:spPr>
          <a:xfrm>
            <a:off x="611189" y="3252271"/>
            <a:ext cx="1436656" cy="307254"/>
          </a:xfrm>
        </p:spPr>
        <p:txBody>
          <a:bodyPr>
            <a:noAutofit/>
          </a:bodyPr>
          <a:lstStyle>
            <a:lvl1pPr marL="0" indent="0" algn="r">
              <a:buNone/>
              <a:defRPr sz="1400" b="1">
                <a:solidFill>
                  <a:srgbClr val="9BC8ED"/>
                </a:solidFill>
              </a:defRPr>
            </a:lvl1pPr>
          </a:lstStyle>
          <a:p>
            <a:pPr lvl="0"/>
            <a:r>
              <a:rPr lang="en-GB"/>
              <a:t>Click to edit Master text styles</a:t>
            </a:r>
          </a:p>
        </p:txBody>
      </p:sp>
      <p:sp>
        <p:nvSpPr>
          <p:cNvPr id="8" name="Picture Placeholder 9">
            <a:extLst>
              <a:ext uri="{FF2B5EF4-FFF2-40B4-BE49-F238E27FC236}">
                <a16:creationId xmlns:a16="http://schemas.microsoft.com/office/drawing/2014/main" id="{6586D6ED-81B9-5B4B-D8E5-8F149FD8ABD3}"/>
              </a:ext>
            </a:extLst>
          </p:cNvPr>
          <p:cNvSpPr>
            <a:spLocks noGrp="1"/>
          </p:cNvSpPr>
          <p:nvPr>
            <p:ph type="pic" sz="quarter" idx="23" hasCustomPrompt="1"/>
          </p:nvPr>
        </p:nvSpPr>
        <p:spPr>
          <a:xfrm>
            <a:off x="611188" y="3909981"/>
            <a:ext cx="580798" cy="560274"/>
          </a:xfrm>
        </p:spPr>
        <p:txBody>
          <a:bodyPr/>
          <a:lstStyle>
            <a:lvl1pPr marL="0" indent="0">
              <a:buNone/>
              <a:defRPr/>
            </a:lvl1pPr>
          </a:lstStyle>
          <a:p>
            <a:r>
              <a:rPr lang="en-GB"/>
              <a:t>Image</a:t>
            </a:r>
            <a:endParaRPr lang="en-US"/>
          </a:p>
        </p:txBody>
      </p:sp>
      <p:sp>
        <p:nvSpPr>
          <p:cNvPr id="38" name="Picture Placeholder 9">
            <a:extLst>
              <a:ext uri="{FF2B5EF4-FFF2-40B4-BE49-F238E27FC236}">
                <a16:creationId xmlns:a16="http://schemas.microsoft.com/office/drawing/2014/main" id="{033F41F9-11B2-7743-4FDE-50420C704EA5}"/>
              </a:ext>
            </a:extLst>
          </p:cNvPr>
          <p:cNvSpPr>
            <a:spLocks noGrp="1"/>
          </p:cNvSpPr>
          <p:nvPr>
            <p:ph type="pic" sz="quarter" idx="32" hasCustomPrompt="1"/>
          </p:nvPr>
        </p:nvSpPr>
        <p:spPr>
          <a:xfrm>
            <a:off x="3459616" y="3909981"/>
            <a:ext cx="580798" cy="560274"/>
          </a:xfrm>
        </p:spPr>
        <p:txBody>
          <a:bodyPr/>
          <a:lstStyle>
            <a:lvl1pPr marL="0" indent="0">
              <a:buNone/>
              <a:defRPr/>
            </a:lvl1pPr>
          </a:lstStyle>
          <a:p>
            <a:r>
              <a:rPr lang="en-GB"/>
              <a:t>Image</a:t>
            </a:r>
            <a:endParaRPr lang="en-US"/>
          </a:p>
        </p:txBody>
      </p:sp>
      <p:sp>
        <p:nvSpPr>
          <p:cNvPr id="39" name="Picture Placeholder 9">
            <a:extLst>
              <a:ext uri="{FF2B5EF4-FFF2-40B4-BE49-F238E27FC236}">
                <a16:creationId xmlns:a16="http://schemas.microsoft.com/office/drawing/2014/main" id="{453E8A45-DC86-4E4B-9DA7-0E0682629581}"/>
              </a:ext>
            </a:extLst>
          </p:cNvPr>
          <p:cNvSpPr>
            <a:spLocks noGrp="1"/>
          </p:cNvSpPr>
          <p:nvPr>
            <p:ph type="pic" sz="quarter" idx="33" hasCustomPrompt="1"/>
          </p:nvPr>
        </p:nvSpPr>
        <p:spPr>
          <a:xfrm>
            <a:off x="6308044" y="3909981"/>
            <a:ext cx="580798" cy="560274"/>
          </a:xfrm>
        </p:spPr>
        <p:txBody>
          <a:bodyPr/>
          <a:lstStyle>
            <a:lvl1pPr marL="0" indent="0">
              <a:buNone/>
              <a:defRPr/>
            </a:lvl1pPr>
          </a:lstStyle>
          <a:p>
            <a:r>
              <a:rPr lang="en-GB"/>
              <a:t>Image</a:t>
            </a:r>
            <a:endParaRPr lang="en-US"/>
          </a:p>
        </p:txBody>
      </p:sp>
      <p:sp>
        <p:nvSpPr>
          <p:cNvPr id="40" name="Picture Placeholder 9">
            <a:extLst>
              <a:ext uri="{FF2B5EF4-FFF2-40B4-BE49-F238E27FC236}">
                <a16:creationId xmlns:a16="http://schemas.microsoft.com/office/drawing/2014/main" id="{B25BFEC5-C41A-1412-1DD1-66968D6B7839}"/>
              </a:ext>
            </a:extLst>
          </p:cNvPr>
          <p:cNvSpPr>
            <a:spLocks noGrp="1"/>
          </p:cNvSpPr>
          <p:nvPr>
            <p:ph type="pic" sz="quarter" idx="34" hasCustomPrompt="1"/>
          </p:nvPr>
        </p:nvSpPr>
        <p:spPr>
          <a:xfrm>
            <a:off x="9156472" y="3909981"/>
            <a:ext cx="580798" cy="560274"/>
          </a:xfrm>
        </p:spPr>
        <p:txBody>
          <a:bodyPr/>
          <a:lstStyle>
            <a:lvl1pPr marL="0" indent="0">
              <a:buNone/>
              <a:defRPr/>
            </a:lvl1pPr>
          </a:lstStyle>
          <a:p>
            <a:r>
              <a:rPr lang="en-GB"/>
              <a:t>Image</a:t>
            </a:r>
            <a:endParaRPr lang="en-US"/>
          </a:p>
        </p:txBody>
      </p:sp>
      <p:sp>
        <p:nvSpPr>
          <p:cNvPr id="41" name="Text Placeholder 32">
            <a:extLst>
              <a:ext uri="{FF2B5EF4-FFF2-40B4-BE49-F238E27FC236}">
                <a16:creationId xmlns:a16="http://schemas.microsoft.com/office/drawing/2014/main" id="{C603E25C-8865-D80D-DB0F-C752B1EEBD55}"/>
              </a:ext>
            </a:extLst>
          </p:cNvPr>
          <p:cNvSpPr>
            <a:spLocks noGrp="1"/>
          </p:cNvSpPr>
          <p:nvPr>
            <p:ph type="body" sz="quarter" idx="35" hasCustomPrompt="1"/>
          </p:nvPr>
        </p:nvSpPr>
        <p:spPr>
          <a:xfrm>
            <a:off x="3459616" y="1700213"/>
            <a:ext cx="1436656" cy="1552057"/>
          </a:xfrm>
        </p:spPr>
        <p:txBody>
          <a:bodyPr>
            <a:noAutofit/>
          </a:bodyPr>
          <a:lstStyle>
            <a:lvl1pPr marL="0" indent="0" algn="l">
              <a:lnSpc>
                <a:spcPct val="85000"/>
              </a:lnSpc>
              <a:buNone/>
              <a:defRPr sz="13000" b="1">
                <a:solidFill>
                  <a:schemeClr val="accent6"/>
                </a:solidFill>
              </a:defRPr>
            </a:lvl1pPr>
          </a:lstStyle>
          <a:p>
            <a:pPr lvl="0"/>
            <a:r>
              <a:rPr lang="en-GB"/>
              <a:t>0</a:t>
            </a:r>
          </a:p>
        </p:txBody>
      </p:sp>
      <p:sp>
        <p:nvSpPr>
          <p:cNvPr id="42" name="Text Placeholder 32">
            <a:extLst>
              <a:ext uri="{FF2B5EF4-FFF2-40B4-BE49-F238E27FC236}">
                <a16:creationId xmlns:a16="http://schemas.microsoft.com/office/drawing/2014/main" id="{E5AD2828-5B90-B312-1A04-015BD6698B10}"/>
              </a:ext>
            </a:extLst>
          </p:cNvPr>
          <p:cNvSpPr>
            <a:spLocks noGrp="1"/>
          </p:cNvSpPr>
          <p:nvPr>
            <p:ph type="body" sz="quarter" idx="36"/>
          </p:nvPr>
        </p:nvSpPr>
        <p:spPr>
          <a:xfrm>
            <a:off x="3459616" y="3252271"/>
            <a:ext cx="1436656" cy="307254"/>
          </a:xfrm>
        </p:spPr>
        <p:txBody>
          <a:bodyPr>
            <a:noAutofit/>
          </a:bodyPr>
          <a:lstStyle>
            <a:lvl1pPr marL="0" indent="0" algn="r">
              <a:buNone/>
              <a:defRPr sz="1400" b="1">
                <a:solidFill>
                  <a:schemeClr val="accent6"/>
                </a:solidFill>
              </a:defRPr>
            </a:lvl1pPr>
          </a:lstStyle>
          <a:p>
            <a:pPr lvl="0"/>
            <a:r>
              <a:rPr lang="en-GB"/>
              <a:t>Click to edit Master text styles</a:t>
            </a:r>
          </a:p>
        </p:txBody>
      </p:sp>
      <p:sp>
        <p:nvSpPr>
          <p:cNvPr id="43" name="Text Placeholder 32">
            <a:extLst>
              <a:ext uri="{FF2B5EF4-FFF2-40B4-BE49-F238E27FC236}">
                <a16:creationId xmlns:a16="http://schemas.microsoft.com/office/drawing/2014/main" id="{C3D3BE60-0E34-2FDF-B54A-1D89D22E2A47}"/>
              </a:ext>
            </a:extLst>
          </p:cNvPr>
          <p:cNvSpPr>
            <a:spLocks noGrp="1"/>
          </p:cNvSpPr>
          <p:nvPr>
            <p:ph type="body" sz="quarter" idx="37" hasCustomPrompt="1"/>
          </p:nvPr>
        </p:nvSpPr>
        <p:spPr>
          <a:xfrm>
            <a:off x="6308043"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4" name="Text Placeholder 32">
            <a:extLst>
              <a:ext uri="{FF2B5EF4-FFF2-40B4-BE49-F238E27FC236}">
                <a16:creationId xmlns:a16="http://schemas.microsoft.com/office/drawing/2014/main" id="{6408521B-C7F6-E0CB-8F20-5976527B5B76}"/>
              </a:ext>
            </a:extLst>
          </p:cNvPr>
          <p:cNvSpPr>
            <a:spLocks noGrp="1"/>
          </p:cNvSpPr>
          <p:nvPr>
            <p:ph type="body" sz="quarter" idx="38"/>
          </p:nvPr>
        </p:nvSpPr>
        <p:spPr>
          <a:xfrm>
            <a:off x="6308043"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45" name="Text Placeholder 32">
            <a:extLst>
              <a:ext uri="{FF2B5EF4-FFF2-40B4-BE49-F238E27FC236}">
                <a16:creationId xmlns:a16="http://schemas.microsoft.com/office/drawing/2014/main" id="{44D26C08-DD41-DA20-6A08-4A0D77D69F1A}"/>
              </a:ext>
            </a:extLst>
          </p:cNvPr>
          <p:cNvSpPr>
            <a:spLocks noGrp="1"/>
          </p:cNvSpPr>
          <p:nvPr>
            <p:ph type="body" sz="quarter" idx="39" hasCustomPrompt="1"/>
          </p:nvPr>
        </p:nvSpPr>
        <p:spPr>
          <a:xfrm>
            <a:off x="9156470" y="1700213"/>
            <a:ext cx="1436656" cy="1552057"/>
          </a:xfrm>
        </p:spPr>
        <p:txBody>
          <a:bodyPr>
            <a:noAutofit/>
          </a:bodyPr>
          <a:lstStyle>
            <a:lvl1pPr marL="0" indent="0" algn="l">
              <a:lnSpc>
                <a:spcPct val="85000"/>
              </a:lnSpc>
              <a:buNone/>
              <a:defRPr sz="13000" b="1">
                <a:solidFill>
                  <a:schemeClr val="accent5"/>
                </a:solidFill>
              </a:defRPr>
            </a:lvl1pPr>
          </a:lstStyle>
          <a:p>
            <a:pPr lvl="0"/>
            <a:r>
              <a:rPr lang="en-GB"/>
              <a:t>0</a:t>
            </a:r>
          </a:p>
        </p:txBody>
      </p:sp>
      <p:sp>
        <p:nvSpPr>
          <p:cNvPr id="46" name="Text Placeholder 32">
            <a:extLst>
              <a:ext uri="{FF2B5EF4-FFF2-40B4-BE49-F238E27FC236}">
                <a16:creationId xmlns:a16="http://schemas.microsoft.com/office/drawing/2014/main" id="{04D30138-928D-CCF2-83F1-757F47B7B3E0}"/>
              </a:ext>
            </a:extLst>
          </p:cNvPr>
          <p:cNvSpPr>
            <a:spLocks noGrp="1"/>
          </p:cNvSpPr>
          <p:nvPr>
            <p:ph type="body" sz="quarter" idx="40"/>
          </p:nvPr>
        </p:nvSpPr>
        <p:spPr>
          <a:xfrm>
            <a:off x="9156470" y="3252271"/>
            <a:ext cx="1436656" cy="307254"/>
          </a:xfrm>
        </p:spPr>
        <p:txBody>
          <a:bodyPr>
            <a:noAutofit/>
          </a:bodyPr>
          <a:lstStyle>
            <a:lvl1pPr marL="0" indent="0" algn="r">
              <a:buNone/>
              <a:defRPr sz="1400" b="1">
                <a:solidFill>
                  <a:schemeClr val="accent5"/>
                </a:solidFill>
              </a:defRPr>
            </a:lvl1pPr>
          </a:lstStyle>
          <a:p>
            <a:pPr lvl="0"/>
            <a:r>
              <a:rPr lang="en-GB"/>
              <a:t>Click to edit Master text styles</a:t>
            </a:r>
          </a:p>
        </p:txBody>
      </p:sp>
      <p:sp>
        <p:nvSpPr>
          <p:cNvPr id="15" name="Content Placeholder 6">
            <a:extLst>
              <a:ext uri="{FF2B5EF4-FFF2-40B4-BE49-F238E27FC236}">
                <a16:creationId xmlns:a16="http://schemas.microsoft.com/office/drawing/2014/main" id="{55913D26-4303-49D3-E412-54CA9960896F}"/>
              </a:ext>
            </a:extLst>
          </p:cNvPr>
          <p:cNvSpPr>
            <a:spLocks noGrp="1"/>
          </p:cNvSpPr>
          <p:nvPr>
            <p:ph sz="quarter" idx="18"/>
          </p:nvPr>
        </p:nvSpPr>
        <p:spPr>
          <a:xfrm>
            <a:off x="61118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ontent Placeholder 6">
            <a:extLst>
              <a:ext uri="{FF2B5EF4-FFF2-40B4-BE49-F238E27FC236}">
                <a16:creationId xmlns:a16="http://schemas.microsoft.com/office/drawing/2014/main" id="{D33F57CB-1B34-AF8F-BC80-F07C2A723E74}"/>
              </a:ext>
            </a:extLst>
          </p:cNvPr>
          <p:cNvSpPr>
            <a:spLocks noGrp="1"/>
          </p:cNvSpPr>
          <p:nvPr>
            <p:ph sz="quarter" idx="41"/>
          </p:nvPr>
        </p:nvSpPr>
        <p:spPr>
          <a:xfrm>
            <a:off x="345951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Content Placeholder 6">
            <a:extLst>
              <a:ext uri="{FF2B5EF4-FFF2-40B4-BE49-F238E27FC236}">
                <a16:creationId xmlns:a16="http://schemas.microsoft.com/office/drawing/2014/main" id="{C701AE99-347B-4227-FFC5-02A4877C7AC1}"/>
              </a:ext>
            </a:extLst>
          </p:cNvPr>
          <p:cNvSpPr>
            <a:spLocks noGrp="1"/>
          </p:cNvSpPr>
          <p:nvPr>
            <p:ph sz="quarter" idx="42"/>
          </p:nvPr>
        </p:nvSpPr>
        <p:spPr>
          <a:xfrm>
            <a:off x="630784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6">
            <a:extLst>
              <a:ext uri="{FF2B5EF4-FFF2-40B4-BE49-F238E27FC236}">
                <a16:creationId xmlns:a16="http://schemas.microsoft.com/office/drawing/2014/main" id="{017C2EA6-F663-2E9E-C133-B6965AAE4890}"/>
              </a:ext>
            </a:extLst>
          </p:cNvPr>
          <p:cNvSpPr>
            <a:spLocks noGrp="1"/>
          </p:cNvSpPr>
          <p:nvPr>
            <p:ph sz="quarter" idx="43"/>
          </p:nvPr>
        </p:nvSpPr>
        <p:spPr>
          <a:xfrm>
            <a:off x="9156177" y="4529544"/>
            <a:ext cx="2420483" cy="15283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7">
            <a:extLst>
              <a:ext uri="{FF2B5EF4-FFF2-40B4-BE49-F238E27FC236}">
                <a16:creationId xmlns:a16="http://schemas.microsoft.com/office/drawing/2014/main" id="{29080857-729A-A544-8477-5228236E910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223679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4064400" cy="3090862"/>
          </a:xfrm>
          <a:solidFill>
            <a:schemeClr val="bg1">
              <a:lumMod val="85000"/>
            </a:schemeClr>
          </a:solidFill>
        </p:spPr>
        <p:txBody>
          <a:bodyPr/>
          <a:lstStyle/>
          <a:p>
            <a:r>
              <a:rPr lang="en-GB"/>
              <a:t>Click icon to add picture</a:t>
            </a:r>
            <a:endParaRPr lang="en-US"/>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4064400" y="1700213"/>
            <a:ext cx="40644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8128800" y="1700213"/>
            <a:ext cx="40644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40638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8127600" y="3652157"/>
            <a:ext cx="40644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Text Placeholder 7">
            <a:extLst>
              <a:ext uri="{FF2B5EF4-FFF2-40B4-BE49-F238E27FC236}">
                <a16:creationId xmlns:a16="http://schemas.microsoft.com/office/drawing/2014/main" id="{609B3D3F-690E-09B6-EDA3-F6B6A3CA85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6794170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0303-CBB1-76A9-A798-E8970D802A4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D20F11-FD0E-5853-222B-BA2B497D6BD1}"/>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35A6C737-F363-DEEC-6318-D8D3E7AF391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3FD85D-DD0F-2968-BA93-D88781EB972C}"/>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Picture Placeholder 25">
            <a:extLst>
              <a:ext uri="{FF2B5EF4-FFF2-40B4-BE49-F238E27FC236}">
                <a16:creationId xmlns:a16="http://schemas.microsoft.com/office/drawing/2014/main" id="{9BCA9C99-2889-8949-56D4-D824FB9A8C9D}"/>
              </a:ext>
            </a:extLst>
          </p:cNvPr>
          <p:cNvSpPr>
            <a:spLocks noGrp="1"/>
          </p:cNvSpPr>
          <p:nvPr>
            <p:ph type="pic" sz="quarter" idx="20"/>
          </p:nvPr>
        </p:nvSpPr>
        <p:spPr>
          <a:xfrm>
            <a:off x="0" y="1700213"/>
            <a:ext cx="3049200" cy="3090862"/>
          </a:xfrm>
          <a:solidFill>
            <a:schemeClr val="bg1">
              <a:lumMod val="85000"/>
            </a:schemeClr>
          </a:solidFill>
        </p:spPr>
        <p:txBody>
          <a:bodyPr/>
          <a:lstStyle/>
          <a:p>
            <a:r>
              <a:rPr lang="en-GB"/>
              <a:t>Click icon to add picture</a:t>
            </a:r>
            <a:endParaRPr lang="en-US"/>
          </a:p>
        </p:txBody>
      </p:sp>
      <p:sp>
        <p:nvSpPr>
          <p:cNvPr id="8" name="Picture Placeholder 25">
            <a:extLst>
              <a:ext uri="{FF2B5EF4-FFF2-40B4-BE49-F238E27FC236}">
                <a16:creationId xmlns:a16="http://schemas.microsoft.com/office/drawing/2014/main" id="{2016F199-B62F-4B18-480D-DE1FB213CA5F}"/>
              </a:ext>
            </a:extLst>
          </p:cNvPr>
          <p:cNvSpPr>
            <a:spLocks noGrp="1"/>
          </p:cNvSpPr>
          <p:nvPr>
            <p:ph type="pic" sz="quarter" idx="21"/>
          </p:nvPr>
        </p:nvSpPr>
        <p:spPr>
          <a:xfrm>
            <a:off x="3049800" y="1700213"/>
            <a:ext cx="3049200" cy="3090862"/>
          </a:xfrm>
          <a:solidFill>
            <a:schemeClr val="bg1">
              <a:lumMod val="95000"/>
            </a:schemeClr>
          </a:solidFill>
        </p:spPr>
        <p:txBody>
          <a:bodyPr/>
          <a:lstStyle/>
          <a:p>
            <a:r>
              <a:rPr lang="en-GB"/>
              <a:t>Click icon to add picture</a:t>
            </a:r>
            <a:endParaRPr lang="en-US"/>
          </a:p>
        </p:txBody>
      </p:sp>
      <p:sp>
        <p:nvSpPr>
          <p:cNvPr id="9" name="Picture Placeholder 25">
            <a:extLst>
              <a:ext uri="{FF2B5EF4-FFF2-40B4-BE49-F238E27FC236}">
                <a16:creationId xmlns:a16="http://schemas.microsoft.com/office/drawing/2014/main" id="{5F699B90-8A92-13A1-79F6-F379F6909B67}"/>
              </a:ext>
            </a:extLst>
          </p:cNvPr>
          <p:cNvSpPr>
            <a:spLocks noGrp="1"/>
          </p:cNvSpPr>
          <p:nvPr>
            <p:ph type="pic" sz="quarter" idx="22"/>
          </p:nvPr>
        </p:nvSpPr>
        <p:spPr>
          <a:xfrm>
            <a:off x="6098399" y="1700213"/>
            <a:ext cx="3049200" cy="3090862"/>
          </a:xfrm>
          <a:solidFill>
            <a:schemeClr val="bg1">
              <a:lumMod val="85000"/>
            </a:schemeClr>
          </a:solidFill>
        </p:spPr>
        <p:txBody>
          <a:bodyPr/>
          <a:lstStyle/>
          <a:p>
            <a:r>
              <a:rPr lang="en-GB"/>
              <a:t>Click icon to add picture</a:t>
            </a:r>
            <a:endParaRPr lang="en-US"/>
          </a:p>
        </p:txBody>
      </p:sp>
      <p:sp>
        <p:nvSpPr>
          <p:cNvPr id="11" name="Text Placeholder 10">
            <a:extLst>
              <a:ext uri="{FF2B5EF4-FFF2-40B4-BE49-F238E27FC236}">
                <a16:creationId xmlns:a16="http://schemas.microsoft.com/office/drawing/2014/main" id="{56B50B72-73D1-479B-0EB3-71EFFBF3D72C}"/>
              </a:ext>
            </a:extLst>
          </p:cNvPr>
          <p:cNvSpPr>
            <a:spLocks noGrp="1"/>
          </p:cNvSpPr>
          <p:nvPr>
            <p:ph type="body" sz="quarter" idx="23"/>
          </p:nvPr>
        </p:nvSpPr>
        <p:spPr>
          <a:xfrm>
            <a:off x="-1"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10">
            <a:extLst>
              <a:ext uri="{FF2B5EF4-FFF2-40B4-BE49-F238E27FC236}">
                <a16:creationId xmlns:a16="http://schemas.microsoft.com/office/drawing/2014/main" id="{CDBF64E2-FF49-F0E8-571C-9CAA7045D9A2}"/>
              </a:ext>
            </a:extLst>
          </p:cNvPr>
          <p:cNvSpPr>
            <a:spLocks noGrp="1"/>
          </p:cNvSpPr>
          <p:nvPr>
            <p:ph type="body" sz="quarter" idx="24"/>
          </p:nvPr>
        </p:nvSpPr>
        <p:spPr>
          <a:xfrm>
            <a:off x="3049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DFF683A8-A6D5-48EC-3AA4-1880D3C50EB8}"/>
              </a:ext>
            </a:extLst>
          </p:cNvPr>
          <p:cNvSpPr>
            <a:spLocks noGrp="1"/>
          </p:cNvSpPr>
          <p:nvPr>
            <p:ph type="body" sz="quarter" idx="25"/>
          </p:nvPr>
        </p:nvSpPr>
        <p:spPr>
          <a:xfrm>
            <a:off x="6097199"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15">
            <a:extLst>
              <a:ext uri="{FF2B5EF4-FFF2-40B4-BE49-F238E27FC236}">
                <a16:creationId xmlns:a16="http://schemas.microsoft.com/office/drawing/2014/main" id="{EB81A35F-6E82-8F1D-3B33-B815AA9DDBBD}"/>
              </a:ext>
            </a:extLst>
          </p:cNvPr>
          <p:cNvSpPr>
            <a:spLocks noGrp="1"/>
          </p:cNvSpPr>
          <p:nvPr>
            <p:ph type="body" sz="quarter" idx="26"/>
          </p:nvPr>
        </p:nvSpPr>
        <p:spPr>
          <a:xfrm>
            <a:off x="-1"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8" name="Text Placeholder 15">
            <a:extLst>
              <a:ext uri="{FF2B5EF4-FFF2-40B4-BE49-F238E27FC236}">
                <a16:creationId xmlns:a16="http://schemas.microsoft.com/office/drawing/2014/main" id="{973B90B1-756E-0C83-F6D5-8E3E5EB62F86}"/>
              </a:ext>
            </a:extLst>
          </p:cNvPr>
          <p:cNvSpPr>
            <a:spLocks noGrp="1"/>
          </p:cNvSpPr>
          <p:nvPr>
            <p:ph type="body" sz="quarter" idx="27"/>
          </p:nvPr>
        </p:nvSpPr>
        <p:spPr>
          <a:xfrm>
            <a:off x="3049200"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9" name="Text Placeholder 15">
            <a:extLst>
              <a:ext uri="{FF2B5EF4-FFF2-40B4-BE49-F238E27FC236}">
                <a16:creationId xmlns:a16="http://schemas.microsoft.com/office/drawing/2014/main" id="{3430826A-8E3C-B2CD-69C8-D30DAEEAF8B9}"/>
              </a:ext>
            </a:extLst>
          </p:cNvPr>
          <p:cNvSpPr>
            <a:spLocks noGrp="1"/>
          </p:cNvSpPr>
          <p:nvPr>
            <p:ph type="body" sz="quarter" idx="28"/>
          </p:nvPr>
        </p:nvSpPr>
        <p:spPr>
          <a:xfrm>
            <a:off x="60971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7" name="Picture Placeholder 25">
            <a:extLst>
              <a:ext uri="{FF2B5EF4-FFF2-40B4-BE49-F238E27FC236}">
                <a16:creationId xmlns:a16="http://schemas.microsoft.com/office/drawing/2014/main" id="{9C6AAB6F-AF9C-70B4-6C42-B5FDE6FBE9ED}"/>
              </a:ext>
            </a:extLst>
          </p:cNvPr>
          <p:cNvSpPr>
            <a:spLocks noGrp="1"/>
          </p:cNvSpPr>
          <p:nvPr>
            <p:ph type="pic" sz="quarter" idx="29"/>
          </p:nvPr>
        </p:nvSpPr>
        <p:spPr>
          <a:xfrm>
            <a:off x="9146399" y="1700213"/>
            <a:ext cx="3049200" cy="3090862"/>
          </a:xfrm>
          <a:solidFill>
            <a:schemeClr val="bg1">
              <a:lumMod val="95000"/>
            </a:schemeClr>
          </a:solidFill>
        </p:spPr>
        <p:txBody>
          <a:bodyPr/>
          <a:lstStyle/>
          <a:p>
            <a:r>
              <a:rPr lang="en-GB"/>
              <a:t>Click icon to add picture</a:t>
            </a:r>
            <a:endParaRPr lang="en-US"/>
          </a:p>
        </p:txBody>
      </p:sp>
      <p:sp>
        <p:nvSpPr>
          <p:cNvPr id="10" name="Text Placeholder 10">
            <a:extLst>
              <a:ext uri="{FF2B5EF4-FFF2-40B4-BE49-F238E27FC236}">
                <a16:creationId xmlns:a16="http://schemas.microsoft.com/office/drawing/2014/main" id="{CE01EA0B-7E9B-70F3-ACAD-876A6903E4B7}"/>
              </a:ext>
            </a:extLst>
          </p:cNvPr>
          <p:cNvSpPr>
            <a:spLocks noGrp="1"/>
          </p:cNvSpPr>
          <p:nvPr>
            <p:ph type="body" sz="quarter" idx="30"/>
          </p:nvPr>
        </p:nvSpPr>
        <p:spPr>
          <a:xfrm>
            <a:off x="9145798" y="4791075"/>
            <a:ext cx="30492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15">
            <a:extLst>
              <a:ext uri="{FF2B5EF4-FFF2-40B4-BE49-F238E27FC236}">
                <a16:creationId xmlns:a16="http://schemas.microsoft.com/office/drawing/2014/main" id="{BDBF92E3-8AC6-CD20-34D0-CF5275752757}"/>
              </a:ext>
            </a:extLst>
          </p:cNvPr>
          <p:cNvSpPr>
            <a:spLocks noGrp="1"/>
          </p:cNvSpPr>
          <p:nvPr>
            <p:ph type="body" sz="quarter" idx="31"/>
          </p:nvPr>
        </p:nvSpPr>
        <p:spPr>
          <a:xfrm>
            <a:off x="9145799" y="3652157"/>
            <a:ext cx="3049200" cy="1138918"/>
          </a:xfrm>
          <a:gradFill>
            <a:gsLst>
              <a:gs pos="0">
                <a:schemeClr val="tx1">
                  <a:alpha val="0"/>
                </a:schemeClr>
              </a:gs>
              <a:gs pos="100000">
                <a:schemeClr val="tx1">
                  <a:alpha val="70000"/>
                </a:schemeClr>
              </a:gs>
            </a:gsLst>
            <a:lin ang="5400000" scaled="1"/>
          </a:gradFill>
        </p:spPr>
        <p:txBody>
          <a:bodyPr lIns="180000" tIns="180000" rIns="180000" bIns="180000"/>
          <a:lstStyle>
            <a:lvl1pPr>
              <a:defRPr sz="2400" b="1">
                <a:solidFill>
                  <a:schemeClr val="bg1"/>
                </a:solidFill>
              </a:defRPr>
            </a:lvl1pPr>
          </a:lstStyle>
          <a:p>
            <a:pPr lvl="0"/>
            <a:r>
              <a:rPr lang="en-GB"/>
              <a:t>Click to edit Master text styles</a:t>
            </a:r>
          </a:p>
        </p:txBody>
      </p:sp>
      <p:sp>
        <p:nvSpPr>
          <p:cNvPr id="15" name="Text Placeholder 7">
            <a:extLst>
              <a:ext uri="{FF2B5EF4-FFF2-40B4-BE49-F238E27FC236}">
                <a16:creationId xmlns:a16="http://schemas.microsoft.com/office/drawing/2014/main" id="{7EE6889C-B2E0-D689-BC93-A89DBC84D453}"/>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634535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lvl1pPr>
              <a:defRPr>
                <a:solidFill>
                  <a:schemeClr val="tx2"/>
                </a:solidFill>
              </a:defRPr>
            </a:lvl1pPr>
          </a:lstStyle>
          <a:p>
            <a:r>
              <a:rPr lang="en-GB"/>
              <a:t>Click icon to add picture</a:t>
            </a:r>
          </a:p>
        </p:txBody>
      </p:sp>
      <p:sp>
        <p:nvSpPr>
          <p:cNvPr id="7" name="Text Placeholder 8">
            <a:extLst>
              <a:ext uri="{FF2B5EF4-FFF2-40B4-BE49-F238E27FC236}">
                <a16:creationId xmlns:a16="http://schemas.microsoft.com/office/drawing/2014/main" id="{4C578D84-7A87-EDD2-E2B9-A82B2B37DA40}"/>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Date Placeholder 11">
            <a:extLst>
              <a:ext uri="{FF2B5EF4-FFF2-40B4-BE49-F238E27FC236}">
                <a16:creationId xmlns:a16="http://schemas.microsoft.com/office/drawing/2014/main" id="{0C9BEF15-D156-2FD8-489D-707952961D08}"/>
              </a:ext>
            </a:extLst>
          </p:cNvPr>
          <p:cNvSpPr>
            <a:spLocks noGrp="1"/>
          </p:cNvSpPr>
          <p:nvPr>
            <p:ph type="dt" sz="half" idx="17"/>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710A547F-D7EF-CEDB-532E-69A84A1622A5}"/>
              </a:ext>
            </a:extLst>
          </p:cNvPr>
          <p:cNvSpPr>
            <a:spLocks noGrp="1"/>
          </p:cNvSpPr>
          <p:nvPr>
            <p:ph type="ftr" sz="quarter" idx="18"/>
          </p:nvPr>
        </p:nvSpPr>
        <p:spPr/>
        <p:txBody>
          <a:bodyPr/>
          <a:lstStyle/>
          <a:p>
            <a:r>
              <a:rPr lang="en-GB"/>
              <a:t>Private &amp; Confidential</a:t>
            </a:r>
          </a:p>
        </p:txBody>
      </p:sp>
    </p:spTree>
    <p:extLst>
      <p:ext uri="{BB962C8B-B14F-4D97-AF65-F5344CB8AC3E}">
        <p14:creationId xmlns:p14="http://schemas.microsoft.com/office/powerpoint/2010/main" val="27362324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anel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26FA-D9F0-C65F-D77E-E2F745121BB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C79E159-1358-5B7C-75D5-7EB91A0DBD4D}"/>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FA629E81-815B-0B59-60F3-B233D33F19FF}"/>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F3E07085-57C0-53A7-A1AA-E34FABA01E68}"/>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BAB4A1D8-ECB7-E533-BF14-65CEF32A775F}"/>
              </a:ext>
            </a:extLst>
          </p:cNvPr>
          <p:cNvSpPr>
            <a:spLocks noGrp="1"/>
          </p:cNvSpPr>
          <p:nvPr>
            <p:ph type="body" sz="quarter" idx="13"/>
          </p:nvPr>
        </p:nvSpPr>
        <p:spPr>
          <a:xfrm>
            <a:off x="-1" y="1700212"/>
            <a:ext cx="4064400" cy="3090860"/>
          </a:xfrm>
          <a:solidFill>
            <a:schemeClr val="accent3"/>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8" name="Text Placeholder 6">
            <a:extLst>
              <a:ext uri="{FF2B5EF4-FFF2-40B4-BE49-F238E27FC236}">
                <a16:creationId xmlns:a16="http://schemas.microsoft.com/office/drawing/2014/main" id="{DC692854-E424-698D-08B0-A378C30730CB}"/>
              </a:ext>
            </a:extLst>
          </p:cNvPr>
          <p:cNvSpPr>
            <a:spLocks noGrp="1"/>
          </p:cNvSpPr>
          <p:nvPr>
            <p:ph type="body" sz="quarter" idx="14"/>
          </p:nvPr>
        </p:nvSpPr>
        <p:spPr>
          <a:xfrm>
            <a:off x="4063203" y="1700212"/>
            <a:ext cx="4064400" cy="3090860"/>
          </a:xfrm>
          <a:solidFill>
            <a:schemeClr val="bg2"/>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9" name="Text Placeholder 6">
            <a:extLst>
              <a:ext uri="{FF2B5EF4-FFF2-40B4-BE49-F238E27FC236}">
                <a16:creationId xmlns:a16="http://schemas.microsoft.com/office/drawing/2014/main" id="{1E8584C6-E923-4DCC-0445-AF5EE2ACAE1F}"/>
              </a:ext>
            </a:extLst>
          </p:cNvPr>
          <p:cNvSpPr>
            <a:spLocks noGrp="1"/>
          </p:cNvSpPr>
          <p:nvPr>
            <p:ph type="body" sz="quarter" idx="15"/>
          </p:nvPr>
        </p:nvSpPr>
        <p:spPr>
          <a:xfrm>
            <a:off x="8126407" y="1700212"/>
            <a:ext cx="4064400" cy="3090860"/>
          </a:xfrm>
          <a:solidFill>
            <a:schemeClr val="accent4"/>
          </a:solidFill>
        </p:spPr>
        <p:txBody>
          <a:bodyPr lIns="252000" tIns="252000" rIns="252000" bIns="252000" anchor="b"/>
          <a:lstStyle>
            <a:lvl1pPr algn="ctr">
              <a:defRPr sz="2800" b="1">
                <a:solidFill>
                  <a:schemeClr val="bg1"/>
                </a:solidFill>
              </a:defRPr>
            </a:lvl1pPr>
            <a:lvl2pPr algn="ctr">
              <a:defRPr/>
            </a:lvl2pPr>
            <a:lvl3pPr algn="ctr">
              <a:defRPr/>
            </a:lvl3pPr>
            <a:lvl4pPr algn="ctr">
              <a:defRPr/>
            </a:lvl4pPr>
            <a:lvl5pPr algn="ctr">
              <a:defRPr/>
            </a:lvl5pPr>
          </a:lstStyle>
          <a:p>
            <a:pPr lvl="0"/>
            <a:r>
              <a:rPr lang="en-GB"/>
              <a:t>Click to edit Master text styles</a:t>
            </a:r>
          </a:p>
        </p:txBody>
      </p:sp>
      <p:sp>
        <p:nvSpPr>
          <p:cNvPr id="6" name="Text Placeholder 10">
            <a:extLst>
              <a:ext uri="{FF2B5EF4-FFF2-40B4-BE49-F238E27FC236}">
                <a16:creationId xmlns:a16="http://schemas.microsoft.com/office/drawing/2014/main" id="{66DB4491-3837-47C8-CD78-57A459C6B28C}"/>
              </a:ext>
            </a:extLst>
          </p:cNvPr>
          <p:cNvSpPr>
            <a:spLocks noGrp="1"/>
          </p:cNvSpPr>
          <p:nvPr>
            <p:ph type="body" sz="quarter" idx="23"/>
          </p:nvPr>
        </p:nvSpPr>
        <p:spPr>
          <a:xfrm>
            <a:off x="-1"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10">
            <a:extLst>
              <a:ext uri="{FF2B5EF4-FFF2-40B4-BE49-F238E27FC236}">
                <a16:creationId xmlns:a16="http://schemas.microsoft.com/office/drawing/2014/main" id="{6F169D55-9E9E-C183-5331-7F329C1E5DBF}"/>
              </a:ext>
            </a:extLst>
          </p:cNvPr>
          <p:cNvSpPr>
            <a:spLocks noGrp="1"/>
          </p:cNvSpPr>
          <p:nvPr>
            <p:ph type="body" sz="quarter" idx="24"/>
          </p:nvPr>
        </p:nvSpPr>
        <p:spPr>
          <a:xfrm>
            <a:off x="4063799"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0">
            <a:extLst>
              <a:ext uri="{FF2B5EF4-FFF2-40B4-BE49-F238E27FC236}">
                <a16:creationId xmlns:a16="http://schemas.microsoft.com/office/drawing/2014/main" id="{6450FC92-1339-1AF8-F1D6-0423B703C590}"/>
              </a:ext>
            </a:extLst>
          </p:cNvPr>
          <p:cNvSpPr>
            <a:spLocks noGrp="1"/>
          </p:cNvSpPr>
          <p:nvPr>
            <p:ph type="body" sz="quarter" idx="25"/>
          </p:nvPr>
        </p:nvSpPr>
        <p:spPr>
          <a:xfrm>
            <a:off x="8127600" y="4791075"/>
            <a:ext cx="4064400" cy="1266825"/>
          </a:xfrm>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E3382FB8-91E1-81FB-8E24-599F597203B5}"/>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8931691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3024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 Placeholder 7">
            <a:extLst>
              <a:ext uri="{FF2B5EF4-FFF2-40B4-BE49-F238E27FC236}">
                <a16:creationId xmlns:a16="http://schemas.microsoft.com/office/drawing/2014/main" id="{2C2B3DEC-A19D-306E-5322-DCBB7AE42D87}"/>
              </a:ext>
            </a:extLst>
          </p:cNvPr>
          <p:cNvSpPr>
            <a:spLocks noGrp="1"/>
          </p:cNvSpPr>
          <p:nvPr>
            <p:ph type="body" sz="quarter" idx="22"/>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3219337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our Bios or Points Colour">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085658"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085657" y="1402043"/>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4085658"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4085657" y="4470680"/>
            <a:ext cx="298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descr="A picture containing icon&#10;&#10;Description automatically generated">
            <a:extLst>
              <a:ext uri="{FF2B5EF4-FFF2-40B4-BE49-F238E27FC236}">
                <a16:creationId xmlns:a16="http://schemas.microsoft.com/office/drawing/2014/main" id="{1122E8FA-1463-9890-A985-DB2D2D36F31B}"/>
              </a:ext>
            </a:extLst>
          </p:cNvPr>
          <p:cNvPicPr>
            <a:picLocks noChangeAspect="1"/>
          </p:cNvPicPr>
          <p:nvPr userDrawn="1"/>
        </p:nvPicPr>
        <p:blipFill>
          <a:blip r:embed="rId2"/>
          <a:stretch>
            <a:fillRect/>
          </a:stretch>
        </p:blipFill>
        <p:spPr>
          <a:xfrm>
            <a:off x="11185200" y="6490800"/>
            <a:ext cx="744959" cy="266851"/>
          </a:xfrm>
          <a:prstGeom prst="rect">
            <a:avLst/>
          </a:prstGeom>
        </p:spPr>
      </p:pic>
      <p:sp>
        <p:nvSpPr>
          <p:cNvPr id="6" name="Text Placeholder 7">
            <a:extLst>
              <a:ext uri="{FF2B5EF4-FFF2-40B4-BE49-F238E27FC236}">
                <a16:creationId xmlns:a16="http://schemas.microsoft.com/office/drawing/2014/main" id="{CA01AA03-8BDE-4F1C-FEE1-E737F14ADE5F}"/>
              </a:ext>
            </a:extLst>
          </p:cNvPr>
          <p:cNvSpPr>
            <a:spLocks noGrp="1"/>
          </p:cNvSpPr>
          <p:nvPr>
            <p:ph type="body" sz="quarter" idx="22"/>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2245074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x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8"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8"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545"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545"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545"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545"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515790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5157902" y="1402043"/>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8">
            <a:extLst>
              <a:ext uri="{FF2B5EF4-FFF2-40B4-BE49-F238E27FC236}">
                <a16:creationId xmlns:a16="http://schemas.microsoft.com/office/drawing/2014/main" id="{A2833492-7056-4D94-233A-B301E7AD6E96}"/>
              </a:ext>
            </a:extLst>
          </p:cNvPr>
          <p:cNvSpPr>
            <a:spLocks noGrp="1"/>
          </p:cNvSpPr>
          <p:nvPr>
            <p:ph type="pic" sz="quarter" idx="24"/>
          </p:nvPr>
        </p:nvSpPr>
        <p:spPr>
          <a:xfrm>
            <a:off x="5157902" y="3429000"/>
            <a:ext cx="912812" cy="813957"/>
          </a:xfrm>
          <a:solidFill>
            <a:schemeClr val="bg1">
              <a:lumMod val="85000"/>
            </a:schemeClr>
          </a:solidFill>
        </p:spPr>
        <p:txBody>
          <a:bodyPr/>
          <a:lstStyle/>
          <a:p>
            <a:r>
              <a:rPr lang="en-GB"/>
              <a:t>Click icon to add picture</a:t>
            </a:r>
          </a:p>
        </p:txBody>
      </p:sp>
      <p:sp>
        <p:nvSpPr>
          <p:cNvPr id="10" name="Text Placeholder 10">
            <a:extLst>
              <a:ext uri="{FF2B5EF4-FFF2-40B4-BE49-F238E27FC236}">
                <a16:creationId xmlns:a16="http://schemas.microsoft.com/office/drawing/2014/main" id="{5DC5F281-2419-2AAA-6718-4138A9C71C5D}"/>
              </a:ext>
            </a:extLst>
          </p:cNvPr>
          <p:cNvSpPr>
            <a:spLocks noGrp="1"/>
          </p:cNvSpPr>
          <p:nvPr>
            <p:ph type="body" sz="quarter" idx="25"/>
          </p:nvPr>
        </p:nvSpPr>
        <p:spPr>
          <a:xfrm>
            <a:off x="5157902" y="4470680"/>
            <a:ext cx="1908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ext Placeholder 7">
            <a:extLst>
              <a:ext uri="{FF2B5EF4-FFF2-40B4-BE49-F238E27FC236}">
                <a16:creationId xmlns:a16="http://schemas.microsoft.com/office/drawing/2014/main" id="{2D6E414F-6227-9877-704A-CA539A9ED292}"/>
              </a:ext>
            </a:extLst>
          </p:cNvPr>
          <p:cNvSpPr>
            <a:spLocks noGrp="1"/>
          </p:cNvSpPr>
          <p:nvPr>
            <p:ph type="body" sz="quarter" idx="26"/>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3960207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ix Bios or Points Colour">
    <p:bg>
      <p:bgPr>
        <a:solidFill>
          <a:schemeClr val="accent4"/>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65467735-0C41-EE67-C1F8-29838847448D}"/>
              </a:ext>
            </a:extLst>
          </p:cNvPr>
          <p:cNvSpPr>
            <a:spLocks noGrp="1"/>
          </p:cNvSpPr>
          <p:nvPr>
            <p:ph type="pic" sz="quarter" idx="13"/>
          </p:nvPr>
        </p:nvSpPr>
        <p:spPr>
          <a:xfrm>
            <a:off x="7560129" y="360363"/>
            <a:ext cx="4631871" cy="5697537"/>
          </a:xfrm>
          <a:solidFill>
            <a:schemeClr val="bg1">
              <a:lumMod val="85000"/>
            </a:schemeClr>
          </a:solidFill>
        </p:spPr>
        <p:txBody>
          <a:bodyPr/>
          <a:lstStyle/>
          <a:p>
            <a:r>
              <a:rPr lang="en-GB"/>
              <a:t>Click icon to add picture</a:t>
            </a:r>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7"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7"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Picture Placeholder 8">
            <a:extLst>
              <a:ext uri="{FF2B5EF4-FFF2-40B4-BE49-F238E27FC236}">
                <a16:creationId xmlns:a16="http://schemas.microsoft.com/office/drawing/2014/main" id="{1DDC3E01-E20C-8B15-D67D-02CCB44F1E6B}"/>
              </a:ext>
            </a:extLst>
          </p:cNvPr>
          <p:cNvSpPr>
            <a:spLocks noGrp="1"/>
          </p:cNvSpPr>
          <p:nvPr>
            <p:ph type="pic" sz="quarter" idx="16"/>
          </p:nvPr>
        </p:nvSpPr>
        <p:spPr>
          <a:xfrm>
            <a:off x="611187" y="3429000"/>
            <a:ext cx="912812" cy="813957"/>
          </a:xfrm>
          <a:solidFill>
            <a:schemeClr val="bg1">
              <a:lumMod val="85000"/>
            </a:schemeClr>
          </a:solidFill>
        </p:spPr>
        <p:txBody>
          <a:bodyPr/>
          <a:lstStyle/>
          <a:p>
            <a:r>
              <a:rPr lang="en-GB"/>
              <a:t>Click icon to add picture</a:t>
            </a:r>
          </a:p>
        </p:txBody>
      </p:sp>
      <p:sp>
        <p:nvSpPr>
          <p:cNvPr id="13" name="Text Placeholder 10">
            <a:extLst>
              <a:ext uri="{FF2B5EF4-FFF2-40B4-BE49-F238E27FC236}">
                <a16:creationId xmlns:a16="http://schemas.microsoft.com/office/drawing/2014/main" id="{1EF543D6-FF38-86D9-E3E4-F9B35A0076F1}"/>
              </a:ext>
            </a:extLst>
          </p:cNvPr>
          <p:cNvSpPr>
            <a:spLocks noGrp="1"/>
          </p:cNvSpPr>
          <p:nvPr>
            <p:ph type="body" sz="quarter" idx="17"/>
          </p:nvPr>
        </p:nvSpPr>
        <p:spPr>
          <a:xfrm>
            <a:off x="611187"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2884993"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2884993"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Picture Placeholder 8">
            <a:extLst>
              <a:ext uri="{FF2B5EF4-FFF2-40B4-BE49-F238E27FC236}">
                <a16:creationId xmlns:a16="http://schemas.microsoft.com/office/drawing/2014/main" id="{0FB7BB00-2BAA-0F72-37BA-6F2B771735DE}"/>
              </a:ext>
            </a:extLst>
          </p:cNvPr>
          <p:cNvSpPr>
            <a:spLocks noGrp="1"/>
          </p:cNvSpPr>
          <p:nvPr>
            <p:ph type="pic" sz="quarter" idx="20"/>
          </p:nvPr>
        </p:nvSpPr>
        <p:spPr>
          <a:xfrm>
            <a:off x="2884993" y="3429000"/>
            <a:ext cx="912812" cy="813957"/>
          </a:xfrm>
          <a:solidFill>
            <a:schemeClr val="bg1">
              <a:lumMod val="85000"/>
            </a:schemeClr>
          </a:solidFill>
        </p:spPr>
        <p:txBody>
          <a:bodyPr/>
          <a:lstStyle/>
          <a:p>
            <a:r>
              <a:rPr lang="en-GB"/>
              <a:t>Click icon to add picture</a:t>
            </a:r>
          </a:p>
        </p:txBody>
      </p:sp>
      <p:sp>
        <p:nvSpPr>
          <p:cNvPr id="17" name="Text Placeholder 10">
            <a:extLst>
              <a:ext uri="{FF2B5EF4-FFF2-40B4-BE49-F238E27FC236}">
                <a16:creationId xmlns:a16="http://schemas.microsoft.com/office/drawing/2014/main" id="{C4344C63-B4A4-7FEF-94C2-A6406176B4CC}"/>
              </a:ext>
            </a:extLst>
          </p:cNvPr>
          <p:cNvSpPr>
            <a:spLocks noGrp="1"/>
          </p:cNvSpPr>
          <p:nvPr>
            <p:ph type="body" sz="quarter" idx="21"/>
          </p:nvPr>
        </p:nvSpPr>
        <p:spPr>
          <a:xfrm>
            <a:off x="2884993"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Picture Placeholder 8">
            <a:extLst>
              <a:ext uri="{FF2B5EF4-FFF2-40B4-BE49-F238E27FC236}">
                <a16:creationId xmlns:a16="http://schemas.microsoft.com/office/drawing/2014/main" id="{6D26F4A7-85E7-EFF5-2674-9D3EB77806CF}"/>
              </a:ext>
            </a:extLst>
          </p:cNvPr>
          <p:cNvSpPr>
            <a:spLocks noGrp="1"/>
          </p:cNvSpPr>
          <p:nvPr>
            <p:ph type="pic" sz="quarter" idx="22"/>
          </p:nvPr>
        </p:nvSpPr>
        <p:spPr>
          <a:xfrm>
            <a:off x="5158800" y="360363"/>
            <a:ext cx="912812" cy="944562"/>
          </a:xfrm>
          <a:solidFill>
            <a:schemeClr val="bg1">
              <a:lumMod val="85000"/>
            </a:schemeClr>
          </a:solidFill>
        </p:spPr>
        <p:txBody>
          <a:bodyPr/>
          <a:lstStyle/>
          <a:p>
            <a:r>
              <a:rPr lang="en-GB"/>
              <a:t>Click icon to add picture</a:t>
            </a:r>
          </a:p>
        </p:txBody>
      </p:sp>
      <p:sp>
        <p:nvSpPr>
          <p:cNvPr id="8" name="Text Placeholder 10">
            <a:extLst>
              <a:ext uri="{FF2B5EF4-FFF2-40B4-BE49-F238E27FC236}">
                <a16:creationId xmlns:a16="http://schemas.microsoft.com/office/drawing/2014/main" id="{505C3229-E616-5FC6-A49C-64DF93633D7F}"/>
              </a:ext>
            </a:extLst>
          </p:cNvPr>
          <p:cNvSpPr>
            <a:spLocks noGrp="1"/>
          </p:cNvSpPr>
          <p:nvPr>
            <p:ph type="body" sz="quarter" idx="23"/>
          </p:nvPr>
        </p:nvSpPr>
        <p:spPr>
          <a:xfrm>
            <a:off x="5158800" y="1402043"/>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Picture Placeholder 8">
            <a:extLst>
              <a:ext uri="{FF2B5EF4-FFF2-40B4-BE49-F238E27FC236}">
                <a16:creationId xmlns:a16="http://schemas.microsoft.com/office/drawing/2014/main" id="{BE77885D-9E75-D01A-7919-50DD548B0D55}"/>
              </a:ext>
            </a:extLst>
          </p:cNvPr>
          <p:cNvSpPr>
            <a:spLocks noGrp="1"/>
          </p:cNvSpPr>
          <p:nvPr>
            <p:ph type="pic" sz="quarter" idx="24"/>
          </p:nvPr>
        </p:nvSpPr>
        <p:spPr>
          <a:xfrm>
            <a:off x="5158800" y="3429000"/>
            <a:ext cx="912812" cy="813957"/>
          </a:xfrm>
          <a:solidFill>
            <a:schemeClr val="bg1">
              <a:lumMod val="85000"/>
            </a:schemeClr>
          </a:solidFill>
        </p:spPr>
        <p:txBody>
          <a:bodyPr/>
          <a:lstStyle/>
          <a:p>
            <a:r>
              <a:rPr lang="en-GB"/>
              <a:t>Click icon to add picture</a:t>
            </a:r>
          </a:p>
        </p:txBody>
      </p:sp>
      <p:sp>
        <p:nvSpPr>
          <p:cNvPr id="18" name="Text Placeholder 10">
            <a:extLst>
              <a:ext uri="{FF2B5EF4-FFF2-40B4-BE49-F238E27FC236}">
                <a16:creationId xmlns:a16="http://schemas.microsoft.com/office/drawing/2014/main" id="{A65DA24C-CCEB-ED93-3696-18640743D977}"/>
              </a:ext>
            </a:extLst>
          </p:cNvPr>
          <p:cNvSpPr>
            <a:spLocks noGrp="1"/>
          </p:cNvSpPr>
          <p:nvPr>
            <p:ph type="body" sz="quarter" idx="25"/>
          </p:nvPr>
        </p:nvSpPr>
        <p:spPr>
          <a:xfrm>
            <a:off x="5158800" y="4470680"/>
            <a:ext cx="1908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9" name="Picture 18" descr="A picture containing icon&#10;&#10;Description automatically generated">
            <a:extLst>
              <a:ext uri="{FF2B5EF4-FFF2-40B4-BE49-F238E27FC236}">
                <a16:creationId xmlns:a16="http://schemas.microsoft.com/office/drawing/2014/main" id="{F41860C6-E40A-855F-96B8-BF328AAFD83B}"/>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20" name="Text Placeholder 7">
            <a:extLst>
              <a:ext uri="{FF2B5EF4-FFF2-40B4-BE49-F238E27FC236}">
                <a16:creationId xmlns:a16="http://schemas.microsoft.com/office/drawing/2014/main" id="{49628408-1099-99E6-DC54-A887E801369B}"/>
              </a:ext>
            </a:extLst>
          </p:cNvPr>
          <p:cNvSpPr>
            <a:spLocks noGrp="1"/>
          </p:cNvSpPr>
          <p:nvPr>
            <p:ph type="body" sz="quarter" idx="26"/>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8198768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ight Bios or Points">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E6168738-8D5B-5F27-103E-5850EA6EAB4D}"/>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2837716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ight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3463730"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3463730"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6316272"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6316272"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Picture Placeholder 8">
            <a:extLst>
              <a:ext uri="{FF2B5EF4-FFF2-40B4-BE49-F238E27FC236}">
                <a16:creationId xmlns:a16="http://schemas.microsoft.com/office/drawing/2014/main" id="{21E3DE34-7503-C975-7B95-209EA6410186}"/>
              </a:ext>
            </a:extLst>
          </p:cNvPr>
          <p:cNvSpPr>
            <a:spLocks noGrp="1"/>
          </p:cNvSpPr>
          <p:nvPr>
            <p:ph type="pic" sz="quarter" idx="26"/>
          </p:nvPr>
        </p:nvSpPr>
        <p:spPr>
          <a:xfrm>
            <a:off x="9168813" y="360363"/>
            <a:ext cx="912812" cy="944562"/>
          </a:xfrm>
          <a:solidFill>
            <a:schemeClr val="bg1">
              <a:lumMod val="85000"/>
            </a:schemeClr>
          </a:solidFill>
        </p:spPr>
        <p:txBody>
          <a:bodyPr/>
          <a:lstStyle/>
          <a:p>
            <a:r>
              <a:rPr lang="en-GB"/>
              <a:t>Click icon to add picture</a:t>
            </a:r>
          </a:p>
        </p:txBody>
      </p:sp>
      <p:sp>
        <p:nvSpPr>
          <p:cNvPr id="19" name="Text Placeholder 10">
            <a:extLst>
              <a:ext uri="{FF2B5EF4-FFF2-40B4-BE49-F238E27FC236}">
                <a16:creationId xmlns:a16="http://schemas.microsoft.com/office/drawing/2014/main" id="{984E875C-2BFB-CCDC-B51D-9F003A3C4ACC}"/>
              </a:ext>
            </a:extLst>
          </p:cNvPr>
          <p:cNvSpPr>
            <a:spLocks noGrp="1"/>
          </p:cNvSpPr>
          <p:nvPr>
            <p:ph type="body" sz="quarter" idx="27"/>
          </p:nvPr>
        </p:nvSpPr>
        <p:spPr>
          <a:xfrm>
            <a:off x="9168813" y="1402043"/>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611188"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611188"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346373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3463730"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6" name="Picture Placeholder 8">
            <a:extLst>
              <a:ext uri="{FF2B5EF4-FFF2-40B4-BE49-F238E27FC236}">
                <a16:creationId xmlns:a16="http://schemas.microsoft.com/office/drawing/2014/main" id="{B38EB914-E1B8-6009-80D0-DCD7B0D9807F}"/>
              </a:ext>
            </a:extLst>
          </p:cNvPr>
          <p:cNvSpPr>
            <a:spLocks noGrp="1"/>
          </p:cNvSpPr>
          <p:nvPr>
            <p:ph type="pic" sz="quarter" idx="32"/>
          </p:nvPr>
        </p:nvSpPr>
        <p:spPr>
          <a:xfrm>
            <a:off x="6316272" y="3429000"/>
            <a:ext cx="912812" cy="944562"/>
          </a:xfrm>
          <a:solidFill>
            <a:schemeClr val="bg1">
              <a:lumMod val="85000"/>
            </a:schemeClr>
          </a:solidFill>
        </p:spPr>
        <p:txBody>
          <a:bodyPr/>
          <a:lstStyle/>
          <a:p>
            <a:r>
              <a:rPr lang="en-GB"/>
              <a:t>Click icon to add picture</a:t>
            </a:r>
          </a:p>
        </p:txBody>
      </p:sp>
      <p:sp>
        <p:nvSpPr>
          <p:cNvPr id="27" name="Text Placeholder 10">
            <a:extLst>
              <a:ext uri="{FF2B5EF4-FFF2-40B4-BE49-F238E27FC236}">
                <a16:creationId xmlns:a16="http://schemas.microsoft.com/office/drawing/2014/main" id="{C209CE73-94CE-F886-59A2-966F9C6C9D61}"/>
              </a:ext>
            </a:extLst>
          </p:cNvPr>
          <p:cNvSpPr>
            <a:spLocks noGrp="1"/>
          </p:cNvSpPr>
          <p:nvPr>
            <p:ph type="body" sz="quarter" idx="33"/>
          </p:nvPr>
        </p:nvSpPr>
        <p:spPr>
          <a:xfrm>
            <a:off x="6316272"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8" name="Picture Placeholder 8">
            <a:extLst>
              <a:ext uri="{FF2B5EF4-FFF2-40B4-BE49-F238E27FC236}">
                <a16:creationId xmlns:a16="http://schemas.microsoft.com/office/drawing/2014/main" id="{84F94409-C4C6-D558-396D-0A711B7F501A}"/>
              </a:ext>
            </a:extLst>
          </p:cNvPr>
          <p:cNvSpPr>
            <a:spLocks noGrp="1"/>
          </p:cNvSpPr>
          <p:nvPr>
            <p:ph type="pic" sz="quarter" idx="34"/>
          </p:nvPr>
        </p:nvSpPr>
        <p:spPr>
          <a:xfrm>
            <a:off x="9168813" y="3429000"/>
            <a:ext cx="912812" cy="944562"/>
          </a:xfrm>
          <a:solidFill>
            <a:schemeClr val="bg1">
              <a:lumMod val="85000"/>
            </a:schemeClr>
          </a:solidFill>
        </p:spPr>
        <p:txBody>
          <a:bodyPr/>
          <a:lstStyle/>
          <a:p>
            <a:r>
              <a:rPr lang="en-GB"/>
              <a:t>Click icon to add picture</a:t>
            </a:r>
          </a:p>
        </p:txBody>
      </p:sp>
      <p:sp>
        <p:nvSpPr>
          <p:cNvPr id="29" name="Text Placeholder 10">
            <a:extLst>
              <a:ext uri="{FF2B5EF4-FFF2-40B4-BE49-F238E27FC236}">
                <a16:creationId xmlns:a16="http://schemas.microsoft.com/office/drawing/2014/main" id="{B74DF1AC-0A97-31CC-D4F5-6FFB708F80CE}"/>
              </a:ext>
            </a:extLst>
          </p:cNvPr>
          <p:cNvSpPr>
            <a:spLocks noGrp="1"/>
          </p:cNvSpPr>
          <p:nvPr>
            <p:ph type="body" sz="quarter" idx="35"/>
          </p:nvPr>
        </p:nvSpPr>
        <p:spPr>
          <a:xfrm>
            <a:off x="9168813" y="4470680"/>
            <a:ext cx="2412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359C4CDB-0328-FA6A-95B2-0C74990EC835}"/>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877F2E51-AD2B-D8DF-27F6-42C5ABA55C66}"/>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766660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v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2A9B47E0-D7F7-F166-C131-6A1276F2AE47}"/>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8561772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ive Bios or Points Colour">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36036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36036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36036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140204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Picture Placeholder 8">
            <a:extLst>
              <a:ext uri="{FF2B5EF4-FFF2-40B4-BE49-F238E27FC236}">
                <a16:creationId xmlns:a16="http://schemas.microsoft.com/office/drawing/2014/main" id="{03342080-20BF-2745-5D72-ED64DF011708}"/>
              </a:ext>
            </a:extLst>
          </p:cNvPr>
          <p:cNvSpPr>
            <a:spLocks noGrp="1"/>
          </p:cNvSpPr>
          <p:nvPr>
            <p:ph type="pic" sz="quarter" idx="28"/>
          </p:nvPr>
        </p:nvSpPr>
        <p:spPr>
          <a:xfrm>
            <a:off x="2512094" y="3429000"/>
            <a:ext cx="912812" cy="944562"/>
          </a:xfrm>
          <a:solidFill>
            <a:schemeClr val="bg1">
              <a:lumMod val="85000"/>
            </a:schemeClr>
          </a:solidFill>
        </p:spPr>
        <p:txBody>
          <a:bodyPr/>
          <a:lstStyle/>
          <a:p>
            <a:r>
              <a:rPr lang="en-GB"/>
              <a:t>Click icon to add picture</a:t>
            </a:r>
          </a:p>
        </p:txBody>
      </p:sp>
      <p:sp>
        <p:nvSpPr>
          <p:cNvPr id="23" name="Text Placeholder 10">
            <a:extLst>
              <a:ext uri="{FF2B5EF4-FFF2-40B4-BE49-F238E27FC236}">
                <a16:creationId xmlns:a16="http://schemas.microsoft.com/office/drawing/2014/main" id="{007429D1-98DF-F50F-4825-F91A0F3ECF1A}"/>
              </a:ext>
            </a:extLst>
          </p:cNvPr>
          <p:cNvSpPr>
            <a:spLocks noGrp="1"/>
          </p:cNvSpPr>
          <p:nvPr>
            <p:ph type="body" sz="quarter" idx="29"/>
          </p:nvPr>
        </p:nvSpPr>
        <p:spPr>
          <a:xfrm>
            <a:off x="2512094"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4" name="Picture Placeholder 8">
            <a:extLst>
              <a:ext uri="{FF2B5EF4-FFF2-40B4-BE49-F238E27FC236}">
                <a16:creationId xmlns:a16="http://schemas.microsoft.com/office/drawing/2014/main" id="{44D4579F-880D-8156-A488-8752681D799E}"/>
              </a:ext>
            </a:extLst>
          </p:cNvPr>
          <p:cNvSpPr>
            <a:spLocks noGrp="1"/>
          </p:cNvSpPr>
          <p:nvPr>
            <p:ph type="pic" sz="quarter" idx="30"/>
          </p:nvPr>
        </p:nvSpPr>
        <p:spPr>
          <a:xfrm>
            <a:off x="6311900" y="3429000"/>
            <a:ext cx="912812" cy="944562"/>
          </a:xfrm>
          <a:solidFill>
            <a:schemeClr val="bg1">
              <a:lumMod val="85000"/>
            </a:schemeClr>
          </a:solidFill>
        </p:spPr>
        <p:txBody>
          <a:bodyPr/>
          <a:lstStyle/>
          <a:p>
            <a:r>
              <a:rPr lang="en-GB"/>
              <a:t>Click icon to add picture</a:t>
            </a:r>
          </a:p>
        </p:txBody>
      </p:sp>
      <p:sp>
        <p:nvSpPr>
          <p:cNvPr id="25" name="Text Placeholder 10">
            <a:extLst>
              <a:ext uri="{FF2B5EF4-FFF2-40B4-BE49-F238E27FC236}">
                <a16:creationId xmlns:a16="http://schemas.microsoft.com/office/drawing/2014/main" id="{3EA811C3-5E2E-F66E-A63A-B6D0D25A6C86}"/>
              </a:ext>
            </a:extLst>
          </p:cNvPr>
          <p:cNvSpPr>
            <a:spLocks noGrp="1"/>
          </p:cNvSpPr>
          <p:nvPr>
            <p:ph type="body" sz="quarter" idx="31"/>
          </p:nvPr>
        </p:nvSpPr>
        <p:spPr>
          <a:xfrm>
            <a:off x="6313906" y="4470680"/>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1795C84E-ACFE-771C-4057-F8C05E57C21F}"/>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5A95715-94EB-D668-F341-0A539BFEF240}"/>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75973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Bios or Point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 Placeholder 7">
            <a:extLst>
              <a:ext uri="{FF2B5EF4-FFF2-40B4-BE49-F238E27FC236}">
                <a16:creationId xmlns:a16="http://schemas.microsoft.com/office/drawing/2014/main" id="{79064379-9CFD-9966-95F6-FA27B1611420}"/>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32284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mag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F7059031-0E56-A1FF-238A-EDE49F3F0E9A}"/>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5EDFCD7F-67F0-5A7A-6BAB-ADA3918514FA}"/>
              </a:ext>
            </a:extLst>
          </p:cNvPr>
          <p:cNvSpPr>
            <a:spLocks noGrp="1"/>
          </p:cNvSpPr>
          <p:nvPr>
            <p:ph type="dt" sz="half" idx="17"/>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EC78E9F1-EFFE-2B3A-0531-5262DDC337B7}"/>
              </a:ext>
            </a:extLst>
          </p:cNvPr>
          <p:cNvSpPr>
            <a:spLocks noGrp="1"/>
          </p:cNvSpPr>
          <p:nvPr>
            <p:ph type="ftr" sz="quarter" idx="18"/>
          </p:nvPr>
        </p:nvSpPr>
        <p:spPr/>
        <p:txBody>
          <a:bodyPr/>
          <a:lstStyle>
            <a:lvl1pPr>
              <a:defRPr>
                <a:solidFill>
                  <a:schemeClr val="bg1"/>
                </a:solidFill>
              </a:defRPr>
            </a:lvl1pPr>
          </a:lstStyle>
          <a:p>
            <a:r>
              <a:rPr lang="en-GB"/>
              <a:t>Private &amp; Confidential</a:t>
            </a:r>
          </a:p>
        </p:txBody>
      </p:sp>
      <p:pic>
        <p:nvPicPr>
          <p:cNvPr id="4" name="Picture 3" descr="A picture containing icon&#10;&#10;Description automatically generated">
            <a:extLst>
              <a:ext uri="{FF2B5EF4-FFF2-40B4-BE49-F238E27FC236}">
                <a16:creationId xmlns:a16="http://schemas.microsoft.com/office/drawing/2014/main" id="{25881E0A-BD7A-4FF3-6844-CF031B34F73B}"/>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17654426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ree Bios or Points Colour">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935B9C-A0A6-4843-D92A-4C1B37F7A4D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2F716C1-8670-4677-CF9D-191831D395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3CACE382-DA14-6564-8BC5-EC8C2C304510}"/>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Picture Placeholder 8">
            <a:extLst>
              <a:ext uri="{FF2B5EF4-FFF2-40B4-BE49-F238E27FC236}">
                <a16:creationId xmlns:a16="http://schemas.microsoft.com/office/drawing/2014/main" id="{CCEBC11A-BEBA-2A44-E95E-611CD04EF0A1}"/>
              </a:ext>
            </a:extLst>
          </p:cNvPr>
          <p:cNvSpPr>
            <a:spLocks noGrp="1"/>
          </p:cNvSpPr>
          <p:nvPr>
            <p:ph type="pic" sz="quarter" idx="14"/>
          </p:nvPr>
        </p:nvSpPr>
        <p:spPr>
          <a:xfrm>
            <a:off x="611188" y="1700213"/>
            <a:ext cx="912812" cy="944562"/>
          </a:xfrm>
          <a:solidFill>
            <a:schemeClr val="bg1">
              <a:lumMod val="85000"/>
            </a:schemeClr>
          </a:solidFill>
        </p:spPr>
        <p:txBody>
          <a:bodyPr/>
          <a:lstStyle/>
          <a:p>
            <a:r>
              <a:rPr lang="en-GB"/>
              <a:t>Click icon to add picture</a:t>
            </a:r>
          </a:p>
        </p:txBody>
      </p:sp>
      <p:sp>
        <p:nvSpPr>
          <p:cNvPr id="11" name="Text Placeholder 10">
            <a:extLst>
              <a:ext uri="{FF2B5EF4-FFF2-40B4-BE49-F238E27FC236}">
                <a16:creationId xmlns:a16="http://schemas.microsoft.com/office/drawing/2014/main" id="{69A8378A-BF6E-4AEE-05A3-EC031BCDD8DC}"/>
              </a:ext>
            </a:extLst>
          </p:cNvPr>
          <p:cNvSpPr>
            <a:spLocks noGrp="1"/>
          </p:cNvSpPr>
          <p:nvPr>
            <p:ph type="body" sz="quarter" idx="15"/>
          </p:nvPr>
        </p:nvSpPr>
        <p:spPr>
          <a:xfrm>
            <a:off x="611188"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Picture Placeholder 8">
            <a:extLst>
              <a:ext uri="{FF2B5EF4-FFF2-40B4-BE49-F238E27FC236}">
                <a16:creationId xmlns:a16="http://schemas.microsoft.com/office/drawing/2014/main" id="{FA169A52-B24B-D677-DC93-5001E78A4819}"/>
              </a:ext>
            </a:extLst>
          </p:cNvPr>
          <p:cNvSpPr>
            <a:spLocks noGrp="1"/>
          </p:cNvSpPr>
          <p:nvPr>
            <p:ph type="pic" sz="quarter" idx="18"/>
          </p:nvPr>
        </p:nvSpPr>
        <p:spPr>
          <a:xfrm>
            <a:off x="4476001" y="1700213"/>
            <a:ext cx="912812" cy="944562"/>
          </a:xfrm>
          <a:solidFill>
            <a:schemeClr val="bg1">
              <a:lumMod val="85000"/>
            </a:schemeClr>
          </a:solidFill>
        </p:spPr>
        <p:txBody>
          <a:bodyPr/>
          <a:lstStyle/>
          <a:p>
            <a:r>
              <a:rPr lang="en-GB"/>
              <a:t>Click icon to add picture</a:t>
            </a:r>
          </a:p>
        </p:txBody>
      </p:sp>
      <p:sp>
        <p:nvSpPr>
          <p:cNvPr id="15" name="Text Placeholder 10">
            <a:extLst>
              <a:ext uri="{FF2B5EF4-FFF2-40B4-BE49-F238E27FC236}">
                <a16:creationId xmlns:a16="http://schemas.microsoft.com/office/drawing/2014/main" id="{7E3CE5EE-431C-EAD7-865F-9A667CBEDF49}"/>
              </a:ext>
            </a:extLst>
          </p:cNvPr>
          <p:cNvSpPr>
            <a:spLocks noGrp="1"/>
          </p:cNvSpPr>
          <p:nvPr>
            <p:ph type="body" sz="quarter" idx="19"/>
          </p:nvPr>
        </p:nvSpPr>
        <p:spPr>
          <a:xfrm>
            <a:off x="4413000"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Picture Placeholder 8">
            <a:extLst>
              <a:ext uri="{FF2B5EF4-FFF2-40B4-BE49-F238E27FC236}">
                <a16:creationId xmlns:a16="http://schemas.microsoft.com/office/drawing/2014/main" id="{593356DC-DC3B-8FE8-FC01-8D573CDB5E33}"/>
              </a:ext>
            </a:extLst>
          </p:cNvPr>
          <p:cNvSpPr>
            <a:spLocks noGrp="1"/>
          </p:cNvSpPr>
          <p:nvPr>
            <p:ph type="pic" sz="quarter" idx="22"/>
          </p:nvPr>
        </p:nvSpPr>
        <p:spPr>
          <a:xfrm>
            <a:off x="8340814" y="1700213"/>
            <a:ext cx="912812" cy="944562"/>
          </a:xfrm>
          <a:solidFill>
            <a:schemeClr val="bg1">
              <a:lumMod val="85000"/>
            </a:schemeClr>
          </a:solidFill>
        </p:spPr>
        <p:txBody>
          <a:bodyPr/>
          <a:lstStyle/>
          <a:p>
            <a:r>
              <a:rPr lang="en-GB"/>
              <a:t>Click icon to add picture</a:t>
            </a:r>
          </a:p>
        </p:txBody>
      </p:sp>
      <p:sp>
        <p:nvSpPr>
          <p:cNvPr id="6" name="Text Placeholder 10">
            <a:extLst>
              <a:ext uri="{FF2B5EF4-FFF2-40B4-BE49-F238E27FC236}">
                <a16:creationId xmlns:a16="http://schemas.microsoft.com/office/drawing/2014/main" id="{A5B58EE3-286A-1211-0A2C-CAC859969323}"/>
              </a:ext>
            </a:extLst>
          </p:cNvPr>
          <p:cNvSpPr>
            <a:spLocks noGrp="1"/>
          </p:cNvSpPr>
          <p:nvPr>
            <p:ph type="body" sz="quarter" idx="23"/>
          </p:nvPr>
        </p:nvSpPr>
        <p:spPr>
          <a:xfrm>
            <a:off x="8214812" y="2741893"/>
            <a:ext cx="3366000" cy="158722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picture containing icon&#10;&#10;Description automatically generated">
            <a:extLst>
              <a:ext uri="{FF2B5EF4-FFF2-40B4-BE49-F238E27FC236}">
                <a16:creationId xmlns:a16="http://schemas.microsoft.com/office/drawing/2014/main" id="{B75376D3-DA67-7094-3DD4-E7CA04F74E8C}"/>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7871C730-4D0B-DBAC-10DB-3D600D5DD417}"/>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0953925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with Title and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6" name="Text Placeholder 8">
            <a:extLst>
              <a:ext uri="{FF2B5EF4-FFF2-40B4-BE49-F238E27FC236}">
                <a16:creationId xmlns:a16="http://schemas.microsoft.com/office/drawing/2014/main" id="{314DD36D-C8D3-5E0A-7535-367B220ECE5E}"/>
              </a:ext>
            </a:extLst>
          </p:cNvPr>
          <p:cNvSpPr>
            <a:spLocks noGrp="1"/>
          </p:cNvSpPr>
          <p:nvPr>
            <p:ph type="body" sz="quarter" idx="14"/>
          </p:nvPr>
        </p:nvSpPr>
        <p:spPr>
          <a:xfrm>
            <a:off x="1322614" y="1126671"/>
            <a:ext cx="5143500" cy="3914659"/>
          </a:xfrm>
          <a:solidFill>
            <a:schemeClr val="bg2"/>
          </a:solidFill>
        </p:spPr>
        <p:txBody>
          <a:bodyPr lIns="288000" tIns="2268000" rIns="288000" bIns="288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692000" cy="1601560"/>
          </a:xfrm>
        </p:spPr>
        <p:txBody>
          <a:bodyPr/>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56C122F2-B4A6-A6EE-5071-B8E017CBEA23}"/>
              </a:ext>
            </a:extLst>
          </p:cNvPr>
          <p:cNvSpPr>
            <a:spLocks noGrp="1"/>
          </p:cNvSpPr>
          <p:nvPr>
            <p:ph type="body" sz="quarter" idx="15"/>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1930967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with Title and Caption Colour">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E73693-76C6-3A93-1513-F882F0919BF2}"/>
              </a:ext>
            </a:extLst>
          </p:cNvPr>
          <p:cNvSpPr>
            <a:spLocks noGrp="1"/>
          </p:cNvSpPr>
          <p:nvPr>
            <p:ph type="pic" sz="quarter" idx="13"/>
          </p:nvPr>
        </p:nvSpPr>
        <p:spPr>
          <a:xfrm>
            <a:off x="4614863" y="360363"/>
            <a:ext cx="6965950" cy="5697537"/>
          </a:xfrm>
          <a:solidFill>
            <a:schemeClr val="bg1">
              <a:lumMod val="85000"/>
            </a:schemeClr>
          </a:solidFill>
        </p:spPr>
        <p:txBody>
          <a:bodyPr/>
          <a:lstStyle/>
          <a:p>
            <a:r>
              <a:rPr lang="en-GB"/>
              <a:t>Click icon to add picture</a:t>
            </a:r>
          </a:p>
        </p:txBody>
      </p:sp>
      <p:sp>
        <p:nvSpPr>
          <p:cNvPr id="9" name="Text Placeholder 8">
            <a:extLst>
              <a:ext uri="{FF2B5EF4-FFF2-40B4-BE49-F238E27FC236}">
                <a16:creationId xmlns:a16="http://schemas.microsoft.com/office/drawing/2014/main" id="{6CC63C38-101F-DF33-5C47-0411B4C8ACFA}"/>
              </a:ext>
            </a:extLst>
          </p:cNvPr>
          <p:cNvSpPr>
            <a:spLocks noGrp="1"/>
          </p:cNvSpPr>
          <p:nvPr>
            <p:ph type="body" sz="quarter" idx="14"/>
          </p:nvPr>
        </p:nvSpPr>
        <p:spPr>
          <a:xfrm>
            <a:off x="1322614" y="1126671"/>
            <a:ext cx="5143500" cy="3914659"/>
          </a:xfrm>
          <a:solidFill>
            <a:schemeClr val="bg1"/>
          </a:solidFill>
        </p:spPr>
        <p:txBody>
          <a:bodyPr lIns="288000" tIns="2268000" rIns="288000" bIns="288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0BB1029-DBEB-CFF7-BF63-69B77C386F09}"/>
              </a:ext>
            </a:extLst>
          </p:cNvPr>
          <p:cNvSpPr>
            <a:spLocks noGrp="1"/>
          </p:cNvSpPr>
          <p:nvPr>
            <p:ph type="title"/>
          </p:nvPr>
        </p:nvSpPr>
        <p:spPr>
          <a:xfrm>
            <a:off x="1620000" y="1304925"/>
            <a:ext cx="4476000" cy="1601560"/>
          </a:xfrm>
        </p:spPr>
        <p:txBody>
          <a:bodyPr/>
          <a:lstStyle>
            <a:lvl1pPr>
              <a:defRPr>
                <a:solidFill>
                  <a:schemeClr val="tx2"/>
                </a:solidFill>
              </a:defRPr>
            </a:lvl1pPr>
          </a:lstStyle>
          <a:p>
            <a:r>
              <a:rPr lang="en-GB"/>
              <a:t>Click to edit Master title style</a:t>
            </a:r>
          </a:p>
        </p:txBody>
      </p:sp>
      <p:sp>
        <p:nvSpPr>
          <p:cNvPr id="3" name="Date Placeholder 2">
            <a:extLst>
              <a:ext uri="{FF2B5EF4-FFF2-40B4-BE49-F238E27FC236}">
                <a16:creationId xmlns:a16="http://schemas.microsoft.com/office/drawing/2014/main" id="{530AF0DD-CC3E-E547-D705-F8E54CB2AFEC}"/>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AF2EAC95-7B26-A45A-680F-4315C6BBBB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3F7D095-F8C0-83F5-9852-2EB8E32FDDA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7778E55F-CCD2-DA17-102E-40A243E9CD03}"/>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BF4C4C67-4472-C8DB-08A6-DEBF1ADF50B3}"/>
              </a:ext>
            </a:extLst>
          </p:cNvPr>
          <p:cNvSpPr>
            <a:spLocks noGrp="1"/>
          </p:cNvSpPr>
          <p:nvPr>
            <p:ph type="body" sz="quarter" idx="15"/>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581198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1">
            <a:extLst>
              <a:ext uri="{FF2B5EF4-FFF2-40B4-BE49-F238E27FC236}">
                <a16:creationId xmlns:a16="http://schemas.microsoft.com/office/drawing/2014/main" id="{F126B18D-2BF9-D282-634B-242AD412C4BE}"/>
              </a:ext>
            </a:extLst>
          </p:cNvPr>
          <p:cNvSpPr>
            <a:spLocks noGrp="1"/>
          </p:cNvSpPr>
          <p:nvPr>
            <p:ph type="title"/>
          </p:nvPr>
        </p:nvSpPr>
        <p:spPr>
          <a:xfrm>
            <a:off x="611189" y="3570513"/>
            <a:ext cx="8224800" cy="599605"/>
          </a:xfrm>
        </p:spPr>
        <p:txBody>
          <a:bodyPr/>
          <a:lstStyle>
            <a:lvl1pPr>
              <a:defRPr>
                <a:solidFill>
                  <a:schemeClr val="tx2"/>
                </a:solidFill>
              </a:defRPr>
            </a:lvl1pPr>
          </a:lstStyle>
          <a:p>
            <a:r>
              <a:rPr lang="en-GB"/>
              <a:t>Click to edit Master title style</a:t>
            </a:r>
          </a:p>
        </p:txBody>
      </p:sp>
      <p:sp>
        <p:nvSpPr>
          <p:cNvPr id="11" name="Text Placeholder 8">
            <a:extLst>
              <a:ext uri="{FF2B5EF4-FFF2-40B4-BE49-F238E27FC236}">
                <a16:creationId xmlns:a16="http://schemas.microsoft.com/office/drawing/2014/main" id="{54668AEF-9B00-96D4-19DF-0DF5BAE8ED45}"/>
              </a:ext>
            </a:extLst>
          </p:cNvPr>
          <p:cNvSpPr>
            <a:spLocks noGrp="1"/>
          </p:cNvSpPr>
          <p:nvPr>
            <p:ph type="body" sz="quarter" idx="14"/>
          </p:nvPr>
        </p:nvSpPr>
        <p:spPr>
          <a:xfrm>
            <a:off x="6111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EB974763-D11C-8CA1-0D1E-DECECE1E5A6F}"/>
              </a:ext>
            </a:extLst>
          </p:cNvPr>
          <p:cNvSpPr>
            <a:spLocks noGrp="1"/>
          </p:cNvSpPr>
          <p:nvPr>
            <p:ph type="body" sz="quarter" idx="15"/>
          </p:nvPr>
        </p:nvSpPr>
        <p:spPr>
          <a:xfrm>
            <a:off x="4875988" y="4421624"/>
            <a:ext cx="3960000" cy="1636276"/>
          </a:xfrm>
        </p:spPr>
        <p:txBody>
          <a:bodyPr/>
          <a:lstStyle>
            <a:lvl1pPr>
              <a:spcAft>
                <a:spcPts val="100"/>
              </a:spcAft>
              <a:defRPr>
                <a:solidFill>
                  <a:schemeClr val="tx2"/>
                </a:solidFill>
              </a:defRPr>
            </a:lvl1pPr>
            <a:lvl2pPr>
              <a:spcAft>
                <a:spcPts val="100"/>
              </a:spcAft>
              <a:defRPr>
                <a:solidFill>
                  <a:schemeClr val="tx2"/>
                </a:solidFill>
              </a:defRPr>
            </a:lvl2pPr>
            <a:lvl3pPr>
              <a:spcAft>
                <a:spcPts val="100"/>
              </a:spcAft>
              <a:defRPr>
                <a:solidFill>
                  <a:schemeClr val="tx2"/>
                </a:solidFill>
              </a:defRPr>
            </a:lvl3pPr>
            <a:lvl4pPr>
              <a:spcAft>
                <a:spcPts val="100"/>
              </a:spcAft>
              <a:defRPr>
                <a:solidFill>
                  <a:schemeClr val="tx2"/>
                </a:solidFill>
              </a:defRPr>
            </a:lvl4pPr>
            <a:lvl5pPr>
              <a:spcAft>
                <a:spcPts val="100"/>
              </a:spcAft>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8">
            <a:extLst>
              <a:ext uri="{FF2B5EF4-FFF2-40B4-BE49-F238E27FC236}">
                <a16:creationId xmlns:a16="http://schemas.microsoft.com/office/drawing/2014/main" id="{513ABED5-DD41-EDBD-ACB1-898B94F2B775}"/>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140907280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ntact Slide White Text">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0331A1-8A92-CF50-D213-B0D08DA0D122}"/>
              </a:ext>
            </a:extLst>
          </p:cNvPr>
          <p:cNvSpPr>
            <a:spLocks noGrp="1"/>
          </p:cNvSpPr>
          <p:nvPr>
            <p:ph type="pic" sz="quarter" idx="13"/>
          </p:nvPr>
        </p:nvSpPr>
        <p:spPr>
          <a:xfrm>
            <a:off x="0" y="0"/>
            <a:ext cx="12192000" cy="3429000"/>
          </a:xfrm>
          <a:solidFill>
            <a:schemeClr val="bg1">
              <a:lumMod val="85000"/>
            </a:schemeClr>
          </a:solidFill>
        </p:spPr>
        <p:txBody>
          <a:bodyPr/>
          <a:lstStyle/>
          <a:p>
            <a:r>
              <a:rPr lang="en-GB"/>
              <a:t>Click icon to add picture</a:t>
            </a:r>
          </a:p>
        </p:txBody>
      </p:sp>
      <p:sp>
        <p:nvSpPr>
          <p:cNvPr id="2" name="Title 1">
            <a:extLst>
              <a:ext uri="{FF2B5EF4-FFF2-40B4-BE49-F238E27FC236}">
                <a16:creationId xmlns:a16="http://schemas.microsoft.com/office/drawing/2014/main" id="{85CA2A73-0DC4-A63E-8ACB-6F123E3FDE69}"/>
              </a:ext>
            </a:extLst>
          </p:cNvPr>
          <p:cNvSpPr>
            <a:spLocks noGrp="1"/>
          </p:cNvSpPr>
          <p:nvPr>
            <p:ph type="title"/>
          </p:nvPr>
        </p:nvSpPr>
        <p:spPr>
          <a:xfrm>
            <a:off x="611189" y="3570513"/>
            <a:ext cx="8224800" cy="599605"/>
          </a:xfrm>
        </p:spPr>
        <p:txBody>
          <a:bodyPr/>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3F4073B5-B584-E4D0-0A11-ADE7136BF990}"/>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494D9FB8-9792-8E4B-28E6-0D39CB23C340}"/>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4B72B0B9-00FD-966C-67DC-4958F2F99F1F}"/>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 Placeholder 8">
            <a:extLst>
              <a:ext uri="{FF2B5EF4-FFF2-40B4-BE49-F238E27FC236}">
                <a16:creationId xmlns:a16="http://schemas.microsoft.com/office/drawing/2014/main" id="{F7840DC4-DE61-DA63-9845-54447F75B0AD}"/>
              </a:ext>
            </a:extLst>
          </p:cNvPr>
          <p:cNvSpPr>
            <a:spLocks noGrp="1"/>
          </p:cNvSpPr>
          <p:nvPr>
            <p:ph type="body" sz="quarter" idx="14"/>
          </p:nvPr>
        </p:nvSpPr>
        <p:spPr>
          <a:xfrm>
            <a:off x="6111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8">
            <a:extLst>
              <a:ext uri="{FF2B5EF4-FFF2-40B4-BE49-F238E27FC236}">
                <a16:creationId xmlns:a16="http://schemas.microsoft.com/office/drawing/2014/main" id="{A03F2F0F-F299-DA66-DD82-C31036C571D0}"/>
              </a:ext>
            </a:extLst>
          </p:cNvPr>
          <p:cNvSpPr>
            <a:spLocks noGrp="1"/>
          </p:cNvSpPr>
          <p:nvPr>
            <p:ph type="body" sz="quarter" idx="15"/>
          </p:nvPr>
        </p:nvSpPr>
        <p:spPr>
          <a:xfrm>
            <a:off x="4875988" y="4421624"/>
            <a:ext cx="3960000" cy="1636276"/>
          </a:xfrm>
        </p:spPr>
        <p:txBody>
          <a:bodyPr/>
          <a:lstStyle>
            <a:lvl1pPr>
              <a:spcAft>
                <a:spcPts val="100"/>
              </a:spcAft>
              <a:defRPr>
                <a:solidFill>
                  <a:schemeClr val="bg1"/>
                </a:solidFill>
              </a:defRPr>
            </a:lvl1pPr>
            <a:lvl2pPr>
              <a:spcAft>
                <a:spcPts val="100"/>
              </a:spcAft>
              <a:defRPr>
                <a:solidFill>
                  <a:schemeClr val="bg1"/>
                </a:solidFill>
              </a:defRPr>
            </a:lvl2pPr>
            <a:lvl3pPr>
              <a:spcAft>
                <a:spcPts val="100"/>
              </a:spcAft>
              <a:defRPr>
                <a:solidFill>
                  <a:schemeClr val="bg1"/>
                </a:solidFill>
              </a:defRPr>
            </a:lvl3pPr>
            <a:lvl4pPr>
              <a:spcAft>
                <a:spcPts val="100"/>
              </a:spcAft>
              <a:defRPr>
                <a:solidFill>
                  <a:schemeClr val="bg1"/>
                </a:solidFill>
              </a:defRPr>
            </a:lvl4pPr>
            <a:lvl5pPr>
              <a:spcAft>
                <a:spcPts val="100"/>
              </a:spcAft>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8">
            <a:extLst>
              <a:ext uri="{FF2B5EF4-FFF2-40B4-BE49-F238E27FC236}">
                <a16:creationId xmlns:a16="http://schemas.microsoft.com/office/drawing/2014/main" id="{4BBBE459-62BF-A555-E2C5-3F0338B87151}"/>
              </a:ext>
            </a:extLst>
          </p:cNvPr>
          <p:cNvSpPr>
            <a:spLocks noGrp="1"/>
          </p:cNvSpPr>
          <p:nvPr>
            <p:ph type="body" sz="quarter" idx="16" hasCustomPrompt="1"/>
          </p:nvPr>
        </p:nvSpPr>
        <p:spPr>
          <a:xfrm>
            <a:off x="611188" y="4170119"/>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9" name="Picture 8" descr="A picture containing icon&#10;&#10;Description automatically generated">
            <a:extLst>
              <a:ext uri="{FF2B5EF4-FFF2-40B4-BE49-F238E27FC236}">
                <a16:creationId xmlns:a16="http://schemas.microsoft.com/office/drawing/2014/main" id="{21F2CA80-40A0-E9BB-A53E-1B11E464E4FC}"/>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37781563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D5EF6-4100-6329-9340-74EECFAC1672}"/>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itle 7">
            <a:extLst>
              <a:ext uri="{FF2B5EF4-FFF2-40B4-BE49-F238E27FC236}">
                <a16:creationId xmlns:a16="http://schemas.microsoft.com/office/drawing/2014/main" id="{48436794-05CB-2E23-E0E2-6AAFC8151993}"/>
              </a:ext>
            </a:extLst>
          </p:cNvPr>
          <p:cNvSpPr>
            <a:spLocks noGrp="1"/>
          </p:cNvSpPr>
          <p:nvPr>
            <p:ph type="title"/>
          </p:nvPr>
        </p:nvSpPr>
        <p:spPr/>
        <p:txBody>
          <a:bodyPr/>
          <a:lstStyle/>
          <a:p>
            <a:r>
              <a:rPr lang="en-GB"/>
              <a:t>Click to edit Master title style</a:t>
            </a:r>
          </a:p>
        </p:txBody>
      </p:sp>
      <p:sp>
        <p:nvSpPr>
          <p:cNvPr id="6" name="Text Placeholder 7">
            <a:extLst>
              <a:ext uri="{FF2B5EF4-FFF2-40B4-BE49-F238E27FC236}">
                <a16:creationId xmlns:a16="http://schemas.microsoft.com/office/drawing/2014/main" id="{FA077959-5CB9-863C-05D8-CF42390B4062}"/>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Picture 6" descr="A picture containing icon&#10;&#10;Description automatically generated">
            <a:extLst>
              <a:ext uri="{FF2B5EF4-FFF2-40B4-BE49-F238E27FC236}">
                <a16:creationId xmlns:a16="http://schemas.microsoft.com/office/drawing/2014/main" id="{9051027B-65A1-9BCA-911A-B17ED1EDA09A}"/>
              </a:ext>
            </a:extLst>
          </p:cNvPr>
          <p:cNvPicPr>
            <a:picLocks noChangeAspect="1"/>
          </p:cNvPicPr>
          <p:nvPr userDrawn="1"/>
        </p:nvPicPr>
        <p:blipFill>
          <a:blip r:embed="rId2"/>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25590347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Bleed Image Gradient">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F56B9-2DFC-BCA3-5912-5577D0AF3763}"/>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2" name="Rectangle 1">
            <a:extLst>
              <a:ext uri="{FF2B5EF4-FFF2-40B4-BE49-F238E27FC236}">
                <a16:creationId xmlns:a16="http://schemas.microsoft.com/office/drawing/2014/main" id="{85FC5009-A503-66C3-4C1B-748B2EA59FCC}"/>
              </a:ext>
            </a:extLst>
          </p:cNvPr>
          <p:cNvSpPr/>
          <p:nvPr userDrawn="1"/>
        </p:nvSpPr>
        <p:spPr>
          <a:xfrm>
            <a:off x="0" y="3429000"/>
            <a:ext cx="12192000" cy="3429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3" name="Date Placeholder 2">
            <a:extLst>
              <a:ext uri="{FF2B5EF4-FFF2-40B4-BE49-F238E27FC236}">
                <a16:creationId xmlns:a16="http://schemas.microsoft.com/office/drawing/2014/main" id="{5FAB1797-4D15-4E58-9C73-BC94B24D5722}"/>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5CAB6C3E-C587-4C6F-38D9-70D2B6833CD8}"/>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E3AEF44D-C469-B5C4-2303-F59D0606E20B}"/>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E1674E1E-B119-FAC3-F7F6-60D93A464947}"/>
              </a:ext>
            </a:extLst>
          </p:cNvPr>
          <p:cNvSpPr>
            <a:spLocks noGrp="1"/>
          </p:cNvSpPr>
          <p:nvPr>
            <p:ph type="title"/>
          </p:nvPr>
        </p:nvSpPr>
        <p:spPr/>
        <p:txBody>
          <a:bodyPr/>
          <a:lstStyle/>
          <a:p>
            <a:r>
              <a:rPr lang="en-GB"/>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F8FE6FD7-A5A0-66B7-3B83-528244F9B237}"/>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9336A62A-0089-893A-AA6B-8CFFEB3F6418}"/>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5541064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Text Placeholder 7">
            <a:extLst>
              <a:ext uri="{FF2B5EF4-FFF2-40B4-BE49-F238E27FC236}">
                <a16:creationId xmlns:a16="http://schemas.microsoft.com/office/drawing/2014/main" id="{C0795534-6A1C-C3F0-A7EF-5E1F261B808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US"/>
              <a:t>DD/MM/YYYY</a:t>
            </a:r>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5" name="Text Placeholder 7">
            <a:extLst>
              <a:ext uri="{FF2B5EF4-FFF2-40B4-BE49-F238E27FC236}">
                <a16:creationId xmlns:a16="http://schemas.microsoft.com/office/drawing/2014/main" id="{90690537-B94A-43B8-168C-5BA90B3E1BCB}"/>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userDrawn="1"/>
        </p:nvSpPr>
        <p:spPr>
          <a:xfrm>
            <a:off x="0" y="1740664"/>
            <a:ext cx="12192000" cy="511733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userDrawn="1"/>
        </p:nvPicPr>
        <p:blipFill>
          <a:blip r:embed="rId2"/>
          <a:stretch>
            <a:fillRect/>
          </a:stretch>
        </p:blipFill>
        <p:spPr>
          <a:xfrm>
            <a:off x="708264" y="2224223"/>
            <a:ext cx="4403564" cy="977949"/>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userDrawn="1"/>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a:prstGeom prst="rect">
            <a:avLst/>
          </a:prstGeom>
        </p:spPr>
        <p:txBody>
          <a:bodyPr>
            <a:normAutofit/>
          </a:bodyPr>
          <a:lstStyle>
            <a:lvl1pPr marL="0" indent="0" algn="l">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CLIENT &amp; PROJECT NAME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9036423" cy="828675"/>
          </a:xfrm>
          <a:prstGeom prst="rect">
            <a:avLst/>
          </a:prstGeom>
        </p:spPr>
        <p:txBody>
          <a:bodyPr>
            <a:normAutofit/>
          </a:bodyPr>
          <a:lstStyle>
            <a:lvl1pPr marL="0" indent="0" algn="l">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Document Name &amp; Date</a:t>
            </a:r>
          </a:p>
        </p:txBody>
      </p:sp>
      <p:pic>
        <p:nvPicPr>
          <p:cNvPr id="8" name="Picture 7" descr="connect graphics@2x copy 9.png">
            <a:extLst>
              <a:ext uri="{FF2B5EF4-FFF2-40B4-BE49-F238E27FC236}">
                <a16:creationId xmlns:a16="http://schemas.microsoft.com/office/drawing/2014/main" id="{1E36F3E7-2B55-D74A-990E-67406C56529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70" r="1252" b="1910"/>
          <a:stretch/>
        </p:blipFill>
        <p:spPr>
          <a:xfrm>
            <a:off x="5237019" y="0"/>
            <a:ext cx="6954981" cy="6858000"/>
          </a:xfrm>
          <a:prstGeom prst="rect">
            <a:avLst/>
          </a:prstGeom>
        </p:spPr>
      </p:pic>
    </p:spTree>
    <p:extLst>
      <p:ext uri="{BB962C8B-B14F-4D97-AF65-F5344CB8AC3E}">
        <p14:creationId xmlns:p14="http://schemas.microsoft.com/office/powerpoint/2010/main" val="209829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D00F9E-EFBD-043B-FB11-B43677ED7654}"/>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26157AD4-5F02-808A-2D70-3E97F2C2E59B}"/>
              </a:ext>
            </a:extLst>
          </p:cNvPr>
          <p:cNvSpPr/>
          <p:nvPr userDrawn="1"/>
        </p:nvSpPr>
        <p:spPr>
          <a:xfrm>
            <a:off x="8734" y="3271838"/>
            <a:ext cx="12183264" cy="3586162"/>
          </a:xfrm>
          <a:prstGeom prst="rect">
            <a:avLst/>
          </a:prstGeom>
          <a:gradFill>
            <a:gsLst>
              <a:gs pos="0">
                <a:schemeClr val="tx1">
                  <a:alpha val="0"/>
                </a:schemeClr>
              </a:gs>
              <a:gs pos="50000">
                <a:srgbClr val="323130">
                  <a:alpha val="8131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9" name="Text Placeholder 8">
            <a:extLst>
              <a:ext uri="{FF2B5EF4-FFF2-40B4-BE49-F238E27FC236}">
                <a16:creationId xmlns:a16="http://schemas.microsoft.com/office/drawing/2014/main" id="{DCFBEF98-6DA9-A3AF-CC77-94C342AD7F22}"/>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2E973A69-DBB4-D746-DD66-7ECCFD6C28FD}"/>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6A91978B-E1EA-5125-0994-CA38FE28C4DF}"/>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pic>
        <p:nvPicPr>
          <p:cNvPr id="8" name="Picture 7" descr="A picture containing icon&#10;&#10;Description automatically generated">
            <a:extLst>
              <a:ext uri="{FF2B5EF4-FFF2-40B4-BE49-F238E27FC236}">
                <a16:creationId xmlns:a16="http://schemas.microsoft.com/office/drawing/2014/main" id="{A24E3E02-F94B-776C-2C3B-4C503DD868C3}"/>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userDrawn="1"/>
        </p:nvSpPr>
        <p:spPr>
          <a:xfrm>
            <a:off x="0" y="1740664"/>
            <a:ext cx="12192000" cy="511733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userDrawn="1"/>
        </p:nvPicPr>
        <p:blipFill>
          <a:blip r:embed="rId2"/>
          <a:stretch>
            <a:fillRect/>
          </a:stretch>
        </p:blipFill>
        <p:spPr>
          <a:xfrm>
            <a:off x="708264" y="2224223"/>
            <a:ext cx="4403564" cy="977949"/>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userDrawn="1"/>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a:prstGeom prst="rect">
            <a:avLst/>
          </a:prstGeom>
        </p:spPr>
        <p:txBody>
          <a:bodyPr>
            <a:normAutofit/>
          </a:bodyPr>
          <a:lstStyle>
            <a:lvl1pPr marL="0" indent="0" algn="l">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CLIENT &amp; PROJECT NAME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9036423" cy="828675"/>
          </a:xfrm>
          <a:prstGeom prst="rect">
            <a:avLst/>
          </a:prstGeom>
        </p:spPr>
        <p:txBody>
          <a:bodyPr>
            <a:normAutofit/>
          </a:bodyPr>
          <a:lstStyle>
            <a:lvl1pPr marL="0" indent="0" algn="l">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Document Name &amp; Date</a:t>
            </a:r>
          </a:p>
        </p:txBody>
      </p:sp>
    </p:spTree>
    <p:extLst>
      <p:ext uri="{BB962C8B-B14F-4D97-AF65-F5344CB8AC3E}">
        <p14:creationId xmlns:p14="http://schemas.microsoft.com/office/powerpoint/2010/main" val="4034141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userDrawn="1"/>
        </p:nvSpPr>
        <p:spPr>
          <a:xfrm>
            <a:off x="0" y="0"/>
            <a:ext cx="12192000" cy="6857999"/>
          </a:xfrm>
          <a:prstGeom prst="rect">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 name="Picture 3">
            <a:extLst>
              <a:ext uri="{FF2B5EF4-FFF2-40B4-BE49-F238E27FC236}">
                <a16:creationId xmlns:a16="http://schemas.microsoft.com/office/drawing/2014/main" id="{D5139139-B6CD-8B4A-8AD1-654F822CD53F}"/>
              </a:ext>
            </a:extLst>
          </p:cNvPr>
          <p:cNvPicPr>
            <a:picLocks noChangeAspect="1"/>
          </p:cNvPicPr>
          <p:nvPr userDrawn="1"/>
        </p:nvPicPr>
        <p:blipFill>
          <a:blip r:embed="rId2"/>
          <a:stretch>
            <a:fillRect/>
          </a:stretch>
        </p:blipFill>
        <p:spPr>
          <a:xfrm>
            <a:off x="3150947" y="1512630"/>
            <a:ext cx="5647465" cy="1254196"/>
          </a:xfrm>
          <a:prstGeom prst="rect">
            <a:avLst/>
          </a:prstGeom>
        </p:spPr>
      </p:pic>
      <p:cxnSp>
        <p:nvCxnSpPr>
          <p:cNvPr id="10" name="Straight Connector 9">
            <a:extLst>
              <a:ext uri="{FF2B5EF4-FFF2-40B4-BE49-F238E27FC236}">
                <a16:creationId xmlns:a16="http://schemas.microsoft.com/office/drawing/2014/main" id="{63C83E83-6802-A54A-AFE4-6D7BB7E78FED}"/>
              </a:ext>
            </a:extLst>
          </p:cNvPr>
          <p:cNvCxnSpPr>
            <a:cxnSpLocks/>
          </p:cNvCxnSpPr>
          <p:nvPr userDrawn="1"/>
        </p:nvCxnSpPr>
        <p:spPr>
          <a:xfrm>
            <a:off x="5343635" y="441828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1473496" y="3279577"/>
            <a:ext cx="9036423" cy="977900"/>
          </a:xfrm>
          <a:prstGeom prst="rect">
            <a:avLst/>
          </a:prstGeom>
        </p:spPr>
        <p:txBody>
          <a:bodyPr>
            <a:normAutofit/>
          </a:bodyPr>
          <a:lstStyle>
            <a:lvl1pPr marL="0" indent="0" algn="ctr">
              <a:buNone/>
              <a:defRPr sz="4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CLIENT &amp; PROJECT NAME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1473496" y="4770228"/>
            <a:ext cx="9036423" cy="828675"/>
          </a:xfrm>
          <a:prstGeom prst="rect">
            <a:avLst/>
          </a:prstGeom>
        </p:spPr>
        <p:txBody>
          <a:bodyPr>
            <a:normAutofit/>
          </a:bodyPr>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Document Name &amp; Date</a:t>
            </a:r>
          </a:p>
        </p:txBody>
      </p:sp>
    </p:spTree>
    <p:extLst>
      <p:ext uri="{BB962C8B-B14F-4D97-AF65-F5344CB8AC3E}">
        <p14:creationId xmlns:p14="http://schemas.microsoft.com/office/powerpoint/2010/main" val="279151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userDrawn="1"/>
        </p:nvSpPr>
        <p:spPr>
          <a:xfrm>
            <a:off x="0" y="1740664"/>
            <a:ext cx="12192000" cy="5117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4A4A4A"/>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63C83E83-6802-A54A-AFE4-6D7BB7E78FED}"/>
              </a:ext>
            </a:extLst>
          </p:cNvPr>
          <p:cNvCxnSpPr>
            <a:cxnSpLocks/>
          </p:cNvCxnSpPr>
          <p:nvPr userDrawn="1"/>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a:prstGeom prst="rect">
            <a:avLst/>
          </a:prstGeom>
        </p:spPr>
        <p:txBody>
          <a:bodyPr>
            <a:normAutofit/>
          </a:bodyPr>
          <a:lstStyle>
            <a:lvl1pPr marL="0" indent="0" algn="l">
              <a:buNone/>
              <a:defRPr sz="4000">
                <a:solidFill>
                  <a:srgbClr val="4A4A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CLIENT &amp; PROJECT NAME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9036423" cy="828675"/>
          </a:xfrm>
          <a:prstGeom prst="rect">
            <a:avLst/>
          </a:prstGeom>
        </p:spPr>
        <p:txBody>
          <a:bodyPr>
            <a:normAutofit/>
          </a:bodyPr>
          <a:lstStyle>
            <a:lvl1pPr marL="0" indent="0" algn="l">
              <a:buNone/>
              <a:defRPr sz="2000">
                <a:solidFill>
                  <a:srgbClr val="4A4A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Document Name &amp; Date</a:t>
            </a:r>
          </a:p>
        </p:txBody>
      </p:sp>
      <p:pic>
        <p:nvPicPr>
          <p:cNvPr id="8" name="Picture 7" descr="connect graphics@2x copy 9.png">
            <a:extLst>
              <a:ext uri="{FF2B5EF4-FFF2-40B4-BE49-F238E27FC236}">
                <a16:creationId xmlns:a16="http://schemas.microsoft.com/office/drawing/2014/main" id="{1E36F3E7-2B55-D74A-990E-67406C5652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0" r="1252" b="1910"/>
          <a:stretch/>
        </p:blipFill>
        <p:spPr>
          <a:xfrm>
            <a:off x="5237019" y="0"/>
            <a:ext cx="6954981" cy="6858000"/>
          </a:xfrm>
          <a:prstGeom prst="rect">
            <a:avLst/>
          </a:prstGeom>
        </p:spPr>
      </p:pic>
      <p:pic>
        <p:nvPicPr>
          <p:cNvPr id="9" name="Picture 8">
            <a:extLst>
              <a:ext uri="{FF2B5EF4-FFF2-40B4-BE49-F238E27FC236}">
                <a16:creationId xmlns:a16="http://schemas.microsoft.com/office/drawing/2014/main" id="{6BCECCFA-0139-4C4F-9729-7E4AEF8D1A5D}"/>
              </a:ext>
            </a:extLst>
          </p:cNvPr>
          <p:cNvPicPr>
            <a:picLocks noChangeAspect="1"/>
          </p:cNvPicPr>
          <p:nvPr userDrawn="1"/>
        </p:nvPicPr>
        <p:blipFill>
          <a:blip r:embed="rId3"/>
          <a:srcRect/>
          <a:stretch/>
        </p:blipFill>
        <p:spPr>
          <a:xfrm>
            <a:off x="707457" y="2250369"/>
            <a:ext cx="4403352" cy="977901"/>
          </a:xfrm>
          <a:prstGeom prst="rect">
            <a:avLst/>
          </a:prstGeom>
        </p:spPr>
      </p:pic>
    </p:spTree>
    <p:extLst>
      <p:ext uri="{BB962C8B-B14F-4D97-AF65-F5344CB8AC3E}">
        <p14:creationId xmlns:p14="http://schemas.microsoft.com/office/powerpoint/2010/main" val="1318400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Title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39B2DA-34A2-CC43-8A97-4F771BEBA501}"/>
              </a:ext>
            </a:extLst>
          </p:cNvPr>
          <p:cNvSpPr/>
          <p:nvPr userDrawn="1"/>
        </p:nvSpPr>
        <p:spPr>
          <a:xfrm>
            <a:off x="0" y="1740664"/>
            <a:ext cx="12192000" cy="51173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rgbClr val="4A4A4A"/>
              </a:solidFill>
              <a:effectLst>
                <a:outerShdw blurRad="38100" dist="25400" dir="5400000" algn="ctr" rotWithShape="0">
                  <a:srgbClr val="6E747A">
                    <a:alpha val="43000"/>
                  </a:srgbClr>
                </a:outerShdw>
              </a:effectLst>
            </a:endParaRPr>
          </a:p>
        </p:txBody>
      </p:sp>
      <p:cxnSp>
        <p:nvCxnSpPr>
          <p:cNvPr id="10" name="Straight Connector 9">
            <a:extLst>
              <a:ext uri="{FF2B5EF4-FFF2-40B4-BE49-F238E27FC236}">
                <a16:creationId xmlns:a16="http://schemas.microsoft.com/office/drawing/2014/main" id="{63C83E83-6802-A54A-AFE4-6D7BB7E78FED}"/>
              </a:ext>
            </a:extLst>
          </p:cNvPr>
          <p:cNvCxnSpPr>
            <a:cxnSpLocks/>
          </p:cNvCxnSpPr>
          <p:nvPr userDrawn="1"/>
        </p:nvCxnSpPr>
        <p:spPr>
          <a:xfrm>
            <a:off x="707457" y="469983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6E2CAC3C-0FC1-C445-ADBE-1F52B32BA7D2}"/>
              </a:ext>
            </a:extLst>
          </p:cNvPr>
          <p:cNvSpPr>
            <a:spLocks noGrp="1"/>
          </p:cNvSpPr>
          <p:nvPr>
            <p:ph type="body" sz="quarter" idx="10" hasCustomPrompt="1"/>
          </p:nvPr>
        </p:nvSpPr>
        <p:spPr>
          <a:xfrm>
            <a:off x="707457" y="3475100"/>
            <a:ext cx="9036423" cy="977900"/>
          </a:xfrm>
          <a:prstGeom prst="rect">
            <a:avLst/>
          </a:prstGeom>
        </p:spPr>
        <p:txBody>
          <a:bodyPr>
            <a:normAutofit/>
          </a:bodyPr>
          <a:lstStyle>
            <a:lvl1pPr marL="0" indent="0" algn="l">
              <a:buNone/>
              <a:defRPr sz="4000">
                <a:solidFill>
                  <a:srgbClr val="4A4A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CLIENT &amp; PROJECT NAME</a:t>
            </a:r>
            <a:endParaRPr lang="en-US"/>
          </a:p>
        </p:txBody>
      </p:sp>
      <p:sp>
        <p:nvSpPr>
          <p:cNvPr id="16" name="Text Placeholder 15">
            <a:extLst>
              <a:ext uri="{FF2B5EF4-FFF2-40B4-BE49-F238E27FC236}">
                <a16:creationId xmlns:a16="http://schemas.microsoft.com/office/drawing/2014/main" id="{3391162A-0F8B-DF4F-8E73-2B1E1E006A70}"/>
              </a:ext>
            </a:extLst>
          </p:cNvPr>
          <p:cNvSpPr>
            <a:spLocks noGrp="1"/>
          </p:cNvSpPr>
          <p:nvPr>
            <p:ph type="body" sz="quarter" idx="11" hasCustomPrompt="1"/>
          </p:nvPr>
        </p:nvSpPr>
        <p:spPr>
          <a:xfrm>
            <a:off x="707457" y="5117746"/>
            <a:ext cx="9036423" cy="828675"/>
          </a:xfrm>
          <a:prstGeom prst="rect">
            <a:avLst/>
          </a:prstGeom>
        </p:spPr>
        <p:txBody>
          <a:bodyPr>
            <a:normAutofit/>
          </a:bodyPr>
          <a:lstStyle>
            <a:lvl1pPr marL="0" indent="0" algn="l">
              <a:buNone/>
              <a:defRPr sz="2000">
                <a:solidFill>
                  <a:srgbClr val="4A4A4A"/>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Document Name &amp; Date</a:t>
            </a:r>
          </a:p>
        </p:txBody>
      </p:sp>
      <p:pic>
        <p:nvPicPr>
          <p:cNvPr id="9" name="Picture 8">
            <a:extLst>
              <a:ext uri="{FF2B5EF4-FFF2-40B4-BE49-F238E27FC236}">
                <a16:creationId xmlns:a16="http://schemas.microsoft.com/office/drawing/2014/main" id="{6BCECCFA-0139-4C4F-9729-7E4AEF8D1A5D}"/>
              </a:ext>
            </a:extLst>
          </p:cNvPr>
          <p:cNvPicPr>
            <a:picLocks noChangeAspect="1"/>
          </p:cNvPicPr>
          <p:nvPr userDrawn="1"/>
        </p:nvPicPr>
        <p:blipFill>
          <a:blip r:embed="rId2"/>
          <a:srcRect/>
          <a:stretch/>
        </p:blipFill>
        <p:spPr>
          <a:xfrm>
            <a:off x="707457" y="2250369"/>
            <a:ext cx="4403352" cy="977901"/>
          </a:xfrm>
          <a:prstGeom prst="rect">
            <a:avLst/>
          </a:prstGeom>
        </p:spPr>
      </p:pic>
    </p:spTree>
    <p:extLst>
      <p:ext uri="{BB962C8B-B14F-4D97-AF65-F5344CB8AC3E}">
        <p14:creationId xmlns:p14="http://schemas.microsoft.com/office/powerpoint/2010/main" val="21797403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DE3375-4D1E-3F47-A539-B56FF1950EE9}"/>
              </a:ext>
            </a:extLst>
          </p:cNvPr>
          <p:cNvSpPr/>
          <p:nvPr userDrawn="1"/>
        </p:nvSpPr>
        <p:spPr>
          <a:xfrm>
            <a:off x="-1" y="0"/>
            <a:ext cx="12192000" cy="6858000"/>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 Placeholder 4">
            <a:extLst>
              <a:ext uri="{FF2B5EF4-FFF2-40B4-BE49-F238E27FC236}">
                <a16:creationId xmlns:a16="http://schemas.microsoft.com/office/drawing/2014/main" id="{4DEEA03C-0954-3A49-A452-6B15446AC934}"/>
              </a:ext>
            </a:extLst>
          </p:cNvPr>
          <p:cNvSpPr>
            <a:spLocks noGrp="1"/>
          </p:cNvSpPr>
          <p:nvPr>
            <p:ph type="body" sz="quarter" idx="10"/>
          </p:nvPr>
        </p:nvSpPr>
        <p:spPr>
          <a:xfrm>
            <a:off x="2675883" y="1997569"/>
            <a:ext cx="6840233" cy="1622856"/>
          </a:xfrm>
          <a:prstGeom prst="rect">
            <a:avLst/>
          </a:prstGeo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8" name="Text Placeholder 4">
            <a:extLst>
              <a:ext uri="{FF2B5EF4-FFF2-40B4-BE49-F238E27FC236}">
                <a16:creationId xmlns:a16="http://schemas.microsoft.com/office/drawing/2014/main" id="{0ACEDB60-0CE1-FB4E-ACA8-B23969DC4DAD}"/>
              </a:ext>
            </a:extLst>
          </p:cNvPr>
          <p:cNvSpPr>
            <a:spLocks noGrp="1"/>
          </p:cNvSpPr>
          <p:nvPr>
            <p:ph type="body" sz="quarter" idx="11"/>
          </p:nvPr>
        </p:nvSpPr>
        <p:spPr>
          <a:xfrm>
            <a:off x="1666483" y="4097712"/>
            <a:ext cx="7849633" cy="1723221"/>
          </a:xfrm>
          <a:prstGeom prst="rect">
            <a:avLst/>
          </a:prstGeo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7" name="Straight Connector 6">
            <a:extLst>
              <a:ext uri="{FF2B5EF4-FFF2-40B4-BE49-F238E27FC236}">
                <a16:creationId xmlns:a16="http://schemas.microsoft.com/office/drawing/2014/main" id="{5F593646-0D6A-7D43-B06D-E14F66C4A39F}"/>
              </a:ext>
            </a:extLst>
          </p:cNvPr>
          <p:cNvCxnSpPr/>
          <p:nvPr userDrawn="1"/>
        </p:nvCxnSpPr>
        <p:spPr>
          <a:xfrm>
            <a:off x="1631949" y="373425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4" name="Text Placeholder 17">
            <a:extLst>
              <a:ext uri="{FF2B5EF4-FFF2-40B4-BE49-F238E27FC236}">
                <a16:creationId xmlns:a16="http://schemas.microsoft.com/office/drawing/2014/main" id="{E163EBEA-1241-B94F-8F34-6336A50F48C3}"/>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pic>
        <p:nvPicPr>
          <p:cNvPr id="17" name="Picture 16" descr="connect graphics@2x copy 9.png">
            <a:extLst>
              <a:ext uri="{FF2B5EF4-FFF2-40B4-BE49-F238E27FC236}">
                <a16:creationId xmlns:a16="http://schemas.microsoft.com/office/drawing/2014/main" id="{C8607FD4-06F7-184E-A828-B730545E0D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0" name="Slide Number Placeholder 2">
            <a:extLst>
              <a:ext uri="{FF2B5EF4-FFF2-40B4-BE49-F238E27FC236}">
                <a16:creationId xmlns:a16="http://schemas.microsoft.com/office/drawing/2014/main" id="{5C6A3F29-B0A3-B54C-8E6F-73E1FE4D11BC}"/>
              </a:ext>
            </a:extLst>
          </p:cNvPr>
          <p:cNvSpPr txBox="1">
            <a:spLocks/>
          </p:cNvSpPr>
          <p:nvPr userDrawn="1"/>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23202920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413617-F9E0-9347-9C66-29A590E39EB4}"/>
              </a:ext>
            </a:extLst>
          </p:cNvPr>
          <p:cNvSpPr/>
          <p:nvPr userDrawn="1"/>
        </p:nvSpPr>
        <p:spPr>
          <a:xfrm>
            <a:off x="0" y="0"/>
            <a:ext cx="12192000" cy="6858000"/>
          </a:xfrm>
          <a:prstGeom prst="rect">
            <a:avLst/>
          </a:prstGeom>
          <a:solidFill>
            <a:srgbClr val="99C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 Placeholder 4">
            <a:extLst>
              <a:ext uri="{FF2B5EF4-FFF2-40B4-BE49-F238E27FC236}">
                <a16:creationId xmlns:a16="http://schemas.microsoft.com/office/drawing/2014/main" id="{B8F2DCE3-266B-9546-864A-9D48392E2AE6}"/>
              </a:ext>
            </a:extLst>
          </p:cNvPr>
          <p:cNvSpPr>
            <a:spLocks noGrp="1"/>
          </p:cNvSpPr>
          <p:nvPr>
            <p:ph type="body" sz="quarter" idx="11"/>
          </p:nvPr>
        </p:nvSpPr>
        <p:spPr>
          <a:xfrm>
            <a:off x="1666482" y="4097712"/>
            <a:ext cx="7849634" cy="1868190"/>
          </a:xfrm>
          <a:prstGeom prst="rect">
            <a:avLst/>
          </a:prstGeo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3" name="Straight Connector 12">
            <a:extLst>
              <a:ext uri="{FF2B5EF4-FFF2-40B4-BE49-F238E27FC236}">
                <a16:creationId xmlns:a16="http://schemas.microsoft.com/office/drawing/2014/main" id="{74F618E2-F1B2-084F-9EAB-46EFD45AE7F1}"/>
              </a:ext>
            </a:extLst>
          </p:cNvPr>
          <p:cNvCxnSpPr/>
          <p:nvPr userDrawn="1"/>
        </p:nvCxnSpPr>
        <p:spPr>
          <a:xfrm>
            <a:off x="1631949" y="3921537"/>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8AA3BA7F-BA13-E149-AB7F-B3612BCF1DA9}"/>
              </a:ext>
            </a:extLst>
          </p:cNvPr>
          <p:cNvSpPr>
            <a:spLocks noGrp="1"/>
          </p:cNvSpPr>
          <p:nvPr>
            <p:ph type="body" sz="quarter" idx="10"/>
          </p:nvPr>
        </p:nvSpPr>
        <p:spPr>
          <a:xfrm>
            <a:off x="2675883" y="1997569"/>
            <a:ext cx="6840233" cy="1622856"/>
          </a:xfrm>
          <a:prstGeom prst="rect">
            <a:avLst/>
          </a:prstGeo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0" name="Text Placeholder 17">
            <a:extLst>
              <a:ext uri="{FF2B5EF4-FFF2-40B4-BE49-F238E27FC236}">
                <a16:creationId xmlns:a16="http://schemas.microsoft.com/office/drawing/2014/main" id="{B79E175C-1FA5-7E43-A6F8-1B84949712E8}"/>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pic>
        <p:nvPicPr>
          <p:cNvPr id="11" name="Picture 10" descr="connect graphics@2x copy 9.png">
            <a:extLst>
              <a:ext uri="{FF2B5EF4-FFF2-40B4-BE49-F238E27FC236}">
                <a16:creationId xmlns:a16="http://schemas.microsoft.com/office/drawing/2014/main" id="{2108C037-9037-EC4D-B912-A1538E0F9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4" name="Slide Number Placeholder 2">
            <a:extLst>
              <a:ext uri="{FF2B5EF4-FFF2-40B4-BE49-F238E27FC236}">
                <a16:creationId xmlns:a16="http://schemas.microsoft.com/office/drawing/2014/main" id="{14DFC619-1B8B-D644-8CB1-B38F800CBF4D}"/>
              </a:ext>
            </a:extLst>
          </p:cNvPr>
          <p:cNvSpPr txBox="1">
            <a:spLocks/>
          </p:cNvSpPr>
          <p:nvPr userDrawn="1"/>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2213161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D82C7-EDE7-9248-A697-4FA5039F2C3B}"/>
              </a:ext>
            </a:extLst>
          </p:cNvPr>
          <p:cNvSpPr/>
          <p:nvPr userDrawn="1"/>
        </p:nvSpPr>
        <p:spPr>
          <a:xfrm>
            <a:off x="0" y="0"/>
            <a:ext cx="12192000" cy="6984776"/>
          </a:xfrm>
          <a:prstGeom prst="rect">
            <a:avLst/>
          </a:prstGeom>
          <a:solidFill>
            <a:srgbClr val="F9C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descr="connect graphics@2x copy 9.png">
            <a:extLst>
              <a:ext uri="{FF2B5EF4-FFF2-40B4-BE49-F238E27FC236}">
                <a16:creationId xmlns:a16="http://schemas.microsoft.com/office/drawing/2014/main" id="{E0AD615D-351E-FF42-BF32-9066B10A3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58118" y="0"/>
            <a:ext cx="2533881" cy="2540463"/>
          </a:xfrm>
          <a:prstGeom prst="rect">
            <a:avLst/>
          </a:prstGeom>
        </p:spPr>
      </p:pic>
      <p:sp>
        <p:nvSpPr>
          <p:cNvPr id="12" name="Text Placeholder 4">
            <a:extLst>
              <a:ext uri="{FF2B5EF4-FFF2-40B4-BE49-F238E27FC236}">
                <a16:creationId xmlns:a16="http://schemas.microsoft.com/office/drawing/2014/main" id="{455E0DF7-F775-BD4F-A506-BC5D8303E26D}"/>
              </a:ext>
            </a:extLst>
          </p:cNvPr>
          <p:cNvSpPr>
            <a:spLocks noGrp="1"/>
          </p:cNvSpPr>
          <p:nvPr>
            <p:ph type="body" sz="quarter" idx="11"/>
          </p:nvPr>
        </p:nvSpPr>
        <p:spPr>
          <a:xfrm>
            <a:off x="1666483" y="4097712"/>
            <a:ext cx="7849633" cy="2035456"/>
          </a:xfrm>
          <a:prstGeom prst="rect">
            <a:avLst/>
          </a:prstGeom>
        </p:spPr>
        <p:txBody>
          <a:bodyPr lIns="0" rIns="90000">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3" name="Straight Connector 12">
            <a:extLst>
              <a:ext uri="{FF2B5EF4-FFF2-40B4-BE49-F238E27FC236}">
                <a16:creationId xmlns:a16="http://schemas.microsoft.com/office/drawing/2014/main" id="{2D58ED01-F47C-9147-86D3-D8EBD4CCB88E}"/>
              </a:ext>
            </a:extLst>
          </p:cNvPr>
          <p:cNvCxnSpPr/>
          <p:nvPr userDrawn="1"/>
        </p:nvCxnSpPr>
        <p:spPr>
          <a:xfrm>
            <a:off x="1631949" y="3921537"/>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A0773B17-0E41-AD41-AE7B-F8ACB0AFBA0A}"/>
              </a:ext>
            </a:extLst>
          </p:cNvPr>
          <p:cNvSpPr>
            <a:spLocks noGrp="1"/>
          </p:cNvSpPr>
          <p:nvPr>
            <p:ph type="body" sz="quarter" idx="10"/>
          </p:nvPr>
        </p:nvSpPr>
        <p:spPr>
          <a:xfrm>
            <a:off x="2675883" y="1997569"/>
            <a:ext cx="6840233" cy="1622856"/>
          </a:xfrm>
          <a:prstGeom prst="rect">
            <a:avLst/>
          </a:prstGeom>
        </p:spPr>
        <p:txBody>
          <a:bodyPr lIns="0" rIns="90000">
            <a:noAutofit/>
          </a:bodyPr>
          <a:lstStyle>
            <a:lvl1pPr marL="0" indent="0">
              <a:buNone/>
              <a:defRPr sz="54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0" name="Text Placeholder 17">
            <a:extLst>
              <a:ext uri="{FF2B5EF4-FFF2-40B4-BE49-F238E27FC236}">
                <a16:creationId xmlns:a16="http://schemas.microsoft.com/office/drawing/2014/main" id="{A762CBF4-7BA4-4746-80E1-B55E4C9A39FA}"/>
              </a:ext>
            </a:extLst>
          </p:cNvPr>
          <p:cNvSpPr>
            <a:spLocks noGrp="1"/>
          </p:cNvSpPr>
          <p:nvPr>
            <p:ph type="body" sz="quarter" idx="12" hasCustomPrompt="1"/>
          </p:nvPr>
        </p:nvSpPr>
        <p:spPr>
          <a:xfrm>
            <a:off x="1753135" y="1997570"/>
            <a:ext cx="780745" cy="1622861"/>
          </a:xfrm>
          <a:prstGeom prst="rect">
            <a:avLst/>
          </a:prstGeom>
        </p:spPr>
        <p:txBody>
          <a:bodyPr>
            <a:normAutofit/>
          </a:bodyPr>
          <a:lstStyle>
            <a:lvl1pPr marL="0" indent="0">
              <a:buNone/>
              <a:defRPr sz="5400" b="1">
                <a:solidFill>
                  <a:schemeClr val="tx1"/>
                </a:solidFill>
                <a:latin typeface="Arial" charset="0"/>
                <a:ea typeface="Arial" charset="0"/>
                <a:cs typeface="Arial" charset="0"/>
              </a:defRPr>
            </a:lvl1pPr>
          </a:lstStyle>
          <a:p>
            <a:pPr lvl="0"/>
            <a:r>
              <a:rPr lang="en-US"/>
              <a:t>#</a:t>
            </a:r>
          </a:p>
        </p:txBody>
      </p:sp>
      <p:sp>
        <p:nvSpPr>
          <p:cNvPr id="11" name="Slide Number Placeholder 2">
            <a:extLst>
              <a:ext uri="{FF2B5EF4-FFF2-40B4-BE49-F238E27FC236}">
                <a16:creationId xmlns:a16="http://schemas.microsoft.com/office/drawing/2014/main" id="{DC91AB08-050D-CB43-88B4-84F103735BB6}"/>
              </a:ext>
            </a:extLst>
          </p:cNvPr>
          <p:cNvSpPr txBox="1">
            <a:spLocks/>
          </p:cNvSpPr>
          <p:nvPr userDrawn="1"/>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4232834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2FCFDC48-B866-304D-BD6D-986CC2392BE6}"/>
              </a:ext>
            </a:extLst>
          </p:cNvPr>
          <p:cNvSpPr txBox="1"/>
          <p:nvPr userDrawn="1"/>
        </p:nvSpPr>
        <p:spPr>
          <a:xfrm>
            <a:off x="920016" y="4678005"/>
            <a:ext cx="556164" cy="523220"/>
          </a:xfrm>
          <a:prstGeom prst="rect">
            <a:avLst/>
          </a:prstGeom>
          <a:noFill/>
        </p:spPr>
        <p:txBody>
          <a:bodyPr wrap="square" rtlCol="0">
            <a:spAutoFit/>
          </a:bodyPr>
          <a:lstStyle/>
          <a:p>
            <a:r>
              <a:rPr lang="en-US" sz="2800">
                <a:solidFill>
                  <a:schemeClr val="bg1"/>
                </a:solidFill>
              </a:rPr>
              <a:t>5.</a:t>
            </a:r>
          </a:p>
        </p:txBody>
      </p:sp>
      <p:pic>
        <p:nvPicPr>
          <p:cNvPr id="36" name="Picture 35">
            <a:extLst>
              <a:ext uri="{FF2B5EF4-FFF2-40B4-BE49-F238E27FC236}">
                <a16:creationId xmlns:a16="http://schemas.microsoft.com/office/drawing/2014/main" id="{18C246C5-ABD9-B349-BDA5-4BD49E33FD1D}"/>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37" name="Rectangle 36">
            <a:extLst>
              <a:ext uri="{FF2B5EF4-FFF2-40B4-BE49-F238E27FC236}">
                <a16:creationId xmlns:a16="http://schemas.microsoft.com/office/drawing/2014/main" id="{0B1AFCB9-E3B0-0949-B5A0-9D932A7FFA13}"/>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39" name="Straight Connector 38">
            <a:extLst>
              <a:ext uri="{FF2B5EF4-FFF2-40B4-BE49-F238E27FC236}">
                <a16:creationId xmlns:a16="http://schemas.microsoft.com/office/drawing/2014/main" id="{C2B6A306-F101-674E-98C2-ED50DD8B8A91}"/>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8" name="Text Placeholder 12">
            <a:extLst>
              <a:ext uri="{FF2B5EF4-FFF2-40B4-BE49-F238E27FC236}">
                <a16:creationId xmlns:a16="http://schemas.microsoft.com/office/drawing/2014/main" id="{2E4289F9-89DA-2F47-AD17-084FE82226B7}"/>
              </a:ext>
            </a:extLst>
          </p:cNvPr>
          <p:cNvSpPr>
            <a:spLocks noGrp="1"/>
          </p:cNvSpPr>
          <p:nvPr>
            <p:ph type="body" sz="quarter" idx="20" hasCustomPrompt="1"/>
          </p:nvPr>
        </p:nvSpPr>
        <p:spPr>
          <a:xfrm>
            <a:off x="793791" y="761543"/>
            <a:ext cx="10689032" cy="538265"/>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Contents</a:t>
            </a:r>
          </a:p>
        </p:txBody>
      </p:sp>
      <p:sp>
        <p:nvSpPr>
          <p:cNvPr id="3" name="TextBox 2">
            <a:extLst>
              <a:ext uri="{FF2B5EF4-FFF2-40B4-BE49-F238E27FC236}">
                <a16:creationId xmlns:a16="http://schemas.microsoft.com/office/drawing/2014/main" id="{400C6B10-884B-604F-AB3E-5C3D3D57B433}"/>
              </a:ext>
            </a:extLst>
          </p:cNvPr>
          <p:cNvSpPr txBox="1"/>
          <p:nvPr userDrawn="1"/>
        </p:nvSpPr>
        <p:spPr>
          <a:xfrm>
            <a:off x="1165860" y="2320290"/>
            <a:ext cx="184731" cy="369332"/>
          </a:xfrm>
          <a:prstGeom prst="rect">
            <a:avLst/>
          </a:prstGeom>
          <a:noFill/>
        </p:spPr>
        <p:txBody>
          <a:bodyPr wrap="none" rtlCol="0">
            <a:spAutoFit/>
          </a:bodyPr>
          <a:lstStyle/>
          <a:p>
            <a:endParaRPr lang="en-US"/>
          </a:p>
        </p:txBody>
      </p:sp>
      <p:sp>
        <p:nvSpPr>
          <p:cNvPr id="20" name="Text Placeholder 4">
            <a:extLst>
              <a:ext uri="{FF2B5EF4-FFF2-40B4-BE49-F238E27FC236}">
                <a16:creationId xmlns:a16="http://schemas.microsoft.com/office/drawing/2014/main" id="{024FF899-2DBE-174C-910E-07B6119C97E5}"/>
              </a:ext>
            </a:extLst>
          </p:cNvPr>
          <p:cNvSpPr>
            <a:spLocks noGrp="1"/>
          </p:cNvSpPr>
          <p:nvPr>
            <p:ph type="body" sz="quarter" idx="18" hasCustomPrompt="1"/>
          </p:nvPr>
        </p:nvSpPr>
        <p:spPr>
          <a:xfrm>
            <a:off x="843237" y="1595966"/>
            <a:ext cx="682370" cy="615757"/>
          </a:xfrm>
          <a:prstGeom prst="rect">
            <a:avLst/>
          </a:prstGeom>
          <a:solidFill>
            <a:schemeClr val="accent3"/>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1.</a:t>
            </a:r>
          </a:p>
        </p:txBody>
      </p:sp>
      <p:sp>
        <p:nvSpPr>
          <p:cNvPr id="21" name="Text Placeholder 15">
            <a:extLst>
              <a:ext uri="{FF2B5EF4-FFF2-40B4-BE49-F238E27FC236}">
                <a16:creationId xmlns:a16="http://schemas.microsoft.com/office/drawing/2014/main" id="{210572D3-0AA9-1D4B-BEBE-8B922CD8D1B3}"/>
              </a:ext>
            </a:extLst>
          </p:cNvPr>
          <p:cNvSpPr>
            <a:spLocks noGrp="1"/>
          </p:cNvSpPr>
          <p:nvPr>
            <p:ph type="body" sz="quarter" idx="11"/>
          </p:nvPr>
        </p:nvSpPr>
        <p:spPr>
          <a:xfrm>
            <a:off x="1674530" y="1592016"/>
            <a:ext cx="9846507"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15">
            <a:extLst>
              <a:ext uri="{FF2B5EF4-FFF2-40B4-BE49-F238E27FC236}">
                <a16:creationId xmlns:a16="http://schemas.microsoft.com/office/drawing/2014/main" id="{3E063385-4227-394E-9432-F70E54241769}"/>
              </a:ext>
            </a:extLst>
          </p:cNvPr>
          <p:cNvSpPr>
            <a:spLocks noGrp="1"/>
          </p:cNvSpPr>
          <p:nvPr>
            <p:ph type="body" sz="quarter" idx="26"/>
          </p:nvPr>
        </p:nvSpPr>
        <p:spPr>
          <a:xfrm>
            <a:off x="1674530" y="2417413"/>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E60E3F4-D6E6-E546-A850-97607D9507CC}"/>
              </a:ext>
            </a:extLst>
          </p:cNvPr>
          <p:cNvSpPr>
            <a:spLocks noGrp="1"/>
          </p:cNvSpPr>
          <p:nvPr>
            <p:ph type="body" sz="quarter" idx="27"/>
          </p:nvPr>
        </p:nvSpPr>
        <p:spPr>
          <a:xfrm>
            <a:off x="1674530" y="3242810"/>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5" name="Text Placeholder 15">
            <a:extLst>
              <a:ext uri="{FF2B5EF4-FFF2-40B4-BE49-F238E27FC236}">
                <a16:creationId xmlns:a16="http://schemas.microsoft.com/office/drawing/2014/main" id="{1D22D090-03D6-CF48-8619-15171A1804E2}"/>
              </a:ext>
            </a:extLst>
          </p:cNvPr>
          <p:cNvSpPr>
            <a:spLocks noGrp="1"/>
          </p:cNvSpPr>
          <p:nvPr>
            <p:ph type="body" sz="quarter" idx="28"/>
          </p:nvPr>
        </p:nvSpPr>
        <p:spPr>
          <a:xfrm>
            <a:off x="1686888" y="4068207"/>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7" name="Text Placeholder 15">
            <a:extLst>
              <a:ext uri="{FF2B5EF4-FFF2-40B4-BE49-F238E27FC236}">
                <a16:creationId xmlns:a16="http://schemas.microsoft.com/office/drawing/2014/main" id="{E4C02215-E64E-CC42-8D4A-3B27F5D5F4AF}"/>
              </a:ext>
            </a:extLst>
          </p:cNvPr>
          <p:cNvSpPr>
            <a:spLocks noGrp="1"/>
          </p:cNvSpPr>
          <p:nvPr>
            <p:ph type="body" sz="quarter" idx="29"/>
          </p:nvPr>
        </p:nvSpPr>
        <p:spPr>
          <a:xfrm>
            <a:off x="1686888" y="4893604"/>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30" name="Text Placeholder 4">
            <a:extLst>
              <a:ext uri="{FF2B5EF4-FFF2-40B4-BE49-F238E27FC236}">
                <a16:creationId xmlns:a16="http://schemas.microsoft.com/office/drawing/2014/main" id="{720D7DA4-C650-1746-A4FF-B94EDDCC342F}"/>
              </a:ext>
            </a:extLst>
          </p:cNvPr>
          <p:cNvSpPr>
            <a:spLocks noGrp="1"/>
          </p:cNvSpPr>
          <p:nvPr>
            <p:ph type="body" sz="quarter" idx="30" hasCustomPrompt="1"/>
          </p:nvPr>
        </p:nvSpPr>
        <p:spPr>
          <a:xfrm>
            <a:off x="844464" y="2420376"/>
            <a:ext cx="682370" cy="615757"/>
          </a:xfrm>
          <a:prstGeom prst="rect">
            <a:avLst/>
          </a:prstGeom>
          <a:solidFill>
            <a:schemeClr val="accent5">
              <a:lumMod val="60000"/>
              <a:lumOff val="40000"/>
            </a:schemeClr>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2.</a:t>
            </a:r>
          </a:p>
        </p:txBody>
      </p:sp>
      <p:sp>
        <p:nvSpPr>
          <p:cNvPr id="31" name="Text Placeholder 4">
            <a:extLst>
              <a:ext uri="{FF2B5EF4-FFF2-40B4-BE49-F238E27FC236}">
                <a16:creationId xmlns:a16="http://schemas.microsoft.com/office/drawing/2014/main" id="{0952EF54-9956-6D49-AE4B-0097170C8CA3}"/>
              </a:ext>
            </a:extLst>
          </p:cNvPr>
          <p:cNvSpPr>
            <a:spLocks noGrp="1"/>
          </p:cNvSpPr>
          <p:nvPr>
            <p:ph type="body" sz="quarter" idx="31" hasCustomPrompt="1"/>
          </p:nvPr>
        </p:nvSpPr>
        <p:spPr>
          <a:xfrm>
            <a:off x="835579" y="3244786"/>
            <a:ext cx="682370" cy="615757"/>
          </a:xfrm>
          <a:prstGeom prst="rect">
            <a:avLst/>
          </a:prstGeom>
          <a:solidFill>
            <a:schemeClr val="accent6"/>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3.</a:t>
            </a:r>
          </a:p>
        </p:txBody>
      </p:sp>
      <p:sp>
        <p:nvSpPr>
          <p:cNvPr id="32" name="Text Placeholder 4">
            <a:extLst>
              <a:ext uri="{FF2B5EF4-FFF2-40B4-BE49-F238E27FC236}">
                <a16:creationId xmlns:a16="http://schemas.microsoft.com/office/drawing/2014/main" id="{256A16A8-845C-BD48-91D0-F7D5785EFFD2}"/>
              </a:ext>
            </a:extLst>
          </p:cNvPr>
          <p:cNvSpPr>
            <a:spLocks noGrp="1"/>
          </p:cNvSpPr>
          <p:nvPr>
            <p:ph type="body" sz="quarter" idx="32" hasCustomPrompt="1"/>
          </p:nvPr>
        </p:nvSpPr>
        <p:spPr>
          <a:xfrm>
            <a:off x="838567" y="4069196"/>
            <a:ext cx="682370" cy="615757"/>
          </a:xfrm>
          <a:prstGeom prst="rect">
            <a:avLst/>
          </a:prstGeom>
          <a:solidFill>
            <a:schemeClr val="accent5"/>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4.</a:t>
            </a:r>
          </a:p>
        </p:txBody>
      </p:sp>
      <p:sp>
        <p:nvSpPr>
          <p:cNvPr id="33" name="Text Placeholder 4">
            <a:extLst>
              <a:ext uri="{FF2B5EF4-FFF2-40B4-BE49-F238E27FC236}">
                <a16:creationId xmlns:a16="http://schemas.microsoft.com/office/drawing/2014/main" id="{0BB4806B-C7FA-DD4C-A1C9-B16EAF546626}"/>
              </a:ext>
            </a:extLst>
          </p:cNvPr>
          <p:cNvSpPr>
            <a:spLocks noGrp="1"/>
          </p:cNvSpPr>
          <p:nvPr>
            <p:ph type="body" sz="quarter" idx="33" hasCustomPrompt="1"/>
          </p:nvPr>
        </p:nvSpPr>
        <p:spPr>
          <a:xfrm>
            <a:off x="835579" y="4893604"/>
            <a:ext cx="682370" cy="615757"/>
          </a:xfrm>
          <a:prstGeom prst="rect">
            <a:avLst/>
          </a:prstGeom>
          <a:solidFill>
            <a:schemeClr val="accent4"/>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5.</a:t>
            </a:r>
          </a:p>
        </p:txBody>
      </p:sp>
    </p:spTree>
    <p:extLst>
      <p:ext uri="{BB962C8B-B14F-4D97-AF65-F5344CB8AC3E}">
        <p14:creationId xmlns:p14="http://schemas.microsoft.com/office/powerpoint/2010/main" val="8564976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ey Findings">
    <p:spTree>
      <p:nvGrpSpPr>
        <p:cNvPr id="1" name=""/>
        <p:cNvGrpSpPr/>
        <p:nvPr/>
      </p:nvGrpSpPr>
      <p:grpSpPr>
        <a:xfrm>
          <a:off x="0" y="0"/>
          <a:ext cx="0" cy="0"/>
          <a:chOff x="0" y="0"/>
          <a:chExt cx="0" cy="0"/>
        </a:xfrm>
      </p:grpSpPr>
      <p:sp>
        <p:nvSpPr>
          <p:cNvPr id="22" name="Text Placeholder 4">
            <a:extLst>
              <a:ext uri="{FF2B5EF4-FFF2-40B4-BE49-F238E27FC236}">
                <a16:creationId xmlns:a16="http://schemas.microsoft.com/office/drawing/2014/main" id="{B5F13504-136D-3943-9D11-4E2D9E267D03}"/>
              </a:ext>
            </a:extLst>
          </p:cNvPr>
          <p:cNvSpPr>
            <a:spLocks noGrp="1"/>
          </p:cNvSpPr>
          <p:nvPr>
            <p:ph type="body" sz="quarter" idx="18" hasCustomPrompt="1"/>
          </p:nvPr>
        </p:nvSpPr>
        <p:spPr>
          <a:xfrm>
            <a:off x="843237" y="1595966"/>
            <a:ext cx="682370" cy="615757"/>
          </a:xfrm>
          <a:prstGeom prst="rect">
            <a:avLst/>
          </a:prstGeom>
          <a:solidFill>
            <a:schemeClr val="accent3"/>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1.</a:t>
            </a:r>
          </a:p>
        </p:txBody>
      </p:sp>
      <p:sp>
        <p:nvSpPr>
          <p:cNvPr id="16" name="Text Placeholder 15">
            <a:extLst>
              <a:ext uri="{FF2B5EF4-FFF2-40B4-BE49-F238E27FC236}">
                <a16:creationId xmlns:a16="http://schemas.microsoft.com/office/drawing/2014/main" id="{4F2707B9-B210-A445-85C9-F04E03E671A3}"/>
              </a:ext>
            </a:extLst>
          </p:cNvPr>
          <p:cNvSpPr>
            <a:spLocks noGrp="1"/>
          </p:cNvSpPr>
          <p:nvPr>
            <p:ph type="body" sz="quarter" idx="11"/>
          </p:nvPr>
        </p:nvSpPr>
        <p:spPr>
          <a:xfrm>
            <a:off x="1674530" y="1592016"/>
            <a:ext cx="9846507"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3" name="Text Placeholder 15">
            <a:extLst>
              <a:ext uri="{FF2B5EF4-FFF2-40B4-BE49-F238E27FC236}">
                <a16:creationId xmlns:a16="http://schemas.microsoft.com/office/drawing/2014/main" id="{6DD42DFD-B61A-C647-AC3E-B925DFB8B247}"/>
              </a:ext>
            </a:extLst>
          </p:cNvPr>
          <p:cNvSpPr>
            <a:spLocks noGrp="1"/>
          </p:cNvSpPr>
          <p:nvPr>
            <p:ph type="body" sz="quarter" idx="26"/>
          </p:nvPr>
        </p:nvSpPr>
        <p:spPr>
          <a:xfrm>
            <a:off x="1674530" y="2417413"/>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4" name="Text Placeholder 15">
            <a:extLst>
              <a:ext uri="{FF2B5EF4-FFF2-40B4-BE49-F238E27FC236}">
                <a16:creationId xmlns:a16="http://schemas.microsoft.com/office/drawing/2014/main" id="{4A1684D6-1376-5E42-AA28-9E5B8AE37638}"/>
              </a:ext>
            </a:extLst>
          </p:cNvPr>
          <p:cNvSpPr>
            <a:spLocks noGrp="1"/>
          </p:cNvSpPr>
          <p:nvPr>
            <p:ph type="body" sz="quarter" idx="27"/>
          </p:nvPr>
        </p:nvSpPr>
        <p:spPr>
          <a:xfrm>
            <a:off x="1674530" y="3242810"/>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5" name="Text Placeholder 15">
            <a:extLst>
              <a:ext uri="{FF2B5EF4-FFF2-40B4-BE49-F238E27FC236}">
                <a16:creationId xmlns:a16="http://schemas.microsoft.com/office/drawing/2014/main" id="{F3C20B42-9C92-354F-B2F2-5A81F72B2204}"/>
              </a:ext>
            </a:extLst>
          </p:cNvPr>
          <p:cNvSpPr>
            <a:spLocks noGrp="1"/>
          </p:cNvSpPr>
          <p:nvPr>
            <p:ph type="body" sz="quarter" idx="28"/>
          </p:nvPr>
        </p:nvSpPr>
        <p:spPr>
          <a:xfrm>
            <a:off x="1686888" y="4068207"/>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46" name="Text Placeholder 15">
            <a:extLst>
              <a:ext uri="{FF2B5EF4-FFF2-40B4-BE49-F238E27FC236}">
                <a16:creationId xmlns:a16="http://schemas.microsoft.com/office/drawing/2014/main" id="{FA707FF9-CC68-D649-9D5D-B863A810D3E2}"/>
              </a:ext>
            </a:extLst>
          </p:cNvPr>
          <p:cNvSpPr>
            <a:spLocks noGrp="1"/>
          </p:cNvSpPr>
          <p:nvPr>
            <p:ph type="body" sz="quarter" idx="29"/>
          </p:nvPr>
        </p:nvSpPr>
        <p:spPr>
          <a:xfrm>
            <a:off x="1686888" y="4893604"/>
            <a:ext cx="9846506" cy="593723"/>
          </a:xfrm>
          <a:prstGeom prst="rect">
            <a:avLst/>
          </a:prstGeom>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Click to edit Master text styles</a:t>
            </a:r>
          </a:p>
        </p:txBody>
      </p:sp>
      <p:sp>
        <p:nvSpPr>
          <p:cNvPr id="26" name="TextBox 25">
            <a:extLst>
              <a:ext uri="{FF2B5EF4-FFF2-40B4-BE49-F238E27FC236}">
                <a16:creationId xmlns:a16="http://schemas.microsoft.com/office/drawing/2014/main" id="{2FCFDC48-B866-304D-BD6D-986CC2392BE6}"/>
              </a:ext>
            </a:extLst>
          </p:cNvPr>
          <p:cNvSpPr txBox="1"/>
          <p:nvPr userDrawn="1"/>
        </p:nvSpPr>
        <p:spPr>
          <a:xfrm>
            <a:off x="920016" y="4678005"/>
            <a:ext cx="556164" cy="523220"/>
          </a:xfrm>
          <a:prstGeom prst="rect">
            <a:avLst/>
          </a:prstGeom>
          <a:noFill/>
        </p:spPr>
        <p:txBody>
          <a:bodyPr wrap="square" rtlCol="0">
            <a:spAutoFit/>
          </a:bodyPr>
          <a:lstStyle/>
          <a:p>
            <a:r>
              <a:rPr lang="en-US" sz="2800">
                <a:solidFill>
                  <a:schemeClr val="bg1"/>
                </a:solidFill>
              </a:rPr>
              <a:t>5.</a:t>
            </a:r>
          </a:p>
        </p:txBody>
      </p:sp>
      <p:pic>
        <p:nvPicPr>
          <p:cNvPr id="36" name="Picture 35">
            <a:extLst>
              <a:ext uri="{FF2B5EF4-FFF2-40B4-BE49-F238E27FC236}">
                <a16:creationId xmlns:a16="http://schemas.microsoft.com/office/drawing/2014/main" id="{18C246C5-ABD9-B349-BDA5-4BD49E33FD1D}"/>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37" name="Rectangle 36">
            <a:extLst>
              <a:ext uri="{FF2B5EF4-FFF2-40B4-BE49-F238E27FC236}">
                <a16:creationId xmlns:a16="http://schemas.microsoft.com/office/drawing/2014/main" id="{0B1AFCB9-E3B0-0949-B5A0-9D932A7FFA13}"/>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39" name="Straight Connector 38">
            <a:extLst>
              <a:ext uri="{FF2B5EF4-FFF2-40B4-BE49-F238E27FC236}">
                <a16:creationId xmlns:a16="http://schemas.microsoft.com/office/drawing/2014/main" id="{C2B6A306-F101-674E-98C2-ED50DD8B8A91}"/>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8" name="Text Placeholder 12">
            <a:extLst>
              <a:ext uri="{FF2B5EF4-FFF2-40B4-BE49-F238E27FC236}">
                <a16:creationId xmlns:a16="http://schemas.microsoft.com/office/drawing/2014/main" id="{2E4289F9-89DA-2F47-AD17-084FE82226B7}"/>
              </a:ext>
            </a:extLst>
          </p:cNvPr>
          <p:cNvSpPr>
            <a:spLocks noGrp="1"/>
          </p:cNvSpPr>
          <p:nvPr>
            <p:ph type="body" sz="quarter" idx="20" hasCustomPrompt="1"/>
          </p:nvPr>
        </p:nvSpPr>
        <p:spPr>
          <a:xfrm>
            <a:off x="793791" y="761543"/>
            <a:ext cx="10689032" cy="538265"/>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sp>
        <p:nvSpPr>
          <p:cNvPr id="3" name="TextBox 2">
            <a:extLst>
              <a:ext uri="{FF2B5EF4-FFF2-40B4-BE49-F238E27FC236}">
                <a16:creationId xmlns:a16="http://schemas.microsoft.com/office/drawing/2014/main" id="{400C6B10-884B-604F-AB3E-5C3D3D57B433}"/>
              </a:ext>
            </a:extLst>
          </p:cNvPr>
          <p:cNvSpPr txBox="1"/>
          <p:nvPr userDrawn="1"/>
        </p:nvSpPr>
        <p:spPr>
          <a:xfrm>
            <a:off x="1165860" y="2320290"/>
            <a:ext cx="184731" cy="369332"/>
          </a:xfrm>
          <a:prstGeom prst="rect">
            <a:avLst/>
          </a:prstGeom>
          <a:noFill/>
        </p:spPr>
        <p:txBody>
          <a:bodyPr wrap="none" rtlCol="0">
            <a:spAutoFit/>
          </a:bodyPr>
          <a:lstStyle/>
          <a:p>
            <a:endParaRPr lang="en-US"/>
          </a:p>
        </p:txBody>
      </p:sp>
      <p:sp>
        <p:nvSpPr>
          <p:cNvPr id="25" name="Text Placeholder 4">
            <a:extLst>
              <a:ext uri="{FF2B5EF4-FFF2-40B4-BE49-F238E27FC236}">
                <a16:creationId xmlns:a16="http://schemas.microsoft.com/office/drawing/2014/main" id="{1B119A88-F3E9-034E-9022-930C17C13DA1}"/>
              </a:ext>
            </a:extLst>
          </p:cNvPr>
          <p:cNvSpPr>
            <a:spLocks noGrp="1"/>
          </p:cNvSpPr>
          <p:nvPr>
            <p:ph type="body" sz="quarter" idx="30" hasCustomPrompt="1"/>
          </p:nvPr>
        </p:nvSpPr>
        <p:spPr>
          <a:xfrm>
            <a:off x="844464" y="2420376"/>
            <a:ext cx="682370" cy="615757"/>
          </a:xfrm>
          <a:prstGeom prst="rect">
            <a:avLst/>
          </a:prstGeom>
          <a:solidFill>
            <a:schemeClr val="accent5">
              <a:lumMod val="60000"/>
              <a:lumOff val="40000"/>
            </a:schemeClr>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2.</a:t>
            </a:r>
          </a:p>
        </p:txBody>
      </p:sp>
      <p:sp>
        <p:nvSpPr>
          <p:cNvPr id="27" name="Text Placeholder 4">
            <a:extLst>
              <a:ext uri="{FF2B5EF4-FFF2-40B4-BE49-F238E27FC236}">
                <a16:creationId xmlns:a16="http://schemas.microsoft.com/office/drawing/2014/main" id="{7BBA291F-D55B-024E-AD70-717E2D29AF23}"/>
              </a:ext>
            </a:extLst>
          </p:cNvPr>
          <p:cNvSpPr>
            <a:spLocks noGrp="1"/>
          </p:cNvSpPr>
          <p:nvPr>
            <p:ph type="body" sz="quarter" idx="31" hasCustomPrompt="1"/>
          </p:nvPr>
        </p:nvSpPr>
        <p:spPr>
          <a:xfrm>
            <a:off x="835579" y="3244786"/>
            <a:ext cx="682370" cy="615757"/>
          </a:xfrm>
          <a:prstGeom prst="rect">
            <a:avLst/>
          </a:prstGeom>
          <a:solidFill>
            <a:schemeClr val="accent6"/>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3.</a:t>
            </a:r>
          </a:p>
        </p:txBody>
      </p:sp>
      <p:sp>
        <p:nvSpPr>
          <p:cNvPr id="30" name="Text Placeholder 4">
            <a:extLst>
              <a:ext uri="{FF2B5EF4-FFF2-40B4-BE49-F238E27FC236}">
                <a16:creationId xmlns:a16="http://schemas.microsoft.com/office/drawing/2014/main" id="{C5F4F98C-0CC1-B840-9A5E-AD0E0205610A}"/>
              </a:ext>
            </a:extLst>
          </p:cNvPr>
          <p:cNvSpPr>
            <a:spLocks noGrp="1"/>
          </p:cNvSpPr>
          <p:nvPr>
            <p:ph type="body" sz="quarter" idx="32" hasCustomPrompt="1"/>
          </p:nvPr>
        </p:nvSpPr>
        <p:spPr>
          <a:xfrm>
            <a:off x="838567" y="4069196"/>
            <a:ext cx="682370" cy="615757"/>
          </a:xfrm>
          <a:prstGeom prst="rect">
            <a:avLst/>
          </a:prstGeom>
          <a:solidFill>
            <a:schemeClr val="accent5"/>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4.</a:t>
            </a:r>
          </a:p>
        </p:txBody>
      </p:sp>
      <p:sp>
        <p:nvSpPr>
          <p:cNvPr id="31" name="Text Placeholder 4">
            <a:extLst>
              <a:ext uri="{FF2B5EF4-FFF2-40B4-BE49-F238E27FC236}">
                <a16:creationId xmlns:a16="http://schemas.microsoft.com/office/drawing/2014/main" id="{72A1C7FD-AD2C-CA4C-846E-CCD70D02DE5E}"/>
              </a:ext>
            </a:extLst>
          </p:cNvPr>
          <p:cNvSpPr>
            <a:spLocks noGrp="1"/>
          </p:cNvSpPr>
          <p:nvPr>
            <p:ph type="body" sz="quarter" idx="33" hasCustomPrompt="1"/>
          </p:nvPr>
        </p:nvSpPr>
        <p:spPr>
          <a:xfrm>
            <a:off x="835579" y="4893604"/>
            <a:ext cx="682370" cy="615757"/>
          </a:xfrm>
          <a:prstGeom prst="rect">
            <a:avLst/>
          </a:prstGeom>
          <a:solidFill>
            <a:schemeClr val="accent4"/>
          </a:solidFill>
        </p:spPr>
        <p:txBody>
          <a:bodyPr lIns="90000" anchor="ctr" anchorCtr="0">
            <a:noAutofit/>
          </a:bodyPr>
          <a:lstStyle>
            <a:lvl1pPr marL="0" indent="0" algn="ctr">
              <a:buNone/>
              <a:defRPr sz="3600" b="0"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5.</a:t>
            </a:r>
          </a:p>
        </p:txBody>
      </p:sp>
    </p:spTree>
    <p:extLst>
      <p:ext uri="{BB962C8B-B14F-4D97-AF65-F5344CB8AC3E}">
        <p14:creationId xmlns:p14="http://schemas.microsoft.com/office/powerpoint/2010/main" val="1963859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Key Finding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4F2707B9-B210-A445-85C9-F04E03E671A3}"/>
              </a:ext>
            </a:extLst>
          </p:cNvPr>
          <p:cNvSpPr>
            <a:spLocks noGrp="1"/>
          </p:cNvSpPr>
          <p:nvPr>
            <p:ph type="body" sz="quarter" idx="11" hasCustomPrompt="1"/>
          </p:nvPr>
        </p:nvSpPr>
        <p:spPr>
          <a:xfrm>
            <a:off x="778409" y="1621166"/>
            <a:ext cx="10704414" cy="593723"/>
          </a:xfrm>
          <a:prstGeom prst="rect">
            <a:avLst/>
          </a:prstGeom>
          <a:solidFill>
            <a:schemeClr val="accent3"/>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1. Click to edit Master text styles</a:t>
            </a:r>
          </a:p>
        </p:txBody>
      </p:sp>
      <p:sp>
        <p:nvSpPr>
          <p:cNvPr id="43" name="Text Placeholder 15">
            <a:extLst>
              <a:ext uri="{FF2B5EF4-FFF2-40B4-BE49-F238E27FC236}">
                <a16:creationId xmlns:a16="http://schemas.microsoft.com/office/drawing/2014/main" id="{6DD42DFD-B61A-C647-AC3E-B925DFB8B247}"/>
              </a:ext>
            </a:extLst>
          </p:cNvPr>
          <p:cNvSpPr>
            <a:spLocks noGrp="1"/>
          </p:cNvSpPr>
          <p:nvPr>
            <p:ph type="body" sz="quarter" idx="26" hasCustomPrompt="1"/>
          </p:nvPr>
        </p:nvSpPr>
        <p:spPr>
          <a:xfrm>
            <a:off x="791910" y="2494736"/>
            <a:ext cx="10707408" cy="593723"/>
          </a:xfrm>
          <a:prstGeom prst="rect">
            <a:avLst/>
          </a:prstGeom>
          <a:solidFill>
            <a:schemeClr val="accent5">
              <a:lumMod val="60000"/>
              <a:lumOff val="40000"/>
            </a:schemeClr>
          </a:solidFill>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2. Click to edit Master text styles</a:t>
            </a:r>
          </a:p>
        </p:txBody>
      </p:sp>
      <p:sp>
        <p:nvSpPr>
          <p:cNvPr id="44" name="Text Placeholder 15">
            <a:extLst>
              <a:ext uri="{FF2B5EF4-FFF2-40B4-BE49-F238E27FC236}">
                <a16:creationId xmlns:a16="http://schemas.microsoft.com/office/drawing/2014/main" id="{4A1684D6-1376-5E42-AA28-9E5B8AE37638}"/>
              </a:ext>
            </a:extLst>
          </p:cNvPr>
          <p:cNvSpPr>
            <a:spLocks noGrp="1"/>
          </p:cNvSpPr>
          <p:nvPr>
            <p:ph type="body" sz="quarter" idx="27" hasCustomPrompt="1"/>
          </p:nvPr>
        </p:nvSpPr>
        <p:spPr>
          <a:xfrm>
            <a:off x="791910" y="3307983"/>
            <a:ext cx="10707408" cy="593723"/>
          </a:xfrm>
          <a:prstGeom prst="rect">
            <a:avLst/>
          </a:prstGeom>
          <a:solidFill>
            <a:schemeClr val="accent6"/>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3. Click to edit Master text styles</a:t>
            </a:r>
          </a:p>
        </p:txBody>
      </p:sp>
      <p:sp>
        <p:nvSpPr>
          <p:cNvPr id="45" name="Text Placeholder 15">
            <a:extLst>
              <a:ext uri="{FF2B5EF4-FFF2-40B4-BE49-F238E27FC236}">
                <a16:creationId xmlns:a16="http://schemas.microsoft.com/office/drawing/2014/main" id="{F3C20B42-9C92-354F-B2F2-5A81F72B2204}"/>
              </a:ext>
            </a:extLst>
          </p:cNvPr>
          <p:cNvSpPr>
            <a:spLocks noGrp="1"/>
          </p:cNvSpPr>
          <p:nvPr>
            <p:ph type="body" sz="quarter" idx="28" hasCustomPrompt="1"/>
          </p:nvPr>
        </p:nvSpPr>
        <p:spPr>
          <a:xfrm>
            <a:off x="791910" y="4126637"/>
            <a:ext cx="10707408" cy="593723"/>
          </a:xfrm>
          <a:prstGeom prst="rect">
            <a:avLst/>
          </a:prstGeom>
          <a:solidFill>
            <a:schemeClr val="accent1">
              <a:lumMod val="60000"/>
              <a:lumOff val="40000"/>
            </a:schemeClr>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4. Click to edit Master text styles</a:t>
            </a:r>
          </a:p>
        </p:txBody>
      </p:sp>
      <p:sp>
        <p:nvSpPr>
          <p:cNvPr id="46" name="Text Placeholder 15">
            <a:extLst>
              <a:ext uri="{FF2B5EF4-FFF2-40B4-BE49-F238E27FC236}">
                <a16:creationId xmlns:a16="http://schemas.microsoft.com/office/drawing/2014/main" id="{FA707FF9-CC68-D649-9D5D-B863A810D3E2}"/>
              </a:ext>
            </a:extLst>
          </p:cNvPr>
          <p:cNvSpPr>
            <a:spLocks noGrp="1"/>
          </p:cNvSpPr>
          <p:nvPr>
            <p:ph type="body" sz="quarter" idx="29" hasCustomPrompt="1"/>
          </p:nvPr>
        </p:nvSpPr>
        <p:spPr>
          <a:xfrm>
            <a:off x="791910" y="4954206"/>
            <a:ext cx="10707408" cy="593723"/>
          </a:xfrm>
          <a:prstGeom prst="rect">
            <a:avLst/>
          </a:prstGeom>
          <a:solidFill>
            <a:schemeClr val="accent4"/>
          </a:solidFill>
          <a:ln>
            <a:noFill/>
          </a:ln>
        </p:spPr>
        <p:txBody>
          <a:bodyPr anchor="ctr">
            <a:noAutofit/>
          </a:bodyPr>
          <a:lstStyle>
            <a:lvl1pPr marL="0" inden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GB"/>
              <a:t>5. Click to edit Master text styles</a:t>
            </a:r>
          </a:p>
        </p:txBody>
      </p:sp>
      <p:pic>
        <p:nvPicPr>
          <p:cNvPr id="17" name="Picture 16">
            <a:extLst>
              <a:ext uri="{FF2B5EF4-FFF2-40B4-BE49-F238E27FC236}">
                <a16:creationId xmlns:a16="http://schemas.microsoft.com/office/drawing/2014/main" id="{3F9D9586-2209-0342-89C2-34C157E64024}"/>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18" name="Rectangle 17">
            <a:extLst>
              <a:ext uri="{FF2B5EF4-FFF2-40B4-BE49-F238E27FC236}">
                <a16:creationId xmlns:a16="http://schemas.microsoft.com/office/drawing/2014/main" id="{D30B17FC-2D54-9F44-99D8-2A5B579D778F}"/>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29" name="Text Placeholder 12">
            <a:extLst>
              <a:ext uri="{FF2B5EF4-FFF2-40B4-BE49-F238E27FC236}">
                <a16:creationId xmlns:a16="http://schemas.microsoft.com/office/drawing/2014/main" id="{5097D2E4-2D83-DC4C-9033-13663A6D8572}"/>
              </a:ext>
            </a:extLst>
          </p:cNvPr>
          <p:cNvSpPr>
            <a:spLocks noGrp="1"/>
          </p:cNvSpPr>
          <p:nvPr>
            <p:ph type="body" sz="quarter" idx="20" hasCustomPrompt="1"/>
          </p:nvPr>
        </p:nvSpPr>
        <p:spPr>
          <a:xfrm>
            <a:off x="793791" y="761543"/>
            <a:ext cx="10689032" cy="538265"/>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cxnSp>
        <p:nvCxnSpPr>
          <p:cNvPr id="11" name="Straight Connector 10">
            <a:extLst>
              <a:ext uri="{FF2B5EF4-FFF2-40B4-BE49-F238E27FC236}">
                <a16:creationId xmlns:a16="http://schemas.microsoft.com/office/drawing/2014/main" id="{125C8BEB-8A29-7246-9773-7FB8F1E49DAB}"/>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886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Logo Dark Tex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33ECB65-0AE0-FE7E-746B-06735B3F31C5}"/>
              </a:ext>
            </a:extLst>
          </p:cNvPr>
          <p:cNvPicPr>
            <a:picLocks noChangeAspect="1"/>
          </p:cNvPicPr>
          <p:nvPr userDrawn="1"/>
        </p:nvPicPr>
        <p:blipFill>
          <a:blip r:embed="rId4"/>
          <a:stretch>
            <a:fillRect/>
          </a:stretch>
        </p:blipFill>
        <p:spPr>
          <a:xfrm>
            <a:off x="629548" y="360339"/>
            <a:ext cx="2455329" cy="879521"/>
          </a:xfrm>
          <a:prstGeom prst="rect">
            <a:avLst/>
          </a:prstGeom>
        </p:spPr>
      </p:pic>
      <p:sp>
        <p:nvSpPr>
          <p:cNvPr id="7" name="Text Placeholder 8">
            <a:extLst>
              <a:ext uri="{FF2B5EF4-FFF2-40B4-BE49-F238E27FC236}">
                <a16:creationId xmlns:a16="http://schemas.microsoft.com/office/drawing/2014/main" id="{9A21069E-F9B2-7146-8F93-593D736AFFD2}"/>
              </a:ext>
            </a:extLst>
          </p:cNvPr>
          <p:cNvSpPr>
            <a:spLocks noGrp="1"/>
          </p:cNvSpPr>
          <p:nvPr>
            <p:ph type="body" sz="quarter" idx="13" hasCustomPrompt="1"/>
          </p:nvPr>
        </p:nvSpPr>
        <p:spPr>
          <a:xfrm>
            <a:off x="611188" y="5405884"/>
            <a:ext cx="663575" cy="47583"/>
          </a:xfrm>
          <a:solidFill>
            <a:schemeClr val="bg1"/>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1" name="Date Placeholder 10">
            <a:extLst>
              <a:ext uri="{FF2B5EF4-FFF2-40B4-BE49-F238E27FC236}">
                <a16:creationId xmlns:a16="http://schemas.microsoft.com/office/drawing/2014/main" id="{0B6E078E-4875-D84D-0295-9FDC54A8FABC}"/>
              </a:ext>
            </a:extLst>
          </p:cNvPr>
          <p:cNvSpPr>
            <a:spLocks noGrp="1"/>
          </p:cNvSpPr>
          <p:nvPr>
            <p:ph type="dt" sz="half" idx="14"/>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1BD4D998-766D-7CD7-5635-C553DAB71B2C}"/>
              </a:ext>
            </a:extLst>
          </p:cNvPr>
          <p:cNvSpPr>
            <a:spLocks noGrp="1"/>
          </p:cNvSpPr>
          <p:nvPr>
            <p:ph type="ftr" sz="quarter" idx="15"/>
          </p:nvPr>
        </p:nvSpPr>
        <p:spPr/>
        <p:txBody>
          <a:bodyPr/>
          <a:lstStyle/>
          <a:p>
            <a:r>
              <a:rPr lang="en-GB"/>
              <a:t>Private &amp; Confidential</a:t>
            </a:r>
          </a:p>
        </p:txBody>
      </p:sp>
    </p:spTree>
    <p:extLst>
      <p:ext uri="{BB962C8B-B14F-4D97-AF65-F5344CB8AC3E}">
        <p14:creationId xmlns:p14="http://schemas.microsoft.com/office/powerpoint/2010/main" val="166292455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id="{E64CBF50-1A7B-7143-8948-CDFD63A0F3AF}"/>
              </a:ext>
            </a:extLst>
          </p:cNvPr>
          <p:cNvSpPr>
            <a:spLocks noGrp="1"/>
          </p:cNvSpPr>
          <p:nvPr>
            <p:ph type="body" sz="quarter" idx="17"/>
          </p:nvPr>
        </p:nvSpPr>
        <p:spPr>
          <a:xfrm>
            <a:off x="791701" y="1542697"/>
            <a:ext cx="10782472" cy="916925"/>
          </a:xfrm>
          <a:prstGeom prst="rect">
            <a:avLst/>
          </a:prstGeo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4">
            <a:extLst>
              <a:ext uri="{FF2B5EF4-FFF2-40B4-BE49-F238E27FC236}">
                <a16:creationId xmlns:a16="http://schemas.microsoft.com/office/drawing/2014/main" id="{B5C7305B-A2B7-AA4D-896A-7591B35AAA3F}"/>
              </a:ext>
            </a:extLst>
          </p:cNvPr>
          <p:cNvSpPr>
            <a:spLocks noGrp="1"/>
          </p:cNvSpPr>
          <p:nvPr>
            <p:ph type="body" sz="quarter" idx="18"/>
          </p:nvPr>
        </p:nvSpPr>
        <p:spPr>
          <a:xfrm>
            <a:off x="791701" y="2655076"/>
            <a:ext cx="10782471" cy="916925"/>
          </a:xfrm>
          <a:prstGeom prst="rect">
            <a:avLst/>
          </a:prstGeo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4">
            <a:extLst>
              <a:ext uri="{FF2B5EF4-FFF2-40B4-BE49-F238E27FC236}">
                <a16:creationId xmlns:a16="http://schemas.microsoft.com/office/drawing/2014/main" id="{9CF0A1E4-BD30-514D-B900-97F328450067}"/>
              </a:ext>
            </a:extLst>
          </p:cNvPr>
          <p:cNvSpPr>
            <a:spLocks noGrp="1"/>
          </p:cNvSpPr>
          <p:nvPr>
            <p:ph type="body" sz="quarter" idx="19"/>
          </p:nvPr>
        </p:nvSpPr>
        <p:spPr>
          <a:xfrm>
            <a:off x="779001" y="3767455"/>
            <a:ext cx="10782471" cy="916925"/>
          </a:xfrm>
          <a:prstGeom prst="rect">
            <a:avLst/>
          </a:prstGeo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4" name="Text Placeholder 12">
            <a:extLst>
              <a:ext uri="{FF2B5EF4-FFF2-40B4-BE49-F238E27FC236}">
                <a16:creationId xmlns:a16="http://schemas.microsoft.com/office/drawing/2014/main" id="{27E263A3-896D-704F-8F8A-9E6499B6BEDC}"/>
              </a:ext>
            </a:extLst>
          </p:cNvPr>
          <p:cNvSpPr>
            <a:spLocks noGrp="1"/>
          </p:cNvSpPr>
          <p:nvPr>
            <p:ph type="body" sz="quarter" idx="20" hasCustomPrompt="1"/>
          </p:nvPr>
        </p:nvSpPr>
        <p:spPr>
          <a:xfrm>
            <a:off x="793791" y="761543"/>
            <a:ext cx="10782472" cy="538265"/>
          </a:xfrm>
          <a:prstGeom prst="rect">
            <a:avLst/>
          </a:prstGeom>
        </p:spPr>
        <p:txBody>
          <a:bodyPr lIns="0">
            <a:norm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Key findings </a:t>
            </a:r>
          </a:p>
        </p:txBody>
      </p:sp>
      <p:sp>
        <p:nvSpPr>
          <p:cNvPr id="25" name="Text Placeholder 4">
            <a:extLst>
              <a:ext uri="{FF2B5EF4-FFF2-40B4-BE49-F238E27FC236}">
                <a16:creationId xmlns:a16="http://schemas.microsoft.com/office/drawing/2014/main" id="{FE7875DA-6129-0040-ABCF-E4B580E0A56F}"/>
              </a:ext>
            </a:extLst>
          </p:cNvPr>
          <p:cNvSpPr>
            <a:spLocks noGrp="1"/>
          </p:cNvSpPr>
          <p:nvPr>
            <p:ph type="body" sz="quarter" idx="21"/>
          </p:nvPr>
        </p:nvSpPr>
        <p:spPr>
          <a:xfrm>
            <a:off x="782251" y="4879834"/>
            <a:ext cx="10782471" cy="916925"/>
          </a:xfrm>
          <a:prstGeom prst="rect">
            <a:avLst/>
          </a:prstGeom>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12" name="Straight Connector 11">
            <a:extLst>
              <a:ext uri="{FF2B5EF4-FFF2-40B4-BE49-F238E27FC236}">
                <a16:creationId xmlns:a16="http://schemas.microsoft.com/office/drawing/2014/main" id="{734E8F32-1750-7B4B-8644-795BAB8BCE71}"/>
              </a:ext>
            </a:extLst>
          </p:cNvPr>
          <p:cNvCxnSpPr/>
          <p:nvPr userDrawn="1"/>
        </p:nvCxnSpPr>
        <p:spPr>
          <a:xfrm>
            <a:off x="793268"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0215EDF-8A88-8244-8B42-E20F22B8CCE7}"/>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16" name="Rectangle 15">
            <a:extLst>
              <a:ext uri="{FF2B5EF4-FFF2-40B4-BE49-F238E27FC236}">
                <a16:creationId xmlns:a16="http://schemas.microsoft.com/office/drawing/2014/main" id="{EE689726-1E43-8B4F-B3FB-9C1978648CB3}"/>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Tree>
    <p:extLst>
      <p:ext uri="{BB962C8B-B14F-4D97-AF65-F5344CB8AC3E}">
        <p14:creationId xmlns:p14="http://schemas.microsoft.com/office/powerpoint/2010/main" val="33375278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0B02E9-573C-E446-9BB3-03930350ADA4}"/>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11" name="Rectangle 10">
            <a:extLst>
              <a:ext uri="{FF2B5EF4-FFF2-40B4-BE49-F238E27FC236}">
                <a16:creationId xmlns:a16="http://schemas.microsoft.com/office/drawing/2014/main" id="{F3563CE4-0803-3840-981E-9C94F79B8FBC}"/>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9" name="Text Placeholder 4">
            <a:extLst>
              <a:ext uri="{FF2B5EF4-FFF2-40B4-BE49-F238E27FC236}">
                <a16:creationId xmlns:a16="http://schemas.microsoft.com/office/drawing/2014/main" id="{477258F1-E97B-8B42-82AA-F9069C8FD028}"/>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
        <p:nvSpPr>
          <p:cNvPr id="20" name="Text Placeholder 12">
            <a:extLst>
              <a:ext uri="{FF2B5EF4-FFF2-40B4-BE49-F238E27FC236}">
                <a16:creationId xmlns:a16="http://schemas.microsoft.com/office/drawing/2014/main" id="{7308CFFF-35F0-0544-898F-92858AFCC5D4}"/>
              </a:ext>
            </a:extLst>
          </p:cNvPr>
          <p:cNvSpPr>
            <a:spLocks noGrp="1"/>
          </p:cNvSpPr>
          <p:nvPr>
            <p:ph type="body" sz="quarter" idx="12"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
        <p:nvSpPr>
          <p:cNvPr id="22" name="Text Placeholder 4">
            <a:extLst>
              <a:ext uri="{FF2B5EF4-FFF2-40B4-BE49-F238E27FC236}">
                <a16:creationId xmlns:a16="http://schemas.microsoft.com/office/drawing/2014/main" id="{D76D481F-ED51-E74A-A1FB-41014E8BB247}"/>
              </a:ext>
            </a:extLst>
          </p:cNvPr>
          <p:cNvSpPr>
            <a:spLocks noGrp="1"/>
          </p:cNvSpPr>
          <p:nvPr>
            <p:ph type="body" sz="quarter" idx="13"/>
          </p:nvPr>
        </p:nvSpPr>
        <p:spPr>
          <a:xfrm>
            <a:off x="804285" y="5978123"/>
            <a:ext cx="9541795" cy="550736"/>
          </a:xfrm>
          <a:prstGeom prst="rect">
            <a:avLst/>
          </a:prstGeom>
        </p:spPr>
        <p:txBody>
          <a:bodyPr lIns="0">
            <a:noAutofit/>
          </a:bodyPr>
          <a:lstStyle>
            <a:lvl1pPr marL="0" indent="0" algn="l">
              <a:buNone/>
              <a:defRPr sz="9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cxnSp>
        <p:nvCxnSpPr>
          <p:cNvPr id="8" name="Straight Connector 7">
            <a:extLst>
              <a:ext uri="{FF2B5EF4-FFF2-40B4-BE49-F238E27FC236}">
                <a16:creationId xmlns:a16="http://schemas.microsoft.com/office/drawing/2014/main" id="{5527825B-A8D9-184A-B846-84F474477168}"/>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931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E969E1-E0CD-CC4B-A1F1-A8142E1DC765}"/>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14" name="Rectangle 13">
            <a:extLst>
              <a:ext uri="{FF2B5EF4-FFF2-40B4-BE49-F238E27FC236}">
                <a16:creationId xmlns:a16="http://schemas.microsoft.com/office/drawing/2014/main" id="{ED1A3067-B131-414A-927A-CF488C655CE9}"/>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9" name="Straight Connector 8">
            <a:extLst>
              <a:ext uri="{FF2B5EF4-FFF2-40B4-BE49-F238E27FC236}">
                <a16:creationId xmlns:a16="http://schemas.microsoft.com/office/drawing/2014/main" id="{7C756C6C-6F6D-8E4C-B204-873571A8EB50}"/>
              </a:ext>
            </a:extLst>
          </p:cNvPr>
          <p:cNvCxnSpPr>
            <a:cxnSpLocks/>
          </p:cNvCxnSpPr>
          <p:nvPr userDrawn="1"/>
        </p:nvCxnSpPr>
        <p:spPr>
          <a:xfrm flipH="1">
            <a:off x="6733055" y="1102710"/>
            <a:ext cx="7937"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pic>
        <p:nvPicPr>
          <p:cNvPr id="17" name="Picture 16" descr="connect graphics@2x.png">
            <a:extLst>
              <a:ext uri="{FF2B5EF4-FFF2-40B4-BE49-F238E27FC236}">
                <a16:creationId xmlns:a16="http://schemas.microsoft.com/office/drawing/2014/main" id="{EB4D667B-FB3F-A243-B31B-3AA5CC8B8697}"/>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191" t="207" r="11013" b="-207"/>
          <a:stretch/>
        </p:blipFill>
        <p:spPr>
          <a:xfrm flipH="1">
            <a:off x="-1" y="2492895"/>
            <a:ext cx="3723701" cy="5651017"/>
          </a:xfrm>
          <a:prstGeom prst="rect">
            <a:avLst/>
          </a:prstGeom>
        </p:spPr>
      </p:pic>
      <p:pic>
        <p:nvPicPr>
          <p:cNvPr id="18" name="Picture 17" descr="connect graphics@2x.png">
            <a:extLst>
              <a:ext uri="{FF2B5EF4-FFF2-40B4-BE49-F238E27FC236}">
                <a16:creationId xmlns:a16="http://schemas.microsoft.com/office/drawing/2014/main" id="{2D081C20-F107-144A-A91B-D0688F6519FD}"/>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191" t="207" r="11013" b="-207"/>
          <a:stretch/>
        </p:blipFill>
        <p:spPr>
          <a:xfrm rot="5400000">
            <a:off x="8355801" y="2244524"/>
            <a:ext cx="3723701" cy="5651017"/>
          </a:xfrm>
          <a:prstGeom prst="rect">
            <a:avLst/>
          </a:prstGeom>
        </p:spPr>
      </p:pic>
      <p:sp>
        <p:nvSpPr>
          <p:cNvPr id="11" name="Text Placeholder 12">
            <a:extLst>
              <a:ext uri="{FF2B5EF4-FFF2-40B4-BE49-F238E27FC236}">
                <a16:creationId xmlns:a16="http://schemas.microsoft.com/office/drawing/2014/main" id="{A761C2B8-7CD8-2349-B9DC-98D1BCFE69C3}"/>
              </a:ext>
            </a:extLst>
          </p:cNvPr>
          <p:cNvSpPr>
            <a:spLocks noGrp="1"/>
          </p:cNvSpPr>
          <p:nvPr>
            <p:ph type="body" sz="quarter" idx="13" hasCustomPrompt="1"/>
          </p:nvPr>
        </p:nvSpPr>
        <p:spPr>
          <a:xfrm>
            <a:off x="804285" y="481184"/>
            <a:ext cx="10699856" cy="792960"/>
          </a:xfrm>
          <a:prstGeom prst="rect">
            <a:avLst/>
          </a:prstGeom>
        </p:spPr>
        <p:txBody>
          <a:bodyPr lIns="0">
            <a:noAutofit/>
          </a:bodyPr>
          <a:lstStyle>
            <a:lvl1pPr marL="0" indent="0" algn="ctr">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6" name="Straight Connector 15">
            <a:extLst>
              <a:ext uri="{FF2B5EF4-FFF2-40B4-BE49-F238E27FC236}">
                <a16:creationId xmlns:a16="http://schemas.microsoft.com/office/drawing/2014/main" id="{3B443B41-D354-384B-AF60-49B743096084}"/>
              </a:ext>
            </a:extLst>
          </p:cNvPr>
          <p:cNvCxnSpPr/>
          <p:nvPr userDrawn="1"/>
        </p:nvCxnSpPr>
        <p:spPr>
          <a:xfrm>
            <a:off x="550201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21" name="Text Placeholder 4">
            <a:extLst>
              <a:ext uri="{FF2B5EF4-FFF2-40B4-BE49-F238E27FC236}">
                <a16:creationId xmlns:a16="http://schemas.microsoft.com/office/drawing/2014/main" id="{3FE34EEB-82C4-8C44-8D8A-BB80377A3EAB}"/>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ctr">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499935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Full Image without Header &amp;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11915"/>
            <a:ext cx="12192000" cy="6858000"/>
          </a:xfrm>
          <a:prstGeom prst="rect">
            <a:avLst/>
          </a:prstGeom>
        </p:spPr>
        <p:txBody>
          <a:bodyPr anchor="ctr"/>
          <a:lstStyle>
            <a:lvl1pPr algn="ctr">
              <a:defRPr/>
            </a:lvl1pPr>
          </a:lstStyle>
          <a:p>
            <a:r>
              <a:rPr lang="en-GB"/>
              <a:t>Click icon to add picture</a:t>
            </a:r>
            <a:endParaRPr lang="en-US"/>
          </a:p>
        </p:txBody>
      </p:sp>
      <p:sp>
        <p:nvSpPr>
          <p:cNvPr id="13" name="Slide Number Placeholder 2">
            <a:extLst>
              <a:ext uri="{FF2B5EF4-FFF2-40B4-BE49-F238E27FC236}">
                <a16:creationId xmlns:a16="http://schemas.microsoft.com/office/drawing/2014/main" id="{07B6FC21-8C67-D24E-BF17-333BC8D3A5E1}"/>
              </a:ext>
            </a:extLst>
          </p:cNvPr>
          <p:cNvSpPr txBox="1">
            <a:spLocks/>
          </p:cNvSpPr>
          <p:nvPr userDrawn="1"/>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
        <p:nvSpPr>
          <p:cNvPr id="16" name="Rectangle 15">
            <a:extLst>
              <a:ext uri="{FF2B5EF4-FFF2-40B4-BE49-F238E27FC236}">
                <a16:creationId xmlns:a16="http://schemas.microsoft.com/office/drawing/2014/main" id="{89EF65A4-6F2C-8846-9F78-B761D0EA2CEC}"/>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pic>
        <p:nvPicPr>
          <p:cNvPr id="15" name="Picture 14">
            <a:extLst>
              <a:ext uri="{FF2B5EF4-FFF2-40B4-BE49-F238E27FC236}">
                <a16:creationId xmlns:a16="http://schemas.microsoft.com/office/drawing/2014/main" id="{07DC54C5-49C7-6747-B217-A7272F6D0CC9}"/>
              </a:ext>
            </a:extLst>
          </p:cNvPr>
          <p:cNvPicPr>
            <a:picLocks noChangeAspect="1"/>
          </p:cNvPicPr>
          <p:nvPr userDrawn="1"/>
        </p:nvPicPr>
        <p:blipFill>
          <a:blip r:embed="rId2"/>
          <a:srcRect/>
          <a:stretch/>
        </p:blipFill>
        <p:spPr>
          <a:xfrm>
            <a:off x="10675962" y="6287585"/>
            <a:ext cx="1133415" cy="251710"/>
          </a:xfrm>
          <a:prstGeom prst="rect">
            <a:avLst/>
          </a:prstGeom>
        </p:spPr>
      </p:pic>
    </p:spTree>
    <p:extLst>
      <p:ext uri="{BB962C8B-B14F-4D97-AF65-F5344CB8AC3E}">
        <p14:creationId xmlns:p14="http://schemas.microsoft.com/office/powerpoint/2010/main" val="446173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B425E85F-23EA-5847-A5AC-3580EF566B11}"/>
              </a:ext>
            </a:extLst>
          </p:cNvPr>
          <p:cNvSpPr>
            <a:spLocks noGrp="1"/>
          </p:cNvSpPr>
          <p:nvPr>
            <p:ph type="body" sz="quarter" idx="13"/>
          </p:nvPr>
        </p:nvSpPr>
        <p:spPr>
          <a:xfrm>
            <a:off x="804285" y="5977542"/>
            <a:ext cx="9529438" cy="550736"/>
          </a:xfrm>
          <a:prstGeom prst="rect">
            <a:avLst/>
          </a:prstGeom>
        </p:spPr>
        <p:txBody>
          <a:bodyPr lIns="0">
            <a:noAutofit/>
          </a:bodyPr>
          <a:lstStyle>
            <a:lvl1pPr marL="0" indent="0" algn="l">
              <a:buNone/>
              <a:defRPr sz="9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13" name="Text Placeholder 12">
            <a:extLst>
              <a:ext uri="{FF2B5EF4-FFF2-40B4-BE49-F238E27FC236}">
                <a16:creationId xmlns:a16="http://schemas.microsoft.com/office/drawing/2014/main" id="{165E8A0B-6C11-8A43-9682-2FC0A517120C}"/>
              </a:ext>
            </a:extLst>
          </p:cNvPr>
          <p:cNvSpPr>
            <a:spLocks noGrp="1"/>
          </p:cNvSpPr>
          <p:nvPr>
            <p:ph type="body" sz="quarter" idx="12"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
        <p:nvSpPr>
          <p:cNvPr id="14" name="Text Placeholder 4">
            <a:extLst>
              <a:ext uri="{FF2B5EF4-FFF2-40B4-BE49-F238E27FC236}">
                <a16:creationId xmlns:a16="http://schemas.microsoft.com/office/drawing/2014/main" id="{36CAAA4B-F6BA-0A42-B5DA-BC0DA7D687F9}"/>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057055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userDrawn="1"/>
        </p:nvSpPr>
        <p:spPr>
          <a:xfrm>
            <a:off x="420" y="-3594"/>
            <a:ext cx="12191580" cy="1277738"/>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A71B78E-F5C4-BA45-B3A3-AD6B3EC1B109}"/>
              </a:ext>
            </a:extLst>
          </p:cNvPr>
          <p:cNvPicPr>
            <a:picLocks noChangeAspect="1"/>
          </p:cNvPicPr>
          <p:nvPr userDrawn="1"/>
        </p:nvPicPr>
        <p:blipFill>
          <a:blip r:embed="rId2"/>
          <a:srcRect/>
          <a:stretch/>
        </p:blipFill>
        <p:spPr>
          <a:xfrm>
            <a:off x="10675962" y="6287585"/>
            <a:ext cx="1133415" cy="251710"/>
          </a:xfrm>
          <a:prstGeom prst="rect">
            <a:avLst/>
          </a:prstGeom>
        </p:spPr>
      </p:pic>
      <p:cxnSp>
        <p:nvCxnSpPr>
          <p:cNvPr id="7" name="Straight Connector 6">
            <a:extLst>
              <a:ext uri="{FF2B5EF4-FFF2-40B4-BE49-F238E27FC236}">
                <a16:creationId xmlns:a16="http://schemas.microsoft.com/office/drawing/2014/main" id="{034EE263-1C2F-694F-A268-B0AA823D599D}"/>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8" name="Text Placeholder 12">
            <a:extLst>
              <a:ext uri="{FF2B5EF4-FFF2-40B4-BE49-F238E27FC236}">
                <a16:creationId xmlns:a16="http://schemas.microsoft.com/office/drawing/2014/main" id="{E411536A-C599-0245-B1B6-567CBB232930}"/>
              </a:ext>
            </a:extLst>
          </p:cNvPr>
          <p:cNvSpPr>
            <a:spLocks noGrp="1"/>
          </p:cNvSpPr>
          <p:nvPr>
            <p:ph type="body" sz="quarter" idx="12"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
        <p:nvSpPr>
          <p:cNvPr id="9" name="Text Placeholder 4">
            <a:extLst>
              <a:ext uri="{FF2B5EF4-FFF2-40B4-BE49-F238E27FC236}">
                <a16:creationId xmlns:a16="http://schemas.microsoft.com/office/drawing/2014/main" id="{AC933B6D-C66D-ED40-9B68-E381AA6F4DCB}"/>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21173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userDrawn="1"/>
        </p:nvSpPr>
        <p:spPr>
          <a:xfrm>
            <a:off x="420" y="-3594"/>
            <a:ext cx="12191580" cy="12777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61D9AF-9390-174B-9C23-BC7B3E5CAEA9}"/>
              </a:ext>
            </a:extLst>
          </p:cNvPr>
          <p:cNvPicPr>
            <a:picLocks noChangeAspect="1"/>
          </p:cNvPicPr>
          <p:nvPr userDrawn="1"/>
        </p:nvPicPr>
        <p:blipFill>
          <a:blip r:embed="rId2"/>
          <a:srcRect/>
          <a:stretch/>
        </p:blipFill>
        <p:spPr>
          <a:xfrm>
            <a:off x="10675962" y="6287585"/>
            <a:ext cx="1133415" cy="251710"/>
          </a:xfrm>
          <a:prstGeom prst="rect">
            <a:avLst/>
          </a:prstGeom>
        </p:spPr>
      </p:pic>
      <p:cxnSp>
        <p:nvCxnSpPr>
          <p:cNvPr id="8" name="Straight Connector 7">
            <a:extLst>
              <a:ext uri="{FF2B5EF4-FFF2-40B4-BE49-F238E27FC236}">
                <a16:creationId xmlns:a16="http://schemas.microsoft.com/office/drawing/2014/main" id="{ED31E41F-4910-3547-8C85-7F46675121F1}"/>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3017CB34-15FC-5348-BFD1-CC4FA1217F24}"/>
              </a:ext>
            </a:extLst>
          </p:cNvPr>
          <p:cNvSpPr>
            <a:spLocks noGrp="1"/>
          </p:cNvSpPr>
          <p:nvPr>
            <p:ph type="body" sz="quarter" idx="12"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
        <p:nvSpPr>
          <p:cNvPr id="11" name="Text Placeholder 4">
            <a:extLst>
              <a:ext uri="{FF2B5EF4-FFF2-40B4-BE49-F238E27FC236}">
                <a16:creationId xmlns:a16="http://schemas.microsoft.com/office/drawing/2014/main" id="{BF0A4812-308B-B843-8A7D-010FC33B567A}"/>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593251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userDrawn="1"/>
        </p:nvSpPr>
        <p:spPr>
          <a:xfrm>
            <a:off x="420" y="-3593"/>
            <a:ext cx="12191580" cy="12777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3DE8A04-7113-194D-93EF-D1C2457E0275}"/>
              </a:ext>
            </a:extLst>
          </p:cNvPr>
          <p:cNvPicPr>
            <a:picLocks noChangeAspect="1"/>
          </p:cNvPicPr>
          <p:nvPr userDrawn="1"/>
        </p:nvPicPr>
        <p:blipFill>
          <a:blip r:embed="rId2"/>
          <a:srcRect/>
          <a:stretch/>
        </p:blipFill>
        <p:spPr>
          <a:xfrm>
            <a:off x="10675962" y="6287585"/>
            <a:ext cx="1133415" cy="251710"/>
          </a:xfrm>
          <a:prstGeom prst="rect">
            <a:avLst/>
          </a:prstGeom>
        </p:spPr>
      </p:pic>
      <p:cxnSp>
        <p:nvCxnSpPr>
          <p:cNvPr id="8" name="Straight Connector 7">
            <a:extLst>
              <a:ext uri="{FF2B5EF4-FFF2-40B4-BE49-F238E27FC236}">
                <a16:creationId xmlns:a16="http://schemas.microsoft.com/office/drawing/2014/main" id="{A9678540-BE90-944A-AEFA-591EE5409C5F}"/>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5C8CB89F-49A4-F046-B264-1A3E66CAC834}"/>
              </a:ext>
            </a:extLst>
          </p:cNvPr>
          <p:cNvSpPr>
            <a:spLocks noGrp="1"/>
          </p:cNvSpPr>
          <p:nvPr>
            <p:ph type="body" sz="quarter" idx="13"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sp>
        <p:nvSpPr>
          <p:cNvPr id="11" name="Text Placeholder 4">
            <a:extLst>
              <a:ext uri="{FF2B5EF4-FFF2-40B4-BE49-F238E27FC236}">
                <a16:creationId xmlns:a16="http://schemas.microsoft.com/office/drawing/2014/main" id="{20B8A68E-2F4E-8D43-BA6F-E017297FFC3F}"/>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500229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EDAE84-8D32-4342-86A4-0368075AE710}"/>
              </a:ext>
            </a:extLst>
          </p:cNvPr>
          <p:cNvSpPr/>
          <p:nvPr userDrawn="1"/>
        </p:nvSpPr>
        <p:spPr>
          <a:xfrm>
            <a:off x="420" y="-3593"/>
            <a:ext cx="12191580" cy="12777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13">
            <a:extLst>
              <a:ext uri="{FF2B5EF4-FFF2-40B4-BE49-F238E27FC236}">
                <a16:creationId xmlns:a16="http://schemas.microsoft.com/office/drawing/2014/main" id="{F8C1D96A-62AF-6946-A75A-8E3253E1EC4E}"/>
              </a:ext>
            </a:extLst>
          </p:cNvPr>
          <p:cNvPicPr>
            <a:picLocks noChangeAspect="1"/>
          </p:cNvPicPr>
          <p:nvPr userDrawn="1"/>
        </p:nvPicPr>
        <p:blipFill>
          <a:blip r:embed="rId2"/>
          <a:srcRect/>
          <a:stretch/>
        </p:blipFill>
        <p:spPr>
          <a:xfrm>
            <a:off x="10675962" y="6287585"/>
            <a:ext cx="1133415" cy="251710"/>
          </a:xfrm>
          <a:prstGeom prst="rect">
            <a:avLst/>
          </a:prstGeom>
        </p:spPr>
      </p:pic>
      <p:cxnSp>
        <p:nvCxnSpPr>
          <p:cNvPr id="8" name="Straight Connector 7">
            <a:extLst>
              <a:ext uri="{FF2B5EF4-FFF2-40B4-BE49-F238E27FC236}">
                <a16:creationId xmlns:a16="http://schemas.microsoft.com/office/drawing/2014/main" id="{330ED21D-6816-D04F-9FF6-2A00607985D4}"/>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7CBD7D84-A183-AA45-B462-6478FFCDC5D9}"/>
              </a:ext>
            </a:extLst>
          </p:cNvPr>
          <p:cNvSpPr>
            <a:spLocks noGrp="1"/>
          </p:cNvSpPr>
          <p:nvPr>
            <p:ph type="body" sz="quarter" idx="13" hasCustomPrompt="1"/>
          </p:nvPr>
        </p:nvSpPr>
        <p:spPr>
          <a:xfrm>
            <a:off x="804285" y="481184"/>
            <a:ext cx="10699856" cy="792960"/>
          </a:xfrm>
          <a:prstGeom prst="rect">
            <a:avLst/>
          </a:prstGeom>
        </p:spPr>
        <p:txBody>
          <a:bodyPr lIns="0">
            <a:noAutofit/>
          </a:bodyPr>
          <a:lstStyle>
            <a:lvl1pPr marL="0" indent="0">
              <a:buNone/>
              <a:defRPr sz="2800" b="1">
                <a:solidFill>
                  <a:schemeClr val="bg1"/>
                </a:solidFill>
                <a:latin typeface="Arial" panose="020B0604020202020204" pitchFamily="34" charset="0"/>
                <a:cs typeface="Arial" panose="020B0604020202020204" pitchFamily="34" charset="0"/>
              </a:defRPr>
            </a:lvl1pPr>
          </a:lstStyle>
          <a:p>
            <a:pPr lvl="0"/>
            <a:r>
              <a:rPr lang="en-US"/>
              <a:t>Click to edit heading  </a:t>
            </a:r>
          </a:p>
        </p:txBody>
      </p:sp>
      <p:sp>
        <p:nvSpPr>
          <p:cNvPr id="11" name="Text Placeholder 4">
            <a:extLst>
              <a:ext uri="{FF2B5EF4-FFF2-40B4-BE49-F238E27FC236}">
                <a16:creationId xmlns:a16="http://schemas.microsoft.com/office/drawing/2014/main" id="{83175A9E-D9DF-2B40-B7F6-3CA56D717ADD}"/>
              </a:ext>
            </a:extLst>
          </p:cNvPr>
          <p:cNvSpPr>
            <a:spLocks noGrp="1"/>
          </p:cNvSpPr>
          <p:nvPr>
            <p:ph type="body" sz="quarter" idx="11"/>
          </p:nvPr>
        </p:nvSpPr>
        <p:spPr>
          <a:xfrm>
            <a:off x="804285" y="1656983"/>
            <a:ext cx="10699856"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7528019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685A5532-E6B5-384A-B4FB-CCC595F875F2}"/>
              </a:ext>
            </a:extLst>
          </p:cNvPr>
          <p:cNvSpPr>
            <a:spLocks noGrp="1"/>
          </p:cNvSpPr>
          <p:nvPr>
            <p:ph type="body" sz="quarter" idx="10" hasCustomPrompt="1"/>
          </p:nvPr>
        </p:nvSpPr>
        <p:spPr>
          <a:xfrm>
            <a:off x="1200840" y="1522488"/>
            <a:ext cx="9838868" cy="2804183"/>
          </a:xfrm>
          <a:prstGeom prst="rect">
            <a:avLst/>
          </a:prstGeom>
        </p:spPr>
        <p:txBody>
          <a:bodyPr lIns="0">
            <a:normAutofit/>
          </a:bodyPr>
          <a:lstStyle>
            <a:lvl1pPr marL="0" indent="0" algn="ctr">
              <a:buNone/>
              <a:defRPr sz="3200" b="1">
                <a:solidFill>
                  <a:srgbClr val="4A4A4A"/>
                </a:solidFill>
                <a:latin typeface="Arial" panose="020B0604020202020204" pitchFamily="34" charset="0"/>
                <a:cs typeface="Arial" panose="020B0604020202020204" pitchFamily="34" charset="0"/>
              </a:defRPr>
            </a:lvl1pPr>
          </a:lstStyle>
          <a:p>
            <a:pPr lvl="0"/>
            <a:r>
              <a:rPr lang="en-GB"/>
              <a:t>Statement page </a:t>
            </a:r>
          </a:p>
          <a:p>
            <a:pPr lvl="0"/>
            <a:endParaRPr lang="en-GB"/>
          </a:p>
          <a:p>
            <a:pPr lvl="0"/>
            <a:endParaRPr lang="en-GB"/>
          </a:p>
          <a:p>
            <a:pPr lvl="0"/>
            <a:endParaRPr lang="en-GB"/>
          </a:p>
          <a:p>
            <a:pPr lvl="0"/>
            <a:endParaRPr lang="en-US"/>
          </a:p>
        </p:txBody>
      </p:sp>
      <p:pic>
        <p:nvPicPr>
          <p:cNvPr id="6" name="Picture 5">
            <a:extLst>
              <a:ext uri="{FF2B5EF4-FFF2-40B4-BE49-F238E27FC236}">
                <a16:creationId xmlns:a16="http://schemas.microsoft.com/office/drawing/2014/main" id="{62050CC1-53BE-624A-A77D-443CEBB41B0F}"/>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7" name="Rectangle 6">
            <a:extLst>
              <a:ext uri="{FF2B5EF4-FFF2-40B4-BE49-F238E27FC236}">
                <a16:creationId xmlns:a16="http://schemas.microsoft.com/office/drawing/2014/main" id="{ED975CC3-18B3-E243-AB85-A3ACB281301A}"/>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cxnSp>
        <p:nvCxnSpPr>
          <p:cNvPr id="8" name="Straight Connector 7">
            <a:extLst>
              <a:ext uri="{FF2B5EF4-FFF2-40B4-BE49-F238E27FC236}">
                <a16:creationId xmlns:a16="http://schemas.microsoft.com/office/drawing/2014/main" id="{6309F5D8-04E0-2740-8FD2-0451D087F3C1}"/>
              </a:ext>
            </a:extLst>
          </p:cNvPr>
          <p:cNvCxnSpPr/>
          <p:nvPr userDrawn="1"/>
        </p:nvCxnSpPr>
        <p:spPr>
          <a:xfrm>
            <a:off x="550201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098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pic>
        <p:nvPicPr>
          <p:cNvPr id="11" name="Picture 10" descr="A picture containing icon&#10;&#10;Description automatically generated">
            <a:extLst>
              <a:ext uri="{FF2B5EF4-FFF2-40B4-BE49-F238E27FC236}">
                <a16:creationId xmlns:a16="http://schemas.microsoft.com/office/drawing/2014/main" id="{44326B0D-723B-51DF-73FD-66715484504C}"/>
              </a:ext>
            </a:extLst>
          </p:cNvPr>
          <p:cNvPicPr>
            <a:picLocks noChangeAspect="1"/>
          </p:cNvPicPr>
          <p:nvPr userDrawn="1"/>
        </p:nvPicPr>
        <p:blipFill>
          <a:blip r:embed="rId2"/>
          <a:stretch>
            <a:fillRect/>
          </a:stretch>
        </p:blipFill>
        <p:spPr>
          <a:xfrm>
            <a:off x="633412" y="360363"/>
            <a:ext cx="2455329" cy="879521"/>
          </a:xfrm>
          <a:prstGeom prst="rect">
            <a:avLst/>
          </a:prstGeom>
        </p:spPr>
      </p:pic>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sp>
        <p:nvSpPr>
          <p:cNvPr id="5" name="Text Placeholder 8">
            <a:extLst>
              <a:ext uri="{FF2B5EF4-FFF2-40B4-BE49-F238E27FC236}">
                <a16:creationId xmlns:a16="http://schemas.microsoft.com/office/drawing/2014/main" id="{4D4D85DB-D952-B09B-331A-CAA356AD229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8" name="Date Placeholder 7">
            <a:extLst>
              <a:ext uri="{FF2B5EF4-FFF2-40B4-BE49-F238E27FC236}">
                <a16:creationId xmlns:a16="http://schemas.microsoft.com/office/drawing/2014/main" id="{05C254A4-B187-DD43-80F9-DAC5D2BB87C7}"/>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0" name="Footer Placeholder 9">
            <a:extLst>
              <a:ext uri="{FF2B5EF4-FFF2-40B4-BE49-F238E27FC236}">
                <a16:creationId xmlns:a16="http://schemas.microsoft.com/office/drawing/2014/main" id="{5820EC1D-E52F-19E3-E12E-B39F9BB9B1E4}"/>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spTree>
    <p:extLst>
      <p:ext uri="{BB962C8B-B14F-4D97-AF65-F5344CB8AC3E}">
        <p14:creationId xmlns:p14="http://schemas.microsoft.com/office/powerpoint/2010/main" val="233280104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0F3684D1-5871-A848-85E5-D6E4BF8C03ED}"/>
              </a:ext>
            </a:extLst>
          </p:cNvPr>
          <p:cNvSpPr>
            <a:spLocks noGrp="1"/>
          </p:cNvSpPr>
          <p:nvPr>
            <p:ph type="pic" sz="quarter" idx="12"/>
          </p:nvPr>
        </p:nvSpPr>
        <p:spPr>
          <a:xfrm>
            <a:off x="7256462" y="0"/>
            <a:ext cx="4935538" cy="6858000"/>
          </a:xfrm>
          <a:prstGeom prst="rect">
            <a:avLst/>
          </a:prstGeom>
        </p:spPr>
        <p:txBody>
          <a:bodyPr/>
          <a:lstStyle/>
          <a:p>
            <a:r>
              <a:rPr lang="en-GB"/>
              <a:t>Click icon to add picture</a:t>
            </a:r>
            <a:endParaRPr lang="en-US"/>
          </a:p>
        </p:txBody>
      </p:sp>
      <p:sp>
        <p:nvSpPr>
          <p:cNvPr id="9" name="Text Placeholder 12">
            <a:extLst>
              <a:ext uri="{FF2B5EF4-FFF2-40B4-BE49-F238E27FC236}">
                <a16:creationId xmlns:a16="http://schemas.microsoft.com/office/drawing/2014/main" id="{D249A293-0D2F-6A42-A416-46E546C5EB14}"/>
              </a:ext>
            </a:extLst>
          </p:cNvPr>
          <p:cNvSpPr>
            <a:spLocks noGrp="1"/>
          </p:cNvSpPr>
          <p:nvPr>
            <p:ph type="body" sz="quarter" idx="13" hasCustomPrompt="1"/>
          </p:nvPr>
        </p:nvSpPr>
        <p:spPr>
          <a:xfrm>
            <a:off x="804285" y="481184"/>
            <a:ext cx="6065145"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0" name="Straight Connector 9">
            <a:extLst>
              <a:ext uri="{FF2B5EF4-FFF2-40B4-BE49-F238E27FC236}">
                <a16:creationId xmlns:a16="http://schemas.microsoft.com/office/drawing/2014/main" id="{2727EBB8-6E18-E24C-B484-665CFFFF7DF6}"/>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1" name="Text Placeholder 4">
            <a:extLst>
              <a:ext uri="{FF2B5EF4-FFF2-40B4-BE49-F238E27FC236}">
                <a16:creationId xmlns:a16="http://schemas.microsoft.com/office/drawing/2014/main" id="{5BE48A71-0A33-1B4C-8BA3-84794B901FCA}"/>
              </a:ext>
            </a:extLst>
          </p:cNvPr>
          <p:cNvSpPr>
            <a:spLocks noGrp="1"/>
          </p:cNvSpPr>
          <p:nvPr>
            <p:ph type="body" sz="quarter" idx="11"/>
          </p:nvPr>
        </p:nvSpPr>
        <p:spPr>
          <a:xfrm>
            <a:off x="804285" y="1656983"/>
            <a:ext cx="6065145" cy="4355197"/>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33480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64C6EC7-6012-B747-9121-263E81DC2C4A}"/>
              </a:ext>
            </a:extLst>
          </p:cNvPr>
          <p:cNvSpPr>
            <a:spLocks noGrp="1"/>
          </p:cNvSpPr>
          <p:nvPr>
            <p:ph type="pic" sz="quarter" idx="12"/>
          </p:nvPr>
        </p:nvSpPr>
        <p:spPr>
          <a:xfrm>
            <a:off x="0" y="0"/>
            <a:ext cx="4935538" cy="6858000"/>
          </a:xfrm>
          <a:prstGeom prst="rect">
            <a:avLst/>
          </a:prstGeom>
        </p:spPr>
        <p:txBody>
          <a:bodyPr/>
          <a:lstStyle/>
          <a:p>
            <a:r>
              <a:rPr lang="en-GB"/>
              <a:t>Click icon to add picture</a:t>
            </a:r>
            <a:endParaRPr lang="en-US"/>
          </a:p>
        </p:txBody>
      </p:sp>
      <p:pic>
        <p:nvPicPr>
          <p:cNvPr id="8" name="Picture 7" descr="connect graphics@2x.png">
            <a:extLst>
              <a:ext uri="{FF2B5EF4-FFF2-40B4-BE49-F238E27FC236}">
                <a16:creationId xmlns:a16="http://schemas.microsoft.com/office/drawing/2014/main" id="{0CEDD445-A56E-CB4B-848B-60E5646B999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91" t="207" r="11013" b="-207"/>
          <a:stretch/>
        </p:blipFill>
        <p:spPr>
          <a:xfrm>
            <a:off x="9683728" y="-616199"/>
            <a:ext cx="2544213" cy="3861048"/>
          </a:xfrm>
          <a:prstGeom prst="rect">
            <a:avLst/>
          </a:prstGeom>
        </p:spPr>
      </p:pic>
      <p:pic>
        <p:nvPicPr>
          <p:cNvPr id="10" name="Picture 9">
            <a:extLst>
              <a:ext uri="{FF2B5EF4-FFF2-40B4-BE49-F238E27FC236}">
                <a16:creationId xmlns:a16="http://schemas.microsoft.com/office/drawing/2014/main" id="{D6A265A4-D8EA-B94A-B73D-5CA6B8992662}"/>
              </a:ext>
            </a:extLst>
          </p:cNvPr>
          <p:cNvPicPr>
            <a:picLocks noChangeAspect="1"/>
          </p:cNvPicPr>
          <p:nvPr userDrawn="1"/>
        </p:nvPicPr>
        <p:blipFill>
          <a:blip r:embed="rId3"/>
          <a:srcRect/>
          <a:stretch/>
        </p:blipFill>
        <p:spPr>
          <a:xfrm>
            <a:off x="10675962" y="6287585"/>
            <a:ext cx="1133415" cy="251710"/>
          </a:xfrm>
          <a:prstGeom prst="rect">
            <a:avLst/>
          </a:prstGeom>
        </p:spPr>
      </p:pic>
      <p:sp>
        <p:nvSpPr>
          <p:cNvPr id="9" name="Text Placeholder 12">
            <a:extLst>
              <a:ext uri="{FF2B5EF4-FFF2-40B4-BE49-F238E27FC236}">
                <a16:creationId xmlns:a16="http://schemas.microsoft.com/office/drawing/2014/main" id="{11578E10-CA90-8947-8D4B-FEA6597BE892}"/>
              </a:ext>
            </a:extLst>
          </p:cNvPr>
          <p:cNvSpPr>
            <a:spLocks noGrp="1"/>
          </p:cNvSpPr>
          <p:nvPr>
            <p:ph type="body" sz="quarter" idx="13" hasCustomPrompt="1"/>
          </p:nvPr>
        </p:nvSpPr>
        <p:spPr>
          <a:xfrm>
            <a:off x="5582025" y="481184"/>
            <a:ext cx="6065145"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1" name="Straight Connector 10">
            <a:extLst>
              <a:ext uri="{FF2B5EF4-FFF2-40B4-BE49-F238E27FC236}">
                <a16:creationId xmlns:a16="http://schemas.microsoft.com/office/drawing/2014/main" id="{B37116C7-4177-8D4B-8775-B3B9963E4C83}"/>
              </a:ext>
            </a:extLst>
          </p:cNvPr>
          <p:cNvCxnSpPr/>
          <p:nvPr userDrawn="1"/>
        </p:nvCxnSpPr>
        <p:spPr>
          <a:xfrm>
            <a:off x="558202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2" name="Text Placeholder 4">
            <a:extLst>
              <a:ext uri="{FF2B5EF4-FFF2-40B4-BE49-F238E27FC236}">
                <a16:creationId xmlns:a16="http://schemas.microsoft.com/office/drawing/2014/main" id="{1A48EA2B-31C8-E34E-A247-8537431D00E6}"/>
              </a:ext>
            </a:extLst>
          </p:cNvPr>
          <p:cNvSpPr>
            <a:spLocks noGrp="1"/>
          </p:cNvSpPr>
          <p:nvPr>
            <p:ph type="body" sz="quarter" idx="11"/>
          </p:nvPr>
        </p:nvSpPr>
        <p:spPr>
          <a:xfrm>
            <a:off x="5573286" y="1656983"/>
            <a:ext cx="6073884" cy="4355197"/>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61913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D3C9E8A2-39D2-3F43-9863-3722E671D0C8}"/>
              </a:ext>
            </a:extLst>
          </p:cNvPr>
          <p:cNvSpPr>
            <a:spLocks noGrp="1"/>
          </p:cNvSpPr>
          <p:nvPr>
            <p:ph type="body" sz="quarter" idx="12"/>
          </p:nvPr>
        </p:nvSpPr>
        <p:spPr>
          <a:xfrm>
            <a:off x="7683136" y="1669662"/>
            <a:ext cx="3836476" cy="1083770"/>
          </a:xfrm>
          <a:prstGeom prst="rect">
            <a:avLst/>
          </a:prstGeom>
          <a:solidFill>
            <a:schemeClr val="accent3"/>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4" name="Text Placeholder 4">
            <a:extLst>
              <a:ext uri="{FF2B5EF4-FFF2-40B4-BE49-F238E27FC236}">
                <a16:creationId xmlns:a16="http://schemas.microsoft.com/office/drawing/2014/main" id="{FDA9CC42-1F3C-C049-872B-EFDB962549AA}"/>
              </a:ext>
            </a:extLst>
          </p:cNvPr>
          <p:cNvSpPr>
            <a:spLocks noGrp="1"/>
          </p:cNvSpPr>
          <p:nvPr>
            <p:ph type="body" sz="quarter" idx="13"/>
          </p:nvPr>
        </p:nvSpPr>
        <p:spPr>
          <a:xfrm>
            <a:off x="7691109" y="3098942"/>
            <a:ext cx="3820530" cy="1083770"/>
          </a:xfrm>
          <a:prstGeom prst="rect">
            <a:avLst/>
          </a:prstGeom>
          <a:solidFill>
            <a:schemeClr val="accent5"/>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5" name="Text Placeholder 4">
            <a:extLst>
              <a:ext uri="{FF2B5EF4-FFF2-40B4-BE49-F238E27FC236}">
                <a16:creationId xmlns:a16="http://schemas.microsoft.com/office/drawing/2014/main" id="{AD97F220-F25A-0941-A9E2-0B14CBF0F65D}"/>
              </a:ext>
            </a:extLst>
          </p:cNvPr>
          <p:cNvSpPr>
            <a:spLocks noGrp="1"/>
          </p:cNvSpPr>
          <p:nvPr>
            <p:ph type="body" sz="quarter" idx="14"/>
          </p:nvPr>
        </p:nvSpPr>
        <p:spPr>
          <a:xfrm>
            <a:off x="7699082" y="4483733"/>
            <a:ext cx="3820530" cy="1083770"/>
          </a:xfrm>
          <a:prstGeom prst="rect">
            <a:avLst/>
          </a:prstGeom>
          <a:solidFill>
            <a:schemeClr val="accent6"/>
          </a:solidFill>
        </p:spPr>
        <p:txBody>
          <a:bodyPr>
            <a:noAutofit/>
          </a:bodyPr>
          <a:lstStyle>
            <a:lvl1pPr marL="0" indent="0" algn="l">
              <a:buNone/>
              <a:defRPr sz="1800" i="1">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32" name="Picture 31">
            <a:extLst>
              <a:ext uri="{FF2B5EF4-FFF2-40B4-BE49-F238E27FC236}">
                <a16:creationId xmlns:a16="http://schemas.microsoft.com/office/drawing/2014/main" id="{AABD5FD8-6E6F-0040-9D4F-2037B117C3CB}"/>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33" name="Rectangle 32">
            <a:extLst>
              <a:ext uri="{FF2B5EF4-FFF2-40B4-BE49-F238E27FC236}">
                <a16:creationId xmlns:a16="http://schemas.microsoft.com/office/drawing/2014/main" id="{98D3D10E-408C-6E4B-B630-FB115BB8C5DD}"/>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2" name="Text Placeholder 4">
            <a:extLst>
              <a:ext uri="{FF2B5EF4-FFF2-40B4-BE49-F238E27FC236}">
                <a16:creationId xmlns:a16="http://schemas.microsoft.com/office/drawing/2014/main" id="{1DD3512C-D825-7C4B-8360-C59C1CB6DA4F}"/>
              </a:ext>
            </a:extLst>
          </p:cNvPr>
          <p:cNvSpPr>
            <a:spLocks noGrp="1"/>
          </p:cNvSpPr>
          <p:nvPr>
            <p:ph type="body" sz="quarter" idx="11"/>
          </p:nvPr>
        </p:nvSpPr>
        <p:spPr>
          <a:xfrm>
            <a:off x="804285" y="1656983"/>
            <a:ext cx="6625215" cy="3950455"/>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
        <p:nvSpPr>
          <p:cNvPr id="13" name="Text Placeholder 12">
            <a:extLst>
              <a:ext uri="{FF2B5EF4-FFF2-40B4-BE49-F238E27FC236}">
                <a16:creationId xmlns:a16="http://schemas.microsoft.com/office/drawing/2014/main" id="{51A0EDCD-B0CF-0C4E-970E-A311C82B5E21}"/>
              </a:ext>
            </a:extLst>
          </p:cNvPr>
          <p:cNvSpPr>
            <a:spLocks noGrp="1"/>
          </p:cNvSpPr>
          <p:nvPr>
            <p:ph type="body" sz="quarter" idx="15"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4" name="Straight Connector 13">
            <a:extLst>
              <a:ext uri="{FF2B5EF4-FFF2-40B4-BE49-F238E27FC236}">
                <a16:creationId xmlns:a16="http://schemas.microsoft.com/office/drawing/2014/main" id="{0D0D6608-4A16-A04B-B9DF-86508DD3A63A}"/>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3123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0227FB-4E90-E647-BE9F-162B3129E73F}"/>
              </a:ext>
            </a:extLst>
          </p:cNvPr>
          <p:cNvSpPr>
            <a:spLocks noGrp="1"/>
          </p:cNvSpPr>
          <p:nvPr>
            <p:ph type="pic" sz="quarter" idx="23"/>
          </p:nvPr>
        </p:nvSpPr>
        <p:spPr>
          <a:xfrm>
            <a:off x="4064000" y="0"/>
            <a:ext cx="4064000" cy="3422904"/>
          </a:xfrm>
          <a:prstGeom prst="rect">
            <a:avLst/>
          </a:prstGeom>
        </p:spPr>
        <p:txBody>
          <a:bodyPr/>
          <a:lstStyle/>
          <a:p>
            <a:r>
              <a:rPr lang="en-GB"/>
              <a:t>Click icon to add picture</a:t>
            </a:r>
            <a:endParaRPr lang="en-US"/>
          </a:p>
        </p:txBody>
      </p:sp>
      <p:sp>
        <p:nvSpPr>
          <p:cNvPr id="3" name="Rectangle 2">
            <a:extLst>
              <a:ext uri="{FF2B5EF4-FFF2-40B4-BE49-F238E27FC236}">
                <a16:creationId xmlns:a16="http://schemas.microsoft.com/office/drawing/2014/main" id="{630E8E3E-A412-624C-B6E8-4CE671C9415F}"/>
              </a:ext>
            </a:extLst>
          </p:cNvPr>
          <p:cNvSpPr/>
          <p:nvPr userDrawn="1"/>
        </p:nvSpPr>
        <p:spPr>
          <a:xfrm>
            <a:off x="0" y="0"/>
            <a:ext cx="4064000" cy="3429000"/>
          </a:xfrm>
          <a:prstGeom prst="rect">
            <a:avLst/>
          </a:prstGeom>
          <a:solidFill>
            <a:srgbClr val="F9C5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46D9A95-235C-4847-BC5F-D4D75D6EE518}"/>
              </a:ext>
            </a:extLst>
          </p:cNvPr>
          <p:cNvSpPr/>
          <p:nvPr userDrawn="1"/>
        </p:nvSpPr>
        <p:spPr>
          <a:xfrm>
            <a:off x="4064000" y="3429000"/>
            <a:ext cx="4064000" cy="3429000"/>
          </a:xfrm>
          <a:prstGeom prst="rect">
            <a:avLst/>
          </a:prstGeom>
          <a:solidFill>
            <a:srgbClr val="99C7EC"/>
          </a:solidFill>
          <a:ln>
            <a:solidFill>
              <a:srgbClr val="99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2DBBF5-DBE7-2B44-80DB-EE3E67B822E7}"/>
              </a:ext>
            </a:extLst>
          </p:cNvPr>
          <p:cNvSpPr/>
          <p:nvPr userDrawn="1"/>
        </p:nvSpPr>
        <p:spPr>
          <a:xfrm>
            <a:off x="8128000" y="0"/>
            <a:ext cx="4064000" cy="3429000"/>
          </a:xfrm>
          <a:prstGeom prst="rect">
            <a:avLst/>
          </a:prstGeom>
          <a:solidFill>
            <a:srgbClr val="B5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2">
            <a:extLst>
              <a:ext uri="{FF2B5EF4-FFF2-40B4-BE49-F238E27FC236}">
                <a16:creationId xmlns:a16="http://schemas.microsoft.com/office/drawing/2014/main" id="{8ED5E6EE-6343-9541-91D5-23C555DBA47C}"/>
              </a:ext>
            </a:extLst>
          </p:cNvPr>
          <p:cNvSpPr>
            <a:spLocks noGrp="1"/>
          </p:cNvSpPr>
          <p:nvPr>
            <p:ph type="body" sz="quarter" idx="17" hasCustomPrompt="1"/>
          </p:nvPr>
        </p:nvSpPr>
        <p:spPr>
          <a:xfrm>
            <a:off x="751546" y="782408"/>
            <a:ext cx="921871" cy="760365"/>
          </a:xfrm>
          <a:prstGeom prst="rect">
            <a:avLst/>
          </a:prstGeo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01</a:t>
            </a:r>
            <a:endParaRPr lang="en-US"/>
          </a:p>
        </p:txBody>
      </p:sp>
      <p:sp>
        <p:nvSpPr>
          <p:cNvPr id="19" name="Text Placeholder 22">
            <a:extLst>
              <a:ext uri="{FF2B5EF4-FFF2-40B4-BE49-F238E27FC236}">
                <a16:creationId xmlns:a16="http://schemas.microsoft.com/office/drawing/2014/main" id="{FEFC8E48-CE25-A04A-AB28-8560B5BC9C3B}"/>
              </a:ext>
            </a:extLst>
          </p:cNvPr>
          <p:cNvSpPr>
            <a:spLocks noGrp="1"/>
          </p:cNvSpPr>
          <p:nvPr>
            <p:ph type="body" sz="quarter" idx="18" hasCustomPrompt="1"/>
          </p:nvPr>
        </p:nvSpPr>
        <p:spPr>
          <a:xfrm>
            <a:off x="4745908" y="4311591"/>
            <a:ext cx="921871" cy="760365"/>
          </a:xfrm>
          <a:prstGeom prst="rect">
            <a:avLst/>
          </a:prstGeo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02</a:t>
            </a:r>
            <a:endParaRPr lang="en-US"/>
          </a:p>
        </p:txBody>
      </p:sp>
      <p:sp>
        <p:nvSpPr>
          <p:cNvPr id="20" name="Text Placeholder 22">
            <a:extLst>
              <a:ext uri="{FF2B5EF4-FFF2-40B4-BE49-F238E27FC236}">
                <a16:creationId xmlns:a16="http://schemas.microsoft.com/office/drawing/2014/main" id="{D77CDBE5-00FF-4945-8AEB-8DD0E43FF422}"/>
              </a:ext>
            </a:extLst>
          </p:cNvPr>
          <p:cNvSpPr>
            <a:spLocks noGrp="1"/>
          </p:cNvSpPr>
          <p:nvPr>
            <p:ph type="body" sz="quarter" idx="19" hasCustomPrompt="1"/>
          </p:nvPr>
        </p:nvSpPr>
        <p:spPr>
          <a:xfrm>
            <a:off x="8759678" y="913733"/>
            <a:ext cx="921871" cy="760365"/>
          </a:xfrm>
          <a:prstGeom prst="rect">
            <a:avLst/>
          </a:prstGeom>
        </p:spPr>
        <p:txBody>
          <a:bodyPr anchor="ctr">
            <a:noAutofit/>
          </a:bodyPr>
          <a:lstStyle>
            <a:lvl1pPr marL="0" indent="0" algn="ctr">
              <a:buNone/>
              <a:defRPr sz="50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03</a:t>
            </a:r>
            <a:endParaRPr lang="en-US"/>
          </a:p>
        </p:txBody>
      </p:sp>
      <p:sp>
        <p:nvSpPr>
          <p:cNvPr id="21" name="Text Placeholder 22">
            <a:extLst>
              <a:ext uri="{FF2B5EF4-FFF2-40B4-BE49-F238E27FC236}">
                <a16:creationId xmlns:a16="http://schemas.microsoft.com/office/drawing/2014/main" id="{540E0B7F-30EA-C342-9E0C-8F43841AECB6}"/>
              </a:ext>
            </a:extLst>
          </p:cNvPr>
          <p:cNvSpPr>
            <a:spLocks noGrp="1"/>
          </p:cNvSpPr>
          <p:nvPr>
            <p:ph type="body" sz="quarter" idx="20" hasCustomPrompt="1"/>
          </p:nvPr>
        </p:nvSpPr>
        <p:spPr>
          <a:xfrm>
            <a:off x="751546" y="1645044"/>
            <a:ext cx="2643946" cy="1244408"/>
          </a:xfrm>
          <a:prstGeom prst="rect">
            <a:avLst/>
          </a:prstGeo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2" name="Text Placeholder 22">
            <a:extLst>
              <a:ext uri="{FF2B5EF4-FFF2-40B4-BE49-F238E27FC236}">
                <a16:creationId xmlns:a16="http://schemas.microsoft.com/office/drawing/2014/main" id="{06C45FF9-DE69-B94B-8DD3-6768E4A5C1E9}"/>
              </a:ext>
            </a:extLst>
          </p:cNvPr>
          <p:cNvSpPr>
            <a:spLocks noGrp="1"/>
          </p:cNvSpPr>
          <p:nvPr>
            <p:ph type="body" sz="quarter" idx="21" hasCustomPrompt="1"/>
          </p:nvPr>
        </p:nvSpPr>
        <p:spPr>
          <a:xfrm>
            <a:off x="4745908" y="5167008"/>
            <a:ext cx="2643946" cy="1244408"/>
          </a:xfrm>
          <a:prstGeom prst="rect">
            <a:avLst/>
          </a:prstGeo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3" name="Text Placeholder 22">
            <a:extLst>
              <a:ext uri="{FF2B5EF4-FFF2-40B4-BE49-F238E27FC236}">
                <a16:creationId xmlns:a16="http://schemas.microsoft.com/office/drawing/2014/main" id="{29D15720-B36C-F04C-A831-B21E9BE071AE}"/>
              </a:ext>
            </a:extLst>
          </p:cNvPr>
          <p:cNvSpPr>
            <a:spLocks noGrp="1"/>
          </p:cNvSpPr>
          <p:nvPr>
            <p:ph type="body" sz="quarter" idx="22" hasCustomPrompt="1"/>
          </p:nvPr>
        </p:nvSpPr>
        <p:spPr>
          <a:xfrm>
            <a:off x="8759678" y="1716503"/>
            <a:ext cx="2643946" cy="1244408"/>
          </a:xfrm>
          <a:prstGeom prst="rect">
            <a:avLst/>
          </a:prstGeom>
        </p:spPr>
        <p:txBody>
          <a:bodyPr anchor="t">
            <a:noAutofit/>
          </a:bodyPr>
          <a:lstStyle>
            <a:lvl1pPr marL="0" indent="0" algn="l">
              <a:buNone/>
              <a:defRPr sz="1800">
                <a:solidFill>
                  <a:srgbClr val="4A4A4A"/>
                </a:solidFill>
                <a:latin typeface="Arial" panose="020B0604020202020204" pitchFamily="34" charset="0"/>
                <a:cs typeface="Arial" panose="020B0604020202020204" pitchFamily="34" charset="0"/>
              </a:defRPr>
            </a:lvl1pPr>
            <a:lvl2pPr>
              <a:defRPr sz="5000">
                <a:solidFill>
                  <a:schemeClr val="bg1"/>
                </a:solidFill>
              </a:defRPr>
            </a:lvl2pPr>
            <a:lvl3pPr>
              <a:defRPr sz="5000">
                <a:solidFill>
                  <a:schemeClr val="bg1"/>
                </a:solidFill>
              </a:defRPr>
            </a:lvl3pPr>
            <a:lvl4pPr>
              <a:defRPr sz="5000">
                <a:solidFill>
                  <a:schemeClr val="bg1"/>
                </a:solidFill>
              </a:defRPr>
            </a:lvl4pPr>
            <a:lvl5pPr>
              <a:defRPr sz="5000">
                <a:solidFill>
                  <a:schemeClr val="bg1"/>
                </a:solidFill>
              </a:defRPr>
            </a:lvl5pPr>
          </a:lstStyle>
          <a:p>
            <a:pPr lvl="0"/>
            <a:r>
              <a:rPr lang="en-GB"/>
              <a:t>text</a:t>
            </a:r>
            <a:endParaRPr lang="en-US"/>
          </a:p>
        </p:txBody>
      </p:sp>
      <p:sp>
        <p:nvSpPr>
          <p:cNvPr id="24" name="Picture Placeholder 5">
            <a:extLst>
              <a:ext uri="{FF2B5EF4-FFF2-40B4-BE49-F238E27FC236}">
                <a16:creationId xmlns:a16="http://schemas.microsoft.com/office/drawing/2014/main" id="{DB6A7E25-C24F-D942-A797-BD71190D770E}"/>
              </a:ext>
            </a:extLst>
          </p:cNvPr>
          <p:cNvSpPr>
            <a:spLocks noGrp="1"/>
          </p:cNvSpPr>
          <p:nvPr>
            <p:ph type="pic" sz="quarter" idx="24"/>
          </p:nvPr>
        </p:nvSpPr>
        <p:spPr>
          <a:xfrm>
            <a:off x="0" y="3425952"/>
            <a:ext cx="4064000" cy="3429000"/>
          </a:xfrm>
          <a:prstGeom prst="rect">
            <a:avLst/>
          </a:prstGeom>
        </p:spPr>
        <p:txBody>
          <a:bodyPr/>
          <a:lstStyle/>
          <a:p>
            <a:r>
              <a:rPr lang="en-GB"/>
              <a:t>Click icon to add picture</a:t>
            </a:r>
            <a:endParaRPr lang="en-US"/>
          </a:p>
        </p:txBody>
      </p:sp>
      <p:sp>
        <p:nvSpPr>
          <p:cNvPr id="25" name="Picture Placeholder 5">
            <a:extLst>
              <a:ext uri="{FF2B5EF4-FFF2-40B4-BE49-F238E27FC236}">
                <a16:creationId xmlns:a16="http://schemas.microsoft.com/office/drawing/2014/main" id="{F651C119-EF75-C24A-BBC3-B36C68AD7305}"/>
              </a:ext>
            </a:extLst>
          </p:cNvPr>
          <p:cNvSpPr>
            <a:spLocks noGrp="1"/>
          </p:cNvSpPr>
          <p:nvPr>
            <p:ph type="pic" sz="quarter" idx="25"/>
          </p:nvPr>
        </p:nvSpPr>
        <p:spPr>
          <a:xfrm>
            <a:off x="8123936" y="3425952"/>
            <a:ext cx="4068064" cy="3429000"/>
          </a:xfrm>
          <a:prstGeom prst="rect">
            <a:avLst/>
          </a:prstGeom>
        </p:spPr>
        <p:txBody>
          <a:bodyPr/>
          <a:lstStyle/>
          <a:p>
            <a:r>
              <a:rPr lang="en-GB"/>
              <a:t>Click icon to add picture</a:t>
            </a:r>
            <a:endParaRPr lang="en-US"/>
          </a:p>
        </p:txBody>
      </p:sp>
      <p:sp>
        <p:nvSpPr>
          <p:cNvPr id="14" name="Slide Number Placeholder 2">
            <a:extLst>
              <a:ext uri="{FF2B5EF4-FFF2-40B4-BE49-F238E27FC236}">
                <a16:creationId xmlns:a16="http://schemas.microsoft.com/office/drawing/2014/main" id="{A3775140-18A3-2845-A655-65730FCEA098}"/>
              </a:ext>
            </a:extLst>
          </p:cNvPr>
          <p:cNvSpPr>
            <a:spLocks noGrp="1"/>
          </p:cNvSpPr>
          <p:nvPr>
            <p:ph type="sldNum" sz="quarter" idx="30"/>
          </p:nvPr>
        </p:nvSpPr>
        <p:spPr>
          <a:xfrm>
            <a:off x="9448800" y="6492601"/>
            <a:ext cx="2743200" cy="365125"/>
          </a:xfrm>
          <a:prstGeom prst="rect">
            <a:avLst/>
          </a:prstGeom>
        </p:spPr>
        <p:txBody>
          <a:bodyPr/>
          <a:lstStyle>
            <a:lvl1pPr>
              <a:defRPr>
                <a:solidFill>
                  <a:schemeClr val="bg1"/>
                </a:solidFill>
              </a:defRPr>
            </a:lvl1pPr>
          </a:lstStyle>
          <a:p>
            <a:fld id="{226A4D76-8C1D-494A-B2B6-65995C666EFD}" type="slidenum">
              <a:rPr lang="en-US" smtClean="0"/>
              <a:pPr/>
              <a:t>‹#›</a:t>
            </a:fld>
            <a:endParaRPr lang="en-US"/>
          </a:p>
        </p:txBody>
      </p:sp>
    </p:spTree>
    <p:extLst>
      <p:ext uri="{BB962C8B-B14F-4D97-AF65-F5344CB8AC3E}">
        <p14:creationId xmlns:p14="http://schemas.microsoft.com/office/powerpoint/2010/main" val="2808482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67E9DAF0-358F-8B40-A142-B2A850C5A98B}"/>
              </a:ext>
            </a:extLst>
          </p:cNvPr>
          <p:cNvSpPr>
            <a:spLocks noGrp="1"/>
          </p:cNvSpPr>
          <p:nvPr>
            <p:ph type="body" sz="quarter" idx="14"/>
          </p:nvPr>
        </p:nvSpPr>
        <p:spPr>
          <a:xfrm>
            <a:off x="794584" y="3081483"/>
            <a:ext cx="4924933" cy="2355199"/>
          </a:xfrm>
          <a:prstGeom prst="rect">
            <a:avLst/>
          </a:prstGeom>
          <a:solidFill>
            <a:schemeClr val="accent3"/>
          </a:solidFill>
        </p:spPr>
        <p:txBody>
          <a:bodyPr vert="horz" anchor="t">
            <a:noAutofit/>
          </a:bodyPr>
          <a:lstStyle>
            <a:lvl1pPr marL="0" indent="0" algn="l">
              <a:buNone/>
              <a:defRPr sz="16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12">
            <a:extLst>
              <a:ext uri="{FF2B5EF4-FFF2-40B4-BE49-F238E27FC236}">
                <a16:creationId xmlns:a16="http://schemas.microsoft.com/office/drawing/2014/main" id="{473E57AD-26BF-564A-AADE-8D3121EAB873}"/>
              </a:ext>
            </a:extLst>
          </p:cNvPr>
          <p:cNvSpPr>
            <a:spLocks noGrp="1"/>
          </p:cNvSpPr>
          <p:nvPr>
            <p:ph type="body" sz="quarter" idx="12" hasCustomPrompt="1"/>
          </p:nvPr>
        </p:nvSpPr>
        <p:spPr>
          <a:xfrm>
            <a:off x="804285" y="2435490"/>
            <a:ext cx="4915232" cy="527288"/>
          </a:xfrm>
          <a:prstGeom prst="rect">
            <a:avLst/>
          </a:prstGeom>
          <a:solidFill>
            <a:schemeClr val="tx1"/>
          </a:solidFill>
        </p:spPr>
        <p:txBody>
          <a:bodyPr anchor="ctr">
            <a:norm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GB"/>
              <a:t>Title</a:t>
            </a:r>
            <a:endParaRPr lang="en-US"/>
          </a:p>
        </p:txBody>
      </p:sp>
      <p:sp>
        <p:nvSpPr>
          <p:cNvPr id="23" name="Text Placeholder 12">
            <a:extLst>
              <a:ext uri="{FF2B5EF4-FFF2-40B4-BE49-F238E27FC236}">
                <a16:creationId xmlns:a16="http://schemas.microsoft.com/office/drawing/2014/main" id="{140EFD8C-7778-7249-9B63-2692AB3D2EA4}"/>
              </a:ext>
            </a:extLst>
          </p:cNvPr>
          <p:cNvSpPr>
            <a:spLocks noGrp="1"/>
          </p:cNvSpPr>
          <p:nvPr>
            <p:ph type="body" sz="quarter" idx="13" hasCustomPrompt="1"/>
          </p:nvPr>
        </p:nvSpPr>
        <p:spPr>
          <a:xfrm>
            <a:off x="6608438" y="2421311"/>
            <a:ext cx="4895703" cy="541467"/>
          </a:xfrm>
          <a:prstGeom prst="rect">
            <a:avLst/>
          </a:prstGeom>
          <a:solidFill>
            <a:schemeClr val="tx1"/>
          </a:solidFill>
        </p:spPr>
        <p:txBody>
          <a:bodyPr anchor="ctr">
            <a:normAutofit/>
          </a:bodyPr>
          <a:lstStyle>
            <a:lvl1pPr marL="0" indent="0" algn="ctr">
              <a:buNone/>
              <a:defRPr sz="1600" b="1">
                <a:solidFill>
                  <a:schemeClr val="bg1"/>
                </a:solidFill>
                <a:latin typeface="Arial" panose="020B0604020202020204" pitchFamily="34" charset="0"/>
                <a:cs typeface="Arial" panose="020B0604020202020204" pitchFamily="34" charset="0"/>
              </a:defRPr>
            </a:lvl1pPr>
          </a:lstStyle>
          <a:p>
            <a:pPr lvl="0"/>
            <a:r>
              <a:rPr lang="en-GB"/>
              <a:t>Title</a:t>
            </a:r>
            <a:endParaRPr lang="en-US"/>
          </a:p>
        </p:txBody>
      </p:sp>
      <p:pic>
        <p:nvPicPr>
          <p:cNvPr id="21" name="Picture 20">
            <a:extLst>
              <a:ext uri="{FF2B5EF4-FFF2-40B4-BE49-F238E27FC236}">
                <a16:creationId xmlns:a16="http://schemas.microsoft.com/office/drawing/2014/main" id="{0B71E472-431A-B143-ABF1-5AB676858573}"/>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30" name="Rectangle 29">
            <a:extLst>
              <a:ext uri="{FF2B5EF4-FFF2-40B4-BE49-F238E27FC236}">
                <a16:creationId xmlns:a16="http://schemas.microsoft.com/office/drawing/2014/main" id="{31753D12-546A-5D45-AA1F-F3A9F3A0BAF6}"/>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3" name="Text Placeholder 4">
            <a:extLst>
              <a:ext uri="{FF2B5EF4-FFF2-40B4-BE49-F238E27FC236}">
                <a16:creationId xmlns:a16="http://schemas.microsoft.com/office/drawing/2014/main" id="{068DE3E9-9C82-A741-AAB6-1F4714FBEC8B}"/>
              </a:ext>
            </a:extLst>
          </p:cNvPr>
          <p:cNvSpPr>
            <a:spLocks noGrp="1"/>
          </p:cNvSpPr>
          <p:nvPr>
            <p:ph type="body" sz="quarter" idx="11"/>
          </p:nvPr>
        </p:nvSpPr>
        <p:spPr>
          <a:xfrm>
            <a:off x="804285" y="1656984"/>
            <a:ext cx="10699856" cy="588068"/>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
        <p:nvSpPr>
          <p:cNvPr id="14" name="Text Placeholder 12">
            <a:extLst>
              <a:ext uri="{FF2B5EF4-FFF2-40B4-BE49-F238E27FC236}">
                <a16:creationId xmlns:a16="http://schemas.microsoft.com/office/drawing/2014/main" id="{48FD1617-E764-8147-9974-87DCEF3C5EAB}"/>
              </a:ext>
            </a:extLst>
          </p:cNvPr>
          <p:cNvSpPr>
            <a:spLocks noGrp="1"/>
          </p:cNvSpPr>
          <p:nvPr>
            <p:ph type="body" sz="quarter" idx="16"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15" name="Straight Connector 14">
            <a:extLst>
              <a:ext uri="{FF2B5EF4-FFF2-40B4-BE49-F238E27FC236}">
                <a16:creationId xmlns:a16="http://schemas.microsoft.com/office/drawing/2014/main" id="{F25E54DC-A5DD-6F45-AD5D-ADD7F00DEDDD}"/>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
        <p:nvSpPr>
          <p:cNvPr id="18" name="Text Placeholder 4">
            <a:extLst>
              <a:ext uri="{FF2B5EF4-FFF2-40B4-BE49-F238E27FC236}">
                <a16:creationId xmlns:a16="http://schemas.microsoft.com/office/drawing/2014/main" id="{BD9AE625-2CC9-634D-959F-A94F8430EC7D}"/>
              </a:ext>
            </a:extLst>
          </p:cNvPr>
          <p:cNvSpPr>
            <a:spLocks noGrp="1"/>
          </p:cNvSpPr>
          <p:nvPr>
            <p:ph type="body" sz="quarter" idx="17"/>
          </p:nvPr>
        </p:nvSpPr>
        <p:spPr>
          <a:xfrm>
            <a:off x="6608438" y="3081482"/>
            <a:ext cx="4924933" cy="2355199"/>
          </a:xfrm>
          <a:prstGeom prst="rect">
            <a:avLst/>
          </a:prstGeom>
          <a:solidFill>
            <a:schemeClr val="accent6"/>
          </a:solidFill>
        </p:spPr>
        <p:txBody>
          <a:bodyPr vert="horz" anchor="t">
            <a:noAutofit/>
          </a:bodyPr>
          <a:lstStyle>
            <a:lvl1pPr marL="0" indent="0" algn="l">
              <a:buNone/>
              <a:defRPr sz="160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Tree>
    <p:extLst>
      <p:ext uri="{BB962C8B-B14F-4D97-AF65-F5344CB8AC3E}">
        <p14:creationId xmlns:p14="http://schemas.microsoft.com/office/powerpoint/2010/main" val="13015530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4EC12FC5-9B63-7A4F-AF05-6D1F36542D61}"/>
              </a:ext>
            </a:extLst>
          </p:cNvPr>
          <p:cNvSpPr>
            <a:spLocks noGrp="1"/>
          </p:cNvSpPr>
          <p:nvPr>
            <p:ph type="body" sz="quarter" idx="16"/>
          </p:nvPr>
        </p:nvSpPr>
        <p:spPr>
          <a:xfrm>
            <a:off x="804285" y="4706271"/>
            <a:ext cx="2599314" cy="1119600"/>
          </a:xfrm>
          <a:prstGeom prst="rect">
            <a:avLst/>
          </a:prstGeom>
          <a:solidFill>
            <a:schemeClr val="tx1"/>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7" name="Text Placeholder 4">
            <a:extLst>
              <a:ext uri="{FF2B5EF4-FFF2-40B4-BE49-F238E27FC236}">
                <a16:creationId xmlns:a16="http://schemas.microsoft.com/office/drawing/2014/main" id="{C0CD07AC-9D38-B24D-A042-D9523EB9930F}"/>
              </a:ext>
            </a:extLst>
          </p:cNvPr>
          <p:cNvSpPr>
            <a:spLocks noGrp="1"/>
          </p:cNvSpPr>
          <p:nvPr>
            <p:ph type="body" sz="quarter" idx="15"/>
          </p:nvPr>
        </p:nvSpPr>
        <p:spPr>
          <a:xfrm>
            <a:off x="804285" y="3397726"/>
            <a:ext cx="2599314" cy="1123994"/>
          </a:xfrm>
          <a:prstGeom prst="rect">
            <a:avLst/>
          </a:prstGeom>
          <a:solidFill>
            <a:schemeClr val="tx1"/>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6" name="Text Placeholder 4">
            <a:extLst>
              <a:ext uri="{FF2B5EF4-FFF2-40B4-BE49-F238E27FC236}">
                <a16:creationId xmlns:a16="http://schemas.microsoft.com/office/drawing/2014/main" id="{2475788B-029D-274E-98ED-7EC8B8755352}"/>
              </a:ext>
            </a:extLst>
          </p:cNvPr>
          <p:cNvSpPr>
            <a:spLocks noGrp="1"/>
          </p:cNvSpPr>
          <p:nvPr>
            <p:ph type="body" sz="quarter" idx="14"/>
          </p:nvPr>
        </p:nvSpPr>
        <p:spPr>
          <a:xfrm>
            <a:off x="804285" y="2122616"/>
            <a:ext cx="2599314" cy="1119601"/>
          </a:xfrm>
          <a:prstGeom prst="rect">
            <a:avLst/>
          </a:prstGeom>
          <a:solidFill>
            <a:schemeClr val="tx1"/>
          </a:solidFill>
        </p:spPr>
        <p:txBody>
          <a:bodyPr anchor="ctr">
            <a:noAutofit/>
          </a:bodyPr>
          <a:lstStyle>
            <a:lvl1pPr marL="0" indent="0" algn="ctr">
              <a:buNone/>
              <a:defRPr sz="1800" b="1" i="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35" name="Text Placeholder 4">
            <a:extLst>
              <a:ext uri="{FF2B5EF4-FFF2-40B4-BE49-F238E27FC236}">
                <a16:creationId xmlns:a16="http://schemas.microsoft.com/office/drawing/2014/main" id="{E64CBF50-1A7B-7143-8948-CDFD63A0F3AF}"/>
              </a:ext>
            </a:extLst>
          </p:cNvPr>
          <p:cNvSpPr>
            <a:spLocks noGrp="1"/>
          </p:cNvSpPr>
          <p:nvPr>
            <p:ph type="body" sz="quarter" idx="17"/>
          </p:nvPr>
        </p:nvSpPr>
        <p:spPr>
          <a:xfrm>
            <a:off x="3619500" y="2121211"/>
            <a:ext cx="7933161" cy="1121006"/>
          </a:xfrm>
          <a:prstGeom prst="rect">
            <a:avLst/>
          </a:prstGeom>
          <a:solidFill>
            <a:schemeClr val="accent6"/>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1" name="Text Placeholder 4">
            <a:extLst>
              <a:ext uri="{FF2B5EF4-FFF2-40B4-BE49-F238E27FC236}">
                <a16:creationId xmlns:a16="http://schemas.microsoft.com/office/drawing/2014/main" id="{B5C7305B-A2B7-AA4D-896A-7591B35AAA3F}"/>
              </a:ext>
            </a:extLst>
          </p:cNvPr>
          <p:cNvSpPr>
            <a:spLocks noGrp="1"/>
          </p:cNvSpPr>
          <p:nvPr>
            <p:ph type="body" sz="quarter" idx="18"/>
          </p:nvPr>
        </p:nvSpPr>
        <p:spPr>
          <a:xfrm>
            <a:off x="3607534" y="3429000"/>
            <a:ext cx="7967161" cy="1119599"/>
          </a:xfrm>
          <a:prstGeom prst="rect">
            <a:avLst/>
          </a:prstGeom>
          <a:solidFill>
            <a:schemeClr val="accent3"/>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sp>
        <p:nvSpPr>
          <p:cNvPr id="22" name="Text Placeholder 4">
            <a:extLst>
              <a:ext uri="{FF2B5EF4-FFF2-40B4-BE49-F238E27FC236}">
                <a16:creationId xmlns:a16="http://schemas.microsoft.com/office/drawing/2014/main" id="{9CF0A1E4-BD30-514D-B900-97F328450067}"/>
              </a:ext>
            </a:extLst>
          </p:cNvPr>
          <p:cNvSpPr>
            <a:spLocks noGrp="1"/>
          </p:cNvSpPr>
          <p:nvPr>
            <p:ph type="body" sz="quarter" idx="19"/>
          </p:nvPr>
        </p:nvSpPr>
        <p:spPr>
          <a:xfrm>
            <a:off x="3581981" y="4759719"/>
            <a:ext cx="7967161" cy="1055135"/>
          </a:xfrm>
          <a:prstGeom prst="rect">
            <a:avLst/>
          </a:prstGeom>
          <a:solidFill>
            <a:schemeClr val="accent5"/>
          </a:solidFill>
        </p:spPr>
        <p:txBody>
          <a:bodyPr anchor="t">
            <a:noAutofit/>
          </a:bodyPr>
          <a:lstStyle>
            <a:lvl1pPr marL="0" indent="0" algn="l">
              <a:buNone/>
              <a:defRPr sz="1800" b="0" i="0">
                <a:solidFill>
                  <a:srgbClr val="4A4A4A"/>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p:txBody>
      </p:sp>
      <p:pic>
        <p:nvPicPr>
          <p:cNvPr id="16" name="Picture 15">
            <a:extLst>
              <a:ext uri="{FF2B5EF4-FFF2-40B4-BE49-F238E27FC236}">
                <a16:creationId xmlns:a16="http://schemas.microsoft.com/office/drawing/2014/main" id="{8EEB0EDF-F146-DE4F-93DB-B3433709EFDF}"/>
              </a:ext>
            </a:extLst>
          </p:cNvPr>
          <p:cNvPicPr>
            <a:picLocks noChangeAspect="1"/>
          </p:cNvPicPr>
          <p:nvPr userDrawn="1"/>
        </p:nvPicPr>
        <p:blipFill>
          <a:blip r:embed="rId2"/>
          <a:srcRect/>
          <a:stretch/>
        </p:blipFill>
        <p:spPr>
          <a:xfrm>
            <a:off x="10675962" y="6287585"/>
            <a:ext cx="1133415" cy="251710"/>
          </a:xfrm>
          <a:prstGeom prst="rect">
            <a:avLst/>
          </a:prstGeom>
        </p:spPr>
      </p:pic>
      <p:sp>
        <p:nvSpPr>
          <p:cNvPr id="17" name="Rectangle 16">
            <a:extLst>
              <a:ext uri="{FF2B5EF4-FFF2-40B4-BE49-F238E27FC236}">
                <a16:creationId xmlns:a16="http://schemas.microsoft.com/office/drawing/2014/main" id="{AEBDDE26-CD1E-1D47-A200-FA39CE5CE9DA}"/>
              </a:ext>
            </a:extLst>
          </p:cNvPr>
          <p:cNvSpPr/>
          <p:nvPr userDrawn="1"/>
        </p:nvSpPr>
        <p:spPr>
          <a:xfrm>
            <a:off x="10333722" y="172088"/>
            <a:ext cx="1488009" cy="320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a:solidFill>
                  <a:schemeClr val="tx1">
                    <a:lumMod val="50000"/>
                    <a:lumOff val="50000"/>
                  </a:schemeClr>
                </a:solidFill>
                <a:latin typeface="Arial" panose="020B0604020202020204" pitchFamily="34" charset="0"/>
                <a:cs typeface="Arial" panose="020B0604020202020204" pitchFamily="34" charset="0"/>
              </a:rPr>
              <a:t>Private &amp; Confidential </a:t>
            </a:r>
          </a:p>
        </p:txBody>
      </p:sp>
      <p:sp>
        <p:nvSpPr>
          <p:cNvPr id="15" name="Text Placeholder 4">
            <a:extLst>
              <a:ext uri="{FF2B5EF4-FFF2-40B4-BE49-F238E27FC236}">
                <a16:creationId xmlns:a16="http://schemas.microsoft.com/office/drawing/2014/main" id="{E0214C2C-FBD9-D34D-B9C4-CF82C80FAC86}"/>
              </a:ext>
            </a:extLst>
          </p:cNvPr>
          <p:cNvSpPr>
            <a:spLocks noGrp="1"/>
          </p:cNvSpPr>
          <p:nvPr>
            <p:ph type="body" sz="quarter" idx="11"/>
          </p:nvPr>
        </p:nvSpPr>
        <p:spPr>
          <a:xfrm>
            <a:off x="804285" y="1656984"/>
            <a:ext cx="10699856" cy="371182"/>
          </a:xfrm>
          <a:prstGeom prst="rect">
            <a:avLst/>
          </a:prstGeom>
        </p:spPr>
        <p:txBody>
          <a:bodyPr lIns="0">
            <a:noAutofit/>
          </a:bodyPr>
          <a:lstStyle>
            <a:lvl1pPr marL="0" indent="0" algn="l">
              <a:buFont typeface="Arial" panose="020B0604020202020204" pitchFamily="34" charset="0"/>
              <a:buNone/>
              <a:defRPr sz="1800">
                <a:solidFill>
                  <a:srgbClr val="4A4A4A"/>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
        <p:nvSpPr>
          <p:cNvPr id="19" name="Text Placeholder 12">
            <a:extLst>
              <a:ext uri="{FF2B5EF4-FFF2-40B4-BE49-F238E27FC236}">
                <a16:creationId xmlns:a16="http://schemas.microsoft.com/office/drawing/2014/main" id="{4531992C-F612-CB44-B52F-5C667F70A711}"/>
              </a:ext>
            </a:extLst>
          </p:cNvPr>
          <p:cNvSpPr>
            <a:spLocks noGrp="1"/>
          </p:cNvSpPr>
          <p:nvPr>
            <p:ph type="body" sz="quarter" idx="20" hasCustomPrompt="1"/>
          </p:nvPr>
        </p:nvSpPr>
        <p:spPr>
          <a:xfrm>
            <a:off x="804285" y="481184"/>
            <a:ext cx="10699856" cy="792960"/>
          </a:xfrm>
          <a:prstGeom prst="rect">
            <a:avLst/>
          </a:prstGeom>
        </p:spPr>
        <p:txBody>
          <a:bodyPr lIns="0">
            <a:noAutofit/>
          </a:bodyPr>
          <a:lstStyle>
            <a:lvl1pPr marL="0" indent="0">
              <a:buNone/>
              <a:defRPr sz="2800" b="1">
                <a:solidFill>
                  <a:srgbClr val="4A4A4A"/>
                </a:solidFill>
                <a:latin typeface="Arial" panose="020B0604020202020204" pitchFamily="34" charset="0"/>
                <a:cs typeface="Arial" panose="020B0604020202020204" pitchFamily="34" charset="0"/>
              </a:defRPr>
            </a:lvl1pPr>
          </a:lstStyle>
          <a:p>
            <a:pPr lvl="0"/>
            <a:r>
              <a:rPr lang="en-US"/>
              <a:t>Click to edit heading  </a:t>
            </a:r>
          </a:p>
        </p:txBody>
      </p:sp>
      <p:cxnSp>
        <p:nvCxnSpPr>
          <p:cNvPr id="20" name="Straight Connector 19">
            <a:extLst>
              <a:ext uri="{FF2B5EF4-FFF2-40B4-BE49-F238E27FC236}">
                <a16:creationId xmlns:a16="http://schemas.microsoft.com/office/drawing/2014/main" id="{52090921-8AFE-E54C-AC7E-E1F212786E4B}"/>
              </a:ext>
            </a:extLst>
          </p:cNvPr>
          <p:cNvCxnSpPr/>
          <p:nvPr userDrawn="1"/>
        </p:nvCxnSpPr>
        <p:spPr>
          <a:xfrm>
            <a:off x="804285" y="1368590"/>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0891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E5E531-41E4-9345-8A23-6CA14E85A5F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241481" cy="7147169"/>
          </a:xfrm>
          <a:prstGeom prst="rect">
            <a:avLst/>
          </a:prstGeom>
        </p:spPr>
      </p:pic>
      <p:sp>
        <p:nvSpPr>
          <p:cNvPr id="9" name="Text Placeholder 4">
            <a:extLst>
              <a:ext uri="{FF2B5EF4-FFF2-40B4-BE49-F238E27FC236}">
                <a16:creationId xmlns:a16="http://schemas.microsoft.com/office/drawing/2014/main" id="{9B41E740-9252-5A49-A267-1C94396971F1}"/>
              </a:ext>
            </a:extLst>
          </p:cNvPr>
          <p:cNvSpPr>
            <a:spLocks noGrp="1"/>
          </p:cNvSpPr>
          <p:nvPr>
            <p:ph type="body" sz="quarter" idx="10" hasCustomPrompt="1"/>
          </p:nvPr>
        </p:nvSpPr>
        <p:spPr>
          <a:xfrm>
            <a:off x="7477258" y="2941534"/>
            <a:ext cx="3401122" cy="762718"/>
          </a:xfrm>
          <a:prstGeom prst="rect">
            <a:avLst/>
          </a:prstGeom>
        </p:spPr>
        <p:txBody>
          <a:bodyPr lIns="0" rIns="90000">
            <a:noAutofit/>
          </a:bodyPr>
          <a:lstStyle>
            <a:lvl1pPr marL="0" indent="0">
              <a:buNone/>
              <a:defRPr sz="540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a:t>Thank you</a:t>
            </a:r>
            <a:endParaRPr lang="en-US"/>
          </a:p>
        </p:txBody>
      </p:sp>
      <p:sp>
        <p:nvSpPr>
          <p:cNvPr id="12" name="Text Placeholder 4">
            <a:extLst>
              <a:ext uri="{FF2B5EF4-FFF2-40B4-BE49-F238E27FC236}">
                <a16:creationId xmlns:a16="http://schemas.microsoft.com/office/drawing/2014/main" id="{89B3C28B-2A7E-CF42-94D1-F562F8CF81DB}"/>
              </a:ext>
            </a:extLst>
          </p:cNvPr>
          <p:cNvSpPr>
            <a:spLocks noGrp="1"/>
          </p:cNvSpPr>
          <p:nvPr>
            <p:ph type="body" sz="quarter" idx="12" hasCustomPrompt="1"/>
          </p:nvPr>
        </p:nvSpPr>
        <p:spPr>
          <a:xfrm>
            <a:off x="7477258" y="4142777"/>
            <a:ext cx="3746810" cy="2715223"/>
          </a:xfrm>
          <a:prstGeom prst="rect">
            <a:avLst/>
          </a:prstGeom>
        </p:spPr>
        <p:txBody>
          <a:bodyPr lIns="0" rIns="90000" anchor="t">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marL="457200" indent="0">
              <a:buNone/>
              <a:defRPr sz="5400">
                <a:latin typeface="Arial" panose="020B0604020202020204" pitchFamily="34" charset="0"/>
                <a:cs typeface="Arial" panose="020B0604020202020204" pitchFamily="34" charset="0"/>
              </a:defRPr>
            </a:lvl2pPr>
            <a:lvl3pPr marL="914400" indent="0">
              <a:buNone/>
              <a:defRPr sz="5400">
                <a:latin typeface="Arial" panose="020B0604020202020204" pitchFamily="34" charset="0"/>
                <a:cs typeface="Arial" panose="020B0604020202020204" pitchFamily="34" charset="0"/>
              </a:defRPr>
            </a:lvl3pPr>
            <a:lvl4pPr marL="1371600" indent="0">
              <a:buNone/>
              <a:defRPr sz="5400">
                <a:latin typeface="Arial" panose="020B0604020202020204" pitchFamily="34" charset="0"/>
                <a:cs typeface="Arial" panose="020B0604020202020204" pitchFamily="34" charset="0"/>
              </a:defRPr>
            </a:lvl4pPr>
            <a:lvl5pPr marL="1828800" indent="0">
              <a:buNone/>
              <a:defRPr sz="5400">
                <a:latin typeface="Arial" panose="020B0604020202020204" pitchFamily="34" charset="0"/>
                <a:cs typeface="Arial" panose="020B0604020202020204" pitchFamily="34" charset="0"/>
              </a:defRPr>
            </a:lvl5pPr>
          </a:lstStyle>
          <a:p>
            <a:pPr lvl="0"/>
            <a:r>
              <a:rPr lang="en-GB" err="1"/>
              <a:t>info@britainthinks.com</a:t>
            </a:r>
            <a:r>
              <a:rPr lang="en-GB"/>
              <a:t> </a:t>
            </a:r>
          </a:p>
          <a:p>
            <a:pPr lvl="0"/>
            <a:r>
              <a:rPr lang="en-GB"/>
              <a:t>T: +44 (0)20 7845 5880</a:t>
            </a:r>
          </a:p>
          <a:p>
            <a:pPr lvl="0"/>
            <a:r>
              <a:rPr lang="en-GB" err="1"/>
              <a:t>www.britainthinks.com</a:t>
            </a:r>
            <a:endParaRPr lang="en-GB"/>
          </a:p>
          <a:p>
            <a:pPr lvl="0"/>
            <a:r>
              <a:rPr lang="en-GB" err="1"/>
              <a:t>BritainThinks</a:t>
            </a:r>
            <a:br>
              <a:rPr lang="en-GB"/>
            </a:br>
            <a:r>
              <a:rPr lang="en-GB"/>
              <a:t>West Wing</a:t>
            </a:r>
            <a:br>
              <a:rPr lang="en-GB"/>
            </a:br>
            <a:r>
              <a:rPr lang="en-GB"/>
              <a:t>Somerset House</a:t>
            </a:r>
            <a:br>
              <a:rPr lang="en-GB"/>
            </a:br>
            <a:r>
              <a:rPr lang="en-GB"/>
              <a:t>London</a:t>
            </a:r>
            <a:br>
              <a:rPr lang="en-GB"/>
            </a:br>
            <a:r>
              <a:rPr lang="en-GB"/>
              <a:t>WC2R 1LA</a:t>
            </a:r>
            <a:br>
              <a:rPr lang="en-GB"/>
            </a:br>
            <a:r>
              <a:rPr lang="en-GB"/>
              <a:t>United Kingdom</a:t>
            </a:r>
            <a:endParaRPr lang="en-US"/>
          </a:p>
        </p:txBody>
      </p:sp>
      <p:cxnSp>
        <p:nvCxnSpPr>
          <p:cNvPr id="13" name="Straight Connector 12">
            <a:extLst>
              <a:ext uri="{FF2B5EF4-FFF2-40B4-BE49-F238E27FC236}">
                <a16:creationId xmlns:a16="http://schemas.microsoft.com/office/drawing/2014/main" id="{9754577A-C7B6-2548-99A2-680CE421AB07}"/>
              </a:ext>
            </a:extLst>
          </p:cNvPr>
          <p:cNvCxnSpPr/>
          <p:nvPr userDrawn="1"/>
        </p:nvCxnSpPr>
        <p:spPr>
          <a:xfrm>
            <a:off x="7477258" y="3913572"/>
            <a:ext cx="1296144" cy="0"/>
          </a:xfrm>
          <a:prstGeom prst="line">
            <a:avLst/>
          </a:prstGeom>
          <a:ln>
            <a:solidFill>
              <a:srgbClr val="37CEA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323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7" name="Text Placeholder 8">
            <a:extLst>
              <a:ext uri="{FF2B5EF4-FFF2-40B4-BE49-F238E27FC236}">
                <a16:creationId xmlns:a16="http://schemas.microsoft.com/office/drawing/2014/main" id="{51235184-38BF-6F23-1B92-41A26D444EF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Footer Placeholder 8">
            <a:extLst>
              <a:ext uri="{FF2B5EF4-FFF2-40B4-BE49-F238E27FC236}">
                <a16:creationId xmlns:a16="http://schemas.microsoft.com/office/drawing/2014/main" id="{2173B4AB-E088-A757-0DEB-264B509EF23F}"/>
              </a:ext>
            </a:extLst>
          </p:cNvPr>
          <p:cNvSpPr>
            <a:spLocks noGrp="1"/>
          </p:cNvSpPr>
          <p:nvPr>
            <p:ph type="ftr" sz="quarter" idx="15"/>
          </p:nvPr>
        </p:nvSpPr>
        <p:spPr/>
        <p:txBody>
          <a:bodyPr/>
          <a:lstStyle>
            <a:lvl1pPr>
              <a:defRPr>
                <a:solidFill>
                  <a:schemeClr val="tx2"/>
                </a:solidFill>
              </a:defRPr>
            </a:lvl1pPr>
          </a:lstStyle>
          <a:p>
            <a:r>
              <a:rPr lang="en-GB"/>
              <a:t>Private &amp; Confidential</a:t>
            </a:r>
          </a:p>
        </p:txBody>
      </p:sp>
    </p:spTree>
    <p:extLst>
      <p:ext uri="{BB962C8B-B14F-4D97-AF65-F5344CB8AC3E}">
        <p14:creationId xmlns:p14="http://schemas.microsoft.com/office/powerpoint/2010/main" val="170450843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bg1"/>
                </a:solidFill>
              </a:defRPr>
            </a:lvl1pPr>
          </a:lstStyle>
          <a:p>
            <a:r>
              <a:rPr lang="en-US"/>
              <a:t>Logo</a:t>
            </a:r>
          </a:p>
        </p:txBody>
      </p:sp>
      <p:sp>
        <p:nvSpPr>
          <p:cNvPr id="9" name="Footer Placeholder 11">
            <a:extLst>
              <a:ext uri="{FF2B5EF4-FFF2-40B4-BE49-F238E27FC236}">
                <a16:creationId xmlns:a16="http://schemas.microsoft.com/office/drawing/2014/main" id="{10AD8052-DE63-111D-A1A7-090EEE50EF2B}"/>
              </a:ext>
            </a:extLst>
          </p:cNvPr>
          <p:cNvSpPr>
            <a:spLocks noGrp="1"/>
          </p:cNvSpPr>
          <p:nvPr>
            <p:ph type="ftr" sz="quarter" idx="15"/>
          </p:nvPr>
        </p:nvSpPr>
        <p:spPr>
          <a:xfrm>
            <a:off x="611188" y="6242482"/>
            <a:ext cx="5400000" cy="210705"/>
          </a:xfrm>
        </p:spPr>
        <p:txBody>
          <a:bodyPr/>
          <a:lstStyle>
            <a:lvl1pPr>
              <a:defRPr>
                <a:solidFill>
                  <a:schemeClr val="bg1"/>
                </a:solidFill>
              </a:defRPr>
            </a:lvl1pPr>
          </a:lstStyle>
          <a:p>
            <a:r>
              <a:rPr lang="en-GB"/>
              <a:t>Private &amp; Confidential</a:t>
            </a:r>
          </a:p>
        </p:txBody>
      </p:sp>
      <p:sp>
        <p:nvSpPr>
          <p:cNvPr id="8" name="Text Placeholder 8">
            <a:extLst>
              <a:ext uri="{FF2B5EF4-FFF2-40B4-BE49-F238E27FC236}">
                <a16:creationId xmlns:a16="http://schemas.microsoft.com/office/drawing/2014/main" id="{DC425EF4-CA0E-918D-D64E-DBAAF08789D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pic>
        <p:nvPicPr>
          <p:cNvPr id="4" name="Picture 3" descr="A picture containing icon&#10;&#10;Description automatically generated">
            <a:extLst>
              <a:ext uri="{FF2B5EF4-FFF2-40B4-BE49-F238E27FC236}">
                <a16:creationId xmlns:a16="http://schemas.microsoft.com/office/drawing/2014/main" id="{6B0A6459-15F7-3BA3-AEFC-23A32031B1D1}"/>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287244602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lvl1pPr>
              <a:defRPr>
                <a:solidFill>
                  <a:schemeClr val="tx2"/>
                </a:solidFill>
              </a:defRPr>
            </a:lvl1p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lvl1pPr>
              <a:defRPr>
                <a:solidFill>
                  <a:schemeClr val="tx2"/>
                </a:solidFill>
              </a:defRPr>
            </a:lvl1pPr>
          </a:lstStyle>
          <a:p>
            <a:r>
              <a:rPr lang="en-US"/>
              <a:t>Click icon to add picture</a:t>
            </a:r>
            <a:endParaRPr lang="en-GB"/>
          </a:p>
        </p:txBody>
      </p:sp>
      <p:sp>
        <p:nvSpPr>
          <p:cNvPr id="7" name="Text Placeholder 8">
            <a:extLst>
              <a:ext uri="{FF2B5EF4-FFF2-40B4-BE49-F238E27FC236}">
                <a16:creationId xmlns:a16="http://schemas.microsoft.com/office/drawing/2014/main" id="{4C578D84-7A87-EDD2-E2B9-A82B2B37DA40}"/>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Date Placeholder 11">
            <a:extLst>
              <a:ext uri="{FF2B5EF4-FFF2-40B4-BE49-F238E27FC236}">
                <a16:creationId xmlns:a16="http://schemas.microsoft.com/office/drawing/2014/main" id="{0C9BEF15-D156-2FD8-489D-707952961D08}"/>
              </a:ext>
            </a:extLst>
          </p:cNvPr>
          <p:cNvSpPr>
            <a:spLocks noGrp="1"/>
          </p:cNvSpPr>
          <p:nvPr>
            <p:ph type="dt" sz="half" idx="17"/>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710A547F-D7EF-CEDB-532E-69A84A1622A5}"/>
              </a:ext>
            </a:extLst>
          </p:cNvPr>
          <p:cNvSpPr>
            <a:spLocks noGrp="1"/>
          </p:cNvSpPr>
          <p:nvPr>
            <p:ph type="ftr" sz="quarter" idx="18"/>
          </p:nvPr>
        </p:nvSpPr>
        <p:spPr/>
        <p:txBody>
          <a:bodyPr/>
          <a:lstStyle/>
          <a:p>
            <a:r>
              <a:rPr lang="en-GB"/>
              <a:t>Private &amp; Confidential</a:t>
            </a:r>
          </a:p>
        </p:txBody>
      </p:sp>
    </p:spTree>
    <p:extLst>
      <p:ext uri="{BB962C8B-B14F-4D97-AF65-F5344CB8AC3E}">
        <p14:creationId xmlns:p14="http://schemas.microsoft.com/office/powerpoint/2010/main" val="311969483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7C892CB2-AE84-C514-8BCF-995C75867402}"/>
              </a:ext>
            </a:extLst>
          </p:cNvPr>
          <p:cNvPicPr>
            <a:picLocks noChangeAspect="1"/>
          </p:cNvPicPr>
          <p:nvPr userDrawn="1"/>
        </p:nvPicPr>
        <p:blipFill>
          <a:blip r:embed="rId3"/>
          <a:stretch>
            <a:fillRect/>
          </a:stretch>
        </p:blipFill>
        <p:spPr>
          <a:xfrm>
            <a:off x="4287837" y="2781300"/>
            <a:ext cx="3616326" cy="1295400"/>
          </a:xfrm>
          <a:prstGeom prst="rect">
            <a:avLst/>
          </a:prstGeom>
        </p:spPr>
      </p:pic>
      <p:pic>
        <p:nvPicPr>
          <p:cNvPr id="3" name="Picture 2" descr="Shape&#10;&#10;Description automatically generated">
            <a:extLst>
              <a:ext uri="{FF2B5EF4-FFF2-40B4-BE49-F238E27FC236}">
                <a16:creationId xmlns:a16="http://schemas.microsoft.com/office/drawing/2014/main" id="{E2B96A9C-1030-3BE6-7589-A7A75DC2F6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4032000"/>
            <a:ext cx="2924011" cy="2826000"/>
          </a:xfrm>
          <a:prstGeom prst="rect">
            <a:avLst/>
          </a:prstGeom>
        </p:spPr>
      </p:pic>
    </p:spTree>
    <p:extLst>
      <p:ext uri="{BB962C8B-B14F-4D97-AF65-F5344CB8AC3E}">
        <p14:creationId xmlns:p14="http://schemas.microsoft.com/office/powerpoint/2010/main" val="21951107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Image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8" name="Picture Placeholder 7">
            <a:extLst>
              <a:ext uri="{FF2B5EF4-FFF2-40B4-BE49-F238E27FC236}">
                <a16:creationId xmlns:a16="http://schemas.microsoft.com/office/drawing/2014/main" id="{9176CDF8-E9FC-1871-6909-D60B92357BE3}"/>
              </a:ext>
            </a:extLst>
          </p:cNvPr>
          <p:cNvSpPr>
            <a:spLocks noGrp="1"/>
          </p:cNvSpPr>
          <p:nvPr>
            <p:ph type="pic" sz="quarter" idx="13"/>
          </p:nvPr>
        </p:nvSpPr>
        <p:spPr>
          <a:xfrm>
            <a:off x="0" y="0"/>
            <a:ext cx="12192000" cy="3271838"/>
          </a:xfrm>
          <a:solidFill>
            <a:schemeClr val="bg1">
              <a:lumMod val="85000"/>
            </a:schemeClr>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F7059031-0E56-A1FF-238A-EDE49F3F0E9A}"/>
              </a:ext>
            </a:extLst>
          </p:cNvPr>
          <p:cNvSpPr>
            <a:spLocks noGrp="1"/>
          </p:cNvSpPr>
          <p:nvPr>
            <p:ph type="body" sz="quarter" idx="16"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5EDFCD7F-67F0-5A7A-6BAB-ADA3918514FA}"/>
              </a:ext>
            </a:extLst>
          </p:cNvPr>
          <p:cNvSpPr>
            <a:spLocks noGrp="1"/>
          </p:cNvSpPr>
          <p:nvPr>
            <p:ph type="dt" sz="half" idx="17"/>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EC78E9F1-EFFE-2B3A-0531-5262DDC337B7}"/>
              </a:ext>
            </a:extLst>
          </p:cNvPr>
          <p:cNvSpPr>
            <a:spLocks noGrp="1"/>
          </p:cNvSpPr>
          <p:nvPr>
            <p:ph type="ftr" sz="quarter" idx="18"/>
          </p:nvPr>
        </p:nvSpPr>
        <p:spPr/>
        <p:txBody>
          <a:bodyPr/>
          <a:lstStyle>
            <a:lvl1pPr>
              <a:defRPr>
                <a:solidFill>
                  <a:schemeClr val="bg1"/>
                </a:solidFill>
              </a:defRPr>
            </a:lvl1pPr>
          </a:lstStyle>
          <a:p>
            <a:r>
              <a:rPr lang="en-GB"/>
              <a:t>Private &amp; Confidential</a:t>
            </a:r>
          </a:p>
        </p:txBody>
      </p:sp>
      <p:pic>
        <p:nvPicPr>
          <p:cNvPr id="4" name="Picture 3" descr="A picture containing icon&#10;&#10;Description automatically generated">
            <a:extLst>
              <a:ext uri="{FF2B5EF4-FFF2-40B4-BE49-F238E27FC236}">
                <a16:creationId xmlns:a16="http://schemas.microsoft.com/office/drawing/2014/main" id="{25881E0A-BD7A-4FF3-6844-CF031B34F73B}"/>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247749235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Full Bleed Image">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D00F9E-EFBD-043B-FB11-B43677ED7654}"/>
              </a:ext>
            </a:extLst>
          </p:cNvPr>
          <p:cNvSpPr/>
          <p:nvPr userDrawn="1"/>
        </p:nvSpPr>
        <p:spPr>
          <a:xfrm>
            <a:off x="0" y="0"/>
            <a:ext cx="12192000" cy="6858000"/>
          </a:xfrm>
          <a:prstGeom prst="rect">
            <a:avLst/>
          </a:prstGeom>
          <a:solidFill>
            <a:schemeClr val="accent6">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4" name="Rectangle 3">
            <a:extLst>
              <a:ext uri="{FF2B5EF4-FFF2-40B4-BE49-F238E27FC236}">
                <a16:creationId xmlns:a16="http://schemas.microsoft.com/office/drawing/2014/main" id="{26157AD4-5F02-808A-2D70-3E97F2C2E59B}"/>
              </a:ext>
            </a:extLst>
          </p:cNvPr>
          <p:cNvSpPr/>
          <p:nvPr userDrawn="1"/>
        </p:nvSpPr>
        <p:spPr>
          <a:xfrm>
            <a:off x="8734" y="3271838"/>
            <a:ext cx="12183264" cy="3586162"/>
          </a:xfrm>
          <a:prstGeom prst="rect">
            <a:avLst/>
          </a:prstGeom>
          <a:gradFill>
            <a:gsLst>
              <a:gs pos="0">
                <a:schemeClr val="tx1">
                  <a:alpha val="0"/>
                </a:schemeClr>
              </a:gs>
              <a:gs pos="50000">
                <a:srgbClr val="323130">
                  <a:alpha val="8131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latin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Picture Placeholder 6">
            <a:extLst>
              <a:ext uri="{FF2B5EF4-FFF2-40B4-BE49-F238E27FC236}">
                <a16:creationId xmlns:a16="http://schemas.microsoft.com/office/drawing/2014/main" id="{EF00ADC6-7106-7C36-F1AB-D8CFCB2EB345}"/>
              </a:ext>
            </a:extLst>
          </p:cNvPr>
          <p:cNvSpPr>
            <a:spLocks noGrp="1"/>
          </p:cNvSpPr>
          <p:nvPr>
            <p:ph type="pic" sz="quarter" idx="12" hasCustomPrompt="1"/>
          </p:nvPr>
        </p:nvSpPr>
        <p:spPr>
          <a:xfrm>
            <a:off x="9400319" y="4095750"/>
            <a:ext cx="2180494" cy="1962150"/>
          </a:xfrm>
        </p:spPr>
        <p:txBody>
          <a:bodyPr/>
          <a:lstStyle/>
          <a:p>
            <a:r>
              <a:rPr lang="en-US"/>
              <a:t>Logo</a:t>
            </a:r>
          </a:p>
        </p:txBody>
      </p:sp>
      <p:sp>
        <p:nvSpPr>
          <p:cNvPr id="9" name="Text Placeholder 8">
            <a:extLst>
              <a:ext uri="{FF2B5EF4-FFF2-40B4-BE49-F238E27FC236}">
                <a16:creationId xmlns:a16="http://schemas.microsoft.com/office/drawing/2014/main" id="{DCFBEF98-6DA9-A3AF-CC77-94C342AD7F22}"/>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Date Placeholder 12">
            <a:extLst>
              <a:ext uri="{FF2B5EF4-FFF2-40B4-BE49-F238E27FC236}">
                <a16:creationId xmlns:a16="http://schemas.microsoft.com/office/drawing/2014/main" id="{2E973A69-DBB4-D746-DD66-7ECCFD6C28FD}"/>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4" name="Footer Placeholder 13">
            <a:extLst>
              <a:ext uri="{FF2B5EF4-FFF2-40B4-BE49-F238E27FC236}">
                <a16:creationId xmlns:a16="http://schemas.microsoft.com/office/drawing/2014/main" id="{6A91978B-E1EA-5125-0994-CA38FE28C4DF}"/>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pic>
        <p:nvPicPr>
          <p:cNvPr id="8" name="Picture 7" descr="A picture containing icon&#10;&#10;Description automatically generated">
            <a:extLst>
              <a:ext uri="{FF2B5EF4-FFF2-40B4-BE49-F238E27FC236}">
                <a16:creationId xmlns:a16="http://schemas.microsoft.com/office/drawing/2014/main" id="{A24E3E02-F94B-776C-2C3B-4C503DD868C3}"/>
              </a:ext>
            </a:extLst>
          </p:cNvPr>
          <p:cNvPicPr>
            <a:picLocks noChangeAspect="1"/>
          </p:cNvPicPr>
          <p:nvPr userDrawn="1"/>
        </p:nvPicPr>
        <p:blipFill>
          <a:blip r:embed="rId2"/>
          <a:stretch>
            <a:fillRect/>
          </a:stretch>
        </p:blipFill>
        <p:spPr>
          <a:xfrm>
            <a:off x="11208334" y="6490800"/>
            <a:ext cx="744959" cy="266851"/>
          </a:xfrm>
          <a:prstGeom prst="rect">
            <a:avLst/>
          </a:prstGeom>
        </p:spPr>
      </p:pic>
    </p:spTree>
    <p:extLst>
      <p:ext uri="{BB962C8B-B14F-4D97-AF65-F5344CB8AC3E}">
        <p14:creationId xmlns:p14="http://schemas.microsoft.com/office/powerpoint/2010/main" val="317030223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Logo Dark Tex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33ECB65-0AE0-FE7E-746B-06735B3F31C5}"/>
              </a:ext>
            </a:extLst>
          </p:cNvPr>
          <p:cNvPicPr>
            <a:picLocks noChangeAspect="1"/>
          </p:cNvPicPr>
          <p:nvPr userDrawn="1"/>
        </p:nvPicPr>
        <p:blipFill>
          <a:blip r:embed="rId4"/>
          <a:stretch>
            <a:fillRect/>
          </a:stretch>
        </p:blipFill>
        <p:spPr>
          <a:xfrm>
            <a:off x="629548" y="360339"/>
            <a:ext cx="2455329" cy="879521"/>
          </a:xfrm>
          <a:prstGeom prst="rect">
            <a:avLst/>
          </a:prstGeom>
        </p:spPr>
      </p:pic>
      <p:sp>
        <p:nvSpPr>
          <p:cNvPr id="7" name="Text Placeholder 8">
            <a:extLst>
              <a:ext uri="{FF2B5EF4-FFF2-40B4-BE49-F238E27FC236}">
                <a16:creationId xmlns:a16="http://schemas.microsoft.com/office/drawing/2014/main" id="{9A21069E-F9B2-7146-8F93-593D736AFFD2}"/>
              </a:ext>
            </a:extLst>
          </p:cNvPr>
          <p:cNvSpPr>
            <a:spLocks noGrp="1"/>
          </p:cNvSpPr>
          <p:nvPr>
            <p:ph type="body" sz="quarter" idx="13" hasCustomPrompt="1"/>
          </p:nvPr>
        </p:nvSpPr>
        <p:spPr>
          <a:xfrm>
            <a:off x="611188" y="5405884"/>
            <a:ext cx="663575" cy="47583"/>
          </a:xfrm>
          <a:solidFill>
            <a:schemeClr val="bg1"/>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1" name="Date Placeholder 10">
            <a:extLst>
              <a:ext uri="{FF2B5EF4-FFF2-40B4-BE49-F238E27FC236}">
                <a16:creationId xmlns:a16="http://schemas.microsoft.com/office/drawing/2014/main" id="{0B6E078E-4875-D84D-0295-9FDC54A8FABC}"/>
              </a:ext>
            </a:extLst>
          </p:cNvPr>
          <p:cNvSpPr>
            <a:spLocks noGrp="1"/>
          </p:cNvSpPr>
          <p:nvPr>
            <p:ph type="dt" sz="half" idx="14"/>
          </p:nvPr>
        </p:nvSpPr>
        <p:spPr/>
        <p:txBody>
          <a:bodyPr/>
          <a:lstStyle/>
          <a:p>
            <a:r>
              <a:rPr lang="en-US"/>
              <a:t>DD/MM/YYYY</a:t>
            </a:r>
            <a:endParaRPr lang="en-GB"/>
          </a:p>
        </p:txBody>
      </p:sp>
      <p:sp>
        <p:nvSpPr>
          <p:cNvPr id="13" name="Footer Placeholder 12">
            <a:extLst>
              <a:ext uri="{FF2B5EF4-FFF2-40B4-BE49-F238E27FC236}">
                <a16:creationId xmlns:a16="http://schemas.microsoft.com/office/drawing/2014/main" id="{1BD4D998-766D-7CD7-5635-C553DAB71B2C}"/>
              </a:ext>
            </a:extLst>
          </p:cNvPr>
          <p:cNvSpPr>
            <a:spLocks noGrp="1"/>
          </p:cNvSpPr>
          <p:nvPr>
            <p:ph type="ftr" sz="quarter" idx="15"/>
          </p:nvPr>
        </p:nvSpPr>
        <p:spPr/>
        <p:txBody>
          <a:bodyPr/>
          <a:lstStyle/>
          <a:p>
            <a:r>
              <a:rPr lang="en-GB"/>
              <a:t>Private &amp; Confidential</a:t>
            </a:r>
          </a:p>
        </p:txBody>
      </p:sp>
    </p:spTree>
    <p:extLst>
      <p:ext uri="{BB962C8B-B14F-4D97-AF65-F5344CB8AC3E}">
        <p14:creationId xmlns:p14="http://schemas.microsoft.com/office/powerpoint/2010/main" val="416302390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descr="A picture containing icon&#10;&#10;Description automatically generated">
            <a:extLst>
              <a:ext uri="{FF2B5EF4-FFF2-40B4-BE49-F238E27FC236}">
                <a16:creationId xmlns:a16="http://schemas.microsoft.com/office/drawing/2014/main" id="{44326B0D-723B-51DF-73FD-66715484504C}"/>
              </a:ext>
            </a:extLst>
          </p:cNvPr>
          <p:cNvPicPr>
            <a:picLocks noChangeAspect="1"/>
          </p:cNvPicPr>
          <p:nvPr userDrawn="1"/>
        </p:nvPicPr>
        <p:blipFill>
          <a:blip r:embed="rId2"/>
          <a:stretch>
            <a:fillRect/>
          </a:stretch>
        </p:blipFill>
        <p:spPr>
          <a:xfrm>
            <a:off x="633412" y="360363"/>
            <a:ext cx="2455329" cy="879521"/>
          </a:xfrm>
          <a:prstGeom prst="rect">
            <a:avLst/>
          </a:prstGeom>
        </p:spPr>
      </p:pic>
      <p:pic>
        <p:nvPicPr>
          <p:cNvPr id="12" name="Picture 11" descr="Shape&#10;&#10;Description automatically generated">
            <a:extLst>
              <a:ext uri="{FF2B5EF4-FFF2-40B4-BE49-F238E27FC236}">
                <a16:creationId xmlns:a16="http://schemas.microsoft.com/office/drawing/2014/main" id="{815A8A20-7C5F-1B1B-774E-0EE479B9E103}"/>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3400" y="48954"/>
            <a:ext cx="2920895" cy="2822988"/>
          </a:xfrm>
          <a:prstGeom prst="rect">
            <a:avLst/>
          </a:prstGeom>
        </p:spPr>
      </p:pic>
      <p:sp>
        <p:nvSpPr>
          <p:cNvPr id="5" name="Text Placeholder 8">
            <a:extLst>
              <a:ext uri="{FF2B5EF4-FFF2-40B4-BE49-F238E27FC236}">
                <a16:creationId xmlns:a16="http://schemas.microsoft.com/office/drawing/2014/main" id="{4D4D85DB-D952-B09B-331A-CAA356AD229B}"/>
              </a:ext>
            </a:extLst>
          </p:cNvPr>
          <p:cNvSpPr>
            <a:spLocks noGrp="1"/>
          </p:cNvSpPr>
          <p:nvPr>
            <p:ph type="body" sz="quarter" idx="13" hasCustomPrompt="1"/>
          </p:nvPr>
        </p:nvSpPr>
        <p:spPr>
          <a:xfrm>
            <a:off x="611188" y="5405884"/>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8" name="Date Placeholder 7">
            <a:extLst>
              <a:ext uri="{FF2B5EF4-FFF2-40B4-BE49-F238E27FC236}">
                <a16:creationId xmlns:a16="http://schemas.microsoft.com/office/drawing/2014/main" id="{05C254A4-B187-DD43-80F9-DAC5D2BB87C7}"/>
              </a:ext>
            </a:extLst>
          </p:cNvPr>
          <p:cNvSpPr>
            <a:spLocks noGrp="1"/>
          </p:cNvSpPr>
          <p:nvPr>
            <p:ph type="dt" sz="half" idx="14"/>
          </p:nvPr>
        </p:nvSpPr>
        <p:spPr/>
        <p:txBody>
          <a:bodyPr/>
          <a:lstStyle>
            <a:lvl1pPr>
              <a:defRPr>
                <a:solidFill>
                  <a:schemeClr val="bg1"/>
                </a:solidFill>
              </a:defRPr>
            </a:lvl1pPr>
          </a:lstStyle>
          <a:p>
            <a:r>
              <a:rPr lang="en-US"/>
              <a:t>DD/MM/YYYY</a:t>
            </a:r>
            <a:endParaRPr lang="en-GB"/>
          </a:p>
        </p:txBody>
      </p:sp>
      <p:sp>
        <p:nvSpPr>
          <p:cNvPr id="10" name="Footer Placeholder 9">
            <a:extLst>
              <a:ext uri="{FF2B5EF4-FFF2-40B4-BE49-F238E27FC236}">
                <a16:creationId xmlns:a16="http://schemas.microsoft.com/office/drawing/2014/main" id="{5820EC1D-E52F-19E3-E12E-B39F9BB9B1E4}"/>
              </a:ext>
            </a:extLst>
          </p:cNvPr>
          <p:cNvSpPr>
            <a:spLocks noGrp="1"/>
          </p:cNvSpPr>
          <p:nvPr>
            <p:ph type="ftr" sz="quarter" idx="15"/>
          </p:nvPr>
        </p:nvSpPr>
        <p:spPr/>
        <p:txBody>
          <a:bodyPr/>
          <a:lstStyle>
            <a:lvl1pPr>
              <a:defRPr>
                <a:solidFill>
                  <a:schemeClr val="bg1"/>
                </a:solidFill>
              </a:defRPr>
            </a:lvl1pPr>
          </a:lstStyle>
          <a:p>
            <a:r>
              <a:rPr lang="en-GB"/>
              <a:t>Private &amp; Confidential</a:t>
            </a:r>
          </a:p>
        </p:txBody>
      </p:sp>
    </p:spTree>
    <p:extLst>
      <p:ext uri="{BB962C8B-B14F-4D97-AF65-F5344CB8AC3E}">
        <p14:creationId xmlns:p14="http://schemas.microsoft.com/office/powerpoint/2010/main" val="54543012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7C892CB2-AE84-C514-8BCF-995C75867402}"/>
              </a:ext>
            </a:extLst>
          </p:cNvPr>
          <p:cNvPicPr>
            <a:picLocks noChangeAspect="1"/>
          </p:cNvPicPr>
          <p:nvPr userDrawn="1"/>
        </p:nvPicPr>
        <p:blipFill>
          <a:blip r:embed="rId3"/>
          <a:stretch>
            <a:fillRect/>
          </a:stretch>
        </p:blipFill>
        <p:spPr>
          <a:xfrm>
            <a:off x="4287837" y="2781300"/>
            <a:ext cx="3616326" cy="1295400"/>
          </a:xfrm>
          <a:prstGeom prst="rect">
            <a:avLst/>
          </a:prstGeom>
        </p:spPr>
      </p:pic>
      <p:pic>
        <p:nvPicPr>
          <p:cNvPr id="3" name="Picture 2" descr="Shape&#10;&#10;Description automatically generated">
            <a:extLst>
              <a:ext uri="{FF2B5EF4-FFF2-40B4-BE49-F238E27FC236}">
                <a16:creationId xmlns:a16="http://schemas.microsoft.com/office/drawing/2014/main" id="{E2B96A9C-1030-3BE6-7589-A7A75DC2F69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0" y="4032000"/>
            <a:ext cx="2924011" cy="2826000"/>
          </a:xfrm>
          <a:prstGeom prst="rect">
            <a:avLst/>
          </a:prstGeom>
        </p:spPr>
      </p:pic>
    </p:spTree>
    <p:extLst>
      <p:ext uri="{BB962C8B-B14F-4D97-AF65-F5344CB8AC3E}">
        <p14:creationId xmlns:p14="http://schemas.microsoft.com/office/powerpoint/2010/main" val="21163424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8BD189-E627-7774-85B0-B0BFC3A55F9A}"/>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Text Placeholder 8">
            <a:extLst>
              <a:ext uri="{FF2B5EF4-FFF2-40B4-BE49-F238E27FC236}">
                <a16:creationId xmlns:a16="http://schemas.microsoft.com/office/drawing/2014/main" id="{521A3366-AD9C-29DC-5A64-F58D4FC83C03}"/>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Subtitle 2">
            <a:extLst>
              <a:ext uri="{FF2B5EF4-FFF2-40B4-BE49-F238E27FC236}">
                <a16:creationId xmlns:a16="http://schemas.microsoft.com/office/drawing/2014/main" id="{C43764DD-5BE1-577B-03F4-6FAEA2FF6F78}"/>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5353530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White Text">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itle 1">
            <a:extLst>
              <a:ext uri="{FF2B5EF4-FFF2-40B4-BE49-F238E27FC236}">
                <a16:creationId xmlns:a16="http://schemas.microsoft.com/office/drawing/2014/main" id="{2CA4B3F4-9586-6AE0-0CAA-A9D8CB1CED4D}"/>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11" name="Text Placeholder 8">
            <a:extLst>
              <a:ext uri="{FF2B5EF4-FFF2-40B4-BE49-F238E27FC236}">
                <a16:creationId xmlns:a16="http://schemas.microsoft.com/office/drawing/2014/main" id="{E31886C6-B143-D360-23C7-D934C6B41BD4}"/>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3221DFC6-1089-AA6E-9093-B53C32A541F3}"/>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61123041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Devic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pic>
        <p:nvPicPr>
          <p:cNvPr id="10" name="Picture 9" descr="Shape&#10;&#10;Description automatically generated">
            <a:extLst>
              <a:ext uri="{FF2B5EF4-FFF2-40B4-BE49-F238E27FC236}">
                <a16:creationId xmlns:a16="http://schemas.microsoft.com/office/drawing/2014/main" id="{01DACAC2-22E7-6296-008C-314A317877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9323349" y="48023"/>
            <a:ext cx="2924011" cy="2826000"/>
          </a:xfrm>
          <a:prstGeom prst="rect">
            <a:avLst/>
          </a:prstGeom>
        </p:spPr>
      </p:pic>
      <p:sp>
        <p:nvSpPr>
          <p:cNvPr id="9" name="Title 1">
            <a:extLst>
              <a:ext uri="{FF2B5EF4-FFF2-40B4-BE49-F238E27FC236}">
                <a16:creationId xmlns:a16="http://schemas.microsoft.com/office/drawing/2014/main" id="{D64D3C99-BDA3-6C83-0A8C-81F373138AC0}"/>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US"/>
              <a:t>Click to edit Master title style</a:t>
            </a:r>
            <a:endParaRPr lang="en-GB"/>
          </a:p>
        </p:txBody>
      </p:sp>
      <p:sp>
        <p:nvSpPr>
          <p:cNvPr id="11" name="Text Placeholder 8">
            <a:extLst>
              <a:ext uri="{FF2B5EF4-FFF2-40B4-BE49-F238E27FC236}">
                <a16:creationId xmlns:a16="http://schemas.microsoft.com/office/drawing/2014/main" id="{5BCF5F3E-4276-22A3-1D2A-F62ECE9CE48A}"/>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2" name="Subtitle 2">
            <a:extLst>
              <a:ext uri="{FF2B5EF4-FFF2-40B4-BE49-F238E27FC236}">
                <a16:creationId xmlns:a16="http://schemas.microsoft.com/office/drawing/2014/main" id="{CA4F50D0-D3E9-0A8A-DA5C-71A4E63F1ABE}"/>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3023939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Device White Text">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1A04FC7B-0035-4F02-9521-D9B4226DF720}"/>
              </a:ext>
            </a:extLst>
          </p:cNvPr>
          <p:cNvPicPr>
            <a:picLocks noChangeAspect="1"/>
          </p:cNvPicPr>
          <p:nvPr userDrawn="1"/>
        </p:nvPicPr>
        <p:blipFill>
          <a:blip r:embed="rId2"/>
          <a:stretch>
            <a:fillRect/>
          </a:stretch>
        </p:blipFill>
        <p:spPr>
          <a:xfrm>
            <a:off x="11208331" y="6490800"/>
            <a:ext cx="744959" cy="266851"/>
          </a:xfrm>
          <a:prstGeom prst="rect">
            <a:avLst/>
          </a:prstGeom>
        </p:spPr>
      </p:pic>
      <p:pic>
        <p:nvPicPr>
          <p:cNvPr id="9" name="Picture 8" descr="Shape&#10;&#10;Description automatically generated">
            <a:extLst>
              <a:ext uri="{FF2B5EF4-FFF2-40B4-BE49-F238E27FC236}">
                <a16:creationId xmlns:a16="http://schemas.microsoft.com/office/drawing/2014/main" id="{82893688-885A-C8E6-3739-D9DC4C136C4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rot="16200000">
            <a:off x="9320058" y="48954"/>
            <a:ext cx="2920895" cy="2822988"/>
          </a:xfrm>
          <a:prstGeom prst="rect">
            <a:avLst/>
          </a:prstGeom>
        </p:spPr>
      </p:pic>
      <p:sp>
        <p:nvSpPr>
          <p:cNvPr id="11" name="Title 1">
            <a:extLst>
              <a:ext uri="{FF2B5EF4-FFF2-40B4-BE49-F238E27FC236}">
                <a16:creationId xmlns:a16="http://schemas.microsoft.com/office/drawing/2014/main" id="{316E67C2-787B-E68D-23E2-25A4DE63E7B8}"/>
              </a:ext>
            </a:extLst>
          </p:cNvPr>
          <p:cNvSpPr>
            <a:spLocks noGrp="1"/>
          </p:cNvSpPr>
          <p:nvPr>
            <p:ph type="ctrTitle"/>
          </p:nvPr>
        </p:nvSpPr>
        <p:spPr>
          <a:xfrm>
            <a:off x="611188" y="4104000"/>
            <a:ext cx="8605384" cy="1296000"/>
          </a:xfrm>
        </p:spPr>
        <p:txBody>
          <a:bodyPr anchor="b"/>
          <a:lstStyle>
            <a:lvl1pPr algn="l">
              <a:defRPr sz="3600">
                <a:solidFill>
                  <a:schemeClr val="bg1"/>
                </a:solidFill>
              </a:defRPr>
            </a:lvl1pPr>
          </a:lstStyle>
          <a:p>
            <a:r>
              <a:rPr lang="en-US"/>
              <a:t>Click to edit Master title style</a:t>
            </a:r>
            <a:endParaRPr lang="en-GB"/>
          </a:p>
        </p:txBody>
      </p:sp>
      <p:sp>
        <p:nvSpPr>
          <p:cNvPr id="12" name="Text Placeholder 8">
            <a:extLst>
              <a:ext uri="{FF2B5EF4-FFF2-40B4-BE49-F238E27FC236}">
                <a16:creationId xmlns:a16="http://schemas.microsoft.com/office/drawing/2014/main" id="{3699495D-5C75-712A-7DE3-9EA3EEDB0BCB}"/>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3" name="Subtitle 2">
            <a:extLst>
              <a:ext uri="{FF2B5EF4-FFF2-40B4-BE49-F238E27FC236}">
                <a16:creationId xmlns:a16="http://schemas.microsoft.com/office/drawing/2014/main" id="{7594DCDC-43CA-036F-4B20-FD19D1EE5211}"/>
              </a:ext>
            </a:extLst>
          </p:cNvPr>
          <p:cNvSpPr>
            <a:spLocks noGrp="1"/>
          </p:cNvSpPr>
          <p:nvPr>
            <p:ph type="subTitle" idx="1"/>
          </p:nvPr>
        </p:nvSpPr>
        <p:spPr>
          <a:xfrm>
            <a:off x="611188" y="5623200"/>
            <a:ext cx="8605384" cy="43470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75699147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6098-9F28-E9DD-63BB-0E46F24BBA5D}"/>
              </a:ext>
            </a:extLst>
          </p:cNvPr>
          <p:cNvSpPr>
            <a:spLocks noGrp="1"/>
          </p:cNvSpPr>
          <p:nvPr>
            <p:ph type="title"/>
          </p:nvPr>
        </p:nvSpPr>
        <p:spPr>
          <a:xfrm>
            <a:off x="611188" y="360363"/>
            <a:ext cx="10969625" cy="944562"/>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6129BB-DDD7-A670-8239-B5C4EAF2F3B0}"/>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76B2F568-FA93-C14F-B70A-F8808B70EB04}"/>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1C3A2CD-09E6-198C-690B-DF77261F96E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Text Placeholder 24">
            <a:extLst>
              <a:ext uri="{FF2B5EF4-FFF2-40B4-BE49-F238E27FC236}">
                <a16:creationId xmlns:a16="http://schemas.microsoft.com/office/drawing/2014/main" id="{507EEF9B-0C91-CC33-D25D-670101BFA1D1}"/>
              </a:ext>
            </a:extLst>
          </p:cNvPr>
          <p:cNvSpPr>
            <a:spLocks noGrp="1"/>
          </p:cNvSpPr>
          <p:nvPr>
            <p:ph type="body" sz="quarter" idx="20"/>
          </p:nvPr>
        </p:nvSpPr>
        <p:spPr>
          <a:xfrm>
            <a:off x="2513495"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7" name="Text Placeholder 24">
            <a:extLst>
              <a:ext uri="{FF2B5EF4-FFF2-40B4-BE49-F238E27FC236}">
                <a16:creationId xmlns:a16="http://schemas.microsoft.com/office/drawing/2014/main" id="{50B87917-274C-527A-71A1-0D85AA0310AB}"/>
              </a:ext>
            </a:extLst>
          </p:cNvPr>
          <p:cNvSpPr>
            <a:spLocks noGrp="1"/>
          </p:cNvSpPr>
          <p:nvPr>
            <p:ph type="body" sz="quarter" idx="21" hasCustomPrompt="1"/>
          </p:nvPr>
        </p:nvSpPr>
        <p:spPr>
          <a:xfrm>
            <a:off x="250991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8" name="Text Placeholder 24">
            <a:extLst>
              <a:ext uri="{FF2B5EF4-FFF2-40B4-BE49-F238E27FC236}">
                <a16:creationId xmlns:a16="http://schemas.microsoft.com/office/drawing/2014/main" id="{B6ABE06F-75D1-30B6-9FB8-E105502C6AA9}"/>
              </a:ext>
            </a:extLst>
          </p:cNvPr>
          <p:cNvSpPr>
            <a:spLocks noGrp="1"/>
          </p:cNvSpPr>
          <p:nvPr>
            <p:ph type="body" sz="quarter" idx="22"/>
          </p:nvPr>
        </p:nvSpPr>
        <p:spPr>
          <a:xfrm>
            <a:off x="10104813" y="4368389"/>
            <a:ext cx="1476000" cy="1689510"/>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9" name="Text Placeholder 24">
            <a:extLst>
              <a:ext uri="{FF2B5EF4-FFF2-40B4-BE49-F238E27FC236}">
                <a16:creationId xmlns:a16="http://schemas.microsoft.com/office/drawing/2014/main" id="{8F1F06C7-42E6-664C-E0AA-436D27CA931C}"/>
              </a:ext>
            </a:extLst>
          </p:cNvPr>
          <p:cNvSpPr>
            <a:spLocks noGrp="1"/>
          </p:cNvSpPr>
          <p:nvPr>
            <p:ph type="body" sz="quarter" idx="23" hasCustomPrompt="1"/>
          </p:nvPr>
        </p:nvSpPr>
        <p:spPr>
          <a:xfrm>
            <a:off x="10104813" y="3264212"/>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0" name="Text Placeholder 24">
            <a:extLst>
              <a:ext uri="{FF2B5EF4-FFF2-40B4-BE49-F238E27FC236}">
                <a16:creationId xmlns:a16="http://schemas.microsoft.com/office/drawing/2014/main" id="{C5B136C4-A429-9189-5561-AD09D6D189FA}"/>
              </a:ext>
            </a:extLst>
          </p:cNvPr>
          <p:cNvSpPr>
            <a:spLocks noGrp="1"/>
          </p:cNvSpPr>
          <p:nvPr>
            <p:ph type="body" sz="quarter" idx="18"/>
          </p:nvPr>
        </p:nvSpPr>
        <p:spPr>
          <a:xfrm>
            <a:off x="820698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11" name="Text Placeholder 24">
            <a:extLst>
              <a:ext uri="{FF2B5EF4-FFF2-40B4-BE49-F238E27FC236}">
                <a16:creationId xmlns:a16="http://schemas.microsoft.com/office/drawing/2014/main" id="{82582194-017D-95C3-BD36-DB11BB5D960C}"/>
              </a:ext>
            </a:extLst>
          </p:cNvPr>
          <p:cNvSpPr>
            <a:spLocks noGrp="1"/>
          </p:cNvSpPr>
          <p:nvPr>
            <p:ph type="body" sz="quarter" idx="19" hasCustomPrompt="1"/>
          </p:nvPr>
        </p:nvSpPr>
        <p:spPr>
          <a:xfrm>
            <a:off x="82060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2" name="Text Placeholder 24">
            <a:extLst>
              <a:ext uri="{FF2B5EF4-FFF2-40B4-BE49-F238E27FC236}">
                <a16:creationId xmlns:a16="http://schemas.microsoft.com/office/drawing/2014/main" id="{F9D18DFC-262F-FE69-B422-5846307D90C9}"/>
              </a:ext>
            </a:extLst>
          </p:cNvPr>
          <p:cNvSpPr>
            <a:spLocks noGrp="1"/>
          </p:cNvSpPr>
          <p:nvPr>
            <p:ph type="body" sz="quarter" idx="16"/>
          </p:nvPr>
        </p:nvSpPr>
        <p:spPr>
          <a:xfrm>
            <a:off x="441132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13" name="Text Placeholder 24">
            <a:extLst>
              <a:ext uri="{FF2B5EF4-FFF2-40B4-BE49-F238E27FC236}">
                <a16:creationId xmlns:a16="http://schemas.microsoft.com/office/drawing/2014/main" id="{B57C168F-90DD-82F9-4B8D-620D847C839A}"/>
              </a:ext>
            </a:extLst>
          </p:cNvPr>
          <p:cNvSpPr>
            <a:spLocks noGrp="1"/>
          </p:cNvSpPr>
          <p:nvPr>
            <p:ph type="body" sz="quarter" idx="17" hasCustomPrompt="1"/>
          </p:nvPr>
        </p:nvSpPr>
        <p:spPr>
          <a:xfrm>
            <a:off x="440863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4" name="Text Placeholder 24">
            <a:extLst>
              <a:ext uri="{FF2B5EF4-FFF2-40B4-BE49-F238E27FC236}">
                <a16:creationId xmlns:a16="http://schemas.microsoft.com/office/drawing/2014/main" id="{2F862D7C-5C2C-C39B-4105-2C1BF9BF5CEC}"/>
              </a:ext>
            </a:extLst>
          </p:cNvPr>
          <p:cNvSpPr>
            <a:spLocks noGrp="1"/>
          </p:cNvSpPr>
          <p:nvPr>
            <p:ph type="body" sz="quarter" idx="14"/>
          </p:nvPr>
        </p:nvSpPr>
        <p:spPr>
          <a:xfrm>
            <a:off x="615665" y="3204585"/>
            <a:ext cx="1476000" cy="2853314"/>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15" name="Text Placeholder 24">
            <a:extLst>
              <a:ext uri="{FF2B5EF4-FFF2-40B4-BE49-F238E27FC236}">
                <a16:creationId xmlns:a16="http://schemas.microsoft.com/office/drawing/2014/main" id="{37101D76-2EAE-CA3D-FEBC-A34DD9BFB82D}"/>
              </a:ext>
            </a:extLst>
          </p:cNvPr>
          <p:cNvSpPr>
            <a:spLocks noGrp="1"/>
          </p:cNvSpPr>
          <p:nvPr>
            <p:ph type="body" sz="quarter" idx="15" hasCustomPrompt="1"/>
          </p:nvPr>
        </p:nvSpPr>
        <p:spPr>
          <a:xfrm>
            <a:off x="611188" y="2072551"/>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6" name="Text Placeholder 24">
            <a:extLst>
              <a:ext uri="{FF2B5EF4-FFF2-40B4-BE49-F238E27FC236}">
                <a16:creationId xmlns:a16="http://schemas.microsoft.com/office/drawing/2014/main" id="{2ACAB011-B5EC-B678-C651-CB3F2A9300FB}"/>
              </a:ext>
            </a:extLst>
          </p:cNvPr>
          <p:cNvSpPr>
            <a:spLocks noGrp="1"/>
          </p:cNvSpPr>
          <p:nvPr>
            <p:ph type="body" sz="quarter" idx="24"/>
          </p:nvPr>
        </p:nvSpPr>
        <p:spPr>
          <a:xfrm>
            <a:off x="6309155" y="4368390"/>
            <a:ext cx="1476000" cy="1689510"/>
          </a:xfrm>
        </p:spPr>
        <p:txBody>
          <a:bodyPr/>
          <a:lstStyle>
            <a:lvl1pPr marL="0" indent="0">
              <a:lnSpc>
                <a:spcPts val="1800"/>
              </a:lnSpc>
              <a:spcBef>
                <a:spcPts val="0"/>
              </a:spcBef>
              <a:buNone/>
              <a:defRPr>
                <a:solidFill>
                  <a:schemeClr val="tx2"/>
                </a:solidFill>
                <a:latin typeface="+mn-lt"/>
              </a:defRPr>
            </a:lvl1pPr>
          </a:lstStyle>
          <a:p>
            <a:pPr lvl="0"/>
            <a:r>
              <a:rPr lang="en-US"/>
              <a:t>Click to edit Master text styles</a:t>
            </a:r>
          </a:p>
        </p:txBody>
      </p:sp>
      <p:sp>
        <p:nvSpPr>
          <p:cNvPr id="17" name="Text Placeholder 24">
            <a:extLst>
              <a:ext uri="{FF2B5EF4-FFF2-40B4-BE49-F238E27FC236}">
                <a16:creationId xmlns:a16="http://schemas.microsoft.com/office/drawing/2014/main" id="{BDCE4DBD-AA80-BC42-B5F0-F5875F7CD265}"/>
              </a:ext>
            </a:extLst>
          </p:cNvPr>
          <p:cNvSpPr>
            <a:spLocks noGrp="1"/>
          </p:cNvSpPr>
          <p:nvPr>
            <p:ph type="body" sz="quarter" idx="25" hasCustomPrompt="1"/>
          </p:nvPr>
        </p:nvSpPr>
        <p:spPr>
          <a:xfrm>
            <a:off x="6307363" y="3264213"/>
            <a:ext cx="1476000" cy="783862"/>
          </a:xfrm>
        </p:spPr>
        <p:txBody>
          <a:bodyPr anchor="b">
            <a:normAutofit/>
          </a:bodyPr>
          <a:lstStyle>
            <a:lvl1pPr marL="0" indent="0">
              <a:lnSpc>
                <a:spcPct val="100000"/>
              </a:lnSpc>
              <a:spcBef>
                <a:spcPts val="0"/>
              </a:spcBef>
              <a:buNone/>
              <a:defRPr sz="3600" b="1">
                <a:solidFill>
                  <a:schemeClr val="tx2"/>
                </a:solidFill>
                <a:latin typeface="+mn-lt"/>
              </a:defRPr>
            </a:lvl1pPr>
          </a:lstStyle>
          <a:p>
            <a:pPr lvl="0"/>
            <a:r>
              <a:rPr lang="en-GB"/>
              <a:t>00</a:t>
            </a:r>
          </a:p>
        </p:txBody>
      </p:sp>
      <p:sp>
        <p:nvSpPr>
          <p:cNvPr id="18" name="Text Placeholder 8">
            <a:extLst>
              <a:ext uri="{FF2B5EF4-FFF2-40B4-BE49-F238E27FC236}">
                <a16:creationId xmlns:a16="http://schemas.microsoft.com/office/drawing/2014/main" id="{CD82DF7B-033A-CD53-C495-522F6DE1620A}"/>
              </a:ext>
            </a:extLst>
          </p:cNvPr>
          <p:cNvSpPr>
            <a:spLocks noGrp="1"/>
          </p:cNvSpPr>
          <p:nvPr>
            <p:ph type="body" sz="quarter" idx="13" hasCustomPrompt="1"/>
          </p:nvPr>
        </p:nvSpPr>
        <p:spPr>
          <a:xfrm>
            <a:off x="611188"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19" name="Text Placeholder 8">
            <a:extLst>
              <a:ext uri="{FF2B5EF4-FFF2-40B4-BE49-F238E27FC236}">
                <a16:creationId xmlns:a16="http://schemas.microsoft.com/office/drawing/2014/main" id="{3893BED1-F835-9D50-9732-DCB378D5717D}"/>
              </a:ext>
            </a:extLst>
          </p:cNvPr>
          <p:cNvSpPr>
            <a:spLocks noGrp="1"/>
          </p:cNvSpPr>
          <p:nvPr>
            <p:ph type="body" sz="quarter" idx="26" hasCustomPrompt="1"/>
          </p:nvPr>
        </p:nvSpPr>
        <p:spPr>
          <a:xfrm>
            <a:off x="2517077"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0" name="Text Placeholder 8">
            <a:extLst>
              <a:ext uri="{FF2B5EF4-FFF2-40B4-BE49-F238E27FC236}">
                <a16:creationId xmlns:a16="http://schemas.microsoft.com/office/drawing/2014/main" id="{CB400374-1F6F-AE8C-D741-4571E3E8088C}"/>
              </a:ext>
            </a:extLst>
          </p:cNvPr>
          <p:cNvSpPr>
            <a:spLocks noGrp="1"/>
          </p:cNvSpPr>
          <p:nvPr>
            <p:ph type="body" sz="quarter" idx="27" hasCustomPrompt="1"/>
          </p:nvPr>
        </p:nvSpPr>
        <p:spPr>
          <a:xfrm>
            <a:off x="4411325"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1" name="Text Placeholder 8">
            <a:extLst>
              <a:ext uri="{FF2B5EF4-FFF2-40B4-BE49-F238E27FC236}">
                <a16:creationId xmlns:a16="http://schemas.microsoft.com/office/drawing/2014/main" id="{3FB44B33-67EE-43D9-7A43-B6E30BD00658}"/>
              </a:ext>
            </a:extLst>
          </p:cNvPr>
          <p:cNvSpPr>
            <a:spLocks noGrp="1"/>
          </p:cNvSpPr>
          <p:nvPr>
            <p:ph type="body" sz="quarter" idx="28" hasCustomPrompt="1"/>
          </p:nvPr>
        </p:nvSpPr>
        <p:spPr>
          <a:xfrm>
            <a:off x="6317214"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2" name="Text Placeholder 8">
            <a:extLst>
              <a:ext uri="{FF2B5EF4-FFF2-40B4-BE49-F238E27FC236}">
                <a16:creationId xmlns:a16="http://schemas.microsoft.com/office/drawing/2014/main" id="{0A37C675-144D-59C9-EFFF-ED7907FD29F6}"/>
              </a:ext>
            </a:extLst>
          </p:cNvPr>
          <p:cNvSpPr>
            <a:spLocks noGrp="1"/>
          </p:cNvSpPr>
          <p:nvPr>
            <p:ph type="body" sz="quarter" idx="29" hasCustomPrompt="1"/>
          </p:nvPr>
        </p:nvSpPr>
        <p:spPr>
          <a:xfrm>
            <a:off x="8211462" y="2856943"/>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23" name="Text Placeholder 8">
            <a:extLst>
              <a:ext uri="{FF2B5EF4-FFF2-40B4-BE49-F238E27FC236}">
                <a16:creationId xmlns:a16="http://schemas.microsoft.com/office/drawing/2014/main" id="{F3796B1C-DE76-886F-2B90-E785B7BD1DFE}"/>
              </a:ext>
            </a:extLst>
          </p:cNvPr>
          <p:cNvSpPr>
            <a:spLocks noGrp="1"/>
          </p:cNvSpPr>
          <p:nvPr>
            <p:ph type="body" sz="quarter" idx="30" hasCustomPrompt="1"/>
          </p:nvPr>
        </p:nvSpPr>
        <p:spPr>
          <a:xfrm>
            <a:off x="10117351" y="4048605"/>
            <a:ext cx="663575" cy="47583"/>
          </a:xfrm>
          <a:solidFill>
            <a:schemeClr val="accent2"/>
          </a:solidFill>
        </p:spPr>
        <p:txBody>
          <a:bodyPr/>
          <a:lstStyle>
            <a:lvl1pPr>
              <a:defRPr sz="100">
                <a:solidFill>
                  <a:schemeClr val="tx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Tree>
    <p:extLst>
      <p:ext uri="{BB962C8B-B14F-4D97-AF65-F5344CB8AC3E}">
        <p14:creationId xmlns:p14="http://schemas.microsoft.com/office/powerpoint/2010/main" val="7360306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8BD189-E627-7774-85B0-B0BFC3A55F9A}"/>
              </a:ext>
            </a:extLst>
          </p:cNvPr>
          <p:cNvSpPr>
            <a:spLocks noGrp="1"/>
          </p:cNvSpPr>
          <p:nvPr>
            <p:ph type="ctrTitle"/>
          </p:nvPr>
        </p:nvSpPr>
        <p:spPr>
          <a:xfrm>
            <a:off x="611188" y="4104000"/>
            <a:ext cx="8605384" cy="1296000"/>
          </a:xfrm>
        </p:spPr>
        <p:txBody>
          <a:bodyPr anchor="b"/>
          <a:lstStyle>
            <a:lvl1pPr algn="l">
              <a:defRPr sz="3600">
                <a:solidFill>
                  <a:schemeClr val="tx2"/>
                </a:solidFill>
              </a:defRPr>
            </a:lvl1pPr>
          </a:lstStyle>
          <a:p>
            <a:r>
              <a:rPr lang="en-GB"/>
              <a:t>Click to edit Master title style</a:t>
            </a:r>
          </a:p>
        </p:txBody>
      </p:sp>
      <p:sp>
        <p:nvSpPr>
          <p:cNvPr id="4" name="Date Placeholder 3">
            <a:extLst>
              <a:ext uri="{FF2B5EF4-FFF2-40B4-BE49-F238E27FC236}">
                <a16:creationId xmlns:a16="http://schemas.microsoft.com/office/drawing/2014/main" id="{AF51E1AF-C1C4-4F74-E321-701371DE7C27}"/>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86835622-3FCE-5C6C-9DE3-1020236E7359}"/>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BBB2CB09-77E4-9853-89E7-F1F73696B236}"/>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Text Placeholder 8">
            <a:extLst>
              <a:ext uri="{FF2B5EF4-FFF2-40B4-BE49-F238E27FC236}">
                <a16:creationId xmlns:a16="http://schemas.microsoft.com/office/drawing/2014/main" id="{521A3366-AD9C-29DC-5A64-F58D4FC83C03}"/>
              </a:ext>
            </a:extLst>
          </p:cNvPr>
          <p:cNvSpPr>
            <a:spLocks noGrp="1"/>
          </p:cNvSpPr>
          <p:nvPr>
            <p:ph type="body" sz="quarter" idx="13" hasCustomPrompt="1"/>
          </p:nvPr>
        </p:nvSpPr>
        <p:spPr>
          <a:xfrm>
            <a:off x="611187" y="5414826"/>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Subtitle 2">
            <a:extLst>
              <a:ext uri="{FF2B5EF4-FFF2-40B4-BE49-F238E27FC236}">
                <a16:creationId xmlns:a16="http://schemas.microsoft.com/office/drawing/2014/main" id="{C43764DD-5BE1-577B-03F4-6FAEA2FF6F78}"/>
              </a:ext>
            </a:extLst>
          </p:cNvPr>
          <p:cNvSpPr>
            <a:spLocks noGrp="1"/>
          </p:cNvSpPr>
          <p:nvPr>
            <p:ph type="subTitle" idx="1"/>
          </p:nvPr>
        </p:nvSpPr>
        <p:spPr>
          <a:xfrm>
            <a:off x="611188" y="5623200"/>
            <a:ext cx="8605384" cy="434700"/>
          </a:xfrm>
        </p:spPr>
        <p:txBody>
          <a:bodyPr/>
          <a:lstStyle>
            <a:lvl1pPr marL="0" indent="0" algn="l">
              <a:buNone/>
              <a:defRPr sz="1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14631214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a:xfrm>
            <a:off x="238707" y="6457729"/>
            <a:ext cx="372481" cy="210705"/>
          </a:xfrm>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5EA9F028-AE55-CBFA-3245-6CDD3B8CD79F}"/>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026727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White Tex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pic>
        <p:nvPicPr>
          <p:cNvPr id="8" name="Picture 7" descr="A picture containing icon&#10;&#10;Description automatically generated">
            <a:extLst>
              <a:ext uri="{FF2B5EF4-FFF2-40B4-BE49-F238E27FC236}">
                <a16:creationId xmlns:a16="http://schemas.microsoft.com/office/drawing/2014/main" id="{E49A417A-BB0B-DC1C-CD58-76EBFC00DB6E}"/>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0" name="Text Placeholder 7">
            <a:extLst>
              <a:ext uri="{FF2B5EF4-FFF2-40B4-BE49-F238E27FC236}">
                <a16:creationId xmlns:a16="http://schemas.microsoft.com/office/drawing/2014/main" id="{3132E9C9-669B-14F1-5998-11E6DA6D68E4}"/>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6206539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311900" y="1700213"/>
            <a:ext cx="5260201"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9" name="Text Placeholder 7">
            <a:extLst>
              <a:ext uri="{FF2B5EF4-FFF2-40B4-BE49-F238E27FC236}">
                <a16:creationId xmlns:a16="http://schemas.microsoft.com/office/drawing/2014/main" id="{DEB4217F-E134-F1E7-41F1-F2957CD15C75}"/>
              </a:ext>
            </a:extLst>
          </p:cNvPr>
          <p:cNvSpPr>
            <a:spLocks noGrp="1"/>
          </p:cNvSpPr>
          <p:nvPr>
            <p:ph type="body" sz="quarter" idx="13"/>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14877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White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9" name="Content Placeholder 2">
            <a:extLst>
              <a:ext uri="{FF2B5EF4-FFF2-40B4-BE49-F238E27FC236}">
                <a16:creationId xmlns:a16="http://schemas.microsoft.com/office/drawing/2014/main" id="{93E4D5F1-E018-05A4-9B3E-8B0BE6E0982C}"/>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3">
            <a:extLst>
              <a:ext uri="{FF2B5EF4-FFF2-40B4-BE49-F238E27FC236}">
                <a16:creationId xmlns:a16="http://schemas.microsoft.com/office/drawing/2014/main" id="{18EB0DA6-280B-E38A-99AB-850B7BB0D294}"/>
              </a:ext>
            </a:extLst>
          </p:cNvPr>
          <p:cNvSpPr>
            <a:spLocks noGrp="1"/>
          </p:cNvSpPr>
          <p:nvPr>
            <p:ph sz="half" idx="2"/>
          </p:nvPr>
        </p:nvSpPr>
        <p:spPr>
          <a:xfrm>
            <a:off x="6311900"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picture containing icon&#10;&#10;Description automatically generated">
            <a:extLst>
              <a:ext uri="{FF2B5EF4-FFF2-40B4-BE49-F238E27FC236}">
                <a16:creationId xmlns:a16="http://schemas.microsoft.com/office/drawing/2014/main" id="{5D568DF6-BDD4-F25A-179B-C206D5256326}"/>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11" name="Text Placeholder 7">
            <a:extLst>
              <a:ext uri="{FF2B5EF4-FFF2-40B4-BE49-F238E27FC236}">
                <a16:creationId xmlns:a16="http://schemas.microsoft.com/office/drawing/2014/main" id="{B709EE08-CA68-2268-C85A-B5341A8A2FB3}"/>
              </a:ext>
            </a:extLst>
          </p:cNvPr>
          <p:cNvSpPr>
            <a:spLocks noGrp="1"/>
          </p:cNvSpPr>
          <p:nvPr>
            <p:ph type="body" sz="quarter" idx="13"/>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4332447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tx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8" name="Text Placeholder 7">
            <a:extLst>
              <a:ext uri="{FF2B5EF4-FFF2-40B4-BE49-F238E27FC236}">
                <a16:creationId xmlns:a16="http://schemas.microsoft.com/office/drawing/2014/main" id="{68A8D478-16CF-C4F1-53C3-E1BC09C24DA8}"/>
              </a:ext>
            </a:extLst>
          </p:cNvPr>
          <p:cNvSpPr>
            <a:spLocks noGrp="1"/>
          </p:cNvSpPr>
          <p:nvPr>
            <p:ph type="body" sz="quarter" idx="14"/>
          </p:nvPr>
        </p:nvSpPr>
        <p:spPr>
          <a:xfrm>
            <a:off x="611189" y="6457729"/>
            <a:ext cx="5268912"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692873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and Image White Text">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DC0981-B496-1DF3-DB2F-6D6021BC3B7A}"/>
              </a:ext>
            </a:extLst>
          </p:cNvPr>
          <p:cNvSpPr>
            <a:spLocks noGrp="1"/>
          </p:cNvSpPr>
          <p:nvPr>
            <p:ph type="pic" sz="quarter" idx="13"/>
          </p:nvPr>
        </p:nvSpPr>
        <p:spPr>
          <a:xfrm>
            <a:off x="6096000" y="0"/>
            <a:ext cx="6096000" cy="6858000"/>
          </a:xfrm>
          <a:solidFill>
            <a:schemeClr val="bg1">
              <a:lumMod val="85000"/>
            </a:schemeClr>
          </a:solidFill>
        </p:spPr>
        <p:txBody>
          <a:bodyPr/>
          <a:lstStyle/>
          <a:p>
            <a:r>
              <a:rPr lang="en-US"/>
              <a:t>Click icon to add picture</a:t>
            </a:r>
            <a:endParaRPr lang="en-GB"/>
          </a:p>
        </p:txBody>
      </p:sp>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611189" y="360363"/>
            <a:ext cx="5260202" cy="944562"/>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619799" y="1700213"/>
            <a:ext cx="5260201" cy="43576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4" name="Text Placeholder 7">
            <a:extLst>
              <a:ext uri="{FF2B5EF4-FFF2-40B4-BE49-F238E27FC236}">
                <a16:creationId xmlns:a16="http://schemas.microsoft.com/office/drawing/2014/main" id="{9975643F-20A3-5661-E8D1-482E06DE9840}"/>
              </a:ext>
            </a:extLst>
          </p:cNvPr>
          <p:cNvSpPr>
            <a:spLocks noGrp="1"/>
          </p:cNvSpPr>
          <p:nvPr>
            <p:ph type="body" sz="quarter" idx="14"/>
          </p:nvPr>
        </p:nvSpPr>
        <p:spPr>
          <a:xfrm>
            <a:off x="611189" y="6457729"/>
            <a:ext cx="5268912"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1E2BAE87-939B-5295-29E5-54C376AA7F19}"/>
              </a:ext>
            </a:extLst>
          </p:cNvPr>
          <p:cNvSpPr>
            <a:spLocks noGrp="1"/>
          </p:cNvSpPr>
          <p:nvPr>
            <p:ph type="sldNum" sz="quarter" idx="15"/>
          </p:nvPr>
        </p:nvSpPr>
        <p:spPr/>
        <p:txBody>
          <a:bodyPr/>
          <a:lstStyle>
            <a:lvl1pPr>
              <a:defRPr>
                <a:solidFill>
                  <a:schemeClr val="bg1"/>
                </a:solidFill>
              </a:defRPr>
            </a:lvl1pPr>
          </a:lstStyle>
          <a:p>
            <a:fld id="{CBA53E11-492D-48B3-9F9B-09541CA2A39A}" type="slidenum">
              <a:rPr lang="en-GB" smtClean="0"/>
              <a:pPr/>
              <a:t>‹#›</a:t>
            </a:fld>
            <a:endParaRPr lang="en-GB"/>
          </a:p>
        </p:txBody>
      </p:sp>
    </p:spTree>
    <p:extLst>
      <p:ext uri="{BB962C8B-B14F-4D97-AF65-F5344CB8AC3E}">
        <p14:creationId xmlns:p14="http://schemas.microsoft.com/office/powerpoint/2010/main" val="284896802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240D-CC59-E4F3-05C7-3FA7A027223F}"/>
              </a:ext>
            </a:extLst>
          </p:cNvPr>
          <p:cNvSpPr>
            <a:spLocks noGrp="1"/>
          </p:cNvSpPr>
          <p:nvPr>
            <p:ph type="title"/>
          </p:nvPr>
        </p:nvSpPr>
        <p:spPr>
          <a:xfrm>
            <a:off x="6804000" y="360363"/>
            <a:ext cx="4776813" cy="944562"/>
          </a:xfrm>
        </p:spPr>
        <p:txBody>
          <a:bodyPr/>
          <a:lstStyle>
            <a:lvl1pPr>
              <a:defRPr sz="28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A6742817-1E36-45B9-61DD-4B37BAB7DD63}"/>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CBE72213-ED42-31B1-8E83-DD2A62FEC4B2}"/>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E213FCB2-E76F-40C2-4952-7EA4E7F8F922}"/>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8">
            <a:extLst>
              <a:ext uri="{FF2B5EF4-FFF2-40B4-BE49-F238E27FC236}">
                <a16:creationId xmlns:a16="http://schemas.microsoft.com/office/drawing/2014/main" id="{F8412493-9F6D-783E-3D30-234F98D9B28A}"/>
              </a:ext>
            </a:extLst>
          </p:cNvPr>
          <p:cNvSpPr>
            <a:spLocks noGrp="1"/>
          </p:cNvSpPr>
          <p:nvPr>
            <p:ph type="body" sz="quarter" idx="13" hasCustomPrompt="1"/>
          </p:nvPr>
        </p:nvSpPr>
        <p:spPr>
          <a:xfrm>
            <a:off x="6804000" y="1304925"/>
            <a:ext cx="2664000" cy="47583"/>
          </a:xfrm>
          <a:solidFill>
            <a:schemeClr val="accent2"/>
          </a:solidFill>
        </p:spPr>
        <p:txBody>
          <a:bodyPr/>
          <a:lstStyle>
            <a:lvl1pPr>
              <a:defRPr sz="100">
                <a:solidFill>
                  <a:schemeClr val="accent2"/>
                </a:solidFill>
              </a:defRPr>
            </a:lvl1pPr>
            <a:lvl2pPr>
              <a:defRPr sz="100">
                <a:solidFill>
                  <a:schemeClr val="accent2"/>
                </a:solidFill>
              </a:defRPr>
            </a:lvl2pPr>
            <a:lvl3pPr>
              <a:defRPr sz="100">
                <a:solidFill>
                  <a:schemeClr val="accent2"/>
                </a:solidFill>
              </a:defRPr>
            </a:lvl3pPr>
            <a:lvl4pPr>
              <a:defRPr sz="100">
                <a:solidFill>
                  <a:schemeClr val="accent2"/>
                </a:solidFill>
              </a:defRPr>
            </a:lvl4pPr>
            <a:lvl5pPr>
              <a:defRPr sz="100">
                <a:solidFill>
                  <a:schemeClr val="accent2"/>
                </a:solidFill>
              </a:defRPr>
            </a:lvl5pPr>
          </a:lstStyle>
          <a:p>
            <a:pPr lvl="0"/>
            <a:r>
              <a:rPr lang="en-US"/>
              <a:t> </a:t>
            </a:r>
            <a:endParaRPr lang="en-GB"/>
          </a:p>
        </p:txBody>
      </p:sp>
      <p:sp>
        <p:nvSpPr>
          <p:cNvPr id="9" name="Picture Placeholder 8">
            <a:extLst>
              <a:ext uri="{FF2B5EF4-FFF2-40B4-BE49-F238E27FC236}">
                <a16:creationId xmlns:a16="http://schemas.microsoft.com/office/drawing/2014/main" id="{7F73B85E-C377-B75C-C65D-D58570AEE2A1}"/>
              </a:ext>
            </a:extLst>
          </p:cNvPr>
          <p:cNvSpPr>
            <a:spLocks noGrp="1"/>
          </p:cNvSpPr>
          <p:nvPr>
            <p:ph type="pic" sz="quarter" idx="14"/>
          </p:nvPr>
        </p:nvSpPr>
        <p:spPr>
          <a:xfrm>
            <a:off x="0" y="0"/>
            <a:ext cx="5880100" cy="6057900"/>
          </a:xfrm>
          <a:solidFill>
            <a:schemeClr val="bg1">
              <a:lumMod val="85000"/>
            </a:schemeClr>
          </a:solidFill>
        </p:spPr>
        <p:txBody>
          <a:bodyPr/>
          <a:lstStyle/>
          <a:p>
            <a:r>
              <a:rPr lang="en-US"/>
              <a:t>Click icon to add picture</a:t>
            </a:r>
            <a:endParaRPr lang="en-GB"/>
          </a:p>
        </p:txBody>
      </p:sp>
      <p:sp>
        <p:nvSpPr>
          <p:cNvPr id="11" name="Content Placeholder 10">
            <a:extLst>
              <a:ext uri="{FF2B5EF4-FFF2-40B4-BE49-F238E27FC236}">
                <a16:creationId xmlns:a16="http://schemas.microsoft.com/office/drawing/2014/main" id="{9F3108CC-5838-6B75-4BA3-E497C7966526}"/>
              </a:ext>
            </a:extLst>
          </p:cNvPr>
          <p:cNvSpPr>
            <a:spLocks noGrp="1"/>
          </p:cNvSpPr>
          <p:nvPr>
            <p:ph sz="quarter" idx="15"/>
          </p:nvPr>
        </p:nvSpPr>
        <p:spPr>
          <a:xfrm>
            <a:off x="6804000" y="1700213"/>
            <a:ext cx="4776813" cy="3514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9">
            <a:extLst>
              <a:ext uri="{FF2B5EF4-FFF2-40B4-BE49-F238E27FC236}">
                <a16:creationId xmlns:a16="http://schemas.microsoft.com/office/drawing/2014/main" id="{A4E1E9C0-0533-C3DE-66F8-0BBCC15A7D7B}"/>
              </a:ext>
            </a:extLst>
          </p:cNvPr>
          <p:cNvSpPr>
            <a:spLocks noGrp="1"/>
          </p:cNvSpPr>
          <p:nvPr>
            <p:ph type="pic" sz="quarter" idx="16"/>
          </p:nvPr>
        </p:nvSpPr>
        <p:spPr>
          <a:xfrm>
            <a:off x="6804000" y="5337900"/>
            <a:ext cx="1512000" cy="720000"/>
          </a:xfrm>
        </p:spPr>
        <p:txBody>
          <a:bodyPr/>
          <a:lstStyle>
            <a:lvl1pPr>
              <a:defRPr>
                <a:solidFill>
                  <a:schemeClr val="tx2"/>
                </a:solidFill>
              </a:defRPr>
            </a:lvl1pPr>
          </a:lstStyle>
          <a:p>
            <a:r>
              <a:rPr lang="en-US"/>
              <a:t>Click icon to add picture</a:t>
            </a:r>
          </a:p>
        </p:txBody>
      </p:sp>
      <p:sp>
        <p:nvSpPr>
          <p:cNvPr id="13" name="Picture Placeholder 9">
            <a:extLst>
              <a:ext uri="{FF2B5EF4-FFF2-40B4-BE49-F238E27FC236}">
                <a16:creationId xmlns:a16="http://schemas.microsoft.com/office/drawing/2014/main" id="{611CD316-BC04-33AC-EF4D-E02A11A64CBA}"/>
              </a:ext>
            </a:extLst>
          </p:cNvPr>
          <p:cNvSpPr>
            <a:spLocks noGrp="1"/>
          </p:cNvSpPr>
          <p:nvPr>
            <p:ph type="pic" sz="quarter" idx="17"/>
          </p:nvPr>
        </p:nvSpPr>
        <p:spPr>
          <a:xfrm>
            <a:off x="8436406" y="5337900"/>
            <a:ext cx="1512000" cy="720000"/>
          </a:xfrm>
        </p:spPr>
        <p:txBody>
          <a:bodyPr/>
          <a:lstStyle>
            <a:lvl1pPr>
              <a:defRPr>
                <a:solidFill>
                  <a:schemeClr val="tx2"/>
                </a:solidFill>
              </a:defRPr>
            </a:lvl1pPr>
          </a:lstStyle>
          <a:p>
            <a:r>
              <a:rPr lang="en-US"/>
              <a:t>Click icon to add picture</a:t>
            </a:r>
          </a:p>
        </p:txBody>
      </p:sp>
      <p:sp>
        <p:nvSpPr>
          <p:cNvPr id="14" name="Picture Placeholder 9">
            <a:extLst>
              <a:ext uri="{FF2B5EF4-FFF2-40B4-BE49-F238E27FC236}">
                <a16:creationId xmlns:a16="http://schemas.microsoft.com/office/drawing/2014/main" id="{A9E1FCD8-C54E-37FA-2D29-6161D2F31CD5}"/>
              </a:ext>
            </a:extLst>
          </p:cNvPr>
          <p:cNvSpPr>
            <a:spLocks noGrp="1"/>
          </p:cNvSpPr>
          <p:nvPr>
            <p:ph type="pic" sz="quarter" idx="18"/>
          </p:nvPr>
        </p:nvSpPr>
        <p:spPr>
          <a:xfrm>
            <a:off x="10068812" y="5337900"/>
            <a:ext cx="1512000" cy="720000"/>
          </a:xfrm>
        </p:spPr>
        <p:txBody>
          <a:bodyPr/>
          <a:lstStyle>
            <a:lvl1pPr>
              <a:defRPr>
                <a:solidFill>
                  <a:schemeClr val="tx2"/>
                </a:solidFill>
              </a:defRPr>
            </a:lvl1pPr>
          </a:lstStyle>
          <a:p>
            <a:r>
              <a:rPr lang="en-US"/>
              <a:t>Click icon to add picture</a:t>
            </a:r>
          </a:p>
        </p:txBody>
      </p:sp>
      <p:sp>
        <p:nvSpPr>
          <p:cNvPr id="6" name="Text Placeholder 7">
            <a:extLst>
              <a:ext uri="{FF2B5EF4-FFF2-40B4-BE49-F238E27FC236}">
                <a16:creationId xmlns:a16="http://schemas.microsoft.com/office/drawing/2014/main" id="{5671EB41-0299-7947-156D-171B141D4A62}"/>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770148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and Image Pane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p>
            <a:r>
              <a:rPr lang="en-GB"/>
              <a:t>Private &amp; Confidential</a:t>
            </a:r>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100" y="1413001"/>
            <a:ext cx="6096100" cy="2016000"/>
          </a:xfrm>
        </p:spPr>
        <p:txBody>
          <a:bodyPr lIns="612000" tIns="180000" rIns="612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43E80E3F-A047-75FA-0564-D3F4340D1B2A}"/>
              </a:ext>
            </a:extLst>
          </p:cNvPr>
          <p:cNvSpPr>
            <a:spLocks noGrp="1"/>
          </p:cNvSpPr>
          <p:nvPr>
            <p:ph type="pic" sz="quarter" idx="15"/>
          </p:nvPr>
        </p:nvSpPr>
        <p:spPr>
          <a:xfrm>
            <a:off x="6096000" y="0"/>
            <a:ext cx="6096100" cy="3429000"/>
          </a:xfrm>
          <a:solidFill>
            <a:schemeClr val="bg1">
              <a:lumMod val="85000"/>
            </a:schemeClr>
          </a:solidFill>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083DF8A5-D93E-0AD0-38C0-8FF35FA20B96}"/>
              </a:ext>
            </a:extLst>
          </p:cNvPr>
          <p:cNvSpPr>
            <a:spLocks noGrp="1"/>
          </p:cNvSpPr>
          <p:nvPr>
            <p:ph type="pic" sz="quarter" idx="16"/>
          </p:nvPr>
        </p:nvSpPr>
        <p:spPr>
          <a:xfrm>
            <a:off x="-100" y="3429000"/>
            <a:ext cx="6096100" cy="3429000"/>
          </a:xfrm>
          <a:solidFill>
            <a:schemeClr val="bg1">
              <a:lumMod val="85000"/>
            </a:schemeClr>
          </a:solidFill>
        </p:spPr>
        <p:txBody>
          <a:bodyPr/>
          <a:lstStyle/>
          <a:p>
            <a:r>
              <a:rPr lang="en-US"/>
              <a:t>Click icon to add picture</a:t>
            </a:r>
            <a:endParaRPr lang="en-GB"/>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360363"/>
            <a:ext cx="4873524" cy="944562"/>
          </a:xfrm>
        </p:spPr>
        <p:txBody>
          <a:bodyPr/>
          <a:lstStyle/>
          <a:p>
            <a:r>
              <a:rPr lang="en-US"/>
              <a:t>Click to edit Master title style</a:t>
            </a:r>
            <a:endParaRPr lang="en-GB"/>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096000" y="4842000"/>
            <a:ext cx="6096000" cy="2016000"/>
          </a:xfrm>
        </p:spPr>
        <p:txBody>
          <a:bodyPr lIns="612000" tIns="180000" rIns="612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1">
            <a:extLst>
              <a:ext uri="{FF2B5EF4-FFF2-40B4-BE49-F238E27FC236}">
                <a16:creationId xmlns:a16="http://schemas.microsoft.com/office/drawing/2014/main" id="{885FD0B7-E1EA-D221-CCB0-4765252C4580}"/>
              </a:ext>
            </a:extLst>
          </p:cNvPr>
          <p:cNvSpPr>
            <a:spLocks noGrp="1"/>
          </p:cNvSpPr>
          <p:nvPr>
            <p:ph type="body" sz="quarter" idx="18"/>
          </p:nvPr>
        </p:nvSpPr>
        <p:spPr>
          <a:xfrm>
            <a:off x="6707289" y="3644901"/>
            <a:ext cx="4873524" cy="965200"/>
          </a:xfrm>
        </p:spPr>
        <p:txBody>
          <a:bodyPr anchor="b"/>
          <a:lstStyle>
            <a:lvl1pPr>
              <a:lnSpc>
                <a:spcPct val="90000"/>
              </a:lnSpc>
              <a:defRPr sz="3500" b="1"/>
            </a:lvl1pPr>
          </a:lstStyle>
          <a:p>
            <a:pPr lvl="0"/>
            <a:r>
              <a:rPr lang="en-US"/>
              <a:t>Click to edit Master text styles</a:t>
            </a:r>
          </a:p>
        </p:txBody>
      </p:sp>
    </p:spTree>
    <p:extLst>
      <p:ext uri="{BB962C8B-B14F-4D97-AF65-F5344CB8AC3E}">
        <p14:creationId xmlns:p14="http://schemas.microsoft.com/office/powerpoint/2010/main" val="12765506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Panel Conten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tx2"/>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tx2"/>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tx2"/>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8"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9" y="1700213"/>
            <a:ext cx="4874400" cy="944562"/>
          </a:xfrm>
        </p:spPr>
        <p:txBody>
          <a:bodyPr anchor="b"/>
          <a:lstStyle>
            <a:lvl1pPr>
              <a:defRPr>
                <a:solidFill>
                  <a:schemeClr val="tx2"/>
                </a:solidFill>
              </a:defRPr>
            </a:lvl1pPr>
          </a:lstStyle>
          <a:p>
            <a:r>
              <a:rPr lang="en-US"/>
              <a:t>Click to edit Master title style</a:t>
            </a:r>
            <a:endParaRPr lang="en-GB"/>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3" y="3040063"/>
            <a:ext cx="4874400" cy="146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1">
            <a:extLst>
              <a:ext uri="{FF2B5EF4-FFF2-40B4-BE49-F238E27FC236}">
                <a16:creationId xmlns:a16="http://schemas.microsoft.com/office/drawing/2014/main" id="{BC6CCAB0-1BE7-EB3D-7057-43B21510577A}"/>
              </a:ext>
            </a:extLst>
          </p:cNvPr>
          <p:cNvSpPr>
            <a:spLocks noGrp="1"/>
          </p:cNvSpPr>
          <p:nvPr>
            <p:ph type="body" sz="quarter" idx="18"/>
          </p:nvPr>
        </p:nvSpPr>
        <p:spPr>
          <a:xfrm>
            <a:off x="6706414" y="1700214"/>
            <a:ext cx="4874400" cy="944562"/>
          </a:xfrm>
        </p:spPr>
        <p:txBody>
          <a:bodyPr anchor="b"/>
          <a:lstStyle>
            <a:lvl1pPr>
              <a:lnSpc>
                <a:spcPct val="90000"/>
              </a:lnSpc>
              <a:defRPr sz="3500" b="1"/>
            </a:lvl1pPr>
          </a:lstStyle>
          <a:p>
            <a:pPr lvl="0"/>
            <a:r>
              <a:rPr lang="en-US"/>
              <a:t>Click to edit Master text styles</a:t>
            </a:r>
          </a:p>
        </p:txBody>
      </p:sp>
      <p:sp>
        <p:nvSpPr>
          <p:cNvPr id="2" name="Text Placeholder 7">
            <a:extLst>
              <a:ext uri="{FF2B5EF4-FFF2-40B4-BE49-F238E27FC236}">
                <a16:creationId xmlns:a16="http://schemas.microsoft.com/office/drawing/2014/main" id="{D18DFF80-EB9E-8F92-DB70-18806310DD40}"/>
              </a:ext>
            </a:extLst>
          </p:cNvPr>
          <p:cNvSpPr>
            <a:spLocks noGrp="1"/>
          </p:cNvSpPr>
          <p:nvPr>
            <p:ph type="body" sz="quarter" idx="19"/>
          </p:nvPr>
        </p:nvSpPr>
        <p:spPr>
          <a:xfrm>
            <a:off x="611188" y="6457729"/>
            <a:ext cx="10410825" cy="287337"/>
          </a:xfrm>
        </p:spPr>
        <p:txBody>
          <a:bodyPr/>
          <a:lstStyle>
            <a:lvl1pPr>
              <a:spcAft>
                <a:spcPts val="0"/>
              </a:spcAft>
              <a:defRPr sz="600"/>
            </a:lvl1pPr>
            <a:lvl2pPr>
              <a:spcAft>
                <a:spcPts val="0"/>
              </a:spcAft>
              <a:defRPr sz="600"/>
            </a:lvl2pPr>
            <a:lvl3pPr>
              <a:spcAft>
                <a:spcPts val="0"/>
              </a:spcAft>
              <a:defRPr sz="600"/>
            </a:lvl3pPr>
            <a:lvl4pPr>
              <a:spcAft>
                <a:spcPts val="0"/>
              </a:spcAft>
              <a:defRPr sz="600"/>
            </a:lvl4pPr>
            <a:lvl5pPr>
              <a:spcAft>
                <a:spcPts val="0"/>
              </a:spcAft>
              <a:defRPr sz="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158082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wo Panel Content Colour">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00CB6D-55EE-5478-D363-DFE3098B3EC4}"/>
              </a:ext>
            </a:extLst>
          </p:cNvPr>
          <p:cNvSpPr>
            <a:spLocks noGrp="1"/>
          </p:cNvSpPr>
          <p:nvPr>
            <p:ph type="body" sz="quarter" idx="20" hasCustomPrompt="1"/>
          </p:nvPr>
        </p:nvSpPr>
        <p:spPr>
          <a:xfrm>
            <a:off x="0" y="0"/>
            <a:ext cx="6096000" cy="6858000"/>
          </a:xfrm>
          <a:solidFill>
            <a:schemeClr val="accent4"/>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US"/>
              <a:t> </a:t>
            </a:r>
            <a:endParaRPr lang="en-GB"/>
          </a:p>
        </p:txBody>
      </p:sp>
      <p:sp>
        <p:nvSpPr>
          <p:cNvPr id="3" name="Date Placeholder 2">
            <a:extLst>
              <a:ext uri="{FF2B5EF4-FFF2-40B4-BE49-F238E27FC236}">
                <a16:creationId xmlns:a16="http://schemas.microsoft.com/office/drawing/2014/main" id="{564E11F4-4544-1FAF-B0A0-727C5EB05B56}"/>
              </a:ext>
            </a:extLst>
          </p:cNvPr>
          <p:cNvSpPr>
            <a:spLocks noGrp="1"/>
          </p:cNvSpPr>
          <p:nvPr>
            <p:ph type="dt" sz="half" idx="10"/>
          </p:nvPr>
        </p:nvSpPr>
        <p:spPr/>
        <p:txBody>
          <a:bodyPr/>
          <a:lstStyle>
            <a:lvl1pPr>
              <a:defRPr>
                <a:solidFill>
                  <a:schemeClr val="bg1"/>
                </a:solidFill>
              </a:defRPr>
            </a:lvl1pPr>
          </a:lstStyle>
          <a:p>
            <a:r>
              <a:rPr lang="en-US"/>
              <a:t>DD/MM/YYYY</a:t>
            </a:r>
            <a:endParaRPr lang="en-GB"/>
          </a:p>
        </p:txBody>
      </p:sp>
      <p:sp>
        <p:nvSpPr>
          <p:cNvPr id="4" name="Footer Placeholder 3">
            <a:extLst>
              <a:ext uri="{FF2B5EF4-FFF2-40B4-BE49-F238E27FC236}">
                <a16:creationId xmlns:a16="http://schemas.microsoft.com/office/drawing/2014/main" id="{6B7EE47F-6568-99F3-1EDC-327A4EA8F315}"/>
              </a:ext>
            </a:extLst>
          </p:cNvPr>
          <p:cNvSpPr>
            <a:spLocks noGrp="1"/>
          </p:cNvSpPr>
          <p:nvPr>
            <p:ph type="ftr" sz="quarter" idx="11"/>
          </p:nvPr>
        </p:nvSpPr>
        <p:spPr/>
        <p:txBody>
          <a:bodyPr/>
          <a:lstStyle>
            <a:lvl1pPr>
              <a:defRPr>
                <a:solidFill>
                  <a:schemeClr val="bg1"/>
                </a:solidFill>
              </a:defRPr>
            </a:lvl1pPr>
          </a:lstStyle>
          <a:p>
            <a:r>
              <a:rPr lang="en-GB"/>
              <a:t>Private &amp; Confidential</a:t>
            </a:r>
          </a:p>
        </p:txBody>
      </p:sp>
      <p:sp>
        <p:nvSpPr>
          <p:cNvPr id="5" name="Slide Number Placeholder 4">
            <a:extLst>
              <a:ext uri="{FF2B5EF4-FFF2-40B4-BE49-F238E27FC236}">
                <a16:creationId xmlns:a16="http://schemas.microsoft.com/office/drawing/2014/main" id="{70C51DF2-B030-562D-A6C5-36CC3F5FD83D}"/>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C1E702D6-BA8A-DD2D-1B6B-AA507E9C8F2F}"/>
              </a:ext>
            </a:extLst>
          </p:cNvPr>
          <p:cNvSpPr>
            <a:spLocks noGrp="1"/>
          </p:cNvSpPr>
          <p:nvPr>
            <p:ph sz="quarter" idx="13"/>
          </p:nvPr>
        </p:nvSpPr>
        <p:spPr>
          <a:xfrm>
            <a:off x="611187"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46123E59-1E17-A6D1-9B9F-8CC5F3298DC7}"/>
              </a:ext>
            </a:extLst>
          </p:cNvPr>
          <p:cNvSpPr>
            <a:spLocks noGrp="1"/>
          </p:cNvSpPr>
          <p:nvPr>
            <p:ph type="title"/>
          </p:nvPr>
        </p:nvSpPr>
        <p:spPr>
          <a:xfrm>
            <a:off x="611188" y="1700213"/>
            <a:ext cx="4874400" cy="944562"/>
          </a:xfrm>
        </p:spPr>
        <p:txBody>
          <a:bodyPr anchor="b"/>
          <a:lstStyle>
            <a:lvl1pPr>
              <a:defRPr>
                <a:solidFill>
                  <a:schemeClr val="bg1"/>
                </a:solidFill>
              </a:defRPr>
            </a:lvl1pPr>
          </a:lstStyle>
          <a:p>
            <a:r>
              <a:rPr lang="en-US"/>
              <a:t>Click to edit Master title style</a:t>
            </a:r>
            <a:endParaRPr lang="en-GB"/>
          </a:p>
        </p:txBody>
      </p:sp>
      <p:sp>
        <p:nvSpPr>
          <p:cNvPr id="18" name="Content Placeholder 6">
            <a:extLst>
              <a:ext uri="{FF2B5EF4-FFF2-40B4-BE49-F238E27FC236}">
                <a16:creationId xmlns:a16="http://schemas.microsoft.com/office/drawing/2014/main" id="{46D53ABC-B0FB-C594-4A6F-4FFD8EFD0759}"/>
              </a:ext>
            </a:extLst>
          </p:cNvPr>
          <p:cNvSpPr>
            <a:spLocks noGrp="1"/>
          </p:cNvSpPr>
          <p:nvPr>
            <p:ph sz="quarter" idx="17"/>
          </p:nvPr>
        </p:nvSpPr>
        <p:spPr>
          <a:xfrm>
            <a:off x="6706410" y="3040063"/>
            <a:ext cx="4874400" cy="14677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1">
            <a:extLst>
              <a:ext uri="{FF2B5EF4-FFF2-40B4-BE49-F238E27FC236}">
                <a16:creationId xmlns:a16="http://schemas.microsoft.com/office/drawing/2014/main" id="{54991C91-0A84-AB43-82A5-71A28AC46D53}"/>
              </a:ext>
            </a:extLst>
          </p:cNvPr>
          <p:cNvSpPr>
            <a:spLocks noGrp="1"/>
          </p:cNvSpPr>
          <p:nvPr>
            <p:ph type="body" sz="quarter" idx="19"/>
          </p:nvPr>
        </p:nvSpPr>
        <p:spPr>
          <a:xfrm>
            <a:off x="6706412" y="1689640"/>
            <a:ext cx="4874400" cy="955136"/>
          </a:xfrm>
        </p:spPr>
        <p:txBody>
          <a:bodyPr anchor="b"/>
          <a:lstStyle>
            <a:lvl1pPr rtl="0">
              <a:lnSpc>
                <a:spcPct val="90000"/>
              </a:lnSpc>
              <a:defRPr sz="3500" b="1">
                <a:solidFill>
                  <a:schemeClr val="bg1"/>
                </a:solidFill>
              </a:defRPr>
            </a:lvl1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EA0DC652-BC27-46F3-887C-603FD9D6DCA4}"/>
              </a:ext>
            </a:extLst>
          </p:cNvPr>
          <p:cNvPicPr>
            <a:picLocks noChangeAspect="1"/>
          </p:cNvPicPr>
          <p:nvPr userDrawn="1"/>
        </p:nvPicPr>
        <p:blipFill>
          <a:blip r:embed="rId2"/>
          <a:stretch>
            <a:fillRect/>
          </a:stretch>
        </p:blipFill>
        <p:spPr>
          <a:xfrm>
            <a:off x="11208334" y="6490800"/>
            <a:ext cx="744959" cy="266851"/>
          </a:xfrm>
          <a:prstGeom prst="rect">
            <a:avLst/>
          </a:prstGeom>
        </p:spPr>
      </p:pic>
      <p:sp>
        <p:nvSpPr>
          <p:cNvPr id="8" name="Text Placeholder 7">
            <a:extLst>
              <a:ext uri="{FF2B5EF4-FFF2-40B4-BE49-F238E27FC236}">
                <a16:creationId xmlns:a16="http://schemas.microsoft.com/office/drawing/2014/main" id="{E89474AB-AB21-ABAE-727A-DD1CB8D2FD4E}"/>
              </a:ext>
            </a:extLst>
          </p:cNvPr>
          <p:cNvSpPr>
            <a:spLocks noGrp="1"/>
          </p:cNvSpPr>
          <p:nvPr>
            <p:ph type="body" sz="quarter" idx="21"/>
          </p:nvPr>
        </p:nvSpPr>
        <p:spPr>
          <a:xfrm>
            <a:off x="611188" y="6457729"/>
            <a:ext cx="10410825" cy="287337"/>
          </a:xfrm>
        </p:spPr>
        <p:txBody>
          <a:bodyPr/>
          <a:lstStyle>
            <a:lvl1pPr>
              <a:spcAft>
                <a:spcPts val="0"/>
              </a:spcAft>
              <a:defRPr sz="600">
                <a:solidFill>
                  <a:schemeClr val="bg1"/>
                </a:solidFill>
              </a:defRPr>
            </a:lvl1pPr>
            <a:lvl2pPr>
              <a:spcAft>
                <a:spcPts val="0"/>
              </a:spcAft>
              <a:defRPr sz="600">
                <a:solidFill>
                  <a:schemeClr val="bg1"/>
                </a:solidFill>
              </a:defRPr>
            </a:lvl2pPr>
            <a:lvl3pPr>
              <a:spcAft>
                <a:spcPts val="0"/>
              </a:spcAft>
              <a:defRPr sz="600">
                <a:solidFill>
                  <a:schemeClr val="bg1"/>
                </a:solidFill>
              </a:defRPr>
            </a:lvl3pPr>
            <a:lvl4pPr>
              <a:spcAft>
                <a:spcPts val="0"/>
              </a:spcAft>
              <a:defRPr sz="600">
                <a:solidFill>
                  <a:schemeClr val="bg1"/>
                </a:solidFill>
              </a:defRPr>
            </a:lvl4pPr>
            <a:lvl5pPr>
              <a:spcAft>
                <a:spcPts val="0"/>
              </a:spcAft>
              <a:defRPr sz="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83363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theme" Target="../theme/theme2.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image" Target="../media/image1.png"/><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theme" Target="../theme/theme3.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1" Type="http://schemas.openxmlformats.org/officeDocument/2006/relationships/slideLayout" Target="../slideLayouts/slideLayout77.xml"/><Relationship Id="rId6"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611188" y="360363"/>
            <a:ext cx="10969625" cy="944562"/>
          </a:xfrm>
          <a:prstGeom prst="rect">
            <a:avLst/>
          </a:prstGeom>
        </p:spPr>
        <p:txBody>
          <a:bodyPr vert="horz" lIns="0" tIns="0" rIns="0" bIns="0" rtlCol="0" anchor="b">
            <a:noAutofit/>
          </a:bodyPr>
          <a:lstStyle/>
          <a:p>
            <a:r>
              <a:rPr lang="en-GB"/>
              <a:t>Click to edit Master title style</a:t>
            </a:r>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611188" y="1700213"/>
            <a:ext cx="10969624" cy="43576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611187" y="149657"/>
            <a:ext cx="1052574" cy="210705"/>
          </a:xfrm>
          <a:prstGeom prst="rect">
            <a:avLst/>
          </a:prstGeom>
        </p:spPr>
        <p:txBody>
          <a:bodyPr vert="horz" lIns="0" tIns="0" rIns="0" bIns="0" rtlCol="0" anchor="t">
            <a:noAutofit/>
          </a:bodyPr>
          <a:lstStyle>
            <a:lvl1pPr algn="l">
              <a:defRPr sz="800">
                <a:solidFill>
                  <a:schemeClr val="bg1">
                    <a:lumMod val="50000"/>
                  </a:schemeClr>
                </a:solidFill>
              </a:defRPr>
            </a:lvl1pPr>
          </a:lstStyle>
          <a:p>
            <a:r>
              <a:rPr lang="en-US"/>
              <a:t>DD/MM/YYYY</a:t>
            </a:r>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0329566" y="149658"/>
            <a:ext cx="1251245" cy="210705"/>
          </a:xfrm>
          <a:prstGeom prst="rect">
            <a:avLst/>
          </a:prstGeom>
        </p:spPr>
        <p:txBody>
          <a:bodyPr vert="horz" lIns="0" tIns="0" rIns="0" bIns="0" rtlCol="0" anchor="t">
            <a:noAutofit/>
          </a:bodyPr>
          <a:lstStyle>
            <a:lvl1pPr algn="r">
              <a:defRPr sz="800">
                <a:solidFill>
                  <a:schemeClr val="bg1">
                    <a:lumMod val="50000"/>
                  </a:schemeClr>
                </a:solidFill>
              </a:defRPr>
            </a:lvl1pPr>
          </a:lstStyle>
          <a:p>
            <a:r>
              <a:rPr lang="en-GB"/>
              <a:t>Private &amp; Confidential</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238707" y="6457729"/>
            <a:ext cx="372481" cy="210705"/>
          </a:xfrm>
          <a:prstGeom prst="rect">
            <a:avLst/>
          </a:prstGeom>
        </p:spPr>
        <p:txBody>
          <a:bodyPr vert="horz" lIns="0" tIns="0" rIns="0" bIns="0" rtlCol="0" anchor="t">
            <a:noAutofit/>
          </a:bodyPr>
          <a:lstStyle>
            <a:lvl1pPr algn="l">
              <a:defRPr sz="1000">
                <a:solidFill>
                  <a:schemeClr val="tx2"/>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46F3A5A7-34D5-F885-593C-273E4BA1529C}"/>
              </a:ext>
            </a:extLst>
          </p:cNvPr>
          <p:cNvPicPr>
            <a:picLocks noChangeAspect="1"/>
          </p:cNvPicPr>
          <p:nvPr userDrawn="1"/>
        </p:nvPicPr>
        <p:blipFill>
          <a:blip r:embed="rId50"/>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660" r:id="rId3"/>
    <p:sldLayoutId id="2147483656" r:id="rId4"/>
    <p:sldLayoutId id="2147483649" r:id="rId5"/>
    <p:sldLayoutId id="2147483665" r:id="rId6"/>
    <p:sldLayoutId id="2147483664" r:id="rId7"/>
    <p:sldLayoutId id="2147483697" r:id="rId8"/>
    <p:sldLayoutId id="2147483662" r:id="rId9"/>
    <p:sldLayoutId id="2147483663" r:id="rId10"/>
    <p:sldLayoutId id="2147483651" r:id="rId11"/>
    <p:sldLayoutId id="2147483661" r:id="rId12"/>
    <p:sldLayoutId id="2147483666" r:id="rId13"/>
    <p:sldLayoutId id="2147483650" r:id="rId14"/>
    <p:sldLayoutId id="2147483659" r:id="rId15"/>
    <p:sldLayoutId id="2147483652" r:id="rId16"/>
    <p:sldLayoutId id="2147483667" r:id="rId17"/>
    <p:sldLayoutId id="2147483696" r:id="rId18"/>
    <p:sldLayoutId id="2147483693" r:id="rId19"/>
    <p:sldLayoutId id="2147483668" r:id="rId20"/>
    <p:sldLayoutId id="2147483669" r:id="rId21"/>
    <p:sldLayoutId id="2147483671" r:id="rId22"/>
    <p:sldLayoutId id="2147483670" r:id="rId23"/>
    <p:sldLayoutId id="2147483673" r:id="rId24"/>
    <p:sldLayoutId id="2147483672"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4" r:id="rId45"/>
    <p:sldLayoutId id="2147483695" r:id="rId46"/>
    <p:sldLayoutId id="2147483654" r:id="rId47"/>
    <p:sldLayoutId id="2147483655" r:id="rId48"/>
  </p:sldLayoutIdLst>
  <p:transition>
    <p:fade/>
  </p:transition>
  <p:hf hdr="0" dt="0"/>
  <p:txStyles>
    <p:title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85" userDrawn="1">
          <p15:clr>
            <a:srgbClr val="F26B43"/>
          </p15:clr>
        </p15:guide>
        <p15:guide id="4" pos="7295" userDrawn="1">
          <p15:clr>
            <a:srgbClr val="F26B43"/>
          </p15:clr>
        </p15:guide>
        <p15:guide id="5" orient="horz" pos="227" userDrawn="1">
          <p15:clr>
            <a:srgbClr val="F26B43"/>
          </p15:clr>
        </p15:guide>
        <p15:guide id="6" orient="horz" pos="4065" userDrawn="1">
          <p15:clr>
            <a:srgbClr val="F26B43"/>
          </p15:clr>
        </p15:guide>
        <p15:guide id="7" orient="horz" pos="3816" userDrawn="1">
          <p15:clr>
            <a:srgbClr val="F26B43"/>
          </p15:clr>
        </p15:guide>
        <p15:guide id="8" orient="horz" pos="822" userDrawn="1">
          <p15:clr>
            <a:srgbClr val="F26B43"/>
          </p15:clr>
        </p15:guide>
        <p15:guide id="9" orient="horz" pos="1071" userDrawn="1">
          <p15:clr>
            <a:srgbClr val="F26B43"/>
          </p15:clr>
        </p15:guide>
        <p15:guide id="10" pos="3704" userDrawn="1">
          <p15:clr>
            <a:srgbClr val="F26B43"/>
          </p15:clr>
        </p15:guide>
        <p15:guide id="11" pos="39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F9DC7-917E-B249-88D2-59ABC03BDF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81299C-24FA-7B4C-BC79-17EC71AD0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2">
            <a:extLst>
              <a:ext uri="{FF2B5EF4-FFF2-40B4-BE49-F238E27FC236}">
                <a16:creationId xmlns:a16="http://schemas.microsoft.com/office/drawing/2014/main" id="{97B4BA41-D9DD-FC4E-AFF6-2659E2D90A1F}"/>
              </a:ext>
            </a:extLst>
          </p:cNvPr>
          <p:cNvSpPr txBox="1">
            <a:spLocks/>
          </p:cNvSpPr>
          <p:nvPr userDrawn="1"/>
        </p:nvSpPr>
        <p:spPr>
          <a:xfrm>
            <a:off x="9448800" y="649260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4A4A4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6A4D76-8C1D-494A-B2B6-65995C666EFD}" type="slidenum">
              <a:rPr lang="en-US" smtClean="0"/>
              <a:pPr/>
              <a:t>‹#›</a:t>
            </a:fld>
            <a:endParaRPr lang="en-US"/>
          </a:p>
        </p:txBody>
      </p:sp>
    </p:spTree>
    <p:extLst>
      <p:ext uri="{BB962C8B-B14F-4D97-AF65-F5344CB8AC3E}">
        <p14:creationId xmlns:p14="http://schemas.microsoft.com/office/powerpoint/2010/main" val="38656672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Lst>
  <p:hf hdr="0" ftr="0" dt="0"/>
  <p:txStyles>
    <p:titleStyle>
      <a:lvl1pPr algn="l" defTabSz="914400" rtl="0" eaLnBrk="1" latinLnBrk="0" hangingPunct="1">
        <a:lnSpc>
          <a:spcPct val="90000"/>
        </a:lnSpc>
        <a:spcBef>
          <a:spcPct val="0"/>
        </a:spcBef>
        <a:buNone/>
        <a:defRPr sz="4400" kern="1200">
          <a:solidFill>
            <a:srgbClr val="4A4A4A"/>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4A4A4A"/>
          </a:solidFill>
          <a:latin typeface="+mn-lt"/>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rgbClr val="4A4A4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4A4A4A"/>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4A4A4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A4A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611188" y="360363"/>
            <a:ext cx="10969625" cy="944562"/>
          </a:xfrm>
          <a:prstGeom prst="rect">
            <a:avLst/>
          </a:prstGeom>
        </p:spPr>
        <p:txBody>
          <a:bodyPr vert="horz" lIns="0" tIns="0" rIns="0" bIns="0" rtlCol="0" anchor="b">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611188" y="1700213"/>
            <a:ext cx="10969624" cy="435768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611187" y="149657"/>
            <a:ext cx="1052574" cy="210705"/>
          </a:xfrm>
          <a:prstGeom prst="rect">
            <a:avLst/>
          </a:prstGeom>
        </p:spPr>
        <p:txBody>
          <a:bodyPr vert="horz" lIns="0" tIns="0" rIns="0" bIns="0" rtlCol="0" anchor="t">
            <a:noAutofit/>
          </a:bodyPr>
          <a:lstStyle>
            <a:lvl1pPr algn="l">
              <a:defRPr sz="800">
                <a:solidFill>
                  <a:schemeClr val="bg1">
                    <a:lumMod val="50000"/>
                  </a:schemeClr>
                </a:solidFill>
              </a:defRPr>
            </a:lvl1pPr>
          </a:lstStyle>
          <a:p>
            <a:r>
              <a:rPr lang="en-US"/>
              <a:t>DD/MM/YYYY</a:t>
            </a:r>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0329566" y="149658"/>
            <a:ext cx="1251245" cy="210705"/>
          </a:xfrm>
          <a:prstGeom prst="rect">
            <a:avLst/>
          </a:prstGeom>
        </p:spPr>
        <p:txBody>
          <a:bodyPr vert="horz" lIns="0" tIns="0" rIns="0" bIns="0" rtlCol="0" anchor="t">
            <a:noAutofit/>
          </a:bodyPr>
          <a:lstStyle>
            <a:lvl1pPr algn="r">
              <a:defRPr sz="800">
                <a:solidFill>
                  <a:schemeClr val="bg1">
                    <a:lumMod val="50000"/>
                  </a:schemeClr>
                </a:solidFill>
              </a:defRPr>
            </a:lvl1pPr>
          </a:lstStyle>
          <a:p>
            <a:r>
              <a:rPr lang="en-GB"/>
              <a:t>Private &amp; Confidential</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238707" y="6457729"/>
            <a:ext cx="372481" cy="210705"/>
          </a:xfrm>
          <a:prstGeom prst="rect">
            <a:avLst/>
          </a:prstGeom>
        </p:spPr>
        <p:txBody>
          <a:bodyPr vert="horz" lIns="0" tIns="0" rIns="0" bIns="0" rtlCol="0" anchor="t">
            <a:noAutofit/>
          </a:bodyPr>
          <a:lstStyle>
            <a:lvl1pPr algn="l">
              <a:defRPr sz="1000">
                <a:solidFill>
                  <a:schemeClr val="tx2"/>
                </a:solidFill>
              </a:defRPr>
            </a:lvl1pPr>
          </a:lstStyle>
          <a:p>
            <a:fld id="{CBA53E11-492D-48B3-9F9B-09541CA2A39A}" type="slidenum">
              <a:rPr lang="en-GB" smtClean="0"/>
              <a:pPr/>
              <a:t>‹#›</a:t>
            </a:fld>
            <a:endParaRPr lang="en-GB"/>
          </a:p>
        </p:txBody>
      </p:sp>
      <p:pic>
        <p:nvPicPr>
          <p:cNvPr id="7" name="Picture 6" descr="A picture containing icon&#10;&#10;Description automatically generated">
            <a:extLst>
              <a:ext uri="{FF2B5EF4-FFF2-40B4-BE49-F238E27FC236}">
                <a16:creationId xmlns:a16="http://schemas.microsoft.com/office/drawing/2014/main" id="{46F3A5A7-34D5-F885-593C-273E4BA1529C}"/>
              </a:ext>
            </a:extLst>
          </p:cNvPr>
          <p:cNvPicPr>
            <a:picLocks noChangeAspect="1"/>
          </p:cNvPicPr>
          <p:nvPr userDrawn="1"/>
        </p:nvPicPr>
        <p:blipFill>
          <a:blip r:embed="rId50"/>
          <a:stretch>
            <a:fillRect/>
          </a:stretch>
        </p:blipFill>
        <p:spPr>
          <a:xfrm>
            <a:off x="11208331" y="6491559"/>
            <a:ext cx="744959" cy="266851"/>
          </a:xfrm>
          <a:prstGeom prst="rect">
            <a:avLst/>
          </a:prstGeom>
        </p:spPr>
      </p:pic>
    </p:spTree>
    <p:extLst>
      <p:ext uri="{BB962C8B-B14F-4D97-AF65-F5344CB8AC3E}">
        <p14:creationId xmlns:p14="http://schemas.microsoft.com/office/powerpoint/2010/main" val="248944236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Lst>
  <p:transition>
    <p:fade/>
  </p:transition>
  <p:hf hdr="0" dt="0"/>
  <p:txStyles>
    <p:titleStyle>
      <a:lvl1pPr algn="l" defTabSz="914400" rtl="0" eaLnBrk="1" latinLnBrk="0" hangingPunct="1">
        <a:lnSpc>
          <a:spcPct val="90000"/>
        </a:lnSpc>
        <a:spcBef>
          <a:spcPct val="0"/>
        </a:spcBef>
        <a:buNone/>
        <a:defRPr sz="35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5">
          <p15:clr>
            <a:srgbClr val="F26B43"/>
          </p15:clr>
        </p15:guide>
        <p15:guide id="4" pos="7295">
          <p15:clr>
            <a:srgbClr val="F26B43"/>
          </p15:clr>
        </p15:guide>
        <p15:guide id="5" orient="horz" pos="227">
          <p15:clr>
            <a:srgbClr val="F26B43"/>
          </p15:clr>
        </p15:guide>
        <p15:guide id="6" orient="horz" pos="4065">
          <p15:clr>
            <a:srgbClr val="F26B43"/>
          </p15:clr>
        </p15:guide>
        <p15:guide id="7" orient="horz" pos="3816">
          <p15:clr>
            <a:srgbClr val="F26B43"/>
          </p15:clr>
        </p15:guide>
        <p15:guide id="8" orient="horz" pos="822">
          <p15:clr>
            <a:srgbClr val="F26B43"/>
          </p15:clr>
        </p15:guide>
        <p15:guide id="9" orient="horz" pos="1071">
          <p15:clr>
            <a:srgbClr val="F26B43"/>
          </p15:clr>
        </p15:guide>
        <p15:guide id="10" pos="3704">
          <p15:clr>
            <a:srgbClr val="F26B43"/>
          </p15:clr>
        </p15:guide>
        <p15:guide id="11" pos="39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5.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32.png"/><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8" Type="http://schemas.openxmlformats.org/officeDocument/2006/relationships/hyperlink" Target="mailto:jtaylor@thinksinsight.com" TargetMode="External"/><Relationship Id="rId3" Type="http://schemas.openxmlformats.org/officeDocument/2006/relationships/hyperlink" Target="http://www.thinksinsight.com/" TargetMode="External"/><Relationship Id="rId7" Type="http://schemas.openxmlformats.org/officeDocument/2006/relationships/hyperlink" Target="mailto:tkuhn@thinksinsight.com" TargetMode="External"/><Relationship Id="rId2" Type="http://schemas.openxmlformats.org/officeDocument/2006/relationships/hyperlink" Target="mailto:hello@thinksinsight.com" TargetMode="External"/><Relationship Id="rId1" Type="http://schemas.openxmlformats.org/officeDocument/2006/relationships/slideLayout" Target="../slideLayouts/slideLayout44.xml"/><Relationship Id="rId6" Type="http://schemas.openxmlformats.org/officeDocument/2006/relationships/hyperlink" Target="mailto:abarker@thinksinsight.com" TargetMode="External"/><Relationship Id="rId5" Type="http://schemas.microsoft.com/office/2007/relationships/hdphoto" Target="../media/hdphoto3.wdp"/><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F501CA-C713-1AE5-CB55-C72E1685EDB2}"/>
              </a:ext>
            </a:extLst>
          </p:cNvPr>
          <p:cNvSpPr>
            <a:spLocks noGrp="1"/>
          </p:cNvSpPr>
          <p:nvPr>
            <p:ph type="ctrTitle"/>
          </p:nvPr>
        </p:nvSpPr>
        <p:spPr/>
        <p:txBody>
          <a:bodyPr/>
          <a:lstStyle/>
          <a:p>
            <a:r>
              <a:rPr lang="en-GB" dirty="0"/>
              <a:t>Wales &amp; West Utilities | Citizens’ Panel Research: Supporting customers in vulnerable situations</a:t>
            </a:r>
          </a:p>
        </p:txBody>
      </p:sp>
      <p:sp>
        <p:nvSpPr>
          <p:cNvPr id="5" name="Subtitle 4">
            <a:extLst>
              <a:ext uri="{FF2B5EF4-FFF2-40B4-BE49-F238E27FC236}">
                <a16:creationId xmlns:a16="http://schemas.microsoft.com/office/drawing/2014/main" id="{94D40772-D3D8-6772-1352-AAB362415B23}"/>
              </a:ext>
            </a:extLst>
          </p:cNvPr>
          <p:cNvSpPr>
            <a:spLocks noGrp="1"/>
          </p:cNvSpPr>
          <p:nvPr>
            <p:ph type="subTitle" idx="1"/>
          </p:nvPr>
        </p:nvSpPr>
        <p:spPr/>
        <p:txBody>
          <a:bodyPr/>
          <a:lstStyle/>
          <a:p>
            <a:r>
              <a:rPr lang="en-GB" dirty="0"/>
              <a:t>Final report | August 2023</a:t>
            </a:r>
          </a:p>
        </p:txBody>
      </p:sp>
      <p:sp>
        <p:nvSpPr>
          <p:cNvPr id="8" name="Text Placeholder 7">
            <a:extLst>
              <a:ext uri="{FF2B5EF4-FFF2-40B4-BE49-F238E27FC236}">
                <a16:creationId xmlns:a16="http://schemas.microsoft.com/office/drawing/2014/main" id="{DF5338F4-301B-D8B6-30F3-62448606BB12}"/>
              </a:ext>
            </a:extLst>
          </p:cNvPr>
          <p:cNvSpPr>
            <a:spLocks noGrp="1"/>
          </p:cNvSpPr>
          <p:nvPr>
            <p:ph type="body" sz="quarter" idx="13"/>
          </p:nvPr>
        </p:nvSpPr>
        <p:spPr>
          <a:xfrm>
            <a:off x="611187" y="5405884"/>
            <a:ext cx="4536000" cy="47583"/>
          </a:xfrm>
        </p:spPr>
        <p:txBody>
          <a:bodyPr/>
          <a:lstStyle/>
          <a:p>
            <a:r>
              <a:rPr lang="en-GB"/>
              <a:t> </a:t>
            </a:r>
          </a:p>
        </p:txBody>
      </p:sp>
      <p:sp>
        <p:nvSpPr>
          <p:cNvPr id="13" name="Footer Placeholder 12">
            <a:extLst>
              <a:ext uri="{FF2B5EF4-FFF2-40B4-BE49-F238E27FC236}">
                <a16:creationId xmlns:a16="http://schemas.microsoft.com/office/drawing/2014/main" id="{C2D27E70-F528-7318-6314-EBBD334CCCE7}"/>
              </a:ext>
            </a:extLst>
          </p:cNvPr>
          <p:cNvSpPr>
            <a:spLocks noGrp="1"/>
          </p:cNvSpPr>
          <p:nvPr>
            <p:ph type="ftr" sz="quarter" idx="15"/>
          </p:nvPr>
        </p:nvSpPr>
        <p:spPr/>
        <p:txBody>
          <a:bodyPr/>
          <a:lstStyle/>
          <a:p>
            <a:r>
              <a:rPr lang="en-GB"/>
              <a:t>Private &amp; Confidential</a:t>
            </a:r>
          </a:p>
        </p:txBody>
      </p:sp>
      <p:sp>
        <p:nvSpPr>
          <p:cNvPr id="2" name="TextBox 1">
            <a:extLst>
              <a:ext uri="{FF2B5EF4-FFF2-40B4-BE49-F238E27FC236}">
                <a16:creationId xmlns:a16="http://schemas.microsoft.com/office/drawing/2014/main" id="{4CAE901A-1CCA-54F7-A403-DE5E5C427D91}"/>
              </a:ext>
            </a:extLst>
          </p:cNvPr>
          <p:cNvSpPr txBox="1"/>
          <p:nvPr/>
        </p:nvSpPr>
        <p:spPr>
          <a:xfrm>
            <a:off x="-367645" y="1376313"/>
            <a:ext cx="0" cy="0"/>
          </a:xfrm>
          <a:prstGeom prst="rect">
            <a:avLst/>
          </a:prstGeom>
          <a:noFill/>
        </p:spPr>
        <p:txBody>
          <a:bodyPr wrap="none" lIns="0" tIns="0" rIns="0" bIns="0" rtlCol="0">
            <a:noAutofit/>
          </a:bodyPr>
          <a:lstStyle/>
          <a:p>
            <a:pPr algn="l"/>
            <a:endParaRPr lang="en-US" sz="1600">
              <a:solidFill>
                <a:schemeClr val="tx1"/>
              </a:solidFill>
            </a:endParaRPr>
          </a:p>
        </p:txBody>
      </p:sp>
    </p:spTree>
    <p:extLst>
      <p:ext uri="{BB962C8B-B14F-4D97-AF65-F5344CB8AC3E}">
        <p14:creationId xmlns:p14="http://schemas.microsoft.com/office/powerpoint/2010/main" val="18273614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2086-C91C-96A9-D582-AFB042FA9EE3}"/>
              </a:ext>
            </a:extLst>
          </p:cNvPr>
          <p:cNvSpPr>
            <a:spLocks noGrp="1"/>
          </p:cNvSpPr>
          <p:nvPr>
            <p:ph type="title"/>
          </p:nvPr>
        </p:nvSpPr>
        <p:spPr>
          <a:xfrm>
            <a:off x="611186" y="750888"/>
            <a:ext cx="10969625" cy="944562"/>
          </a:xfrm>
        </p:spPr>
        <p:txBody>
          <a:bodyPr/>
          <a:lstStyle/>
          <a:p>
            <a:r>
              <a:rPr lang="en-US" sz="2800" dirty="0"/>
              <a:t>Participants were shown information about how WWU identify customers in vulnerable situations and the support they offer </a:t>
            </a:r>
          </a:p>
        </p:txBody>
      </p:sp>
      <p:pic>
        <p:nvPicPr>
          <p:cNvPr id="8" name="Content Placeholder 7" descr="A person turning a knob on a stove&#10;&#10;Description automatically generated">
            <a:extLst>
              <a:ext uri="{FF2B5EF4-FFF2-40B4-BE49-F238E27FC236}">
                <a16:creationId xmlns:a16="http://schemas.microsoft.com/office/drawing/2014/main" id="{A5B412A2-43B9-DF82-7049-BC0AA1FF924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284" y="2085975"/>
            <a:ext cx="5857716" cy="3310884"/>
          </a:xfrm>
        </p:spPr>
      </p:pic>
      <p:sp>
        <p:nvSpPr>
          <p:cNvPr id="4" name="Footer Placeholder 3">
            <a:extLst>
              <a:ext uri="{FF2B5EF4-FFF2-40B4-BE49-F238E27FC236}">
                <a16:creationId xmlns:a16="http://schemas.microsoft.com/office/drawing/2014/main" id="{AA8720B4-757B-FB06-ADE0-24CBD587D25F}"/>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F5536A3B-62DA-6E16-9D11-FFC1885A1F59}"/>
              </a:ext>
            </a:extLst>
          </p:cNvPr>
          <p:cNvSpPr>
            <a:spLocks noGrp="1"/>
          </p:cNvSpPr>
          <p:nvPr>
            <p:ph type="sldNum" sz="quarter" idx="12"/>
          </p:nvPr>
        </p:nvSpPr>
        <p:spPr/>
        <p:txBody>
          <a:bodyPr/>
          <a:lstStyle/>
          <a:p>
            <a:fld id="{CBA53E11-492D-48B3-9F9B-09541CA2A39A}" type="slidenum">
              <a:rPr lang="en-GB" smtClean="0"/>
              <a:t>10</a:t>
            </a:fld>
            <a:endParaRPr lang="en-GB"/>
          </a:p>
        </p:txBody>
      </p:sp>
      <p:pic>
        <p:nvPicPr>
          <p:cNvPr id="11" name="Picture 10" descr="A blue card with black text&#10;&#10;Description automatically generated">
            <a:extLst>
              <a:ext uri="{FF2B5EF4-FFF2-40B4-BE49-F238E27FC236}">
                <a16:creationId xmlns:a16="http://schemas.microsoft.com/office/drawing/2014/main" id="{108BFACC-283A-FD62-EAA9-4DB16A6AC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085975"/>
            <a:ext cx="5836618" cy="3302757"/>
          </a:xfrm>
          <a:prstGeom prst="rect">
            <a:avLst/>
          </a:prstGeom>
        </p:spPr>
      </p:pic>
      <p:sp>
        <p:nvSpPr>
          <p:cNvPr id="3" name="Rectangle 2">
            <a:extLst>
              <a:ext uri="{FF2B5EF4-FFF2-40B4-BE49-F238E27FC236}">
                <a16:creationId xmlns:a16="http://schemas.microsoft.com/office/drawing/2014/main" id="{21FD7108-885D-961F-2B55-C128B0A893C0}"/>
              </a:ext>
            </a:extLst>
          </p:cNvPr>
          <p:cNvSpPr/>
          <p:nvPr/>
        </p:nvSpPr>
        <p:spPr>
          <a:xfrm>
            <a:off x="0" y="0"/>
            <a:ext cx="2755557" cy="214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Stimulus</a:t>
            </a:r>
          </a:p>
        </p:txBody>
      </p:sp>
    </p:spTree>
    <p:extLst>
      <p:ext uri="{BB962C8B-B14F-4D97-AF65-F5344CB8AC3E}">
        <p14:creationId xmlns:p14="http://schemas.microsoft.com/office/powerpoint/2010/main" val="12216290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Placeholder 17" descr="A person holding a device&#10;&#10;Description automatically generated">
            <a:extLst>
              <a:ext uri="{FF2B5EF4-FFF2-40B4-BE49-F238E27FC236}">
                <a16:creationId xmlns:a16="http://schemas.microsoft.com/office/drawing/2014/main" id="{19E91CD6-AD73-A89E-0FD7-1499BF06AF99}"/>
              </a:ext>
            </a:extLst>
          </p:cNvPr>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l="20370" r="20370"/>
          <a:stretch>
            <a:fillRect/>
          </a:stretch>
        </p:blipFill>
        <p:spPr/>
      </p:pic>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619899" y="755651"/>
            <a:ext cx="5260202" cy="944562"/>
          </a:xfrm>
        </p:spPr>
        <p:txBody>
          <a:bodyPr/>
          <a:lstStyle/>
          <a:p>
            <a:r>
              <a:rPr lang="en-GB" sz="2800">
                <a:solidFill>
                  <a:schemeClr val="tx1"/>
                </a:solidFill>
              </a:rPr>
              <a:t>Customers have a broad understanding of what ‘vulnerability’ means </a:t>
            </a:r>
          </a:p>
        </p:txBody>
      </p:sp>
      <p:sp>
        <p:nvSpPr>
          <p:cNvPr id="3" name="Content Placeholder 2">
            <a:extLst>
              <a:ext uri="{FF2B5EF4-FFF2-40B4-BE49-F238E27FC236}">
                <a16:creationId xmlns:a16="http://schemas.microsoft.com/office/drawing/2014/main" id="{CE53D5BF-2051-D16E-883D-E6906720DD43}"/>
              </a:ext>
            </a:extLst>
          </p:cNvPr>
          <p:cNvSpPr>
            <a:spLocks noGrp="1"/>
          </p:cNvSpPr>
          <p:nvPr>
            <p:ph sz="half" idx="1"/>
          </p:nvPr>
        </p:nvSpPr>
        <p:spPr>
          <a:xfrm>
            <a:off x="880200" y="1700213"/>
            <a:ext cx="4755056" cy="4357687"/>
          </a:xfrm>
        </p:spPr>
        <p:txBody>
          <a:bodyPr anchor="ctr"/>
          <a:lstStyle/>
          <a:p>
            <a:r>
              <a:rPr lang="en-GB">
                <a:solidFill>
                  <a:schemeClr val="tx1"/>
                </a:solidFill>
              </a:rPr>
              <a:t>Customers demonstrated a comprehensive understanding of vulnerability, with a strong emphasis on the </a:t>
            </a:r>
            <a:r>
              <a:rPr lang="en-GB" b="1">
                <a:solidFill>
                  <a:schemeClr val="tx1"/>
                </a:solidFill>
              </a:rPr>
              <a:t>mentally or physically disabled and the elderly </a:t>
            </a:r>
            <a:r>
              <a:rPr lang="en-GB">
                <a:solidFill>
                  <a:schemeClr val="tx1"/>
                </a:solidFill>
              </a:rPr>
              <a:t>as their primary concerns. </a:t>
            </a:r>
          </a:p>
          <a:p>
            <a:endParaRPr lang="en-GB">
              <a:solidFill>
                <a:schemeClr val="tx1"/>
              </a:solidFill>
            </a:endParaRPr>
          </a:p>
          <a:p>
            <a:r>
              <a:rPr lang="en-GB">
                <a:solidFill>
                  <a:schemeClr val="tx1"/>
                </a:solidFill>
              </a:rPr>
              <a:t>After deliberation, they also contemplated the less obvious indicators of vulnerability, such as individuals who have lost their jobs or lost their partner. These forms of vulnerability are regarded as more situational, leading customers to believe that </a:t>
            </a:r>
            <a:r>
              <a:rPr lang="en-GB" b="1">
                <a:solidFill>
                  <a:schemeClr val="tx1"/>
                </a:solidFill>
              </a:rPr>
              <a:t>anyone could potentially experience vulnerability at some stage in their lives</a:t>
            </a:r>
            <a:r>
              <a:rPr lang="en-GB">
                <a:solidFill>
                  <a:schemeClr val="tx1"/>
                </a:solidFill>
              </a:rPr>
              <a:t>, rather than it being an intrinsic characteristic.</a:t>
            </a:r>
          </a:p>
        </p:txBody>
      </p:sp>
      <p:sp>
        <p:nvSpPr>
          <p:cNvPr id="4" name="Footer Placeholder 3">
            <a:extLst>
              <a:ext uri="{FF2B5EF4-FFF2-40B4-BE49-F238E27FC236}">
                <a16:creationId xmlns:a16="http://schemas.microsoft.com/office/drawing/2014/main" id="{70E9D040-1E66-6380-4470-D844ED980A35}"/>
              </a:ext>
            </a:extLst>
          </p:cNvPr>
          <p:cNvSpPr>
            <a:spLocks noGrp="1"/>
          </p:cNvSpPr>
          <p:nvPr>
            <p:ph type="ftr" sz="quarter" idx="11"/>
          </p:nvPr>
        </p:nvSpPr>
        <p:spPr/>
        <p:txBody>
          <a:bodyPr/>
          <a:lstStyle/>
          <a:p>
            <a:r>
              <a:rPr lang="en-GB"/>
              <a:t>Private &amp; Confidential</a:t>
            </a:r>
          </a:p>
        </p:txBody>
      </p:sp>
      <p:sp>
        <p:nvSpPr>
          <p:cNvPr id="7" name="Rectangle 6">
            <a:extLst>
              <a:ext uri="{FF2B5EF4-FFF2-40B4-BE49-F238E27FC236}">
                <a16:creationId xmlns:a16="http://schemas.microsoft.com/office/drawing/2014/main" id="{3FE68E18-0B6B-9D0B-6E55-0EFBE01E17B8}"/>
              </a:ext>
            </a:extLst>
          </p:cNvPr>
          <p:cNvSpPr/>
          <p:nvPr/>
        </p:nvSpPr>
        <p:spPr>
          <a:xfrm>
            <a:off x="6762306" y="3757052"/>
            <a:ext cx="4933507" cy="98541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effectLst/>
                <a:ea typeface="Times New Roman" panose="02020603050405020304" pitchFamily="18" charset="0"/>
              </a:rPr>
              <a:t>“Someone who has a </a:t>
            </a:r>
            <a:r>
              <a:rPr lang="en-GB" sz="1200" b="1" i="1">
                <a:solidFill>
                  <a:schemeClr val="tx2"/>
                </a:solidFill>
                <a:effectLst/>
                <a:ea typeface="Times New Roman" panose="02020603050405020304" pitchFamily="18" charset="0"/>
              </a:rPr>
              <a:t>disability</a:t>
            </a:r>
            <a:r>
              <a:rPr lang="en-GB" sz="1200" i="1">
                <a:solidFill>
                  <a:schemeClr val="tx2"/>
                </a:solidFill>
                <a:effectLst/>
                <a:ea typeface="Times New Roman" panose="02020603050405020304" pitchFamily="18" charset="0"/>
              </a:rPr>
              <a:t> of some sort, and it might not be a physical disability lik</a:t>
            </a:r>
            <a:r>
              <a:rPr lang="en-GB" sz="1200" i="1">
                <a:solidFill>
                  <a:schemeClr val="tx2"/>
                </a:solidFill>
                <a:ea typeface="Times New Roman" panose="02020603050405020304" pitchFamily="18" charset="0"/>
              </a:rPr>
              <a:t>e mental health problems. Anybody </a:t>
            </a:r>
            <a:r>
              <a:rPr lang="en-GB" sz="1200" b="1" i="1">
                <a:solidFill>
                  <a:schemeClr val="tx2"/>
                </a:solidFill>
                <a:ea typeface="Times New Roman" panose="02020603050405020304" pitchFamily="18" charset="0"/>
              </a:rPr>
              <a:t>elderly</a:t>
            </a:r>
            <a:r>
              <a:rPr lang="en-GB" sz="1200" i="1">
                <a:solidFill>
                  <a:schemeClr val="tx2"/>
                </a:solidFill>
                <a:ea typeface="Times New Roman" panose="02020603050405020304" pitchFamily="18" charset="0"/>
              </a:rPr>
              <a:t>, or maybe someone who lives alone without support.”</a:t>
            </a:r>
            <a:endParaRPr lang="en-GB" sz="1200" i="1">
              <a:solidFill>
                <a:schemeClr val="tx2"/>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F5E71860-1076-2D9A-9953-AD467861404A}"/>
              </a:ext>
            </a:extLst>
          </p:cNvPr>
          <p:cNvSpPr/>
          <p:nvPr/>
        </p:nvSpPr>
        <p:spPr>
          <a:xfrm>
            <a:off x="6762306" y="5126037"/>
            <a:ext cx="4933506" cy="87063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“Someone who’s vulnerable could be almost anybody like someone who has been widowed or recently lost their job. </a:t>
            </a:r>
            <a:r>
              <a:rPr lang="en-GB" sz="1200" b="1" i="1" dirty="0">
                <a:solidFill>
                  <a:schemeClr val="tx2"/>
                </a:solidFill>
              </a:rPr>
              <a:t>There’s almost no categorising of vulnerability</a:t>
            </a:r>
            <a:r>
              <a:rPr lang="en-GB" sz="1200" i="1" dirty="0">
                <a:solidFill>
                  <a:schemeClr val="tx2"/>
                </a:solidFill>
              </a:rPr>
              <a:t>.”</a:t>
            </a:r>
          </a:p>
        </p:txBody>
      </p:sp>
      <p:sp>
        <p:nvSpPr>
          <p:cNvPr id="11" name="TextBox 10">
            <a:extLst>
              <a:ext uri="{FF2B5EF4-FFF2-40B4-BE49-F238E27FC236}">
                <a16:creationId xmlns:a16="http://schemas.microsoft.com/office/drawing/2014/main" id="{F99EB6D4-13A8-E798-903A-3C137A5FB636}"/>
              </a:ext>
            </a:extLst>
          </p:cNvPr>
          <p:cNvSpPr txBox="1"/>
          <p:nvPr/>
        </p:nvSpPr>
        <p:spPr>
          <a:xfrm>
            <a:off x="6548411" y="485451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2" name="TextBox 11">
            <a:extLst>
              <a:ext uri="{FF2B5EF4-FFF2-40B4-BE49-F238E27FC236}">
                <a16:creationId xmlns:a16="http://schemas.microsoft.com/office/drawing/2014/main" id="{934293FA-E891-6D39-6F88-E530D99653A6}"/>
              </a:ext>
            </a:extLst>
          </p:cNvPr>
          <p:cNvSpPr txBox="1"/>
          <p:nvPr/>
        </p:nvSpPr>
        <p:spPr>
          <a:xfrm rot="10800000">
            <a:off x="11481917" y="578421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3" name="TextBox 12">
            <a:extLst>
              <a:ext uri="{FF2B5EF4-FFF2-40B4-BE49-F238E27FC236}">
                <a16:creationId xmlns:a16="http://schemas.microsoft.com/office/drawing/2014/main" id="{6AE535A4-FF88-C9FD-F192-05B0FDC2CE19}"/>
              </a:ext>
            </a:extLst>
          </p:cNvPr>
          <p:cNvSpPr txBox="1"/>
          <p:nvPr/>
        </p:nvSpPr>
        <p:spPr>
          <a:xfrm>
            <a:off x="6548411" y="348336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4" name="TextBox 13">
            <a:extLst>
              <a:ext uri="{FF2B5EF4-FFF2-40B4-BE49-F238E27FC236}">
                <a16:creationId xmlns:a16="http://schemas.microsoft.com/office/drawing/2014/main" id="{2BD24112-617A-16C0-FFC5-40342A40F7A6}"/>
              </a:ext>
            </a:extLst>
          </p:cNvPr>
          <p:cNvSpPr txBox="1"/>
          <p:nvPr/>
        </p:nvSpPr>
        <p:spPr>
          <a:xfrm rot="10800000">
            <a:off x="11516117" y="4468782"/>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5" name="TextBox 14">
            <a:extLst>
              <a:ext uri="{FF2B5EF4-FFF2-40B4-BE49-F238E27FC236}">
                <a16:creationId xmlns:a16="http://schemas.microsoft.com/office/drawing/2014/main" id="{3692E403-C34D-250D-3AA8-2D81890911B6}"/>
              </a:ext>
            </a:extLst>
          </p:cNvPr>
          <p:cNvSpPr txBox="1"/>
          <p:nvPr/>
        </p:nvSpPr>
        <p:spPr>
          <a:xfrm>
            <a:off x="11166844" y="5825502"/>
            <a:ext cx="0" cy="0"/>
          </a:xfrm>
          <a:prstGeom prst="rect">
            <a:avLst/>
          </a:prstGeom>
          <a:noFill/>
        </p:spPr>
        <p:txBody>
          <a:bodyPr wrap="none" lIns="0" tIns="0" rIns="0" bIns="0" rtlCol="0">
            <a:noAutofit/>
          </a:bodyPr>
          <a:lstStyle/>
          <a:p>
            <a:pPr algn="l"/>
            <a:endParaRPr lang="en-US" sz="1600">
              <a:solidFill>
                <a:schemeClr val="tx1"/>
              </a:solidFill>
            </a:endParaRPr>
          </a:p>
        </p:txBody>
      </p:sp>
      <p:cxnSp>
        <p:nvCxnSpPr>
          <p:cNvPr id="16" name="Straight Connector 15">
            <a:extLst>
              <a:ext uri="{FF2B5EF4-FFF2-40B4-BE49-F238E27FC236}">
                <a16:creationId xmlns:a16="http://schemas.microsoft.com/office/drawing/2014/main" id="{8A5C94AE-D37E-8C5F-1DAC-5CAD9D98B809}"/>
              </a:ext>
            </a:extLst>
          </p:cNvPr>
          <p:cNvCxnSpPr>
            <a:cxnSpLocks/>
          </p:cNvCxnSpPr>
          <p:nvPr/>
        </p:nvCxnSpPr>
        <p:spPr>
          <a:xfrm>
            <a:off x="695226" y="2466696"/>
            <a:ext cx="0" cy="78164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9F4D56-C00F-4627-8FB6-5504C24AEBFF}"/>
              </a:ext>
            </a:extLst>
          </p:cNvPr>
          <p:cNvCxnSpPr>
            <a:cxnSpLocks/>
          </p:cNvCxnSpPr>
          <p:nvPr/>
        </p:nvCxnSpPr>
        <p:spPr>
          <a:xfrm>
            <a:off x="695226" y="3668889"/>
            <a:ext cx="0" cy="163058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9587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descr="A person handing a box to an old person&#10;&#10;Description automatically generated">
            <a:extLst>
              <a:ext uri="{FF2B5EF4-FFF2-40B4-BE49-F238E27FC236}">
                <a16:creationId xmlns:a16="http://schemas.microsoft.com/office/drawing/2014/main" id="{6EC46A65-E4E3-83D8-BF38-F56311BC95CC}"/>
              </a:ext>
            </a:extLst>
          </p:cNvPr>
          <p:cNvPicPr>
            <a:picLocks noGrp="1" noChangeAspect="1"/>
          </p:cNvPicPr>
          <p:nvPr>
            <p:ph type="pic" sz="quarter" idx="13"/>
          </p:nvPr>
        </p:nvPicPr>
        <p:blipFill>
          <a:blip r:embed="rId3">
            <a:alphaModFix amt="50000"/>
            <a:extLst>
              <a:ext uri="{28A0092B-C50C-407E-A947-70E740481C1C}">
                <a14:useLocalDpi xmlns:a14="http://schemas.microsoft.com/office/drawing/2010/main" val="0"/>
              </a:ext>
            </a:extLst>
          </a:blip>
          <a:srcRect l="20494" r="20494"/>
          <a:stretch>
            <a:fillRect/>
          </a:stretch>
        </p:blipFill>
        <p:spPr/>
      </p:pic>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587704" y="920561"/>
            <a:ext cx="5260202" cy="944562"/>
          </a:xfrm>
        </p:spPr>
        <p:txBody>
          <a:bodyPr/>
          <a:lstStyle/>
          <a:p>
            <a:r>
              <a:rPr lang="en-GB" sz="2800">
                <a:solidFill>
                  <a:schemeClr val="tx2"/>
                </a:solidFill>
              </a:rPr>
              <a:t>Customers are pleased to hear about the Priority Services Register…</a:t>
            </a:r>
          </a:p>
        </p:txBody>
      </p:sp>
      <p:sp>
        <p:nvSpPr>
          <p:cNvPr id="3" name="Content Placeholder 2">
            <a:extLst>
              <a:ext uri="{FF2B5EF4-FFF2-40B4-BE49-F238E27FC236}">
                <a16:creationId xmlns:a16="http://schemas.microsoft.com/office/drawing/2014/main" id="{CE53D5BF-2051-D16E-883D-E6906720DD43}"/>
              </a:ext>
            </a:extLst>
          </p:cNvPr>
          <p:cNvSpPr>
            <a:spLocks noGrp="1"/>
          </p:cNvSpPr>
          <p:nvPr>
            <p:ph sz="half" idx="1"/>
          </p:nvPr>
        </p:nvSpPr>
        <p:spPr>
          <a:xfrm>
            <a:off x="844756" y="1704414"/>
            <a:ext cx="4755056" cy="4357687"/>
          </a:xfrm>
        </p:spPr>
        <p:txBody>
          <a:bodyPr anchor="ctr"/>
          <a:lstStyle/>
          <a:p>
            <a:r>
              <a:rPr lang="en-GB" dirty="0">
                <a:solidFill>
                  <a:schemeClr val="tx2"/>
                </a:solidFill>
              </a:rPr>
              <a:t>Customers understand that WWU doesn’t have much contact with customers, so they may not know who is vulnerable until they visit a customer’s home due to an emergency. </a:t>
            </a:r>
          </a:p>
          <a:p>
            <a:endParaRPr lang="en-GB" dirty="0">
              <a:solidFill>
                <a:schemeClr val="tx2"/>
              </a:solidFill>
            </a:endParaRPr>
          </a:p>
          <a:p>
            <a:r>
              <a:rPr lang="en-GB" dirty="0">
                <a:solidFill>
                  <a:schemeClr val="tx2"/>
                </a:solidFill>
              </a:rPr>
              <a:t>Initial awareness and understanding of the Priority Services Register (PSR) is low, but </a:t>
            </a:r>
            <a:r>
              <a:rPr lang="en-GB" b="1" dirty="0">
                <a:solidFill>
                  <a:schemeClr val="tx2"/>
                </a:solidFill>
              </a:rPr>
              <a:t>customers are pleased to hear that this information is shared with WWU by other utility providers.</a:t>
            </a:r>
            <a:r>
              <a:rPr lang="en-GB" dirty="0">
                <a:solidFill>
                  <a:schemeClr val="tx2"/>
                </a:solidFill>
              </a:rPr>
              <a:t> This means WWU can proactively support customers who might not be aware of the services they offer, and WWU can identify those who need support. </a:t>
            </a:r>
          </a:p>
        </p:txBody>
      </p:sp>
      <p:sp>
        <p:nvSpPr>
          <p:cNvPr id="4" name="Footer Placeholder 3">
            <a:extLst>
              <a:ext uri="{FF2B5EF4-FFF2-40B4-BE49-F238E27FC236}">
                <a16:creationId xmlns:a16="http://schemas.microsoft.com/office/drawing/2014/main" id="{70E9D040-1E66-6380-4470-D844ED980A35}"/>
              </a:ext>
            </a:extLst>
          </p:cNvPr>
          <p:cNvSpPr>
            <a:spLocks noGrp="1"/>
          </p:cNvSpPr>
          <p:nvPr>
            <p:ph type="ftr" sz="quarter" idx="11"/>
          </p:nvPr>
        </p:nvSpPr>
        <p:spPr/>
        <p:txBody>
          <a:bodyPr/>
          <a:lstStyle/>
          <a:p>
            <a:r>
              <a:rPr lang="en-GB"/>
              <a:t>Private &amp; Confidential</a:t>
            </a:r>
          </a:p>
        </p:txBody>
      </p:sp>
      <p:sp>
        <p:nvSpPr>
          <p:cNvPr id="15" name="TextBox 14">
            <a:extLst>
              <a:ext uri="{FF2B5EF4-FFF2-40B4-BE49-F238E27FC236}">
                <a16:creationId xmlns:a16="http://schemas.microsoft.com/office/drawing/2014/main" id="{3692E403-C34D-250D-3AA8-2D81890911B6}"/>
              </a:ext>
            </a:extLst>
          </p:cNvPr>
          <p:cNvSpPr txBox="1"/>
          <p:nvPr/>
        </p:nvSpPr>
        <p:spPr>
          <a:xfrm>
            <a:off x="11166844" y="5825502"/>
            <a:ext cx="0" cy="0"/>
          </a:xfrm>
          <a:prstGeom prst="rect">
            <a:avLst/>
          </a:prstGeom>
          <a:noFill/>
        </p:spPr>
        <p:txBody>
          <a:bodyPr wrap="none" lIns="0" tIns="0" rIns="0" bIns="0" rtlCol="0">
            <a:noAutofit/>
          </a:bodyPr>
          <a:lstStyle/>
          <a:p>
            <a:pPr algn="l"/>
            <a:endParaRPr lang="en-US" sz="1600">
              <a:solidFill>
                <a:schemeClr val="tx1"/>
              </a:solidFill>
            </a:endParaRPr>
          </a:p>
        </p:txBody>
      </p:sp>
      <p:cxnSp>
        <p:nvCxnSpPr>
          <p:cNvPr id="16" name="Straight Connector 15">
            <a:extLst>
              <a:ext uri="{FF2B5EF4-FFF2-40B4-BE49-F238E27FC236}">
                <a16:creationId xmlns:a16="http://schemas.microsoft.com/office/drawing/2014/main" id="{8A5C94AE-D37E-8C5F-1DAC-5CAD9D98B809}"/>
              </a:ext>
            </a:extLst>
          </p:cNvPr>
          <p:cNvCxnSpPr>
            <a:cxnSpLocks/>
          </p:cNvCxnSpPr>
          <p:nvPr/>
        </p:nvCxnSpPr>
        <p:spPr>
          <a:xfrm>
            <a:off x="695226" y="2576389"/>
            <a:ext cx="0" cy="809634"/>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9F4D56-C00F-4627-8FB6-5504C24AEBFF}"/>
              </a:ext>
            </a:extLst>
          </p:cNvPr>
          <p:cNvCxnSpPr>
            <a:cxnSpLocks/>
          </p:cNvCxnSpPr>
          <p:nvPr/>
        </p:nvCxnSpPr>
        <p:spPr>
          <a:xfrm>
            <a:off x="695226" y="3749213"/>
            <a:ext cx="0" cy="1474715"/>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CAF9CDE-7077-7423-BB68-A7EEE8FD24A3}"/>
              </a:ext>
            </a:extLst>
          </p:cNvPr>
          <p:cNvSpPr/>
          <p:nvPr/>
        </p:nvSpPr>
        <p:spPr>
          <a:xfrm>
            <a:off x="7263393" y="3680462"/>
            <a:ext cx="4452550"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a:t>
            </a:r>
            <a:r>
              <a:rPr lang="en-GB" sz="1200" b="1" i="1">
                <a:solidFill>
                  <a:schemeClr val="tx2"/>
                </a:solidFill>
              </a:rPr>
              <a:t>I think it’s really reassuring</a:t>
            </a:r>
            <a:r>
              <a:rPr lang="en-GB" sz="1200" i="1">
                <a:solidFill>
                  <a:schemeClr val="tx2"/>
                </a:solidFill>
              </a:rPr>
              <a:t>. The best thing is that you can share it with other utilities as well and it’s out there to help the individual. I think it’s really encouraging”</a:t>
            </a:r>
          </a:p>
        </p:txBody>
      </p:sp>
      <p:sp>
        <p:nvSpPr>
          <p:cNvPr id="21" name="TextBox 20">
            <a:extLst>
              <a:ext uri="{FF2B5EF4-FFF2-40B4-BE49-F238E27FC236}">
                <a16:creationId xmlns:a16="http://schemas.microsoft.com/office/drawing/2014/main" id="{3BEAFE7D-BCB8-62A4-85C3-1642397E9B8A}"/>
              </a:ext>
            </a:extLst>
          </p:cNvPr>
          <p:cNvSpPr txBox="1"/>
          <p:nvPr/>
        </p:nvSpPr>
        <p:spPr>
          <a:xfrm>
            <a:off x="7049498" y="3394245"/>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22" name="TextBox 21">
            <a:extLst>
              <a:ext uri="{FF2B5EF4-FFF2-40B4-BE49-F238E27FC236}">
                <a16:creationId xmlns:a16="http://schemas.microsoft.com/office/drawing/2014/main" id="{383C9B19-2EBC-94C1-A35D-C2F0D2ECC81B}"/>
              </a:ext>
            </a:extLst>
          </p:cNvPr>
          <p:cNvSpPr txBox="1"/>
          <p:nvPr/>
        </p:nvSpPr>
        <p:spPr>
          <a:xfrm rot="10800000">
            <a:off x="11502048" y="4460179"/>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23" name="Rectangle 22">
            <a:extLst>
              <a:ext uri="{FF2B5EF4-FFF2-40B4-BE49-F238E27FC236}">
                <a16:creationId xmlns:a16="http://schemas.microsoft.com/office/drawing/2014/main" id="{20D58D33-1DD3-9F9F-4F09-E48513996BEE}"/>
              </a:ext>
            </a:extLst>
          </p:cNvPr>
          <p:cNvSpPr/>
          <p:nvPr/>
        </p:nvSpPr>
        <p:spPr>
          <a:xfrm>
            <a:off x="7814538" y="2203029"/>
            <a:ext cx="3901404"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“Instead of speaking to a person or making your own judgement, when they [WWU] get there, </a:t>
            </a:r>
            <a:r>
              <a:rPr lang="en-GB" sz="1200" b="1" i="1">
                <a:solidFill>
                  <a:schemeClr val="tx2"/>
                </a:solidFill>
              </a:rPr>
              <a:t>they know what they’re coming in to </a:t>
            </a:r>
            <a:r>
              <a:rPr lang="en-GB" sz="1200" i="1">
                <a:solidFill>
                  <a:schemeClr val="tx2"/>
                </a:solidFill>
              </a:rPr>
              <a:t>and they know what to do. I think it’s really good”</a:t>
            </a:r>
          </a:p>
        </p:txBody>
      </p:sp>
      <p:sp>
        <p:nvSpPr>
          <p:cNvPr id="24" name="TextBox 23">
            <a:extLst>
              <a:ext uri="{FF2B5EF4-FFF2-40B4-BE49-F238E27FC236}">
                <a16:creationId xmlns:a16="http://schemas.microsoft.com/office/drawing/2014/main" id="{36F52732-3267-E940-2813-2A4BCFE2AE28}"/>
              </a:ext>
            </a:extLst>
          </p:cNvPr>
          <p:cNvSpPr txBox="1"/>
          <p:nvPr/>
        </p:nvSpPr>
        <p:spPr>
          <a:xfrm>
            <a:off x="7596261" y="1899282"/>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25" name="TextBox 24">
            <a:extLst>
              <a:ext uri="{FF2B5EF4-FFF2-40B4-BE49-F238E27FC236}">
                <a16:creationId xmlns:a16="http://schemas.microsoft.com/office/drawing/2014/main" id="{C8F2667E-4822-CC4C-B2C3-DC692C872FD8}"/>
              </a:ext>
            </a:extLst>
          </p:cNvPr>
          <p:cNvSpPr txBox="1"/>
          <p:nvPr/>
        </p:nvSpPr>
        <p:spPr>
          <a:xfrm rot="10800000">
            <a:off x="11502048" y="3024484"/>
            <a:ext cx="427789" cy="547373"/>
          </a:xfrm>
          <a:prstGeom prst="rect">
            <a:avLst/>
          </a:prstGeom>
          <a:noFill/>
        </p:spPr>
        <p:txBody>
          <a:bodyPr wrap="none" lIns="0" tIns="0" rIns="0" bIns="0" rtlCol="0">
            <a:noAutofit/>
          </a:bodyPr>
          <a:lstStyle/>
          <a:p>
            <a:pPr algn="l"/>
            <a:r>
              <a:rPr lang="en-GB" sz="6000" b="1">
                <a:solidFill>
                  <a:schemeClr val="bg2"/>
                </a:solidFill>
              </a:rPr>
              <a:t>“</a:t>
            </a:r>
          </a:p>
        </p:txBody>
      </p:sp>
    </p:spTree>
    <p:extLst>
      <p:ext uri="{BB962C8B-B14F-4D97-AF65-F5344CB8AC3E}">
        <p14:creationId xmlns:p14="http://schemas.microsoft.com/office/powerpoint/2010/main" val="17863093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9824-B6FC-0CF8-B044-DA2C0F802D46}"/>
              </a:ext>
            </a:extLst>
          </p:cNvPr>
          <p:cNvSpPr>
            <a:spLocks noGrp="1"/>
          </p:cNvSpPr>
          <p:nvPr>
            <p:ph type="title"/>
          </p:nvPr>
        </p:nvSpPr>
        <p:spPr>
          <a:xfrm>
            <a:off x="587704" y="920561"/>
            <a:ext cx="5260202" cy="944562"/>
          </a:xfrm>
        </p:spPr>
        <p:txBody>
          <a:bodyPr/>
          <a:lstStyle/>
          <a:p>
            <a:r>
              <a:rPr lang="en-GB" sz="2800" dirty="0">
                <a:solidFill>
                  <a:schemeClr val="tx2"/>
                </a:solidFill>
              </a:rPr>
              <a:t>…but are concerned that this might miss some customers in vulnerable situations</a:t>
            </a:r>
          </a:p>
        </p:txBody>
      </p:sp>
      <p:sp>
        <p:nvSpPr>
          <p:cNvPr id="3" name="Content Placeholder 2">
            <a:extLst>
              <a:ext uri="{FF2B5EF4-FFF2-40B4-BE49-F238E27FC236}">
                <a16:creationId xmlns:a16="http://schemas.microsoft.com/office/drawing/2014/main" id="{CE53D5BF-2051-D16E-883D-E6906720DD43}"/>
              </a:ext>
            </a:extLst>
          </p:cNvPr>
          <p:cNvSpPr>
            <a:spLocks noGrp="1"/>
          </p:cNvSpPr>
          <p:nvPr>
            <p:ph sz="half" idx="1"/>
          </p:nvPr>
        </p:nvSpPr>
        <p:spPr>
          <a:xfrm>
            <a:off x="844756" y="1865123"/>
            <a:ext cx="4755056" cy="4357687"/>
          </a:xfrm>
        </p:spPr>
        <p:txBody>
          <a:bodyPr anchor="ctr"/>
          <a:lstStyle/>
          <a:p>
            <a:r>
              <a:rPr lang="en-GB" dirty="0">
                <a:solidFill>
                  <a:schemeClr val="tx2"/>
                </a:solidFill>
              </a:rPr>
              <a:t>There is a concern that </a:t>
            </a:r>
            <a:r>
              <a:rPr lang="en-GB" b="1" dirty="0">
                <a:solidFill>
                  <a:schemeClr val="tx2"/>
                </a:solidFill>
              </a:rPr>
              <a:t>the PSR does not identify every customer who is in a vulnerable situation</a:t>
            </a:r>
            <a:r>
              <a:rPr lang="en-GB" dirty="0">
                <a:solidFill>
                  <a:schemeClr val="tx2"/>
                </a:solidFill>
              </a:rPr>
              <a:t>, as vulnerability is often hard to define, so some people may miss out on support because they don’t fit into certain categories. </a:t>
            </a:r>
          </a:p>
          <a:p>
            <a:endParaRPr lang="en-GB" dirty="0">
              <a:solidFill>
                <a:schemeClr val="tx2"/>
              </a:solidFill>
            </a:endParaRPr>
          </a:p>
          <a:p>
            <a:r>
              <a:rPr lang="en-GB" dirty="0">
                <a:solidFill>
                  <a:schemeClr val="tx2"/>
                </a:solidFill>
              </a:rPr>
              <a:t>There is also a concern that some customers, particularly older customers, </a:t>
            </a:r>
            <a:r>
              <a:rPr lang="en-GB" b="1" dirty="0">
                <a:solidFill>
                  <a:schemeClr val="tx2"/>
                </a:solidFill>
              </a:rPr>
              <a:t>may not admit that they are vulnerable out of pride</a:t>
            </a:r>
            <a:r>
              <a:rPr lang="en-GB" dirty="0">
                <a:solidFill>
                  <a:schemeClr val="tx2"/>
                </a:solidFill>
              </a:rPr>
              <a:t>. In addition, some customers may not even be aware that they are in a vulnerable position. </a:t>
            </a:r>
          </a:p>
          <a:p>
            <a:endParaRPr lang="en-GB" dirty="0">
              <a:solidFill>
                <a:schemeClr val="tx2"/>
              </a:solidFill>
            </a:endParaRPr>
          </a:p>
          <a:p>
            <a:r>
              <a:rPr lang="en-GB" dirty="0">
                <a:solidFill>
                  <a:schemeClr val="tx2"/>
                </a:solidFill>
              </a:rPr>
              <a:t>Conversely, some customers are offended that WWU enter customers’ homes and would assume vulnerability. They identify a </a:t>
            </a:r>
            <a:r>
              <a:rPr lang="en-GB" b="1" dirty="0">
                <a:solidFill>
                  <a:schemeClr val="tx2"/>
                </a:solidFill>
              </a:rPr>
              <a:t>tension between invasiveness and proactive safeguarding</a:t>
            </a:r>
            <a:r>
              <a:rPr lang="en-GB" dirty="0">
                <a:solidFill>
                  <a:schemeClr val="tx2"/>
                </a:solidFill>
              </a:rPr>
              <a:t>.</a:t>
            </a:r>
          </a:p>
        </p:txBody>
      </p:sp>
      <p:sp>
        <p:nvSpPr>
          <p:cNvPr id="4" name="Footer Placeholder 3">
            <a:extLst>
              <a:ext uri="{FF2B5EF4-FFF2-40B4-BE49-F238E27FC236}">
                <a16:creationId xmlns:a16="http://schemas.microsoft.com/office/drawing/2014/main" id="{70E9D040-1E66-6380-4470-D844ED980A35}"/>
              </a:ext>
            </a:extLst>
          </p:cNvPr>
          <p:cNvSpPr>
            <a:spLocks noGrp="1"/>
          </p:cNvSpPr>
          <p:nvPr>
            <p:ph type="ftr" sz="quarter" idx="11"/>
          </p:nvPr>
        </p:nvSpPr>
        <p:spPr/>
        <p:txBody>
          <a:bodyPr/>
          <a:lstStyle/>
          <a:p>
            <a:r>
              <a:rPr lang="en-GB"/>
              <a:t>Private &amp; Confidential</a:t>
            </a:r>
          </a:p>
        </p:txBody>
      </p:sp>
      <p:sp>
        <p:nvSpPr>
          <p:cNvPr id="7" name="Rectangle 6">
            <a:extLst>
              <a:ext uri="{FF2B5EF4-FFF2-40B4-BE49-F238E27FC236}">
                <a16:creationId xmlns:a16="http://schemas.microsoft.com/office/drawing/2014/main" id="{3FE68E18-0B6B-9D0B-6E55-0EFBE01E17B8}"/>
              </a:ext>
            </a:extLst>
          </p:cNvPr>
          <p:cNvSpPr/>
          <p:nvPr/>
        </p:nvSpPr>
        <p:spPr>
          <a:xfrm>
            <a:off x="6762306" y="3757052"/>
            <a:ext cx="4933507" cy="98541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effectLst/>
                <a:ea typeface="Times New Roman" panose="02020603050405020304" pitchFamily="18" charset="0"/>
              </a:rPr>
              <a:t>“Someone who has a </a:t>
            </a:r>
            <a:r>
              <a:rPr lang="en-GB" sz="1200" b="1" i="1">
                <a:solidFill>
                  <a:schemeClr val="tx2"/>
                </a:solidFill>
                <a:effectLst/>
                <a:ea typeface="Times New Roman" panose="02020603050405020304" pitchFamily="18" charset="0"/>
              </a:rPr>
              <a:t>disability</a:t>
            </a:r>
            <a:r>
              <a:rPr lang="en-GB" sz="1200" i="1">
                <a:solidFill>
                  <a:schemeClr val="tx2"/>
                </a:solidFill>
                <a:effectLst/>
                <a:ea typeface="Times New Roman" panose="02020603050405020304" pitchFamily="18" charset="0"/>
              </a:rPr>
              <a:t> of some sort, and it might not be a physical disability lik</a:t>
            </a:r>
            <a:r>
              <a:rPr lang="en-GB" sz="1200" i="1">
                <a:solidFill>
                  <a:schemeClr val="tx2"/>
                </a:solidFill>
                <a:ea typeface="Times New Roman" panose="02020603050405020304" pitchFamily="18" charset="0"/>
              </a:rPr>
              <a:t>e mental health problems. Anybody </a:t>
            </a:r>
            <a:r>
              <a:rPr lang="en-GB" sz="1200" b="1" i="1">
                <a:solidFill>
                  <a:schemeClr val="tx2"/>
                </a:solidFill>
                <a:ea typeface="Times New Roman" panose="02020603050405020304" pitchFamily="18" charset="0"/>
              </a:rPr>
              <a:t>elderly</a:t>
            </a:r>
            <a:r>
              <a:rPr lang="en-GB" sz="1200" i="1">
                <a:solidFill>
                  <a:schemeClr val="tx2"/>
                </a:solidFill>
                <a:ea typeface="Times New Roman" panose="02020603050405020304" pitchFamily="18" charset="0"/>
              </a:rPr>
              <a:t>, or maybe someone who lives alone without support.”</a:t>
            </a:r>
            <a:endParaRPr lang="en-GB" sz="1200" i="1">
              <a:solidFill>
                <a:schemeClr val="tx2"/>
              </a:solidFill>
              <a:effectLst/>
              <a:ea typeface="Times New Roman" panose="02020603050405020304" pitchFamily="18" charset="0"/>
            </a:endParaRPr>
          </a:p>
        </p:txBody>
      </p:sp>
      <p:sp>
        <p:nvSpPr>
          <p:cNvPr id="8" name="Rectangle 7">
            <a:extLst>
              <a:ext uri="{FF2B5EF4-FFF2-40B4-BE49-F238E27FC236}">
                <a16:creationId xmlns:a16="http://schemas.microsoft.com/office/drawing/2014/main" id="{F5E71860-1076-2D9A-9953-AD467861404A}"/>
              </a:ext>
            </a:extLst>
          </p:cNvPr>
          <p:cNvSpPr/>
          <p:nvPr/>
        </p:nvSpPr>
        <p:spPr>
          <a:xfrm>
            <a:off x="6762306" y="5126037"/>
            <a:ext cx="4933506" cy="87063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“Someone who’s vulnerable could be almost anybody like someone who has been widowed or recently lost their job. </a:t>
            </a:r>
            <a:r>
              <a:rPr lang="en-GB" sz="1200" b="1" i="1" dirty="0">
                <a:solidFill>
                  <a:schemeClr val="tx2"/>
                </a:solidFill>
              </a:rPr>
              <a:t>There’s almost no categorising of vulnerability</a:t>
            </a:r>
            <a:r>
              <a:rPr lang="en-GB" sz="1200" i="1" dirty="0">
                <a:solidFill>
                  <a:schemeClr val="tx2"/>
                </a:solidFill>
              </a:rPr>
              <a:t>.”</a:t>
            </a:r>
          </a:p>
        </p:txBody>
      </p:sp>
      <p:sp>
        <p:nvSpPr>
          <p:cNvPr id="11" name="TextBox 10">
            <a:extLst>
              <a:ext uri="{FF2B5EF4-FFF2-40B4-BE49-F238E27FC236}">
                <a16:creationId xmlns:a16="http://schemas.microsoft.com/office/drawing/2014/main" id="{F99EB6D4-13A8-E798-903A-3C137A5FB636}"/>
              </a:ext>
            </a:extLst>
          </p:cNvPr>
          <p:cNvSpPr txBox="1"/>
          <p:nvPr/>
        </p:nvSpPr>
        <p:spPr>
          <a:xfrm>
            <a:off x="6548411" y="485451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2" name="TextBox 11">
            <a:extLst>
              <a:ext uri="{FF2B5EF4-FFF2-40B4-BE49-F238E27FC236}">
                <a16:creationId xmlns:a16="http://schemas.microsoft.com/office/drawing/2014/main" id="{934293FA-E891-6D39-6F88-E530D99653A6}"/>
              </a:ext>
            </a:extLst>
          </p:cNvPr>
          <p:cNvSpPr txBox="1"/>
          <p:nvPr/>
        </p:nvSpPr>
        <p:spPr>
          <a:xfrm rot="10800000">
            <a:off x="11481917" y="578421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3" name="TextBox 12">
            <a:extLst>
              <a:ext uri="{FF2B5EF4-FFF2-40B4-BE49-F238E27FC236}">
                <a16:creationId xmlns:a16="http://schemas.microsoft.com/office/drawing/2014/main" id="{6AE535A4-FF88-C9FD-F192-05B0FDC2CE19}"/>
              </a:ext>
            </a:extLst>
          </p:cNvPr>
          <p:cNvSpPr txBox="1"/>
          <p:nvPr/>
        </p:nvSpPr>
        <p:spPr>
          <a:xfrm>
            <a:off x="6548411" y="348336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4" name="TextBox 13">
            <a:extLst>
              <a:ext uri="{FF2B5EF4-FFF2-40B4-BE49-F238E27FC236}">
                <a16:creationId xmlns:a16="http://schemas.microsoft.com/office/drawing/2014/main" id="{2BD24112-617A-16C0-FFC5-40342A40F7A6}"/>
              </a:ext>
            </a:extLst>
          </p:cNvPr>
          <p:cNvSpPr txBox="1"/>
          <p:nvPr/>
        </p:nvSpPr>
        <p:spPr>
          <a:xfrm rot="10800000">
            <a:off x="11516117" y="4468782"/>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5" name="TextBox 14">
            <a:extLst>
              <a:ext uri="{FF2B5EF4-FFF2-40B4-BE49-F238E27FC236}">
                <a16:creationId xmlns:a16="http://schemas.microsoft.com/office/drawing/2014/main" id="{3692E403-C34D-250D-3AA8-2D81890911B6}"/>
              </a:ext>
            </a:extLst>
          </p:cNvPr>
          <p:cNvSpPr txBox="1"/>
          <p:nvPr/>
        </p:nvSpPr>
        <p:spPr>
          <a:xfrm>
            <a:off x="11166844" y="5825502"/>
            <a:ext cx="0" cy="0"/>
          </a:xfrm>
          <a:prstGeom prst="rect">
            <a:avLst/>
          </a:prstGeom>
          <a:noFill/>
        </p:spPr>
        <p:txBody>
          <a:bodyPr wrap="none" lIns="0" tIns="0" rIns="0" bIns="0" rtlCol="0">
            <a:noAutofit/>
          </a:bodyPr>
          <a:lstStyle/>
          <a:p>
            <a:pPr algn="l"/>
            <a:endParaRPr lang="en-US" sz="1600">
              <a:solidFill>
                <a:schemeClr val="tx1"/>
              </a:solidFill>
            </a:endParaRPr>
          </a:p>
        </p:txBody>
      </p:sp>
      <p:cxnSp>
        <p:nvCxnSpPr>
          <p:cNvPr id="16" name="Straight Connector 15">
            <a:extLst>
              <a:ext uri="{FF2B5EF4-FFF2-40B4-BE49-F238E27FC236}">
                <a16:creationId xmlns:a16="http://schemas.microsoft.com/office/drawing/2014/main" id="{8A5C94AE-D37E-8C5F-1DAC-5CAD9D98B809}"/>
              </a:ext>
            </a:extLst>
          </p:cNvPr>
          <p:cNvCxnSpPr>
            <a:cxnSpLocks/>
          </p:cNvCxnSpPr>
          <p:nvPr/>
        </p:nvCxnSpPr>
        <p:spPr>
          <a:xfrm>
            <a:off x="695226" y="2271721"/>
            <a:ext cx="0" cy="985705"/>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69F4D56-C00F-4627-8FB6-5504C24AEBFF}"/>
              </a:ext>
            </a:extLst>
          </p:cNvPr>
          <p:cNvCxnSpPr>
            <a:cxnSpLocks/>
          </p:cNvCxnSpPr>
          <p:nvPr/>
        </p:nvCxnSpPr>
        <p:spPr>
          <a:xfrm>
            <a:off x="695226" y="5068483"/>
            <a:ext cx="0" cy="814121"/>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CAF9CDE-7077-7423-BB68-A7EEE8FD24A3}"/>
              </a:ext>
            </a:extLst>
          </p:cNvPr>
          <p:cNvSpPr/>
          <p:nvPr/>
        </p:nvSpPr>
        <p:spPr>
          <a:xfrm>
            <a:off x="7277461" y="3174022"/>
            <a:ext cx="4452550"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a:t>
            </a:r>
            <a:r>
              <a:rPr lang="en-GB" sz="1200" b="1" i="1">
                <a:solidFill>
                  <a:schemeClr val="tx2"/>
                </a:solidFill>
              </a:rPr>
              <a:t>I think it’s really reassuring</a:t>
            </a:r>
            <a:r>
              <a:rPr lang="en-GB" sz="1200" i="1">
                <a:solidFill>
                  <a:schemeClr val="tx2"/>
                </a:solidFill>
              </a:rPr>
              <a:t>. The best thing is that you can share it with other utilities as well and it’s out there to help the individual. I think it’s really encouraging”</a:t>
            </a:r>
          </a:p>
        </p:txBody>
      </p:sp>
      <p:sp>
        <p:nvSpPr>
          <p:cNvPr id="21" name="TextBox 20">
            <a:extLst>
              <a:ext uri="{FF2B5EF4-FFF2-40B4-BE49-F238E27FC236}">
                <a16:creationId xmlns:a16="http://schemas.microsoft.com/office/drawing/2014/main" id="{3BEAFE7D-BCB8-62A4-85C3-1642397E9B8A}"/>
              </a:ext>
            </a:extLst>
          </p:cNvPr>
          <p:cNvSpPr txBox="1"/>
          <p:nvPr/>
        </p:nvSpPr>
        <p:spPr>
          <a:xfrm>
            <a:off x="7063566" y="2887805"/>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22" name="TextBox 21">
            <a:extLst>
              <a:ext uri="{FF2B5EF4-FFF2-40B4-BE49-F238E27FC236}">
                <a16:creationId xmlns:a16="http://schemas.microsoft.com/office/drawing/2014/main" id="{383C9B19-2EBC-94C1-A35D-C2F0D2ECC81B}"/>
              </a:ext>
            </a:extLst>
          </p:cNvPr>
          <p:cNvSpPr txBox="1"/>
          <p:nvPr/>
        </p:nvSpPr>
        <p:spPr>
          <a:xfrm rot="10800000">
            <a:off x="11516116" y="3953739"/>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23" name="Rectangle 22">
            <a:extLst>
              <a:ext uri="{FF2B5EF4-FFF2-40B4-BE49-F238E27FC236}">
                <a16:creationId xmlns:a16="http://schemas.microsoft.com/office/drawing/2014/main" id="{20D58D33-1DD3-9F9F-4F09-E48513996BEE}"/>
              </a:ext>
            </a:extLst>
          </p:cNvPr>
          <p:cNvSpPr/>
          <p:nvPr/>
        </p:nvSpPr>
        <p:spPr>
          <a:xfrm>
            <a:off x="7828606" y="1696589"/>
            <a:ext cx="3901404"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“Instead of speaking to a person or making your own judgement, when they [WWU] get there, </a:t>
            </a:r>
            <a:r>
              <a:rPr lang="en-GB" sz="1200" b="1" i="1">
                <a:solidFill>
                  <a:schemeClr val="tx2"/>
                </a:solidFill>
              </a:rPr>
              <a:t>they know what they’re coming in to </a:t>
            </a:r>
            <a:r>
              <a:rPr lang="en-GB" sz="1200" i="1">
                <a:solidFill>
                  <a:schemeClr val="tx2"/>
                </a:solidFill>
              </a:rPr>
              <a:t>and they know what to do. I think it’s really good”</a:t>
            </a:r>
          </a:p>
        </p:txBody>
      </p:sp>
      <p:sp>
        <p:nvSpPr>
          <p:cNvPr id="24" name="TextBox 23">
            <a:extLst>
              <a:ext uri="{FF2B5EF4-FFF2-40B4-BE49-F238E27FC236}">
                <a16:creationId xmlns:a16="http://schemas.microsoft.com/office/drawing/2014/main" id="{36F52732-3267-E940-2813-2A4BCFE2AE28}"/>
              </a:ext>
            </a:extLst>
          </p:cNvPr>
          <p:cNvSpPr txBox="1"/>
          <p:nvPr/>
        </p:nvSpPr>
        <p:spPr>
          <a:xfrm>
            <a:off x="7610329" y="1392842"/>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25" name="TextBox 24">
            <a:extLst>
              <a:ext uri="{FF2B5EF4-FFF2-40B4-BE49-F238E27FC236}">
                <a16:creationId xmlns:a16="http://schemas.microsoft.com/office/drawing/2014/main" id="{C8F2667E-4822-CC4C-B2C3-DC692C872FD8}"/>
              </a:ext>
            </a:extLst>
          </p:cNvPr>
          <p:cNvSpPr txBox="1"/>
          <p:nvPr/>
        </p:nvSpPr>
        <p:spPr>
          <a:xfrm rot="10800000">
            <a:off x="11516116" y="2518044"/>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5" name="TextBox 4">
            <a:extLst>
              <a:ext uri="{FF2B5EF4-FFF2-40B4-BE49-F238E27FC236}">
                <a16:creationId xmlns:a16="http://schemas.microsoft.com/office/drawing/2014/main" id="{3C9C3848-06E8-9CD0-474D-0E8ED8CA27C7}"/>
              </a:ext>
            </a:extLst>
          </p:cNvPr>
          <p:cNvSpPr txBox="1"/>
          <p:nvPr/>
        </p:nvSpPr>
        <p:spPr>
          <a:xfrm>
            <a:off x="353961" y="1612490"/>
            <a:ext cx="0" cy="0"/>
          </a:xfrm>
          <a:prstGeom prst="rect">
            <a:avLst/>
          </a:prstGeom>
          <a:noFill/>
        </p:spPr>
        <p:txBody>
          <a:bodyPr wrap="none" lIns="0" tIns="0" rIns="0" bIns="0" rtlCol="0">
            <a:noAutofit/>
          </a:bodyPr>
          <a:lstStyle/>
          <a:p>
            <a:pPr algn="l"/>
            <a:endParaRPr lang="en-US" sz="1600">
              <a:solidFill>
                <a:schemeClr val="tx1"/>
              </a:solidFill>
            </a:endParaRPr>
          </a:p>
        </p:txBody>
      </p:sp>
      <p:cxnSp>
        <p:nvCxnSpPr>
          <p:cNvPr id="28" name="Straight Connector 27">
            <a:extLst>
              <a:ext uri="{FF2B5EF4-FFF2-40B4-BE49-F238E27FC236}">
                <a16:creationId xmlns:a16="http://schemas.microsoft.com/office/drawing/2014/main" id="{9CC74588-0CA6-EF9A-AC54-589C45ED4A72}"/>
              </a:ext>
            </a:extLst>
          </p:cNvPr>
          <p:cNvCxnSpPr>
            <a:cxnSpLocks/>
          </p:cNvCxnSpPr>
          <p:nvPr/>
        </p:nvCxnSpPr>
        <p:spPr>
          <a:xfrm>
            <a:off x="695226" y="3669277"/>
            <a:ext cx="0" cy="996426"/>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0" name="Picture Placeholder 39" descr="A person sitting on a bed&#10;&#10;Description automatically generated">
            <a:extLst>
              <a:ext uri="{FF2B5EF4-FFF2-40B4-BE49-F238E27FC236}">
                <a16:creationId xmlns:a16="http://schemas.microsoft.com/office/drawing/2014/main" id="{6F902422-DB2C-E6F2-2160-D13851AE4EF0}"/>
              </a:ext>
            </a:extLst>
          </p:cNvPr>
          <p:cNvPicPr>
            <a:picLocks noGrp="1" noChangeAspect="1"/>
          </p:cNvPicPr>
          <p:nvPr>
            <p:ph type="pic" sz="quarter" idx="13"/>
          </p:nvPr>
        </p:nvPicPr>
        <p:blipFill rotWithShape="1">
          <a:blip r:embed="rId3">
            <a:alphaModFix amt="60000"/>
            <a:extLst>
              <a:ext uri="{28A0092B-C50C-407E-A947-70E740481C1C}">
                <a14:useLocalDpi xmlns:a14="http://schemas.microsoft.com/office/drawing/2010/main" val="0"/>
              </a:ext>
            </a:extLst>
          </a:blip>
          <a:srcRect l="-147" t="10060" r="147" b="10060"/>
          <a:stretch/>
        </p:blipFill>
        <p:spPr>
          <a:xfrm>
            <a:off x="6096000" y="-9355"/>
            <a:ext cx="6096000" cy="6858000"/>
          </a:xfrm>
        </p:spPr>
      </p:pic>
      <p:sp>
        <p:nvSpPr>
          <p:cNvPr id="43" name="Rectangle 42">
            <a:extLst>
              <a:ext uri="{FF2B5EF4-FFF2-40B4-BE49-F238E27FC236}">
                <a16:creationId xmlns:a16="http://schemas.microsoft.com/office/drawing/2014/main" id="{B40126CA-0837-2E2A-ED9E-D7FFDE51D373}"/>
              </a:ext>
            </a:extLst>
          </p:cNvPr>
          <p:cNvSpPr/>
          <p:nvPr/>
        </p:nvSpPr>
        <p:spPr>
          <a:xfrm>
            <a:off x="6914366" y="5260565"/>
            <a:ext cx="4452550" cy="87742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a:t>
            </a:r>
            <a:r>
              <a:rPr lang="en-GB" sz="1200" b="1" i="1" dirty="0">
                <a:solidFill>
                  <a:schemeClr val="tx2"/>
                </a:solidFill>
              </a:rPr>
              <a:t>We’re all vulnerable in some way</a:t>
            </a:r>
            <a:r>
              <a:rPr lang="en-GB" sz="1200" i="1" dirty="0">
                <a:solidFill>
                  <a:schemeClr val="tx2"/>
                </a:solidFill>
              </a:rPr>
              <a:t>. I worry that people who have jobs may not be considered vulnerable, even though they’re struggling too.”</a:t>
            </a:r>
          </a:p>
        </p:txBody>
      </p:sp>
      <p:sp>
        <p:nvSpPr>
          <p:cNvPr id="44" name="TextBox 43">
            <a:extLst>
              <a:ext uri="{FF2B5EF4-FFF2-40B4-BE49-F238E27FC236}">
                <a16:creationId xmlns:a16="http://schemas.microsoft.com/office/drawing/2014/main" id="{954DC37E-50C2-2577-DEE6-176372CC7340}"/>
              </a:ext>
            </a:extLst>
          </p:cNvPr>
          <p:cNvSpPr txBox="1"/>
          <p:nvPr/>
        </p:nvSpPr>
        <p:spPr>
          <a:xfrm>
            <a:off x="6762305" y="4988659"/>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45" name="TextBox 44">
            <a:extLst>
              <a:ext uri="{FF2B5EF4-FFF2-40B4-BE49-F238E27FC236}">
                <a16:creationId xmlns:a16="http://schemas.microsoft.com/office/drawing/2014/main" id="{7DC8ED15-C0EB-2CE0-7C0B-D97164CADA1A}"/>
              </a:ext>
            </a:extLst>
          </p:cNvPr>
          <p:cNvSpPr txBox="1"/>
          <p:nvPr/>
        </p:nvSpPr>
        <p:spPr>
          <a:xfrm rot="10800000">
            <a:off x="11133349" y="591278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46" name="Rectangle 45">
            <a:extLst>
              <a:ext uri="{FF2B5EF4-FFF2-40B4-BE49-F238E27FC236}">
                <a16:creationId xmlns:a16="http://schemas.microsoft.com/office/drawing/2014/main" id="{D08234F9-F885-4636-ABAF-9A5305B914BD}"/>
              </a:ext>
            </a:extLst>
          </p:cNvPr>
          <p:cNvSpPr/>
          <p:nvPr/>
        </p:nvSpPr>
        <p:spPr>
          <a:xfrm>
            <a:off x="6918857" y="3018387"/>
            <a:ext cx="4450960"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“A lot of people who are vulnerable </a:t>
            </a:r>
            <a:r>
              <a:rPr lang="en-GB" sz="1200" b="1" i="1" dirty="0">
                <a:solidFill>
                  <a:schemeClr val="tx2"/>
                </a:solidFill>
              </a:rPr>
              <a:t>don’t accept that they’re vulnerable</a:t>
            </a:r>
            <a:r>
              <a:rPr lang="en-GB" sz="1200" i="1" dirty="0">
                <a:solidFill>
                  <a:schemeClr val="tx2"/>
                </a:solidFill>
              </a:rPr>
              <a:t>… also some people our age fall foul of stupid scams” </a:t>
            </a:r>
          </a:p>
        </p:txBody>
      </p:sp>
      <p:sp>
        <p:nvSpPr>
          <p:cNvPr id="47" name="TextBox 46">
            <a:extLst>
              <a:ext uri="{FF2B5EF4-FFF2-40B4-BE49-F238E27FC236}">
                <a16:creationId xmlns:a16="http://schemas.microsoft.com/office/drawing/2014/main" id="{5457FAA6-3A8C-45CD-F19C-6F1B92782E9E}"/>
              </a:ext>
            </a:extLst>
          </p:cNvPr>
          <p:cNvSpPr txBox="1"/>
          <p:nvPr/>
        </p:nvSpPr>
        <p:spPr>
          <a:xfrm>
            <a:off x="6700470" y="2716169"/>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48" name="TextBox 47">
            <a:extLst>
              <a:ext uri="{FF2B5EF4-FFF2-40B4-BE49-F238E27FC236}">
                <a16:creationId xmlns:a16="http://schemas.microsoft.com/office/drawing/2014/main" id="{F71C52F5-76D0-53D8-DCBF-E49F5F98E393}"/>
              </a:ext>
            </a:extLst>
          </p:cNvPr>
          <p:cNvSpPr txBox="1"/>
          <p:nvPr/>
        </p:nvSpPr>
        <p:spPr>
          <a:xfrm rot="10800000">
            <a:off x="11178176" y="3811527"/>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49" name="Rectangle 48">
            <a:extLst>
              <a:ext uri="{FF2B5EF4-FFF2-40B4-BE49-F238E27FC236}">
                <a16:creationId xmlns:a16="http://schemas.microsoft.com/office/drawing/2014/main" id="{B8B99C61-5282-EFD2-8D70-B3F0C31B866D}"/>
              </a:ext>
            </a:extLst>
          </p:cNvPr>
          <p:cNvSpPr/>
          <p:nvPr/>
        </p:nvSpPr>
        <p:spPr>
          <a:xfrm>
            <a:off x="6914365" y="4351700"/>
            <a:ext cx="4452550" cy="5924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“Old people </a:t>
            </a:r>
            <a:r>
              <a:rPr lang="en-GB" sz="1200" b="1" i="1">
                <a:solidFill>
                  <a:schemeClr val="tx2"/>
                </a:solidFill>
              </a:rPr>
              <a:t>don’t want to ask for help</a:t>
            </a:r>
            <a:r>
              <a:rPr lang="en-GB" sz="1200" i="1">
                <a:solidFill>
                  <a:schemeClr val="tx2"/>
                </a:solidFill>
              </a:rPr>
              <a:t>, they just struggle and keep on going.”</a:t>
            </a:r>
          </a:p>
        </p:txBody>
      </p:sp>
      <p:sp>
        <p:nvSpPr>
          <p:cNvPr id="50" name="TextBox 49">
            <a:extLst>
              <a:ext uri="{FF2B5EF4-FFF2-40B4-BE49-F238E27FC236}">
                <a16:creationId xmlns:a16="http://schemas.microsoft.com/office/drawing/2014/main" id="{51E163E3-78CD-658D-39B3-818CC9B667A1}"/>
              </a:ext>
            </a:extLst>
          </p:cNvPr>
          <p:cNvSpPr txBox="1"/>
          <p:nvPr/>
        </p:nvSpPr>
        <p:spPr>
          <a:xfrm>
            <a:off x="6699041" y="4045237"/>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51" name="TextBox 50">
            <a:extLst>
              <a:ext uri="{FF2B5EF4-FFF2-40B4-BE49-F238E27FC236}">
                <a16:creationId xmlns:a16="http://schemas.microsoft.com/office/drawing/2014/main" id="{18AA08BF-FE37-79C7-4797-3051624A22AB}"/>
              </a:ext>
            </a:extLst>
          </p:cNvPr>
          <p:cNvSpPr txBox="1"/>
          <p:nvPr/>
        </p:nvSpPr>
        <p:spPr>
          <a:xfrm rot="10800000">
            <a:off x="11178176" y="4707238"/>
            <a:ext cx="427789" cy="547373"/>
          </a:xfrm>
          <a:prstGeom prst="rect">
            <a:avLst/>
          </a:prstGeom>
          <a:noFill/>
        </p:spPr>
        <p:txBody>
          <a:bodyPr wrap="none" lIns="0" tIns="0" rIns="0" bIns="0" rtlCol="0">
            <a:noAutofit/>
          </a:bodyPr>
          <a:lstStyle/>
          <a:p>
            <a:pPr algn="l"/>
            <a:r>
              <a:rPr lang="en-GB" sz="6000" b="1">
                <a:solidFill>
                  <a:schemeClr val="bg2"/>
                </a:solidFill>
              </a:rPr>
              <a:t>“</a:t>
            </a:r>
          </a:p>
        </p:txBody>
      </p:sp>
    </p:spTree>
    <p:extLst>
      <p:ext uri="{BB962C8B-B14F-4D97-AF65-F5344CB8AC3E}">
        <p14:creationId xmlns:p14="http://schemas.microsoft.com/office/powerpoint/2010/main" val="13645998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800AC2-DD47-6FA7-3633-97A961C8F67C}"/>
              </a:ext>
            </a:extLst>
          </p:cNvPr>
          <p:cNvSpPr/>
          <p:nvPr/>
        </p:nvSpPr>
        <p:spPr>
          <a:xfrm>
            <a:off x="8736860" y="1903523"/>
            <a:ext cx="2950234" cy="10980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a:ln>
                  <a:noFill/>
                </a:ln>
                <a:solidFill>
                  <a:schemeClr val="tx2"/>
                </a:solidFill>
                <a:effectLst/>
              </a:rPr>
              <a:t>“If it’s got </a:t>
            </a:r>
            <a:r>
              <a:rPr kumimoji="0" lang="en-US" altLang="en-US" sz="1200" b="1" i="1" u="none" strike="noStrike" cap="none" normalizeH="0" baseline="0">
                <a:ln>
                  <a:noFill/>
                </a:ln>
                <a:solidFill>
                  <a:schemeClr val="tx2"/>
                </a:solidFill>
                <a:effectLst/>
              </a:rPr>
              <a:t>a relevan</a:t>
            </a:r>
            <a:r>
              <a:rPr lang="en-US" altLang="en-US" sz="1200" b="1" i="1">
                <a:solidFill>
                  <a:schemeClr val="tx2"/>
                </a:solidFill>
              </a:rPr>
              <a:t>t logo on the front </a:t>
            </a:r>
            <a:r>
              <a:rPr lang="en-US" altLang="en-US" sz="1200" i="1">
                <a:solidFill>
                  <a:schemeClr val="tx2"/>
                </a:solidFill>
              </a:rPr>
              <a:t>of it then I will open it, otherwise it’s going straight in the bin.”</a:t>
            </a:r>
            <a:endParaRPr kumimoji="0" lang="en-US" altLang="en-US" sz="1200" b="0" i="1" u="none" strike="noStrike" cap="none" normalizeH="0" baseline="0">
              <a:ln>
                <a:noFill/>
              </a:ln>
              <a:solidFill>
                <a:schemeClr val="tx2"/>
              </a:solidFill>
              <a:effectLst/>
            </a:endParaRPr>
          </a:p>
        </p:txBody>
      </p:sp>
      <p:sp>
        <p:nvSpPr>
          <p:cNvPr id="2" name="Title 1">
            <a:extLst>
              <a:ext uri="{FF2B5EF4-FFF2-40B4-BE49-F238E27FC236}">
                <a16:creationId xmlns:a16="http://schemas.microsoft.com/office/drawing/2014/main" id="{D3DBE3E3-4E34-D7B4-E857-F29D671EA2F9}"/>
              </a:ext>
            </a:extLst>
          </p:cNvPr>
          <p:cNvSpPr>
            <a:spLocks noGrp="1"/>
          </p:cNvSpPr>
          <p:nvPr>
            <p:ph type="title"/>
          </p:nvPr>
        </p:nvSpPr>
        <p:spPr>
          <a:xfrm>
            <a:off x="610703" y="676816"/>
            <a:ext cx="11293265" cy="944562"/>
          </a:xfrm>
        </p:spPr>
        <p:txBody>
          <a:bodyPr/>
          <a:lstStyle/>
          <a:p>
            <a:r>
              <a:rPr lang="en-GB" sz="2800"/>
              <a:t>Many customers ignore letters from companies they don’t recognise, especially when not addressed to them directly</a:t>
            </a:r>
          </a:p>
        </p:txBody>
      </p:sp>
      <p:sp>
        <p:nvSpPr>
          <p:cNvPr id="3" name="Content Placeholder 2">
            <a:extLst>
              <a:ext uri="{FF2B5EF4-FFF2-40B4-BE49-F238E27FC236}">
                <a16:creationId xmlns:a16="http://schemas.microsoft.com/office/drawing/2014/main" id="{96E4E6CD-4665-A49B-7F24-D9663E403262}"/>
              </a:ext>
            </a:extLst>
          </p:cNvPr>
          <p:cNvSpPr>
            <a:spLocks noGrp="1"/>
          </p:cNvSpPr>
          <p:nvPr>
            <p:ph idx="1"/>
          </p:nvPr>
        </p:nvSpPr>
        <p:spPr>
          <a:xfrm>
            <a:off x="610703" y="1903523"/>
            <a:ext cx="7535285" cy="2511875"/>
          </a:xfrm>
          <a:noFill/>
        </p:spPr>
        <p:txBody>
          <a:bodyPr lIns="72000" tIns="72000" rIns="72000" bIns="72000"/>
          <a:lstStyle/>
          <a:p>
            <a:pPr marL="285750" lvl="0" indent="-285750">
              <a:lnSpc>
                <a:spcPct val="115000"/>
              </a:lnSpc>
              <a:spcBef>
                <a:spcPts val="600"/>
              </a:spcBef>
              <a:buFont typeface="Arial" panose="020B0604020202020204" pitchFamily="34" charset="0"/>
              <a:buChar char="•"/>
            </a:pPr>
            <a:r>
              <a:rPr lang="en-GB" dirty="0">
                <a:solidFill>
                  <a:srgbClr val="383849"/>
                </a:solidFill>
                <a:ea typeface="Times New Roman" panose="02020603050405020304" pitchFamily="18" charset="0"/>
                <a:cs typeface="Arial" panose="020B0604020202020204" pitchFamily="34" charset="0"/>
              </a:rPr>
              <a:t>As there is generally low awareness of WWU among customers, </a:t>
            </a:r>
            <a:r>
              <a:rPr lang="en-GB" b="1" dirty="0">
                <a:solidFill>
                  <a:srgbClr val="383849"/>
                </a:solidFill>
                <a:effectLst/>
                <a:ea typeface="Times New Roman" panose="02020603050405020304" pitchFamily="18" charset="0"/>
                <a:cs typeface="Arial" panose="020B0604020202020204" pitchFamily="34" charset="0"/>
              </a:rPr>
              <a:t>some explain that they would discard communications from WWU assuming it was a sales letter</a:t>
            </a:r>
            <a:r>
              <a:rPr lang="en-GB" b="1" dirty="0">
                <a:solidFill>
                  <a:srgbClr val="383849"/>
                </a:solidFill>
                <a:ea typeface="Times New Roman" panose="02020603050405020304" pitchFamily="18" charset="0"/>
                <a:cs typeface="Arial" panose="020B0604020202020204" pitchFamily="34" charset="0"/>
              </a:rPr>
              <a:t> from a gas provider</a:t>
            </a:r>
            <a:r>
              <a:rPr lang="en-GB" dirty="0">
                <a:solidFill>
                  <a:srgbClr val="383849"/>
                </a:solidFill>
                <a:ea typeface="Times New Roman" panose="02020603050405020304" pitchFamily="18" charset="0"/>
                <a:cs typeface="Arial" panose="020B0604020202020204" pitchFamily="34" charset="0"/>
              </a:rPr>
              <a:t>. They explain that they are only interested in letters that come from their utility providers that they recognise, as they may contain information about their bills. </a:t>
            </a:r>
          </a:p>
          <a:p>
            <a:pPr marL="285750" lvl="0" indent="-285750">
              <a:lnSpc>
                <a:spcPct val="115000"/>
              </a:lnSpc>
              <a:spcBef>
                <a:spcPts val="600"/>
              </a:spcBef>
              <a:buFont typeface="Arial" panose="020B0604020202020204" pitchFamily="34" charset="0"/>
              <a:buChar char="•"/>
            </a:pPr>
            <a:r>
              <a:rPr lang="en-GB" dirty="0">
                <a:solidFill>
                  <a:srgbClr val="383849"/>
                </a:solidFill>
                <a:ea typeface="Times New Roman" panose="02020603050405020304" pitchFamily="18" charset="0"/>
                <a:cs typeface="Arial" panose="020B0604020202020204" pitchFamily="34" charset="0"/>
              </a:rPr>
              <a:t>Some customers explain that they ignore letters completely, and instead rely on apps and emails to manage their utility bills. </a:t>
            </a:r>
            <a:r>
              <a:rPr lang="en-GB" b="1" dirty="0">
                <a:solidFill>
                  <a:srgbClr val="383849"/>
                </a:solidFill>
                <a:ea typeface="Times New Roman" panose="02020603050405020304" pitchFamily="18" charset="0"/>
                <a:cs typeface="Arial" panose="020B0604020202020204" pitchFamily="34" charset="0"/>
              </a:rPr>
              <a:t>They suggest WWU work with gas providers to add information onto their apps/email communications </a:t>
            </a:r>
            <a:r>
              <a:rPr lang="en-GB" dirty="0">
                <a:solidFill>
                  <a:srgbClr val="383849"/>
                </a:solidFill>
                <a:ea typeface="Times New Roman" panose="02020603050405020304" pitchFamily="18" charset="0"/>
                <a:cs typeface="Arial" panose="020B0604020202020204" pitchFamily="34" charset="0"/>
              </a:rPr>
              <a:t>in order to engage customers. </a:t>
            </a:r>
            <a:endParaRPr lang="en-GB" dirty="0">
              <a:solidFill>
                <a:srgbClr val="383849"/>
              </a:solidFill>
              <a:effectLst/>
              <a:ea typeface="Times New Roman" panose="02020603050405020304" pitchFamily="18" charset="0"/>
              <a:cs typeface="Arial" panose="020B0604020202020204" pitchFamily="34" charset="0"/>
            </a:endParaRPr>
          </a:p>
          <a:p>
            <a:pPr marL="342900" lvl="0" indent="-342900">
              <a:lnSpc>
                <a:spcPct val="115000"/>
              </a:lnSpc>
              <a:spcBef>
                <a:spcPts val="600"/>
              </a:spcBef>
              <a:buFont typeface="Symbol" pitchFamily="2" charset="2"/>
              <a:buChar char=""/>
            </a:pPr>
            <a:endParaRPr lang="en-GB" sz="1600" b="1" dirty="0">
              <a:solidFill>
                <a:srgbClr val="383849"/>
              </a:solidFill>
              <a:effectLst/>
              <a:ea typeface="Times New Roman" panose="02020603050405020304" pitchFamily="18" charset="0"/>
              <a:cs typeface="Arial" panose="020B0604020202020204" pitchFamily="34" charset="0"/>
            </a:endParaRPr>
          </a:p>
        </p:txBody>
      </p:sp>
      <p:sp>
        <p:nvSpPr>
          <p:cNvPr id="4" name="Footer Placeholder 3">
            <a:extLst>
              <a:ext uri="{FF2B5EF4-FFF2-40B4-BE49-F238E27FC236}">
                <a16:creationId xmlns:a16="http://schemas.microsoft.com/office/drawing/2014/main" id="{9269AA54-CF8F-01CC-88F3-0B800A380DAC}"/>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33A2351-DC4D-227F-405E-F3BE9B628833}"/>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9" name="Rectangle 8">
            <a:extLst>
              <a:ext uri="{FF2B5EF4-FFF2-40B4-BE49-F238E27FC236}">
                <a16:creationId xmlns:a16="http://schemas.microsoft.com/office/drawing/2014/main" id="{787E92CA-8B0C-0723-9074-EFF5F5B9D2F7}"/>
              </a:ext>
            </a:extLst>
          </p:cNvPr>
          <p:cNvSpPr/>
          <p:nvPr/>
        </p:nvSpPr>
        <p:spPr>
          <a:xfrm>
            <a:off x="8736860" y="3312560"/>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a:solidFill>
                  <a:schemeClr val="tx2"/>
                </a:solidFill>
                <a:effectLst/>
                <a:ea typeface="Times New Roman" panose="02020603050405020304" pitchFamily="18" charset="0"/>
              </a:rPr>
              <a:t>“</a:t>
            </a:r>
            <a:r>
              <a:rPr lang="en-GB" sz="1200" b="1" i="1">
                <a:solidFill>
                  <a:schemeClr val="tx2"/>
                </a:solidFill>
                <a:effectLst/>
                <a:ea typeface="Times New Roman" panose="02020603050405020304" pitchFamily="18" charset="0"/>
              </a:rPr>
              <a:t>I don’t </a:t>
            </a:r>
            <a:r>
              <a:rPr lang="en-GB" sz="1200" b="1" i="1">
                <a:solidFill>
                  <a:schemeClr val="tx2"/>
                </a:solidFill>
                <a:ea typeface="Times New Roman" panose="02020603050405020304" pitchFamily="18" charset="0"/>
              </a:rPr>
              <a:t>read letters from utility companies</a:t>
            </a:r>
            <a:r>
              <a:rPr lang="en-GB" sz="1200" i="1">
                <a:solidFill>
                  <a:schemeClr val="tx2"/>
                </a:solidFill>
                <a:ea typeface="Times New Roman" panose="02020603050405020304" pitchFamily="18" charset="0"/>
              </a:rPr>
              <a:t>; I just use their apps to look at my bills.”</a:t>
            </a:r>
            <a:endParaRPr lang="en-GB" sz="1200" i="1">
              <a:solidFill>
                <a:schemeClr val="tx2"/>
              </a:solidFill>
              <a:effectLst/>
              <a:ea typeface="Times New Roman" panose="02020603050405020304" pitchFamily="18" charset="0"/>
            </a:endParaRPr>
          </a:p>
        </p:txBody>
      </p:sp>
      <p:sp>
        <p:nvSpPr>
          <p:cNvPr id="8" name="TextBox 7">
            <a:extLst>
              <a:ext uri="{FF2B5EF4-FFF2-40B4-BE49-F238E27FC236}">
                <a16:creationId xmlns:a16="http://schemas.microsoft.com/office/drawing/2014/main" id="{F6C3792C-E830-6476-5A88-E3C2F8B8BBDB}"/>
              </a:ext>
            </a:extLst>
          </p:cNvPr>
          <p:cNvSpPr txBox="1"/>
          <p:nvPr/>
        </p:nvSpPr>
        <p:spPr>
          <a:xfrm>
            <a:off x="8522965" y="1609831"/>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0" name="TextBox 9">
            <a:extLst>
              <a:ext uri="{FF2B5EF4-FFF2-40B4-BE49-F238E27FC236}">
                <a16:creationId xmlns:a16="http://schemas.microsoft.com/office/drawing/2014/main" id="{934B6D86-D33D-0A62-E5B8-11F8C5411BED}"/>
              </a:ext>
            </a:extLst>
          </p:cNvPr>
          <p:cNvSpPr txBox="1"/>
          <p:nvPr/>
        </p:nvSpPr>
        <p:spPr>
          <a:xfrm rot="10800000">
            <a:off x="11432818" y="272793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1" name="TextBox 10">
            <a:extLst>
              <a:ext uri="{FF2B5EF4-FFF2-40B4-BE49-F238E27FC236}">
                <a16:creationId xmlns:a16="http://schemas.microsoft.com/office/drawing/2014/main" id="{82879869-15EA-3D57-2A2A-239C68F3FA2E}"/>
              </a:ext>
            </a:extLst>
          </p:cNvPr>
          <p:cNvSpPr txBox="1"/>
          <p:nvPr/>
        </p:nvSpPr>
        <p:spPr>
          <a:xfrm>
            <a:off x="8530580" y="303887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7" name="TextBox 6">
            <a:extLst>
              <a:ext uri="{FF2B5EF4-FFF2-40B4-BE49-F238E27FC236}">
                <a16:creationId xmlns:a16="http://schemas.microsoft.com/office/drawing/2014/main" id="{8F8CFC71-4AA8-2914-43B8-78AD170DA7B6}"/>
              </a:ext>
            </a:extLst>
          </p:cNvPr>
          <p:cNvSpPr txBox="1"/>
          <p:nvPr/>
        </p:nvSpPr>
        <p:spPr>
          <a:xfrm>
            <a:off x="610703" y="4593067"/>
            <a:ext cx="7535284" cy="1634678"/>
          </a:xfrm>
          <a:prstGeom prst="rect">
            <a:avLst/>
          </a:prstGeom>
          <a:noFill/>
          <a:ln w="19050">
            <a:solidFill>
              <a:schemeClr val="accent5"/>
            </a:solidFill>
            <a:prstDash val="dash"/>
          </a:ln>
        </p:spPr>
        <p:txBody>
          <a:bodyPr wrap="square" anchor="ctr">
            <a:spAutoFit/>
          </a:bodyPr>
          <a:lstStyle/>
          <a:p>
            <a:pPr lvl="0">
              <a:lnSpc>
                <a:spcPct val="115000"/>
              </a:lnSpc>
              <a:spcBef>
                <a:spcPts val="600"/>
              </a:spcBef>
            </a:pPr>
            <a:r>
              <a:rPr lang="en-GB" sz="1200" dirty="0">
                <a:solidFill>
                  <a:srgbClr val="383849"/>
                </a:solidFill>
                <a:ea typeface="Times New Roman" panose="02020603050405020304" pitchFamily="18" charset="0"/>
                <a:cs typeface="Arial" panose="020B0604020202020204" pitchFamily="34" charset="0"/>
              </a:rPr>
              <a:t>C</a:t>
            </a:r>
            <a:r>
              <a:rPr lang="en-GB" sz="1200" dirty="0">
                <a:solidFill>
                  <a:srgbClr val="383849"/>
                </a:solidFill>
                <a:effectLst/>
                <a:ea typeface="Times New Roman" panose="02020603050405020304" pitchFamily="18" charset="0"/>
                <a:cs typeface="Arial" panose="020B0604020202020204" pitchFamily="34" charset="0"/>
              </a:rPr>
              <a:t>ustomers are fairly split on whether they open letters addressed to the occupier, but are </a:t>
            </a:r>
            <a:r>
              <a:rPr lang="en-GB" sz="1200" b="1" dirty="0">
                <a:solidFill>
                  <a:srgbClr val="383849"/>
                </a:solidFill>
                <a:effectLst/>
                <a:ea typeface="Times New Roman" panose="02020603050405020304" pitchFamily="18" charset="0"/>
                <a:cs typeface="Arial" panose="020B0604020202020204" pitchFamily="34" charset="0"/>
              </a:rPr>
              <a:t>overall more likely to open a named letter</a:t>
            </a:r>
            <a:r>
              <a:rPr lang="en-GB" sz="1200" dirty="0">
                <a:solidFill>
                  <a:srgbClr val="383849"/>
                </a:solidFill>
                <a:effectLst/>
                <a:ea typeface="Times New Roman" panose="02020603050405020304" pitchFamily="18" charset="0"/>
                <a:cs typeface="Arial" panose="020B0604020202020204" pitchFamily="34" charset="0"/>
              </a:rPr>
              <a:t>. There is a sense that having their name on the letter makes the communication feel more legitimate, and this can help to mitigate against the assumption that letters from WWU could be a scam or a sales letter. However, </a:t>
            </a:r>
            <a:r>
              <a:rPr lang="en-GB" sz="1200" b="1" dirty="0">
                <a:solidFill>
                  <a:srgbClr val="383849"/>
                </a:solidFill>
                <a:effectLst/>
                <a:ea typeface="Times New Roman" panose="02020603050405020304" pitchFamily="18" charset="0"/>
                <a:cs typeface="Arial" panose="020B0604020202020204" pitchFamily="34" charset="0"/>
              </a:rPr>
              <a:t>customers don’t think this is something that WWU should prioritise spending money on</a:t>
            </a:r>
            <a:r>
              <a:rPr lang="en-GB" sz="1200" dirty="0">
                <a:solidFill>
                  <a:srgbClr val="383849"/>
                </a:solidFill>
                <a:effectLst/>
                <a:ea typeface="Times New Roman" panose="02020603050405020304" pitchFamily="18" charset="0"/>
                <a:cs typeface="Arial" panose="020B0604020202020204" pitchFamily="34" charset="0"/>
              </a:rPr>
              <a:t>.</a:t>
            </a:r>
          </a:p>
          <a:p>
            <a:pPr lvl="0">
              <a:lnSpc>
                <a:spcPct val="115000"/>
              </a:lnSpc>
              <a:spcBef>
                <a:spcPts val="600"/>
              </a:spcBef>
            </a:pPr>
            <a:r>
              <a:rPr lang="en-GB" sz="1200" b="1" dirty="0">
                <a:solidFill>
                  <a:srgbClr val="383849"/>
                </a:solidFill>
                <a:ea typeface="Times New Roman" panose="02020603050405020304" pitchFamily="18" charset="0"/>
                <a:cs typeface="Arial" panose="020B0604020202020204" pitchFamily="34" charset="0"/>
              </a:rPr>
              <a:t>NB. </a:t>
            </a:r>
            <a:r>
              <a:rPr lang="en-GB" sz="1200" dirty="0">
                <a:solidFill>
                  <a:srgbClr val="383849"/>
                </a:solidFill>
                <a:ea typeface="Times New Roman" panose="02020603050405020304" pitchFamily="18" charset="0"/>
                <a:cs typeface="Arial" panose="020B0604020202020204" pitchFamily="34" charset="0"/>
              </a:rPr>
              <a:t>In one group it was discussed that if it is made clear on the outside of the envelope that the letter is about a disruption to their gas supply, customers would likely open it.</a:t>
            </a:r>
            <a:endParaRPr lang="en-GB" sz="1200" dirty="0">
              <a:solidFill>
                <a:srgbClr val="383849"/>
              </a:solidFill>
              <a:effectLst/>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6BE8BA4F-7FB8-74C2-AB93-02F63009EB5A}"/>
              </a:ext>
            </a:extLst>
          </p:cNvPr>
          <p:cNvSpPr/>
          <p:nvPr/>
        </p:nvSpPr>
        <p:spPr>
          <a:xfrm>
            <a:off x="8736860" y="4658443"/>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a:solidFill>
                  <a:schemeClr val="tx2"/>
                </a:solidFill>
                <a:effectLst/>
                <a:ea typeface="Times New Roman" panose="02020603050405020304" pitchFamily="18" charset="0"/>
              </a:rPr>
              <a:t>“</a:t>
            </a:r>
            <a:r>
              <a:rPr lang="en-GB" sz="1200" b="1" i="1">
                <a:solidFill>
                  <a:schemeClr val="tx2"/>
                </a:solidFill>
                <a:effectLst/>
                <a:ea typeface="Times New Roman" panose="02020603050405020304" pitchFamily="18" charset="0"/>
              </a:rPr>
              <a:t>I never open letters that don’t have my name on</a:t>
            </a:r>
            <a:r>
              <a:rPr lang="en-GB" sz="1200" i="1">
                <a:solidFill>
                  <a:schemeClr val="tx2"/>
                </a:solidFill>
                <a:effectLst/>
                <a:ea typeface="Times New Roman" panose="02020603050405020304" pitchFamily="18" charset="0"/>
              </a:rPr>
              <a:t>. I assume that if it’s important, the company will know my name and details.”</a:t>
            </a:r>
          </a:p>
        </p:txBody>
      </p:sp>
      <p:sp>
        <p:nvSpPr>
          <p:cNvPr id="12" name="TextBox 11">
            <a:extLst>
              <a:ext uri="{FF2B5EF4-FFF2-40B4-BE49-F238E27FC236}">
                <a16:creationId xmlns:a16="http://schemas.microsoft.com/office/drawing/2014/main" id="{1101BF2A-B426-72E6-E369-F9BF7093768C}"/>
              </a:ext>
            </a:extLst>
          </p:cNvPr>
          <p:cNvSpPr txBox="1"/>
          <p:nvPr/>
        </p:nvSpPr>
        <p:spPr>
          <a:xfrm rot="10800000">
            <a:off x="11432817" y="4072904"/>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4" name="TextBox 13">
            <a:extLst>
              <a:ext uri="{FF2B5EF4-FFF2-40B4-BE49-F238E27FC236}">
                <a16:creationId xmlns:a16="http://schemas.microsoft.com/office/drawing/2014/main" id="{FF3BC66F-980A-1A29-3A33-FC81DB23FF23}"/>
              </a:ext>
            </a:extLst>
          </p:cNvPr>
          <p:cNvSpPr txBox="1"/>
          <p:nvPr/>
        </p:nvSpPr>
        <p:spPr>
          <a:xfrm>
            <a:off x="8530580" y="4359022"/>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5" name="TextBox 14">
            <a:extLst>
              <a:ext uri="{FF2B5EF4-FFF2-40B4-BE49-F238E27FC236}">
                <a16:creationId xmlns:a16="http://schemas.microsoft.com/office/drawing/2014/main" id="{DF27D5AA-51E8-7819-7261-DDBF4A15A925}"/>
              </a:ext>
            </a:extLst>
          </p:cNvPr>
          <p:cNvSpPr txBox="1"/>
          <p:nvPr/>
        </p:nvSpPr>
        <p:spPr>
          <a:xfrm rot="10800000">
            <a:off x="11473199" y="5418787"/>
            <a:ext cx="427789" cy="547373"/>
          </a:xfrm>
          <a:prstGeom prst="rect">
            <a:avLst/>
          </a:prstGeom>
          <a:noFill/>
        </p:spPr>
        <p:txBody>
          <a:bodyPr wrap="none" lIns="0" tIns="0" rIns="0" bIns="0" rtlCol="0">
            <a:noAutofit/>
          </a:bodyPr>
          <a:lstStyle/>
          <a:p>
            <a:pPr algn="l"/>
            <a:r>
              <a:rPr lang="en-GB" sz="6000" b="1">
                <a:solidFill>
                  <a:schemeClr val="bg2"/>
                </a:solidFill>
              </a:rPr>
              <a:t>“</a:t>
            </a:r>
          </a:p>
        </p:txBody>
      </p:sp>
    </p:spTree>
    <p:extLst>
      <p:ext uri="{BB962C8B-B14F-4D97-AF65-F5344CB8AC3E}">
        <p14:creationId xmlns:p14="http://schemas.microsoft.com/office/powerpoint/2010/main" val="39657202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E3E3-4E34-D7B4-E857-F29D671EA2F9}"/>
              </a:ext>
            </a:extLst>
          </p:cNvPr>
          <p:cNvSpPr>
            <a:spLocks noGrp="1"/>
          </p:cNvSpPr>
          <p:nvPr>
            <p:ph type="title"/>
          </p:nvPr>
        </p:nvSpPr>
        <p:spPr>
          <a:xfrm>
            <a:off x="610703" y="721158"/>
            <a:ext cx="11293265" cy="944562"/>
          </a:xfrm>
        </p:spPr>
        <p:txBody>
          <a:bodyPr/>
          <a:lstStyle/>
          <a:p>
            <a:r>
              <a:rPr lang="en-GB" sz="2800"/>
              <a:t>Customers are pleasantly surprised to hear about the range of support offered, but question whether it is appropriate for WWU to offer all of these services</a:t>
            </a:r>
          </a:p>
        </p:txBody>
      </p:sp>
      <p:sp>
        <p:nvSpPr>
          <p:cNvPr id="3" name="Content Placeholder 2">
            <a:extLst>
              <a:ext uri="{FF2B5EF4-FFF2-40B4-BE49-F238E27FC236}">
                <a16:creationId xmlns:a16="http://schemas.microsoft.com/office/drawing/2014/main" id="{96E4E6CD-4665-A49B-7F24-D9663E403262}"/>
              </a:ext>
            </a:extLst>
          </p:cNvPr>
          <p:cNvSpPr>
            <a:spLocks noGrp="1"/>
          </p:cNvSpPr>
          <p:nvPr>
            <p:ph idx="1"/>
          </p:nvPr>
        </p:nvSpPr>
        <p:spPr>
          <a:xfrm>
            <a:off x="610703" y="2368112"/>
            <a:ext cx="7220312" cy="3146863"/>
          </a:xfrm>
          <a:noFill/>
        </p:spPr>
        <p:txBody>
          <a:bodyPr lIns="72000" tIns="72000" rIns="72000" bIns="72000" anchor="ctr"/>
          <a:lstStyle/>
          <a:p>
            <a:pPr marL="285750" lvl="0" indent="-285750">
              <a:lnSpc>
                <a:spcPct val="115000"/>
              </a:lnSpc>
              <a:spcBef>
                <a:spcPts val="600"/>
              </a:spcBef>
              <a:buFont typeface="Arial" panose="020B0604020202020204" pitchFamily="34" charset="0"/>
              <a:buChar char="•"/>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Overall,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customers are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pleasantly surprised by the range of support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offered to customers in vulnerable circumstances by WWU. </a:t>
            </a:r>
            <a:endPar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endParaRPr>
          </a:p>
          <a:p>
            <a:pPr marL="285750" indent="-285750">
              <a:lnSpc>
                <a:spcPct val="115000"/>
              </a:lnSpc>
              <a:spcBef>
                <a:spcPts val="600"/>
              </a:spcBef>
              <a:buFont typeface="Arial" panose="020B0604020202020204" pitchFamily="34" charset="0"/>
              <a:buChar char="•"/>
            </a:pPr>
            <a:r>
              <a:rPr lang="en-GB" dirty="0">
                <a:cs typeface="Arial" panose="020B0604020202020204" pitchFamily="34" charset="0"/>
              </a:rPr>
              <a:t>Customers who don’t consider themselves to be vulnerable at the moment  like the idea of WWU’s vulnerability support providing a </a:t>
            </a:r>
            <a:r>
              <a:rPr lang="en-GB" b="1" dirty="0">
                <a:cs typeface="Arial" panose="020B0604020202020204" pitchFamily="34" charset="0"/>
              </a:rPr>
              <a:t>‘safety net’ </a:t>
            </a:r>
            <a:r>
              <a:rPr lang="en-GB" dirty="0">
                <a:cs typeface="Arial" panose="020B0604020202020204" pitchFamily="34" charset="0"/>
              </a:rPr>
              <a:t>that can support them in case they find themselves in a vulnerable position in the future. </a:t>
            </a:r>
          </a:p>
          <a:p>
            <a:pPr marL="285750" indent="-285750">
              <a:lnSpc>
                <a:spcPct val="115000"/>
              </a:lnSpc>
              <a:spcBef>
                <a:spcPts val="600"/>
              </a:spcBef>
              <a:buFont typeface="Arial" panose="020B0604020202020204" pitchFamily="34" charset="0"/>
              <a:buChar char="•"/>
            </a:pPr>
            <a:r>
              <a:rPr lang="en-GB" dirty="0">
                <a:cs typeface="Arial" panose="020B0604020202020204" pitchFamily="34" charset="0"/>
              </a:rPr>
              <a:t>However, there are </a:t>
            </a:r>
            <a:r>
              <a:rPr lang="en-GB" b="1" dirty="0">
                <a:cs typeface="Arial" panose="020B0604020202020204" pitchFamily="34" charset="0"/>
              </a:rPr>
              <a:t>questions about whether it is appropriate for WWU to offer all of these services</a:t>
            </a:r>
            <a:r>
              <a:rPr lang="en-GB" dirty="0">
                <a:cs typeface="Arial" panose="020B0604020202020204" pitchFamily="34" charset="0"/>
              </a:rPr>
              <a:t> as they are a gas distribution network. They </a:t>
            </a:r>
            <a:r>
              <a:rPr lang="en-GB" b="1" dirty="0">
                <a:cs typeface="Arial" panose="020B0604020202020204" pitchFamily="34" charset="0"/>
              </a:rPr>
              <a:t>expect this kind of support to be offered by their energy supplier</a:t>
            </a:r>
            <a:r>
              <a:rPr lang="en-GB" dirty="0">
                <a:cs typeface="Arial" panose="020B0604020202020204" pitchFamily="34" charset="0"/>
              </a:rPr>
              <a:t>, and prior to hearing about WWU’s support, customers explain that they would have contacted their supplier and not considered contacting WWU. </a:t>
            </a:r>
          </a:p>
        </p:txBody>
      </p:sp>
      <p:sp>
        <p:nvSpPr>
          <p:cNvPr id="4" name="Footer Placeholder 3">
            <a:extLst>
              <a:ext uri="{FF2B5EF4-FFF2-40B4-BE49-F238E27FC236}">
                <a16:creationId xmlns:a16="http://schemas.microsoft.com/office/drawing/2014/main" id="{9269AA54-CF8F-01CC-88F3-0B800A380DAC}"/>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33A2351-DC4D-227F-405E-F3BE9B628833}"/>
              </a:ext>
            </a:extLst>
          </p:cNvPr>
          <p:cNvSpPr>
            <a:spLocks noGrp="1"/>
          </p:cNvSpPr>
          <p:nvPr>
            <p:ph type="sldNum" sz="quarter" idx="12"/>
          </p:nvPr>
        </p:nvSpPr>
        <p:spPr/>
        <p:txBody>
          <a:bodyPr/>
          <a:lstStyle/>
          <a:p>
            <a:fld id="{CBA53E11-492D-48B3-9F9B-09541CA2A39A}" type="slidenum">
              <a:rPr lang="en-GB" smtClean="0"/>
              <a:t>15</a:t>
            </a:fld>
            <a:endParaRPr lang="en-GB"/>
          </a:p>
        </p:txBody>
      </p:sp>
      <p:sp>
        <p:nvSpPr>
          <p:cNvPr id="9" name="Rectangle 8">
            <a:extLst>
              <a:ext uri="{FF2B5EF4-FFF2-40B4-BE49-F238E27FC236}">
                <a16:creationId xmlns:a16="http://schemas.microsoft.com/office/drawing/2014/main" id="{787E92CA-8B0C-0723-9074-EFF5F5B9D2F7}"/>
              </a:ext>
            </a:extLst>
          </p:cNvPr>
          <p:cNvSpPr/>
          <p:nvPr/>
        </p:nvSpPr>
        <p:spPr>
          <a:xfrm>
            <a:off x="8733397" y="2128490"/>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200" i="1">
                <a:solidFill>
                  <a:srgbClr val="494949"/>
                </a:solidFill>
                <a:effectLst/>
                <a:ea typeface="Times New Roman" panose="02020603050405020304" pitchFamily="18" charset="0"/>
              </a:rPr>
              <a:t>“It’s </a:t>
            </a:r>
            <a:r>
              <a:rPr lang="en-GB" sz="1200" b="1" i="1">
                <a:solidFill>
                  <a:srgbClr val="494949"/>
                </a:solidFill>
                <a:effectLst/>
                <a:ea typeface="Times New Roman" panose="02020603050405020304" pitchFamily="18" charset="0"/>
              </a:rPr>
              <a:t>put my mind at ease </a:t>
            </a:r>
            <a:r>
              <a:rPr lang="en-GB" sz="1200" i="1">
                <a:solidFill>
                  <a:srgbClr val="494949"/>
                </a:solidFill>
                <a:effectLst/>
                <a:ea typeface="Times New Roman" panose="02020603050405020304" pitchFamily="18" charset="0"/>
              </a:rPr>
              <a:t>knowing that if I’m ever in that situation, there’s a lot of help available.”</a:t>
            </a:r>
          </a:p>
        </p:txBody>
      </p:sp>
      <p:sp>
        <p:nvSpPr>
          <p:cNvPr id="13" name="Rectangle 12">
            <a:extLst>
              <a:ext uri="{FF2B5EF4-FFF2-40B4-BE49-F238E27FC236}">
                <a16:creationId xmlns:a16="http://schemas.microsoft.com/office/drawing/2014/main" id="{E3800AC2-DD47-6FA7-3633-97A961C8F67C}"/>
              </a:ext>
            </a:extLst>
          </p:cNvPr>
          <p:cNvSpPr/>
          <p:nvPr/>
        </p:nvSpPr>
        <p:spPr>
          <a:xfrm>
            <a:off x="8733397" y="3526857"/>
            <a:ext cx="2950234" cy="10980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200" i="1">
                <a:solidFill>
                  <a:srgbClr val="494949"/>
                </a:solidFill>
                <a:effectLst/>
                <a:ea typeface="Times New Roman" panose="02020603050405020304" pitchFamily="18" charset="0"/>
                <a:cs typeface="Arial" panose="020B0604020202020204" pitchFamily="34" charset="0"/>
              </a:rPr>
              <a:t>“I think </a:t>
            </a:r>
            <a:r>
              <a:rPr lang="en-GB" sz="1200" b="1" i="1">
                <a:solidFill>
                  <a:srgbClr val="494949"/>
                </a:solidFill>
                <a:effectLst/>
                <a:ea typeface="Times New Roman" panose="02020603050405020304" pitchFamily="18" charset="0"/>
                <a:cs typeface="Arial" panose="020B0604020202020204" pitchFamily="34" charset="0"/>
              </a:rPr>
              <a:t>it’s quite a lot considering you’re not actually paying your bill to these people</a:t>
            </a:r>
            <a:r>
              <a:rPr lang="en-GB" sz="1200" i="1">
                <a:solidFill>
                  <a:srgbClr val="494949"/>
                </a:solidFill>
                <a:effectLst/>
                <a:ea typeface="Times New Roman" panose="02020603050405020304" pitchFamily="18" charset="0"/>
                <a:cs typeface="Arial" panose="020B0604020202020204" pitchFamily="34" charset="0"/>
              </a:rPr>
              <a:t>. They only get a small slice, but it feels like they offer a lot.”</a:t>
            </a:r>
          </a:p>
        </p:txBody>
      </p:sp>
      <p:sp>
        <p:nvSpPr>
          <p:cNvPr id="8" name="TextBox 7">
            <a:extLst>
              <a:ext uri="{FF2B5EF4-FFF2-40B4-BE49-F238E27FC236}">
                <a16:creationId xmlns:a16="http://schemas.microsoft.com/office/drawing/2014/main" id="{F6C3792C-E830-6476-5A88-E3C2F8B8BBDB}"/>
              </a:ext>
            </a:extLst>
          </p:cNvPr>
          <p:cNvSpPr txBox="1"/>
          <p:nvPr/>
        </p:nvSpPr>
        <p:spPr>
          <a:xfrm>
            <a:off x="8524984" y="182073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0" name="TextBox 9">
            <a:extLst>
              <a:ext uri="{FF2B5EF4-FFF2-40B4-BE49-F238E27FC236}">
                <a16:creationId xmlns:a16="http://schemas.microsoft.com/office/drawing/2014/main" id="{934B6D86-D33D-0A62-E5B8-11F8C5411BED}"/>
              </a:ext>
            </a:extLst>
          </p:cNvPr>
          <p:cNvSpPr txBox="1"/>
          <p:nvPr/>
        </p:nvSpPr>
        <p:spPr>
          <a:xfrm rot="10800000">
            <a:off x="11460470" y="440504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1" name="TextBox 10">
            <a:extLst>
              <a:ext uri="{FF2B5EF4-FFF2-40B4-BE49-F238E27FC236}">
                <a16:creationId xmlns:a16="http://schemas.microsoft.com/office/drawing/2014/main" id="{82879869-15EA-3D57-2A2A-239C68F3FA2E}"/>
              </a:ext>
            </a:extLst>
          </p:cNvPr>
          <p:cNvSpPr txBox="1"/>
          <p:nvPr/>
        </p:nvSpPr>
        <p:spPr>
          <a:xfrm>
            <a:off x="8528769" y="324084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2" name="TextBox 11">
            <a:extLst>
              <a:ext uri="{FF2B5EF4-FFF2-40B4-BE49-F238E27FC236}">
                <a16:creationId xmlns:a16="http://schemas.microsoft.com/office/drawing/2014/main" id="{1101BF2A-B426-72E6-E369-F9BF7093768C}"/>
              </a:ext>
            </a:extLst>
          </p:cNvPr>
          <p:cNvSpPr txBox="1"/>
          <p:nvPr/>
        </p:nvSpPr>
        <p:spPr>
          <a:xfrm rot="10800000">
            <a:off x="11460471" y="2915122"/>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6" name="Rectangle 5">
            <a:extLst>
              <a:ext uri="{FF2B5EF4-FFF2-40B4-BE49-F238E27FC236}">
                <a16:creationId xmlns:a16="http://schemas.microsoft.com/office/drawing/2014/main" id="{609F9C50-B472-A101-E372-5FABDD037E74}"/>
              </a:ext>
            </a:extLst>
          </p:cNvPr>
          <p:cNvSpPr/>
          <p:nvPr/>
        </p:nvSpPr>
        <p:spPr>
          <a:xfrm>
            <a:off x="8733397" y="4989293"/>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200" i="1">
                <a:solidFill>
                  <a:srgbClr val="494949"/>
                </a:solidFill>
                <a:effectLst/>
                <a:ea typeface="Times New Roman" panose="02020603050405020304" pitchFamily="18" charset="0"/>
              </a:rPr>
              <a:t>“It’s very impressive, especially when </a:t>
            </a:r>
            <a:r>
              <a:rPr lang="en-GB" sz="1200" b="1" i="1">
                <a:solidFill>
                  <a:srgbClr val="494949"/>
                </a:solidFill>
                <a:effectLst/>
                <a:ea typeface="Times New Roman" panose="02020603050405020304" pitchFamily="18" charset="0"/>
              </a:rPr>
              <a:t>they could pass this responsibility onto the supplier </a:t>
            </a:r>
            <a:r>
              <a:rPr lang="en-GB" sz="1200" i="1">
                <a:solidFill>
                  <a:srgbClr val="494949"/>
                </a:solidFill>
                <a:effectLst/>
                <a:ea typeface="Times New Roman" panose="02020603050405020304" pitchFamily="18" charset="0"/>
              </a:rPr>
              <a:t>rather than take this on themselves.”</a:t>
            </a:r>
          </a:p>
        </p:txBody>
      </p:sp>
      <p:sp>
        <p:nvSpPr>
          <p:cNvPr id="7" name="TextBox 6">
            <a:extLst>
              <a:ext uri="{FF2B5EF4-FFF2-40B4-BE49-F238E27FC236}">
                <a16:creationId xmlns:a16="http://schemas.microsoft.com/office/drawing/2014/main" id="{3EC72D40-F798-F1FD-BCD4-0B713AD16716}"/>
              </a:ext>
            </a:extLst>
          </p:cNvPr>
          <p:cNvSpPr txBox="1"/>
          <p:nvPr/>
        </p:nvSpPr>
        <p:spPr>
          <a:xfrm>
            <a:off x="8519502" y="471189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4" name="TextBox 13">
            <a:extLst>
              <a:ext uri="{FF2B5EF4-FFF2-40B4-BE49-F238E27FC236}">
                <a16:creationId xmlns:a16="http://schemas.microsoft.com/office/drawing/2014/main" id="{B1DFF05B-653E-4229-B71B-C6B3795FCB39}"/>
              </a:ext>
            </a:extLst>
          </p:cNvPr>
          <p:cNvSpPr txBox="1"/>
          <p:nvPr/>
        </p:nvSpPr>
        <p:spPr>
          <a:xfrm rot="10800000">
            <a:off x="11460470" y="5830612"/>
            <a:ext cx="427789" cy="547373"/>
          </a:xfrm>
          <a:prstGeom prst="rect">
            <a:avLst/>
          </a:prstGeom>
          <a:noFill/>
        </p:spPr>
        <p:txBody>
          <a:bodyPr wrap="none" lIns="0" tIns="0" rIns="0" bIns="0" rtlCol="0">
            <a:noAutofit/>
          </a:bodyPr>
          <a:lstStyle/>
          <a:p>
            <a:pPr algn="l"/>
            <a:r>
              <a:rPr lang="en-GB" sz="6000" b="1">
                <a:solidFill>
                  <a:schemeClr val="bg2"/>
                </a:solidFill>
              </a:rPr>
              <a:t>“</a:t>
            </a:r>
          </a:p>
        </p:txBody>
      </p:sp>
    </p:spTree>
    <p:extLst>
      <p:ext uri="{BB962C8B-B14F-4D97-AF65-F5344CB8AC3E}">
        <p14:creationId xmlns:p14="http://schemas.microsoft.com/office/powerpoint/2010/main" val="3651337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BF5D-31E2-3F2E-2761-FF0DE25DF242}"/>
              </a:ext>
            </a:extLst>
          </p:cNvPr>
          <p:cNvSpPr>
            <a:spLocks noGrp="1"/>
          </p:cNvSpPr>
          <p:nvPr>
            <p:ph type="title"/>
          </p:nvPr>
        </p:nvSpPr>
        <p:spPr/>
        <p:txBody>
          <a:bodyPr/>
          <a:lstStyle/>
          <a:p>
            <a:r>
              <a:rPr lang="en-US" sz="3200"/>
              <a:t>The Hardship Fund stands out as the most impressive support offered by WWU</a:t>
            </a:r>
          </a:p>
        </p:txBody>
      </p:sp>
      <p:sp>
        <p:nvSpPr>
          <p:cNvPr id="3" name="Content Placeholder 2">
            <a:extLst>
              <a:ext uri="{FF2B5EF4-FFF2-40B4-BE49-F238E27FC236}">
                <a16:creationId xmlns:a16="http://schemas.microsoft.com/office/drawing/2014/main" id="{660FFDD8-444A-166D-8AF6-436F859A77F4}"/>
              </a:ext>
            </a:extLst>
          </p:cNvPr>
          <p:cNvSpPr>
            <a:spLocks noGrp="1"/>
          </p:cNvSpPr>
          <p:nvPr>
            <p:ph idx="1"/>
          </p:nvPr>
        </p:nvSpPr>
        <p:spPr>
          <a:xfrm>
            <a:off x="1475458" y="1834831"/>
            <a:ext cx="5615354" cy="4357687"/>
          </a:xfrm>
        </p:spPr>
        <p:txBody>
          <a:bodyPr anchor="ctr"/>
          <a:lstStyle/>
          <a:p>
            <a:r>
              <a:rPr lang="en-GB" dirty="0"/>
              <a:t>Participants are surprised by the </a:t>
            </a:r>
            <a:r>
              <a:rPr lang="en-GB" b="1" dirty="0"/>
              <a:t>Hardship Fund </a:t>
            </a:r>
            <a:r>
              <a:rPr lang="en-GB" dirty="0"/>
              <a:t>and the services this includes, such as free accommodation for customers while work is carried out at their property. They feel this is a particularly generous service from WWU. </a:t>
            </a:r>
          </a:p>
          <a:p>
            <a:endParaRPr lang="en-GB" dirty="0"/>
          </a:p>
          <a:p>
            <a:r>
              <a:rPr lang="en-GB" dirty="0"/>
              <a:t>Customers are interested to hear about </a:t>
            </a:r>
            <a:r>
              <a:rPr lang="en-GB" b="1" dirty="0"/>
              <a:t>free locking cooker valves</a:t>
            </a:r>
            <a:r>
              <a:rPr lang="en-GB" dirty="0"/>
              <a:t>, with many unfamiliar with what they are. Customers with elderly relatives, are those who work in adult care, are pleased to hear that these are freely available to ensure those who suffer with dementia. but are concerned about the fact they hadn’t heard of this offer before. </a:t>
            </a:r>
          </a:p>
          <a:p>
            <a:endParaRPr lang="en-GB" dirty="0"/>
          </a:p>
          <a:p>
            <a:r>
              <a:rPr lang="en-GB" dirty="0"/>
              <a:t>Customers are also pleased to hear that WWU </a:t>
            </a:r>
            <a:r>
              <a:rPr lang="en-GB" b="1" dirty="0"/>
              <a:t>signposts customers to organisations who can support </a:t>
            </a:r>
            <a:r>
              <a:rPr lang="en-GB" dirty="0"/>
              <a:t>customers in vulnerable situations such as mental health charities, as this indicates that WWU care about the wellbeing of their customers. </a:t>
            </a:r>
          </a:p>
        </p:txBody>
      </p:sp>
      <p:sp>
        <p:nvSpPr>
          <p:cNvPr id="4" name="Footer Placeholder 3">
            <a:extLst>
              <a:ext uri="{FF2B5EF4-FFF2-40B4-BE49-F238E27FC236}">
                <a16:creationId xmlns:a16="http://schemas.microsoft.com/office/drawing/2014/main" id="{81C44ACC-A071-CC64-C43A-7E4D35435E7B}"/>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646342B-9D2E-E5A0-EB51-72AAB0AA58A6}"/>
              </a:ext>
            </a:extLst>
          </p:cNvPr>
          <p:cNvSpPr>
            <a:spLocks noGrp="1"/>
          </p:cNvSpPr>
          <p:nvPr>
            <p:ph type="sldNum" sz="quarter" idx="12"/>
          </p:nvPr>
        </p:nvSpPr>
        <p:spPr/>
        <p:txBody>
          <a:bodyPr/>
          <a:lstStyle/>
          <a:p>
            <a:fld id="{CBA53E11-492D-48B3-9F9B-09541CA2A39A}" type="slidenum">
              <a:rPr lang="en-GB" smtClean="0"/>
              <a:t>16</a:t>
            </a:fld>
            <a:endParaRPr lang="en-GB"/>
          </a:p>
        </p:txBody>
      </p:sp>
      <p:pic>
        <p:nvPicPr>
          <p:cNvPr id="8" name="Picture 7" descr="A hand holding a coin&#10;&#10;Description automatically generated">
            <a:extLst>
              <a:ext uri="{FF2B5EF4-FFF2-40B4-BE49-F238E27FC236}">
                <a16:creationId xmlns:a16="http://schemas.microsoft.com/office/drawing/2014/main" id="{E2988100-C2B3-35A4-3B99-04723D07A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88" y="2226915"/>
            <a:ext cx="539262" cy="539262"/>
          </a:xfrm>
          <a:prstGeom prst="rect">
            <a:avLst/>
          </a:prstGeom>
        </p:spPr>
      </p:pic>
      <p:pic>
        <p:nvPicPr>
          <p:cNvPr id="10" name="Picture 9" descr="A profile of a person's head with a heart in the brain&#10;&#10;Description automatically generated">
            <a:extLst>
              <a:ext uri="{FF2B5EF4-FFF2-40B4-BE49-F238E27FC236}">
                <a16:creationId xmlns:a16="http://schemas.microsoft.com/office/drawing/2014/main" id="{D672092B-0A89-0443-9CB2-B3CACC6E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21" y="5051129"/>
            <a:ext cx="539262" cy="539262"/>
          </a:xfrm>
          <a:prstGeom prst="rect">
            <a:avLst/>
          </a:prstGeom>
        </p:spPr>
      </p:pic>
      <p:sp>
        <p:nvSpPr>
          <p:cNvPr id="13" name="Rectangle 12">
            <a:extLst>
              <a:ext uri="{FF2B5EF4-FFF2-40B4-BE49-F238E27FC236}">
                <a16:creationId xmlns:a16="http://schemas.microsoft.com/office/drawing/2014/main" id="{F9293102-73C5-79A0-C79E-525B35806F09}"/>
              </a:ext>
            </a:extLst>
          </p:cNvPr>
          <p:cNvSpPr/>
          <p:nvPr/>
        </p:nvSpPr>
        <p:spPr>
          <a:xfrm>
            <a:off x="7852374" y="1700213"/>
            <a:ext cx="3901404"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dirty="0">
                <a:solidFill>
                  <a:schemeClr val="tx2"/>
                </a:solidFill>
              </a:rPr>
              <a:t>“That bit about the </a:t>
            </a:r>
            <a:r>
              <a:rPr lang="en-GB" sz="1200" b="1" i="1" dirty="0">
                <a:solidFill>
                  <a:schemeClr val="tx2"/>
                </a:solidFill>
              </a:rPr>
              <a:t>alternative accommodation for someone who’s vulnerable </a:t>
            </a:r>
            <a:r>
              <a:rPr lang="en-GB" sz="1200" i="1" dirty="0">
                <a:solidFill>
                  <a:schemeClr val="tx2"/>
                </a:solidFill>
              </a:rPr>
              <a:t>and off grid for a while… that’s something I never knew about but I think it’s really good.”  </a:t>
            </a:r>
          </a:p>
        </p:txBody>
      </p:sp>
      <p:sp>
        <p:nvSpPr>
          <p:cNvPr id="14" name="TextBox 13">
            <a:extLst>
              <a:ext uri="{FF2B5EF4-FFF2-40B4-BE49-F238E27FC236}">
                <a16:creationId xmlns:a16="http://schemas.microsoft.com/office/drawing/2014/main" id="{D8609319-0529-CE6D-BE75-3347D2360D24}"/>
              </a:ext>
            </a:extLst>
          </p:cNvPr>
          <p:cNvSpPr txBox="1"/>
          <p:nvPr/>
        </p:nvSpPr>
        <p:spPr>
          <a:xfrm>
            <a:off x="7634097" y="1396466"/>
            <a:ext cx="427789" cy="261165"/>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5" name="TextBox 14">
            <a:extLst>
              <a:ext uri="{FF2B5EF4-FFF2-40B4-BE49-F238E27FC236}">
                <a16:creationId xmlns:a16="http://schemas.microsoft.com/office/drawing/2014/main" id="{6F708825-8FA9-4E53-3C22-98A97A237907}"/>
              </a:ext>
            </a:extLst>
          </p:cNvPr>
          <p:cNvSpPr txBox="1"/>
          <p:nvPr/>
        </p:nvSpPr>
        <p:spPr>
          <a:xfrm rot="10800000">
            <a:off x="11539884" y="252166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6" name="Rectangle 15">
            <a:extLst>
              <a:ext uri="{FF2B5EF4-FFF2-40B4-BE49-F238E27FC236}">
                <a16:creationId xmlns:a16="http://schemas.microsoft.com/office/drawing/2014/main" id="{16AF3354-9092-F0D1-16A9-3383CBB54D2C}"/>
              </a:ext>
            </a:extLst>
          </p:cNvPr>
          <p:cNvSpPr/>
          <p:nvPr/>
        </p:nvSpPr>
        <p:spPr>
          <a:xfrm>
            <a:off x="7852374" y="3262258"/>
            <a:ext cx="3901404"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“I work in social care and </a:t>
            </a:r>
            <a:r>
              <a:rPr lang="en-GB" sz="1200" b="1" i="1">
                <a:solidFill>
                  <a:schemeClr val="tx2"/>
                </a:solidFill>
              </a:rPr>
              <a:t>the free locking cooker valve would be really useful for the people I care for </a:t>
            </a:r>
            <a:r>
              <a:rPr lang="en-GB" sz="1200" i="1">
                <a:solidFill>
                  <a:schemeClr val="tx2"/>
                </a:solidFill>
              </a:rPr>
              <a:t>who suffer from dementia.”</a:t>
            </a:r>
          </a:p>
        </p:txBody>
      </p:sp>
      <p:sp>
        <p:nvSpPr>
          <p:cNvPr id="17" name="TextBox 16">
            <a:extLst>
              <a:ext uri="{FF2B5EF4-FFF2-40B4-BE49-F238E27FC236}">
                <a16:creationId xmlns:a16="http://schemas.microsoft.com/office/drawing/2014/main" id="{41CF1C4A-FE27-19F5-9826-042077D2920E}"/>
              </a:ext>
            </a:extLst>
          </p:cNvPr>
          <p:cNvSpPr txBox="1"/>
          <p:nvPr/>
        </p:nvSpPr>
        <p:spPr>
          <a:xfrm>
            <a:off x="7634097" y="2958511"/>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18" name="TextBox 17">
            <a:extLst>
              <a:ext uri="{FF2B5EF4-FFF2-40B4-BE49-F238E27FC236}">
                <a16:creationId xmlns:a16="http://schemas.microsoft.com/office/drawing/2014/main" id="{3C804254-4389-9ADC-EB69-5C902B681049}"/>
              </a:ext>
            </a:extLst>
          </p:cNvPr>
          <p:cNvSpPr txBox="1"/>
          <p:nvPr/>
        </p:nvSpPr>
        <p:spPr>
          <a:xfrm rot="10800000">
            <a:off x="11539884" y="408371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9" name="Rectangle 18">
            <a:extLst>
              <a:ext uri="{FF2B5EF4-FFF2-40B4-BE49-F238E27FC236}">
                <a16:creationId xmlns:a16="http://schemas.microsoft.com/office/drawing/2014/main" id="{D05A20EB-FD66-4B1F-1798-7BC00EEF860F}"/>
              </a:ext>
            </a:extLst>
          </p:cNvPr>
          <p:cNvSpPr/>
          <p:nvPr/>
        </p:nvSpPr>
        <p:spPr>
          <a:xfrm>
            <a:off x="7852374" y="4824303"/>
            <a:ext cx="3901404" cy="105340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i="1">
                <a:solidFill>
                  <a:schemeClr val="tx2"/>
                </a:solidFill>
              </a:rPr>
              <a:t>“I think it’s very good</a:t>
            </a:r>
            <a:r>
              <a:rPr lang="en-GB" sz="1200" b="1" i="1">
                <a:solidFill>
                  <a:schemeClr val="tx2"/>
                </a:solidFill>
              </a:rPr>
              <a:t>, especially the signposting</a:t>
            </a:r>
            <a:r>
              <a:rPr lang="en-GB" sz="1200" i="1">
                <a:solidFill>
                  <a:schemeClr val="tx2"/>
                </a:solidFill>
              </a:rPr>
              <a:t>, that is always something good for them to know. </a:t>
            </a:r>
          </a:p>
        </p:txBody>
      </p:sp>
      <p:sp>
        <p:nvSpPr>
          <p:cNvPr id="20" name="TextBox 19">
            <a:extLst>
              <a:ext uri="{FF2B5EF4-FFF2-40B4-BE49-F238E27FC236}">
                <a16:creationId xmlns:a16="http://schemas.microsoft.com/office/drawing/2014/main" id="{46F2A871-0D1D-D8F8-BC9C-2F86679E2D81}"/>
              </a:ext>
            </a:extLst>
          </p:cNvPr>
          <p:cNvSpPr txBox="1"/>
          <p:nvPr/>
        </p:nvSpPr>
        <p:spPr>
          <a:xfrm>
            <a:off x="7634097" y="4520556"/>
            <a:ext cx="427789" cy="261165"/>
          </a:xfrm>
          <a:prstGeom prst="rect">
            <a:avLst/>
          </a:prstGeom>
          <a:noFill/>
        </p:spPr>
        <p:txBody>
          <a:bodyPr wrap="none" lIns="0" tIns="0" rIns="0" bIns="0" rtlCol="0">
            <a:noAutofit/>
          </a:bodyPr>
          <a:lstStyle/>
          <a:p>
            <a:pPr algn="l"/>
            <a:r>
              <a:rPr lang="en-GB" sz="6000" b="1">
                <a:solidFill>
                  <a:schemeClr val="bg2"/>
                </a:solidFill>
              </a:rPr>
              <a:t>“</a:t>
            </a:r>
          </a:p>
        </p:txBody>
      </p:sp>
      <p:sp>
        <p:nvSpPr>
          <p:cNvPr id="21" name="TextBox 20">
            <a:extLst>
              <a:ext uri="{FF2B5EF4-FFF2-40B4-BE49-F238E27FC236}">
                <a16:creationId xmlns:a16="http://schemas.microsoft.com/office/drawing/2014/main" id="{64BC495B-CA65-A082-EBDF-FE4B5520EABE}"/>
              </a:ext>
            </a:extLst>
          </p:cNvPr>
          <p:cNvSpPr txBox="1"/>
          <p:nvPr/>
        </p:nvSpPr>
        <p:spPr>
          <a:xfrm rot="10800000">
            <a:off x="11539884" y="5645758"/>
            <a:ext cx="427789" cy="547373"/>
          </a:xfrm>
          <a:prstGeom prst="rect">
            <a:avLst/>
          </a:prstGeom>
          <a:noFill/>
        </p:spPr>
        <p:txBody>
          <a:bodyPr wrap="none" lIns="0" tIns="0" rIns="0" bIns="0" rtlCol="0">
            <a:noAutofit/>
          </a:bodyPr>
          <a:lstStyle/>
          <a:p>
            <a:pPr algn="l"/>
            <a:r>
              <a:rPr lang="en-GB" sz="6000" b="1">
                <a:solidFill>
                  <a:schemeClr val="bg2"/>
                </a:solidFill>
              </a:rPr>
              <a:t>“</a:t>
            </a:r>
          </a:p>
        </p:txBody>
      </p:sp>
      <p:pic>
        <p:nvPicPr>
          <p:cNvPr id="25" name="Picture 24" descr="A yellow and grey device with a black background&#10;&#10;Description automatically generated">
            <a:extLst>
              <a:ext uri="{FF2B5EF4-FFF2-40B4-BE49-F238E27FC236}">
                <a16:creationId xmlns:a16="http://schemas.microsoft.com/office/drawing/2014/main" id="{D53E34FD-966A-1DF9-D8B8-57630C693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6421" y="3633515"/>
            <a:ext cx="539262" cy="539262"/>
          </a:xfrm>
          <a:prstGeom prst="rect">
            <a:avLst/>
          </a:prstGeom>
        </p:spPr>
      </p:pic>
      <p:sp>
        <p:nvSpPr>
          <p:cNvPr id="26" name="TextBox 25">
            <a:extLst>
              <a:ext uri="{FF2B5EF4-FFF2-40B4-BE49-F238E27FC236}">
                <a16:creationId xmlns:a16="http://schemas.microsoft.com/office/drawing/2014/main" id="{06BE5172-7272-4E6E-B76D-9B4EB11B1E78}"/>
              </a:ext>
            </a:extLst>
          </p:cNvPr>
          <p:cNvSpPr txBox="1"/>
          <p:nvPr/>
        </p:nvSpPr>
        <p:spPr>
          <a:xfrm>
            <a:off x="1910862" y="3141785"/>
            <a:ext cx="0" cy="0"/>
          </a:xfrm>
          <a:prstGeom prst="rect">
            <a:avLst/>
          </a:prstGeom>
          <a:noFill/>
        </p:spPr>
        <p:txBody>
          <a:bodyPr wrap="none" lIns="0" tIns="0" rIns="0" bIns="0" rtlCol="0">
            <a:noAutofit/>
          </a:bodyPr>
          <a:lstStyle/>
          <a:p>
            <a:pPr algn="l"/>
            <a:endParaRPr lang="en-US" sz="1600">
              <a:solidFill>
                <a:schemeClr val="tx1"/>
              </a:solidFill>
            </a:endParaRPr>
          </a:p>
        </p:txBody>
      </p:sp>
    </p:spTree>
    <p:extLst>
      <p:ext uri="{BB962C8B-B14F-4D97-AF65-F5344CB8AC3E}">
        <p14:creationId xmlns:p14="http://schemas.microsoft.com/office/powerpoint/2010/main" val="33405400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EF4E5D-CC98-F979-EE37-D9FB5886AB9F}"/>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0D30977F-26D6-AC52-3592-0F77A88394AE}"/>
              </a:ext>
            </a:extLst>
          </p:cNvPr>
          <p:cNvSpPr>
            <a:spLocks noGrp="1"/>
          </p:cNvSpPr>
          <p:nvPr>
            <p:ph type="sldNum" sz="quarter" idx="12"/>
          </p:nvPr>
        </p:nvSpPr>
        <p:spPr/>
        <p:txBody>
          <a:bodyPr/>
          <a:lstStyle/>
          <a:p>
            <a:fld id="{CBA53E11-492D-48B3-9F9B-09541CA2A39A}" type="slidenum">
              <a:rPr lang="en-GB" smtClean="0"/>
              <a:pPr/>
              <a:t>17</a:t>
            </a:fld>
            <a:endParaRPr lang="en-GB"/>
          </a:p>
        </p:txBody>
      </p:sp>
      <p:sp>
        <p:nvSpPr>
          <p:cNvPr id="4" name="Title 3">
            <a:extLst>
              <a:ext uri="{FF2B5EF4-FFF2-40B4-BE49-F238E27FC236}">
                <a16:creationId xmlns:a16="http://schemas.microsoft.com/office/drawing/2014/main" id="{CE000B60-1A63-A5FB-E8B0-FD41F6A38B99}"/>
              </a:ext>
            </a:extLst>
          </p:cNvPr>
          <p:cNvSpPr>
            <a:spLocks noGrp="1"/>
          </p:cNvSpPr>
          <p:nvPr>
            <p:ph type="ctrTitle"/>
          </p:nvPr>
        </p:nvSpPr>
        <p:spPr>
          <a:xfrm>
            <a:off x="621236" y="4104000"/>
            <a:ext cx="8605384" cy="1296000"/>
          </a:xfrm>
        </p:spPr>
        <p:txBody>
          <a:bodyPr/>
          <a:lstStyle/>
          <a:p>
            <a:r>
              <a:rPr lang="en-GB"/>
              <a:t>04 Responses to scenarios</a:t>
            </a:r>
          </a:p>
        </p:txBody>
      </p:sp>
      <p:sp>
        <p:nvSpPr>
          <p:cNvPr id="5" name="Text Placeholder 4">
            <a:extLst>
              <a:ext uri="{FF2B5EF4-FFF2-40B4-BE49-F238E27FC236}">
                <a16:creationId xmlns:a16="http://schemas.microsoft.com/office/drawing/2014/main" id="{DF66A678-4795-F23E-1636-ADBD75375C6E}"/>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11125423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79E1F7-3DED-F2F4-8237-B3363BF48A88}"/>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C7FC2AA1-C01F-55CC-842C-4ECC1217590A}"/>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7" name="Title 1">
            <a:extLst>
              <a:ext uri="{FF2B5EF4-FFF2-40B4-BE49-F238E27FC236}">
                <a16:creationId xmlns:a16="http://schemas.microsoft.com/office/drawing/2014/main" id="{115CC799-3C14-4593-66BF-25B7712810E4}"/>
              </a:ext>
            </a:extLst>
          </p:cNvPr>
          <p:cNvSpPr txBox="1">
            <a:spLocks/>
          </p:cNvSpPr>
          <p:nvPr/>
        </p:nvSpPr>
        <p:spPr>
          <a:xfrm>
            <a:off x="611188" y="251672"/>
            <a:ext cx="11226585" cy="9445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GB" sz="2800" dirty="0"/>
              <a:t>Participants were introduced to 4 case studies illustrating the types of situations faced by WWU</a:t>
            </a:r>
          </a:p>
        </p:txBody>
      </p:sp>
      <p:grpSp>
        <p:nvGrpSpPr>
          <p:cNvPr id="12" name="Group 11">
            <a:extLst>
              <a:ext uri="{FF2B5EF4-FFF2-40B4-BE49-F238E27FC236}">
                <a16:creationId xmlns:a16="http://schemas.microsoft.com/office/drawing/2014/main" id="{E4B95DCD-321A-A8D8-B78B-2177E6C1EBBD}"/>
              </a:ext>
            </a:extLst>
          </p:cNvPr>
          <p:cNvGrpSpPr/>
          <p:nvPr/>
        </p:nvGrpSpPr>
        <p:grpSpPr>
          <a:xfrm>
            <a:off x="1089173" y="1264014"/>
            <a:ext cx="9803913" cy="5444328"/>
            <a:chOff x="2107569" y="1534641"/>
            <a:chExt cx="10062870" cy="5323359"/>
          </a:xfrm>
        </p:grpSpPr>
        <p:pic>
          <p:nvPicPr>
            <p:cNvPr id="8" name="Picture 7" descr="A screenshot of a message&#10;&#10;Description automatically generated">
              <a:extLst>
                <a:ext uri="{FF2B5EF4-FFF2-40B4-BE49-F238E27FC236}">
                  <a16:creationId xmlns:a16="http://schemas.microsoft.com/office/drawing/2014/main" id="{7CA3290A-ACCB-8883-4ADA-6CAC656E70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663" y="1534641"/>
              <a:ext cx="5069775" cy="2645882"/>
            </a:xfrm>
            <a:prstGeom prst="rect">
              <a:avLst/>
            </a:prstGeom>
          </p:spPr>
        </p:pic>
        <p:pic>
          <p:nvPicPr>
            <p:cNvPr id="9" name="Picture 8" descr="A close-up of a document&#10;&#10;Description automatically generated">
              <a:extLst>
                <a:ext uri="{FF2B5EF4-FFF2-40B4-BE49-F238E27FC236}">
                  <a16:creationId xmlns:a16="http://schemas.microsoft.com/office/drawing/2014/main" id="{EDB15EBE-96AA-595D-25CD-3A659B008AA0}"/>
                </a:ext>
              </a:extLst>
            </p:cNvPr>
            <p:cNvPicPr>
              <a:picLocks noChangeAspect="1"/>
            </p:cNvPicPr>
            <p:nvPr/>
          </p:nvPicPr>
          <p:blipFill rotWithShape="1">
            <a:blip r:embed="rId3">
              <a:extLst>
                <a:ext uri="{28A0092B-C50C-407E-A947-70E740481C1C}">
                  <a14:useLocalDpi xmlns:a14="http://schemas.microsoft.com/office/drawing/2010/main" val="0"/>
                </a:ext>
              </a:extLst>
            </a:blip>
            <a:srcRect l="2431" r="2663"/>
            <a:stretch/>
          </p:blipFill>
          <p:spPr>
            <a:xfrm>
              <a:off x="2107569" y="1534641"/>
              <a:ext cx="4990796" cy="2675210"/>
            </a:xfrm>
            <a:prstGeom prst="rect">
              <a:avLst/>
            </a:prstGeom>
          </p:spPr>
        </p:pic>
        <p:pic>
          <p:nvPicPr>
            <p:cNvPr id="10" name="Picture 9" descr="A screenshot of a pink background&#10;&#10;Description automatically generated">
              <a:extLst>
                <a:ext uri="{FF2B5EF4-FFF2-40B4-BE49-F238E27FC236}">
                  <a16:creationId xmlns:a16="http://schemas.microsoft.com/office/drawing/2014/main" id="{7D2446AE-97DE-758C-A8B9-A6014E2F4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569" y="4180523"/>
              <a:ext cx="5118705" cy="2677477"/>
            </a:xfrm>
            <a:prstGeom prst="rect">
              <a:avLst/>
            </a:prstGeom>
          </p:spPr>
        </p:pic>
        <p:pic>
          <p:nvPicPr>
            <p:cNvPr id="11" name="Picture 10" descr="A person's face on a blue background&#10;&#10;Description automatically generated">
              <a:extLst>
                <a:ext uri="{FF2B5EF4-FFF2-40B4-BE49-F238E27FC236}">
                  <a16:creationId xmlns:a16="http://schemas.microsoft.com/office/drawing/2014/main" id="{177FF313-48EF-92B8-E375-58EEC875C319}"/>
                </a:ext>
              </a:extLst>
            </p:cNvPr>
            <p:cNvPicPr>
              <a:picLocks noChangeAspect="1"/>
            </p:cNvPicPr>
            <p:nvPr/>
          </p:nvPicPr>
          <p:blipFill rotWithShape="1">
            <a:blip r:embed="rId5">
              <a:extLst>
                <a:ext uri="{28A0092B-C50C-407E-A947-70E740481C1C}">
                  <a14:useLocalDpi xmlns:a14="http://schemas.microsoft.com/office/drawing/2010/main" val="0"/>
                </a:ext>
              </a:extLst>
            </a:blip>
            <a:srcRect r="424"/>
            <a:stretch/>
          </p:blipFill>
          <p:spPr>
            <a:xfrm>
              <a:off x="7100664" y="4181656"/>
              <a:ext cx="5069775" cy="2675211"/>
            </a:xfrm>
            <a:prstGeom prst="rect">
              <a:avLst/>
            </a:prstGeom>
          </p:spPr>
        </p:pic>
      </p:grpSp>
      <p:sp>
        <p:nvSpPr>
          <p:cNvPr id="2" name="Rectangle 1">
            <a:extLst>
              <a:ext uri="{FF2B5EF4-FFF2-40B4-BE49-F238E27FC236}">
                <a16:creationId xmlns:a16="http://schemas.microsoft.com/office/drawing/2014/main" id="{344749FA-D25D-399F-B984-BDD1A186E2D4}"/>
              </a:ext>
            </a:extLst>
          </p:cNvPr>
          <p:cNvSpPr/>
          <p:nvPr/>
        </p:nvSpPr>
        <p:spPr>
          <a:xfrm>
            <a:off x="0" y="0"/>
            <a:ext cx="2755557" cy="2146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Stimulus</a:t>
            </a:r>
          </a:p>
        </p:txBody>
      </p:sp>
    </p:spTree>
    <p:extLst>
      <p:ext uri="{BB962C8B-B14F-4D97-AF65-F5344CB8AC3E}">
        <p14:creationId xmlns:p14="http://schemas.microsoft.com/office/powerpoint/2010/main" val="178116701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E3E3-4E34-D7B4-E857-F29D671EA2F9}"/>
              </a:ext>
            </a:extLst>
          </p:cNvPr>
          <p:cNvSpPr>
            <a:spLocks noGrp="1"/>
          </p:cNvSpPr>
          <p:nvPr>
            <p:ph type="title"/>
          </p:nvPr>
        </p:nvSpPr>
        <p:spPr>
          <a:xfrm>
            <a:off x="607724" y="582187"/>
            <a:ext cx="11079371" cy="944562"/>
          </a:xfrm>
        </p:spPr>
        <p:txBody>
          <a:bodyPr/>
          <a:lstStyle/>
          <a:p>
            <a:r>
              <a:rPr lang="en-GB" sz="2800" dirty="0"/>
              <a:t>Customers appreciate WWU’s proactive efforts and care for customers in vulnerable situations, though some feel there should be a limit</a:t>
            </a:r>
          </a:p>
        </p:txBody>
      </p:sp>
      <p:sp>
        <p:nvSpPr>
          <p:cNvPr id="3" name="Content Placeholder 2">
            <a:extLst>
              <a:ext uri="{FF2B5EF4-FFF2-40B4-BE49-F238E27FC236}">
                <a16:creationId xmlns:a16="http://schemas.microsoft.com/office/drawing/2014/main" id="{96E4E6CD-4665-A49B-7F24-D9663E403262}"/>
              </a:ext>
            </a:extLst>
          </p:cNvPr>
          <p:cNvSpPr>
            <a:spLocks noGrp="1"/>
          </p:cNvSpPr>
          <p:nvPr>
            <p:ph idx="1"/>
          </p:nvPr>
        </p:nvSpPr>
        <p:spPr>
          <a:xfrm>
            <a:off x="610703" y="1841148"/>
            <a:ext cx="7535285" cy="2157828"/>
          </a:xfrm>
        </p:spPr>
        <p:txBody>
          <a:bodyPr/>
          <a:lstStyle/>
          <a:p>
            <a:pPr marL="342900" lvl="0" indent="-342900">
              <a:lnSpc>
                <a:spcPct val="115000"/>
              </a:lnSpc>
              <a:spcBef>
                <a:spcPts val="600"/>
              </a:spcBef>
              <a:buFont typeface="Symbol" pitchFamily="2" charset="2"/>
              <a:buChar char=""/>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Customers express </a:t>
            </a:r>
            <a:r>
              <a:rPr lang="en-GB"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admiration for WWU’s proactive efforts and commitments </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as demonstrated in the case studies.</a:t>
            </a:r>
          </a:p>
          <a:p>
            <a:pPr marL="342900" lvl="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Broadly, they believe it to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demonstrate a genuine commitment to helping those in vulnerable circumstances,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even in situations where this is difficult.</a:t>
            </a:r>
            <a:endPar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endParaRPr>
          </a:p>
          <a:p>
            <a:pPr marL="342900" indent="-342900">
              <a:lnSpc>
                <a:spcPct val="115000"/>
              </a:lnSpc>
              <a:spcBef>
                <a:spcPts val="600"/>
              </a:spcBef>
              <a:buFont typeface="Symbol" pitchFamily="2" charset="2"/>
              <a:buChar char=""/>
            </a:pPr>
            <a:r>
              <a:rPr lang="en-GB" sz="1400" dirty="0">
                <a:solidFill>
                  <a:schemeClr val="tx2"/>
                </a:solidFill>
              </a:rPr>
              <a:t>Customers do not necessarily think about the potential </a:t>
            </a:r>
            <a:r>
              <a:rPr lang="en-GB" sz="1400" b="1" dirty="0">
                <a:solidFill>
                  <a:schemeClr val="tx2"/>
                </a:solidFill>
              </a:rPr>
              <a:t>gas safety implications</a:t>
            </a:r>
            <a:r>
              <a:rPr lang="en-GB" sz="1400" dirty="0">
                <a:solidFill>
                  <a:schemeClr val="tx2"/>
                </a:solidFill>
              </a:rPr>
              <a:t> of </a:t>
            </a:r>
            <a:r>
              <a:rPr lang="en-GB" sz="1400" i="1" dirty="0">
                <a:solidFill>
                  <a:schemeClr val="tx2"/>
                </a:solidFill>
              </a:rPr>
              <a:t>not </a:t>
            </a:r>
            <a:r>
              <a:rPr lang="en-GB" sz="1400" dirty="0">
                <a:solidFill>
                  <a:schemeClr val="tx2"/>
                </a:solidFill>
              </a:rPr>
              <a:t>intervening and so hold reservations about WWU overstepping boundaries of privacy.</a:t>
            </a:r>
            <a:endPar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endParaRPr>
          </a:p>
          <a:p>
            <a:endParaRPr lang="en-GB" sz="1100" dirty="0">
              <a:cs typeface="Arial" panose="020B0604020202020204" pitchFamily="34" charset="0"/>
            </a:endParaRPr>
          </a:p>
        </p:txBody>
      </p:sp>
      <p:sp>
        <p:nvSpPr>
          <p:cNvPr id="4" name="Footer Placeholder 3">
            <a:extLst>
              <a:ext uri="{FF2B5EF4-FFF2-40B4-BE49-F238E27FC236}">
                <a16:creationId xmlns:a16="http://schemas.microsoft.com/office/drawing/2014/main" id="{9269AA54-CF8F-01CC-88F3-0B800A380DAC}"/>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33A2351-DC4D-227F-405E-F3BE9B628833}"/>
              </a:ext>
            </a:extLst>
          </p:cNvPr>
          <p:cNvSpPr>
            <a:spLocks noGrp="1"/>
          </p:cNvSpPr>
          <p:nvPr>
            <p:ph type="sldNum" sz="quarter" idx="12"/>
          </p:nvPr>
        </p:nvSpPr>
        <p:spPr/>
        <p:txBody>
          <a:bodyPr/>
          <a:lstStyle/>
          <a:p>
            <a:fld id="{CBA53E11-492D-48B3-9F9B-09541CA2A39A}" type="slidenum">
              <a:rPr lang="en-GB" smtClean="0"/>
              <a:t>19</a:t>
            </a:fld>
            <a:endParaRPr lang="en-GB"/>
          </a:p>
        </p:txBody>
      </p:sp>
      <p:sp>
        <p:nvSpPr>
          <p:cNvPr id="9" name="Rectangle 8">
            <a:extLst>
              <a:ext uri="{FF2B5EF4-FFF2-40B4-BE49-F238E27FC236}">
                <a16:creationId xmlns:a16="http://schemas.microsoft.com/office/drawing/2014/main" id="{787E92CA-8B0C-0723-9074-EFF5F5B9D2F7}"/>
              </a:ext>
            </a:extLst>
          </p:cNvPr>
          <p:cNvSpPr/>
          <p:nvPr/>
        </p:nvSpPr>
        <p:spPr>
          <a:xfrm>
            <a:off x="8736861" y="3268029"/>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“It’s great they tried, though if </a:t>
            </a:r>
            <a:r>
              <a:rPr lang="en-GB" sz="1200" b="1" i="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they’ve done as much as they can</a:t>
            </a:r>
            <a:r>
              <a:rPr lang="en-GB" sz="1200" i="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they should just leave it”</a:t>
            </a:r>
            <a:endParaRPr lang="en-GB" sz="1200" i="1" dirty="0">
              <a:solidFill>
                <a:srgbClr val="494949"/>
              </a:solidFill>
              <a:effectLst/>
              <a:ea typeface="Times New Roman" panose="02020603050405020304" pitchFamily="18" charset="0"/>
              <a:cs typeface="Arial" panose="020B0604020202020204" pitchFamily="34" charset="0"/>
            </a:endParaRPr>
          </a:p>
        </p:txBody>
      </p:sp>
      <p:sp>
        <p:nvSpPr>
          <p:cNvPr id="13" name="Rectangle 12">
            <a:extLst>
              <a:ext uri="{FF2B5EF4-FFF2-40B4-BE49-F238E27FC236}">
                <a16:creationId xmlns:a16="http://schemas.microsoft.com/office/drawing/2014/main" id="{E3800AC2-DD47-6FA7-3633-97A961C8F67C}"/>
              </a:ext>
            </a:extLst>
          </p:cNvPr>
          <p:cNvSpPr/>
          <p:nvPr/>
        </p:nvSpPr>
        <p:spPr>
          <a:xfrm>
            <a:off x="8736861" y="1841148"/>
            <a:ext cx="2950234" cy="10980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200" i="1" dirty="0">
                <a:solidFill>
                  <a:srgbClr val="2C302E"/>
                </a:solidFill>
                <a:effectLst/>
                <a:ea typeface="Times New Roman" panose="02020603050405020304" pitchFamily="18" charset="0"/>
              </a:rPr>
              <a:t>“</a:t>
            </a:r>
            <a:r>
              <a:rPr lang="en-GB" sz="1200" i="1" dirty="0">
                <a:solidFill>
                  <a:srgbClr val="2C302E"/>
                </a:solidFill>
                <a:effectLst/>
                <a:ea typeface="Times New Roman" panose="02020603050405020304" pitchFamily="18" charset="0"/>
                <a:cs typeface="AppleSystemUIFont"/>
              </a:rPr>
              <a:t>It’s </a:t>
            </a:r>
            <a:r>
              <a:rPr lang="en-GB" sz="1200" b="1" i="1" dirty="0">
                <a:solidFill>
                  <a:srgbClr val="2C302E"/>
                </a:solidFill>
                <a:effectLst/>
                <a:ea typeface="Times New Roman" panose="02020603050405020304" pitchFamily="18" charset="0"/>
                <a:cs typeface="AppleSystemUIFont"/>
              </a:rPr>
              <a:t>nice to know there is safeguarding out there </a:t>
            </a:r>
            <a:r>
              <a:rPr lang="en-GB" sz="1200" i="1" dirty="0">
                <a:solidFill>
                  <a:srgbClr val="2C302E"/>
                </a:solidFill>
                <a:effectLst/>
                <a:ea typeface="Times New Roman" panose="02020603050405020304" pitchFamily="18" charset="0"/>
                <a:cs typeface="AppleSystemUIFont"/>
              </a:rPr>
              <a:t>– really happy for them to know it’s available.”</a:t>
            </a:r>
            <a:endParaRPr lang="en-GB" sz="1200" i="1" dirty="0">
              <a:solidFill>
                <a:srgbClr val="2C302E"/>
              </a:solidFill>
              <a:effectLst/>
              <a:ea typeface="Times New Roman" panose="02020603050405020304" pitchFamily="18" charset="0"/>
              <a:cs typeface="Arial" panose="020B0604020202020204" pitchFamily="34" charset="0"/>
            </a:endParaRPr>
          </a:p>
        </p:txBody>
      </p:sp>
      <p:sp>
        <p:nvSpPr>
          <p:cNvPr id="14" name="Rectangle 13">
            <a:extLst>
              <a:ext uri="{FF2B5EF4-FFF2-40B4-BE49-F238E27FC236}">
                <a16:creationId xmlns:a16="http://schemas.microsoft.com/office/drawing/2014/main" id="{0022055B-CDAC-0B0E-7D73-82C5B629BC0E}"/>
              </a:ext>
            </a:extLst>
          </p:cNvPr>
          <p:cNvSpPr/>
          <p:nvPr/>
        </p:nvSpPr>
        <p:spPr>
          <a:xfrm>
            <a:off x="607724" y="4042821"/>
            <a:ext cx="7534800" cy="22761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200" b="1" dirty="0">
                <a:solidFill>
                  <a:schemeClr val="bg1"/>
                </a:solidFill>
              </a:rPr>
              <a:t>Key suggestions:</a:t>
            </a:r>
          </a:p>
          <a:p>
            <a:pPr marL="171450" indent="-171450">
              <a:spcAft>
                <a:spcPts val="600"/>
              </a:spcAft>
              <a:buFont typeface="Arial" panose="020B0604020202020204" pitchFamily="34" charset="0"/>
              <a:buChar char="•"/>
            </a:pPr>
            <a:r>
              <a:rPr lang="en-GB" sz="1200" b="1" dirty="0">
                <a:solidFill>
                  <a:schemeClr val="bg1"/>
                </a:solidFill>
              </a:rPr>
              <a:t>Appropriate boundaries: </a:t>
            </a:r>
            <a:r>
              <a:rPr lang="en-GB" sz="1200" dirty="0">
                <a:solidFill>
                  <a:schemeClr val="bg1"/>
                </a:solidFill>
              </a:rPr>
              <a:t>Customers recognise the balancing act between proactivity and invasiveness in supporting customers</a:t>
            </a:r>
          </a:p>
          <a:p>
            <a:pPr marL="171450" indent="-171450">
              <a:spcAft>
                <a:spcPts val="600"/>
              </a:spcAft>
              <a:buFont typeface="Arial" panose="020B0604020202020204" pitchFamily="34" charset="0"/>
              <a:buChar char="•"/>
            </a:pPr>
            <a:r>
              <a:rPr lang="en-GB" sz="1200" b="1" dirty="0">
                <a:solidFill>
                  <a:schemeClr val="bg1"/>
                </a:solidFill>
              </a:rPr>
              <a:t>Long-term support: </a:t>
            </a:r>
            <a:r>
              <a:rPr lang="en-GB" sz="1200" dirty="0">
                <a:solidFill>
                  <a:schemeClr val="bg1"/>
                </a:solidFill>
              </a:rPr>
              <a:t>Customers emphasise the need for sustainable long-term support that extends beyond immediate interventions but do not see this as WWU’s responsibility</a:t>
            </a:r>
          </a:p>
          <a:p>
            <a:pPr marL="171450" indent="-171450">
              <a:spcAft>
                <a:spcPts val="600"/>
              </a:spcAft>
              <a:buFont typeface="Arial" panose="020B0604020202020204" pitchFamily="34" charset="0"/>
              <a:buChar char="•"/>
            </a:pPr>
            <a:r>
              <a:rPr lang="en-GB" sz="1200" b="1" dirty="0">
                <a:solidFill>
                  <a:schemeClr val="bg1"/>
                </a:solidFill>
              </a:rPr>
              <a:t>Empowerment: </a:t>
            </a:r>
            <a:r>
              <a:rPr lang="en-GB" sz="1200" dirty="0">
                <a:solidFill>
                  <a:schemeClr val="bg1"/>
                </a:solidFill>
              </a:rPr>
              <a:t>Some mention that those most vulnerable may not appreciate assumptions being made which can disempower and make those in vulnerable situations feel targeted. It is suggested that WWU should empower their customers by providing more information on support services offered and signpost to organisations which deal with some of the root causes of vulnerability.</a:t>
            </a:r>
            <a:endParaRPr lang="en-GB" sz="1200" b="1" dirty="0">
              <a:solidFill>
                <a:schemeClr val="bg1"/>
              </a:solidFill>
            </a:endParaRPr>
          </a:p>
        </p:txBody>
      </p:sp>
      <p:sp>
        <p:nvSpPr>
          <p:cNvPr id="15" name="Rectangle 14">
            <a:extLst>
              <a:ext uri="{FF2B5EF4-FFF2-40B4-BE49-F238E27FC236}">
                <a16:creationId xmlns:a16="http://schemas.microsoft.com/office/drawing/2014/main" id="{C8F6F917-777E-4631-CFAD-3A36C629E18A}"/>
              </a:ext>
            </a:extLst>
          </p:cNvPr>
          <p:cNvSpPr/>
          <p:nvPr/>
        </p:nvSpPr>
        <p:spPr>
          <a:xfrm>
            <a:off x="8736861" y="4713786"/>
            <a:ext cx="2950234" cy="124096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dirty="0">
                <a:solidFill>
                  <a:srgbClr val="2C302E"/>
                </a:solidFill>
                <a:effectLst/>
                <a:latin typeface="Verdana" panose="020B0604030504040204" pitchFamily="34" charset="0"/>
                <a:ea typeface="Times New Roman" panose="02020603050405020304" pitchFamily="18" charset="0"/>
                <a:cs typeface="Arial" panose="020B0604020202020204" pitchFamily="34" charset="0"/>
              </a:rPr>
              <a:t>“</a:t>
            </a:r>
            <a:r>
              <a:rPr lang="en-GB" sz="1200" i="1" dirty="0">
                <a:solidFill>
                  <a:srgbClr val="2C302E"/>
                </a:solidFill>
                <a:effectLst/>
                <a:latin typeface="Verdana" panose="020B0604030504040204" pitchFamily="34" charset="0"/>
                <a:ea typeface="Times New Roman" panose="02020603050405020304" pitchFamily="18" charset="0"/>
                <a:cs typeface="AppleSystemUIFont"/>
              </a:rPr>
              <a:t>I feel like this is great I couldn’t think of anything else to</a:t>
            </a:r>
            <a:r>
              <a:rPr lang="en-GB" sz="1200" i="1" dirty="0">
                <a:solidFill>
                  <a:srgbClr val="2C302E"/>
                </a:solidFill>
                <a:latin typeface="Verdana" panose="020B0604030504040204" pitchFamily="34" charset="0"/>
                <a:ea typeface="Times New Roman" panose="02020603050405020304" pitchFamily="18" charset="0"/>
                <a:cs typeface="AppleSystemUIFont"/>
              </a:rPr>
              <a:t> a</a:t>
            </a:r>
            <a:r>
              <a:rPr lang="en-GB" sz="1200" i="1" dirty="0">
                <a:solidFill>
                  <a:srgbClr val="2C302E"/>
                </a:solidFill>
                <a:effectLst/>
                <a:latin typeface="Verdana" panose="020B0604030504040204" pitchFamily="34" charset="0"/>
                <a:ea typeface="Times New Roman" panose="02020603050405020304" pitchFamily="18" charset="0"/>
                <a:cs typeface="AppleSystemUIFont"/>
              </a:rPr>
              <a:t>dd. </a:t>
            </a:r>
            <a:r>
              <a:rPr lang="en-GB" sz="1200" b="1" i="1" dirty="0">
                <a:solidFill>
                  <a:srgbClr val="2C302E"/>
                </a:solidFill>
                <a:latin typeface="Verdana" panose="020B0604030504040204" pitchFamily="34" charset="0"/>
                <a:ea typeface="Times New Roman" panose="02020603050405020304" pitchFamily="18" charset="0"/>
                <a:cs typeface="AppleSystemUIFont"/>
              </a:rPr>
              <a:t>A</a:t>
            </a:r>
            <a:r>
              <a:rPr lang="en-GB" sz="1200" b="1" i="1" dirty="0">
                <a:solidFill>
                  <a:srgbClr val="2C302E"/>
                </a:solidFill>
                <a:effectLst/>
                <a:latin typeface="Verdana" panose="020B0604030504040204" pitchFamily="34" charset="0"/>
                <a:ea typeface="Times New Roman" panose="02020603050405020304" pitchFamily="18" charset="0"/>
                <a:cs typeface="AppleSystemUIFont"/>
              </a:rPr>
              <a:t>nything beyond this could be a bit invasive. </a:t>
            </a:r>
            <a:r>
              <a:rPr lang="en-GB" sz="1200" i="1" dirty="0">
                <a:solidFill>
                  <a:srgbClr val="2C302E"/>
                </a:solidFill>
                <a:effectLst/>
                <a:latin typeface="Verdana" panose="020B0604030504040204" pitchFamily="34" charset="0"/>
                <a:ea typeface="Times New Roman" panose="02020603050405020304" pitchFamily="18" charset="0"/>
                <a:cs typeface="AppleSystemUIFont"/>
              </a:rPr>
              <a:t>I like that they give the customers the chance to open up with everything</a:t>
            </a:r>
            <a:r>
              <a:rPr lang="en-GB" sz="1200" i="1" dirty="0">
                <a:solidFill>
                  <a:srgbClr val="2C302E"/>
                </a:solidFill>
                <a:latin typeface="Verdana" panose="020B0604030504040204" pitchFamily="34" charset="0"/>
                <a:ea typeface="Times New Roman" panose="02020603050405020304" pitchFamily="18" charset="0"/>
                <a:cs typeface="Arial" panose="020B0604020202020204" pitchFamily="34" charset="0"/>
              </a:rPr>
              <a:t>”</a:t>
            </a:r>
            <a:endParaRPr lang="en-GB" sz="1200" i="1" dirty="0">
              <a:solidFill>
                <a:srgbClr val="2C302E"/>
              </a:solidFill>
              <a:effectLst/>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2964457-3E91-2387-7B4A-6E520E033C1C}"/>
              </a:ext>
            </a:extLst>
          </p:cNvPr>
          <p:cNvSpPr txBox="1"/>
          <p:nvPr/>
        </p:nvSpPr>
        <p:spPr>
          <a:xfrm>
            <a:off x="8481158" y="1590231"/>
            <a:ext cx="511406" cy="444682"/>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7" name="TextBox 6">
            <a:extLst>
              <a:ext uri="{FF2B5EF4-FFF2-40B4-BE49-F238E27FC236}">
                <a16:creationId xmlns:a16="http://schemas.microsoft.com/office/drawing/2014/main" id="{FD9016C6-E237-8F19-7B1D-7CB65B2A0922}"/>
              </a:ext>
            </a:extLst>
          </p:cNvPr>
          <p:cNvSpPr txBox="1"/>
          <p:nvPr/>
        </p:nvSpPr>
        <p:spPr>
          <a:xfrm rot="10800000">
            <a:off x="11539884" y="2678836"/>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8" name="TextBox 7">
            <a:extLst>
              <a:ext uri="{FF2B5EF4-FFF2-40B4-BE49-F238E27FC236}">
                <a16:creationId xmlns:a16="http://schemas.microsoft.com/office/drawing/2014/main" id="{F7558C54-F8AA-6D4C-7E49-727E1069F2A6}"/>
              </a:ext>
            </a:extLst>
          </p:cNvPr>
          <p:cNvSpPr txBox="1"/>
          <p:nvPr/>
        </p:nvSpPr>
        <p:spPr>
          <a:xfrm>
            <a:off x="8481158" y="2975291"/>
            <a:ext cx="511406" cy="444682"/>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0" name="TextBox 9">
            <a:extLst>
              <a:ext uri="{FF2B5EF4-FFF2-40B4-BE49-F238E27FC236}">
                <a16:creationId xmlns:a16="http://schemas.microsoft.com/office/drawing/2014/main" id="{6D140780-870B-2246-B13D-B1E1E30F4E3D}"/>
              </a:ext>
            </a:extLst>
          </p:cNvPr>
          <p:cNvSpPr txBox="1"/>
          <p:nvPr/>
        </p:nvSpPr>
        <p:spPr>
          <a:xfrm rot="10800000">
            <a:off x="11539884" y="4063896"/>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1" name="TextBox 10">
            <a:extLst>
              <a:ext uri="{FF2B5EF4-FFF2-40B4-BE49-F238E27FC236}">
                <a16:creationId xmlns:a16="http://schemas.microsoft.com/office/drawing/2014/main" id="{18173353-5A04-2436-3FB6-2B960ADD4CDF}"/>
              </a:ext>
            </a:extLst>
          </p:cNvPr>
          <p:cNvSpPr txBox="1"/>
          <p:nvPr/>
        </p:nvSpPr>
        <p:spPr>
          <a:xfrm>
            <a:off x="8481158" y="4426788"/>
            <a:ext cx="511406" cy="444682"/>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2" name="TextBox 11">
            <a:extLst>
              <a:ext uri="{FF2B5EF4-FFF2-40B4-BE49-F238E27FC236}">
                <a16:creationId xmlns:a16="http://schemas.microsoft.com/office/drawing/2014/main" id="{1AA13F03-DDD0-E902-EE53-351D115F3B67}"/>
              </a:ext>
            </a:extLst>
          </p:cNvPr>
          <p:cNvSpPr txBox="1"/>
          <p:nvPr/>
        </p:nvSpPr>
        <p:spPr>
          <a:xfrm rot="10800000">
            <a:off x="11539884" y="5686844"/>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Tree>
    <p:extLst>
      <p:ext uri="{BB962C8B-B14F-4D97-AF65-F5344CB8AC3E}">
        <p14:creationId xmlns:p14="http://schemas.microsoft.com/office/powerpoint/2010/main" val="32426039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40E5-D71D-4600-F06C-885C901C2279}"/>
              </a:ext>
            </a:extLst>
          </p:cNvPr>
          <p:cNvSpPr>
            <a:spLocks noGrp="1"/>
          </p:cNvSpPr>
          <p:nvPr>
            <p:ph type="title"/>
          </p:nvPr>
        </p:nvSpPr>
        <p:spPr/>
        <p:txBody>
          <a:bodyPr/>
          <a:lstStyle/>
          <a:p>
            <a:r>
              <a:rPr lang="en-GB"/>
              <a:t>Contents</a:t>
            </a:r>
          </a:p>
        </p:txBody>
      </p:sp>
      <p:sp>
        <p:nvSpPr>
          <p:cNvPr id="3" name="Footer Placeholder 2">
            <a:extLst>
              <a:ext uri="{FF2B5EF4-FFF2-40B4-BE49-F238E27FC236}">
                <a16:creationId xmlns:a16="http://schemas.microsoft.com/office/drawing/2014/main" id="{3B9B0A46-E44D-27EA-8C2E-D3E074036D43}"/>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0322E3F1-4987-307F-1135-119401304C3B}"/>
              </a:ext>
            </a:extLst>
          </p:cNvPr>
          <p:cNvSpPr>
            <a:spLocks noGrp="1"/>
          </p:cNvSpPr>
          <p:nvPr>
            <p:ph type="sldNum" sz="quarter" idx="12"/>
          </p:nvPr>
        </p:nvSpPr>
        <p:spPr/>
        <p:txBody>
          <a:bodyPr/>
          <a:lstStyle/>
          <a:p>
            <a:fld id="{CBA53E11-492D-48B3-9F9B-09541CA2A39A}" type="slidenum">
              <a:rPr lang="en-GB" smtClean="0"/>
              <a:pPr/>
              <a:t>2</a:t>
            </a:fld>
            <a:endParaRPr lang="en-GB"/>
          </a:p>
        </p:txBody>
      </p:sp>
      <p:sp>
        <p:nvSpPr>
          <p:cNvPr id="5" name="Text Placeholder 4">
            <a:extLst>
              <a:ext uri="{FF2B5EF4-FFF2-40B4-BE49-F238E27FC236}">
                <a16:creationId xmlns:a16="http://schemas.microsoft.com/office/drawing/2014/main" id="{DE5D7500-C391-A638-60E9-CA437BB94096}"/>
              </a:ext>
            </a:extLst>
          </p:cNvPr>
          <p:cNvSpPr>
            <a:spLocks noGrp="1"/>
          </p:cNvSpPr>
          <p:nvPr>
            <p:ph type="body" sz="quarter" idx="20"/>
          </p:nvPr>
        </p:nvSpPr>
        <p:spPr>
          <a:xfrm>
            <a:off x="2336254" y="4368389"/>
            <a:ext cx="1476000" cy="1689510"/>
          </a:xfrm>
        </p:spPr>
        <p:txBody>
          <a:bodyPr/>
          <a:lstStyle/>
          <a:p>
            <a:r>
              <a:rPr lang="en-GB"/>
              <a:t>Key findings</a:t>
            </a:r>
          </a:p>
        </p:txBody>
      </p:sp>
      <p:sp>
        <p:nvSpPr>
          <p:cNvPr id="6" name="Text Placeholder 5">
            <a:extLst>
              <a:ext uri="{FF2B5EF4-FFF2-40B4-BE49-F238E27FC236}">
                <a16:creationId xmlns:a16="http://schemas.microsoft.com/office/drawing/2014/main" id="{93AB171B-B657-B145-0FD8-496C6786370A}"/>
              </a:ext>
            </a:extLst>
          </p:cNvPr>
          <p:cNvSpPr>
            <a:spLocks noGrp="1"/>
          </p:cNvSpPr>
          <p:nvPr>
            <p:ph type="body" sz="quarter" idx="21"/>
          </p:nvPr>
        </p:nvSpPr>
        <p:spPr>
          <a:xfrm>
            <a:off x="2332374" y="3264213"/>
            <a:ext cx="1476000" cy="783862"/>
          </a:xfrm>
        </p:spPr>
        <p:txBody>
          <a:bodyPr/>
          <a:lstStyle/>
          <a:p>
            <a:r>
              <a:rPr lang="en-GB" dirty="0"/>
              <a:t>02</a:t>
            </a:r>
          </a:p>
        </p:txBody>
      </p:sp>
      <p:sp>
        <p:nvSpPr>
          <p:cNvPr id="9" name="Text Placeholder 8">
            <a:extLst>
              <a:ext uri="{FF2B5EF4-FFF2-40B4-BE49-F238E27FC236}">
                <a16:creationId xmlns:a16="http://schemas.microsoft.com/office/drawing/2014/main" id="{1561013E-8DDE-CCA9-1B79-75BD522627E4}"/>
              </a:ext>
            </a:extLst>
          </p:cNvPr>
          <p:cNvSpPr>
            <a:spLocks noGrp="1"/>
          </p:cNvSpPr>
          <p:nvPr>
            <p:ph type="body" sz="quarter" idx="18"/>
          </p:nvPr>
        </p:nvSpPr>
        <p:spPr>
          <a:xfrm>
            <a:off x="7464487" y="3204585"/>
            <a:ext cx="1476000" cy="2853314"/>
          </a:xfrm>
        </p:spPr>
        <p:txBody>
          <a:bodyPr/>
          <a:lstStyle/>
          <a:p>
            <a:r>
              <a:rPr lang="en-GB" dirty="0"/>
              <a:t>Working with partners</a:t>
            </a:r>
          </a:p>
        </p:txBody>
      </p:sp>
      <p:sp>
        <p:nvSpPr>
          <p:cNvPr id="10" name="Text Placeholder 9">
            <a:extLst>
              <a:ext uri="{FF2B5EF4-FFF2-40B4-BE49-F238E27FC236}">
                <a16:creationId xmlns:a16="http://schemas.microsoft.com/office/drawing/2014/main" id="{1FAC6D10-23BF-3CEF-25FC-51DEF45FCB39}"/>
              </a:ext>
            </a:extLst>
          </p:cNvPr>
          <p:cNvSpPr>
            <a:spLocks noGrp="1"/>
          </p:cNvSpPr>
          <p:nvPr>
            <p:ph type="body" sz="quarter" idx="19"/>
          </p:nvPr>
        </p:nvSpPr>
        <p:spPr>
          <a:xfrm>
            <a:off x="7462398" y="2072551"/>
            <a:ext cx="1476000" cy="783862"/>
          </a:xfrm>
        </p:spPr>
        <p:txBody>
          <a:bodyPr/>
          <a:lstStyle/>
          <a:p>
            <a:r>
              <a:rPr lang="en-GB"/>
              <a:t>05</a:t>
            </a:r>
          </a:p>
        </p:txBody>
      </p:sp>
      <p:sp>
        <p:nvSpPr>
          <p:cNvPr id="11" name="Text Placeholder 10">
            <a:extLst>
              <a:ext uri="{FF2B5EF4-FFF2-40B4-BE49-F238E27FC236}">
                <a16:creationId xmlns:a16="http://schemas.microsoft.com/office/drawing/2014/main" id="{5728E19A-A384-F9C4-AA65-5F77B2B57E4A}"/>
              </a:ext>
            </a:extLst>
          </p:cNvPr>
          <p:cNvSpPr>
            <a:spLocks noGrp="1"/>
          </p:cNvSpPr>
          <p:nvPr>
            <p:ph type="body" sz="quarter" idx="16"/>
          </p:nvPr>
        </p:nvSpPr>
        <p:spPr>
          <a:xfrm>
            <a:off x="4045665" y="3204585"/>
            <a:ext cx="1476000" cy="2853314"/>
          </a:xfrm>
        </p:spPr>
        <p:txBody>
          <a:bodyPr/>
          <a:lstStyle/>
          <a:p>
            <a:r>
              <a:rPr lang="en-GB" dirty="0"/>
              <a:t>WWU’s vulnerability services</a:t>
            </a:r>
          </a:p>
        </p:txBody>
      </p:sp>
      <p:sp>
        <p:nvSpPr>
          <p:cNvPr id="12" name="Text Placeholder 11">
            <a:extLst>
              <a:ext uri="{FF2B5EF4-FFF2-40B4-BE49-F238E27FC236}">
                <a16:creationId xmlns:a16="http://schemas.microsoft.com/office/drawing/2014/main" id="{9C8E1138-9DFB-3031-CAD4-5CC17DB1A1AD}"/>
              </a:ext>
            </a:extLst>
          </p:cNvPr>
          <p:cNvSpPr>
            <a:spLocks noGrp="1"/>
          </p:cNvSpPr>
          <p:nvPr>
            <p:ph type="body" sz="quarter" idx="17"/>
          </p:nvPr>
        </p:nvSpPr>
        <p:spPr>
          <a:xfrm>
            <a:off x="4042382" y="2072551"/>
            <a:ext cx="1476000" cy="783862"/>
          </a:xfrm>
        </p:spPr>
        <p:txBody>
          <a:bodyPr/>
          <a:lstStyle/>
          <a:p>
            <a:r>
              <a:rPr lang="en-GB"/>
              <a:t>03</a:t>
            </a:r>
          </a:p>
        </p:txBody>
      </p:sp>
      <p:sp>
        <p:nvSpPr>
          <p:cNvPr id="13" name="Text Placeholder 12">
            <a:extLst>
              <a:ext uri="{FF2B5EF4-FFF2-40B4-BE49-F238E27FC236}">
                <a16:creationId xmlns:a16="http://schemas.microsoft.com/office/drawing/2014/main" id="{401B92DC-0210-51DA-F34C-C9742869ADFC}"/>
              </a:ext>
            </a:extLst>
          </p:cNvPr>
          <p:cNvSpPr>
            <a:spLocks noGrp="1"/>
          </p:cNvSpPr>
          <p:nvPr>
            <p:ph type="body" sz="quarter" idx="14"/>
          </p:nvPr>
        </p:nvSpPr>
        <p:spPr>
          <a:xfrm>
            <a:off x="626843" y="3204585"/>
            <a:ext cx="1476000" cy="2853314"/>
          </a:xfrm>
        </p:spPr>
        <p:txBody>
          <a:bodyPr/>
          <a:lstStyle/>
          <a:p>
            <a:r>
              <a:rPr lang="en-GB" dirty="0"/>
              <a:t>Background and methodology</a:t>
            </a:r>
          </a:p>
        </p:txBody>
      </p:sp>
      <p:sp>
        <p:nvSpPr>
          <p:cNvPr id="14" name="Text Placeholder 13">
            <a:extLst>
              <a:ext uri="{FF2B5EF4-FFF2-40B4-BE49-F238E27FC236}">
                <a16:creationId xmlns:a16="http://schemas.microsoft.com/office/drawing/2014/main" id="{48403829-8B1E-2C99-62B8-4ED6CDA92529}"/>
              </a:ext>
            </a:extLst>
          </p:cNvPr>
          <p:cNvSpPr>
            <a:spLocks noGrp="1"/>
          </p:cNvSpPr>
          <p:nvPr>
            <p:ph type="body" sz="quarter" idx="15"/>
          </p:nvPr>
        </p:nvSpPr>
        <p:spPr>
          <a:xfrm>
            <a:off x="622366" y="2072551"/>
            <a:ext cx="1476000" cy="783862"/>
          </a:xfrm>
        </p:spPr>
        <p:txBody>
          <a:bodyPr/>
          <a:lstStyle/>
          <a:p>
            <a:r>
              <a:rPr lang="en-GB" dirty="0"/>
              <a:t>01</a:t>
            </a:r>
          </a:p>
        </p:txBody>
      </p:sp>
      <p:sp>
        <p:nvSpPr>
          <p:cNvPr id="15" name="Text Placeholder 14">
            <a:extLst>
              <a:ext uri="{FF2B5EF4-FFF2-40B4-BE49-F238E27FC236}">
                <a16:creationId xmlns:a16="http://schemas.microsoft.com/office/drawing/2014/main" id="{F805B1DC-3252-7180-B392-7B3124E4E019}"/>
              </a:ext>
            </a:extLst>
          </p:cNvPr>
          <p:cNvSpPr>
            <a:spLocks noGrp="1"/>
          </p:cNvSpPr>
          <p:nvPr>
            <p:ph type="body" sz="quarter" idx="24"/>
          </p:nvPr>
        </p:nvSpPr>
        <p:spPr>
          <a:xfrm>
            <a:off x="5755076" y="4368390"/>
            <a:ext cx="1476000" cy="1689510"/>
          </a:xfrm>
        </p:spPr>
        <p:txBody>
          <a:bodyPr/>
          <a:lstStyle/>
          <a:p>
            <a:r>
              <a:rPr lang="en-GB" dirty="0"/>
              <a:t>Responses to scenarios</a:t>
            </a:r>
          </a:p>
        </p:txBody>
      </p:sp>
      <p:sp>
        <p:nvSpPr>
          <p:cNvPr id="16" name="Text Placeholder 15">
            <a:extLst>
              <a:ext uri="{FF2B5EF4-FFF2-40B4-BE49-F238E27FC236}">
                <a16:creationId xmlns:a16="http://schemas.microsoft.com/office/drawing/2014/main" id="{401F8018-0422-3729-5321-5FDB584419EC}"/>
              </a:ext>
            </a:extLst>
          </p:cNvPr>
          <p:cNvSpPr>
            <a:spLocks noGrp="1"/>
          </p:cNvSpPr>
          <p:nvPr>
            <p:ph type="body" sz="quarter" idx="25"/>
          </p:nvPr>
        </p:nvSpPr>
        <p:spPr>
          <a:xfrm>
            <a:off x="5752390" y="3264213"/>
            <a:ext cx="1476000" cy="783862"/>
          </a:xfrm>
        </p:spPr>
        <p:txBody>
          <a:bodyPr/>
          <a:lstStyle/>
          <a:p>
            <a:r>
              <a:rPr lang="en-GB" dirty="0"/>
              <a:t>04</a:t>
            </a:r>
          </a:p>
        </p:txBody>
      </p:sp>
      <p:sp>
        <p:nvSpPr>
          <p:cNvPr id="17" name="Text Placeholder 16">
            <a:extLst>
              <a:ext uri="{FF2B5EF4-FFF2-40B4-BE49-F238E27FC236}">
                <a16:creationId xmlns:a16="http://schemas.microsoft.com/office/drawing/2014/main" id="{8C6D1765-852A-C423-D95F-1DF9A19FE9DC}"/>
              </a:ext>
            </a:extLst>
          </p:cNvPr>
          <p:cNvSpPr>
            <a:spLocks noGrp="1"/>
          </p:cNvSpPr>
          <p:nvPr>
            <p:ph type="body" sz="quarter" idx="13"/>
          </p:nvPr>
        </p:nvSpPr>
        <p:spPr>
          <a:xfrm>
            <a:off x="622366" y="2856943"/>
            <a:ext cx="663575" cy="47583"/>
          </a:xfrm>
        </p:spPr>
        <p:txBody>
          <a:bodyPr/>
          <a:lstStyle/>
          <a:p>
            <a:r>
              <a:rPr lang="en-GB"/>
              <a:t> </a:t>
            </a:r>
          </a:p>
        </p:txBody>
      </p:sp>
      <p:sp>
        <p:nvSpPr>
          <p:cNvPr id="18" name="Text Placeholder 17">
            <a:extLst>
              <a:ext uri="{FF2B5EF4-FFF2-40B4-BE49-F238E27FC236}">
                <a16:creationId xmlns:a16="http://schemas.microsoft.com/office/drawing/2014/main" id="{6A2D2FE9-820B-A400-A72A-225CDA0873F4}"/>
              </a:ext>
            </a:extLst>
          </p:cNvPr>
          <p:cNvSpPr>
            <a:spLocks noGrp="1"/>
          </p:cNvSpPr>
          <p:nvPr>
            <p:ph type="body" sz="quarter" idx="26"/>
          </p:nvPr>
        </p:nvSpPr>
        <p:spPr>
          <a:xfrm>
            <a:off x="2333270" y="4048605"/>
            <a:ext cx="663575" cy="47583"/>
          </a:xfrm>
        </p:spPr>
        <p:txBody>
          <a:bodyPr/>
          <a:lstStyle/>
          <a:p>
            <a:r>
              <a:rPr lang="en-GB"/>
              <a:t> </a:t>
            </a:r>
          </a:p>
        </p:txBody>
      </p:sp>
      <p:sp>
        <p:nvSpPr>
          <p:cNvPr id="19" name="Text Placeholder 18">
            <a:extLst>
              <a:ext uri="{FF2B5EF4-FFF2-40B4-BE49-F238E27FC236}">
                <a16:creationId xmlns:a16="http://schemas.microsoft.com/office/drawing/2014/main" id="{E785C8AB-2146-362A-DCCF-7AD647C039A2}"/>
              </a:ext>
            </a:extLst>
          </p:cNvPr>
          <p:cNvSpPr>
            <a:spLocks noGrp="1"/>
          </p:cNvSpPr>
          <p:nvPr>
            <p:ph type="body" sz="quarter" idx="27"/>
          </p:nvPr>
        </p:nvSpPr>
        <p:spPr>
          <a:xfrm>
            <a:off x="4044174" y="2856943"/>
            <a:ext cx="663575" cy="47583"/>
          </a:xfrm>
        </p:spPr>
        <p:txBody>
          <a:bodyPr/>
          <a:lstStyle/>
          <a:p>
            <a:r>
              <a:rPr lang="en-GB"/>
              <a:t> </a:t>
            </a:r>
          </a:p>
        </p:txBody>
      </p:sp>
      <p:sp>
        <p:nvSpPr>
          <p:cNvPr id="20" name="Text Placeholder 19">
            <a:extLst>
              <a:ext uri="{FF2B5EF4-FFF2-40B4-BE49-F238E27FC236}">
                <a16:creationId xmlns:a16="http://schemas.microsoft.com/office/drawing/2014/main" id="{730A7C5E-05F2-F052-9C11-9ADA77205282}"/>
              </a:ext>
            </a:extLst>
          </p:cNvPr>
          <p:cNvSpPr>
            <a:spLocks noGrp="1"/>
          </p:cNvSpPr>
          <p:nvPr>
            <p:ph type="body" sz="quarter" idx="28"/>
          </p:nvPr>
        </p:nvSpPr>
        <p:spPr>
          <a:xfrm>
            <a:off x="5755078" y="4048605"/>
            <a:ext cx="663575" cy="47583"/>
          </a:xfrm>
        </p:spPr>
        <p:txBody>
          <a:bodyPr/>
          <a:lstStyle/>
          <a:p>
            <a:r>
              <a:rPr lang="en-GB"/>
              <a:t> </a:t>
            </a:r>
          </a:p>
        </p:txBody>
      </p:sp>
      <p:sp>
        <p:nvSpPr>
          <p:cNvPr id="21" name="Text Placeholder 20">
            <a:extLst>
              <a:ext uri="{FF2B5EF4-FFF2-40B4-BE49-F238E27FC236}">
                <a16:creationId xmlns:a16="http://schemas.microsoft.com/office/drawing/2014/main" id="{8F7A4C27-1186-AC2E-EF58-41C8C70B3039}"/>
              </a:ext>
            </a:extLst>
          </p:cNvPr>
          <p:cNvSpPr>
            <a:spLocks noGrp="1"/>
          </p:cNvSpPr>
          <p:nvPr>
            <p:ph type="body" sz="quarter" idx="29"/>
          </p:nvPr>
        </p:nvSpPr>
        <p:spPr>
          <a:xfrm>
            <a:off x="7465982" y="2856943"/>
            <a:ext cx="663575" cy="47583"/>
          </a:xfrm>
        </p:spPr>
        <p:txBody>
          <a:bodyPr/>
          <a:lstStyle/>
          <a:p>
            <a:r>
              <a:rPr lang="en-GB"/>
              <a:t> </a:t>
            </a:r>
          </a:p>
        </p:txBody>
      </p:sp>
      <p:sp>
        <p:nvSpPr>
          <p:cNvPr id="8" name="Text Placeholder 8">
            <a:extLst>
              <a:ext uri="{FF2B5EF4-FFF2-40B4-BE49-F238E27FC236}">
                <a16:creationId xmlns:a16="http://schemas.microsoft.com/office/drawing/2014/main" id="{E54BA58A-5CAC-06DA-82EF-56CD3EC1C97F}"/>
              </a:ext>
            </a:extLst>
          </p:cNvPr>
          <p:cNvSpPr txBox="1">
            <a:spLocks/>
          </p:cNvSpPr>
          <p:nvPr/>
        </p:nvSpPr>
        <p:spPr>
          <a:xfrm>
            <a:off x="10883312" y="3204585"/>
            <a:ext cx="1476000" cy="2853314"/>
          </a:xfrm>
          <a:prstGeom prst="rect">
            <a:avLst/>
          </a:prstGeom>
        </p:spPr>
        <p:txBody>
          <a:bodyPr vert="horz" lIns="0" tIns="0" rIns="0" bIns="0" rtlCol="0">
            <a:noAutofit/>
          </a:bodyPr>
          <a:lstStyle>
            <a:lvl1pPr marL="0" indent="0" algn="l" defTabSz="914400" rtl="0" eaLnBrk="1" latinLnBrk="0" hangingPunct="1">
              <a:lnSpc>
                <a:spcPts val="18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Appendix</a:t>
            </a:r>
          </a:p>
        </p:txBody>
      </p:sp>
      <p:sp>
        <p:nvSpPr>
          <p:cNvPr id="22" name="Text Placeholder 9">
            <a:extLst>
              <a:ext uri="{FF2B5EF4-FFF2-40B4-BE49-F238E27FC236}">
                <a16:creationId xmlns:a16="http://schemas.microsoft.com/office/drawing/2014/main" id="{47B56F66-8753-5CA1-BF5A-C26CBB2D0F0B}"/>
              </a:ext>
            </a:extLst>
          </p:cNvPr>
          <p:cNvSpPr txBox="1">
            <a:spLocks/>
          </p:cNvSpPr>
          <p:nvPr/>
        </p:nvSpPr>
        <p:spPr>
          <a:xfrm>
            <a:off x="10882415" y="2072551"/>
            <a:ext cx="1476000" cy="783862"/>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36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07</a:t>
            </a:r>
          </a:p>
        </p:txBody>
      </p:sp>
      <p:sp>
        <p:nvSpPr>
          <p:cNvPr id="23" name="Text Placeholder 14">
            <a:extLst>
              <a:ext uri="{FF2B5EF4-FFF2-40B4-BE49-F238E27FC236}">
                <a16:creationId xmlns:a16="http://schemas.microsoft.com/office/drawing/2014/main" id="{B10C228B-46F1-FBA5-C845-D8A0FD30BCC3}"/>
              </a:ext>
            </a:extLst>
          </p:cNvPr>
          <p:cNvSpPr txBox="1">
            <a:spLocks/>
          </p:cNvSpPr>
          <p:nvPr/>
        </p:nvSpPr>
        <p:spPr>
          <a:xfrm>
            <a:off x="9173898" y="4368390"/>
            <a:ext cx="1476000" cy="1689510"/>
          </a:xfrm>
          <a:prstGeom prst="rect">
            <a:avLst/>
          </a:prstGeom>
        </p:spPr>
        <p:txBody>
          <a:bodyPr vert="horz" lIns="0" tIns="0" rIns="0" bIns="0" rtlCol="0">
            <a:noAutofit/>
          </a:bodyPr>
          <a:lstStyle>
            <a:lvl1pPr marL="0" indent="0" algn="l" defTabSz="914400" rtl="0" eaLnBrk="1" latinLnBrk="0" hangingPunct="1">
              <a:lnSpc>
                <a:spcPts val="18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Recap of key findings</a:t>
            </a:r>
          </a:p>
        </p:txBody>
      </p:sp>
      <p:sp>
        <p:nvSpPr>
          <p:cNvPr id="24" name="Text Placeholder 15">
            <a:extLst>
              <a:ext uri="{FF2B5EF4-FFF2-40B4-BE49-F238E27FC236}">
                <a16:creationId xmlns:a16="http://schemas.microsoft.com/office/drawing/2014/main" id="{5A95B843-3E69-574D-3CF9-9C5CC317C632}"/>
              </a:ext>
            </a:extLst>
          </p:cNvPr>
          <p:cNvSpPr txBox="1">
            <a:spLocks/>
          </p:cNvSpPr>
          <p:nvPr/>
        </p:nvSpPr>
        <p:spPr>
          <a:xfrm>
            <a:off x="9172406" y="3264213"/>
            <a:ext cx="1476000" cy="783862"/>
          </a:xfrm>
          <a:prstGeom prst="rect">
            <a:avLst/>
          </a:prstGeom>
        </p:spPr>
        <p:txBody>
          <a:bodyPr vert="horz" lIns="0" tIns="0" rIns="0" bIns="0" rtlCol="0" anchor="b">
            <a:norm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3600" b="1"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06</a:t>
            </a:r>
          </a:p>
        </p:txBody>
      </p:sp>
      <p:sp>
        <p:nvSpPr>
          <p:cNvPr id="25" name="Text Placeholder 19">
            <a:extLst>
              <a:ext uri="{FF2B5EF4-FFF2-40B4-BE49-F238E27FC236}">
                <a16:creationId xmlns:a16="http://schemas.microsoft.com/office/drawing/2014/main" id="{2CF93B9B-930C-349D-6A82-1E43F1B9DF38}"/>
              </a:ext>
            </a:extLst>
          </p:cNvPr>
          <p:cNvSpPr txBox="1">
            <a:spLocks/>
          </p:cNvSpPr>
          <p:nvPr/>
        </p:nvSpPr>
        <p:spPr>
          <a:xfrm>
            <a:off x="9176886" y="4048605"/>
            <a:ext cx="663575" cy="47583"/>
          </a:xfrm>
          <a:prstGeom prst="rect">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00" b="1" kern="1200">
                <a:solidFill>
                  <a:schemeClr val="accent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
        <p:nvSpPr>
          <p:cNvPr id="26" name="Text Placeholder 20">
            <a:extLst>
              <a:ext uri="{FF2B5EF4-FFF2-40B4-BE49-F238E27FC236}">
                <a16:creationId xmlns:a16="http://schemas.microsoft.com/office/drawing/2014/main" id="{9070EB42-5090-87CF-BF8E-A922C47364CA}"/>
              </a:ext>
            </a:extLst>
          </p:cNvPr>
          <p:cNvSpPr txBox="1">
            <a:spLocks/>
          </p:cNvSpPr>
          <p:nvPr/>
        </p:nvSpPr>
        <p:spPr>
          <a:xfrm>
            <a:off x="10887789" y="2856943"/>
            <a:ext cx="663575" cy="47583"/>
          </a:xfrm>
          <a:prstGeom prst="rect">
            <a:avLst/>
          </a:prstGeom>
          <a:solidFill>
            <a:schemeClr val="accent2"/>
          </a:solidFill>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00" b="1" kern="1200">
                <a:solidFill>
                  <a:schemeClr val="accent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210865984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DC54CA2-974B-9D5C-01A4-6B63EB2642DB}"/>
              </a:ext>
            </a:extLst>
          </p:cNvPr>
          <p:cNvSpPr>
            <a:spLocks noGrp="1"/>
          </p:cNvSpPr>
          <p:nvPr>
            <p:ph type="ftr" sz="quarter" idx="11"/>
          </p:nvPr>
        </p:nvSpPr>
        <p:spPr/>
        <p:txBody>
          <a:bodyPr/>
          <a:lstStyle/>
          <a:p>
            <a:r>
              <a:rPr lang="en-GB"/>
              <a:t>Private &amp; Confidential</a:t>
            </a:r>
          </a:p>
        </p:txBody>
      </p:sp>
      <p:sp>
        <p:nvSpPr>
          <p:cNvPr id="4" name="Slide Number Placeholder 3">
            <a:extLst>
              <a:ext uri="{FF2B5EF4-FFF2-40B4-BE49-F238E27FC236}">
                <a16:creationId xmlns:a16="http://schemas.microsoft.com/office/drawing/2014/main" id="{2D50C707-DDEC-E235-83B0-C1212931C63A}"/>
              </a:ext>
            </a:extLst>
          </p:cNvPr>
          <p:cNvSpPr>
            <a:spLocks noGrp="1"/>
          </p:cNvSpPr>
          <p:nvPr>
            <p:ph type="sldNum" sz="quarter" idx="12"/>
          </p:nvPr>
        </p:nvSpPr>
        <p:spPr/>
        <p:txBody>
          <a:bodyPr/>
          <a:lstStyle/>
          <a:p>
            <a:fld id="{CBA53E11-492D-48B3-9F9B-09541CA2A39A}" type="slidenum">
              <a:rPr lang="en-GB" smtClean="0"/>
              <a:t>20</a:t>
            </a:fld>
            <a:endParaRPr lang="en-GB"/>
          </a:p>
        </p:txBody>
      </p:sp>
      <p:sp>
        <p:nvSpPr>
          <p:cNvPr id="7" name="Title 1">
            <a:extLst>
              <a:ext uri="{FF2B5EF4-FFF2-40B4-BE49-F238E27FC236}">
                <a16:creationId xmlns:a16="http://schemas.microsoft.com/office/drawing/2014/main" id="{38CAB8C4-F51F-7DA9-9FFF-510518EA0A21}"/>
              </a:ext>
            </a:extLst>
          </p:cNvPr>
          <p:cNvSpPr txBox="1">
            <a:spLocks/>
          </p:cNvSpPr>
          <p:nvPr/>
        </p:nvSpPr>
        <p:spPr>
          <a:xfrm>
            <a:off x="610703" y="255010"/>
            <a:ext cx="11151403" cy="944562"/>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GB" sz="2700" dirty="0"/>
              <a:t>Many see a need for boundaries, highlighting that WWU is a gas business and not a public service</a:t>
            </a:r>
          </a:p>
        </p:txBody>
      </p:sp>
      <p:sp>
        <p:nvSpPr>
          <p:cNvPr id="8" name="Rectangle 7">
            <a:extLst>
              <a:ext uri="{FF2B5EF4-FFF2-40B4-BE49-F238E27FC236}">
                <a16:creationId xmlns:a16="http://schemas.microsoft.com/office/drawing/2014/main" id="{14C09A19-067A-2361-5B3E-2EF0DBC77F6B}"/>
              </a:ext>
            </a:extLst>
          </p:cNvPr>
          <p:cNvSpPr/>
          <p:nvPr/>
        </p:nvSpPr>
        <p:spPr>
          <a:xfrm>
            <a:off x="0" y="1585144"/>
            <a:ext cx="12191999" cy="541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400" b="0"/>
              <a:t>Personal boundaries and the specific role of WWU as a business was a theme brought up often while exploring each scenario and again later when speaking about WWU partnerships.</a:t>
            </a:r>
          </a:p>
        </p:txBody>
      </p:sp>
      <p:sp>
        <p:nvSpPr>
          <p:cNvPr id="18" name="Rectangle 17">
            <a:extLst>
              <a:ext uri="{FF2B5EF4-FFF2-40B4-BE49-F238E27FC236}">
                <a16:creationId xmlns:a16="http://schemas.microsoft.com/office/drawing/2014/main" id="{F617A128-2ED1-8A62-3D48-F92A208C959E}"/>
              </a:ext>
            </a:extLst>
          </p:cNvPr>
          <p:cNvSpPr/>
          <p:nvPr/>
        </p:nvSpPr>
        <p:spPr>
          <a:xfrm>
            <a:off x="6267449" y="5902283"/>
            <a:ext cx="5313362" cy="47105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100" b="0" i="1" u="none" strike="noStrike" cap="none" normalizeH="0" baseline="0" dirty="0">
                <a:ln>
                  <a:noFill/>
                </a:ln>
                <a:solidFill>
                  <a:schemeClr val="tx1"/>
                </a:solidFill>
                <a:effectLst/>
              </a:rPr>
              <a:t>“WWU isn’t part of the National Health Service!”</a:t>
            </a:r>
          </a:p>
        </p:txBody>
      </p:sp>
      <p:sp>
        <p:nvSpPr>
          <p:cNvPr id="23" name="Rectangle 22">
            <a:extLst>
              <a:ext uri="{FF2B5EF4-FFF2-40B4-BE49-F238E27FC236}">
                <a16:creationId xmlns:a16="http://schemas.microsoft.com/office/drawing/2014/main" id="{98859FFB-0B8E-C416-D45C-46555180A898}"/>
              </a:ext>
            </a:extLst>
          </p:cNvPr>
          <p:cNvSpPr/>
          <p:nvPr/>
        </p:nvSpPr>
        <p:spPr>
          <a:xfrm>
            <a:off x="610703" y="5902283"/>
            <a:ext cx="5313362" cy="65285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100" b="0" i="1" u="none" strike="noStrike" cap="none" normalizeH="0" baseline="0" dirty="0">
                <a:ln>
                  <a:noFill/>
                </a:ln>
                <a:solidFill>
                  <a:schemeClr val="tx1"/>
                </a:solidFill>
                <a:effectLst/>
              </a:rPr>
              <a:t>“Apart from the hardship fund and signposting these people to agencies who can help, I don’t think they’ve [WWU] got any further obligation.” </a:t>
            </a:r>
          </a:p>
        </p:txBody>
      </p:sp>
      <p:sp>
        <p:nvSpPr>
          <p:cNvPr id="2" name="Rectangle 1">
            <a:extLst>
              <a:ext uri="{FF2B5EF4-FFF2-40B4-BE49-F238E27FC236}">
                <a16:creationId xmlns:a16="http://schemas.microsoft.com/office/drawing/2014/main" id="{38841DC1-2C9E-8F8B-B42A-2D86154947C9}"/>
              </a:ext>
            </a:extLst>
          </p:cNvPr>
          <p:cNvSpPr/>
          <p:nvPr/>
        </p:nvSpPr>
        <p:spPr>
          <a:xfrm>
            <a:off x="611188" y="2425499"/>
            <a:ext cx="5313362" cy="57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Blurred lines: invasion of privacy vs. safeguarding</a:t>
            </a:r>
          </a:p>
        </p:txBody>
      </p:sp>
      <p:sp>
        <p:nvSpPr>
          <p:cNvPr id="5" name="Rectangle 4">
            <a:extLst>
              <a:ext uri="{FF2B5EF4-FFF2-40B4-BE49-F238E27FC236}">
                <a16:creationId xmlns:a16="http://schemas.microsoft.com/office/drawing/2014/main" id="{20D6D9D6-1B91-270B-4792-9500C1CE47E8}"/>
              </a:ext>
            </a:extLst>
          </p:cNvPr>
          <p:cNvSpPr/>
          <p:nvPr/>
        </p:nvSpPr>
        <p:spPr>
          <a:xfrm>
            <a:off x="6267452" y="2425499"/>
            <a:ext cx="5313362" cy="571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Thin line: Business vs. charity</a:t>
            </a:r>
          </a:p>
        </p:txBody>
      </p:sp>
      <p:sp>
        <p:nvSpPr>
          <p:cNvPr id="9" name="Rectangle 8">
            <a:extLst>
              <a:ext uri="{FF2B5EF4-FFF2-40B4-BE49-F238E27FC236}">
                <a16:creationId xmlns:a16="http://schemas.microsoft.com/office/drawing/2014/main" id="{50004DFE-4F53-8E94-FDA9-9889690AA441}"/>
              </a:ext>
            </a:extLst>
          </p:cNvPr>
          <p:cNvSpPr/>
          <p:nvPr/>
        </p:nvSpPr>
        <p:spPr>
          <a:xfrm>
            <a:off x="6267449" y="3185580"/>
            <a:ext cx="5313362" cy="26024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1"/>
                </a:solidFill>
              </a:rPr>
              <a:t>There are some fundamental questions about </a:t>
            </a:r>
            <a:r>
              <a:rPr lang="en-GB" sz="1400" b="1" dirty="0">
                <a:solidFill>
                  <a:schemeClr val="tx1"/>
                </a:solidFill>
              </a:rPr>
              <a:t>whether a business such as WWU </a:t>
            </a:r>
            <a:r>
              <a:rPr lang="en-GB" sz="1400" b="1" i="1" dirty="0">
                <a:solidFill>
                  <a:schemeClr val="tx1"/>
                </a:solidFill>
              </a:rPr>
              <a:t>should</a:t>
            </a:r>
            <a:r>
              <a:rPr lang="en-GB" sz="1400" b="1" dirty="0">
                <a:solidFill>
                  <a:schemeClr val="tx1"/>
                </a:solidFill>
              </a:rPr>
              <a:t> be taking on responsibilities </a:t>
            </a:r>
            <a:r>
              <a:rPr lang="en-GB" sz="1400" dirty="0">
                <a:solidFill>
                  <a:schemeClr val="tx1"/>
                </a:solidFill>
              </a:rPr>
              <a:t>seen to be more suited to public- and third-sector organisations.</a:t>
            </a:r>
          </a:p>
          <a:p>
            <a:pPr marL="285750" indent="-285750">
              <a:buFont typeface="Arial" panose="020B0604020202020204" pitchFamily="34" charset="0"/>
              <a:buChar char="•"/>
            </a:pPr>
            <a:r>
              <a:rPr lang="en-GB" sz="1400" dirty="0">
                <a:solidFill>
                  <a:schemeClr val="tx1"/>
                </a:solidFill>
              </a:rPr>
              <a:t>Although not all customers immediately make this connection, it also raises the question of </a:t>
            </a:r>
            <a:r>
              <a:rPr lang="en-GB" sz="1400" b="1" dirty="0">
                <a:solidFill>
                  <a:schemeClr val="tx1"/>
                </a:solidFill>
              </a:rPr>
              <a:t>who pays for these services </a:t>
            </a:r>
            <a:r>
              <a:rPr lang="en-GB" sz="1400" dirty="0">
                <a:solidFill>
                  <a:schemeClr val="tx1"/>
                </a:solidFill>
              </a:rPr>
              <a:t>and what WWU’s motivations for providing them are, given they are a for-profit organisation.</a:t>
            </a:r>
          </a:p>
        </p:txBody>
      </p:sp>
      <p:sp>
        <p:nvSpPr>
          <p:cNvPr id="10" name="Content Placeholder 2">
            <a:extLst>
              <a:ext uri="{FF2B5EF4-FFF2-40B4-BE49-F238E27FC236}">
                <a16:creationId xmlns:a16="http://schemas.microsoft.com/office/drawing/2014/main" id="{3FFD00EF-56AA-995D-B14F-A9F4B31F7E0C}"/>
              </a:ext>
            </a:extLst>
          </p:cNvPr>
          <p:cNvSpPr txBox="1">
            <a:spLocks/>
          </p:cNvSpPr>
          <p:nvPr/>
        </p:nvSpPr>
        <p:spPr>
          <a:xfrm>
            <a:off x="610703" y="3185580"/>
            <a:ext cx="5313362" cy="2602482"/>
          </a:xfrm>
          <a:prstGeom prst="rect">
            <a:avLst/>
          </a:prstGeom>
          <a:solidFill>
            <a:schemeClr val="bg1">
              <a:lumMod val="95000"/>
            </a:schemeClr>
          </a:solidFill>
        </p:spPr>
        <p:txBody>
          <a:bodyPr vert="horz" lIns="72000" tIns="72000" rIns="72000" bIns="72000" rtlCol="0" anchor="ctr">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GB" sz="1400" dirty="0">
                <a:solidFill>
                  <a:schemeClr val="tx1"/>
                </a:solidFill>
              </a:rPr>
              <a:t>Although customers theoretically </a:t>
            </a:r>
            <a:r>
              <a:rPr lang="en-GB" sz="1400" b="1" dirty="0">
                <a:solidFill>
                  <a:schemeClr val="tx1"/>
                </a:solidFill>
              </a:rPr>
              <a:t>value a proactive safeguarding approach</a:t>
            </a:r>
            <a:r>
              <a:rPr lang="en-GB" sz="1400" dirty="0">
                <a:solidFill>
                  <a:schemeClr val="tx1"/>
                </a:solidFill>
              </a:rPr>
              <a:t>, the case studies prompted discussions of how far WWU can take this responsibility before it becomes invasive.</a:t>
            </a:r>
          </a:p>
          <a:p>
            <a:pPr marL="285750" indent="-285750">
              <a:buFont typeface="Arial" panose="020B0604020202020204" pitchFamily="34" charset="0"/>
              <a:buChar char="•"/>
            </a:pPr>
            <a:r>
              <a:rPr lang="en-GB" sz="1400" dirty="0">
                <a:solidFill>
                  <a:schemeClr val="tx1"/>
                </a:solidFill>
              </a:rPr>
              <a:t>The situations outlined are seen to </a:t>
            </a:r>
            <a:r>
              <a:rPr lang="en-GB" sz="1400" b="1" dirty="0">
                <a:solidFill>
                  <a:schemeClr val="tx1"/>
                </a:solidFill>
              </a:rPr>
              <a:t>require nuanced handling</a:t>
            </a:r>
            <a:r>
              <a:rPr lang="en-GB" sz="1400" dirty="0">
                <a:solidFill>
                  <a:schemeClr val="tx1"/>
                </a:solidFill>
              </a:rPr>
              <a:t> and there are situations which WWU is not seen to be qualified to deal with (e.g. complex mental health matters).</a:t>
            </a:r>
          </a:p>
          <a:p>
            <a:pPr marL="285750" indent="-285750">
              <a:buFont typeface="Arial" panose="020B0604020202020204" pitchFamily="34" charset="0"/>
              <a:buChar char="•"/>
            </a:pPr>
            <a:r>
              <a:rPr lang="en-GB" sz="1400" dirty="0">
                <a:solidFill>
                  <a:schemeClr val="tx1"/>
                </a:solidFill>
              </a:rPr>
              <a:t>For example, in Case Study C, some participants felt that contacting the customer’s husband was a step too far and </a:t>
            </a:r>
            <a:r>
              <a:rPr lang="en-GB" sz="1400" b="1" dirty="0">
                <a:solidFill>
                  <a:schemeClr val="tx1"/>
                </a:solidFill>
              </a:rPr>
              <a:t>could be considered invasive.</a:t>
            </a:r>
          </a:p>
        </p:txBody>
      </p:sp>
      <p:sp>
        <p:nvSpPr>
          <p:cNvPr id="6" name="TextBox 5">
            <a:extLst>
              <a:ext uri="{FF2B5EF4-FFF2-40B4-BE49-F238E27FC236}">
                <a16:creationId xmlns:a16="http://schemas.microsoft.com/office/drawing/2014/main" id="{97AC4A8D-9644-5AA4-1F1E-C8D6CA7AB0C1}"/>
              </a:ext>
            </a:extLst>
          </p:cNvPr>
          <p:cNvSpPr txBox="1"/>
          <p:nvPr/>
        </p:nvSpPr>
        <p:spPr>
          <a:xfrm>
            <a:off x="365857" y="5608405"/>
            <a:ext cx="511406" cy="444682"/>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1" name="TextBox 10">
            <a:extLst>
              <a:ext uri="{FF2B5EF4-FFF2-40B4-BE49-F238E27FC236}">
                <a16:creationId xmlns:a16="http://schemas.microsoft.com/office/drawing/2014/main" id="{CBE69CAB-76C4-BE5E-1D9C-44303D3CCDD0}"/>
              </a:ext>
            </a:extLst>
          </p:cNvPr>
          <p:cNvSpPr txBox="1"/>
          <p:nvPr/>
        </p:nvSpPr>
        <p:spPr>
          <a:xfrm rot="10800000">
            <a:off x="5667968" y="6310627"/>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2" name="TextBox 11">
            <a:extLst>
              <a:ext uri="{FF2B5EF4-FFF2-40B4-BE49-F238E27FC236}">
                <a16:creationId xmlns:a16="http://schemas.microsoft.com/office/drawing/2014/main" id="{9F83F68C-BD06-94AF-CF25-56073E403045}"/>
              </a:ext>
            </a:extLst>
          </p:cNvPr>
          <p:cNvSpPr txBox="1"/>
          <p:nvPr/>
        </p:nvSpPr>
        <p:spPr>
          <a:xfrm>
            <a:off x="6032206" y="5606181"/>
            <a:ext cx="511406" cy="444682"/>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3" name="TextBox 12">
            <a:extLst>
              <a:ext uri="{FF2B5EF4-FFF2-40B4-BE49-F238E27FC236}">
                <a16:creationId xmlns:a16="http://schemas.microsoft.com/office/drawing/2014/main" id="{1561067A-BBB3-D634-1557-D9BB5FB8D0D7}"/>
              </a:ext>
            </a:extLst>
          </p:cNvPr>
          <p:cNvSpPr txBox="1"/>
          <p:nvPr/>
        </p:nvSpPr>
        <p:spPr>
          <a:xfrm rot="10800000">
            <a:off x="11334317" y="6094086"/>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Tree>
    <p:extLst>
      <p:ext uri="{BB962C8B-B14F-4D97-AF65-F5344CB8AC3E}">
        <p14:creationId xmlns:p14="http://schemas.microsoft.com/office/powerpoint/2010/main" val="31611144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ilhouette of a signpost with the sun setting behind it&#10;&#10;Description automatically generated">
            <a:extLst>
              <a:ext uri="{FF2B5EF4-FFF2-40B4-BE49-F238E27FC236}">
                <a16:creationId xmlns:a16="http://schemas.microsoft.com/office/drawing/2014/main" id="{A5800F2C-0C42-AD62-CDB5-A08E0A21DD1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5779"/>
          <a:stretch/>
        </p:blipFill>
        <p:spPr>
          <a:xfrm>
            <a:off x="7643004" y="0"/>
            <a:ext cx="4548996" cy="6858000"/>
          </a:xfrm>
        </p:spPr>
      </p:pic>
      <p:sp>
        <p:nvSpPr>
          <p:cNvPr id="3" name="Title 2">
            <a:extLst>
              <a:ext uri="{FF2B5EF4-FFF2-40B4-BE49-F238E27FC236}">
                <a16:creationId xmlns:a16="http://schemas.microsoft.com/office/drawing/2014/main" id="{4F87C486-6FCE-87B1-94B8-D6DC59E4FBAA}"/>
              </a:ext>
            </a:extLst>
          </p:cNvPr>
          <p:cNvSpPr>
            <a:spLocks noGrp="1"/>
          </p:cNvSpPr>
          <p:nvPr>
            <p:ph type="title"/>
          </p:nvPr>
        </p:nvSpPr>
        <p:spPr>
          <a:xfrm>
            <a:off x="611189" y="865972"/>
            <a:ext cx="6637119" cy="944562"/>
          </a:xfrm>
        </p:spPr>
        <p:txBody>
          <a:bodyPr/>
          <a:lstStyle/>
          <a:p>
            <a:r>
              <a:rPr lang="en-GB" sz="2800" dirty="0"/>
              <a:t>As a result, many believe that WWU should focus on referrals and signposting</a:t>
            </a:r>
          </a:p>
        </p:txBody>
      </p:sp>
      <p:sp>
        <p:nvSpPr>
          <p:cNvPr id="5" name="Footer Placeholder 4">
            <a:extLst>
              <a:ext uri="{FF2B5EF4-FFF2-40B4-BE49-F238E27FC236}">
                <a16:creationId xmlns:a16="http://schemas.microsoft.com/office/drawing/2014/main" id="{F87A5CDB-1E33-DFEE-3922-57711DDD08D0}"/>
              </a:ext>
            </a:extLst>
          </p:cNvPr>
          <p:cNvSpPr>
            <a:spLocks noGrp="1"/>
          </p:cNvSpPr>
          <p:nvPr>
            <p:ph type="ftr" sz="quarter" idx="11"/>
          </p:nvPr>
        </p:nvSpPr>
        <p:spPr/>
        <p:txBody>
          <a:bodyPr/>
          <a:lstStyle/>
          <a:p>
            <a:r>
              <a:rPr lang="en-GB"/>
              <a:t>Private &amp; Confidential</a:t>
            </a:r>
          </a:p>
        </p:txBody>
      </p:sp>
      <p:grpSp>
        <p:nvGrpSpPr>
          <p:cNvPr id="9" name="Group 8">
            <a:extLst>
              <a:ext uri="{FF2B5EF4-FFF2-40B4-BE49-F238E27FC236}">
                <a16:creationId xmlns:a16="http://schemas.microsoft.com/office/drawing/2014/main" id="{769EBEA4-B6DB-69CE-DD92-6B58B0E95175}"/>
              </a:ext>
            </a:extLst>
          </p:cNvPr>
          <p:cNvGrpSpPr/>
          <p:nvPr/>
        </p:nvGrpSpPr>
        <p:grpSpPr>
          <a:xfrm>
            <a:off x="8212347" y="4606532"/>
            <a:ext cx="3796662" cy="1664647"/>
            <a:chOff x="6873713" y="5461467"/>
            <a:chExt cx="3998508" cy="1233808"/>
          </a:xfrm>
        </p:grpSpPr>
        <p:sp>
          <p:nvSpPr>
            <p:cNvPr id="10" name="Rectangle 9">
              <a:extLst>
                <a:ext uri="{FF2B5EF4-FFF2-40B4-BE49-F238E27FC236}">
                  <a16:creationId xmlns:a16="http://schemas.microsoft.com/office/drawing/2014/main" id="{E1B74D08-A74C-CC3B-8314-F5139C731590}"/>
                </a:ext>
              </a:extLst>
            </p:cNvPr>
            <p:cNvSpPr/>
            <p:nvPr/>
          </p:nvSpPr>
          <p:spPr>
            <a:xfrm>
              <a:off x="7087607" y="5658427"/>
              <a:ext cx="3570720" cy="80794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dirty="0">
                  <a:ln>
                    <a:noFill/>
                  </a:ln>
                  <a:solidFill>
                    <a:schemeClr val="tx2"/>
                  </a:solidFill>
                  <a:effectLst/>
                </a:rPr>
                <a:t>“I think WWU’s </a:t>
              </a:r>
              <a:r>
                <a:rPr kumimoji="0" lang="en-US" altLang="en-US" sz="1200" b="1" i="1" u="none" strike="noStrike" cap="none" normalizeH="0" baseline="0" dirty="0">
                  <a:ln>
                    <a:noFill/>
                  </a:ln>
                  <a:solidFill>
                    <a:schemeClr val="tx2"/>
                  </a:solidFill>
                  <a:effectLst/>
                </a:rPr>
                <a:t>duty of care ends once they’ve contacted the authorities</a:t>
              </a:r>
              <a:r>
                <a:rPr kumimoji="0" lang="en-US" altLang="en-US" sz="1200" b="0" i="1" u="none" strike="noStrike" cap="none" normalizeH="0" baseline="0" dirty="0">
                  <a:ln>
                    <a:noFill/>
                  </a:ln>
                  <a:solidFill>
                    <a:schemeClr val="tx2"/>
                  </a:solidFill>
                  <a:effectLst/>
                </a:rPr>
                <a:t>.”</a:t>
              </a:r>
            </a:p>
          </p:txBody>
        </p:sp>
        <p:sp>
          <p:nvSpPr>
            <p:cNvPr id="11" name="TextBox 10">
              <a:extLst>
                <a:ext uri="{FF2B5EF4-FFF2-40B4-BE49-F238E27FC236}">
                  <a16:creationId xmlns:a16="http://schemas.microsoft.com/office/drawing/2014/main" id="{340E3FA6-ECD7-DD20-A03F-EB60328FFBBF}"/>
                </a:ext>
              </a:extLst>
            </p:cNvPr>
            <p:cNvSpPr txBox="1"/>
            <p:nvPr/>
          </p:nvSpPr>
          <p:spPr>
            <a:xfrm>
              <a:off x="6873713" y="5461467"/>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2" name="TextBox 11">
              <a:extLst>
                <a:ext uri="{FF2B5EF4-FFF2-40B4-BE49-F238E27FC236}">
                  <a16:creationId xmlns:a16="http://schemas.microsoft.com/office/drawing/2014/main" id="{0F41E79C-02CD-C372-FE6D-60F21A7AC2BB}"/>
                </a:ext>
              </a:extLst>
            </p:cNvPr>
            <p:cNvSpPr txBox="1"/>
            <p:nvPr/>
          </p:nvSpPr>
          <p:spPr>
            <a:xfrm rot="10800000">
              <a:off x="10444432" y="6147902"/>
              <a:ext cx="427789" cy="547373"/>
            </a:xfrm>
            <a:prstGeom prst="rect">
              <a:avLst/>
            </a:prstGeom>
            <a:noFill/>
          </p:spPr>
          <p:txBody>
            <a:bodyPr wrap="none" lIns="0" tIns="0" rIns="0" bIns="0" rtlCol="0">
              <a:noAutofit/>
            </a:bodyPr>
            <a:lstStyle/>
            <a:p>
              <a:pPr algn="l"/>
              <a:r>
                <a:rPr lang="en-GB" sz="6000" b="1">
                  <a:solidFill>
                    <a:schemeClr val="bg2"/>
                  </a:solidFill>
                </a:rPr>
                <a:t>“</a:t>
              </a:r>
            </a:p>
          </p:txBody>
        </p:sp>
      </p:grpSp>
      <p:sp>
        <p:nvSpPr>
          <p:cNvPr id="13" name="Content Placeholder 2">
            <a:extLst>
              <a:ext uri="{FF2B5EF4-FFF2-40B4-BE49-F238E27FC236}">
                <a16:creationId xmlns:a16="http://schemas.microsoft.com/office/drawing/2014/main" id="{E485D86A-3806-1F53-47C9-8C6FF4365B72}"/>
              </a:ext>
            </a:extLst>
          </p:cNvPr>
          <p:cNvSpPr txBox="1">
            <a:spLocks/>
          </p:cNvSpPr>
          <p:nvPr/>
        </p:nvSpPr>
        <p:spPr>
          <a:xfrm>
            <a:off x="611189" y="2168306"/>
            <a:ext cx="6449179" cy="30290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15000"/>
              </a:lnSpc>
              <a:spcBef>
                <a:spcPts val="600"/>
              </a:spcBef>
              <a:buFont typeface="Symbol" pitchFamily="2" charset="2"/>
              <a:buChar char=""/>
            </a:pPr>
            <a:r>
              <a:rPr lang="en-GB" sz="1400" b="0" dirty="0"/>
              <a:t>While appreciative of WWU’s support and efforts, most feel that beyond basic safeguarding, they should focus on </a:t>
            </a:r>
            <a:r>
              <a:rPr lang="en-GB" sz="1400" b="1" dirty="0"/>
              <a:t>working closely with organisations that provide professional support.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They feel that WWU has a responsibility to ensure that customers receive help, without necessarily providing that help themselves.</a:t>
            </a:r>
            <a:endPar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endParaRPr>
          </a:p>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As such, customers see a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clear role for WWU in signposting and referring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customers in vulnerable situations to appropriate public or third-sector services (e.g. relevant local charities or social services in more serious cases).</a:t>
            </a:r>
          </a:p>
          <a:p>
            <a:pPr marL="342900" indent="-342900">
              <a:lnSpc>
                <a:spcPct val="115000"/>
              </a:lnSpc>
              <a:spcBef>
                <a:spcPts val="600"/>
              </a:spcBef>
              <a:buFont typeface="Symbol" pitchFamily="2" charset="2"/>
              <a:buChar char=""/>
            </a:pPr>
            <a:r>
              <a:rPr lang="en-GB" sz="1400" dirty="0">
                <a:solidFill>
                  <a:schemeClr val="tx2"/>
                </a:solidFill>
              </a:rPr>
              <a:t>Signposting was also mentioned as important to </a:t>
            </a:r>
            <a:r>
              <a:rPr lang="en-GB" sz="1400" b="1" dirty="0">
                <a:solidFill>
                  <a:schemeClr val="tx2"/>
                </a:solidFill>
              </a:rPr>
              <a:t>avoid making assumptions</a:t>
            </a:r>
            <a:r>
              <a:rPr lang="en-GB" sz="1400" dirty="0">
                <a:solidFill>
                  <a:schemeClr val="tx2"/>
                </a:solidFill>
              </a:rPr>
              <a:t> or stereotyping vulnerable customers. A one-size-fits-all approach to support is seen </a:t>
            </a:r>
            <a:r>
              <a:rPr lang="en-GB" dirty="0"/>
              <a:t>to </a:t>
            </a:r>
            <a:r>
              <a:rPr lang="en-GB" sz="1400" dirty="0">
                <a:solidFill>
                  <a:schemeClr val="tx2"/>
                </a:solidFill>
              </a:rPr>
              <a:t>potentially cause more damage and offence.</a:t>
            </a:r>
            <a:endPar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endParaRPr>
          </a:p>
          <a:p>
            <a:endParaRPr lang="en-GB" sz="1100" dirty="0">
              <a:cs typeface="Arial" panose="020B0604020202020204" pitchFamily="34" charset="0"/>
            </a:endParaRPr>
          </a:p>
        </p:txBody>
      </p:sp>
    </p:spTree>
    <p:extLst>
      <p:ext uri="{BB962C8B-B14F-4D97-AF65-F5344CB8AC3E}">
        <p14:creationId xmlns:p14="http://schemas.microsoft.com/office/powerpoint/2010/main" val="401497089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52B6-84E5-BCEE-D76C-76BB59A47C68}"/>
              </a:ext>
            </a:extLst>
          </p:cNvPr>
          <p:cNvSpPr>
            <a:spLocks noGrp="1"/>
          </p:cNvSpPr>
          <p:nvPr>
            <p:ph type="title"/>
          </p:nvPr>
        </p:nvSpPr>
        <p:spPr>
          <a:xfrm>
            <a:off x="581819" y="478180"/>
            <a:ext cx="10998992" cy="652699"/>
          </a:xfrm>
        </p:spPr>
        <p:txBody>
          <a:bodyPr/>
          <a:lstStyle/>
          <a:p>
            <a:r>
              <a:rPr lang="en-GB" sz="2700"/>
              <a:t>Customers strongly feel that theft of gas, even if inadvertent, should be discouraged</a:t>
            </a:r>
          </a:p>
        </p:txBody>
      </p:sp>
      <p:sp>
        <p:nvSpPr>
          <p:cNvPr id="4" name="Footer Placeholder 3">
            <a:extLst>
              <a:ext uri="{FF2B5EF4-FFF2-40B4-BE49-F238E27FC236}">
                <a16:creationId xmlns:a16="http://schemas.microsoft.com/office/drawing/2014/main" id="{84F2165D-DCE6-3AA5-A2A7-360DF4344183}"/>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7FB33144-30DA-A121-7049-75E423A01FFF}"/>
              </a:ext>
            </a:extLst>
          </p:cNvPr>
          <p:cNvSpPr>
            <a:spLocks noGrp="1"/>
          </p:cNvSpPr>
          <p:nvPr>
            <p:ph type="sldNum" sz="quarter" idx="12"/>
          </p:nvPr>
        </p:nvSpPr>
        <p:spPr/>
        <p:txBody>
          <a:bodyPr/>
          <a:lstStyle/>
          <a:p>
            <a:fld id="{CBA53E11-492D-48B3-9F9B-09541CA2A39A}" type="slidenum">
              <a:rPr lang="en-GB" smtClean="0"/>
              <a:t>22</a:t>
            </a:fld>
            <a:endParaRPr lang="en-GB"/>
          </a:p>
        </p:txBody>
      </p:sp>
      <p:sp>
        <p:nvSpPr>
          <p:cNvPr id="12" name="Rectangle 11">
            <a:extLst>
              <a:ext uri="{FF2B5EF4-FFF2-40B4-BE49-F238E27FC236}">
                <a16:creationId xmlns:a16="http://schemas.microsoft.com/office/drawing/2014/main" id="{AF33CACF-5286-01AB-8513-2D8A66606334}"/>
              </a:ext>
            </a:extLst>
          </p:cNvPr>
          <p:cNvSpPr/>
          <p:nvPr/>
        </p:nvSpPr>
        <p:spPr>
          <a:xfrm>
            <a:off x="7781025" y="2925376"/>
            <a:ext cx="3776681" cy="80794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dirty="0">
                <a:ln>
                  <a:noFill/>
                </a:ln>
                <a:solidFill>
                  <a:schemeClr val="tx2"/>
                </a:solidFill>
                <a:effectLst/>
              </a:rPr>
              <a:t>“If this is not handled properly, everyone’s going to be at it… </a:t>
            </a:r>
            <a:r>
              <a:rPr kumimoji="0" lang="en-US" altLang="en-US" sz="1200" b="1" i="1" u="none" strike="noStrike" cap="none" normalizeH="0" baseline="0" dirty="0">
                <a:ln>
                  <a:noFill/>
                </a:ln>
                <a:solidFill>
                  <a:schemeClr val="tx2"/>
                </a:solidFill>
                <a:effectLst/>
              </a:rPr>
              <a:t>Ultimately, it’s theft</a:t>
            </a:r>
            <a:r>
              <a:rPr kumimoji="0" lang="en-US" altLang="en-US" sz="1200" b="0" i="1" u="none" strike="noStrike" cap="none" normalizeH="0" baseline="0" dirty="0">
                <a:ln>
                  <a:noFill/>
                </a:ln>
                <a:solidFill>
                  <a:schemeClr val="tx2"/>
                </a:solidFill>
                <a:effectLst/>
              </a:rPr>
              <a:t>.”</a:t>
            </a:r>
          </a:p>
        </p:txBody>
      </p:sp>
      <p:sp>
        <p:nvSpPr>
          <p:cNvPr id="13" name="TextBox 12">
            <a:extLst>
              <a:ext uri="{FF2B5EF4-FFF2-40B4-BE49-F238E27FC236}">
                <a16:creationId xmlns:a16="http://schemas.microsoft.com/office/drawing/2014/main" id="{A27F9BDD-6DBA-5483-DDF4-70BD4EECF46F}"/>
              </a:ext>
            </a:extLst>
          </p:cNvPr>
          <p:cNvSpPr txBox="1"/>
          <p:nvPr/>
        </p:nvSpPr>
        <p:spPr>
          <a:xfrm>
            <a:off x="7523234" y="2659604"/>
            <a:ext cx="52617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4" name="TextBox 13">
            <a:extLst>
              <a:ext uri="{FF2B5EF4-FFF2-40B4-BE49-F238E27FC236}">
                <a16:creationId xmlns:a16="http://schemas.microsoft.com/office/drawing/2014/main" id="{20C90D73-7072-D14D-A726-6F3CBDF77B23}"/>
              </a:ext>
            </a:extLst>
          </p:cNvPr>
          <p:cNvSpPr txBox="1"/>
          <p:nvPr/>
        </p:nvSpPr>
        <p:spPr>
          <a:xfrm rot="10800000">
            <a:off x="11273295" y="3466766"/>
            <a:ext cx="52617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8" name="Rectangle 7">
            <a:extLst>
              <a:ext uri="{FF2B5EF4-FFF2-40B4-BE49-F238E27FC236}">
                <a16:creationId xmlns:a16="http://schemas.microsoft.com/office/drawing/2014/main" id="{7E9BA815-B4A6-8187-F1E1-780887D619E1}"/>
              </a:ext>
            </a:extLst>
          </p:cNvPr>
          <p:cNvSpPr/>
          <p:nvPr/>
        </p:nvSpPr>
        <p:spPr>
          <a:xfrm>
            <a:off x="7781025" y="4510326"/>
            <a:ext cx="3776682" cy="807943"/>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dirty="0">
                <a:ln>
                  <a:noFill/>
                </a:ln>
                <a:solidFill>
                  <a:schemeClr val="tx2"/>
                </a:solidFill>
                <a:effectLst/>
              </a:rPr>
              <a:t>“Could they work out a </a:t>
            </a:r>
            <a:r>
              <a:rPr kumimoji="0" lang="en-US" altLang="en-US" sz="1200" b="1" i="1" u="none" strike="noStrike" cap="none" normalizeH="0" baseline="0" dirty="0">
                <a:ln>
                  <a:noFill/>
                </a:ln>
                <a:solidFill>
                  <a:schemeClr val="tx2"/>
                </a:solidFill>
                <a:effectLst/>
              </a:rPr>
              <a:t>payment plan </a:t>
            </a:r>
            <a:r>
              <a:rPr kumimoji="0" lang="en-US" altLang="en-US" sz="1200" b="0" i="1" u="none" strike="noStrike" cap="none" normalizeH="0" baseline="0" dirty="0">
                <a:ln>
                  <a:noFill/>
                </a:ln>
                <a:solidFill>
                  <a:schemeClr val="tx2"/>
                </a:solidFill>
                <a:effectLst/>
              </a:rPr>
              <a:t>for her, potentially?” </a:t>
            </a:r>
          </a:p>
        </p:txBody>
      </p:sp>
      <p:sp>
        <p:nvSpPr>
          <p:cNvPr id="9" name="TextBox 8">
            <a:extLst>
              <a:ext uri="{FF2B5EF4-FFF2-40B4-BE49-F238E27FC236}">
                <a16:creationId xmlns:a16="http://schemas.microsoft.com/office/drawing/2014/main" id="{0AAAD12F-0621-226E-0FA9-D1B637B48615}"/>
              </a:ext>
            </a:extLst>
          </p:cNvPr>
          <p:cNvSpPr txBox="1"/>
          <p:nvPr/>
        </p:nvSpPr>
        <p:spPr>
          <a:xfrm>
            <a:off x="7518941" y="4244554"/>
            <a:ext cx="534765"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0" name="TextBox 9">
            <a:extLst>
              <a:ext uri="{FF2B5EF4-FFF2-40B4-BE49-F238E27FC236}">
                <a16:creationId xmlns:a16="http://schemas.microsoft.com/office/drawing/2014/main" id="{1B8E2513-E57F-7F32-6FF2-B752EFF474A3}"/>
              </a:ext>
            </a:extLst>
          </p:cNvPr>
          <p:cNvSpPr txBox="1"/>
          <p:nvPr/>
        </p:nvSpPr>
        <p:spPr>
          <a:xfrm rot="10800000">
            <a:off x="11269002" y="5051716"/>
            <a:ext cx="534765"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7" name="Rectangle 6">
            <a:extLst>
              <a:ext uri="{FF2B5EF4-FFF2-40B4-BE49-F238E27FC236}">
                <a16:creationId xmlns:a16="http://schemas.microsoft.com/office/drawing/2014/main" id="{16D9B8A2-0EC7-D699-EF88-67F6E57E6499}"/>
              </a:ext>
            </a:extLst>
          </p:cNvPr>
          <p:cNvSpPr/>
          <p:nvPr/>
        </p:nvSpPr>
        <p:spPr>
          <a:xfrm>
            <a:off x="0" y="1518474"/>
            <a:ext cx="12192000" cy="5410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400" b="0" dirty="0"/>
              <a:t>The “theft of gas” case study is received differently from the others, which may, in part be related to the labelling of the situation as ”theft”, which for many is a clear-cut crime.</a:t>
            </a:r>
          </a:p>
        </p:txBody>
      </p:sp>
      <p:sp>
        <p:nvSpPr>
          <p:cNvPr id="15" name="Content Placeholder 2">
            <a:extLst>
              <a:ext uri="{FF2B5EF4-FFF2-40B4-BE49-F238E27FC236}">
                <a16:creationId xmlns:a16="http://schemas.microsoft.com/office/drawing/2014/main" id="{AAF2319D-6307-5D01-6EB9-1ADF49F91E89}"/>
              </a:ext>
            </a:extLst>
          </p:cNvPr>
          <p:cNvSpPr txBox="1">
            <a:spLocks/>
          </p:cNvSpPr>
          <p:nvPr/>
        </p:nvSpPr>
        <p:spPr>
          <a:xfrm>
            <a:off x="611188" y="2499976"/>
            <a:ext cx="6449179" cy="30290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100000"/>
              </a:lnSpc>
              <a:spcBef>
                <a:spcPts val="0"/>
              </a:spcBef>
              <a:spcAft>
                <a:spcPts val="500"/>
              </a:spcAft>
              <a:buFont typeface="Arial" panose="020B0604020202020204" pitchFamily="34" charset="0"/>
              <a:buNone/>
              <a:defRPr sz="2000" b="1" kern="1200">
                <a:solidFill>
                  <a:schemeClr val="tx2"/>
                </a:solidFill>
                <a:latin typeface="+mn-lt"/>
                <a:ea typeface="+mn-ea"/>
                <a:cs typeface="+mn-cs"/>
              </a:defRPr>
            </a:lvl2pPr>
            <a:lvl3pPr marL="914400" indent="0" algn="ctr" defTabSz="914400" rtl="0" eaLnBrk="1" latinLnBrk="0" hangingPunct="1">
              <a:lnSpc>
                <a:spcPct val="100000"/>
              </a:lnSpc>
              <a:spcBef>
                <a:spcPts val="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Customers, who have all been affected by recent high energy prices, bring to this scenario a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sense of morality and judgement</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 rather than necessarily compassion.</a:t>
            </a:r>
          </a:p>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They feel WWU should recover the funds, partly “out of fairness” and partly to make a point and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avoid setting a precedent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for the future. Only a couple of participants thought the debt should be forgiven.</a:t>
            </a:r>
          </a:p>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However, the majority do concede that the vulnerable individual should not be expected to pay back the amount owed in one lump sum, but rather should be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put on a payment plan</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a:t>
            </a:r>
          </a:p>
          <a:p>
            <a:endParaRPr lang="en-GB" sz="1100" dirty="0">
              <a:cs typeface="Arial" panose="020B0604020202020204" pitchFamily="34" charset="0"/>
            </a:endParaRPr>
          </a:p>
        </p:txBody>
      </p:sp>
      <p:sp>
        <p:nvSpPr>
          <p:cNvPr id="16" name="Rectangle 15">
            <a:extLst>
              <a:ext uri="{FF2B5EF4-FFF2-40B4-BE49-F238E27FC236}">
                <a16:creationId xmlns:a16="http://schemas.microsoft.com/office/drawing/2014/main" id="{0C0601CB-5065-897B-A90C-7AED8EBDAB89}"/>
              </a:ext>
            </a:extLst>
          </p:cNvPr>
          <p:cNvSpPr/>
          <p:nvPr/>
        </p:nvSpPr>
        <p:spPr>
          <a:xfrm>
            <a:off x="611188" y="5721672"/>
            <a:ext cx="6372914" cy="6581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rPr>
              <a:t>Please note that despite explanation, there was still some confusion about who is theoretically owed the money and how the individual in the case study was able to use gas without a supplier in place.</a:t>
            </a:r>
          </a:p>
        </p:txBody>
      </p:sp>
    </p:spTree>
    <p:extLst>
      <p:ext uri="{BB962C8B-B14F-4D97-AF65-F5344CB8AC3E}">
        <p14:creationId xmlns:p14="http://schemas.microsoft.com/office/powerpoint/2010/main" val="8660171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24F3B8C-5C57-CA30-93B9-7DD8FD5F2B39}"/>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6D6825E6-D857-9509-DED0-DBEFA3973D9C}"/>
              </a:ext>
            </a:extLst>
          </p:cNvPr>
          <p:cNvSpPr>
            <a:spLocks noGrp="1"/>
          </p:cNvSpPr>
          <p:nvPr>
            <p:ph type="sldNum" sz="quarter" idx="12"/>
          </p:nvPr>
        </p:nvSpPr>
        <p:spPr/>
        <p:txBody>
          <a:bodyPr/>
          <a:lstStyle/>
          <a:p>
            <a:fld id="{CBA53E11-492D-48B3-9F9B-09541CA2A39A}" type="slidenum">
              <a:rPr lang="en-GB" smtClean="0"/>
              <a:pPr/>
              <a:t>23</a:t>
            </a:fld>
            <a:endParaRPr lang="en-GB"/>
          </a:p>
        </p:txBody>
      </p:sp>
      <p:sp>
        <p:nvSpPr>
          <p:cNvPr id="4" name="Title 3">
            <a:extLst>
              <a:ext uri="{FF2B5EF4-FFF2-40B4-BE49-F238E27FC236}">
                <a16:creationId xmlns:a16="http://schemas.microsoft.com/office/drawing/2014/main" id="{A15692EC-C0D5-1BB3-BFCD-A68890BF13E3}"/>
              </a:ext>
            </a:extLst>
          </p:cNvPr>
          <p:cNvSpPr>
            <a:spLocks noGrp="1"/>
          </p:cNvSpPr>
          <p:nvPr>
            <p:ph type="ctrTitle"/>
          </p:nvPr>
        </p:nvSpPr>
        <p:spPr>
          <a:xfrm>
            <a:off x="611187" y="4104000"/>
            <a:ext cx="9459739" cy="1296000"/>
          </a:xfrm>
        </p:spPr>
        <p:txBody>
          <a:bodyPr/>
          <a:lstStyle/>
          <a:p>
            <a:r>
              <a:rPr lang="en-GB"/>
              <a:t>05 Working with partners</a:t>
            </a:r>
          </a:p>
        </p:txBody>
      </p:sp>
      <p:sp>
        <p:nvSpPr>
          <p:cNvPr id="5" name="Text Placeholder 4">
            <a:extLst>
              <a:ext uri="{FF2B5EF4-FFF2-40B4-BE49-F238E27FC236}">
                <a16:creationId xmlns:a16="http://schemas.microsoft.com/office/drawing/2014/main" id="{78D49180-B0D4-1BAA-82BA-8462CF97E24B}"/>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15739707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E3E3-4E34-D7B4-E857-F29D671EA2F9}"/>
              </a:ext>
            </a:extLst>
          </p:cNvPr>
          <p:cNvSpPr>
            <a:spLocks noGrp="1"/>
          </p:cNvSpPr>
          <p:nvPr>
            <p:ph type="title"/>
          </p:nvPr>
        </p:nvSpPr>
        <p:spPr>
          <a:xfrm>
            <a:off x="610704" y="529642"/>
            <a:ext cx="11076390" cy="944562"/>
          </a:xfrm>
        </p:spPr>
        <p:txBody>
          <a:bodyPr/>
          <a:lstStyle/>
          <a:p>
            <a:r>
              <a:rPr lang="en-GB" sz="2800"/>
              <a:t>Customers feel partnerships are an appropriate and impactful way for WWU to deliver support</a:t>
            </a:r>
          </a:p>
        </p:txBody>
      </p:sp>
      <p:sp>
        <p:nvSpPr>
          <p:cNvPr id="4" name="Footer Placeholder 3">
            <a:extLst>
              <a:ext uri="{FF2B5EF4-FFF2-40B4-BE49-F238E27FC236}">
                <a16:creationId xmlns:a16="http://schemas.microsoft.com/office/drawing/2014/main" id="{9269AA54-CF8F-01CC-88F3-0B800A380DAC}"/>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33A2351-DC4D-227F-405E-F3BE9B628833}"/>
              </a:ext>
            </a:extLst>
          </p:cNvPr>
          <p:cNvSpPr>
            <a:spLocks noGrp="1"/>
          </p:cNvSpPr>
          <p:nvPr>
            <p:ph type="sldNum" sz="quarter" idx="12"/>
          </p:nvPr>
        </p:nvSpPr>
        <p:spPr/>
        <p:txBody>
          <a:bodyPr/>
          <a:lstStyle/>
          <a:p>
            <a:fld id="{CBA53E11-492D-48B3-9F9B-09541CA2A39A}" type="slidenum">
              <a:rPr lang="en-GB" smtClean="0"/>
              <a:t>24</a:t>
            </a:fld>
            <a:endParaRPr lang="en-GB"/>
          </a:p>
        </p:txBody>
      </p:sp>
      <p:sp>
        <p:nvSpPr>
          <p:cNvPr id="13" name="Rectangle 12">
            <a:extLst>
              <a:ext uri="{FF2B5EF4-FFF2-40B4-BE49-F238E27FC236}">
                <a16:creationId xmlns:a16="http://schemas.microsoft.com/office/drawing/2014/main" id="{E3800AC2-DD47-6FA7-3633-97A961C8F67C}"/>
              </a:ext>
            </a:extLst>
          </p:cNvPr>
          <p:cNvSpPr/>
          <p:nvPr/>
        </p:nvSpPr>
        <p:spPr>
          <a:xfrm>
            <a:off x="8736860" y="2080707"/>
            <a:ext cx="2950234" cy="1982562"/>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200" i="1" dirty="0">
                <a:solidFill>
                  <a:schemeClr val="tx2"/>
                </a:solidFill>
                <a:effectLst/>
                <a:ea typeface="Times New Roman" panose="02020603050405020304" pitchFamily="18" charset="0"/>
              </a:rPr>
              <a:t>WWU isn’t part of the National Health Service, </a:t>
            </a:r>
            <a:r>
              <a:rPr lang="en-GB" sz="1200" b="1" i="1" dirty="0">
                <a:solidFill>
                  <a:schemeClr val="tx2"/>
                </a:solidFill>
                <a:effectLst/>
                <a:ea typeface="Times New Roman" panose="02020603050405020304" pitchFamily="18" charset="0"/>
              </a:rPr>
              <a:t>they’re not clairvoyant, they can’t treat everybody as if every customer, every call, every person they go to has got all the issues</a:t>
            </a:r>
            <a:r>
              <a:rPr lang="en-GB" sz="1200" i="1" dirty="0">
                <a:solidFill>
                  <a:schemeClr val="tx2"/>
                </a:solidFill>
                <a:effectLst/>
                <a:ea typeface="Times New Roman" panose="02020603050405020304" pitchFamily="18" charset="0"/>
              </a:rPr>
              <a:t> […] One of the things that would be great if all the utility companies could share into one register*, I think that would be very helpful.”</a:t>
            </a:r>
          </a:p>
        </p:txBody>
      </p:sp>
      <p:sp>
        <p:nvSpPr>
          <p:cNvPr id="8" name="TextBox 7">
            <a:extLst>
              <a:ext uri="{FF2B5EF4-FFF2-40B4-BE49-F238E27FC236}">
                <a16:creationId xmlns:a16="http://schemas.microsoft.com/office/drawing/2014/main" id="{F6C3792C-E830-6476-5A88-E3C2F8B8BBDB}"/>
              </a:ext>
            </a:extLst>
          </p:cNvPr>
          <p:cNvSpPr txBox="1"/>
          <p:nvPr/>
        </p:nvSpPr>
        <p:spPr>
          <a:xfrm>
            <a:off x="8462743" y="178161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0" name="TextBox 9">
            <a:extLst>
              <a:ext uri="{FF2B5EF4-FFF2-40B4-BE49-F238E27FC236}">
                <a16:creationId xmlns:a16="http://schemas.microsoft.com/office/drawing/2014/main" id="{934B6D86-D33D-0A62-E5B8-11F8C5411BED}"/>
              </a:ext>
            </a:extLst>
          </p:cNvPr>
          <p:cNvSpPr txBox="1"/>
          <p:nvPr/>
        </p:nvSpPr>
        <p:spPr>
          <a:xfrm rot="10800000">
            <a:off x="11533422" y="3824420"/>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6" name="Content Placeholder 2">
            <a:extLst>
              <a:ext uri="{FF2B5EF4-FFF2-40B4-BE49-F238E27FC236}">
                <a16:creationId xmlns:a16="http://schemas.microsoft.com/office/drawing/2014/main" id="{12433F8B-206E-F648-5096-4CD0D7A4D23E}"/>
              </a:ext>
            </a:extLst>
          </p:cNvPr>
          <p:cNvSpPr txBox="1">
            <a:spLocks/>
          </p:cNvSpPr>
          <p:nvPr/>
        </p:nvSpPr>
        <p:spPr>
          <a:xfrm>
            <a:off x="610704" y="1845926"/>
            <a:ext cx="7534800" cy="3153831"/>
          </a:xfrm>
          <a:prstGeom prst="rect">
            <a:avLst/>
          </a:prstGeom>
          <a:noFill/>
        </p:spPr>
        <p:txBody>
          <a:bodyPr vert="horz" lIns="0" tIns="0" rIns="0" bIns="0" rtlCol="0">
            <a:norm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tx2"/>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While impressed by the many avenues of support offered by WWU directly, most think that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a line should be drawn</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 and cases handed over to proper experts when need reaches a certain point. This was particularly emphasised when it comes to a customer's mental and physical health.</a:t>
            </a:r>
          </a:p>
          <a:p>
            <a:pPr marL="34290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Participants are relatively clear on who they would turn to for support, as many have done so in the past:</a:t>
            </a:r>
          </a:p>
          <a:p>
            <a:endParaRPr lang="en-GB" dirty="0">
              <a:cs typeface="Arial" panose="020B0604020202020204" pitchFamily="34" charset="0"/>
            </a:endParaRPr>
          </a:p>
        </p:txBody>
      </p:sp>
      <p:sp>
        <p:nvSpPr>
          <p:cNvPr id="3" name="Rectangle 2">
            <a:extLst>
              <a:ext uri="{FF2B5EF4-FFF2-40B4-BE49-F238E27FC236}">
                <a16:creationId xmlns:a16="http://schemas.microsoft.com/office/drawing/2014/main" id="{2A298CB4-CF06-FD64-F0F4-325C660B674F}"/>
              </a:ext>
            </a:extLst>
          </p:cNvPr>
          <p:cNvSpPr/>
          <p:nvPr/>
        </p:nvSpPr>
        <p:spPr>
          <a:xfrm>
            <a:off x="610705" y="3757984"/>
            <a:ext cx="7534800" cy="2462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GB" sz="1200" b="1" dirty="0">
                <a:solidFill>
                  <a:schemeClr val="bg1"/>
                </a:solidFill>
                <a:latin typeface="Verdana" panose="020B0604030504040204" pitchFamily="34" charset="0"/>
                <a:ea typeface="Times New Roman" panose="02020603050405020304" pitchFamily="18" charset="0"/>
                <a:cs typeface="Arial" panose="020B0604020202020204" pitchFamily="34" charset="0"/>
              </a:rPr>
              <a:t>Sources of support</a:t>
            </a:r>
          </a:p>
          <a:p>
            <a:pPr marL="342900" indent="-342900">
              <a:lnSpc>
                <a:spcPct val="115000"/>
              </a:lnSpc>
              <a:spcBef>
                <a:spcPts val="600"/>
              </a:spcBef>
              <a:buFont typeface="Symbol" pitchFamily="2" charset="2"/>
              <a:buChar char=""/>
            </a:pPr>
            <a:r>
              <a:rPr lang="en-GB" sz="1200" b="1" dirty="0">
                <a:solidFill>
                  <a:schemeClr val="bg1"/>
                </a:solidFill>
                <a:latin typeface="Verdana" panose="020B0604030504040204" pitchFamily="34" charset="0"/>
                <a:ea typeface="Times New Roman" panose="02020603050405020304" pitchFamily="18" charset="0"/>
                <a:cs typeface="Arial" panose="020B0604020202020204" pitchFamily="34" charset="0"/>
              </a:rPr>
              <a:t>For help with paying bills:</a:t>
            </a:r>
            <a:r>
              <a:rPr lang="en-GB" sz="1200" dirty="0">
                <a:solidFill>
                  <a:schemeClr val="bg1"/>
                </a:solidFill>
                <a:latin typeface="Verdana" panose="020B0604030504040204" pitchFamily="34" charset="0"/>
                <a:ea typeface="Times New Roman" panose="02020603050405020304" pitchFamily="18" charset="0"/>
                <a:cs typeface="Arial" panose="020B0604020202020204" pitchFamily="34" charset="0"/>
              </a:rPr>
              <a:t> Most agree that their energy suppliers would be their first point of contact.</a:t>
            </a:r>
          </a:p>
          <a:p>
            <a:pPr marL="342900" indent="-342900">
              <a:lnSpc>
                <a:spcPct val="115000"/>
              </a:lnSpc>
              <a:spcBef>
                <a:spcPts val="600"/>
              </a:spcBef>
              <a:buFont typeface="Symbol" pitchFamily="2" charset="2"/>
              <a:buChar char=""/>
            </a:pPr>
            <a:r>
              <a:rPr lang="en-GB" sz="1200" b="1" dirty="0">
                <a:solidFill>
                  <a:schemeClr val="bg1"/>
                </a:solidFill>
                <a:latin typeface="Verdana" panose="020B0604030504040204" pitchFamily="34" charset="0"/>
                <a:ea typeface="Times New Roman" panose="02020603050405020304" pitchFamily="18" charset="0"/>
                <a:cs typeface="Arial" panose="020B0604020202020204" pitchFamily="34" charset="0"/>
              </a:rPr>
              <a:t>For formal support:</a:t>
            </a:r>
            <a:r>
              <a:rPr lang="en-GB" sz="1200" dirty="0">
                <a:solidFill>
                  <a:schemeClr val="bg1"/>
                </a:solidFill>
                <a:latin typeface="Verdana" panose="020B0604030504040204" pitchFamily="34" charset="0"/>
                <a:ea typeface="Times New Roman" panose="02020603050405020304" pitchFamily="18" charset="0"/>
                <a:cs typeface="Arial" panose="020B0604020202020204" pitchFamily="34" charset="0"/>
              </a:rPr>
              <a:t> Participants mention social services, Citizens Advice, charities such as the Royal British Legion, Age UK, and NSPCC, as well as debt management services. They suggest WWU could signpost to or collaborate with these services.</a:t>
            </a:r>
          </a:p>
          <a:p>
            <a:pPr marL="342900" indent="-342900">
              <a:lnSpc>
                <a:spcPct val="115000"/>
              </a:lnSpc>
              <a:spcBef>
                <a:spcPts val="600"/>
              </a:spcBef>
              <a:buFont typeface="Symbol" pitchFamily="2" charset="2"/>
              <a:buChar char=""/>
            </a:pPr>
            <a:r>
              <a:rPr lang="en-GB" sz="1200" b="1" dirty="0">
                <a:solidFill>
                  <a:schemeClr val="bg1"/>
                </a:solidFill>
                <a:latin typeface="Verdana" panose="020B0604030504040204" pitchFamily="34" charset="0"/>
                <a:ea typeface="Times New Roman" panose="02020603050405020304" pitchFamily="18" charset="0"/>
                <a:cs typeface="Arial" panose="020B0604020202020204" pitchFamily="34" charset="0"/>
              </a:rPr>
              <a:t>For informal support: </a:t>
            </a:r>
            <a:r>
              <a:rPr lang="en-GB" sz="1200" dirty="0">
                <a:solidFill>
                  <a:schemeClr val="bg1"/>
                </a:solidFill>
                <a:latin typeface="Verdana" panose="020B0604030504040204" pitchFamily="34" charset="0"/>
                <a:ea typeface="Times New Roman" panose="02020603050405020304" pitchFamily="18" charset="0"/>
                <a:cs typeface="Arial" panose="020B0604020202020204" pitchFamily="34" charset="0"/>
              </a:rPr>
              <a:t>Participants mention family, friends, and community groups. A handful of customers feel that WWU could more proactively engage with these in specific circumstances (e.g. complex needs).</a:t>
            </a:r>
          </a:p>
        </p:txBody>
      </p:sp>
    </p:spTree>
    <p:extLst>
      <p:ext uri="{BB962C8B-B14F-4D97-AF65-F5344CB8AC3E}">
        <p14:creationId xmlns:p14="http://schemas.microsoft.com/office/powerpoint/2010/main" val="331170140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52B6-84E5-BCEE-D76C-76BB59A47C68}"/>
              </a:ext>
            </a:extLst>
          </p:cNvPr>
          <p:cNvSpPr>
            <a:spLocks noGrp="1"/>
          </p:cNvSpPr>
          <p:nvPr>
            <p:ph type="title"/>
          </p:nvPr>
        </p:nvSpPr>
        <p:spPr>
          <a:xfrm>
            <a:off x="556798" y="405968"/>
            <a:ext cx="10173080" cy="944562"/>
          </a:xfrm>
        </p:spPr>
        <p:txBody>
          <a:bodyPr/>
          <a:lstStyle/>
          <a:p>
            <a:r>
              <a:rPr lang="en-GB" sz="2800" dirty="0"/>
              <a:t>The collaboration with Maggie’s Cancer Trust is positively received, though it raises questions of awareness, scope and funding</a:t>
            </a:r>
          </a:p>
        </p:txBody>
      </p:sp>
      <p:sp>
        <p:nvSpPr>
          <p:cNvPr id="5" name="Slide Number Placeholder 4">
            <a:extLst>
              <a:ext uri="{FF2B5EF4-FFF2-40B4-BE49-F238E27FC236}">
                <a16:creationId xmlns:a16="http://schemas.microsoft.com/office/drawing/2014/main" id="{7FB33144-30DA-A121-7049-75E423A01FFF}"/>
              </a:ext>
            </a:extLst>
          </p:cNvPr>
          <p:cNvSpPr>
            <a:spLocks noGrp="1"/>
          </p:cNvSpPr>
          <p:nvPr>
            <p:ph type="sldNum" sz="quarter" idx="12"/>
          </p:nvPr>
        </p:nvSpPr>
        <p:spPr/>
        <p:txBody>
          <a:bodyPr/>
          <a:lstStyle/>
          <a:p>
            <a:fld id="{CBA53E11-492D-48B3-9F9B-09541CA2A39A}" type="slidenum">
              <a:rPr lang="en-GB" smtClean="0"/>
              <a:t>25</a:t>
            </a:fld>
            <a:endParaRPr lang="en-GB"/>
          </a:p>
        </p:txBody>
      </p:sp>
      <p:sp>
        <p:nvSpPr>
          <p:cNvPr id="10" name="Rectangle 9">
            <a:extLst>
              <a:ext uri="{FF2B5EF4-FFF2-40B4-BE49-F238E27FC236}">
                <a16:creationId xmlns:a16="http://schemas.microsoft.com/office/drawing/2014/main" id="{7660F746-298E-1324-6C6D-9CD7CE38A0BE}"/>
              </a:ext>
            </a:extLst>
          </p:cNvPr>
          <p:cNvSpPr/>
          <p:nvPr/>
        </p:nvSpPr>
        <p:spPr>
          <a:xfrm>
            <a:off x="1348422" y="1655659"/>
            <a:ext cx="6713938" cy="15884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777240">
              <a:spcAft>
                <a:spcPts val="600"/>
              </a:spcAft>
              <a:buFont typeface="Wingdings" pitchFamily="2" charset="2"/>
              <a:buChar char="ü"/>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Customers understand that cancer can be devastating for families, so </a:t>
            </a:r>
            <a:r>
              <a:rPr lang="en-GB" sz="1400" b="1" dirty="0">
                <a:solidFill>
                  <a:schemeClr val="tx2"/>
                </a:solidFill>
                <a:latin typeface="Verdana" panose="020B0604030504040204" pitchFamily="34" charset="0"/>
                <a:ea typeface="Verdana" panose="020B0604030504040204" pitchFamily="34" charset="0"/>
                <a:cs typeface="Verdana" panose="020B0604030504040204" pitchFamily="34" charset="0"/>
              </a:rPr>
              <a:t>any emotional or financial support is viewed very positively</a:t>
            </a: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a:t>
            </a:r>
          </a:p>
          <a:p>
            <a:pPr marL="285750" indent="-285750">
              <a:buFont typeface="Wingdings" pitchFamily="2" charset="2"/>
              <a:buChar char="ü"/>
            </a:pPr>
            <a:r>
              <a:rPr lang="en-GB" sz="1400" dirty="0">
                <a:solidFill>
                  <a:schemeClr val="tx2"/>
                </a:solidFill>
              </a:rPr>
              <a:t>They are happy to know that WWU is aware of the difficulties people might face towards their utility bills when going through hard times and would like to see </a:t>
            </a:r>
            <a:r>
              <a:rPr lang="en-GB" sz="1400" b="1" dirty="0">
                <a:solidFill>
                  <a:schemeClr val="tx2"/>
                </a:solidFill>
              </a:rPr>
              <a:t>partnerships like these expanded</a:t>
            </a:r>
            <a:r>
              <a:rPr lang="en-GB" sz="1400" dirty="0">
                <a:solidFill>
                  <a:schemeClr val="tx2"/>
                </a:solidFill>
              </a:rPr>
              <a:t>.</a:t>
            </a:r>
          </a:p>
        </p:txBody>
      </p:sp>
      <p:sp>
        <p:nvSpPr>
          <p:cNvPr id="11" name="Rectangle 10">
            <a:extLst>
              <a:ext uri="{FF2B5EF4-FFF2-40B4-BE49-F238E27FC236}">
                <a16:creationId xmlns:a16="http://schemas.microsoft.com/office/drawing/2014/main" id="{2FC6607C-5F00-0C04-C8ED-1FAA27BB29D1}"/>
              </a:ext>
            </a:extLst>
          </p:cNvPr>
          <p:cNvSpPr/>
          <p:nvPr/>
        </p:nvSpPr>
        <p:spPr>
          <a:xfrm>
            <a:off x="1355134" y="3415749"/>
            <a:ext cx="6713938" cy="25615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777240">
              <a:spcAft>
                <a:spcPts val="600"/>
              </a:spcAft>
              <a:buFont typeface="System Font Regular"/>
              <a:buChar char="?"/>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Participants who know people who have had cancer are </a:t>
            </a:r>
            <a:r>
              <a:rPr lang="en-GB" sz="1400" b="1" dirty="0">
                <a:solidFill>
                  <a:schemeClr val="tx2"/>
                </a:solidFill>
                <a:latin typeface="Verdana" panose="020B0604030504040204" pitchFamily="34" charset="0"/>
                <a:ea typeface="Verdana" panose="020B0604030504040204" pitchFamily="34" charset="0"/>
                <a:cs typeface="Verdana" panose="020B0604030504040204" pitchFamily="34" charset="0"/>
              </a:rPr>
              <a:t>disappointed that they had never heard about this</a:t>
            </a: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 and suggest better communication about support, especially since people who go through difficult times might find it difficult to navigate all of their options.</a:t>
            </a:r>
          </a:p>
          <a:p>
            <a:pPr marL="285750" indent="-285750" defTabSz="777240">
              <a:spcAft>
                <a:spcPts val="600"/>
              </a:spcAft>
              <a:buFont typeface="System Font Regular"/>
              <a:buChar char="?"/>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Some customers show hesitation towards these partnerships, particularly towards where the funding was coming from for them.</a:t>
            </a:r>
          </a:p>
          <a:p>
            <a:pPr marL="285750" indent="-285750" defTabSz="777240">
              <a:spcAft>
                <a:spcPts val="600"/>
              </a:spcAft>
              <a:buFont typeface="System Font Regular"/>
              <a:buChar char="?"/>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A handful note that </a:t>
            </a:r>
            <a:r>
              <a:rPr lang="en-GB" sz="1400" b="1" dirty="0">
                <a:solidFill>
                  <a:schemeClr val="tx2"/>
                </a:solidFill>
                <a:latin typeface="Verdana" panose="020B0604030504040204" pitchFamily="34" charset="0"/>
                <a:ea typeface="Verdana" panose="020B0604030504040204" pitchFamily="34" charset="0"/>
                <a:cs typeface="Verdana" panose="020B0604030504040204" pitchFamily="34" charset="0"/>
              </a:rPr>
              <a:t>this support doesn’t feel as relevant to everyone</a:t>
            </a: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 and that bigger partnerships should focus on things that support a wider range of people, such as those with financial difficulties.</a:t>
            </a:r>
            <a:endParaRPr lang="en-GB" sz="1400" dirty="0">
              <a:solidFill>
                <a:schemeClr val="tx2"/>
              </a:solidFill>
            </a:endParaRPr>
          </a:p>
        </p:txBody>
      </p:sp>
      <p:sp>
        <p:nvSpPr>
          <p:cNvPr id="12" name="Rectangle 11">
            <a:extLst>
              <a:ext uri="{FF2B5EF4-FFF2-40B4-BE49-F238E27FC236}">
                <a16:creationId xmlns:a16="http://schemas.microsoft.com/office/drawing/2014/main" id="{0A65EE72-6C5F-2BA7-A681-E1E772A113AE}"/>
              </a:ext>
            </a:extLst>
          </p:cNvPr>
          <p:cNvSpPr/>
          <p:nvPr/>
        </p:nvSpPr>
        <p:spPr>
          <a:xfrm>
            <a:off x="8736861" y="4210750"/>
            <a:ext cx="2950234" cy="1930558"/>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dirty="0">
                <a:solidFill>
                  <a:schemeClr val="tx2"/>
                </a:solidFill>
                <a:effectLst/>
                <a:ea typeface="Times New Roman" panose="02020603050405020304" pitchFamily="18" charset="0"/>
                <a:cs typeface="Arial" panose="020B0604020202020204" pitchFamily="34" charset="0"/>
              </a:rPr>
              <a:t>I think it’s brilliant, I think it’s quite uplifting actually. People with cancer must be going through a terrible time, to not afford to heat their house and worry about things like that, I think if you can take that worry away, it’s one less burden on their minds, so </a:t>
            </a:r>
            <a:r>
              <a:rPr lang="en-GB" sz="1200" b="1" i="1" dirty="0">
                <a:solidFill>
                  <a:schemeClr val="tx2"/>
                </a:solidFill>
                <a:effectLst/>
                <a:ea typeface="Times New Roman" panose="02020603050405020304" pitchFamily="18" charset="0"/>
                <a:cs typeface="Arial" panose="020B0604020202020204" pitchFamily="34" charset="0"/>
              </a:rPr>
              <a:t>I think it’s really commendable. </a:t>
            </a:r>
          </a:p>
        </p:txBody>
      </p:sp>
      <p:sp>
        <p:nvSpPr>
          <p:cNvPr id="13" name="Rectangle 12">
            <a:extLst>
              <a:ext uri="{FF2B5EF4-FFF2-40B4-BE49-F238E27FC236}">
                <a16:creationId xmlns:a16="http://schemas.microsoft.com/office/drawing/2014/main" id="{6162E3FD-82F7-4EFC-628F-06F171A10593}"/>
              </a:ext>
            </a:extLst>
          </p:cNvPr>
          <p:cNvSpPr/>
          <p:nvPr/>
        </p:nvSpPr>
        <p:spPr>
          <a:xfrm>
            <a:off x="8736591" y="1864379"/>
            <a:ext cx="2950234" cy="175667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dirty="0">
                <a:ln>
                  <a:noFill/>
                </a:ln>
                <a:solidFill>
                  <a:schemeClr val="tx2"/>
                </a:solidFill>
                <a:effectLst/>
              </a:rPr>
              <a:t>“</a:t>
            </a:r>
            <a:r>
              <a:rPr kumimoji="0" lang="en-US" altLang="en-US" sz="1200" b="1" i="1" u="none" strike="noStrike" cap="none" normalizeH="0" baseline="0" dirty="0">
                <a:ln>
                  <a:noFill/>
                </a:ln>
                <a:solidFill>
                  <a:schemeClr val="tx2"/>
                </a:solidFill>
                <a:effectLst/>
              </a:rPr>
              <a:t>Something they could do is advertise what they do and offer</a:t>
            </a:r>
            <a:r>
              <a:rPr lang="en-US" altLang="en-US" sz="1200" b="1" i="1" dirty="0">
                <a:solidFill>
                  <a:schemeClr val="tx2"/>
                </a:solidFill>
              </a:rPr>
              <a:t>. </a:t>
            </a:r>
            <a:r>
              <a:rPr lang="en-US" altLang="en-US" sz="1200" i="1" dirty="0">
                <a:solidFill>
                  <a:schemeClr val="tx2"/>
                </a:solidFill>
              </a:rPr>
              <a:t>T</a:t>
            </a:r>
            <a:r>
              <a:rPr kumimoji="0" lang="en-US" altLang="en-US" sz="1200" b="0" i="1" u="none" strike="noStrike" cap="none" normalizeH="0" baseline="0" dirty="0">
                <a:ln>
                  <a:noFill/>
                </a:ln>
                <a:solidFill>
                  <a:schemeClr val="tx2"/>
                </a:solidFill>
                <a:effectLst/>
              </a:rPr>
              <a:t>hese services aren’t super advertised</a:t>
            </a:r>
            <a:r>
              <a:rPr lang="en-US" altLang="en-US" sz="1200" i="1" dirty="0">
                <a:solidFill>
                  <a:schemeClr val="tx2"/>
                </a:solidFill>
              </a:rPr>
              <a:t>; </a:t>
            </a:r>
            <a:r>
              <a:rPr kumimoji="0" lang="en-US" altLang="en-US" sz="1200" b="0" i="1" u="none" strike="noStrike" cap="none" normalizeH="0" baseline="0" dirty="0">
                <a:ln>
                  <a:noFill/>
                </a:ln>
                <a:solidFill>
                  <a:schemeClr val="tx2"/>
                </a:solidFill>
                <a:effectLst/>
              </a:rPr>
              <a:t>I’ve never seen any more information about this. Be </a:t>
            </a:r>
            <a:r>
              <a:rPr kumimoji="0" lang="en-US" altLang="en-US" sz="1200" b="1" i="1" u="none" strike="noStrike" cap="none" normalizeH="0" baseline="0" dirty="0">
                <a:ln>
                  <a:noFill/>
                </a:ln>
                <a:solidFill>
                  <a:schemeClr val="tx2"/>
                </a:solidFill>
                <a:effectLst/>
              </a:rPr>
              <a:t>more proactive</a:t>
            </a:r>
            <a:r>
              <a:rPr kumimoji="0" lang="en-US" altLang="en-US" sz="1200" b="0" i="1" u="none" strike="noStrike" cap="none" normalizeH="0" baseline="0" dirty="0">
                <a:ln>
                  <a:noFill/>
                </a:ln>
                <a:solidFill>
                  <a:schemeClr val="tx2"/>
                </a:solidFill>
                <a:effectLst/>
              </a:rPr>
              <a:t> so people know even if they are not currently vulnerable. “</a:t>
            </a:r>
          </a:p>
        </p:txBody>
      </p:sp>
      <p:sp>
        <p:nvSpPr>
          <p:cNvPr id="14" name="TextBox 13">
            <a:extLst>
              <a:ext uri="{FF2B5EF4-FFF2-40B4-BE49-F238E27FC236}">
                <a16:creationId xmlns:a16="http://schemas.microsoft.com/office/drawing/2014/main" id="{7E733348-A58E-7C06-6B41-1B4527E88300}"/>
              </a:ext>
            </a:extLst>
          </p:cNvPr>
          <p:cNvSpPr txBox="1"/>
          <p:nvPr/>
        </p:nvSpPr>
        <p:spPr>
          <a:xfrm>
            <a:off x="8571893" y="1571359"/>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5" name="TextBox 14">
            <a:extLst>
              <a:ext uri="{FF2B5EF4-FFF2-40B4-BE49-F238E27FC236}">
                <a16:creationId xmlns:a16="http://schemas.microsoft.com/office/drawing/2014/main" id="{94D53362-F962-B38D-19C2-018AEC61B44D}"/>
              </a:ext>
            </a:extLst>
          </p:cNvPr>
          <p:cNvSpPr txBox="1"/>
          <p:nvPr/>
        </p:nvSpPr>
        <p:spPr>
          <a:xfrm rot="10800000">
            <a:off x="11423734" y="3358425"/>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6" name="TextBox 15">
            <a:extLst>
              <a:ext uri="{FF2B5EF4-FFF2-40B4-BE49-F238E27FC236}">
                <a16:creationId xmlns:a16="http://schemas.microsoft.com/office/drawing/2014/main" id="{A63445EA-5E53-0450-BFF6-8C2E260BA33F}"/>
              </a:ext>
            </a:extLst>
          </p:cNvPr>
          <p:cNvSpPr txBox="1"/>
          <p:nvPr/>
        </p:nvSpPr>
        <p:spPr>
          <a:xfrm>
            <a:off x="8519503" y="3926004"/>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7" name="TextBox 16">
            <a:extLst>
              <a:ext uri="{FF2B5EF4-FFF2-40B4-BE49-F238E27FC236}">
                <a16:creationId xmlns:a16="http://schemas.microsoft.com/office/drawing/2014/main" id="{455749A1-60DC-2663-81AE-7E24CEEF2C1E}"/>
              </a:ext>
            </a:extLst>
          </p:cNvPr>
          <p:cNvSpPr txBox="1"/>
          <p:nvPr/>
        </p:nvSpPr>
        <p:spPr>
          <a:xfrm rot="10800000">
            <a:off x="11481560" y="5867621"/>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6" name="Rectangle 5">
            <a:extLst>
              <a:ext uri="{FF2B5EF4-FFF2-40B4-BE49-F238E27FC236}">
                <a16:creationId xmlns:a16="http://schemas.microsoft.com/office/drawing/2014/main" id="{96148F88-78CD-549B-9F4B-AE2BECAEBC42}"/>
              </a:ext>
            </a:extLst>
          </p:cNvPr>
          <p:cNvSpPr/>
          <p:nvPr/>
        </p:nvSpPr>
        <p:spPr>
          <a:xfrm rot="16200000">
            <a:off x="42229" y="2175775"/>
            <a:ext cx="1589327" cy="547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200" b="1">
                <a:solidFill>
                  <a:schemeClr val="bg1"/>
                </a:solidFill>
              </a:rPr>
              <a:t>Positives</a:t>
            </a:r>
          </a:p>
        </p:txBody>
      </p:sp>
      <p:sp>
        <p:nvSpPr>
          <p:cNvPr id="7" name="Rectangle 6">
            <a:extLst>
              <a:ext uri="{FF2B5EF4-FFF2-40B4-BE49-F238E27FC236}">
                <a16:creationId xmlns:a16="http://schemas.microsoft.com/office/drawing/2014/main" id="{A1E91EE6-4013-C0D1-C67B-4762270F89AB}"/>
              </a:ext>
            </a:extLst>
          </p:cNvPr>
          <p:cNvSpPr/>
          <p:nvPr/>
        </p:nvSpPr>
        <p:spPr>
          <a:xfrm rot="16200000">
            <a:off x="-443686" y="4429483"/>
            <a:ext cx="2548341" cy="547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200" b="1">
                <a:solidFill>
                  <a:schemeClr val="bg1"/>
                </a:solidFill>
              </a:rPr>
              <a:t>Concerns</a:t>
            </a:r>
          </a:p>
        </p:txBody>
      </p:sp>
      <p:pic>
        <p:nvPicPr>
          <p:cNvPr id="3" name="Picture 2">
            <a:extLst>
              <a:ext uri="{FF2B5EF4-FFF2-40B4-BE49-F238E27FC236}">
                <a16:creationId xmlns:a16="http://schemas.microsoft.com/office/drawing/2014/main" id="{EA1170A1-96E5-71B0-CBB1-B5F70F283271}"/>
              </a:ext>
            </a:extLst>
          </p:cNvPr>
          <p:cNvPicPr>
            <a:picLocks noChangeAspect="1"/>
          </p:cNvPicPr>
          <p:nvPr/>
        </p:nvPicPr>
        <p:blipFill>
          <a:blip r:embed="rId3"/>
          <a:stretch>
            <a:fillRect/>
          </a:stretch>
        </p:blipFill>
        <p:spPr>
          <a:xfrm>
            <a:off x="10763406" y="230133"/>
            <a:ext cx="1145943" cy="1329294"/>
          </a:xfrm>
          <a:prstGeom prst="rect">
            <a:avLst/>
          </a:prstGeom>
        </p:spPr>
      </p:pic>
    </p:spTree>
    <p:extLst>
      <p:ext uri="{BB962C8B-B14F-4D97-AF65-F5344CB8AC3E}">
        <p14:creationId xmlns:p14="http://schemas.microsoft.com/office/powerpoint/2010/main" val="22583308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52B6-84E5-BCEE-D76C-76BB59A47C68}"/>
              </a:ext>
            </a:extLst>
          </p:cNvPr>
          <p:cNvSpPr>
            <a:spLocks noGrp="1"/>
          </p:cNvSpPr>
          <p:nvPr>
            <p:ph type="title"/>
          </p:nvPr>
        </p:nvSpPr>
        <p:spPr>
          <a:xfrm>
            <a:off x="471113" y="493162"/>
            <a:ext cx="10204382" cy="944562"/>
          </a:xfrm>
        </p:spPr>
        <p:txBody>
          <a:bodyPr/>
          <a:lstStyle/>
          <a:p>
            <a:r>
              <a:rPr lang="en-GB" sz="2800" dirty="0"/>
              <a:t>A partnership with Citizens Advice intuitively makes sense and is seen to potentially reach a wider range of WWU customers </a:t>
            </a:r>
          </a:p>
        </p:txBody>
      </p:sp>
      <p:sp>
        <p:nvSpPr>
          <p:cNvPr id="5" name="Slide Number Placeholder 4">
            <a:extLst>
              <a:ext uri="{FF2B5EF4-FFF2-40B4-BE49-F238E27FC236}">
                <a16:creationId xmlns:a16="http://schemas.microsoft.com/office/drawing/2014/main" id="{7FB33144-30DA-A121-7049-75E423A01FFF}"/>
              </a:ext>
            </a:extLst>
          </p:cNvPr>
          <p:cNvSpPr>
            <a:spLocks noGrp="1"/>
          </p:cNvSpPr>
          <p:nvPr>
            <p:ph type="sldNum" sz="quarter" idx="12"/>
          </p:nvPr>
        </p:nvSpPr>
        <p:spPr/>
        <p:txBody>
          <a:bodyPr/>
          <a:lstStyle/>
          <a:p>
            <a:fld id="{CBA53E11-492D-48B3-9F9B-09541CA2A39A}" type="slidenum">
              <a:rPr lang="en-GB" smtClean="0"/>
              <a:t>26</a:t>
            </a:fld>
            <a:endParaRPr lang="en-GB"/>
          </a:p>
        </p:txBody>
      </p:sp>
      <p:sp>
        <p:nvSpPr>
          <p:cNvPr id="10" name="Rectangle 9">
            <a:extLst>
              <a:ext uri="{FF2B5EF4-FFF2-40B4-BE49-F238E27FC236}">
                <a16:creationId xmlns:a16="http://schemas.microsoft.com/office/drawing/2014/main" id="{7660F746-298E-1324-6C6D-9CD7CE38A0BE}"/>
              </a:ext>
            </a:extLst>
          </p:cNvPr>
          <p:cNvSpPr/>
          <p:nvPr/>
        </p:nvSpPr>
        <p:spPr>
          <a:xfrm>
            <a:off x="1099930" y="1905629"/>
            <a:ext cx="7211160" cy="24439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777240">
              <a:spcAft>
                <a:spcPts val="600"/>
              </a:spcAft>
              <a:buFont typeface="Wingdings" pitchFamily="2" charset="2"/>
              <a:buChar char="ü"/>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Participants refer to previous case studies when hearing about the partnership with Citizens Advice, which resurfaced discussions about personal responsibility and WWU’s responsibility.</a:t>
            </a:r>
          </a:p>
          <a:p>
            <a:pPr marL="285750" indent="-285750" defTabSz="777240">
              <a:spcAft>
                <a:spcPts val="600"/>
              </a:spcAft>
              <a:buFont typeface="Wingdings" pitchFamily="2" charset="2"/>
              <a:buChar char="ü"/>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Overall, many are very favourable towards this, viewing it through the lens of the cost-of-living crisis, with a particular concern about fuel debt and protecting people in vulnerable situations. </a:t>
            </a:r>
          </a:p>
          <a:p>
            <a:pPr marL="285750" indent="-285750" defTabSz="777240">
              <a:spcAft>
                <a:spcPts val="600"/>
              </a:spcAft>
              <a:buFont typeface="Wingdings" pitchFamily="2" charset="2"/>
              <a:buChar char="ü"/>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Many note that </a:t>
            </a:r>
            <a:r>
              <a:rPr lang="en-GB" sz="1400" b="1" dirty="0">
                <a:solidFill>
                  <a:schemeClr val="tx2"/>
                </a:solidFill>
                <a:latin typeface="Verdana" panose="020B0604030504040204" pitchFamily="34" charset="0"/>
                <a:ea typeface="Verdana" panose="020B0604030504040204" pitchFamily="34" charset="0"/>
                <a:cs typeface="Verdana" panose="020B0604030504040204" pitchFamily="34" charset="0"/>
              </a:rPr>
              <a:t>there is a clear role for WWU in this partnership</a:t>
            </a: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 and that it feels like a “natural” pairing </a:t>
            </a:r>
          </a:p>
          <a:p>
            <a:pPr marL="285750" indent="-285750" defTabSz="777240">
              <a:spcAft>
                <a:spcPts val="600"/>
              </a:spcAft>
              <a:buFont typeface="Wingdings" pitchFamily="2" charset="2"/>
              <a:buChar char="ü"/>
            </a:pP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They welcome that this </a:t>
            </a:r>
            <a:r>
              <a:rPr lang="en-GB" sz="1400" b="1" dirty="0">
                <a:solidFill>
                  <a:schemeClr val="tx2"/>
                </a:solidFill>
                <a:latin typeface="Verdana" panose="020B0604030504040204" pitchFamily="34" charset="0"/>
                <a:ea typeface="Verdana" panose="020B0604030504040204" pitchFamily="34" charset="0"/>
                <a:cs typeface="Verdana" panose="020B0604030504040204" pitchFamily="34" charset="0"/>
              </a:rPr>
              <a:t>could be helpful for anyone</a:t>
            </a:r>
            <a:r>
              <a:rPr lang="en-GB" sz="1400" dirty="0">
                <a:solidFill>
                  <a:schemeClr val="tx2"/>
                </a:solidFill>
                <a:latin typeface="Verdana" panose="020B0604030504040204" pitchFamily="34" charset="0"/>
                <a:ea typeface="Verdana" panose="020B0604030504040204" pitchFamily="34" charset="0"/>
                <a:cs typeface="Verdana" panose="020B0604030504040204" pitchFamily="34" charset="0"/>
              </a:rPr>
              <a:t>, not just those with specific characteristics.</a:t>
            </a:r>
            <a:endParaRPr lang="en-GB" sz="1400" dirty="0">
              <a:solidFill>
                <a:schemeClr val="tx2"/>
              </a:solidFill>
            </a:endParaRPr>
          </a:p>
        </p:txBody>
      </p:sp>
      <p:sp>
        <p:nvSpPr>
          <p:cNvPr id="11" name="Rectangle 10">
            <a:extLst>
              <a:ext uri="{FF2B5EF4-FFF2-40B4-BE49-F238E27FC236}">
                <a16:creationId xmlns:a16="http://schemas.microsoft.com/office/drawing/2014/main" id="{2FC6607C-5F00-0C04-C8ED-1FAA27BB29D1}"/>
              </a:ext>
            </a:extLst>
          </p:cNvPr>
          <p:cNvSpPr/>
          <p:nvPr/>
        </p:nvSpPr>
        <p:spPr>
          <a:xfrm>
            <a:off x="1099930" y="4709876"/>
            <a:ext cx="7211160" cy="103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System Font Regular"/>
              <a:buChar char="?"/>
            </a:pPr>
            <a:r>
              <a:rPr lang="en-GB" sz="1400" dirty="0">
                <a:solidFill>
                  <a:schemeClr val="tx2"/>
                </a:solidFill>
              </a:rPr>
              <a:t>As with the Maggie’s partnership, there is some hesitation and questions as to where the funding for this was coming from.</a:t>
            </a:r>
          </a:p>
        </p:txBody>
      </p:sp>
      <p:sp>
        <p:nvSpPr>
          <p:cNvPr id="12" name="Rectangle 11">
            <a:extLst>
              <a:ext uri="{FF2B5EF4-FFF2-40B4-BE49-F238E27FC236}">
                <a16:creationId xmlns:a16="http://schemas.microsoft.com/office/drawing/2014/main" id="{0A65EE72-6C5F-2BA7-A681-E1E772A113AE}"/>
              </a:ext>
            </a:extLst>
          </p:cNvPr>
          <p:cNvSpPr/>
          <p:nvPr/>
        </p:nvSpPr>
        <p:spPr>
          <a:xfrm>
            <a:off x="8736861" y="4436190"/>
            <a:ext cx="2950234" cy="1034031"/>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kumimoji="0" lang="en-US" altLang="en-US" sz="1200" b="1" i="1" u="none" strike="noStrike" cap="none" normalizeH="0" baseline="0" dirty="0">
                <a:ln>
                  <a:noFill/>
                </a:ln>
                <a:solidFill>
                  <a:schemeClr val="tx2"/>
                </a:solidFill>
                <a:effectLst/>
              </a:rPr>
              <a:t>The money to fund this is coming out of my wages </a:t>
            </a:r>
            <a:r>
              <a:rPr kumimoji="0" lang="en-US" altLang="en-US" sz="1200" b="0" i="1" u="none" strike="noStrike" cap="none" normalizeH="0" baseline="0" dirty="0">
                <a:ln>
                  <a:noFill/>
                </a:ln>
                <a:solidFill>
                  <a:schemeClr val="tx2"/>
                </a:solidFill>
                <a:effectLst/>
              </a:rPr>
              <a:t>which pays the bills!</a:t>
            </a:r>
          </a:p>
        </p:txBody>
      </p:sp>
      <p:sp>
        <p:nvSpPr>
          <p:cNvPr id="13" name="Rectangle 12">
            <a:extLst>
              <a:ext uri="{FF2B5EF4-FFF2-40B4-BE49-F238E27FC236}">
                <a16:creationId xmlns:a16="http://schemas.microsoft.com/office/drawing/2014/main" id="{6162E3FD-82F7-4EFC-628F-06F171A10593}"/>
              </a:ext>
            </a:extLst>
          </p:cNvPr>
          <p:cNvSpPr/>
          <p:nvPr/>
        </p:nvSpPr>
        <p:spPr>
          <a:xfrm>
            <a:off x="8736861" y="2361731"/>
            <a:ext cx="2950234" cy="109809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0" lang="en-US" altLang="en-US" sz="1200" b="0" i="1" u="none" strike="noStrike" cap="none" normalizeH="0" baseline="0" dirty="0">
                <a:ln>
                  <a:noFill/>
                </a:ln>
                <a:solidFill>
                  <a:schemeClr val="tx2"/>
                </a:solidFill>
                <a:effectLst/>
              </a:rPr>
              <a:t>I think this is good. </a:t>
            </a:r>
            <a:r>
              <a:rPr kumimoji="0" lang="en-US" altLang="en-US" sz="1200" b="1" i="1" u="none" strike="noStrike" cap="none" normalizeH="0" baseline="0" dirty="0">
                <a:ln>
                  <a:noFill/>
                </a:ln>
                <a:solidFill>
                  <a:schemeClr val="tx2"/>
                </a:solidFill>
                <a:effectLst/>
              </a:rPr>
              <a:t>Citizens Advice can also help to refer people to other services</a:t>
            </a:r>
            <a:r>
              <a:rPr kumimoji="0" lang="en-US" altLang="en-US" sz="1200" b="0" i="1" u="none" strike="noStrike" cap="none" normalizeH="0" baseline="0" dirty="0">
                <a:ln>
                  <a:noFill/>
                </a:ln>
                <a:solidFill>
                  <a:schemeClr val="tx2"/>
                </a:solidFill>
                <a:effectLst/>
              </a:rPr>
              <a:t> they might need.</a:t>
            </a:r>
          </a:p>
        </p:txBody>
      </p:sp>
      <p:sp>
        <p:nvSpPr>
          <p:cNvPr id="14" name="TextBox 13">
            <a:extLst>
              <a:ext uri="{FF2B5EF4-FFF2-40B4-BE49-F238E27FC236}">
                <a16:creationId xmlns:a16="http://schemas.microsoft.com/office/drawing/2014/main" id="{7E733348-A58E-7C06-6B41-1B4527E88300}"/>
              </a:ext>
            </a:extLst>
          </p:cNvPr>
          <p:cNvSpPr txBox="1"/>
          <p:nvPr/>
        </p:nvSpPr>
        <p:spPr>
          <a:xfrm>
            <a:off x="8524984" y="2045278"/>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5" name="TextBox 14">
            <a:extLst>
              <a:ext uri="{FF2B5EF4-FFF2-40B4-BE49-F238E27FC236}">
                <a16:creationId xmlns:a16="http://schemas.microsoft.com/office/drawing/2014/main" id="{94D53362-F962-B38D-19C2-018AEC61B44D}"/>
              </a:ext>
            </a:extLst>
          </p:cNvPr>
          <p:cNvSpPr txBox="1"/>
          <p:nvPr/>
        </p:nvSpPr>
        <p:spPr>
          <a:xfrm rot="10800000">
            <a:off x="11473200" y="3180079"/>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6" name="TextBox 15">
            <a:extLst>
              <a:ext uri="{FF2B5EF4-FFF2-40B4-BE49-F238E27FC236}">
                <a16:creationId xmlns:a16="http://schemas.microsoft.com/office/drawing/2014/main" id="{A63445EA-5E53-0450-BFF6-8C2E260BA33F}"/>
              </a:ext>
            </a:extLst>
          </p:cNvPr>
          <p:cNvSpPr txBox="1"/>
          <p:nvPr/>
        </p:nvSpPr>
        <p:spPr>
          <a:xfrm>
            <a:off x="8528448" y="416564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7" name="TextBox 16">
            <a:extLst>
              <a:ext uri="{FF2B5EF4-FFF2-40B4-BE49-F238E27FC236}">
                <a16:creationId xmlns:a16="http://schemas.microsoft.com/office/drawing/2014/main" id="{455749A1-60DC-2663-81AE-7E24CEEF2C1E}"/>
              </a:ext>
            </a:extLst>
          </p:cNvPr>
          <p:cNvSpPr txBox="1"/>
          <p:nvPr/>
        </p:nvSpPr>
        <p:spPr>
          <a:xfrm rot="10800000">
            <a:off x="11476664" y="5196534"/>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3" name="TextBox 2">
            <a:extLst>
              <a:ext uri="{FF2B5EF4-FFF2-40B4-BE49-F238E27FC236}">
                <a16:creationId xmlns:a16="http://schemas.microsoft.com/office/drawing/2014/main" id="{421E7B46-C325-0522-7732-811031959CEA}"/>
              </a:ext>
            </a:extLst>
          </p:cNvPr>
          <p:cNvSpPr txBox="1"/>
          <p:nvPr/>
        </p:nvSpPr>
        <p:spPr>
          <a:xfrm>
            <a:off x="10071652" y="728870"/>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7" name="Rectangle 6">
            <a:extLst>
              <a:ext uri="{FF2B5EF4-FFF2-40B4-BE49-F238E27FC236}">
                <a16:creationId xmlns:a16="http://schemas.microsoft.com/office/drawing/2014/main" id="{1C86F4CD-8402-0785-AD1B-C7103B65F2DA}"/>
              </a:ext>
            </a:extLst>
          </p:cNvPr>
          <p:cNvSpPr/>
          <p:nvPr/>
        </p:nvSpPr>
        <p:spPr>
          <a:xfrm rot="16200000">
            <a:off x="-509643" y="2853917"/>
            <a:ext cx="2443952" cy="547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200" b="1">
                <a:solidFill>
                  <a:schemeClr val="bg1"/>
                </a:solidFill>
              </a:rPr>
              <a:t>Positives</a:t>
            </a:r>
          </a:p>
        </p:txBody>
      </p:sp>
      <p:sp>
        <p:nvSpPr>
          <p:cNvPr id="18" name="Rectangle 17">
            <a:extLst>
              <a:ext uri="{FF2B5EF4-FFF2-40B4-BE49-F238E27FC236}">
                <a16:creationId xmlns:a16="http://schemas.microsoft.com/office/drawing/2014/main" id="{E35C9D8B-FC06-D574-B08F-0161DC1E58B1}"/>
              </a:ext>
            </a:extLst>
          </p:cNvPr>
          <p:cNvSpPr/>
          <p:nvPr/>
        </p:nvSpPr>
        <p:spPr>
          <a:xfrm rot="16200000">
            <a:off x="195317" y="4953202"/>
            <a:ext cx="1034029" cy="547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200" b="1">
                <a:solidFill>
                  <a:schemeClr val="bg1"/>
                </a:solidFill>
              </a:rPr>
              <a:t>Concerns</a:t>
            </a:r>
          </a:p>
        </p:txBody>
      </p:sp>
      <p:pic>
        <p:nvPicPr>
          <p:cNvPr id="6" name="Picture 2" descr="Citizens Advice - Wikipedia">
            <a:extLst>
              <a:ext uri="{FF2B5EF4-FFF2-40B4-BE49-F238E27FC236}">
                <a16:creationId xmlns:a16="http://schemas.microsoft.com/office/drawing/2014/main" id="{B36CBD16-671C-D7C2-E20C-C0F37DBF4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495" y="100361"/>
            <a:ext cx="1400758" cy="140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71751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E3E3-4E34-D7B4-E857-F29D671EA2F9}"/>
              </a:ext>
            </a:extLst>
          </p:cNvPr>
          <p:cNvSpPr>
            <a:spLocks noGrp="1"/>
          </p:cNvSpPr>
          <p:nvPr>
            <p:ph type="title"/>
          </p:nvPr>
        </p:nvSpPr>
        <p:spPr>
          <a:xfrm>
            <a:off x="611188" y="932312"/>
            <a:ext cx="11075907" cy="528284"/>
          </a:xfrm>
        </p:spPr>
        <p:txBody>
          <a:bodyPr/>
          <a:lstStyle/>
          <a:p>
            <a:r>
              <a:rPr lang="en-GB" sz="2800"/>
              <a:t>While most are happy to contribute to fund support measures, perceptions of profits within the oil and gas industry can cause feelings of resentment </a:t>
            </a:r>
          </a:p>
        </p:txBody>
      </p:sp>
      <p:sp>
        <p:nvSpPr>
          <p:cNvPr id="3" name="Content Placeholder 2">
            <a:extLst>
              <a:ext uri="{FF2B5EF4-FFF2-40B4-BE49-F238E27FC236}">
                <a16:creationId xmlns:a16="http://schemas.microsoft.com/office/drawing/2014/main" id="{96E4E6CD-4665-A49B-7F24-D9663E403262}"/>
              </a:ext>
            </a:extLst>
          </p:cNvPr>
          <p:cNvSpPr>
            <a:spLocks noGrp="1"/>
          </p:cNvSpPr>
          <p:nvPr>
            <p:ph idx="1"/>
          </p:nvPr>
        </p:nvSpPr>
        <p:spPr>
          <a:xfrm>
            <a:off x="599702" y="2032544"/>
            <a:ext cx="7535285" cy="3192973"/>
          </a:xfrm>
        </p:spPr>
        <p:txBody>
          <a:bodyPr/>
          <a:lstStyle/>
          <a:p>
            <a:pPr marL="342900" lvl="0" indent="-342900">
              <a:lnSpc>
                <a:spcPct val="115000"/>
              </a:lnSpc>
              <a:spcBef>
                <a:spcPts val="600"/>
              </a:spcBef>
              <a:buFont typeface="Symbol" pitchFamily="2" charset="2"/>
              <a:buChar char=""/>
            </a:pP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Most people are </a:t>
            </a:r>
            <a:r>
              <a:rPr lang="en-GB"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willing to pay more money </a:t>
            </a:r>
            <a:r>
              <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towards WWU support and partnerships, especially once finding out how little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it costs them per annum.</a:t>
            </a:r>
          </a:p>
          <a:p>
            <a:pPr marL="558900" lvl="2"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However, some are surprised to find that this is something they have already been funding, seemingly without being told.</a:t>
            </a:r>
          </a:p>
          <a:p>
            <a:pPr marL="342900" lvl="0"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Further, in the current context of high energy costs, combined with reported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record profits for some oil and gas companies</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 the question of funding immediately prompts comments about company bonuses and profits. </a:t>
            </a:r>
          </a:p>
          <a:p>
            <a:pPr marL="558900" lvl="2" indent="-342900">
              <a:lnSpc>
                <a:spcPct val="115000"/>
              </a:lnSpc>
              <a:spcBef>
                <a:spcPts val="600"/>
              </a:spcBef>
              <a:buFont typeface="Symbol" pitchFamily="2" charset="2"/>
              <a:buChar char=""/>
            </a:pP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This is further </a:t>
            </a:r>
            <a:r>
              <a:rPr lang="en-GB" b="1" dirty="0">
                <a:solidFill>
                  <a:srgbClr val="383849"/>
                </a:solidFill>
                <a:latin typeface="Verdana" panose="020B0604030504040204" pitchFamily="34" charset="0"/>
                <a:ea typeface="Times New Roman" panose="02020603050405020304" pitchFamily="18" charset="0"/>
                <a:cs typeface="Arial" panose="020B0604020202020204" pitchFamily="34" charset="0"/>
              </a:rPr>
              <a:t>exacerbated by poor understanding </a:t>
            </a:r>
            <a:r>
              <a:rPr lang="en-GB" dirty="0">
                <a:solidFill>
                  <a:srgbClr val="383849"/>
                </a:solidFill>
                <a:latin typeface="Verdana" panose="020B0604030504040204" pitchFamily="34" charset="0"/>
                <a:ea typeface="Times New Roman" panose="02020603050405020304" pitchFamily="18" charset="0"/>
                <a:cs typeface="Arial" panose="020B0604020202020204" pitchFamily="34" charset="0"/>
              </a:rPr>
              <a:t>of WWU’s business model and how this relates to gas suppliers.</a:t>
            </a:r>
          </a:p>
          <a:p>
            <a:pPr marL="342900" lvl="0" indent="-342900">
              <a:lnSpc>
                <a:spcPct val="115000"/>
              </a:lnSpc>
              <a:spcBef>
                <a:spcPts val="600"/>
              </a:spcBef>
              <a:buFont typeface="Symbol" pitchFamily="2" charset="2"/>
              <a:buChar char=""/>
            </a:pPr>
            <a:endParaRPr lang="en-GB"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endParaRPr>
          </a:p>
        </p:txBody>
      </p:sp>
      <p:sp>
        <p:nvSpPr>
          <p:cNvPr id="4" name="Footer Placeholder 3">
            <a:extLst>
              <a:ext uri="{FF2B5EF4-FFF2-40B4-BE49-F238E27FC236}">
                <a16:creationId xmlns:a16="http://schemas.microsoft.com/office/drawing/2014/main" id="{9269AA54-CF8F-01CC-88F3-0B800A380DAC}"/>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33A2351-DC4D-227F-405E-F3BE9B628833}"/>
              </a:ext>
            </a:extLst>
          </p:cNvPr>
          <p:cNvSpPr>
            <a:spLocks noGrp="1"/>
          </p:cNvSpPr>
          <p:nvPr>
            <p:ph type="sldNum" sz="quarter" idx="12"/>
          </p:nvPr>
        </p:nvSpPr>
        <p:spPr/>
        <p:txBody>
          <a:bodyPr/>
          <a:lstStyle/>
          <a:p>
            <a:fld id="{CBA53E11-492D-48B3-9F9B-09541CA2A39A}" type="slidenum">
              <a:rPr lang="en-GB" smtClean="0"/>
              <a:t>27</a:t>
            </a:fld>
            <a:endParaRPr lang="en-GB"/>
          </a:p>
        </p:txBody>
      </p:sp>
      <p:sp>
        <p:nvSpPr>
          <p:cNvPr id="9" name="Rectangle 8">
            <a:extLst>
              <a:ext uri="{FF2B5EF4-FFF2-40B4-BE49-F238E27FC236}">
                <a16:creationId xmlns:a16="http://schemas.microsoft.com/office/drawing/2014/main" id="{787E92CA-8B0C-0723-9074-EFF5F5B9D2F7}"/>
              </a:ext>
            </a:extLst>
          </p:cNvPr>
          <p:cNvSpPr/>
          <p:nvPr/>
        </p:nvSpPr>
        <p:spPr>
          <a:xfrm>
            <a:off x="8736861" y="3725179"/>
            <a:ext cx="2950234" cy="231843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200" i="1" dirty="0">
                <a:solidFill>
                  <a:schemeClr val="tx2"/>
                </a:solidFill>
                <a:effectLst/>
                <a:ea typeface="Times New Roman" panose="02020603050405020304" pitchFamily="18" charset="0"/>
                <a:cs typeface="Arial" panose="020B0604020202020204" pitchFamily="34" charset="0"/>
              </a:rPr>
              <a:t>You’ve got to be so careful about what you spend these days […] I feel bad saying that I wouldn’t be willing to pay extra, that’s not to say that one day I wouldn’t be in that category and I might need help, but I’m just saying that </a:t>
            </a:r>
            <a:r>
              <a:rPr lang="en-GB" sz="1200" b="1" i="1" dirty="0">
                <a:solidFill>
                  <a:schemeClr val="tx2"/>
                </a:solidFill>
                <a:effectLst/>
                <a:ea typeface="Times New Roman" panose="02020603050405020304" pitchFamily="18" charset="0"/>
                <a:cs typeface="Arial" panose="020B0604020202020204" pitchFamily="34" charset="0"/>
              </a:rPr>
              <a:t>they have to be very careful about what they consider is affordable to people</a:t>
            </a:r>
            <a:r>
              <a:rPr lang="en-GB" sz="1200" i="1" dirty="0">
                <a:solidFill>
                  <a:schemeClr val="tx2"/>
                </a:solidFill>
                <a:effectLst/>
                <a:ea typeface="Times New Roman" panose="02020603050405020304" pitchFamily="18" charset="0"/>
                <a:cs typeface="Arial" panose="020B0604020202020204" pitchFamily="34" charset="0"/>
              </a:rPr>
              <a:t>, and where they draw that line of vulnerability”</a:t>
            </a:r>
          </a:p>
        </p:txBody>
      </p:sp>
      <p:sp>
        <p:nvSpPr>
          <p:cNvPr id="13" name="Rectangle 12">
            <a:extLst>
              <a:ext uri="{FF2B5EF4-FFF2-40B4-BE49-F238E27FC236}">
                <a16:creationId xmlns:a16="http://schemas.microsoft.com/office/drawing/2014/main" id="{E3800AC2-DD47-6FA7-3633-97A961C8F67C}"/>
              </a:ext>
            </a:extLst>
          </p:cNvPr>
          <p:cNvSpPr/>
          <p:nvPr/>
        </p:nvSpPr>
        <p:spPr>
          <a:xfrm>
            <a:off x="8736861" y="1983654"/>
            <a:ext cx="2950234" cy="1173784"/>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1" u="none" strike="noStrike" cap="none" normalizeH="0" baseline="0" dirty="0">
                <a:ln>
                  <a:noFill/>
                </a:ln>
                <a:solidFill>
                  <a:schemeClr val="tx2"/>
                </a:solidFill>
                <a:effectLst/>
              </a:rPr>
              <a:t>I didn’t know that I was paying for this. </a:t>
            </a:r>
            <a:r>
              <a:rPr kumimoji="0" lang="en-US" altLang="en-US" sz="1200" b="0" i="1" u="none" strike="noStrike" cap="none" normalizeH="0" baseline="0" dirty="0">
                <a:ln>
                  <a:noFill/>
                </a:ln>
                <a:solidFill>
                  <a:schemeClr val="tx2"/>
                </a:solidFill>
                <a:effectLst/>
              </a:rPr>
              <a:t>I understand why but why aren’t I told that I’m contributing this?</a:t>
            </a:r>
          </a:p>
        </p:txBody>
      </p:sp>
      <p:sp>
        <p:nvSpPr>
          <p:cNvPr id="8" name="TextBox 7">
            <a:extLst>
              <a:ext uri="{FF2B5EF4-FFF2-40B4-BE49-F238E27FC236}">
                <a16:creationId xmlns:a16="http://schemas.microsoft.com/office/drawing/2014/main" id="{F6C3792C-E830-6476-5A88-E3C2F8B8BBDB}"/>
              </a:ext>
            </a:extLst>
          </p:cNvPr>
          <p:cNvSpPr txBox="1"/>
          <p:nvPr/>
        </p:nvSpPr>
        <p:spPr>
          <a:xfrm>
            <a:off x="8430424" y="1661050"/>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0" name="TextBox 9">
            <a:extLst>
              <a:ext uri="{FF2B5EF4-FFF2-40B4-BE49-F238E27FC236}">
                <a16:creationId xmlns:a16="http://schemas.microsoft.com/office/drawing/2014/main" id="{934B6D86-D33D-0A62-E5B8-11F8C5411BED}"/>
              </a:ext>
            </a:extLst>
          </p:cNvPr>
          <p:cNvSpPr txBox="1"/>
          <p:nvPr/>
        </p:nvSpPr>
        <p:spPr>
          <a:xfrm rot="10800000">
            <a:off x="11476664" y="2855413"/>
            <a:ext cx="427789" cy="547373"/>
          </a:xfrm>
          <a:prstGeom prst="rect">
            <a:avLst/>
          </a:prstGeom>
          <a:noFill/>
        </p:spPr>
        <p:txBody>
          <a:bodyPr wrap="none" lIns="0" tIns="0" rIns="0" bIns="0" rtlCol="0">
            <a:noAutofit/>
          </a:bodyPr>
          <a:lstStyle/>
          <a:p>
            <a:pPr algn="l"/>
            <a:r>
              <a:rPr lang="en-GB" sz="6000" b="1">
                <a:solidFill>
                  <a:schemeClr val="bg2"/>
                </a:solidFill>
              </a:rPr>
              <a:t>“</a:t>
            </a:r>
          </a:p>
        </p:txBody>
      </p:sp>
      <p:sp>
        <p:nvSpPr>
          <p:cNvPr id="11" name="TextBox 10">
            <a:extLst>
              <a:ext uri="{FF2B5EF4-FFF2-40B4-BE49-F238E27FC236}">
                <a16:creationId xmlns:a16="http://schemas.microsoft.com/office/drawing/2014/main" id="{82879869-15EA-3D57-2A2A-239C68F3FA2E}"/>
              </a:ext>
            </a:extLst>
          </p:cNvPr>
          <p:cNvSpPr txBox="1"/>
          <p:nvPr/>
        </p:nvSpPr>
        <p:spPr>
          <a:xfrm>
            <a:off x="8528448" y="3479830"/>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2" name="TextBox 11">
            <a:extLst>
              <a:ext uri="{FF2B5EF4-FFF2-40B4-BE49-F238E27FC236}">
                <a16:creationId xmlns:a16="http://schemas.microsoft.com/office/drawing/2014/main" id="{1101BF2A-B426-72E6-E369-F9BF7093768C}"/>
              </a:ext>
            </a:extLst>
          </p:cNvPr>
          <p:cNvSpPr txBox="1"/>
          <p:nvPr/>
        </p:nvSpPr>
        <p:spPr>
          <a:xfrm rot="10800000">
            <a:off x="11476664" y="5797464"/>
            <a:ext cx="427789" cy="547373"/>
          </a:xfrm>
          <a:prstGeom prst="rect">
            <a:avLst/>
          </a:prstGeom>
          <a:noFill/>
        </p:spPr>
        <p:txBody>
          <a:bodyPr wrap="none" lIns="0" tIns="0" rIns="0" bIns="0" rtlCol="0">
            <a:noAutofit/>
          </a:bodyPr>
          <a:lstStyle/>
          <a:p>
            <a:pPr algn="l"/>
            <a:r>
              <a:rPr lang="en-GB" sz="6000" b="1" dirty="0">
                <a:solidFill>
                  <a:schemeClr val="bg2"/>
                </a:solidFill>
              </a:rPr>
              <a:t>“</a:t>
            </a:r>
          </a:p>
        </p:txBody>
      </p:sp>
      <p:sp>
        <p:nvSpPr>
          <p:cNvPr id="14" name="Rectangle 13">
            <a:extLst>
              <a:ext uri="{FF2B5EF4-FFF2-40B4-BE49-F238E27FC236}">
                <a16:creationId xmlns:a16="http://schemas.microsoft.com/office/drawing/2014/main" id="{0022055B-CDAC-0B0E-7D73-82C5B629BC0E}"/>
              </a:ext>
            </a:extLst>
          </p:cNvPr>
          <p:cNvSpPr/>
          <p:nvPr/>
        </p:nvSpPr>
        <p:spPr>
          <a:xfrm>
            <a:off x="611188" y="5195016"/>
            <a:ext cx="7535285" cy="848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1400" dirty="0">
                <a:solidFill>
                  <a:schemeClr val="bg1"/>
                </a:solidFill>
              </a:rPr>
              <a:t>There is an overall tension between providing what seem to be ‘charitable’ services and being a profitable business, with many expecting WWU to set clear boundaries and roles for themselves.</a:t>
            </a:r>
          </a:p>
        </p:txBody>
      </p:sp>
    </p:spTree>
    <p:extLst>
      <p:ext uri="{BB962C8B-B14F-4D97-AF65-F5344CB8AC3E}">
        <p14:creationId xmlns:p14="http://schemas.microsoft.com/office/powerpoint/2010/main" val="30584987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865578-E9E3-E690-819F-9B5D2E8D03AA}"/>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32B3D332-7F09-FEEF-6128-E84BAC489940}"/>
              </a:ext>
            </a:extLst>
          </p:cNvPr>
          <p:cNvSpPr>
            <a:spLocks noGrp="1"/>
          </p:cNvSpPr>
          <p:nvPr>
            <p:ph type="sldNum" sz="quarter" idx="12"/>
          </p:nvPr>
        </p:nvSpPr>
        <p:spPr/>
        <p:txBody>
          <a:bodyPr/>
          <a:lstStyle/>
          <a:p>
            <a:fld id="{CBA53E11-492D-48B3-9F9B-09541CA2A39A}" type="slidenum">
              <a:rPr lang="en-GB" smtClean="0"/>
              <a:pPr/>
              <a:t>28</a:t>
            </a:fld>
            <a:endParaRPr lang="en-GB"/>
          </a:p>
        </p:txBody>
      </p:sp>
      <p:sp>
        <p:nvSpPr>
          <p:cNvPr id="4" name="Title 3">
            <a:extLst>
              <a:ext uri="{FF2B5EF4-FFF2-40B4-BE49-F238E27FC236}">
                <a16:creationId xmlns:a16="http://schemas.microsoft.com/office/drawing/2014/main" id="{5AE72049-9C93-9013-7AB9-1ECD2DA50D51}"/>
              </a:ext>
            </a:extLst>
          </p:cNvPr>
          <p:cNvSpPr>
            <a:spLocks noGrp="1"/>
          </p:cNvSpPr>
          <p:nvPr>
            <p:ph type="ctrTitle"/>
          </p:nvPr>
        </p:nvSpPr>
        <p:spPr/>
        <p:txBody>
          <a:bodyPr/>
          <a:lstStyle/>
          <a:p>
            <a:r>
              <a:rPr lang="en-GB"/>
              <a:t>06 Key findings: recap</a:t>
            </a:r>
          </a:p>
        </p:txBody>
      </p:sp>
      <p:sp>
        <p:nvSpPr>
          <p:cNvPr id="5" name="Text Placeholder 4">
            <a:extLst>
              <a:ext uri="{FF2B5EF4-FFF2-40B4-BE49-F238E27FC236}">
                <a16:creationId xmlns:a16="http://schemas.microsoft.com/office/drawing/2014/main" id="{9CA31AA1-7CB6-2F21-F2FF-D224474C9558}"/>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26001172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A07C6A-080D-7F55-CC36-85DD3652D315}"/>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E8AF43B6-CA41-403D-E968-B7E65EAF993E}"/>
              </a:ext>
            </a:extLst>
          </p:cNvPr>
          <p:cNvSpPr>
            <a:spLocks noGrp="1"/>
          </p:cNvSpPr>
          <p:nvPr>
            <p:ph type="sldNum" sz="quarter" idx="12"/>
          </p:nvPr>
        </p:nvSpPr>
        <p:spPr>
          <a:xfrm>
            <a:off x="238707" y="6484233"/>
            <a:ext cx="372481" cy="210705"/>
          </a:xfrm>
        </p:spPr>
        <p:txBody>
          <a:bodyPr/>
          <a:lstStyle/>
          <a:p>
            <a:fld id="{CBA53E11-492D-48B3-9F9B-09541CA2A39A}" type="slidenum">
              <a:rPr lang="en-GB" smtClean="0"/>
              <a:pPr/>
              <a:t>29</a:t>
            </a:fld>
            <a:endParaRPr lang="en-GB"/>
          </a:p>
        </p:txBody>
      </p:sp>
      <p:sp>
        <p:nvSpPr>
          <p:cNvPr id="15" name="TextBox 14">
            <a:extLst>
              <a:ext uri="{FF2B5EF4-FFF2-40B4-BE49-F238E27FC236}">
                <a16:creationId xmlns:a16="http://schemas.microsoft.com/office/drawing/2014/main" id="{B0AAA08B-1153-A40D-F6B7-051F293D7E93}"/>
              </a:ext>
            </a:extLst>
          </p:cNvPr>
          <p:cNvSpPr txBox="1"/>
          <p:nvPr/>
        </p:nvSpPr>
        <p:spPr>
          <a:xfrm>
            <a:off x="611188" y="360363"/>
            <a:ext cx="3143948" cy="444309"/>
          </a:xfrm>
          <a:prstGeom prst="rect">
            <a:avLst/>
          </a:prstGeom>
          <a:noFill/>
        </p:spPr>
        <p:txBody>
          <a:bodyPr wrap="square" lIns="0" tIns="0" rIns="0" bIns="0" rtlCol="0">
            <a:noAutofit/>
          </a:bodyPr>
          <a:lstStyle/>
          <a:p>
            <a:pPr algn="l"/>
            <a:r>
              <a:rPr lang="en-GB" sz="3200" b="1">
                <a:solidFill>
                  <a:schemeClr val="bg2"/>
                </a:solidFill>
              </a:rPr>
              <a:t>Key findings</a:t>
            </a:r>
          </a:p>
        </p:txBody>
      </p:sp>
      <p:sp>
        <p:nvSpPr>
          <p:cNvPr id="16" name="TextBox 15">
            <a:extLst>
              <a:ext uri="{FF2B5EF4-FFF2-40B4-BE49-F238E27FC236}">
                <a16:creationId xmlns:a16="http://schemas.microsoft.com/office/drawing/2014/main" id="{00D32E3A-0D60-E180-612E-F3FFF2F1C8D2}"/>
              </a:ext>
            </a:extLst>
          </p:cNvPr>
          <p:cNvSpPr txBox="1"/>
          <p:nvPr/>
        </p:nvSpPr>
        <p:spPr>
          <a:xfrm>
            <a:off x="612776" y="1129700"/>
            <a:ext cx="306388" cy="444309"/>
          </a:xfrm>
          <a:prstGeom prst="rect">
            <a:avLst/>
          </a:prstGeom>
          <a:noFill/>
        </p:spPr>
        <p:txBody>
          <a:bodyPr wrap="none" lIns="0" tIns="0" rIns="0" bIns="0" rtlCol="0">
            <a:noAutofit/>
          </a:bodyPr>
          <a:lstStyle/>
          <a:p>
            <a:pPr algn="l"/>
            <a:r>
              <a:rPr lang="en-GB" sz="3200" b="1">
                <a:solidFill>
                  <a:schemeClr val="bg2"/>
                </a:solidFill>
              </a:rPr>
              <a:t>1</a:t>
            </a:r>
          </a:p>
        </p:txBody>
      </p:sp>
      <p:sp>
        <p:nvSpPr>
          <p:cNvPr id="17" name="TextBox 16">
            <a:extLst>
              <a:ext uri="{FF2B5EF4-FFF2-40B4-BE49-F238E27FC236}">
                <a16:creationId xmlns:a16="http://schemas.microsoft.com/office/drawing/2014/main" id="{27A3E0E3-CEBA-1968-3E5B-2A579C886024}"/>
              </a:ext>
            </a:extLst>
          </p:cNvPr>
          <p:cNvSpPr txBox="1"/>
          <p:nvPr/>
        </p:nvSpPr>
        <p:spPr>
          <a:xfrm>
            <a:off x="4413000" y="1129700"/>
            <a:ext cx="306388" cy="444309"/>
          </a:xfrm>
          <a:prstGeom prst="rect">
            <a:avLst/>
          </a:prstGeom>
          <a:noFill/>
        </p:spPr>
        <p:txBody>
          <a:bodyPr wrap="none" lIns="0" tIns="0" rIns="0" bIns="0" rtlCol="0">
            <a:noAutofit/>
          </a:bodyPr>
          <a:lstStyle/>
          <a:p>
            <a:pPr algn="l"/>
            <a:r>
              <a:rPr lang="en-GB" sz="3200" b="1">
                <a:solidFill>
                  <a:schemeClr val="bg2"/>
                </a:solidFill>
              </a:rPr>
              <a:t>2</a:t>
            </a:r>
          </a:p>
        </p:txBody>
      </p:sp>
      <p:sp>
        <p:nvSpPr>
          <p:cNvPr id="18" name="TextBox 17">
            <a:extLst>
              <a:ext uri="{FF2B5EF4-FFF2-40B4-BE49-F238E27FC236}">
                <a16:creationId xmlns:a16="http://schemas.microsoft.com/office/drawing/2014/main" id="{56742608-1F11-D5DB-AC1E-C9225DEB9929}"/>
              </a:ext>
            </a:extLst>
          </p:cNvPr>
          <p:cNvSpPr txBox="1"/>
          <p:nvPr/>
        </p:nvSpPr>
        <p:spPr>
          <a:xfrm>
            <a:off x="8213224" y="1129700"/>
            <a:ext cx="306388" cy="444309"/>
          </a:xfrm>
          <a:prstGeom prst="rect">
            <a:avLst/>
          </a:prstGeom>
          <a:noFill/>
        </p:spPr>
        <p:txBody>
          <a:bodyPr wrap="none" lIns="0" tIns="0" rIns="0" bIns="0" rtlCol="0">
            <a:noAutofit/>
          </a:bodyPr>
          <a:lstStyle/>
          <a:p>
            <a:pPr algn="l"/>
            <a:r>
              <a:rPr lang="en-GB" sz="3200" b="1">
                <a:solidFill>
                  <a:schemeClr val="bg2"/>
                </a:solidFill>
              </a:rPr>
              <a:t>3</a:t>
            </a:r>
          </a:p>
        </p:txBody>
      </p:sp>
      <p:sp>
        <p:nvSpPr>
          <p:cNvPr id="19" name="TextBox 18">
            <a:extLst>
              <a:ext uri="{FF2B5EF4-FFF2-40B4-BE49-F238E27FC236}">
                <a16:creationId xmlns:a16="http://schemas.microsoft.com/office/drawing/2014/main" id="{7E4E655A-A0B8-FB68-13BE-0BE99A71E736}"/>
              </a:ext>
            </a:extLst>
          </p:cNvPr>
          <p:cNvSpPr txBox="1"/>
          <p:nvPr/>
        </p:nvSpPr>
        <p:spPr>
          <a:xfrm>
            <a:off x="611188" y="3367410"/>
            <a:ext cx="306388" cy="444309"/>
          </a:xfrm>
          <a:prstGeom prst="rect">
            <a:avLst/>
          </a:prstGeom>
          <a:noFill/>
        </p:spPr>
        <p:txBody>
          <a:bodyPr wrap="none" lIns="0" tIns="0" rIns="0" bIns="0" rtlCol="0">
            <a:noAutofit/>
          </a:bodyPr>
          <a:lstStyle/>
          <a:p>
            <a:pPr algn="l"/>
            <a:r>
              <a:rPr lang="en-GB" sz="3200" b="1" dirty="0">
                <a:solidFill>
                  <a:schemeClr val="bg2"/>
                </a:solidFill>
              </a:rPr>
              <a:t>4</a:t>
            </a:r>
          </a:p>
        </p:txBody>
      </p:sp>
      <p:sp>
        <p:nvSpPr>
          <p:cNvPr id="6" name="TextBox 5">
            <a:extLst>
              <a:ext uri="{FF2B5EF4-FFF2-40B4-BE49-F238E27FC236}">
                <a16:creationId xmlns:a16="http://schemas.microsoft.com/office/drawing/2014/main" id="{5CC9DF03-8F0F-F043-FE3B-C4ED0A2F859D}"/>
              </a:ext>
            </a:extLst>
          </p:cNvPr>
          <p:cNvSpPr txBox="1"/>
          <p:nvPr/>
        </p:nvSpPr>
        <p:spPr>
          <a:xfrm>
            <a:off x="4413000" y="3367410"/>
            <a:ext cx="306388" cy="444309"/>
          </a:xfrm>
          <a:prstGeom prst="rect">
            <a:avLst/>
          </a:prstGeom>
          <a:noFill/>
        </p:spPr>
        <p:txBody>
          <a:bodyPr wrap="none" lIns="0" tIns="0" rIns="0" bIns="0" rtlCol="0">
            <a:noAutofit/>
          </a:bodyPr>
          <a:lstStyle/>
          <a:p>
            <a:pPr algn="l"/>
            <a:r>
              <a:rPr lang="en-GB" sz="3200" b="1">
                <a:solidFill>
                  <a:schemeClr val="bg2"/>
                </a:solidFill>
              </a:rPr>
              <a:t>5</a:t>
            </a:r>
          </a:p>
        </p:txBody>
      </p:sp>
      <p:sp>
        <p:nvSpPr>
          <p:cNvPr id="8" name="TextBox 7">
            <a:extLst>
              <a:ext uri="{FF2B5EF4-FFF2-40B4-BE49-F238E27FC236}">
                <a16:creationId xmlns:a16="http://schemas.microsoft.com/office/drawing/2014/main" id="{0B606B5A-81E2-A519-7FFE-D625250AF19F}"/>
              </a:ext>
            </a:extLst>
          </p:cNvPr>
          <p:cNvSpPr txBox="1"/>
          <p:nvPr/>
        </p:nvSpPr>
        <p:spPr>
          <a:xfrm>
            <a:off x="8523514" y="4882243"/>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0" name="TextBox 9">
            <a:extLst>
              <a:ext uri="{FF2B5EF4-FFF2-40B4-BE49-F238E27FC236}">
                <a16:creationId xmlns:a16="http://schemas.microsoft.com/office/drawing/2014/main" id="{4CB5E28B-D7E2-8685-B11A-CEE5AF2AA3A3}"/>
              </a:ext>
            </a:extLst>
          </p:cNvPr>
          <p:cNvSpPr txBox="1"/>
          <p:nvPr/>
        </p:nvSpPr>
        <p:spPr>
          <a:xfrm>
            <a:off x="7053943" y="4833257"/>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25" name="Text Placeholder 10">
            <a:extLst>
              <a:ext uri="{FF2B5EF4-FFF2-40B4-BE49-F238E27FC236}">
                <a16:creationId xmlns:a16="http://schemas.microsoft.com/office/drawing/2014/main" id="{BE9388D6-BF26-168C-989A-6243C08DFBB6}"/>
              </a:ext>
            </a:extLst>
          </p:cNvPr>
          <p:cNvSpPr txBox="1">
            <a:spLocks/>
          </p:cNvSpPr>
          <p:nvPr/>
        </p:nvSpPr>
        <p:spPr>
          <a:xfrm>
            <a:off x="611188"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Customers spontaneously have a broad understanding of vulnerability, inclusive of a range of circumstances which are all seen as legitimate and deserving of support.</a:t>
            </a:r>
          </a:p>
          <a:p>
            <a:endParaRPr lang="en-GB"/>
          </a:p>
          <a:p>
            <a:endParaRPr lang="en-GB"/>
          </a:p>
        </p:txBody>
      </p:sp>
      <p:sp>
        <p:nvSpPr>
          <p:cNvPr id="26" name="Text Placeholder 6">
            <a:extLst>
              <a:ext uri="{FF2B5EF4-FFF2-40B4-BE49-F238E27FC236}">
                <a16:creationId xmlns:a16="http://schemas.microsoft.com/office/drawing/2014/main" id="{B8E5672E-58DE-3A01-5AE3-9803E1E0F69F}"/>
              </a:ext>
            </a:extLst>
          </p:cNvPr>
          <p:cNvSpPr txBox="1">
            <a:spLocks/>
          </p:cNvSpPr>
          <p:nvPr/>
        </p:nvSpPr>
        <p:spPr>
          <a:xfrm>
            <a:off x="4413000"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Their expectations of WWU support services for customers in vulnerable circumstances are low, which means they are pleasantly surprised to find out about them. This information feels positive and exciting.</a:t>
            </a:r>
          </a:p>
        </p:txBody>
      </p:sp>
      <p:sp>
        <p:nvSpPr>
          <p:cNvPr id="27" name="Text Placeholder 6">
            <a:extLst>
              <a:ext uri="{FF2B5EF4-FFF2-40B4-BE49-F238E27FC236}">
                <a16:creationId xmlns:a16="http://schemas.microsoft.com/office/drawing/2014/main" id="{6B01E00D-2DF5-B02C-83F9-651ED5A57905}"/>
              </a:ext>
            </a:extLst>
          </p:cNvPr>
          <p:cNvSpPr txBox="1">
            <a:spLocks/>
          </p:cNvSpPr>
          <p:nvPr/>
        </p:nvSpPr>
        <p:spPr>
          <a:xfrm>
            <a:off x="8214811"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However, thinking and hearing about what this support looks like in real-life scenarios makes many customers question the boundaries of WWU’s safeguarding and support responsibilities.</a:t>
            </a:r>
          </a:p>
        </p:txBody>
      </p:sp>
      <p:sp>
        <p:nvSpPr>
          <p:cNvPr id="28" name="Text Placeholder 6">
            <a:extLst>
              <a:ext uri="{FF2B5EF4-FFF2-40B4-BE49-F238E27FC236}">
                <a16:creationId xmlns:a16="http://schemas.microsoft.com/office/drawing/2014/main" id="{D7280088-B8AB-3C07-0865-A27C97E5FE57}"/>
              </a:ext>
            </a:extLst>
          </p:cNvPr>
          <p:cNvSpPr txBox="1">
            <a:spLocks/>
          </p:cNvSpPr>
          <p:nvPr/>
        </p:nvSpPr>
        <p:spPr>
          <a:xfrm>
            <a:off x="2373728" y="4534972"/>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9" name="Text Placeholder 10">
            <a:extLst>
              <a:ext uri="{FF2B5EF4-FFF2-40B4-BE49-F238E27FC236}">
                <a16:creationId xmlns:a16="http://schemas.microsoft.com/office/drawing/2014/main" id="{334FD196-75C6-CFF5-21B2-DBB7835AB916}"/>
              </a:ext>
            </a:extLst>
          </p:cNvPr>
          <p:cNvSpPr txBox="1">
            <a:spLocks/>
          </p:cNvSpPr>
          <p:nvPr/>
        </p:nvSpPr>
        <p:spPr>
          <a:xfrm>
            <a:off x="611188" y="394891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Customers identify a clear tension between providing what seem to be ‘charitable’ services (i.e. going beyond gas safety) and being a profitable business.</a:t>
            </a:r>
          </a:p>
          <a:p>
            <a:endParaRPr lang="en-GB"/>
          </a:p>
        </p:txBody>
      </p:sp>
      <p:sp>
        <p:nvSpPr>
          <p:cNvPr id="30" name="Text Placeholder 12">
            <a:extLst>
              <a:ext uri="{FF2B5EF4-FFF2-40B4-BE49-F238E27FC236}">
                <a16:creationId xmlns:a16="http://schemas.microsoft.com/office/drawing/2014/main" id="{CAF592D8-7782-5ACA-9146-EDA945BFC358}"/>
              </a:ext>
            </a:extLst>
          </p:cNvPr>
          <p:cNvSpPr txBox="1">
            <a:spLocks/>
          </p:cNvSpPr>
          <p:nvPr/>
        </p:nvSpPr>
        <p:spPr>
          <a:xfrm>
            <a:off x="4413000" y="394891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Working with partners is therefore seen as a positive and appropriate approach and customers are keen to see these projects more widely advertised.</a:t>
            </a:r>
          </a:p>
        </p:txBody>
      </p:sp>
      <p:sp>
        <p:nvSpPr>
          <p:cNvPr id="32" name="TextBox 31">
            <a:extLst>
              <a:ext uri="{FF2B5EF4-FFF2-40B4-BE49-F238E27FC236}">
                <a16:creationId xmlns:a16="http://schemas.microsoft.com/office/drawing/2014/main" id="{EBADE5CB-ADDD-7781-FA8D-923BE816C2C6}"/>
              </a:ext>
            </a:extLst>
          </p:cNvPr>
          <p:cNvSpPr txBox="1"/>
          <p:nvPr/>
        </p:nvSpPr>
        <p:spPr>
          <a:xfrm>
            <a:off x="8214811" y="3367410"/>
            <a:ext cx="306388" cy="444309"/>
          </a:xfrm>
          <a:prstGeom prst="rect">
            <a:avLst/>
          </a:prstGeom>
          <a:noFill/>
        </p:spPr>
        <p:txBody>
          <a:bodyPr wrap="none" lIns="0" tIns="0" rIns="0" bIns="0" rtlCol="0">
            <a:noAutofit/>
          </a:bodyPr>
          <a:lstStyle/>
          <a:p>
            <a:pPr algn="l"/>
            <a:r>
              <a:rPr lang="en-GB" sz="3200" b="1">
                <a:solidFill>
                  <a:schemeClr val="bg2"/>
                </a:solidFill>
              </a:rPr>
              <a:t>6</a:t>
            </a:r>
          </a:p>
        </p:txBody>
      </p:sp>
      <p:sp>
        <p:nvSpPr>
          <p:cNvPr id="33" name="Text Placeholder 12">
            <a:extLst>
              <a:ext uri="{FF2B5EF4-FFF2-40B4-BE49-F238E27FC236}">
                <a16:creationId xmlns:a16="http://schemas.microsoft.com/office/drawing/2014/main" id="{0E9617F3-C44E-B1A7-0956-28CB795BB247}"/>
              </a:ext>
            </a:extLst>
          </p:cNvPr>
          <p:cNvSpPr txBox="1">
            <a:spLocks/>
          </p:cNvSpPr>
          <p:nvPr/>
        </p:nvSpPr>
        <p:spPr>
          <a:xfrm>
            <a:off x="8214811" y="394891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communicating the funding of these services to customers, it will be important to be live to public perceptions of the oil and gas industry. While the cost of support to each customer is perceived to be low, the current cost of living in combination with record profits for gas </a:t>
            </a:r>
            <a:r>
              <a:rPr lang="en-GB" i="1" dirty="0"/>
              <a:t>suppliers</a:t>
            </a:r>
            <a:r>
              <a:rPr lang="en-GB" dirty="0"/>
              <a:t> makes this a sensitive topic.</a:t>
            </a:r>
          </a:p>
        </p:txBody>
      </p:sp>
    </p:spTree>
    <p:extLst>
      <p:ext uri="{BB962C8B-B14F-4D97-AF65-F5344CB8AC3E}">
        <p14:creationId xmlns:p14="http://schemas.microsoft.com/office/powerpoint/2010/main" val="343328598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6D1145-DD33-D2A6-3C65-FAC37906EB31}"/>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DB71F0D5-BD64-AFCE-2278-FC92DBC6ADDC}"/>
              </a:ext>
            </a:extLst>
          </p:cNvPr>
          <p:cNvSpPr>
            <a:spLocks noGrp="1"/>
          </p:cNvSpPr>
          <p:nvPr>
            <p:ph type="sldNum" sz="quarter" idx="12"/>
          </p:nvPr>
        </p:nvSpPr>
        <p:spPr/>
        <p:txBody>
          <a:bodyPr/>
          <a:lstStyle/>
          <a:p>
            <a:fld id="{CBA53E11-492D-48B3-9F9B-09541CA2A39A}" type="slidenum">
              <a:rPr lang="en-GB" smtClean="0"/>
              <a:pPr/>
              <a:t>3</a:t>
            </a:fld>
            <a:endParaRPr lang="en-GB"/>
          </a:p>
        </p:txBody>
      </p:sp>
      <p:sp>
        <p:nvSpPr>
          <p:cNvPr id="4" name="Title 3">
            <a:extLst>
              <a:ext uri="{FF2B5EF4-FFF2-40B4-BE49-F238E27FC236}">
                <a16:creationId xmlns:a16="http://schemas.microsoft.com/office/drawing/2014/main" id="{1B24A59E-5EEC-6131-B632-D548EE31E0FC}"/>
              </a:ext>
            </a:extLst>
          </p:cNvPr>
          <p:cNvSpPr>
            <a:spLocks noGrp="1"/>
          </p:cNvSpPr>
          <p:nvPr>
            <p:ph type="ctrTitle"/>
          </p:nvPr>
        </p:nvSpPr>
        <p:spPr/>
        <p:txBody>
          <a:bodyPr/>
          <a:lstStyle/>
          <a:p>
            <a:r>
              <a:rPr lang="en-GB"/>
              <a:t>01 Background and methodology</a:t>
            </a:r>
          </a:p>
        </p:txBody>
      </p:sp>
      <p:sp>
        <p:nvSpPr>
          <p:cNvPr id="5" name="Text Placeholder 4">
            <a:extLst>
              <a:ext uri="{FF2B5EF4-FFF2-40B4-BE49-F238E27FC236}">
                <a16:creationId xmlns:a16="http://schemas.microsoft.com/office/drawing/2014/main" id="{0027D8A1-64CF-E414-75B6-7604BDE977D4}"/>
              </a:ext>
            </a:extLst>
          </p:cNvPr>
          <p:cNvSpPr>
            <a:spLocks noGrp="1"/>
          </p:cNvSpPr>
          <p:nvPr>
            <p:ph type="body" sz="quarter" idx="13"/>
          </p:nvPr>
        </p:nvSpPr>
        <p:spPr/>
        <p:txBody>
          <a:bodyPr/>
          <a:lstStyle/>
          <a:p>
            <a:r>
              <a:rPr lang="en-GB" dirty="0"/>
              <a:t> </a:t>
            </a:r>
          </a:p>
        </p:txBody>
      </p:sp>
      <p:sp>
        <p:nvSpPr>
          <p:cNvPr id="6" name="Subtitle 5">
            <a:extLst>
              <a:ext uri="{FF2B5EF4-FFF2-40B4-BE49-F238E27FC236}">
                <a16:creationId xmlns:a16="http://schemas.microsoft.com/office/drawing/2014/main" id="{8119AA2B-8787-5F85-888A-C405014DF61B}"/>
              </a:ext>
            </a:extLst>
          </p:cNvPr>
          <p:cNvSpPr>
            <a:spLocks noGrp="1"/>
          </p:cNvSpPr>
          <p:nvPr>
            <p:ph type="subTitle" idx="1"/>
          </p:nvPr>
        </p:nvSpPr>
        <p:spPr/>
        <p:txBody>
          <a:bodyPr/>
          <a:lstStyle/>
          <a:p>
            <a:r>
              <a:rPr lang="en-GB" dirty="0"/>
              <a:t> </a:t>
            </a:r>
          </a:p>
        </p:txBody>
      </p:sp>
    </p:spTree>
    <p:extLst>
      <p:ext uri="{BB962C8B-B14F-4D97-AF65-F5344CB8AC3E}">
        <p14:creationId xmlns:p14="http://schemas.microsoft.com/office/powerpoint/2010/main" val="3712051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865578-E9E3-E690-819F-9B5D2E8D03AA}"/>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32B3D332-7F09-FEEF-6128-E84BAC489940}"/>
              </a:ext>
            </a:extLst>
          </p:cNvPr>
          <p:cNvSpPr>
            <a:spLocks noGrp="1"/>
          </p:cNvSpPr>
          <p:nvPr>
            <p:ph type="sldNum" sz="quarter" idx="12"/>
          </p:nvPr>
        </p:nvSpPr>
        <p:spPr/>
        <p:txBody>
          <a:bodyPr/>
          <a:lstStyle/>
          <a:p>
            <a:fld id="{CBA53E11-492D-48B3-9F9B-09541CA2A39A}" type="slidenum">
              <a:rPr lang="en-GB" smtClean="0"/>
              <a:pPr/>
              <a:t>30</a:t>
            </a:fld>
            <a:endParaRPr lang="en-GB"/>
          </a:p>
        </p:txBody>
      </p:sp>
      <p:sp>
        <p:nvSpPr>
          <p:cNvPr id="4" name="Title 3">
            <a:extLst>
              <a:ext uri="{FF2B5EF4-FFF2-40B4-BE49-F238E27FC236}">
                <a16:creationId xmlns:a16="http://schemas.microsoft.com/office/drawing/2014/main" id="{5AE72049-9C93-9013-7AB9-1ECD2DA50D51}"/>
              </a:ext>
            </a:extLst>
          </p:cNvPr>
          <p:cNvSpPr>
            <a:spLocks noGrp="1"/>
          </p:cNvSpPr>
          <p:nvPr>
            <p:ph type="ctrTitle"/>
          </p:nvPr>
        </p:nvSpPr>
        <p:spPr/>
        <p:txBody>
          <a:bodyPr/>
          <a:lstStyle/>
          <a:p>
            <a:r>
              <a:rPr lang="en-GB" dirty="0"/>
              <a:t>07 Appendix: stimulus</a:t>
            </a:r>
          </a:p>
        </p:txBody>
      </p:sp>
      <p:sp>
        <p:nvSpPr>
          <p:cNvPr id="5" name="Text Placeholder 4">
            <a:extLst>
              <a:ext uri="{FF2B5EF4-FFF2-40B4-BE49-F238E27FC236}">
                <a16:creationId xmlns:a16="http://schemas.microsoft.com/office/drawing/2014/main" id="{9CA31AA1-7CB6-2F21-F2FF-D224474C9558}"/>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300335215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136150"/>
            <a:ext cx="10969622" cy="944562"/>
          </a:xfrm>
        </p:spPr>
        <p:txBody>
          <a:bodyPr/>
          <a:lstStyle/>
          <a:p>
            <a:r>
              <a:rPr lang="en-US">
                <a:solidFill>
                  <a:schemeClr val="tx1"/>
                </a:solidFill>
              </a:rPr>
              <a:t>How does WWU deliver support?</a:t>
            </a:r>
          </a:p>
        </p:txBody>
      </p:sp>
      <p:sp>
        <p:nvSpPr>
          <p:cNvPr id="5" name="Footer Placeholder 4">
            <a:extLst>
              <a:ext uri="{FF2B5EF4-FFF2-40B4-BE49-F238E27FC236}">
                <a16:creationId xmlns:a16="http://schemas.microsoft.com/office/drawing/2014/main" id="{0AC1665F-8D2C-C588-60E6-29DCD36DF9B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Verdana"/>
                <a:ea typeface="+mn-ea"/>
                <a:cs typeface="+mn-cs"/>
              </a:rPr>
              <a:t>Private &amp; Confidential</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cxnSp>
        <p:nvCxnSpPr>
          <p:cNvPr id="13" name="Straight Connector 12">
            <a:extLst>
              <a:ext uri="{FF2B5EF4-FFF2-40B4-BE49-F238E27FC236}">
                <a16:creationId xmlns:a16="http://schemas.microsoft.com/office/drawing/2014/main" id="{A4010344-93F4-B4B8-8A14-F54DA16D85EC}"/>
              </a:ext>
            </a:extLst>
          </p:cNvPr>
          <p:cNvCxnSpPr>
            <a:cxnSpLocks/>
          </p:cNvCxnSpPr>
          <p:nvPr/>
        </p:nvCxnSpPr>
        <p:spPr>
          <a:xfrm>
            <a:off x="611189" y="1262173"/>
            <a:ext cx="2028886"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Content Placeholder 3">
            <a:extLst>
              <a:ext uri="{FF2B5EF4-FFF2-40B4-BE49-F238E27FC236}">
                <a16:creationId xmlns:a16="http://schemas.microsoft.com/office/drawing/2014/main" id="{76405D23-E783-F33D-4866-EB93B8EE0308}"/>
              </a:ext>
            </a:extLst>
          </p:cNvPr>
          <p:cNvSpPr>
            <a:spLocks noGrp="1"/>
          </p:cNvSpPr>
          <p:nvPr>
            <p:ph sz="half" idx="1"/>
          </p:nvPr>
        </p:nvSpPr>
        <p:spPr>
          <a:xfrm>
            <a:off x="1758385" y="1462683"/>
            <a:ext cx="9822426" cy="1728786"/>
          </a:xfrm>
        </p:spPr>
        <p:txBody>
          <a:bodyPr/>
          <a:lstStyle/>
          <a:p>
            <a:pPr lvl="1"/>
            <a:r>
              <a:rPr lang="en-GB" sz="1800" b="0" dirty="0">
                <a:solidFill>
                  <a:schemeClr val="tx1"/>
                </a:solidFill>
              </a:rPr>
              <a:t>WWU have a fund paid for through people’s energy bills that they spend on supporting those most in need and to share messages on carbon monoxide awareness. </a:t>
            </a:r>
          </a:p>
          <a:p>
            <a:pPr lvl="1"/>
            <a:endParaRPr lang="en-GB" sz="1800" b="0" dirty="0">
              <a:solidFill>
                <a:schemeClr val="tx1"/>
              </a:solidFill>
            </a:endParaRPr>
          </a:p>
          <a:p>
            <a:pPr lvl="1"/>
            <a:endParaRPr lang="en-GB" sz="1800" b="0" dirty="0">
              <a:solidFill>
                <a:schemeClr val="tx1"/>
              </a:solidFill>
            </a:endParaRPr>
          </a:p>
          <a:p>
            <a:pPr lvl="1"/>
            <a:r>
              <a:rPr lang="en-GB" sz="1800" b="0" dirty="0">
                <a:solidFill>
                  <a:schemeClr val="tx1"/>
                </a:solidFill>
              </a:rPr>
              <a:t>WWU run a variety of projects across our network and with other networks across the UK to support people.  Some services are delivered by WWU staff and engineers but the majority are through partnerships.</a:t>
            </a:r>
          </a:p>
          <a:p>
            <a:pPr lvl="1"/>
            <a:endParaRPr lang="en-GB" sz="1800" b="0" dirty="0">
              <a:solidFill>
                <a:schemeClr val="tx1"/>
              </a:solidFill>
            </a:endParaRPr>
          </a:p>
          <a:p>
            <a:pPr lvl="1"/>
            <a:r>
              <a:rPr lang="en-GB" sz="1800" b="0" dirty="0">
                <a:solidFill>
                  <a:schemeClr val="tx1"/>
                </a:solidFill>
              </a:rPr>
              <a:t>Additional services include:</a:t>
            </a:r>
          </a:p>
        </p:txBody>
      </p:sp>
      <p:sp>
        <p:nvSpPr>
          <p:cNvPr id="9" name="Rectangle 8">
            <a:extLst>
              <a:ext uri="{FF2B5EF4-FFF2-40B4-BE49-F238E27FC236}">
                <a16:creationId xmlns:a16="http://schemas.microsoft.com/office/drawing/2014/main" id="{33589761-5337-B1C4-84D9-1163672966CD}"/>
              </a:ext>
            </a:extLst>
          </p:cNvPr>
          <p:cNvSpPr/>
          <p:nvPr/>
        </p:nvSpPr>
        <p:spPr>
          <a:xfrm>
            <a:off x="970935" y="4623937"/>
            <a:ext cx="10250129" cy="19437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Crisis support through fuel vouchers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Tackling fuel poverty through income maximisation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Helping customer access funding for energy efficiency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Educating customers on safe and efficient use of their gas appliances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Funding repairs and replacement of gas appliances to those not in need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Raising awareness of carbon monoxide and providing free monitors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Verdana"/>
                <a:ea typeface="+mn-ea"/>
                <a:cs typeface="+mn-cs"/>
              </a:rPr>
              <a:t>Energy and safety education to schools, students and adults with learning difficulties</a:t>
            </a:r>
          </a:p>
        </p:txBody>
      </p:sp>
      <p:pic>
        <p:nvPicPr>
          <p:cNvPr id="14" name="Graphic 13" descr="Coins with solid fill">
            <a:extLst>
              <a:ext uri="{FF2B5EF4-FFF2-40B4-BE49-F238E27FC236}">
                <a16:creationId xmlns:a16="http://schemas.microsoft.com/office/drawing/2014/main" id="{97E4E91A-2537-0805-ABA6-7715E76422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737" y="1572803"/>
            <a:ext cx="864393" cy="864393"/>
          </a:xfrm>
          <a:prstGeom prst="rect">
            <a:avLst/>
          </a:prstGeom>
        </p:spPr>
      </p:pic>
      <p:pic>
        <p:nvPicPr>
          <p:cNvPr id="16" name="Graphic 15" descr="Network with solid fill">
            <a:extLst>
              <a:ext uri="{FF2B5EF4-FFF2-40B4-BE49-F238E27FC236}">
                <a16:creationId xmlns:a16="http://schemas.microsoft.com/office/drawing/2014/main" id="{2996F3AA-7483-F26A-A0A8-1B890B25F6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730" y="2814698"/>
            <a:ext cx="914400" cy="914400"/>
          </a:xfrm>
          <a:prstGeom prst="rect">
            <a:avLst/>
          </a:prstGeom>
        </p:spPr>
      </p:pic>
      <p:sp>
        <p:nvSpPr>
          <p:cNvPr id="17" name="Rectangle 16">
            <a:extLst>
              <a:ext uri="{FF2B5EF4-FFF2-40B4-BE49-F238E27FC236}">
                <a16:creationId xmlns:a16="http://schemas.microsoft.com/office/drawing/2014/main" id="{20710CD0-DF1A-A46D-9CE0-B999EF729F26}"/>
              </a:ext>
            </a:extLst>
          </p:cNvPr>
          <p:cNvSpPr/>
          <p:nvPr/>
        </p:nvSpPr>
        <p:spPr>
          <a:xfrm>
            <a:off x="1171075" y="2474574"/>
            <a:ext cx="10250129" cy="116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Verdana"/>
                <a:ea typeface="+mn-ea"/>
                <a:cs typeface="+mn-cs"/>
              </a:rPr>
              <a:t>Domestic customers pay 50p a year through their gas bills to fund these services</a:t>
            </a:r>
          </a:p>
        </p:txBody>
      </p:sp>
    </p:spTree>
    <p:extLst>
      <p:ext uri="{BB962C8B-B14F-4D97-AF65-F5344CB8AC3E}">
        <p14:creationId xmlns:p14="http://schemas.microsoft.com/office/powerpoint/2010/main" val="5270837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F6E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360363"/>
            <a:ext cx="10969622" cy="944562"/>
          </a:xfrm>
        </p:spPr>
        <p:txBody>
          <a:bodyPr/>
          <a:lstStyle/>
          <a:p>
            <a:r>
              <a:rPr lang="en-US">
                <a:solidFill>
                  <a:schemeClr val="tx1"/>
                </a:solidFill>
              </a:rPr>
              <a:t>WWU and Maggie’s Cancer Trust</a:t>
            </a:r>
          </a:p>
        </p:txBody>
      </p:sp>
      <p:sp>
        <p:nvSpPr>
          <p:cNvPr id="5" name="Footer Placeholder 4">
            <a:extLst>
              <a:ext uri="{FF2B5EF4-FFF2-40B4-BE49-F238E27FC236}">
                <a16:creationId xmlns:a16="http://schemas.microsoft.com/office/drawing/2014/main" id="{0AC1665F-8D2C-C588-60E6-29DCD36DF9B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Verdana"/>
                <a:ea typeface="+mn-ea"/>
                <a:cs typeface="+mn-cs"/>
              </a:rPr>
              <a:t>Private &amp; Confidential</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F28A4C9A-9D3A-DC95-2468-25B330771F5C}"/>
              </a:ext>
            </a:extLst>
          </p:cNvPr>
          <p:cNvSpPr>
            <a:spLocks noGrp="1"/>
          </p:cNvSpPr>
          <p:nvPr>
            <p:ph sz="half" idx="1"/>
          </p:nvPr>
        </p:nvSpPr>
        <p:spPr>
          <a:xfrm>
            <a:off x="611189" y="1801855"/>
            <a:ext cx="5204995" cy="4545877"/>
          </a:xfrm>
        </p:spPr>
        <p:txBody>
          <a:bodyPr/>
          <a:lstStyle/>
          <a:p>
            <a:r>
              <a:rPr lang="en-GB" sz="1600">
                <a:solidFill>
                  <a:schemeClr val="tx1"/>
                </a:solidFill>
                <a:effectLst/>
                <a:ea typeface="Calibri" panose="020F0502020204030204" pitchFamily="34" charset="0"/>
              </a:rPr>
              <a:t>A cancer diagnosis can have a devastating impact financially as well as emotionally. Research by Macmillan Cancer Support found that on average, </a:t>
            </a:r>
            <a:r>
              <a:rPr lang="en-GB" sz="1600" b="1">
                <a:solidFill>
                  <a:schemeClr val="tx1"/>
                </a:solidFill>
                <a:effectLst/>
                <a:ea typeface="Calibri" panose="020F0502020204030204" pitchFamily="34" charset="0"/>
              </a:rPr>
              <a:t>people are £570 a month worse off because of their illness</a:t>
            </a:r>
            <a:r>
              <a:rPr lang="en-GB" sz="1600">
                <a:solidFill>
                  <a:schemeClr val="tx1"/>
                </a:solidFill>
                <a:effectLst/>
                <a:ea typeface="Calibri" panose="020F0502020204030204" pitchFamily="34" charset="0"/>
              </a:rPr>
              <a:t>. </a:t>
            </a:r>
          </a:p>
          <a:p>
            <a:endParaRPr lang="en-GB" sz="1600">
              <a:solidFill>
                <a:schemeClr val="tx1"/>
              </a:solidFill>
              <a:effectLst/>
              <a:ea typeface="Calibri" panose="020F0502020204030204" pitchFamily="34" charset="0"/>
            </a:endParaRPr>
          </a:p>
          <a:p>
            <a:r>
              <a:rPr lang="en-GB" sz="1600">
                <a:solidFill>
                  <a:schemeClr val="tx1"/>
                </a:solidFill>
                <a:ea typeface="Calibri" panose="020F0502020204030204" pitchFamily="34" charset="0"/>
              </a:rPr>
              <a:t>WWU works with Maggie’s Cancer Trust to </a:t>
            </a:r>
            <a:r>
              <a:rPr lang="en-GB" sz="1600" b="1">
                <a:solidFill>
                  <a:schemeClr val="tx1"/>
                </a:solidFill>
                <a:ea typeface="Calibri" panose="020F0502020204030204" pitchFamily="34" charset="0"/>
              </a:rPr>
              <a:t>provide training </a:t>
            </a:r>
            <a:r>
              <a:rPr lang="en-GB" sz="1600">
                <a:solidFill>
                  <a:schemeClr val="tx1"/>
                </a:solidFill>
                <a:ea typeface="Calibri" panose="020F0502020204030204" pitchFamily="34" charset="0"/>
              </a:rPr>
              <a:t>to their benefits advisors, staff and volunteers around the priority services register (PSR) and Vulnerability and Carbon Monoxide Allowance activities (VCMA).</a:t>
            </a:r>
          </a:p>
          <a:p>
            <a:endParaRPr lang="en-GB" sz="1600">
              <a:solidFill>
                <a:schemeClr val="tx1"/>
              </a:solidFill>
              <a:effectLst/>
              <a:ea typeface="Calibri" panose="020F0502020204030204" pitchFamily="34" charset="0"/>
            </a:endParaRPr>
          </a:p>
          <a:p>
            <a:r>
              <a:rPr lang="en-GB" sz="1600" b="1">
                <a:solidFill>
                  <a:schemeClr val="tx1"/>
                </a:solidFill>
                <a:ea typeface="Calibri" panose="020F0502020204030204" pitchFamily="34" charset="0"/>
              </a:rPr>
              <a:t>Maggie’s advisors then provide holistic support to individuals </a:t>
            </a:r>
            <a:r>
              <a:rPr lang="en-GB" sz="1600">
                <a:solidFill>
                  <a:schemeClr val="tx1"/>
                </a:solidFill>
                <a:ea typeface="Calibri" panose="020F0502020204030204" pitchFamily="34" charset="0"/>
              </a:rPr>
              <a:t>helping to lift them out of fuel poverty, maximise their income and access the correct benefits and grants available to them. </a:t>
            </a:r>
            <a:endParaRPr lang="en-GB" sz="1600">
              <a:solidFill>
                <a:schemeClr val="tx1"/>
              </a:solidFill>
              <a:effectLst/>
              <a:ea typeface="Calibri" panose="020F0502020204030204" pitchFamily="34" charset="0"/>
            </a:endParaRPr>
          </a:p>
        </p:txBody>
      </p:sp>
      <p:cxnSp>
        <p:nvCxnSpPr>
          <p:cNvPr id="13" name="Straight Connector 12">
            <a:extLst>
              <a:ext uri="{FF2B5EF4-FFF2-40B4-BE49-F238E27FC236}">
                <a16:creationId xmlns:a16="http://schemas.microsoft.com/office/drawing/2014/main" id="{A4010344-93F4-B4B8-8A14-F54DA16D85EC}"/>
              </a:ext>
            </a:extLst>
          </p:cNvPr>
          <p:cNvCxnSpPr>
            <a:cxnSpLocks/>
          </p:cNvCxnSpPr>
          <p:nvPr/>
        </p:nvCxnSpPr>
        <p:spPr>
          <a:xfrm>
            <a:off x="611189" y="1448153"/>
            <a:ext cx="2028886"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2" name="Picture 1">
            <a:extLst>
              <a:ext uri="{FF2B5EF4-FFF2-40B4-BE49-F238E27FC236}">
                <a16:creationId xmlns:a16="http://schemas.microsoft.com/office/drawing/2014/main" id="{E9C9927E-497C-DCC4-A273-2652A8AD3ED5}"/>
              </a:ext>
            </a:extLst>
          </p:cNvPr>
          <p:cNvPicPr>
            <a:picLocks noChangeAspect="1"/>
          </p:cNvPicPr>
          <p:nvPr/>
        </p:nvPicPr>
        <p:blipFill>
          <a:blip r:embed="rId3"/>
          <a:stretch>
            <a:fillRect/>
          </a:stretch>
        </p:blipFill>
        <p:spPr>
          <a:xfrm>
            <a:off x="10729877" y="0"/>
            <a:ext cx="1462123" cy="1696063"/>
          </a:xfrm>
          <a:prstGeom prst="rect">
            <a:avLst/>
          </a:prstGeom>
        </p:spPr>
      </p:pic>
      <p:sp>
        <p:nvSpPr>
          <p:cNvPr id="4" name="TextBox 3">
            <a:extLst>
              <a:ext uri="{FF2B5EF4-FFF2-40B4-BE49-F238E27FC236}">
                <a16:creationId xmlns:a16="http://schemas.microsoft.com/office/drawing/2014/main" id="{7AA09636-722E-253A-3AD2-728047F79AA7}"/>
              </a:ext>
            </a:extLst>
          </p:cNvPr>
          <p:cNvSpPr txBox="1"/>
          <p:nvPr/>
        </p:nvSpPr>
        <p:spPr>
          <a:xfrm>
            <a:off x="6766283" y="2181950"/>
            <a:ext cx="4694653" cy="1839947"/>
          </a:xfrm>
          <a:prstGeom prst="rect">
            <a:avLst/>
          </a:prstGeom>
          <a:noFill/>
          <a:ln w="25400">
            <a:solidFill>
              <a:schemeClr val="accent2">
                <a:lumMod val="50000"/>
              </a:schemeClr>
            </a:solidFill>
            <a:prstDash val="dash"/>
          </a:ln>
        </p:spPr>
        <p:txBody>
          <a:bodyPr wrap="square" lIns="108000" tIns="72000" rIns="108000" bIns="7200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Verdana"/>
                <a:ea typeface="+mn-ea"/>
                <a:cs typeface="+mn-cs"/>
              </a:rPr>
              <a:t>Project at a glance</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1200" b="1" i="0" u="none" strike="noStrike" kern="1200" cap="none" spc="0" normalizeH="0" baseline="0" noProof="0">
                <a:ln>
                  <a:noFill/>
                </a:ln>
                <a:solidFill>
                  <a:srgbClr val="4FE3C1">
                    <a:lumMod val="50000"/>
                  </a:srgbClr>
                </a:solidFill>
                <a:effectLst/>
                <a:uLnTx/>
                <a:uFillTx/>
                <a:latin typeface="Verdana"/>
                <a:ea typeface="+mn-ea"/>
                <a:cs typeface="+mn-cs"/>
              </a:rPr>
              <a:t>Duration</a:t>
            </a:r>
            <a:r>
              <a:rPr kumimoji="0" lang="en-US" sz="1200" b="0" i="0" u="none" strike="noStrike" kern="1200" cap="none" spc="0" normalizeH="0" baseline="0" noProof="0">
                <a:ln>
                  <a:noFill/>
                </a:ln>
                <a:solidFill>
                  <a:srgbClr val="000000"/>
                </a:solidFill>
                <a:effectLst/>
                <a:uLnTx/>
                <a:uFillTx/>
                <a:latin typeface="Verdana"/>
                <a:ea typeface="+mn-ea"/>
                <a:cs typeface="+mn-cs"/>
              </a:rPr>
              <a:t>: Originally 1 year extended to 18 months</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1200" b="1" i="0" u="none" strike="noStrike" kern="1200" cap="none" spc="0" normalizeH="0" baseline="0" noProof="0">
                <a:ln>
                  <a:noFill/>
                </a:ln>
                <a:solidFill>
                  <a:srgbClr val="4FE3C1">
                    <a:lumMod val="50000"/>
                  </a:srgbClr>
                </a:solidFill>
                <a:effectLst/>
                <a:uLnTx/>
                <a:uFillTx/>
                <a:latin typeface="Verdana"/>
                <a:ea typeface="+mn-ea"/>
                <a:cs typeface="+mn-cs"/>
              </a:rPr>
              <a:t>Investment</a:t>
            </a:r>
            <a:r>
              <a:rPr kumimoji="0" lang="en-US" sz="1200" b="0" i="0" u="none" strike="noStrike" kern="1200" cap="none" spc="0" normalizeH="0" baseline="0" noProof="0">
                <a:ln>
                  <a:noFill/>
                </a:ln>
                <a:solidFill>
                  <a:srgbClr val="000000"/>
                </a:solidFill>
                <a:effectLst/>
                <a:uLnTx/>
                <a:uFillTx/>
                <a:latin typeface="Verdana"/>
                <a:ea typeface="+mn-ea"/>
                <a:cs typeface="+mn-cs"/>
              </a:rPr>
              <a:t>: £50,000 (+25,000 for extension)</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1200" b="1" i="0" u="none" strike="noStrike" kern="1200" cap="none" spc="0" normalizeH="0" baseline="0" noProof="0">
                <a:ln>
                  <a:noFill/>
                </a:ln>
                <a:solidFill>
                  <a:srgbClr val="4FE3C1">
                    <a:lumMod val="50000"/>
                  </a:srgbClr>
                </a:solidFill>
                <a:effectLst/>
                <a:uLnTx/>
                <a:uFillTx/>
                <a:latin typeface="Verdana"/>
                <a:ea typeface="+mn-ea"/>
                <a:cs typeface="+mn-cs"/>
              </a:rPr>
              <a:t>Forecasted</a:t>
            </a:r>
            <a:r>
              <a:rPr kumimoji="0" lang="en-US" sz="1200" b="0" i="0" u="none" strike="noStrike" kern="1200" cap="none" spc="0" normalizeH="0" baseline="0" noProof="0">
                <a:ln>
                  <a:noFill/>
                </a:ln>
                <a:solidFill>
                  <a:srgbClr val="000000"/>
                </a:solidFill>
                <a:effectLst/>
                <a:uLnTx/>
                <a:uFillTx/>
                <a:latin typeface="Verdana"/>
                <a:ea typeface="+mn-ea"/>
                <a:cs typeface="+mn-cs"/>
              </a:rPr>
              <a:t> that every £1 spent will result in </a:t>
            </a:r>
            <a:r>
              <a:rPr kumimoji="0" lang="en-US" sz="1200" b="1" i="0" u="none" strike="noStrike" kern="1200" cap="none" spc="0" normalizeH="0" baseline="0" noProof="0">
                <a:ln>
                  <a:noFill/>
                </a:ln>
                <a:solidFill>
                  <a:srgbClr val="4FE3C1">
                    <a:lumMod val="50000"/>
                  </a:srgbClr>
                </a:solidFill>
                <a:effectLst/>
                <a:uLnTx/>
                <a:uFillTx/>
                <a:latin typeface="Verdana"/>
                <a:ea typeface="+mn-ea"/>
                <a:cs typeface="+mn-cs"/>
              </a:rPr>
              <a:t>wider social benefits</a:t>
            </a:r>
            <a:r>
              <a:rPr kumimoji="0" lang="en-US" sz="1200" b="0" i="0" u="none" strike="noStrike" kern="1200" cap="none" spc="0" normalizeH="0" baseline="0" noProof="0">
                <a:ln>
                  <a:noFill/>
                </a:ln>
                <a:solidFill>
                  <a:srgbClr val="000000"/>
                </a:solidFill>
                <a:effectLst/>
                <a:uLnTx/>
                <a:uFillTx/>
                <a:latin typeface="Verdana"/>
                <a:ea typeface="+mn-ea"/>
                <a:cs typeface="+mn-cs"/>
              </a:rPr>
              <a:t> of £22.35</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Ø"/>
              <a:tabLst/>
              <a:defRPr/>
            </a:pPr>
            <a:r>
              <a:rPr kumimoji="0" lang="en-US" sz="1200" b="1" i="0" u="none" strike="noStrike" kern="1200" cap="none" spc="0" normalizeH="0" baseline="0" noProof="0">
                <a:ln>
                  <a:noFill/>
                </a:ln>
                <a:solidFill>
                  <a:srgbClr val="4FE3C1">
                    <a:lumMod val="50000"/>
                  </a:srgbClr>
                </a:solidFill>
                <a:effectLst/>
                <a:uLnTx/>
                <a:uFillTx/>
                <a:latin typeface="Verdana"/>
                <a:ea typeface="+mn-ea"/>
                <a:cs typeface="+mn-cs"/>
              </a:rPr>
              <a:t>Status</a:t>
            </a:r>
            <a:r>
              <a:rPr kumimoji="0" lang="en-US" sz="1200" b="0" i="0" u="none" strike="noStrike" kern="1200" cap="none" spc="0" normalizeH="0" baseline="0" noProof="0">
                <a:ln>
                  <a:noFill/>
                </a:ln>
                <a:solidFill>
                  <a:srgbClr val="000000"/>
                </a:solidFill>
                <a:effectLst/>
                <a:uLnTx/>
                <a:uFillTx/>
                <a:latin typeface="Verdana"/>
                <a:ea typeface="+mn-ea"/>
                <a:cs typeface="+mn-cs"/>
              </a:rPr>
              <a:t>: Exceeding target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12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
        <p:nvSpPr>
          <p:cNvPr id="6" name="TextBox 5">
            <a:extLst>
              <a:ext uri="{FF2B5EF4-FFF2-40B4-BE49-F238E27FC236}">
                <a16:creationId xmlns:a16="http://schemas.microsoft.com/office/drawing/2014/main" id="{930D5845-5E94-DF8B-DF51-FDB799D6D603}"/>
              </a:ext>
            </a:extLst>
          </p:cNvPr>
          <p:cNvSpPr txBox="1"/>
          <p:nvPr/>
        </p:nvSpPr>
        <p:spPr>
          <a:xfrm>
            <a:off x="6766283" y="4507784"/>
            <a:ext cx="4694653" cy="1257585"/>
          </a:xfrm>
          <a:prstGeom prst="rect">
            <a:avLst/>
          </a:prstGeom>
          <a:solidFill>
            <a:schemeClr val="accent2">
              <a:lumMod val="50000"/>
            </a:schemeClr>
          </a:solidFill>
        </p:spPr>
        <p:txBody>
          <a:bodyPr wrap="square" lIns="108000" tIns="72000" rIns="108000" bIns="72000" rtlCol="0">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Verdana"/>
                <a:ea typeface="+mn-ea"/>
                <a:cs typeface="+mn-cs"/>
              </a:rPr>
              <a:t>Key achievements</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ü"/>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Households reached: 1,852</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ü"/>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Energy conversations: 1,852</a:t>
            </a:r>
          </a:p>
          <a:p>
            <a:pPr marL="171450" marR="0" lvl="0" indent="-171450" algn="l" defTabSz="914400" rtl="0" eaLnBrk="1" fontAlgn="auto" latinLnBrk="0" hangingPunct="1">
              <a:lnSpc>
                <a:spcPct val="150000"/>
              </a:lnSpc>
              <a:spcBef>
                <a:spcPts val="0"/>
              </a:spcBef>
              <a:spcAft>
                <a:spcPts val="0"/>
              </a:spcAft>
              <a:buClrTx/>
              <a:buSzTx/>
              <a:buFont typeface="Wingdings" pitchFamily="2" charset="2"/>
              <a:buChar char="ü"/>
              <a:tabLst/>
              <a:defRPr/>
            </a:pPr>
            <a:r>
              <a:rPr kumimoji="0" lang="en-US" sz="1200" b="0" i="0" u="none" strike="noStrike" kern="1200" cap="none" spc="0" normalizeH="0" baseline="0" noProof="0">
                <a:ln>
                  <a:noFill/>
                </a:ln>
                <a:solidFill>
                  <a:srgbClr val="FFFFFF"/>
                </a:solidFill>
                <a:effectLst/>
                <a:uLnTx/>
                <a:uFillTx/>
                <a:latin typeface="Verdana"/>
                <a:ea typeface="+mn-ea"/>
                <a:cs typeface="+mn-cs"/>
              </a:rPr>
              <a:t>Benefits received: £2,122,880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202334419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F6E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360363"/>
            <a:ext cx="10969622" cy="944562"/>
          </a:xfrm>
        </p:spPr>
        <p:txBody>
          <a:bodyPr/>
          <a:lstStyle/>
          <a:p>
            <a:r>
              <a:rPr lang="en-US" sz="2800">
                <a:solidFill>
                  <a:schemeClr val="tx1"/>
                </a:solidFill>
              </a:rPr>
              <a:t>WWU and Maggie’s Cancer Trust: Case study, Swansea</a:t>
            </a:r>
          </a:p>
        </p:txBody>
      </p:sp>
      <p:sp>
        <p:nvSpPr>
          <p:cNvPr id="5" name="Footer Placeholder 4">
            <a:extLst>
              <a:ext uri="{FF2B5EF4-FFF2-40B4-BE49-F238E27FC236}">
                <a16:creationId xmlns:a16="http://schemas.microsoft.com/office/drawing/2014/main" id="{0AC1665F-8D2C-C588-60E6-29DCD36DF9B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Verdana"/>
                <a:ea typeface="+mn-ea"/>
                <a:cs typeface="+mn-cs"/>
              </a:rPr>
              <a:t>Private &amp; Confidential</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sp>
        <p:nvSpPr>
          <p:cNvPr id="4" name="TextBox 3">
            <a:extLst>
              <a:ext uri="{FF2B5EF4-FFF2-40B4-BE49-F238E27FC236}">
                <a16:creationId xmlns:a16="http://schemas.microsoft.com/office/drawing/2014/main" id="{D8833317-35B6-7349-0DA6-29B36AB1CA39}"/>
              </a:ext>
            </a:extLst>
          </p:cNvPr>
          <p:cNvSpPr txBox="1"/>
          <p:nvPr/>
        </p:nvSpPr>
        <p:spPr>
          <a:xfrm>
            <a:off x="611188" y="1932039"/>
            <a:ext cx="10818812" cy="272845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Matthew, 58, who has a head and neck cancer, came into the center seeking help to appeal a decision not to award him Personal Independence Payment (PIP) – extra money to help with everyday life if you have an illness, disability or mental health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Treatment and surgery had left Matthew breathing through his neck, following a full laryngectomy, which his means he is unable to communicate verbally. He had made the initial application himself and was refused.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Following his appointment with Maggie’s Cancer Trust, an advisor helped him lodge an appeal and went through the process of obtaining specialist information from oncologists, speech therapists, as well as psychologists and nutritionists. The advisor compiled evidence and sent it to the tribunal service. The tribunal hearing happened eight months later, with the advisor accompanying Matthew as his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mn-ea"/>
                <a:cs typeface="+mn-cs"/>
              </a:rPr>
              <a:t>This work resulted in his PIP being awarded at the appropriate rates and backdated to his date of claim, meaning he had a back payment of over £6,500. His PIP was set at over £6,000 a year. </a:t>
            </a:r>
            <a:r>
              <a:rPr kumimoji="0" lang="en-US" sz="1600" b="1" i="0" u="none" strike="noStrike" kern="1200" cap="none" spc="0" normalizeH="0" baseline="0" noProof="0">
                <a:ln>
                  <a:noFill/>
                </a:ln>
                <a:solidFill>
                  <a:srgbClr val="000000"/>
                </a:solidFill>
                <a:effectLst/>
                <a:uLnTx/>
                <a:uFillTx/>
                <a:latin typeface="Verdana"/>
                <a:ea typeface="+mn-ea"/>
                <a:cs typeface="+mn-cs"/>
              </a:rPr>
              <a:t>Maggie’s support has given Matthew some guaranteed financial stability.</a:t>
            </a:r>
          </a:p>
        </p:txBody>
      </p:sp>
    </p:spTree>
    <p:extLst>
      <p:ext uri="{BB962C8B-B14F-4D97-AF65-F5344CB8AC3E}">
        <p14:creationId xmlns:p14="http://schemas.microsoft.com/office/powerpoint/2010/main" val="364260729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AEFF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360363"/>
            <a:ext cx="10969622" cy="944562"/>
          </a:xfrm>
        </p:spPr>
        <p:txBody>
          <a:bodyPr/>
          <a:lstStyle/>
          <a:p>
            <a:r>
              <a:rPr lang="en-US">
                <a:solidFill>
                  <a:schemeClr val="tx1"/>
                </a:solidFill>
              </a:rPr>
              <a:t>WWU and Citizens Advice</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F28A4C9A-9D3A-DC95-2468-25B330771F5C}"/>
              </a:ext>
            </a:extLst>
          </p:cNvPr>
          <p:cNvSpPr>
            <a:spLocks noGrp="1"/>
          </p:cNvSpPr>
          <p:nvPr>
            <p:ph sz="half" idx="1"/>
          </p:nvPr>
        </p:nvSpPr>
        <p:spPr>
          <a:xfrm>
            <a:off x="611188" y="1801856"/>
            <a:ext cx="10969622" cy="4158941"/>
          </a:xfrm>
        </p:spPr>
        <p:txBody>
          <a:bodyPr/>
          <a:lstStyle/>
          <a:p>
            <a:r>
              <a:rPr lang="en-GB" sz="1600" dirty="0">
                <a:solidFill>
                  <a:schemeClr val="tx1"/>
                </a:solidFill>
                <a:effectLst/>
                <a:ea typeface="Calibri" panose="020F0502020204030204" pitchFamily="34" charset="0"/>
              </a:rPr>
              <a:t>Citizens Advice provides free and independent advice to millions of people in England and Wales each year, over the phone and in person. Through its </a:t>
            </a:r>
            <a:r>
              <a:rPr lang="en-GB" sz="1600" b="1" dirty="0">
                <a:solidFill>
                  <a:schemeClr val="tx1"/>
                </a:solidFill>
                <a:effectLst/>
                <a:ea typeface="Calibri" panose="020F0502020204030204" pitchFamily="34" charset="0"/>
              </a:rPr>
              <a:t>Energy Advice Programme</a:t>
            </a:r>
            <a:r>
              <a:rPr lang="en-GB" sz="1600" dirty="0">
                <a:solidFill>
                  <a:schemeClr val="tx1"/>
                </a:solidFill>
                <a:effectLst/>
                <a:ea typeface="Calibri" panose="020F0502020204030204" pitchFamily="34" charset="0"/>
              </a:rPr>
              <a:t>, the charity</a:t>
            </a:r>
            <a:r>
              <a:rPr lang="en-GB" sz="1600" dirty="0">
                <a:solidFill>
                  <a:schemeClr val="tx1"/>
                </a:solidFill>
                <a:ea typeface="Calibri" panose="020F0502020204030204" pitchFamily="34" charset="0"/>
              </a:rPr>
              <a:t> helps vulnerable people access expert energy advice, get better energy deals and improve their household income. </a:t>
            </a:r>
          </a:p>
          <a:p>
            <a:endParaRPr lang="en-GB" sz="1600" dirty="0">
              <a:solidFill>
                <a:schemeClr val="tx1"/>
              </a:solidFill>
              <a:effectLst/>
              <a:ea typeface="Calibri" panose="020F0502020204030204" pitchFamily="34" charset="0"/>
            </a:endParaRPr>
          </a:p>
          <a:p>
            <a:r>
              <a:rPr lang="en-GB" sz="1600" dirty="0">
                <a:solidFill>
                  <a:schemeClr val="tx1"/>
                </a:solidFill>
                <a:ea typeface="Calibri" panose="020F0502020204030204" pitchFamily="34" charset="0"/>
              </a:rPr>
              <a:t>Together, WWU and Citizens Advice co-designed an energy safeguarding programme that expands on the charity's existing service to help more low-income households across England and Wales at a time of exceptionally high demand. </a:t>
            </a:r>
          </a:p>
          <a:p>
            <a:endParaRPr lang="en-GB" sz="1600" dirty="0">
              <a:solidFill>
                <a:schemeClr val="tx1"/>
              </a:solidFill>
              <a:effectLst/>
              <a:ea typeface="Calibri" panose="020F0502020204030204" pitchFamily="34" charset="0"/>
            </a:endParaRPr>
          </a:p>
          <a:p>
            <a:r>
              <a:rPr lang="en-GB" sz="1600" dirty="0">
                <a:solidFill>
                  <a:schemeClr val="tx1"/>
                </a:solidFill>
                <a:ea typeface="Calibri" panose="020F0502020204030204" pitchFamily="34" charset="0"/>
              </a:rPr>
              <a:t>Through their partnership, they’re also able to address a knowledge and skills gap within the organisation to enable its energy advisors to also raise awareness of the dangers of carbon monoxide (CO). </a:t>
            </a:r>
            <a:endParaRPr lang="en-GB" sz="1600" dirty="0">
              <a:solidFill>
                <a:schemeClr val="tx1"/>
              </a:solidFill>
              <a:effectLst/>
              <a:ea typeface="Calibri" panose="020F0502020204030204" pitchFamily="34" charset="0"/>
            </a:endParaRPr>
          </a:p>
        </p:txBody>
      </p:sp>
      <p:cxnSp>
        <p:nvCxnSpPr>
          <p:cNvPr id="2" name="Straight Connector 1">
            <a:extLst>
              <a:ext uri="{FF2B5EF4-FFF2-40B4-BE49-F238E27FC236}">
                <a16:creationId xmlns:a16="http://schemas.microsoft.com/office/drawing/2014/main" id="{57401165-2455-5AB6-1BCF-0D8DE64D4DD7}"/>
              </a:ext>
            </a:extLst>
          </p:cNvPr>
          <p:cNvCxnSpPr>
            <a:cxnSpLocks/>
          </p:cNvCxnSpPr>
          <p:nvPr/>
        </p:nvCxnSpPr>
        <p:spPr>
          <a:xfrm>
            <a:off x="611189" y="1448154"/>
            <a:ext cx="2028886"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026" name="Picture 2" descr="Citizens Advice - Wikipedia">
            <a:extLst>
              <a:ext uri="{FF2B5EF4-FFF2-40B4-BE49-F238E27FC236}">
                <a16:creationId xmlns:a16="http://schemas.microsoft.com/office/drawing/2014/main" id="{99BECA09-323B-7959-9397-23AAE9C01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5939" y="-15387"/>
            <a:ext cx="1696061" cy="169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67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EFF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360363"/>
            <a:ext cx="10969622" cy="944562"/>
          </a:xfrm>
        </p:spPr>
        <p:txBody>
          <a:bodyPr/>
          <a:lstStyle/>
          <a:p>
            <a:r>
              <a:rPr lang="en-US" sz="2800">
                <a:solidFill>
                  <a:schemeClr val="tx1"/>
                </a:solidFill>
              </a:rPr>
              <a:t>WWU and Citizens Advice: partnership impact</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a:xfrm>
            <a:off x="238707" y="6161513"/>
            <a:ext cx="372481" cy="21070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F28A4C9A-9D3A-DC95-2468-25B330771F5C}"/>
              </a:ext>
            </a:extLst>
          </p:cNvPr>
          <p:cNvSpPr>
            <a:spLocks noGrp="1"/>
          </p:cNvSpPr>
          <p:nvPr>
            <p:ph sz="half" idx="1"/>
          </p:nvPr>
        </p:nvSpPr>
        <p:spPr>
          <a:xfrm>
            <a:off x="611188" y="1801856"/>
            <a:ext cx="10969622" cy="4158941"/>
          </a:xfrm>
        </p:spPr>
        <p:txBody>
          <a:bodyPr/>
          <a:lstStyle/>
          <a:p>
            <a:r>
              <a:rPr lang="en-GB" sz="1600">
                <a:solidFill>
                  <a:schemeClr val="tx1"/>
                </a:solidFill>
                <a:effectLst/>
                <a:ea typeface="Calibri" panose="020F0502020204030204" pitchFamily="34" charset="0"/>
              </a:rPr>
              <a:t>For each client provided </a:t>
            </a:r>
            <a:r>
              <a:rPr lang="en-GB" sz="1600">
                <a:solidFill>
                  <a:schemeClr val="tx1"/>
                </a:solidFill>
                <a:ea typeface="Calibri" panose="020F0502020204030204" pitchFamily="34" charset="0"/>
              </a:rPr>
              <a:t>with energy and CO advice this year, their support has led to an </a:t>
            </a:r>
            <a:r>
              <a:rPr lang="en-GB" sz="1600" b="1">
                <a:solidFill>
                  <a:schemeClr val="tx1"/>
                </a:solidFill>
                <a:ea typeface="Calibri" panose="020F0502020204030204" pitchFamily="34" charset="0"/>
              </a:rPr>
              <a:t>average income gain of £835</a:t>
            </a:r>
            <a:r>
              <a:rPr lang="en-GB" sz="1600">
                <a:solidFill>
                  <a:schemeClr val="tx1"/>
                </a:solidFill>
                <a:ea typeface="Calibri" panose="020F0502020204030204" pitchFamily="34" charset="0"/>
              </a:rPr>
              <a:t>. Over the entire 15 month programme to date, they have supported 20,488 clients and achieved an income gain of £7,056,535 for these households. </a:t>
            </a:r>
          </a:p>
          <a:p>
            <a:endParaRPr lang="en-GB" sz="1600">
              <a:solidFill>
                <a:schemeClr val="tx1"/>
              </a:solidFill>
              <a:ea typeface="Calibri" panose="020F0502020204030204" pitchFamily="34" charset="0"/>
            </a:endParaRPr>
          </a:p>
          <a:p>
            <a:r>
              <a:rPr lang="en-GB" sz="1600">
                <a:solidFill>
                  <a:schemeClr val="tx1"/>
                </a:solidFill>
                <a:ea typeface="Calibri" panose="020F0502020204030204" pitchFamily="34" charset="0"/>
              </a:rPr>
              <a:t>Their holistic support is improving the mental and physical health of thousands of households across the country – 69% of clients reported that their programme has had a positive impact on their health and/or improved their confidence and ability to manage their issues. </a:t>
            </a:r>
          </a:p>
          <a:p>
            <a:endParaRPr lang="en-GB" sz="1600">
              <a:solidFill>
                <a:schemeClr val="tx1"/>
              </a:solidFill>
              <a:effectLst/>
              <a:ea typeface="Calibri" panose="020F0502020204030204" pitchFamily="34" charset="0"/>
            </a:endParaRPr>
          </a:p>
          <a:p>
            <a:endParaRPr lang="en-GB" sz="1600">
              <a:solidFill>
                <a:schemeClr val="tx1"/>
              </a:solidFill>
              <a:effectLst/>
              <a:ea typeface="Calibri" panose="020F0502020204030204" pitchFamily="34" charset="0"/>
            </a:endParaRPr>
          </a:p>
        </p:txBody>
      </p:sp>
      <p:cxnSp>
        <p:nvCxnSpPr>
          <p:cNvPr id="2" name="Straight Connector 1">
            <a:extLst>
              <a:ext uri="{FF2B5EF4-FFF2-40B4-BE49-F238E27FC236}">
                <a16:creationId xmlns:a16="http://schemas.microsoft.com/office/drawing/2014/main" id="{57401165-2455-5AB6-1BCF-0D8DE64D4DD7}"/>
              </a:ext>
            </a:extLst>
          </p:cNvPr>
          <p:cNvCxnSpPr>
            <a:cxnSpLocks/>
          </p:cNvCxnSpPr>
          <p:nvPr/>
        </p:nvCxnSpPr>
        <p:spPr>
          <a:xfrm>
            <a:off x="611189" y="1448154"/>
            <a:ext cx="2028886"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026" name="Picture 2" descr="Citizens Advice - Wikipedia">
            <a:extLst>
              <a:ext uri="{FF2B5EF4-FFF2-40B4-BE49-F238E27FC236}">
                <a16:creationId xmlns:a16="http://schemas.microsoft.com/office/drawing/2014/main" id="{99BECA09-323B-7959-9397-23AAE9C01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5939" y="-15387"/>
            <a:ext cx="1696061" cy="16960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4">
            <a:extLst>
              <a:ext uri="{FF2B5EF4-FFF2-40B4-BE49-F238E27FC236}">
                <a16:creationId xmlns:a16="http://schemas.microsoft.com/office/drawing/2014/main" id="{4957FAB0-1DE4-E933-F8E2-18217578FABC}"/>
              </a:ext>
            </a:extLst>
          </p:cNvPr>
          <p:cNvGraphicFramePr>
            <a:graphicFrameLocks noGrp="1"/>
          </p:cNvGraphicFramePr>
          <p:nvPr/>
        </p:nvGraphicFramePr>
        <p:xfrm>
          <a:off x="611187" y="4832642"/>
          <a:ext cx="10735102" cy="1289064"/>
        </p:xfrm>
        <a:graphic>
          <a:graphicData uri="http://schemas.openxmlformats.org/drawingml/2006/table">
            <a:tbl>
              <a:tblPr firstRow="1" bandRow="1">
                <a:tableStyleId>{5C22544A-7EE6-4342-B048-85BDC9FD1C3A}</a:tableStyleId>
              </a:tblPr>
              <a:tblGrid>
                <a:gridCol w="1533586">
                  <a:extLst>
                    <a:ext uri="{9D8B030D-6E8A-4147-A177-3AD203B41FA5}">
                      <a16:colId xmlns:a16="http://schemas.microsoft.com/office/drawing/2014/main" val="4245071210"/>
                    </a:ext>
                  </a:extLst>
                </a:gridCol>
                <a:gridCol w="1533586">
                  <a:extLst>
                    <a:ext uri="{9D8B030D-6E8A-4147-A177-3AD203B41FA5}">
                      <a16:colId xmlns:a16="http://schemas.microsoft.com/office/drawing/2014/main" val="351222426"/>
                    </a:ext>
                  </a:extLst>
                </a:gridCol>
                <a:gridCol w="1533586">
                  <a:extLst>
                    <a:ext uri="{9D8B030D-6E8A-4147-A177-3AD203B41FA5}">
                      <a16:colId xmlns:a16="http://schemas.microsoft.com/office/drawing/2014/main" val="1929228434"/>
                    </a:ext>
                  </a:extLst>
                </a:gridCol>
                <a:gridCol w="1533586">
                  <a:extLst>
                    <a:ext uri="{9D8B030D-6E8A-4147-A177-3AD203B41FA5}">
                      <a16:colId xmlns:a16="http://schemas.microsoft.com/office/drawing/2014/main" val="3206996085"/>
                    </a:ext>
                  </a:extLst>
                </a:gridCol>
                <a:gridCol w="1533586">
                  <a:extLst>
                    <a:ext uri="{9D8B030D-6E8A-4147-A177-3AD203B41FA5}">
                      <a16:colId xmlns:a16="http://schemas.microsoft.com/office/drawing/2014/main" val="1207870623"/>
                    </a:ext>
                  </a:extLst>
                </a:gridCol>
                <a:gridCol w="1533586">
                  <a:extLst>
                    <a:ext uri="{9D8B030D-6E8A-4147-A177-3AD203B41FA5}">
                      <a16:colId xmlns:a16="http://schemas.microsoft.com/office/drawing/2014/main" val="3792088069"/>
                    </a:ext>
                  </a:extLst>
                </a:gridCol>
                <a:gridCol w="1533586">
                  <a:extLst>
                    <a:ext uri="{9D8B030D-6E8A-4147-A177-3AD203B41FA5}">
                      <a16:colId xmlns:a16="http://schemas.microsoft.com/office/drawing/2014/main" val="3716242417"/>
                    </a:ext>
                  </a:extLst>
                </a:gridCol>
              </a:tblGrid>
              <a:tr h="1289064">
                <a:tc>
                  <a:txBody>
                    <a:bodyPr/>
                    <a:lstStyle/>
                    <a:p>
                      <a:pPr algn="ctr"/>
                      <a:r>
                        <a:rPr lang="en-US" sz="1200" b="0">
                          <a:solidFill>
                            <a:schemeClr val="tx1"/>
                          </a:solidFill>
                        </a:rPr>
                        <a:t>Households reached: </a:t>
                      </a:r>
                    </a:p>
                    <a:p>
                      <a:pPr algn="ctr"/>
                      <a:r>
                        <a:rPr lang="en-US" sz="1200" b="1">
                          <a:solidFill>
                            <a:schemeClr val="tx1"/>
                          </a:solidFill>
                        </a:rPr>
                        <a:t>16,800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a:solidFill>
                            <a:schemeClr val="tx1"/>
                          </a:solidFill>
                        </a:rPr>
                        <a:t>Energy advice sessions: </a:t>
                      </a:r>
                    </a:p>
                    <a:p>
                      <a:pPr algn="ctr"/>
                      <a:r>
                        <a:rPr lang="en-US" sz="1200" b="1">
                          <a:solidFill>
                            <a:schemeClr val="tx1"/>
                          </a:solidFill>
                        </a:rPr>
                        <a:t>6,904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a:solidFill>
                            <a:schemeClr val="tx1"/>
                          </a:solidFill>
                        </a:rPr>
                        <a:t>Carbon monoxide (CO) alarms provided: </a:t>
                      </a:r>
                    </a:p>
                    <a:p>
                      <a:pPr algn="ctr"/>
                      <a:r>
                        <a:rPr lang="en-US" sz="1200" b="1">
                          <a:solidFill>
                            <a:schemeClr val="tx1"/>
                          </a:solidFill>
                        </a:rPr>
                        <a:t>4,933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a:solidFill>
                            <a:schemeClr val="tx1"/>
                          </a:solidFill>
                        </a:rPr>
                        <a:t>CO awareness conversations: </a:t>
                      </a:r>
                    </a:p>
                    <a:p>
                      <a:pPr algn="ctr"/>
                      <a:r>
                        <a:rPr lang="en-US" sz="1200" b="1">
                          <a:solidFill>
                            <a:schemeClr val="tx1"/>
                          </a:solidFill>
                        </a:rPr>
                        <a:t>16,800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200" b="0" i="0" kern="1200">
                          <a:solidFill>
                            <a:schemeClr val="tx1"/>
                          </a:solidFill>
                          <a:effectLst/>
                          <a:latin typeface="+mn-lt"/>
                          <a:ea typeface="+mn-ea"/>
                          <a:cs typeface="+mn-cs"/>
                        </a:rPr>
                        <a:t>Priority Services Register (PSR) </a:t>
                      </a:r>
                      <a:r>
                        <a:rPr lang="en-US" sz="1200" b="0">
                          <a:solidFill>
                            <a:schemeClr val="tx1"/>
                          </a:solidFill>
                        </a:rPr>
                        <a:t>registrations: </a:t>
                      </a:r>
                    </a:p>
                    <a:p>
                      <a:pPr algn="ctr"/>
                      <a:r>
                        <a:rPr lang="en-US" sz="1200" b="1">
                          <a:solidFill>
                            <a:schemeClr val="tx1"/>
                          </a:solidFill>
                        </a:rPr>
                        <a:t>7,173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a:solidFill>
                            <a:schemeClr val="tx1"/>
                          </a:solidFill>
                        </a:rPr>
                        <a:t>Benefits advice: </a:t>
                      </a:r>
                    </a:p>
                    <a:p>
                      <a:pPr algn="ctr"/>
                      <a:r>
                        <a:rPr lang="en-US" sz="1200" b="1">
                          <a:solidFill>
                            <a:schemeClr val="tx1"/>
                          </a:solidFill>
                        </a:rPr>
                        <a:t>9, 584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200" b="0">
                          <a:solidFill>
                            <a:schemeClr val="tx1"/>
                          </a:solidFill>
                        </a:rPr>
                        <a:t>Locking cooker valve (LCV) referrals: </a:t>
                      </a:r>
                    </a:p>
                    <a:p>
                      <a:pPr algn="ctr"/>
                      <a:r>
                        <a:rPr lang="en-US" sz="1200" b="1">
                          <a:solidFill>
                            <a:schemeClr val="tx1"/>
                          </a:solidFill>
                        </a:rPr>
                        <a:t>48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0136145"/>
                  </a:ext>
                </a:extLst>
              </a:tr>
            </a:tbl>
          </a:graphicData>
        </a:graphic>
      </p:graphicFrame>
      <p:pic>
        <p:nvPicPr>
          <p:cNvPr id="11" name="Picture 10" descr="A hand with a check mark and a speech bubble&#10;&#10;Description automatically generated">
            <a:extLst>
              <a:ext uri="{FF2B5EF4-FFF2-40B4-BE49-F238E27FC236}">
                <a16:creationId xmlns:a16="http://schemas.microsoft.com/office/drawing/2014/main" id="{532400A4-C0A1-51B6-0BEE-9E1867DF9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159" y="4280320"/>
            <a:ext cx="707894" cy="707894"/>
          </a:xfrm>
          <a:prstGeom prst="rect">
            <a:avLst/>
          </a:prstGeom>
        </p:spPr>
      </p:pic>
      <p:pic>
        <p:nvPicPr>
          <p:cNvPr id="13" name="Picture 12" descr="A house with a red roof&#10;&#10;Description automatically generated">
            <a:extLst>
              <a:ext uri="{FF2B5EF4-FFF2-40B4-BE49-F238E27FC236}">
                <a16:creationId xmlns:a16="http://schemas.microsoft.com/office/drawing/2014/main" id="{44886998-AD9D-8194-A895-DCED0C7B4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611" y="4271525"/>
            <a:ext cx="716689" cy="716689"/>
          </a:xfrm>
          <a:prstGeom prst="rect">
            <a:avLst/>
          </a:prstGeom>
        </p:spPr>
      </p:pic>
      <p:pic>
        <p:nvPicPr>
          <p:cNvPr id="17" name="Picture 16" descr="A red exclamation mark on a black background&#10;&#10;Description automatically generated">
            <a:extLst>
              <a:ext uri="{FF2B5EF4-FFF2-40B4-BE49-F238E27FC236}">
                <a16:creationId xmlns:a16="http://schemas.microsoft.com/office/drawing/2014/main" id="{48A01682-5DD2-6C57-FF1F-F7749F5BB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5415" y="4271525"/>
            <a:ext cx="676759" cy="676759"/>
          </a:xfrm>
          <a:prstGeom prst="rect">
            <a:avLst/>
          </a:prstGeom>
        </p:spPr>
      </p:pic>
      <p:pic>
        <p:nvPicPr>
          <p:cNvPr id="19" name="Picture 18" descr="A blue circle with black text&#10;&#10;Description automatically generated">
            <a:extLst>
              <a:ext uri="{FF2B5EF4-FFF2-40B4-BE49-F238E27FC236}">
                <a16:creationId xmlns:a16="http://schemas.microsoft.com/office/drawing/2014/main" id="{821F252D-3608-AD0C-9DB3-77EE68967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078" y="4287048"/>
            <a:ext cx="716689" cy="716689"/>
          </a:xfrm>
          <a:prstGeom prst="rect">
            <a:avLst/>
          </a:prstGeom>
        </p:spPr>
      </p:pic>
      <p:pic>
        <p:nvPicPr>
          <p:cNvPr id="21" name="Picture 20" descr="A hand holding a pen&#10;&#10;Description automatically generated">
            <a:extLst>
              <a:ext uri="{FF2B5EF4-FFF2-40B4-BE49-F238E27FC236}">
                <a16:creationId xmlns:a16="http://schemas.microsoft.com/office/drawing/2014/main" id="{732D6AE3-0D35-E940-A87C-6354459995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0551" y="4311379"/>
            <a:ext cx="668026" cy="668026"/>
          </a:xfrm>
          <a:prstGeom prst="rect">
            <a:avLst/>
          </a:prstGeom>
        </p:spPr>
      </p:pic>
      <p:pic>
        <p:nvPicPr>
          <p:cNvPr id="23" name="Picture 22" descr="A couple of people sitting at a table&#10;&#10;Description automatically generated">
            <a:extLst>
              <a:ext uri="{FF2B5EF4-FFF2-40B4-BE49-F238E27FC236}">
                <a16:creationId xmlns:a16="http://schemas.microsoft.com/office/drawing/2014/main" id="{4D6B52CC-6CE9-815C-ED77-F3DD49E2CA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5744" y="4287048"/>
            <a:ext cx="716689" cy="716689"/>
          </a:xfrm>
          <a:prstGeom prst="rect">
            <a:avLst/>
          </a:prstGeom>
        </p:spPr>
      </p:pic>
      <p:pic>
        <p:nvPicPr>
          <p:cNvPr id="25" name="Picture 24" descr="A yellow and grey device with a black background&#10;&#10;Description automatically generated">
            <a:extLst>
              <a:ext uri="{FF2B5EF4-FFF2-40B4-BE49-F238E27FC236}">
                <a16:creationId xmlns:a16="http://schemas.microsoft.com/office/drawing/2014/main" id="{9F9778C3-035E-60D6-950F-0DB5DEE567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193217" y="4350181"/>
            <a:ext cx="668022" cy="668022"/>
          </a:xfrm>
          <a:prstGeom prst="rect">
            <a:avLst/>
          </a:prstGeom>
        </p:spPr>
      </p:pic>
    </p:spTree>
    <p:extLst>
      <p:ext uri="{BB962C8B-B14F-4D97-AF65-F5344CB8AC3E}">
        <p14:creationId xmlns:p14="http://schemas.microsoft.com/office/powerpoint/2010/main" val="20376680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EFF8"/>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6922C-DA83-FB35-6995-A981F91F7A34}"/>
              </a:ext>
            </a:extLst>
          </p:cNvPr>
          <p:cNvSpPr>
            <a:spLocks noGrp="1"/>
          </p:cNvSpPr>
          <p:nvPr>
            <p:ph type="title"/>
          </p:nvPr>
        </p:nvSpPr>
        <p:spPr>
          <a:xfrm>
            <a:off x="611189" y="360363"/>
            <a:ext cx="10969622" cy="944562"/>
          </a:xfrm>
        </p:spPr>
        <p:txBody>
          <a:bodyPr/>
          <a:lstStyle/>
          <a:p>
            <a:r>
              <a:rPr lang="en-US" sz="3200">
                <a:solidFill>
                  <a:schemeClr val="tx1"/>
                </a:solidFill>
                <a:latin typeface="+mn-lt"/>
              </a:rPr>
              <a:t>WWU and Citizens Advice: Case study</a:t>
            </a:r>
          </a:p>
        </p:txBody>
      </p:sp>
      <p:sp>
        <p:nvSpPr>
          <p:cNvPr id="5" name="Footer Placeholder 4">
            <a:extLst>
              <a:ext uri="{FF2B5EF4-FFF2-40B4-BE49-F238E27FC236}">
                <a16:creationId xmlns:a16="http://schemas.microsoft.com/office/drawing/2014/main" id="{0AC1665F-8D2C-C588-60E6-29DCD36DF9B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Verdana"/>
                <a:ea typeface="+mn-ea"/>
                <a:cs typeface="+mn-cs"/>
              </a:rPr>
              <a:t>Private &amp; Confidential</a:t>
            </a:r>
          </a:p>
        </p:txBody>
      </p:sp>
      <p:sp>
        <p:nvSpPr>
          <p:cNvPr id="7" name="Slide Number Placeholder 6">
            <a:extLst>
              <a:ext uri="{FF2B5EF4-FFF2-40B4-BE49-F238E27FC236}">
                <a16:creationId xmlns:a16="http://schemas.microsoft.com/office/drawing/2014/main" id="{1C877A33-90A4-2E93-D434-F356CB6B0A19}"/>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A53E11-492D-48B3-9F9B-09541CA2A39A}" type="slidenum">
              <a:rPr kumimoji="0" lang="en-GB" sz="1000" b="0" i="0" u="none" strike="noStrike" kern="1200" cap="none" spc="0" normalizeH="0" baseline="0" noProof="0" smtClean="0">
                <a:ln>
                  <a:noFill/>
                </a:ln>
                <a:solidFill>
                  <a:srgbClr val="FFFFFF"/>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a:ln>
                <a:noFill/>
              </a:ln>
              <a:solidFill>
                <a:srgbClr val="FFFFFF"/>
              </a:solidFill>
              <a:effectLst/>
              <a:uLnTx/>
              <a:uFillTx/>
              <a:latin typeface="Verdana"/>
              <a:ea typeface="+mn-ea"/>
              <a:cs typeface="+mn-cs"/>
            </a:endParaRPr>
          </a:p>
        </p:txBody>
      </p:sp>
      <p:sp>
        <p:nvSpPr>
          <p:cNvPr id="8" name="Content Placeholder 2">
            <a:extLst>
              <a:ext uri="{FF2B5EF4-FFF2-40B4-BE49-F238E27FC236}">
                <a16:creationId xmlns:a16="http://schemas.microsoft.com/office/drawing/2014/main" id="{F28A4C9A-9D3A-DC95-2468-25B330771F5C}"/>
              </a:ext>
            </a:extLst>
          </p:cNvPr>
          <p:cNvSpPr>
            <a:spLocks noGrp="1"/>
          </p:cNvSpPr>
          <p:nvPr>
            <p:ph sz="half" idx="1"/>
          </p:nvPr>
        </p:nvSpPr>
        <p:spPr>
          <a:xfrm>
            <a:off x="611188" y="1801856"/>
            <a:ext cx="6844689" cy="4158941"/>
          </a:xfrm>
        </p:spPr>
        <p:txBody>
          <a:bodyPr/>
          <a:lstStyle/>
          <a:p>
            <a:r>
              <a:rPr lang="en-GB">
                <a:solidFill>
                  <a:schemeClr val="tx1"/>
                </a:solidFill>
              </a:rPr>
              <a:t>Mr B is a single man living in a one bedroomed ground floor housing association flat. His only income is £130 per week from employment support allowance. </a:t>
            </a:r>
            <a:r>
              <a:rPr lang="en-GB" b="1">
                <a:solidFill>
                  <a:schemeClr val="tx1"/>
                </a:solidFill>
              </a:rPr>
              <a:t>He has limited capability for work due to depression and anxiety.</a:t>
            </a:r>
          </a:p>
          <a:p>
            <a:endParaRPr lang="en-GB">
              <a:solidFill>
                <a:schemeClr val="tx1"/>
              </a:solidFill>
            </a:endParaRPr>
          </a:p>
          <a:p>
            <a:r>
              <a:rPr lang="en-GB">
                <a:solidFill>
                  <a:schemeClr val="tx1"/>
                </a:solidFill>
              </a:rPr>
              <a:t>Mr B was referred to us by his housing provider and initially he was not answering his phone so we contacted him by text to encourage engagement. Once he knew we were friendly and there to help we arranged a home visit to </a:t>
            </a:r>
            <a:r>
              <a:rPr lang="en-GB" b="1">
                <a:solidFill>
                  <a:schemeClr val="tx1"/>
                </a:solidFill>
              </a:rPr>
              <a:t>pick up information on energy and water bills</a:t>
            </a:r>
            <a:r>
              <a:rPr lang="en-GB">
                <a:solidFill>
                  <a:schemeClr val="tx1"/>
                </a:solidFill>
              </a:rPr>
              <a:t>. At this time we were also able to </a:t>
            </a:r>
            <a:r>
              <a:rPr lang="en-GB" b="1">
                <a:solidFill>
                  <a:schemeClr val="tx1"/>
                </a:solidFill>
              </a:rPr>
              <a:t>check that Mr B had a working carbon monoxide alarm</a:t>
            </a:r>
            <a:r>
              <a:rPr lang="en-GB">
                <a:solidFill>
                  <a:schemeClr val="tx1"/>
                </a:solidFill>
              </a:rPr>
              <a:t> (provided by housing association)  and went through with him why this was important.</a:t>
            </a:r>
          </a:p>
          <a:p>
            <a:endParaRPr lang="en-GB">
              <a:solidFill>
                <a:schemeClr val="tx1"/>
              </a:solidFill>
            </a:endParaRPr>
          </a:p>
          <a:p>
            <a:r>
              <a:rPr lang="en-GB">
                <a:solidFill>
                  <a:schemeClr val="tx1"/>
                </a:solidFill>
              </a:rPr>
              <a:t>Mr B had debt with his fuel supplier and water company, and owed £33 on an old store card. We were able to apply for a grant to write off the outstanding debt. We also applied to the water company, successfully wrote off a small debt and secured a discount going forward.</a:t>
            </a:r>
          </a:p>
          <a:p>
            <a:endParaRPr lang="en-GB">
              <a:solidFill>
                <a:schemeClr val="tx1"/>
              </a:solidFill>
            </a:endParaRPr>
          </a:p>
          <a:p>
            <a:r>
              <a:rPr lang="en-GB">
                <a:solidFill>
                  <a:schemeClr val="tx1"/>
                </a:solidFill>
              </a:rPr>
              <a:t>We also arranged for Mr B to access his local food club.</a:t>
            </a:r>
          </a:p>
          <a:p>
            <a:endParaRPr lang="en-GB">
              <a:solidFill>
                <a:schemeClr val="tx1"/>
              </a:solidFill>
              <a:effectLst/>
              <a:ea typeface="Calibri" panose="020F0502020204030204" pitchFamily="34" charset="0"/>
            </a:endParaRPr>
          </a:p>
        </p:txBody>
      </p:sp>
      <p:cxnSp>
        <p:nvCxnSpPr>
          <p:cNvPr id="2" name="Straight Connector 1">
            <a:extLst>
              <a:ext uri="{FF2B5EF4-FFF2-40B4-BE49-F238E27FC236}">
                <a16:creationId xmlns:a16="http://schemas.microsoft.com/office/drawing/2014/main" id="{57401165-2455-5AB6-1BCF-0D8DE64D4DD7}"/>
              </a:ext>
            </a:extLst>
          </p:cNvPr>
          <p:cNvCxnSpPr>
            <a:cxnSpLocks/>
          </p:cNvCxnSpPr>
          <p:nvPr/>
        </p:nvCxnSpPr>
        <p:spPr>
          <a:xfrm>
            <a:off x="611189" y="1448154"/>
            <a:ext cx="2028886" cy="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 name="Content Placeholder 2">
            <a:extLst>
              <a:ext uri="{FF2B5EF4-FFF2-40B4-BE49-F238E27FC236}">
                <a16:creationId xmlns:a16="http://schemas.microsoft.com/office/drawing/2014/main" id="{9286642E-0AC6-1771-60A0-C1CA6F96F566}"/>
              </a:ext>
            </a:extLst>
          </p:cNvPr>
          <p:cNvSpPr txBox="1">
            <a:spLocks/>
          </p:cNvSpPr>
          <p:nvPr/>
        </p:nvSpPr>
        <p:spPr>
          <a:xfrm>
            <a:off x="7924800" y="2684827"/>
            <a:ext cx="4031150" cy="2540316"/>
          </a:xfrm>
          <a:prstGeom prst="rect">
            <a:avLst/>
          </a:prstGeom>
          <a:solidFill>
            <a:srgbClr val="F2A9CD"/>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At the end of January we heard that the PIP application had been successful and Mr B will be receiving an extra £600 per month, increasing his income by over 50%.</a:t>
            </a:r>
          </a:p>
          <a:p>
            <a:pPr marL="0" marR="0" lvl="0"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Fuel Debt written off: £300</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Water Debt written off: £30</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Other Debt written off: £33</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Water discount for year: £150</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Verdana"/>
                <a:ea typeface="+mn-ea"/>
                <a:cs typeface="+mn-cs"/>
              </a:rPr>
              <a:t>Personal Independence Payment (PIP) additional annual income: £7200</a:t>
            </a:r>
          </a:p>
          <a:p>
            <a:pPr marL="0" marR="0" lvl="0" indent="0" algn="l" defTabSz="914400" rtl="0" eaLnBrk="1" fontAlgn="auto" latinLnBrk="0" hangingPunct="1">
              <a:lnSpc>
                <a:spcPct val="100000"/>
              </a:lnSpc>
              <a:spcBef>
                <a:spcPts val="0"/>
              </a:spcBef>
              <a:spcAft>
                <a:spcPts val="500"/>
              </a:spcAft>
              <a:buClrTx/>
              <a:buSzTx/>
              <a:buFont typeface="Arial" panose="020B0604020202020204" pitchFamily="34" charset="0"/>
              <a:buNone/>
              <a:tabLst/>
              <a:defRPr/>
            </a:pPr>
            <a:endParaRPr kumimoji="0" lang="en-GB" sz="1200" b="0" i="0" u="none" strike="noStrike" kern="1200" cap="none" spc="0" normalizeH="0" baseline="0" noProof="0">
              <a:ln>
                <a:noFill/>
              </a:ln>
              <a:solidFill>
                <a:srgbClr val="000000"/>
              </a:solidFill>
              <a:effectLst/>
              <a:uLnTx/>
              <a:uFillTx/>
              <a:latin typeface="Verdana"/>
              <a:ea typeface="Calibri" panose="020F0502020204030204" pitchFamily="34" charset="0"/>
              <a:cs typeface="+mn-cs"/>
            </a:endParaRPr>
          </a:p>
        </p:txBody>
      </p:sp>
    </p:spTree>
    <p:extLst>
      <p:ext uri="{BB962C8B-B14F-4D97-AF65-F5344CB8AC3E}">
        <p14:creationId xmlns:p14="http://schemas.microsoft.com/office/powerpoint/2010/main" val="15475408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337F7-4C74-13D0-7CB9-A2BC907D7B87}"/>
              </a:ext>
            </a:extLst>
          </p:cNvPr>
          <p:cNvSpPr>
            <a:spLocks noGrp="1"/>
          </p:cNvSpPr>
          <p:nvPr>
            <p:ph type="title"/>
          </p:nvPr>
        </p:nvSpPr>
        <p:spPr/>
        <p:txBody>
          <a:bodyPr/>
          <a:lstStyle/>
          <a:p>
            <a:r>
              <a:rPr lang="en-GB"/>
              <a:t>Thank you</a:t>
            </a:r>
          </a:p>
        </p:txBody>
      </p:sp>
      <p:sp>
        <p:nvSpPr>
          <p:cNvPr id="5" name="Footer Placeholder 4">
            <a:extLst>
              <a:ext uri="{FF2B5EF4-FFF2-40B4-BE49-F238E27FC236}">
                <a16:creationId xmlns:a16="http://schemas.microsoft.com/office/drawing/2014/main" id="{C1420F79-B63B-AE72-4FDB-E4F5A4EC8EBC}"/>
              </a:ext>
            </a:extLst>
          </p:cNvPr>
          <p:cNvSpPr>
            <a:spLocks noGrp="1"/>
          </p:cNvSpPr>
          <p:nvPr>
            <p:ph type="ftr" sz="quarter" idx="11"/>
          </p:nvPr>
        </p:nvSpPr>
        <p:spPr/>
        <p:txBody>
          <a:bodyPr/>
          <a:lstStyle/>
          <a:p>
            <a:r>
              <a:rPr lang="en-GB"/>
              <a:t>Private &amp; Confidential</a:t>
            </a:r>
          </a:p>
        </p:txBody>
      </p:sp>
      <p:sp>
        <p:nvSpPr>
          <p:cNvPr id="6" name="Slide Number Placeholder 5">
            <a:extLst>
              <a:ext uri="{FF2B5EF4-FFF2-40B4-BE49-F238E27FC236}">
                <a16:creationId xmlns:a16="http://schemas.microsoft.com/office/drawing/2014/main" id="{02FC1DB3-9592-F5AD-FBD1-9E469BE8EC14}"/>
              </a:ext>
            </a:extLst>
          </p:cNvPr>
          <p:cNvSpPr>
            <a:spLocks noGrp="1"/>
          </p:cNvSpPr>
          <p:nvPr>
            <p:ph type="sldNum" sz="quarter" idx="12"/>
          </p:nvPr>
        </p:nvSpPr>
        <p:spPr/>
        <p:txBody>
          <a:bodyPr/>
          <a:lstStyle/>
          <a:p>
            <a:fld id="{CBA53E11-492D-48B3-9F9B-09541CA2A39A}" type="slidenum">
              <a:rPr lang="en-GB" smtClean="0"/>
              <a:pPr/>
              <a:t>37</a:t>
            </a:fld>
            <a:endParaRPr lang="en-GB"/>
          </a:p>
        </p:txBody>
      </p:sp>
      <p:sp>
        <p:nvSpPr>
          <p:cNvPr id="7" name="Text Placeholder 6">
            <a:extLst>
              <a:ext uri="{FF2B5EF4-FFF2-40B4-BE49-F238E27FC236}">
                <a16:creationId xmlns:a16="http://schemas.microsoft.com/office/drawing/2014/main" id="{2BF619BF-6E2B-EF76-308C-5943FE6A132A}"/>
              </a:ext>
            </a:extLst>
          </p:cNvPr>
          <p:cNvSpPr>
            <a:spLocks noGrp="1"/>
          </p:cNvSpPr>
          <p:nvPr>
            <p:ph type="body" sz="quarter" idx="14"/>
          </p:nvPr>
        </p:nvSpPr>
        <p:spPr/>
        <p:txBody>
          <a:bodyPr/>
          <a:lstStyle/>
          <a:p>
            <a:r>
              <a:rPr lang="en-GB" dirty="0">
                <a:hlinkClick r:id="rId2">
                  <a:extLst>
                    <a:ext uri="{A12FA001-AC4F-418D-AE19-62706E023703}">
                      <ahyp:hlinkClr xmlns:ahyp="http://schemas.microsoft.com/office/drawing/2018/hyperlinkcolor" val="tx"/>
                    </a:ext>
                  </a:extLst>
                </a:hlinkClick>
              </a:rPr>
              <a:t>hello@thinksinsight.com</a:t>
            </a:r>
            <a:r>
              <a:rPr lang="en-GB" dirty="0"/>
              <a:t> </a:t>
            </a:r>
          </a:p>
          <a:p>
            <a:r>
              <a:rPr lang="en-GB" dirty="0"/>
              <a:t>T: +44 (0)20 7845 5880</a:t>
            </a:r>
          </a:p>
          <a:p>
            <a:r>
              <a:rPr lang="en-GB" dirty="0">
                <a:hlinkClick r:id="rId3">
                  <a:extLst>
                    <a:ext uri="{A12FA001-AC4F-418D-AE19-62706E023703}">
                      <ahyp:hlinkClr xmlns:ahyp="http://schemas.microsoft.com/office/drawing/2018/hyperlinkcolor" val="tx"/>
                    </a:ext>
                  </a:extLst>
                </a:hlinkClick>
              </a:rPr>
              <a:t>www.thinksinsight.com</a:t>
            </a:r>
            <a:r>
              <a:rPr lang="en-GB" dirty="0"/>
              <a:t> </a:t>
            </a:r>
            <a:br>
              <a:rPr lang="en-GB" dirty="0"/>
            </a:br>
            <a:endParaRPr lang="en-GB" dirty="0"/>
          </a:p>
        </p:txBody>
      </p:sp>
      <p:sp>
        <p:nvSpPr>
          <p:cNvPr id="9" name="Text Placeholder 8">
            <a:extLst>
              <a:ext uri="{FF2B5EF4-FFF2-40B4-BE49-F238E27FC236}">
                <a16:creationId xmlns:a16="http://schemas.microsoft.com/office/drawing/2014/main" id="{4350512E-1319-73D1-D062-4EA09057B46D}"/>
              </a:ext>
            </a:extLst>
          </p:cNvPr>
          <p:cNvSpPr>
            <a:spLocks noGrp="1"/>
          </p:cNvSpPr>
          <p:nvPr>
            <p:ph type="body" sz="quarter" idx="15"/>
          </p:nvPr>
        </p:nvSpPr>
        <p:spPr>
          <a:xfrm>
            <a:off x="3216813" y="4421624"/>
            <a:ext cx="3960000" cy="1636276"/>
          </a:xfrm>
        </p:spPr>
        <p:txBody>
          <a:bodyPr/>
          <a:lstStyle/>
          <a:p>
            <a:r>
              <a:rPr lang="en-GB" dirty="0"/>
              <a:t>Thinks Insight &amp; Strategy</a:t>
            </a:r>
          </a:p>
          <a:p>
            <a:r>
              <a:rPr lang="en-GB" dirty="0"/>
              <a:t>West Wing</a:t>
            </a:r>
          </a:p>
          <a:p>
            <a:r>
              <a:rPr lang="en-GB" dirty="0"/>
              <a:t>Somerset House</a:t>
            </a:r>
          </a:p>
          <a:p>
            <a:r>
              <a:rPr lang="en-GB" dirty="0"/>
              <a:t>London</a:t>
            </a:r>
          </a:p>
          <a:p>
            <a:r>
              <a:rPr lang="en-GB" dirty="0"/>
              <a:t>WC2R 1LA</a:t>
            </a:r>
          </a:p>
          <a:p>
            <a:r>
              <a:rPr lang="en-GB" dirty="0"/>
              <a:t>United Kingdom</a:t>
            </a:r>
          </a:p>
        </p:txBody>
      </p:sp>
      <p:sp>
        <p:nvSpPr>
          <p:cNvPr id="13" name="Text Placeholder 12">
            <a:extLst>
              <a:ext uri="{FF2B5EF4-FFF2-40B4-BE49-F238E27FC236}">
                <a16:creationId xmlns:a16="http://schemas.microsoft.com/office/drawing/2014/main" id="{4CA7BDE0-4D2A-14F5-9C0E-85B89AF299A8}"/>
              </a:ext>
            </a:extLst>
          </p:cNvPr>
          <p:cNvSpPr>
            <a:spLocks noGrp="1"/>
          </p:cNvSpPr>
          <p:nvPr>
            <p:ph type="body" sz="quarter" idx="16"/>
          </p:nvPr>
        </p:nvSpPr>
        <p:spPr/>
        <p:txBody>
          <a:bodyPr/>
          <a:lstStyle/>
          <a:p>
            <a:r>
              <a:rPr lang="en-GB"/>
              <a:t> </a:t>
            </a:r>
          </a:p>
        </p:txBody>
      </p:sp>
      <p:pic>
        <p:nvPicPr>
          <p:cNvPr id="2" name="Picture Placeholder 10" descr="A large white building with columns and a statue in front of it&#10;&#10;Description automatically generated with medium confidence">
            <a:extLst>
              <a:ext uri="{FF2B5EF4-FFF2-40B4-BE49-F238E27FC236}">
                <a16:creationId xmlns:a16="http://schemas.microsoft.com/office/drawing/2014/main" id="{A533AA8F-ED9B-AF2E-6838-220A24EB28A4}"/>
              </a:ext>
            </a:extLst>
          </p:cNvPr>
          <p:cNvPicPr>
            <a:picLocks noGrp="1" noChangeAspect="1"/>
          </p:cNvPicPr>
          <p:nvPr>
            <p:ph type="pic" sz="quarter" idx="13"/>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3728" b="3728"/>
          <a:stretch/>
        </p:blipFill>
        <p:spPr/>
      </p:pic>
      <p:sp>
        <p:nvSpPr>
          <p:cNvPr id="4" name="Text Placeholder 8">
            <a:extLst>
              <a:ext uri="{FF2B5EF4-FFF2-40B4-BE49-F238E27FC236}">
                <a16:creationId xmlns:a16="http://schemas.microsoft.com/office/drawing/2014/main" id="{F1B33425-14CD-31EF-C621-9257753E1C30}"/>
              </a:ext>
            </a:extLst>
          </p:cNvPr>
          <p:cNvSpPr txBox="1">
            <a:spLocks/>
          </p:cNvSpPr>
          <p:nvPr/>
        </p:nvSpPr>
        <p:spPr>
          <a:xfrm>
            <a:off x="6995188" y="4421624"/>
            <a:ext cx="3960000" cy="1636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8" name="Text Placeholder 8">
            <a:extLst>
              <a:ext uri="{FF2B5EF4-FFF2-40B4-BE49-F238E27FC236}">
                <a16:creationId xmlns:a16="http://schemas.microsoft.com/office/drawing/2014/main" id="{A174C723-E699-9E93-A4C8-767F52D97ED2}"/>
              </a:ext>
            </a:extLst>
          </p:cNvPr>
          <p:cNvSpPr txBox="1">
            <a:spLocks/>
          </p:cNvSpPr>
          <p:nvPr/>
        </p:nvSpPr>
        <p:spPr>
          <a:xfrm>
            <a:off x="6598188" y="4421624"/>
            <a:ext cx="3960000" cy="1636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1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For more information on this report, contact:</a:t>
            </a:r>
          </a:p>
          <a:p>
            <a:endParaRPr lang="en-GB" dirty="0"/>
          </a:p>
          <a:p>
            <a:r>
              <a:rPr lang="en-GB" dirty="0"/>
              <a:t>Andy Barker | </a:t>
            </a:r>
            <a:r>
              <a:rPr lang="en-GB" dirty="0">
                <a:hlinkClick r:id="rId6">
                  <a:extLst>
                    <a:ext uri="{A12FA001-AC4F-418D-AE19-62706E023703}">
                      <ahyp:hlinkClr xmlns:ahyp="http://schemas.microsoft.com/office/drawing/2018/hyperlinkcolor" val="tx"/>
                    </a:ext>
                  </a:extLst>
                </a:hlinkClick>
              </a:rPr>
              <a:t>abarker@thinksinsight.com</a:t>
            </a:r>
            <a:endParaRPr lang="en-GB" dirty="0"/>
          </a:p>
          <a:p>
            <a:r>
              <a:rPr lang="en-GB" dirty="0"/>
              <a:t>Teresa Kuhn | </a:t>
            </a:r>
            <a:r>
              <a:rPr lang="en-GB" dirty="0">
                <a:hlinkClick r:id="rId7">
                  <a:extLst>
                    <a:ext uri="{A12FA001-AC4F-418D-AE19-62706E023703}">
                      <ahyp:hlinkClr xmlns:ahyp="http://schemas.microsoft.com/office/drawing/2018/hyperlinkcolor" val="tx"/>
                    </a:ext>
                  </a:extLst>
                </a:hlinkClick>
              </a:rPr>
              <a:t>tkuhn@thinksinsight.com</a:t>
            </a:r>
            <a:endParaRPr lang="en-GB" dirty="0"/>
          </a:p>
          <a:p>
            <a:r>
              <a:rPr lang="en-GB" dirty="0"/>
              <a:t>Jowan Taylor | </a:t>
            </a:r>
            <a:r>
              <a:rPr lang="en-GB" dirty="0">
                <a:hlinkClick r:id="rId8">
                  <a:extLst>
                    <a:ext uri="{A12FA001-AC4F-418D-AE19-62706E023703}">
                      <ahyp:hlinkClr xmlns:ahyp="http://schemas.microsoft.com/office/drawing/2018/hyperlinkcolor" val="tx"/>
                    </a:ext>
                  </a:extLst>
                </a:hlinkClick>
              </a:rPr>
              <a:t>jtaylor@thinksinsight.com</a:t>
            </a:r>
            <a:endParaRPr lang="en-GB" dirty="0"/>
          </a:p>
          <a:p>
            <a:endParaRPr lang="en-GB" dirty="0"/>
          </a:p>
        </p:txBody>
      </p:sp>
    </p:spTree>
    <p:extLst>
      <p:ext uri="{BB962C8B-B14F-4D97-AF65-F5344CB8AC3E}">
        <p14:creationId xmlns:p14="http://schemas.microsoft.com/office/powerpoint/2010/main" val="360606124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9" descr="A person carrying a tube&#10;&#10;Description automatically generated">
            <a:extLst>
              <a:ext uri="{FF2B5EF4-FFF2-40B4-BE49-F238E27FC236}">
                <a16:creationId xmlns:a16="http://schemas.microsoft.com/office/drawing/2014/main" id="{B61B54D9-DE71-A725-0CCB-A806AEA6F6F7}"/>
              </a:ext>
            </a:extLst>
          </p:cNvPr>
          <p:cNvPicPr>
            <a:picLocks noGrp="1" noChangeAspect="1"/>
          </p:cNvPicPr>
          <p:nvPr>
            <p:ph type="pic" sz="quarter" idx="13"/>
          </p:nvPr>
        </p:nvPicPr>
        <p:blipFill>
          <a:blip r:embed="rId2">
            <a:alphaModFix amt="50000"/>
            <a:extLst>
              <a:ext uri="{28A0092B-C50C-407E-A947-70E740481C1C}">
                <a14:useLocalDpi xmlns:a14="http://schemas.microsoft.com/office/drawing/2010/main" val="0"/>
              </a:ext>
            </a:extLst>
          </a:blip>
          <a:srcRect l="20370" r="20370"/>
          <a:stretch>
            <a:fillRect/>
          </a:stretch>
        </p:blipFill>
        <p:spPr>
          <a:xfrm>
            <a:off x="6096000" y="0"/>
            <a:ext cx="6096000" cy="6858000"/>
          </a:xfrm>
        </p:spPr>
      </p:pic>
      <p:sp>
        <p:nvSpPr>
          <p:cNvPr id="3" name="Title 2">
            <a:extLst>
              <a:ext uri="{FF2B5EF4-FFF2-40B4-BE49-F238E27FC236}">
                <a16:creationId xmlns:a16="http://schemas.microsoft.com/office/drawing/2014/main" id="{3993BD3B-85E1-FC99-5A45-79342C65ACCC}"/>
              </a:ext>
            </a:extLst>
          </p:cNvPr>
          <p:cNvSpPr>
            <a:spLocks noGrp="1"/>
          </p:cNvSpPr>
          <p:nvPr>
            <p:ph type="title"/>
          </p:nvPr>
        </p:nvSpPr>
        <p:spPr>
          <a:xfrm>
            <a:off x="619798" y="800100"/>
            <a:ext cx="5260202" cy="944562"/>
          </a:xfrm>
        </p:spPr>
        <p:txBody>
          <a:bodyPr/>
          <a:lstStyle/>
          <a:p>
            <a:r>
              <a:rPr lang="en-GB" dirty="0"/>
              <a:t>Background</a:t>
            </a:r>
          </a:p>
        </p:txBody>
      </p:sp>
      <p:sp>
        <p:nvSpPr>
          <p:cNvPr id="4" name="Content Placeholder 3">
            <a:extLst>
              <a:ext uri="{FF2B5EF4-FFF2-40B4-BE49-F238E27FC236}">
                <a16:creationId xmlns:a16="http://schemas.microsoft.com/office/drawing/2014/main" id="{86548B4B-073F-7405-5A10-CBBEF42A9327}"/>
              </a:ext>
            </a:extLst>
          </p:cNvPr>
          <p:cNvSpPr>
            <a:spLocks noGrp="1"/>
          </p:cNvSpPr>
          <p:nvPr>
            <p:ph sz="half" idx="1"/>
          </p:nvPr>
        </p:nvSpPr>
        <p:spPr>
          <a:xfrm>
            <a:off x="619799" y="2006221"/>
            <a:ext cx="5260201" cy="4051679"/>
          </a:xfrm>
        </p:spPr>
        <p:txBody>
          <a:bodyPr/>
          <a:lstStyle/>
          <a:p>
            <a:pPr>
              <a:spcBef>
                <a:spcPts val="600"/>
              </a:spcBef>
              <a:spcAft>
                <a:spcPts val="600"/>
              </a:spcAft>
            </a:pPr>
            <a:r>
              <a:rPr lang="en-GB" sz="1400" dirty="0">
                <a:solidFill>
                  <a:srgbClr val="383849"/>
                </a:solidFill>
                <a:effectLst/>
                <a:ea typeface="Times New Roman" panose="02020603050405020304" pitchFamily="18" charset="0"/>
                <a:cs typeface="Arial" panose="020B0604020202020204" pitchFamily="34" charset="0"/>
              </a:rPr>
              <a:t>Wales &amp; West Utilities (WWU) commissioned Thinks Insight &amp; Strategy to conduct research with members of its citizens’ panel to explore the theme of vulnerability, introduce some of the support measures in place and seek in-depth feedback on real-life customer case studies and partnerships aimed at supporting customers in vulnerable situations.</a:t>
            </a:r>
          </a:p>
          <a:p>
            <a:pPr>
              <a:spcBef>
                <a:spcPts val="600"/>
              </a:spcBef>
              <a:spcAft>
                <a:spcPts val="600"/>
              </a:spcAft>
            </a:pPr>
            <a:endParaRPr lang="en-GB" sz="1400" dirty="0">
              <a:solidFill>
                <a:srgbClr val="383849"/>
              </a:solidFill>
              <a:effectLst/>
              <a:ea typeface="Times New Roman" panose="02020603050405020304" pitchFamily="18" charset="0"/>
              <a:cs typeface="Arial" panose="020B0604020202020204" pitchFamily="34" charset="0"/>
            </a:endParaRPr>
          </a:p>
          <a:p>
            <a:r>
              <a:rPr lang="en-GB" sz="1400" dirty="0">
                <a:solidFill>
                  <a:srgbClr val="474747"/>
                </a:solidFill>
                <a:effectLst/>
              </a:rPr>
              <a:t>WWU has been gathering customers’ opinions on a range of issues via a Citizens Panel. Panellists have, so far, been given contextual information about the sector and so have a good idea of what the Gas Distribution Networks (GDNs) do and an understanding of WWU specifically. </a:t>
            </a:r>
            <a:r>
              <a:rPr lang="en-GB" dirty="0">
                <a:solidFill>
                  <a:srgbClr val="474747"/>
                </a:solidFill>
              </a:rPr>
              <a:t>T</a:t>
            </a:r>
            <a:r>
              <a:rPr lang="en-GB" sz="1400" dirty="0">
                <a:solidFill>
                  <a:srgbClr val="474747"/>
                </a:solidFill>
                <a:effectLst/>
              </a:rPr>
              <a:t>hey have also provided feedback on decarbonisation of heat, WWU’s draft Sustainability Strategy and other themes. </a:t>
            </a:r>
            <a:r>
              <a:rPr lang="en-GB" dirty="0">
                <a:solidFill>
                  <a:srgbClr val="474747"/>
                </a:solidFill>
              </a:rPr>
              <a:t>During these engagements P</a:t>
            </a:r>
            <a:r>
              <a:rPr lang="en-GB" sz="1400" dirty="0">
                <a:solidFill>
                  <a:srgbClr val="474747"/>
                </a:solidFill>
                <a:effectLst/>
              </a:rPr>
              <a:t>anellists expressed an interest in learning more about and providing feedback on WWU’s vulnerability service provision.</a:t>
            </a:r>
            <a:endParaRPr lang="en-GB" dirty="0"/>
          </a:p>
        </p:txBody>
      </p:sp>
      <p:sp>
        <p:nvSpPr>
          <p:cNvPr id="5" name="Footer Placeholder 4">
            <a:extLst>
              <a:ext uri="{FF2B5EF4-FFF2-40B4-BE49-F238E27FC236}">
                <a16:creationId xmlns:a16="http://schemas.microsoft.com/office/drawing/2014/main" id="{12279C3B-61A9-1D46-2B43-F6A7CDFC674A}"/>
              </a:ext>
            </a:extLst>
          </p:cNvPr>
          <p:cNvSpPr>
            <a:spLocks noGrp="1"/>
          </p:cNvSpPr>
          <p:nvPr>
            <p:ph type="ftr" sz="quarter" idx="11"/>
          </p:nvPr>
        </p:nvSpPr>
        <p:spPr/>
        <p:txBody>
          <a:bodyPr/>
          <a:lstStyle/>
          <a:p>
            <a:r>
              <a:rPr lang="en-GB"/>
              <a:t>Private &amp; Confidential</a:t>
            </a:r>
          </a:p>
        </p:txBody>
      </p:sp>
      <p:pic>
        <p:nvPicPr>
          <p:cNvPr id="6" name="Picture 5" descr="A logo with orange and blue circles&#10;&#10;Description automatically generated">
            <a:extLst>
              <a:ext uri="{FF2B5EF4-FFF2-40B4-BE49-F238E27FC236}">
                <a16:creationId xmlns:a16="http://schemas.microsoft.com/office/drawing/2014/main" id="{95850E7F-1A7A-80BA-7717-72F7E77B5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 y="0"/>
            <a:ext cx="1195743" cy="1195743"/>
          </a:xfrm>
          <a:prstGeom prst="rect">
            <a:avLst/>
          </a:prstGeom>
        </p:spPr>
      </p:pic>
    </p:spTree>
    <p:extLst>
      <p:ext uri="{BB962C8B-B14F-4D97-AF65-F5344CB8AC3E}">
        <p14:creationId xmlns:p14="http://schemas.microsoft.com/office/powerpoint/2010/main" val="36490715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C00960-7E52-55FD-22C1-327BACDB36D1}"/>
              </a:ext>
            </a:extLst>
          </p:cNvPr>
          <p:cNvSpPr>
            <a:spLocks noGrp="1"/>
          </p:cNvSpPr>
          <p:nvPr>
            <p:ph type="title"/>
          </p:nvPr>
        </p:nvSpPr>
        <p:spPr/>
        <p:txBody>
          <a:bodyPr/>
          <a:lstStyle/>
          <a:p>
            <a:r>
              <a:rPr lang="en-GB"/>
              <a:t>Methodology</a:t>
            </a:r>
          </a:p>
        </p:txBody>
      </p:sp>
      <p:sp>
        <p:nvSpPr>
          <p:cNvPr id="5" name="Footer Placeholder 4">
            <a:extLst>
              <a:ext uri="{FF2B5EF4-FFF2-40B4-BE49-F238E27FC236}">
                <a16:creationId xmlns:a16="http://schemas.microsoft.com/office/drawing/2014/main" id="{4E727EB3-8D44-2134-0B0C-D56DD72BAF83}"/>
              </a:ext>
            </a:extLst>
          </p:cNvPr>
          <p:cNvSpPr>
            <a:spLocks noGrp="1"/>
          </p:cNvSpPr>
          <p:nvPr>
            <p:ph type="ftr" sz="quarter" idx="11"/>
          </p:nvPr>
        </p:nvSpPr>
        <p:spPr/>
        <p:txBody>
          <a:bodyPr/>
          <a:lstStyle/>
          <a:p>
            <a:r>
              <a:rPr lang="en-GB"/>
              <a:t>Private &amp; Confidential</a:t>
            </a:r>
          </a:p>
        </p:txBody>
      </p:sp>
      <p:sp>
        <p:nvSpPr>
          <p:cNvPr id="8" name="Rectangle 7">
            <a:extLst>
              <a:ext uri="{FF2B5EF4-FFF2-40B4-BE49-F238E27FC236}">
                <a16:creationId xmlns:a16="http://schemas.microsoft.com/office/drawing/2014/main" id="{5104BAE1-8D9F-E584-D0C8-FF4FC79682A1}"/>
              </a:ext>
            </a:extLst>
          </p:cNvPr>
          <p:cNvSpPr/>
          <p:nvPr/>
        </p:nvSpPr>
        <p:spPr>
          <a:xfrm>
            <a:off x="7254240" y="2524394"/>
            <a:ext cx="4326570" cy="818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Vulnerability workshop </a:t>
            </a:r>
          </a:p>
          <a:p>
            <a:pPr algn="ctr"/>
            <a:r>
              <a:rPr lang="en-GB" sz="1400">
                <a:solidFill>
                  <a:schemeClr val="bg1"/>
                </a:solidFill>
              </a:rPr>
              <a:t>9</a:t>
            </a:r>
            <a:r>
              <a:rPr lang="en-GB" sz="1400" baseline="30000">
                <a:solidFill>
                  <a:schemeClr val="bg1"/>
                </a:solidFill>
              </a:rPr>
              <a:t>th</a:t>
            </a:r>
            <a:r>
              <a:rPr lang="en-GB" sz="1400">
                <a:solidFill>
                  <a:schemeClr val="bg1"/>
                </a:solidFill>
              </a:rPr>
              <a:t> August 2023</a:t>
            </a:r>
          </a:p>
        </p:txBody>
      </p:sp>
      <p:sp>
        <p:nvSpPr>
          <p:cNvPr id="12" name="Rectangle 11">
            <a:extLst>
              <a:ext uri="{FF2B5EF4-FFF2-40B4-BE49-F238E27FC236}">
                <a16:creationId xmlns:a16="http://schemas.microsoft.com/office/drawing/2014/main" id="{3767B099-A195-85F4-25FA-F66E1D1FF96E}"/>
              </a:ext>
            </a:extLst>
          </p:cNvPr>
          <p:cNvSpPr/>
          <p:nvPr/>
        </p:nvSpPr>
        <p:spPr>
          <a:xfrm>
            <a:off x="7254240" y="3482012"/>
            <a:ext cx="4326570" cy="179923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2"/>
                </a:solidFill>
              </a:rPr>
              <a:t>Introduction to WWU’s services and processes to support customers in vulnerable situations</a:t>
            </a:r>
          </a:p>
          <a:p>
            <a:pPr marL="285750" indent="-285750">
              <a:buFont typeface="Arial" panose="020B0604020202020204" pitchFamily="34" charset="0"/>
              <a:buChar char="•"/>
            </a:pPr>
            <a:r>
              <a:rPr lang="en-GB" sz="1400" dirty="0">
                <a:solidFill>
                  <a:schemeClr val="tx2"/>
                </a:solidFill>
              </a:rPr>
              <a:t>Scenarios of real-life case studies</a:t>
            </a:r>
          </a:p>
          <a:p>
            <a:pPr marL="285750" indent="-285750">
              <a:buFont typeface="Arial" panose="020B0604020202020204" pitchFamily="34" charset="0"/>
              <a:buChar char="•"/>
            </a:pPr>
            <a:r>
              <a:rPr lang="en-GB" sz="1400" dirty="0">
                <a:solidFill>
                  <a:schemeClr val="tx2"/>
                </a:solidFill>
              </a:rPr>
              <a:t>Partnerships of WWU with other organisations and partnerships to support people in vulnerable situations </a:t>
            </a:r>
          </a:p>
        </p:txBody>
      </p:sp>
      <p:sp>
        <p:nvSpPr>
          <p:cNvPr id="18" name="Rectangle 17">
            <a:extLst>
              <a:ext uri="{FF2B5EF4-FFF2-40B4-BE49-F238E27FC236}">
                <a16:creationId xmlns:a16="http://schemas.microsoft.com/office/drawing/2014/main" id="{4F731CAC-E803-91B1-9A19-93529CF511D5}"/>
              </a:ext>
            </a:extLst>
          </p:cNvPr>
          <p:cNvSpPr/>
          <p:nvPr/>
        </p:nvSpPr>
        <p:spPr>
          <a:xfrm>
            <a:off x="704395" y="1760560"/>
            <a:ext cx="10876416" cy="62779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383849"/>
                </a:solidFill>
                <a:latin typeface="Verdana" panose="020B0604030504040204" pitchFamily="34" charset="0"/>
                <a:ea typeface="Times New Roman" panose="02020603050405020304" pitchFamily="18" charset="0"/>
                <a:cs typeface="Arial" panose="020B0604020202020204" pitchFamily="34" charset="0"/>
              </a:rPr>
              <a:t>Following a top-up session to onboard new members to the Citizens Panel, 31</a:t>
            </a:r>
            <a:r>
              <a:rPr lang="en-GB" sz="1400"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members took part in an online engagement event on </a:t>
            </a:r>
            <a:r>
              <a:rPr lang="en-GB" sz="1400"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Wednesday 9</a:t>
            </a:r>
            <a:r>
              <a:rPr lang="en-GB" sz="1400" b="1" baseline="30000"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th</a:t>
            </a:r>
            <a:r>
              <a:rPr lang="en-GB" sz="1400" b="1" dirty="0">
                <a:solidFill>
                  <a:srgbClr val="383849"/>
                </a:solidFill>
                <a:effectLst/>
                <a:latin typeface="Verdana" panose="020B0604030504040204" pitchFamily="34" charset="0"/>
                <a:ea typeface="Times New Roman" panose="02020603050405020304" pitchFamily="18" charset="0"/>
                <a:cs typeface="Arial" panose="020B0604020202020204" pitchFamily="34" charset="0"/>
              </a:rPr>
              <a:t> August. </a:t>
            </a:r>
            <a:endParaRPr lang="en-GB" sz="1400" b="1" dirty="0">
              <a:solidFill>
                <a:schemeClr val="tx2"/>
              </a:solidFill>
            </a:endParaRPr>
          </a:p>
        </p:txBody>
      </p:sp>
      <p:sp>
        <p:nvSpPr>
          <p:cNvPr id="4" name="TextBox 3">
            <a:extLst>
              <a:ext uri="{FF2B5EF4-FFF2-40B4-BE49-F238E27FC236}">
                <a16:creationId xmlns:a16="http://schemas.microsoft.com/office/drawing/2014/main" id="{2633A3D1-3FCB-1BE4-3ABD-E61923A18301}"/>
              </a:ext>
            </a:extLst>
          </p:cNvPr>
          <p:cNvSpPr txBox="1"/>
          <p:nvPr/>
        </p:nvSpPr>
        <p:spPr>
          <a:xfrm>
            <a:off x="11484864" y="6364224"/>
            <a:ext cx="0" cy="0"/>
          </a:xfrm>
          <a:prstGeom prst="rect">
            <a:avLst/>
          </a:prstGeom>
          <a:noFill/>
        </p:spPr>
        <p:txBody>
          <a:bodyPr wrap="none" lIns="0" tIns="0" rIns="0" bIns="0" rtlCol="0">
            <a:noAutofit/>
          </a:bodyPr>
          <a:lstStyle/>
          <a:p>
            <a:pPr algn="l"/>
            <a:endParaRPr lang="en-GB" sz="1600">
              <a:solidFill>
                <a:schemeClr val="tx1"/>
              </a:solidFill>
            </a:endParaRPr>
          </a:p>
        </p:txBody>
      </p:sp>
      <p:sp>
        <p:nvSpPr>
          <p:cNvPr id="6" name="Footer Placeholder 4">
            <a:extLst>
              <a:ext uri="{FF2B5EF4-FFF2-40B4-BE49-F238E27FC236}">
                <a16:creationId xmlns:a16="http://schemas.microsoft.com/office/drawing/2014/main" id="{F2778568-655D-47FD-EB32-322D52AAA35B}"/>
              </a:ext>
            </a:extLst>
          </p:cNvPr>
          <p:cNvSpPr txBox="1">
            <a:spLocks/>
          </p:cNvSpPr>
          <p:nvPr/>
        </p:nvSpPr>
        <p:spPr>
          <a:xfrm>
            <a:off x="10329566" y="360363"/>
            <a:ext cx="1251245" cy="210705"/>
          </a:xfrm>
          <a:prstGeom prst="rect">
            <a:avLst/>
          </a:prstGeom>
        </p:spPr>
        <p:txBody>
          <a:bodyPr vert="horz" lIns="0" tIns="0" rIns="0" bIns="0" rtlCol="0" anchor="t">
            <a:noAutofit/>
          </a:bodyPr>
          <a:lstStyle>
            <a:defPPr>
              <a:defRPr lang="en-US"/>
            </a:defPPr>
            <a:lvl1pPr marL="0" algn="r"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Private &amp; Confidential</a:t>
            </a:r>
          </a:p>
        </p:txBody>
      </p:sp>
      <p:sp>
        <p:nvSpPr>
          <p:cNvPr id="21" name="Rectangle 20">
            <a:extLst>
              <a:ext uri="{FF2B5EF4-FFF2-40B4-BE49-F238E27FC236}">
                <a16:creationId xmlns:a16="http://schemas.microsoft.com/office/drawing/2014/main" id="{6BBBD631-EFCB-81D6-67E9-950708003265}"/>
              </a:ext>
            </a:extLst>
          </p:cNvPr>
          <p:cNvSpPr/>
          <p:nvPr/>
        </p:nvSpPr>
        <p:spPr>
          <a:xfrm>
            <a:off x="704395" y="2535146"/>
            <a:ext cx="4326570" cy="818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rPr>
              <a:t>Panel top up </a:t>
            </a:r>
          </a:p>
          <a:p>
            <a:pPr algn="ctr"/>
            <a:r>
              <a:rPr lang="en-GB" sz="1400">
                <a:solidFill>
                  <a:schemeClr val="bg1"/>
                </a:solidFill>
              </a:rPr>
              <a:t>29</a:t>
            </a:r>
            <a:r>
              <a:rPr lang="en-GB" sz="1400" baseline="30000">
                <a:solidFill>
                  <a:schemeClr val="bg1"/>
                </a:solidFill>
              </a:rPr>
              <a:t>th</a:t>
            </a:r>
            <a:r>
              <a:rPr lang="en-GB" sz="1400">
                <a:solidFill>
                  <a:schemeClr val="bg1"/>
                </a:solidFill>
              </a:rPr>
              <a:t> June</a:t>
            </a:r>
          </a:p>
        </p:txBody>
      </p:sp>
      <p:sp>
        <p:nvSpPr>
          <p:cNvPr id="22" name="Rectangle 21">
            <a:extLst>
              <a:ext uri="{FF2B5EF4-FFF2-40B4-BE49-F238E27FC236}">
                <a16:creationId xmlns:a16="http://schemas.microsoft.com/office/drawing/2014/main" id="{49B2B4D5-8807-DB6F-2136-DD36F968244E}"/>
              </a:ext>
            </a:extLst>
          </p:cNvPr>
          <p:cNvSpPr/>
          <p:nvPr/>
        </p:nvSpPr>
        <p:spPr>
          <a:xfrm>
            <a:off x="704395" y="3492764"/>
            <a:ext cx="4326570" cy="179923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dirty="0">
                <a:solidFill>
                  <a:schemeClr val="tx2"/>
                </a:solidFill>
              </a:rPr>
              <a:t>Introduction to WWU as a Gas Distribution Network (GDN) </a:t>
            </a:r>
          </a:p>
          <a:p>
            <a:pPr marL="285750" indent="-285750">
              <a:buFont typeface="Arial" panose="020B0604020202020204" pitchFamily="34" charset="0"/>
              <a:buChar char="•"/>
            </a:pPr>
            <a:r>
              <a:rPr lang="en-GB" sz="1400" dirty="0">
                <a:solidFill>
                  <a:schemeClr val="tx2"/>
                </a:solidFill>
              </a:rPr>
              <a:t>Discussion of WWU’s roles and responsibilities</a:t>
            </a:r>
          </a:p>
          <a:p>
            <a:pPr marL="285750" indent="-285750">
              <a:buFont typeface="Arial" panose="020B0604020202020204" pitchFamily="34" charset="0"/>
              <a:buChar char="•"/>
            </a:pPr>
            <a:r>
              <a:rPr lang="en-GB" sz="1400" dirty="0">
                <a:solidFill>
                  <a:schemeClr val="tx2"/>
                </a:solidFill>
              </a:rPr>
              <a:t>Opportunity for Q&amp;A with WWU </a:t>
            </a:r>
          </a:p>
        </p:txBody>
      </p:sp>
      <p:sp>
        <p:nvSpPr>
          <p:cNvPr id="23" name="Right Arrow 22">
            <a:extLst>
              <a:ext uri="{FF2B5EF4-FFF2-40B4-BE49-F238E27FC236}">
                <a16:creationId xmlns:a16="http://schemas.microsoft.com/office/drawing/2014/main" id="{345B6129-029B-E3DB-1104-94F0EBE2FF83}"/>
              </a:ext>
            </a:extLst>
          </p:cNvPr>
          <p:cNvSpPr/>
          <p:nvPr/>
        </p:nvSpPr>
        <p:spPr>
          <a:xfrm>
            <a:off x="5648827" y="3910675"/>
            <a:ext cx="987551" cy="57320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Tree>
    <p:extLst>
      <p:ext uri="{BB962C8B-B14F-4D97-AF65-F5344CB8AC3E}">
        <p14:creationId xmlns:p14="http://schemas.microsoft.com/office/powerpoint/2010/main" val="247713803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8E76-13D8-50B1-027A-B87A39D1A8A1}"/>
              </a:ext>
            </a:extLst>
          </p:cNvPr>
          <p:cNvSpPr>
            <a:spLocks noGrp="1"/>
          </p:cNvSpPr>
          <p:nvPr>
            <p:ph type="title"/>
          </p:nvPr>
        </p:nvSpPr>
        <p:spPr/>
        <p:txBody>
          <a:bodyPr/>
          <a:lstStyle/>
          <a:p>
            <a:r>
              <a:rPr lang="en-GB"/>
              <a:t>Sample overview</a:t>
            </a:r>
          </a:p>
        </p:txBody>
      </p:sp>
      <p:sp>
        <p:nvSpPr>
          <p:cNvPr id="4" name="Footer Placeholder 3">
            <a:extLst>
              <a:ext uri="{FF2B5EF4-FFF2-40B4-BE49-F238E27FC236}">
                <a16:creationId xmlns:a16="http://schemas.microsoft.com/office/drawing/2014/main" id="{FD009AB9-DB82-A3BE-C2FE-DFAADD6E1391}"/>
              </a:ext>
            </a:extLst>
          </p:cNvPr>
          <p:cNvSpPr>
            <a:spLocks noGrp="1"/>
          </p:cNvSpPr>
          <p:nvPr>
            <p:ph type="ftr" sz="quarter" idx="11"/>
          </p:nvPr>
        </p:nvSpPr>
        <p:spPr/>
        <p:txBody>
          <a:bodyPr/>
          <a:lstStyle/>
          <a:p>
            <a:r>
              <a:rPr lang="en-GB"/>
              <a:t>Private &amp; Confidential</a:t>
            </a:r>
          </a:p>
        </p:txBody>
      </p:sp>
      <p:sp>
        <p:nvSpPr>
          <p:cNvPr id="5" name="Slide Number Placeholder 4">
            <a:extLst>
              <a:ext uri="{FF2B5EF4-FFF2-40B4-BE49-F238E27FC236}">
                <a16:creationId xmlns:a16="http://schemas.microsoft.com/office/drawing/2014/main" id="{0D41B4C3-CC16-CC59-501E-AE5D5EC639E3}"/>
              </a:ext>
            </a:extLst>
          </p:cNvPr>
          <p:cNvSpPr>
            <a:spLocks noGrp="1"/>
          </p:cNvSpPr>
          <p:nvPr>
            <p:ph type="sldNum" sz="quarter" idx="12"/>
          </p:nvPr>
        </p:nvSpPr>
        <p:spPr/>
        <p:txBody>
          <a:bodyPr/>
          <a:lstStyle/>
          <a:p>
            <a:fld id="{CBA53E11-492D-48B3-9F9B-09541CA2A39A}" type="slidenum">
              <a:rPr lang="en-GB" smtClean="0"/>
              <a:t>6</a:t>
            </a:fld>
            <a:endParaRPr lang="en-GB"/>
          </a:p>
        </p:txBody>
      </p:sp>
      <p:graphicFrame>
        <p:nvGraphicFramePr>
          <p:cNvPr id="10" name="Table 10">
            <a:extLst>
              <a:ext uri="{FF2B5EF4-FFF2-40B4-BE49-F238E27FC236}">
                <a16:creationId xmlns:a16="http://schemas.microsoft.com/office/drawing/2014/main" id="{135F2D44-19B5-3C03-1DD4-C832929E7854}"/>
              </a:ext>
            </a:extLst>
          </p:cNvPr>
          <p:cNvGraphicFramePr>
            <a:graphicFrameLocks noGrp="1"/>
          </p:cNvGraphicFramePr>
          <p:nvPr>
            <p:extLst>
              <p:ext uri="{D42A27DB-BD31-4B8C-83A1-F6EECF244321}">
                <p14:modId xmlns:p14="http://schemas.microsoft.com/office/powerpoint/2010/main" val="2300267704"/>
              </p:ext>
            </p:extLst>
          </p:nvPr>
        </p:nvGraphicFramePr>
        <p:xfrm>
          <a:off x="2032000" y="2441147"/>
          <a:ext cx="8128000" cy="3093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961819279"/>
                    </a:ext>
                  </a:extLst>
                </a:gridCol>
                <a:gridCol w="2032000">
                  <a:extLst>
                    <a:ext uri="{9D8B030D-6E8A-4147-A177-3AD203B41FA5}">
                      <a16:colId xmlns:a16="http://schemas.microsoft.com/office/drawing/2014/main" val="3605992480"/>
                    </a:ext>
                  </a:extLst>
                </a:gridCol>
                <a:gridCol w="2032000">
                  <a:extLst>
                    <a:ext uri="{9D8B030D-6E8A-4147-A177-3AD203B41FA5}">
                      <a16:colId xmlns:a16="http://schemas.microsoft.com/office/drawing/2014/main" val="3088478737"/>
                    </a:ext>
                  </a:extLst>
                </a:gridCol>
                <a:gridCol w="2032000">
                  <a:extLst>
                    <a:ext uri="{9D8B030D-6E8A-4147-A177-3AD203B41FA5}">
                      <a16:colId xmlns:a16="http://schemas.microsoft.com/office/drawing/2014/main" val="3212737415"/>
                    </a:ext>
                  </a:extLst>
                </a:gridCol>
              </a:tblGrid>
              <a:tr h="370840">
                <a:tc>
                  <a:txBody>
                    <a:bodyPr/>
                    <a:lstStyle/>
                    <a:p>
                      <a:pPr algn="ctr"/>
                      <a:r>
                        <a:rPr lang="en-GB" sz="1400" dirty="0"/>
                        <a:t>Total number of participants: 31</a:t>
                      </a:r>
                    </a:p>
                  </a:txBody>
                  <a:tcPr anchor="ctr"/>
                </a:tc>
                <a:tc>
                  <a:txBody>
                    <a:bodyPr/>
                    <a:lstStyle/>
                    <a:p>
                      <a:pPr algn="ctr"/>
                      <a:r>
                        <a:rPr lang="en-GB" sz="1400" dirty="0"/>
                        <a:t>7</a:t>
                      </a:r>
                    </a:p>
                  </a:txBody>
                  <a:tcPr anchor="ctr"/>
                </a:tc>
                <a:tc>
                  <a:txBody>
                    <a:bodyPr/>
                    <a:lstStyle/>
                    <a:p>
                      <a:pPr algn="ctr"/>
                      <a:r>
                        <a:rPr lang="en-GB" sz="1400" dirty="0"/>
                        <a:t>11</a:t>
                      </a:r>
                    </a:p>
                  </a:txBody>
                  <a:tcPr anchor="ctr"/>
                </a:tc>
                <a:tc>
                  <a:txBody>
                    <a:bodyPr/>
                    <a:lstStyle/>
                    <a:p>
                      <a:pPr algn="ctr"/>
                      <a:r>
                        <a:rPr lang="en-GB" sz="1400" dirty="0"/>
                        <a:t>13</a:t>
                      </a:r>
                    </a:p>
                  </a:txBody>
                  <a:tcPr anchor="ctr"/>
                </a:tc>
                <a:extLst>
                  <a:ext uri="{0D108BD9-81ED-4DB2-BD59-A6C34878D82A}">
                    <a16:rowId xmlns:a16="http://schemas.microsoft.com/office/drawing/2014/main" val="3657582098"/>
                  </a:ext>
                </a:extLst>
              </a:tr>
              <a:tr h="370840">
                <a:tc>
                  <a:txBody>
                    <a:bodyPr/>
                    <a:lstStyle/>
                    <a:p>
                      <a:pPr algn="ctr"/>
                      <a:r>
                        <a:rPr lang="en-GB" sz="1400" b="1" dirty="0">
                          <a:solidFill>
                            <a:schemeClr val="bg1"/>
                          </a:solidFill>
                        </a:rPr>
                        <a:t>Location</a:t>
                      </a:r>
                    </a:p>
                  </a:txBody>
                  <a:tcPr anchor="ctr">
                    <a:solidFill>
                      <a:schemeClr val="bg2"/>
                    </a:solidFill>
                  </a:tcPr>
                </a:tc>
                <a:tc>
                  <a:txBody>
                    <a:bodyPr/>
                    <a:lstStyle/>
                    <a:p>
                      <a:pPr algn="ctr"/>
                      <a:r>
                        <a:rPr lang="en-GB" sz="1400" dirty="0"/>
                        <a:t>North and Mid-Wales</a:t>
                      </a:r>
                    </a:p>
                  </a:txBody>
                  <a:tcPr anchor="ctr">
                    <a:solidFill>
                      <a:schemeClr val="bg2">
                        <a:lumMod val="20000"/>
                        <a:lumOff val="80000"/>
                      </a:schemeClr>
                    </a:solidFill>
                  </a:tcPr>
                </a:tc>
                <a:tc>
                  <a:txBody>
                    <a:bodyPr/>
                    <a:lstStyle/>
                    <a:p>
                      <a:pPr algn="ctr"/>
                      <a:r>
                        <a:rPr lang="en-GB" sz="1400" dirty="0"/>
                        <a:t>South Wales</a:t>
                      </a:r>
                    </a:p>
                  </a:txBody>
                  <a:tcPr anchor="ctr">
                    <a:solidFill>
                      <a:schemeClr val="bg2">
                        <a:lumMod val="20000"/>
                        <a:lumOff val="80000"/>
                      </a:schemeClr>
                    </a:solidFill>
                  </a:tcPr>
                </a:tc>
                <a:tc>
                  <a:txBody>
                    <a:bodyPr/>
                    <a:lstStyle/>
                    <a:p>
                      <a:pPr algn="ctr"/>
                      <a:r>
                        <a:rPr lang="en-GB" sz="1400" dirty="0"/>
                        <a:t>South West England</a:t>
                      </a:r>
                    </a:p>
                  </a:txBody>
                  <a:tcPr anchor="ctr">
                    <a:solidFill>
                      <a:schemeClr val="bg2">
                        <a:lumMod val="20000"/>
                        <a:lumOff val="80000"/>
                      </a:schemeClr>
                    </a:solidFill>
                  </a:tcPr>
                </a:tc>
                <a:extLst>
                  <a:ext uri="{0D108BD9-81ED-4DB2-BD59-A6C34878D82A}">
                    <a16:rowId xmlns:a16="http://schemas.microsoft.com/office/drawing/2014/main" val="272066486"/>
                  </a:ext>
                </a:extLst>
              </a:tr>
              <a:tr h="370840">
                <a:tc>
                  <a:txBody>
                    <a:bodyPr/>
                    <a:lstStyle/>
                    <a:p>
                      <a:pPr algn="ctr"/>
                      <a:r>
                        <a:rPr lang="en-GB" sz="1400" b="1" dirty="0">
                          <a:solidFill>
                            <a:schemeClr val="bg1"/>
                          </a:solidFill>
                        </a:rPr>
                        <a:t>Age (spread)</a:t>
                      </a:r>
                    </a:p>
                  </a:txBody>
                  <a:tcPr anchor="ctr">
                    <a:solidFill>
                      <a:schemeClr val="bg2"/>
                    </a:solidFill>
                  </a:tcPr>
                </a:tc>
                <a:tc>
                  <a:txBody>
                    <a:bodyPr/>
                    <a:lstStyle/>
                    <a:p>
                      <a:pPr algn="ctr"/>
                      <a:r>
                        <a:rPr lang="en-GB" sz="1400" dirty="0"/>
                        <a:t>28-69</a:t>
                      </a:r>
                    </a:p>
                  </a:txBody>
                  <a:tcPr anchor="ctr">
                    <a:solidFill>
                      <a:schemeClr val="bg2">
                        <a:lumMod val="20000"/>
                        <a:lumOff val="80000"/>
                      </a:schemeClr>
                    </a:solidFill>
                  </a:tcPr>
                </a:tc>
                <a:tc>
                  <a:txBody>
                    <a:bodyPr/>
                    <a:lstStyle/>
                    <a:p>
                      <a:pPr algn="ctr"/>
                      <a:r>
                        <a:rPr lang="en-GB" sz="1400" dirty="0"/>
                        <a:t>21-71</a:t>
                      </a:r>
                    </a:p>
                  </a:txBody>
                  <a:tcPr anchor="ctr">
                    <a:solidFill>
                      <a:schemeClr val="bg2">
                        <a:lumMod val="20000"/>
                        <a:lumOff val="80000"/>
                      </a:schemeClr>
                    </a:solidFill>
                  </a:tcPr>
                </a:tc>
                <a:tc>
                  <a:txBody>
                    <a:bodyPr/>
                    <a:lstStyle/>
                    <a:p>
                      <a:pPr algn="ctr"/>
                      <a:r>
                        <a:rPr lang="en-GB" sz="1400" dirty="0"/>
                        <a:t>18-73</a:t>
                      </a:r>
                    </a:p>
                  </a:txBody>
                  <a:tcPr anchor="ctr">
                    <a:solidFill>
                      <a:schemeClr val="bg2">
                        <a:lumMod val="20000"/>
                        <a:lumOff val="80000"/>
                      </a:schemeClr>
                    </a:solidFill>
                  </a:tcPr>
                </a:tc>
                <a:extLst>
                  <a:ext uri="{0D108BD9-81ED-4DB2-BD59-A6C34878D82A}">
                    <a16:rowId xmlns:a16="http://schemas.microsoft.com/office/drawing/2014/main" val="4109269168"/>
                  </a:ext>
                </a:extLst>
              </a:tr>
              <a:tr h="370840">
                <a:tc>
                  <a:txBody>
                    <a:bodyPr/>
                    <a:lstStyle/>
                    <a:p>
                      <a:pPr algn="ctr"/>
                      <a:r>
                        <a:rPr lang="en-GB" sz="1400" b="1" dirty="0">
                          <a:solidFill>
                            <a:schemeClr val="bg1"/>
                          </a:solidFill>
                        </a:rPr>
                        <a:t>Gender</a:t>
                      </a:r>
                    </a:p>
                  </a:txBody>
                  <a:tcPr anchor="ctr">
                    <a:solidFill>
                      <a:schemeClr val="bg2"/>
                    </a:solidFill>
                  </a:tcPr>
                </a:tc>
                <a:tc>
                  <a:txBody>
                    <a:bodyPr/>
                    <a:lstStyle/>
                    <a:p>
                      <a:pPr algn="ctr"/>
                      <a:r>
                        <a:rPr lang="en-GB" sz="1400" dirty="0"/>
                        <a:t>5 female, 2 male</a:t>
                      </a:r>
                    </a:p>
                  </a:txBody>
                  <a:tcPr anchor="ctr">
                    <a:solidFill>
                      <a:schemeClr val="bg2">
                        <a:lumMod val="20000"/>
                        <a:lumOff val="80000"/>
                      </a:schemeClr>
                    </a:solidFill>
                  </a:tcPr>
                </a:tc>
                <a:tc>
                  <a:txBody>
                    <a:bodyPr/>
                    <a:lstStyle/>
                    <a:p>
                      <a:pPr algn="ctr"/>
                      <a:r>
                        <a:rPr lang="en-GB" sz="1400" dirty="0"/>
                        <a:t>6 female, 5 male</a:t>
                      </a:r>
                    </a:p>
                  </a:txBody>
                  <a:tcPr anchor="ctr">
                    <a:solidFill>
                      <a:schemeClr val="bg2">
                        <a:lumMod val="20000"/>
                        <a:lumOff val="80000"/>
                      </a:schemeClr>
                    </a:solidFill>
                  </a:tcPr>
                </a:tc>
                <a:tc>
                  <a:txBody>
                    <a:bodyPr/>
                    <a:lstStyle/>
                    <a:p>
                      <a:pPr algn="ctr"/>
                      <a:r>
                        <a:rPr lang="en-GB" sz="1400" dirty="0"/>
                        <a:t>7 female, 6 male</a:t>
                      </a:r>
                    </a:p>
                  </a:txBody>
                  <a:tcPr anchor="ctr">
                    <a:solidFill>
                      <a:schemeClr val="bg2">
                        <a:lumMod val="20000"/>
                        <a:lumOff val="80000"/>
                      </a:schemeClr>
                    </a:solidFill>
                  </a:tcPr>
                </a:tc>
                <a:extLst>
                  <a:ext uri="{0D108BD9-81ED-4DB2-BD59-A6C34878D82A}">
                    <a16:rowId xmlns:a16="http://schemas.microsoft.com/office/drawing/2014/main" val="2294658895"/>
                  </a:ext>
                </a:extLst>
              </a:tr>
              <a:tr h="370840">
                <a:tc>
                  <a:txBody>
                    <a:bodyPr/>
                    <a:lstStyle/>
                    <a:p>
                      <a:pPr algn="ctr"/>
                      <a:r>
                        <a:rPr lang="en-GB" sz="1400" b="1" dirty="0">
                          <a:solidFill>
                            <a:schemeClr val="bg1"/>
                          </a:solidFill>
                        </a:rPr>
                        <a:t>Ethnicity</a:t>
                      </a:r>
                    </a:p>
                  </a:txBody>
                  <a:tcPr anchor="ctr">
                    <a:solidFill>
                      <a:schemeClr val="bg2"/>
                    </a:solidFill>
                  </a:tcPr>
                </a:tc>
                <a:tc gridSpan="3">
                  <a:txBody>
                    <a:bodyPr/>
                    <a:lstStyle/>
                    <a:p>
                      <a:pPr algn="ctr"/>
                      <a:r>
                        <a:rPr lang="en-GB" sz="1400" dirty="0"/>
                        <a:t>6 participants from a minority ethnicity</a:t>
                      </a:r>
                    </a:p>
                  </a:txBody>
                  <a:tcPr anchor="ctr">
                    <a:solidFill>
                      <a:schemeClr val="bg2">
                        <a:lumMod val="20000"/>
                        <a:lumOff val="80000"/>
                      </a:schemeClr>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603598686"/>
                  </a:ext>
                </a:extLst>
              </a:tr>
              <a:tr h="370840">
                <a:tc>
                  <a:txBody>
                    <a:bodyPr/>
                    <a:lstStyle/>
                    <a:p>
                      <a:pPr algn="ctr"/>
                      <a:r>
                        <a:rPr lang="en-GB" sz="1400" b="1" dirty="0">
                          <a:solidFill>
                            <a:schemeClr val="bg1"/>
                          </a:solidFill>
                        </a:rPr>
                        <a:t>Other</a:t>
                      </a:r>
                    </a:p>
                  </a:txBody>
                  <a:tcPr anchor="ctr">
                    <a:solidFill>
                      <a:schemeClr val="bg2"/>
                    </a:solidFill>
                  </a:tcPr>
                </a:tc>
                <a:tc gridSpan="3">
                  <a:txBody>
                    <a:bodyPr/>
                    <a:lstStyle/>
                    <a:p>
                      <a:pPr algn="ctr"/>
                      <a:r>
                        <a:rPr lang="en-GB" sz="1400" dirty="0"/>
                        <a:t>All use gas, mix of homeowners and tenants, mix of socioeconomic group (SEG) and household income, representation of people with long-term health conditions and disabilities, majority bill payers.</a:t>
                      </a:r>
                    </a:p>
                  </a:txBody>
                  <a:tcPr anchor="ctr">
                    <a:solidFill>
                      <a:schemeClr val="bg2">
                        <a:lumMod val="20000"/>
                        <a:lumOff val="80000"/>
                      </a:schemeClr>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963357613"/>
                  </a:ext>
                </a:extLst>
              </a:tr>
            </a:tbl>
          </a:graphicData>
        </a:graphic>
      </p:graphicFrame>
    </p:spTree>
    <p:extLst>
      <p:ext uri="{BB962C8B-B14F-4D97-AF65-F5344CB8AC3E}">
        <p14:creationId xmlns:p14="http://schemas.microsoft.com/office/powerpoint/2010/main" val="23115918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865578-E9E3-E690-819F-9B5D2E8D03AA}"/>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32B3D332-7F09-FEEF-6128-E84BAC489940}"/>
              </a:ext>
            </a:extLst>
          </p:cNvPr>
          <p:cNvSpPr>
            <a:spLocks noGrp="1"/>
          </p:cNvSpPr>
          <p:nvPr>
            <p:ph type="sldNum" sz="quarter" idx="12"/>
          </p:nvPr>
        </p:nvSpPr>
        <p:spPr/>
        <p:txBody>
          <a:bodyPr/>
          <a:lstStyle/>
          <a:p>
            <a:fld id="{CBA53E11-492D-48B3-9F9B-09541CA2A39A}" type="slidenum">
              <a:rPr lang="en-GB" smtClean="0"/>
              <a:pPr/>
              <a:t>7</a:t>
            </a:fld>
            <a:endParaRPr lang="en-GB"/>
          </a:p>
        </p:txBody>
      </p:sp>
      <p:sp>
        <p:nvSpPr>
          <p:cNvPr id="4" name="Title 3">
            <a:extLst>
              <a:ext uri="{FF2B5EF4-FFF2-40B4-BE49-F238E27FC236}">
                <a16:creationId xmlns:a16="http://schemas.microsoft.com/office/drawing/2014/main" id="{5AE72049-9C93-9013-7AB9-1ECD2DA50D51}"/>
              </a:ext>
            </a:extLst>
          </p:cNvPr>
          <p:cNvSpPr>
            <a:spLocks noGrp="1"/>
          </p:cNvSpPr>
          <p:nvPr>
            <p:ph type="ctrTitle"/>
          </p:nvPr>
        </p:nvSpPr>
        <p:spPr/>
        <p:txBody>
          <a:bodyPr/>
          <a:lstStyle/>
          <a:p>
            <a:r>
              <a:rPr lang="en-GB"/>
              <a:t>02 Key findings</a:t>
            </a:r>
          </a:p>
        </p:txBody>
      </p:sp>
      <p:sp>
        <p:nvSpPr>
          <p:cNvPr id="5" name="Text Placeholder 4">
            <a:extLst>
              <a:ext uri="{FF2B5EF4-FFF2-40B4-BE49-F238E27FC236}">
                <a16:creationId xmlns:a16="http://schemas.microsoft.com/office/drawing/2014/main" id="{9CA31AA1-7CB6-2F21-F2FF-D224474C9558}"/>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16433969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2A07C6A-080D-7F55-CC36-85DD3652D315}"/>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E8AF43B6-CA41-403D-E968-B7E65EAF993E}"/>
              </a:ext>
            </a:extLst>
          </p:cNvPr>
          <p:cNvSpPr>
            <a:spLocks noGrp="1"/>
          </p:cNvSpPr>
          <p:nvPr>
            <p:ph type="sldNum" sz="quarter" idx="12"/>
          </p:nvPr>
        </p:nvSpPr>
        <p:spPr>
          <a:xfrm>
            <a:off x="238707" y="6484233"/>
            <a:ext cx="372481" cy="210705"/>
          </a:xfrm>
        </p:spPr>
        <p:txBody>
          <a:bodyPr/>
          <a:lstStyle/>
          <a:p>
            <a:fld id="{CBA53E11-492D-48B3-9F9B-09541CA2A39A}" type="slidenum">
              <a:rPr lang="en-GB" smtClean="0"/>
              <a:pPr/>
              <a:t>8</a:t>
            </a:fld>
            <a:endParaRPr lang="en-GB"/>
          </a:p>
        </p:txBody>
      </p:sp>
      <p:sp>
        <p:nvSpPr>
          <p:cNvPr id="15" name="TextBox 14">
            <a:extLst>
              <a:ext uri="{FF2B5EF4-FFF2-40B4-BE49-F238E27FC236}">
                <a16:creationId xmlns:a16="http://schemas.microsoft.com/office/drawing/2014/main" id="{B0AAA08B-1153-A40D-F6B7-051F293D7E93}"/>
              </a:ext>
            </a:extLst>
          </p:cNvPr>
          <p:cNvSpPr txBox="1"/>
          <p:nvPr/>
        </p:nvSpPr>
        <p:spPr>
          <a:xfrm>
            <a:off x="611188" y="360363"/>
            <a:ext cx="3143948" cy="444309"/>
          </a:xfrm>
          <a:prstGeom prst="rect">
            <a:avLst/>
          </a:prstGeom>
          <a:noFill/>
        </p:spPr>
        <p:txBody>
          <a:bodyPr wrap="square" lIns="0" tIns="0" rIns="0" bIns="0" rtlCol="0">
            <a:noAutofit/>
          </a:bodyPr>
          <a:lstStyle/>
          <a:p>
            <a:pPr algn="l"/>
            <a:r>
              <a:rPr lang="en-GB" sz="3200" b="1">
                <a:solidFill>
                  <a:schemeClr val="bg2"/>
                </a:solidFill>
              </a:rPr>
              <a:t>Key findings</a:t>
            </a:r>
          </a:p>
        </p:txBody>
      </p:sp>
      <p:sp>
        <p:nvSpPr>
          <p:cNvPr id="16" name="TextBox 15">
            <a:extLst>
              <a:ext uri="{FF2B5EF4-FFF2-40B4-BE49-F238E27FC236}">
                <a16:creationId xmlns:a16="http://schemas.microsoft.com/office/drawing/2014/main" id="{00D32E3A-0D60-E180-612E-F3FFF2F1C8D2}"/>
              </a:ext>
            </a:extLst>
          </p:cNvPr>
          <p:cNvSpPr txBox="1"/>
          <p:nvPr/>
        </p:nvSpPr>
        <p:spPr>
          <a:xfrm>
            <a:off x="612776" y="1129700"/>
            <a:ext cx="306388" cy="444309"/>
          </a:xfrm>
          <a:prstGeom prst="rect">
            <a:avLst/>
          </a:prstGeom>
          <a:noFill/>
        </p:spPr>
        <p:txBody>
          <a:bodyPr wrap="none" lIns="0" tIns="0" rIns="0" bIns="0" rtlCol="0">
            <a:noAutofit/>
          </a:bodyPr>
          <a:lstStyle/>
          <a:p>
            <a:pPr algn="l"/>
            <a:r>
              <a:rPr lang="en-GB" sz="3200" b="1">
                <a:solidFill>
                  <a:schemeClr val="bg2"/>
                </a:solidFill>
              </a:rPr>
              <a:t>1</a:t>
            </a:r>
          </a:p>
        </p:txBody>
      </p:sp>
      <p:sp>
        <p:nvSpPr>
          <p:cNvPr id="17" name="TextBox 16">
            <a:extLst>
              <a:ext uri="{FF2B5EF4-FFF2-40B4-BE49-F238E27FC236}">
                <a16:creationId xmlns:a16="http://schemas.microsoft.com/office/drawing/2014/main" id="{27A3E0E3-CEBA-1968-3E5B-2A579C886024}"/>
              </a:ext>
            </a:extLst>
          </p:cNvPr>
          <p:cNvSpPr txBox="1"/>
          <p:nvPr/>
        </p:nvSpPr>
        <p:spPr>
          <a:xfrm>
            <a:off x="4413000" y="1129700"/>
            <a:ext cx="306388" cy="444309"/>
          </a:xfrm>
          <a:prstGeom prst="rect">
            <a:avLst/>
          </a:prstGeom>
          <a:noFill/>
        </p:spPr>
        <p:txBody>
          <a:bodyPr wrap="none" lIns="0" tIns="0" rIns="0" bIns="0" rtlCol="0">
            <a:noAutofit/>
          </a:bodyPr>
          <a:lstStyle/>
          <a:p>
            <a:pPr algn="l"/>
            <a:r>
              <a:rPr lang="en-GB" sz="3200" b="1">
                <a:solidFill>
                  <a:schemeClr val="bg2"/>
                </a:solidFill>
              </a:rPr>
              <a:t>2</a:t>
            </a:r>
          </a:p>
        </p:txBody>
      </p:sp>
      <p:sp>
        <p:nvSpPr>
          <p:cNvPr id="18" name="TextBox 17">
            <a:extLst>
              <a:ext uri="{FF2B5EF4-FFF2-40B4-BE49-F238E27FC236}">
                <a16:creationId xmlns:a16="http://schemas.microsoft.com/office/drawing/2014/main" id="{56742608-1F11-D5DB-AC1E-C9225DEB9929}"/>
              </a:ext>
            </a:extLst>
          </p:cNvPr>
          <p:cNvSpPr txBox="1"/>
          <p:nvPr/>
        </p:nvSpPr>
        <p:spPr>
          <a:xfrm>
            <a:off x="8213224" y="1129700"/>
            <a:ext cx="306388" cy="444309"/>
          </a:xfrm>
          <a:prstGeom prst="rect">
            <a:avLst/>
          </a:prstGeom>
          <a:noFill/>
        </p:spPr>
        <p:txBody>
          <a:bodyPr wrap="none" lIns="0" tIns="0" rIns="0" bIns="0" rtlCol="0">
            <a:noAutofit/>
          </a:bodyPr>
          <a:lstStyle/>
          <a:p>
            <a:pPr algn="l"/>
            <a:r>
              <a:rPr lang="en-GB" sz="3200" b="1">
                <a:solidFill>
                  <a:schemeClr val="bg2"/>
                </a:solidFill>
              </a:rPr>
              <a:t>3</a:t>
            </a:r>
          </a:p>
        </p:txBody>
      </p:sp>
      <p:sp>
        <p:nvSpPr>
          <p:cNvPr id="19" name="TextBox 18">
            <a:extLst>
              <a:ext uri="{FF2B5EF4-FFF2-40B4-BE49-F238E27FC236}">
                <a16:creationId xmlns:a16="http://schemas.microsoft.com/office/drawing/2014/main" id="{7E4E655A-A0B8-FB68-13BE-0BE99A71E736}"/>
              </a:ext>
            </a:extLst>
          </p:cNvPr>
          <p:cNvSpPr txBox="1"/>
          <p:nvPr/>
        </p:nvSpPr>
        <p:spPr>
          <a:xfrm>
            <a:off x="611188" y="3367410"/>
            <a:ext cx="306388" cy="444309"/>
          </a:xfrm>
          <a:prstGeom prst="rect">
            <a:avLst/>
          </a:prstGeom>
          <a:noFill/>
        </p:spPr>
        <p:txBody>
          <a:bodyPr wrap="none" lIns="0" tIns="0" rIns="0" bIns="0" rtlCol="0">
            <a:noAutofit/>
          </a:bodyPr>
          <a:lstStyle/>
          <a:p>
            <a:pPr algn="l"/>
            <a:r>
              <a:rPr lang="en-GB" sz="3200" b="1">
                <a:solidFill>
                  <a:schemeClr val="bg2"/>
                </a:solidFill>
              </a:rPr>
              <a:t>4</a:t>
            </a:r>
          </a:p>
        </p:txBody>
      </p:sp>
      <p:sp>
        <p:nvSpPr>
          <p:cNvPr id="6" name="TextBox 5">
            <a:extLst>
              <a:ext uri="{FF2B5EF4-FFF2-40B4-BE49-F238E27FC236}">
                <a16:creationId xmlns:a16="http://schemas.microsoft.com/office/drawing/2014/main" id="{5CC9DF03-8F0F-F043-FE3B-C4ED0A2F859D}"/>
              </a:ext>
            </a:extLst>
          </p:cNvPr>
          <p:cNvSpPr txBox="1"/>
          <p:nvPr/>
        </p:nvSpPr>
        <p:spPr>
          <a:xfrm>
            <a:off x="4413000" y="3367410"/>
            <a:ext cx="306388" cy="444309"/>
          </a:xfrm>
          <a:prstGeom prst="rect">
            <a:avLst/>
          </a:prstGeom>
          <a:noFill/>
        </p:spPr>
        <p:txBody>
          <a:bodyPr wrap="none" lIns="0" tIns="0" rIns="0" bIns="0" rtlCol="0">
            <a:noAutofit/>
          </a:bodyPr>
          <a:lstStyle/>
          <a:p>
            <a:pPr algn="l"/>
            <a:r>
              <a:rPr lang="en-GB" sz="3200" b="1">
                <a:solidFill>
                  <a:schemeClr val="bg2"/>
                </a:solidFill>
              </a:rPr>
              <a:t>5</a:t>
            </a:r>
          </a:p>
        </p:txBody>
      </p:sp>
      <p:sp>
        <p:nvSpPr>
          <p:cNvPr id="8" name="TextBox 7">
            <a:extLst>
              <a:ext uri="{FF2B5EF4-FFF2-40B4-BE49-F238E27FC236}">
                <a16:creationId xmlns:a16="http://schemas.microsoft.com/office/drawing/2014/main" id="{0B606B5A-81E2-A519-7FFE-D625250AF19F}"/>
              </a:ext>
            </a:extLst>
          </p:cNvPr>
          <p:cNvSpPr txBox="1"/>
          <p:nvPr/>
        </p:nvSpPr>
        <p:spPr>
          <a:xfrm>
            <a:off x="8523514" y="4882243"/>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10" name="TextBox 9">
            <a:extLst>
              <a:ext uri="{FF2B5EF4-FFF2-40B4-BE49-F238E27FC236}">
                <a16:creationId xmlns:a16="http://schemas.microsoft.com/office/drawing/2014/main" id="{4CB5E28B-D7E2-8685-B11A-CEE5AF2AA3A3}"/>
              </a:ext>
            </a:extLst>
          </p:cNvPr>
          <p:cNvSpPr txBox="1"/>
          <p:nvPr/>
        </p:nvSpPr>
        <p:spPr>
          <a:xfrm>
            <a:off x="7053943" y="4833257"/>
            <a:ext cx="0" cy="0"/>
          </a:xfrm>
          <a:prstGeom prst="rect">
            <a:avLst/>
          </a:prstGeom>
          <a:noFill/>
        </p:spPr>
        <p:txBody>
          <a:bodyPr wrap="none" lIns="0" tIns="0" rIns="0" bIns="0" rtlCol="0">
            <a:noAutofit/>
          </a:bodyPr>
          <a:lstStyle/>
          <a:p>
            <a:pPr algn="l"/>
            <a:endParaRPr lang="en-US" sz="1600">
              <a:solidFill>
                <a:schemeClr val="tx1"/>
              </a:solidFill>
            </a:endParaRPr>
          </a:p>
        </p:txBody>
      </p:sp>
      <p:sp>
        <p:nvSpPr>
          <p:cNvPr id="25" name="Text Placeholder 10">
            <a:extLst>
              <a:ext uri="{FF2B5EF4-FFF2-40B4-BE49-F238E27FC236}">
                <a16:creationId xmlns:a16="http://schemas.microsoft.com/office/drawing/2014/main" id="{BE9388D6-BF26-168C-989A-6243C08DFBB6}"/>
              </a:ext>
            </a:extLst>
          </p:cNvPr>
          <p:cNvSpPr txBox="1">
            <a:spLocks/>
          </p:cNvSpPr>
          <p:nvPr/>
        </p:nvSpPr>
        <p:spPr>
          <a:xfrm>
            <a:off x="611188"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Customers spontaneously have a broad understanding of vulnerability, inclusive of a range of circumstances which are all seen as legitimate and deserving of support.</a:t>
            </a:r>
          </a:p>
          <a:p>
            <a:endParaRPr lang="en-GB"/>
          </a:p>
          <a:p>
            <a:endParaRPr lang="en-GB"/>
          </a:p>
        </p:txBody>
      </p:sp>
      <p:sp>
        <p:nvSpPr>
          <p:cNvPr id="26" name="Text Placeholder 6">
            <a:extLst>
              <a:ext uri="{FF2B5EF4-FFF2-40B4-BE49-F238E27FC236}">
                <a16:creationId xmlns:a16="http://schemas.microsoft.com/office/drawing/2014/main" id="{B8E5672E-58DE-3A01-5AE3-9803E1E0F69F}"/>
              </a:ext>
            </a:extLst>
          </p:cNvPr>
          <p:cNvSpPr txBox="1">
            <a:spLocks/>
          </p:cNvSpPr>
          <p:nvPr/>
        </p:nvSpPr>
        <p:spPr>
          <a:xfrm>
            <a:off x="4413000"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Their expectations of WWU support services for customers in vulnerable situations are low, which means they are pleasantly surprised to find out about them. This information feels positive and exciting.</a:t>
            </a:r>
          </a:p>
        </p:txBody>
      </p:sp>
      <p:sp>
        <p:nvSpPr>
          <p:cNvPr id="27" name="Text Placeholder 6">
            <a:extLst>
              <a:ext uri="{FF2B5EF4-FFF2-40B4-BE49-F238E27FC236}">
                <a16:creationId xmlns:a16="http://schemas.microsoft.com/office/drawing/2014/main" id="{6B01E00D-2DF5-B02C-83F9-651ED5A57905}"/>
              </a:ext>
            </a:extLst>
          </p:cNvPr>
          <p:cNvSpPr txBox="1">
            <a:spLocks/>
          </p:cNvSpPr>
          <p:nvPr/>
        </p:nvSpPr>
        <p:spPr>
          <a:xfrm>
            <a:off x="8214811" y="1672564"/>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However, thinking and hearing about what this support looks like in real-life scenarios makes many </a:t>
            </a:r>
            <a:r>
              <a:rPr lang="en-GB" dirty="0"/>
              <a:t>customers </a:t>
            </a:r>
            <a:r>
              <a:rPr lang="en-GB"/>
              <a:t>question the boundaries of WWU’s safeguarding and support responsibilities.</a:t>
            </a:r>
          </a:p>
        </p:txBody>
      </p:sp>
      <p:sp>
        <p:nvSpPr>
          <p:cNvPr id="28" name="Text Placeholder 6">
            <a:extLst>
              <a:ext uri="{FF2B5EF4-FFF2-40B4-BE49-F238E27FC236}">
                <a16:creationId xmlns:a16="http://schemas.microsoft.com/office/drawing/2014/main" id="{D7280088-B8AB-3C07-0865-A27C97E5FE57}"/>
              </a:ext>
            </a:extLst>
          </p:cNvPr>
          <p:cNvSpPr txBox="1">
            <a:spLocks/>
          </p:cNvSpPr>
          <p:nvPr/>
        </p:nvSpPr>
        <p:spPr>
          <a:xfrm>
            <a:off x="2373728" y="4534972"/>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sp>
        <p:nvSpPr>
          <p:cNvPr id="29" name="Text Placeholder 10">
            <a:extLst>
              <a:ext uri="{FF2B5EF4-FFF2-40B4-BE49-F238E27FC236}">
                <a16:creationId xmlns:a16="http://schemas.microsoft.com/office/drawing/2014/main" id="{334FD196-75C6-CFF5-21B2-DBB7835AB916}"/>
              </a:ext>
            </a:extLst>
          </p:cNvPr>
          <p:cNvSpPr txBox="1">
            <a:spLocks/>
          </p:cNvSpPr>
          <p:nvPr/>
        </p:nvSpPr>
        <p:spPr>
          <a:xfrm>
            <a:off x="611188" y="394891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Customers identify a clear tension between providing what seem to be ‘charitable’ services (i.e. going beyond gas safety) and being a profitable business.</a:t>
            </a:r>
          </a:p>
          <a:p>
            <a:endParaRPr lang="en-GB"/>
          </a:p>
        </p:txBody>
      </p:sp>
      <p:sp>
        <p:nvSpPr>
          <p:cNvPr id="30" name="Text Placeholder 12">
            <a:extLst>
              <a:ext uri="{FF2B5EF4-FFF2-40B4-BE49-F238E27FC236}">
                <a16:creationId xmlns:a16="http://schemas.microsoft.com/office/drawing/2014/main" id="{CAF592D8-7782-5ACA-9146-EDA945BFC358}"/>
              </a:ext>
            </a:extLst>
          </p:cNvPr>
          <p:cNvSpPr txBox="1">
            <a:spLocks/>
          </p:cNvSpPr>
          <p:nvPr/>
        </p:nvSpPr>
        <p:spPr>
          <a:xfrm>
            <a:off x="4413000" y="3948910"/>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Working with partners is therefore seen as a positive and appropriate approach and customers are keen to see these projects more widely advertised.</a:t>
            </a:r>
          </a:p>
        </p:txBody>
      </p:sp>
      <p:sp>
        <p:nvSpPr>
          <p:cNvPr id="32" name="TextBox 31">
            <a:extLst>
              <a:ext uri="{FF2B5EF4-FFF2-40B4-BE49-F238E27FC236}">
                <a16:creationId xmlns:a16="http://schemas.microsoft.com/office/drawing/2014/main" id="{EBADE5CB-ADDD-7781-FA8D-923BE816C2C6}"/>
              </a:ext>
            </a:extLst>
          </p:cNvPr>
          <p:cNvSpPr txBox="1"/>
          <p:nvPr/>
        </p:nvSpPr>
        <p:spPr>
          <a:xfrm>
            <a:off x="8214811" y="3367410"/>
            <a:ext cx="306388" cy="444309"/>
          </a:xfrm>
          <a:prstGeom prst="rect">
            <a:avLst/>
          </a:prstGeom>
          <a:noFill/>
        </p:spPr>
        <p:txBody>
          <a:bodyPr wrap="none" lIns="0" tIns="0" rIns="0" bIns="0" rtlCol="0">
            <a:noAutofit/>
          </a:bodyPr>
          <a:lstStyle/>
          <a:p>
            <a:pPr algn="l"/>
            <a:r>
              <a:rPr lang="en-GB" sz="3200" b="1">
                <a:solidFill>
                  <a:schemeClr val="bg2"/>
                </a:solidFill>
              </a:rPr>
              <a:t>6</a:t>
            </a:r>
          </a:p>
        </p:txBody>
      </p:sp>
      <p:sp>
        <p:nvSpPr>
          <p:cNvPr id="33" name="Text Placeholder 12">
            <a:extLst>
              <a:ext uri="{FF2B5EF4-FFF2-40B4-BE49-F238E27FC236}">
                <a16:creationId xmlns:a16="http://schemas.microsoft.com/office/drawing/2014/main" id="{0E9617F3-C44E-B1A7-0956-28CB795BB247}"/>
              </a:ext>
            </a:extLst>
          </p:cNvPr>
          <p:cNvSpPr txBox="1">
            <a:spLocks/>
          </p:cNvSpPr>
          <p:nvPr/>
        </p:nvSpPr>
        <p:spPr>
          <a:xfrm>
            <a:off x="8366418" y="3811719"/>
            <a:ext cx="3366000" cy="15872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500"/>
              </a:spcAft>
              <a:buFont typeface="Arial" panose="020B0604020202020204" pitchFamily="34" charset="0"/>
              <a:buNone/>
              <a:defRPr sz="14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500"/>
              </a:spcAft>
              <a:buFont typeface="Arial" panose="020B0604020202020204" pitchFamily="34" charset="0"/>
              <a:buNone/>
              <a:defRPr sz="1400" b="1" kern="1200">
                <a:solidFill>
                  <a:schemeClr val="bg1"/>
                </a:solidFill>
                <a:latin typeface="+mn-lt"/>
                <a:ea typeface="+mn-ea"/>
                <a:cs typeface="+mn-cs"/>
              </a:defRPr>
            </a:lvl2pPr>
            <a:lvl3pPr marL="216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3pPr>
            <a:lvl4pPr marL="432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4pPr>
            <a:lvl5pPr marL="648000" indent="-216000" algn="l" defTabSz="914400" rtl="0" eaLnBrk="1" latinLnBrk="0" hangingPunct="1">
              <a:lnSpc>
                <a:spcPct val="100000"/>
              </a:lnSpc>
              <a:spcBef>
                <a:spcPts val="0"/>
              </a:spcBef>
              <a:spcAft>
                <a:spcPts val="500"/>
              </a:spcAft>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 communicating the funding of these services to customers, it will be important to be live to public perceptions of the oil and gas industry. While the cost of support to each customer is </a:t>
            </a:r>
            <a:r>
              <a:rPr lang="en-GB" dirty="0"/>
              <a:t>perceived to be </a:t>
            </a:r>
            <a:r>
              <a:rPr lang="en-GB"/>
              <a:t>low, the current cost of living in combination with record profits for gas </a:t>
            </a:r>
            <a:r>
              <a:rPr lang="en-GB" i="1"/>
              <a:t>suppliers</a:t>
            </a:r>
            <a:r>
              <a:rPr lang="en-GB"/>
              <a:t> makes this a sensitive topic.</a:t>
            </a:r>
          </a:p>
        </p:txBody>
      </p:sp>
    </p:spTree>
    <p:extLst>
      <p:ext uri="{BB962C8B-B14F-4D97-AF65-F5344CB8AC3E}">
        <p14:creationId xmlns:p14="http://schemas.microsoft.com/office/powerpoint/2010/main" val="10681170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5EF4E5D-CC98-F979-EE37-D9FB5886AB9F}"/>
              </a:ext>
            </a:extLst>
          </p:cNvPr>
          <p:cNvSpPr>
            <a:spLocks noGrp="1"/>
          </p:cNvSpPr>
          <p:nvPr>
            <p:ph type="ftr" sz="quarter" idx="11"/>
          </p:nvPr>
        </p:nvSpPr>
        <p:spPr/>
        <p:txBody>
          <a:bodyPr/>
          <a:lstStyle/>
          <a:p>
            <a:r>
              <a:rPr lang="en-GB"/>
              <a:t>Private &amp; Confidential</a:t>
            </a:r>
          </a:p>
        </p:txBody>
      </p:sp>
      <p:sp>
        <p:nvSpPr>
          <p:cNvPr id="3" name="Slide Number Placeholder 2">
            <a:extLst>
              <a:ext uri="{FF2B5EF4-FFF2-40B4-BE49-F238E27FC236}">
                <a16:creationId xmlns:a16="http://schemas.microsoft.com/office/drawing/2014/main" id="{0D30977F-26D6-AC52-3592-0F77A88394AE}"/>
              </a:ext>
            </a:extLst>
          </p:cNvPr>
          <p:cNvSpPr>
            <a:spLocks noGrp="1"/>
          </p:cNvSpPr>
          <p:nvPr>
            <p:ph type="sldNum" sz="quarter" idx="12"/>
          </p:nvPr>
        </p:nvSpPr>
        <p:spPr/>
        <p:txBody>
          <a:bodyPr/>
          <a:lstStyle/>
          <a:p>
            <a:fld id="{CBA53E11-492D-48B3-9F9B-09541CA2A39A}" type="slidenum">
              <a:rPr lang="en-GB" smtClean="0"/>
              <a:pPr/>
              <a:t>9</a:t>
            </a:fld>
            <a:endParaRPr lang="en-GB"/>
          </a:p>
        </p:txBody>
      </p:sp>
      <p:sp>
        <p:nvSpPr>
          <p:cNvPr id="4" name="Title 3">
            <a:extLst>
              <a:ext uri="{FF2B5EF4-FFF2-40B4-BE49-F238E27FC236}">
                <a16:creationId xmlns:a16="http://schemas.microsoft.com/office/drawing/2014/main" id="{CE000B60-1A63-A5FB-E8B0-FD41F6A38B99}"/>
              </a:ext>
            </a:extLst>
          </p:cNvPr>
          <p:cNvSpPr>
            <a:spLocks noGrp="1"/>
          </p:cNvSpPr>
          <p:nvPr>
            <p:ph type="ctrTitle"/>
          </p:nvPr>
        </p:nvSpPr>
        <p:spPr/>
        <p:txBody>
          <a:bodyPr/>
          <a:lstStyle/>
          <a:p>
            <a:r>
              <a:rPr lang="en-GB"/>
              <a:t>03 WWU’s vulnerability services</a:t>
            </a:r>
          </a:p>
        </p:txBody>
      </p:sp>
      <p:sp>
        <p:nvSpPr>
          <p:cNvPr id="5" name="Text Placeholder 4">
            <a:extLst>
              <a:ext uri="{FF2B5EF4-FFF2-40B4-BE49-F238E27FC236}">
                <a16:creationId xmlns:a16="http://schemas.microsoft.com/office/drawing/2014/main" id="{DF66A678-4795-F23E-1636-ADBD75375C6E}"/>
              </a:ext>
            </a:extLst>
          </p:cNvPr>
          <p:cNvSpPr>
            <a:spLocks noGrp="1"/>
          </p:cNvSpPr>
          <p:nvPr>
            <p:ph type="body" sz="quarter" idx="13"/>
          </p:nvPr>
        </p:nvSpPr>
        <p:spPr/>
        <p:txBody>
          <a:bodyPr/>
          <a:lstStyle/>
          <a:p>
            <a:r>
              <a:rPr lang="en-GB"/>
              <a:t> </a:t>
            </a:r>
          </a:p>
        </p:txBody>
      </p:sp>
    </p:spTree>
    <p:extLst>
      <p:ext uri="{BB962C8B-B14F-4D97-AF65-F5344CB8AC3E}">
        <p14:creationId xmlns:p14="http://schemas.microsoft.com/office/powerpoint/2010/main" val="604379511"/>
      </p:ext>
    </p:extLst>
  </p:cSld>
  <p:clrMapOvr>
    <a:masterClrMapping/>
  </p:clrMapOvr>
  <p:transition>
    <p:fade/>
  </p:transition>
</p:sld>
</file>

<file path=ppt/theme/theme1.xml><?xml version="1.0" encoding="utf-8"?>
<a:theme xmlns:a="http://schemas.openxmlformats.org/drawingml/2006/main" name="Britain Thinks PPT Theme">
  <a:themeElements>
    <a:clrScheme name="Britain Thinks colour theme">
      <a:dk1>
        <a:srgbClr val="000000"/>
      </a:dk1>
      <a:lt1>
        <a:srgbClr val="FFFFFF"/>
      </a:lt1>
      <a:dk2>
        <a:srgbClr val="2C302E"/>
      </a:dk2>
      <a:lt2>
        <a:srgbClr val="DF9440"/>
      </a:lt2>
      <a:accent1>
        <a:srgbClr val="03567C"/>
      </a:accent1>
      <a:accent2>
        <a:srgbClr val="4FE3C1"/>
      </a:accent2>
      <a:accent3>
        <a:srgbClr val="E75266"/>
      </a:accent3>
      <a:accent4>
        <a:srgbClr val="0B94EE"/>
      </a:accent4>
      <a:accent5>
        <a:srgbClr val="03567C"/>
      </a:accent5>
      <a:accent6>
        <a:srgbClr val="F8C5AF"/>
      </a:accent6>
      <a:hlink>
        <a:srgbClr val="0B94EE"/>
      </a:hlink>
      <a:folHlink>
        <a:srgbClr val="03567C"/>
      </a:folHlink>
    </a:clrScheme>
    <a:fontScheme name="Britain Thinks font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Thinks - Core PPT template" id="{3257445E-59F3-594F-AF7D-86C86038866A}" vid="{35129FC1-3C1B-E949-B706-F6E3FE1B0722}"/>
    </a:ext>
  </a:extLst>
</a:theme>
</file>

<file path=ppt/theme/theme2.xml><?xml version="1.0" encoding="utf-8"?>
<a:theme xmlns:a="http://schemas.openxmlformats.org/drawingml/2006/main" name="BT theme">
  <a:themeElements>
    <a:clrScheme name="Custom 2">
      <a:dk1>
        <a:srgbClr val="494949"/>
      </a:dk1>
      <a:lt1>
        <a:srgbClr val="FFFFFF"/>
      </a:lt1>
      <a:dk2>
        <a:srgbClr val="DE8080"/>
      </a:dk2>
      <a:lt2>
        <a:srgbClr val="E1C380"/>
      </a:lt2>
      <a:accent1>
        <a:srgbClr val="3BA9F3"/>
      </a:accent1>
      <a:accent2>
        <a:srgbClr val="37CEAC"/>
      </a:accent2>
      <a:accent3>
        <a:srgbClr val="B5CDCD"/>
      </a:accent3>
      <a:accent4>
        <a:srgbClr val="A6D9E2"/>
      </a:accent4>
      <a:accent5>
        <a:srgbClr val="99C7EC"/>
      </a:accent5>
      <a:accent6>
        <a:srgbClr val="F9C5B1"/>
      </a:accent6>
      <a:hlink>
        <a:srgbClr val="006DA6"/>
      </a:hlink>
      <a:folHlink>
        <a:srgbClr val="006D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TT_BT Simple Template_June 2021" id="{F6287AF7-E636-A342-A9BF-EF776A4A21C3}" vid="{E927F34C-6765-2043-8303-112B50FC12BD}"/>
    </a:ext>
  </a:extLst>
</a:theme>
</file>

<file path=ppt/theme/theme3.xml><?xml version="1.0" encoding="utf-8"?>
<a:theme xmlns:a="http://schemas.openxmlformats.org/drawingml/2006/main" name="1_Britain Thinks PPT Theme">
  <a:themeElements>
    <a:clrScheme name="Britain Thinks colour theme">
      <a:dk1>
        <a:srgbClr val="000000"/>
      </a:dk1>
      <a:lt1>
        <a:srgbClr val="FFFFFF"/>
      </a:lt1>
      <a:dk2>
        <a:srgbClr val="2C302E"/>
      </a:dk2>
      <a:lt2>
        <a:srgbClr val="DF9440"/>
      </a:lt2>
      <a:accent1>
        <a:srgbClr val="03567C"/>
      </a:accent1>
      <a:accent2>
        <a:srgbClr val="4FE3C1"/>
      </a:accent2>
      <a:accent3>
        <a:srgbClr val="E75266"/>
      </a:accent3>
      <a:accent4>
        <a:srgbClr val="0B94EE"/>
      </a:accent4>
      <a:accent5>
        <a:srgbClr val="03567C"/>
      </a:accent5>
      <a:accent6>
        <a:srgbClr val="F8C5AF"/>
      </a:accent6>
      <a:hlink>
        <a:srgbClr val="0B94EE"/>
      </a:hlink>
      <a:folHlink>
        <a:srgbClr val="03567C"/>
      </a:folHlink>
    </a:clrScheme>
    <a:fontScheme name="Britain Thinks font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a:solidFill>
              <a:schemeClr val="tx1"/>
            </a:solidFill>
          </a:defRPr>
        </a:defPPr>
      </a:lstStyle>
    </a:txDef>
  </a:objectDefaults>
  <a:extraClrSchemeLst/>
  <a:extLst>
    <a:ext uri="{05A4C25C-085E-4340-85A3-A5531E510DB2}">
      <thm15:themeFamily xmlns:thm15="http://schemas.microsoft.com/office/thememl/2012/main" name="Presentation3" id="{1EB3D3D4-65E0-1B4F-8E39-1031B52B6665}" vid="{6996F294-8155-F142-9CA6-303C468E2F3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f0fe18-07ea-48b1-a480-e2a98d8aae23">
      <UserInfo>
        <DisplayName>Elliot O'Leary</DisplayName>
        <AccountId>61</AccountId>
        <AccountType/>
      </UserInfo>
      <UserInfo>
        <DisplayName>Teresa Kuhn</DisplayName>
        <AccountId>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9D51145B9F464E82E58DE813F07F43" ma:contentTypeVersion="6" ma:contentTypeDescription="Create a new document." ma:contentTypeScope="" ma:versionID="44c459b9f0aac4c394b822a9583c7162">
  <xsd:schema xmlns:xsd="http://www.w3.org/2001/XMLSchema" xmlns:xs="http://www.w3.org/2001/XMLSchema" xmlns:p="http://schemas.microsoft.com/office/2006/metadata/properties" xmlns:ns2="3cf0fe18-07ea-48b1-a480-e2a98d8aae23" xmlns:ns3="48b26926-155d-47d7-82d0-fd9173a95d3d" targetNamespace="http://schemas.microsoft.com/office/2006/metadata/properties" ma:root="true" ma:fieldsID="617ae0ab74586934c5f9a7b45e958b86" ns2:_="" ns3:_="">
    <xsd:import namespace="3cf0fe18-07ea-48b1-a480-e2a98d8aae23"/>
    <xsd:import namespace="48b26926-155d-47d7-82d0-fd9173a95d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0fe18-07ea-48b1-a480-e2a98d8aae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b26926-155d-47d7-82d0-fd9173a95d3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9D32BA-1C57-4D41-833D-003E9DDFE6E2}">
  <ds:schemaRefs>
    <ds:schemaRef ds:uri="3cf0fe18-07ea-48b1-a480-e2a98d8aae23"/>
    <ds:schemaRef ds:uri="48b26926-155d-47d7-82d0-fd9173a95d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2F8FDB-3F7D-4E27-909B-53ACB1A43924}">
  <ds:schemaRefs>
    <ds:schemaRef ds:uri="http://schemas.microsoft.com/sharepoint/v3/contenttype/forms"/>
  </ds:schemaRefs>
</ds:datastoreItem>
</file>

<file path=customXml/itemProps3.xml><?xml version="1.0" encoding="utf-8"?>
<ds:datastoreItem xmlns:ds="http://schemas.openxmlformats.org/officeDocument/2006/customXml" ds:itemID="{ED912CBB-6BF8-4CE5-BE77-8B9F5D6CC320}">
  <ds:schemaRefs>
    <ds:schemaRef ds:uri="3cf0fe18-07ea-48b1-a480-e2a98d8aae23"/>
    <ds:schemaRef ds:uri="48b26926-155d-47d7-82d0-fd9173a95d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Britain Thinks PPT Theme</Template>
  <TotalTime>496</TotalTime>
  <Words>5577</Words>
  <Application>Microsoft Office PowerPoint</Application>
  <PresentationFormat>Widescreen</PresentationFormat>
  <Paragraphs>475</Paragraphs>
  <Slides>37</Slides>
  <Notes>21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Montserrat</vt:lpstr>
      <vt:lpstr>Symbol</vt:lpstr>
      <vt:lpstr>System Font Regular</vt:lpstr>
      <vt:lpstr>Verdana</vt:lpstr>
      <vt:lpstr>Wingdings</vt:lpstr>
      <vt:lpstr>Britain Thinks PPT Theme</vt:lpstr>
      <vt:lpstr>BT theme</vt:lpstr>
      <vt:lpstr>1_Britain Thinks PPT Theme</vt:lpstr>
      <vt:lpstr>Wales &amp; West Utilities | Citizens’ Panel Research: Supporting customers in vulnerable situations</vt:lpstr>
      <vt:lpstr>Contents</vt:lpstr>
      <vt:lpstr>01 Background and methodology</vt:lpstr>
      <vt:lpstr>Background</vt:lpstr>
      <vt:lpstr>Methodology</vt:lpstr>
      <vt:lpstr>Sample overview</vt:lpstr>
      <vt:lpstr>02 Key findings</vt:lpstr>
      <vt:lpstr>PowerPoint Presentation</vt:lpstr>
      <vt:lpstr>03 WWU’s vulnerability services</vt:lpstr>
      <vt:lpstr>Participants were shown information about how WWU identify customers in vulnerable situations and the support they offer </vt:lpstr>
      <vt:lpstr>Customers have a broad understanding of what ‘vulnerability’ means </vt:lpstr>
      <vt:lpstr>Customers are pleased to hear about the Priority Services Register…</vt:lpstr>
      <vt:lpstr>…but are concerned that this might miss some customers in vulnerable situations</vt:lpstr>
      <vt:lpstr>Many customers ignore letters from companies they don’t recognise, especially when not addressed to them directly</vt:lpstr>
      <vt:lpstr>Customers are pleasantly surprised to hear about the range of support offered, but question whether it is appropriate for WWU to offer all of these services</vt:lpstr>
      <vt:lpstr>The Hardship Fund stands out as the most impressive support offered by WWU</vt:lpstr>
      <vt:lpstr>04 Responses to scenarios</vt:lpstr>
      <vt:lpstr>PowerPoint Presentation</vt:lpstr>
      <vt:lpstr>Customers appreciate WWU’s proactive efforts and care for customers in vulnerable situations, though some feel there should be a limit</vt:lpstr>
      <vt:lpstr>PowerPoint Presentation</vt:lpstr>
      <vt:lpstr>As a result, many believe that WWU should focus on referrals and signposting</vt:lpstr>
      <vt:lpstr>Customers strongly feel that theft of gas, even if inadvertent, should be discouraged</vt:lpstr>
      <vt:lpstr>05 Working with partners</vt:lpstr>
      <vt:lpstr>Customers feel partnerships are an appropriate and impactful way for WWU to deliver support</vt:lpstr>
      <vt:lpstr>The collaboration with Maggie’s Cancer Trust is positively received, though it raises questions of awareness, scope and funding</vt:lpstr>
      <vt:lpstr>A partnership with Citizens Advice intuitively makes sense and is seen to potentially reach a wider range of WWU customers </vt:lpstr>
      <vt:lpstr>While most are happy to contribute to fund support measures, perceptions of profits within the oil and gas industry can cause feelings of resentment </vt:lpstr>
      <vt:lpstr>06 Key findings: recap</vt:lpstr>
      <vt:lpstr>PowerPoint Presentation</vt:lpstr>
      <vt:lpstr>07 Appendix: stimulus</vt:lpstr>
      <vt:lpstr>How does WWU deliver support?</vt:lpstr>
      <vt:lpstr>WWU and Maggie’s Cancer Trust</vt:lpstr>
      <vt:lpstr>WWU and Maggie’s Cancer Trust: Case study, Swansea</vt:lpstr>
      <vt:lpstr>WWU and Citizens Advice</vt:lpstr>
      <vt:lpstr>WWU and Citizens Advice: partnership impact</vt:lpstr>
      <vt:lpstr>WWU and Citizens Advice: Case study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Wales &amp; West Utilities: Sustainability Strategy Citizens’ Panel Research</dc:title>
  <dc:creator>Teresa Kuhn</dc:creator>
  <cp:lastModifiedBy>Eleanor Atherton1</cp:lastModifiedBy>
  <cp:revision>9</cp:revision>
  <dcterms:created xsi:type="dcterms:W3CDTF">2023-03-02T15:57:14Z</dcterms:created>
  <dcterms:modified xsi:type="dcterms:W3CDTF">2023-09-25T15:49:33Z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0x0101003F9D51145B9F464E82E58DE813F07F43</vt:lpwstr>
  </property>
</Properties>
</file>