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10691813" cy="7559675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84F"/>
    <a:srgbClr val="257157"/>
    <a:srgbClr val="D6E03D"/>
    <a:srgbClr val="7AB800"/>
    <a:srgbClr val="F6B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3"/>
    <p:restoredTop sz="94688"/>
  </p:normalViewPr>
  <p:slideViewPr>
    <p:cSldViewPr snapToGrid="0" snapToObjects="1" showGuides="1">
      <p:cViewPr varScale="1">
        <p:scale>
          <a:sx n="104" d="100"/>
          <a:sy n="104" d="100"/>
        </p:scale>
        <p:origin x="1338" y="114"/>
      </p:cViewPr>
      <p:guideLst>
        <p:guide orient="horz" pos="2358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4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7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C567-FAC6-E746-87D2-448C9FEFFF6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472B-B3A4-EA41-A242-D7C39705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wutilities.co.uk/services/safe-warm/carbon-monoxide/get-creative-be-safe/" TargetMode="External"/><Relationship Id="rId5" Type="http://schemas.openxmlformats.org/officeDocument/2006/relationships/hyperlink" Target="mailto:mgasambassadors@wwutilities.co.uk" TargetMode="External"/><Relationship Id="rId4" Type="http://schemas.openxmlformats.org/officeDocument/2006/relationships/hyperlink" Target="mailto:COSafetyCompetition@energynetworks.org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C7901C-07EE-1047-AD30-024E17ED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926" y="4296"/>
            <a:ext cx="2355078" cy="1202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67819-93D5-B84D-A71D-E51BA5852C25}"/>
              </a:ext>
            </a:extLst>
          </p:cNvPr>
          <p:cNvSpPr txBox="1"/>
          <p:nvPr/>
        </p:nvSpPr>
        <p:spPr>
          <a:xfrm>
            <a:off x="801886" y="693732"/>
            <a:ext cx="7459040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Wales &amp; West Utilities </a:t>
            </a:r>
            <a:b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on a mission to raise awareness of carbon monoxide and it’s dangers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37D09-93B2-D849-8C30-848BC42293DA}"/>
              </a:ext>
            </a:extLst>
          </p:cNvPr>
          <p:cNvSpPr txBox="1"/>
          <p:nvPr/>
        </p:nvSpPr>
        <p:spPr>
          <a:xfrm>
            <a:off x="801886" y="3554708"/>
            <a:ext cx="5021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pack contains important safety information to help you stay safe from this dangerous gas. </a:t>
            </a:r>
          </a:p>
          <a:p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this pack you’ll have all the information you need to take part in the national CO Safety Competition and possibly bag yourself some money!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B14536-5269-D342-8C3D-F858E9BB0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53" y="1233467"/>
            <a:ext cx="2371386" cy="2149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E78400-3C4A-5042-B7C3-5E2B56992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314" y="3099120"/>
            <a:ext cx="2436625" cy="2208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22369E-4583-F844-AF87-72AFED5D8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926" y="2640871"/>
            <a:ext cx="2512877" cy="22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781246-D2B9-404B-9954-9CFAC00755BE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oxygen</a:t>
            </a:r>
            <a:b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into our body?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48856-78B6-C645-A716-B7E85659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642" y="1161420"/>
            <a:ext cx="3649034" cy="6103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9C29C-A1B7-3E4B-8BE1-5E48929A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2" y="3083283"/>
            <a:ext cx="2840535" cy="2365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D37336-2CA7-F84E-AE11-9BCE9D412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518" y="2988297"/>
            <a:ext cx="3282452" cy="27337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9A8A58-2DAC-A247-8E52-4A136249C2A0}"/>
              </a:ext>
            </a:extLst>
          </p:cNvPr>
          <p:cNvSpPr txBox="1"/>
          <p:nvPr/>
        </p:nvSpPr>
        <p:spPr>
          <a:xfrm>
            <a:off x="607158" y="2034962"/>
            <a:ext cx="3347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we breath in oxygen, it gets picked up by red blood cells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80037-872B-BE4D-B1C5-08C45FD465CB}"/>
              </a:ext>
            </a:extLst>
          </p:cNvPr>
          <p:cNvSpPr txBox="1"/>
          <p:nvPr/>
        </p:nvSpPr>
        <p:spPr>
          <a:xfrm>
            <a:off x="6819422" y="2024076"/>
            <a:ext cx="361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red blood cells travel through our veins and delivers the oxygen to our organs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0681F8-1D00-3E4D-9DF7-06502347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820143">
            <a:off x="3519622" y="2187961"/>
            <a:ext cx="949484" cy="7907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0A7A29-1F25-3A45-895A-5CEE0FF0A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7205">
            <a:off x="5631390" y="2767694"/>
            <a:ext cx="1244733" cy="10366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1A5DEC-8915-F34E-8BBB-61AA74D8F0F9}"/>
              </a:ext>
            </a:extLst>
          </p:cNvPr>
          <p:cNvSpPr txBox="1"/>
          <p:nvPr/>
        </p:nvSpPr>
        <p:spPr>
          <a:xfrm>
            <a:off x="6632726" y="5470496"/>
            <a:ext cx="412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makes us fit and healthy!</a:t>
            </a:r>
          </a:p>
        </p:txBody>
      </p:sp>
    </p:spTree>
    <p:extLst>
      <p:ext uri="{BB962C8B-B14F-4D97-AF65-F5344CB8AC3E}">
        <p14:creationId xmlns:p14="http://schemas.microsoft.com/office/powerpoint/2010/main" val="29974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781246-D2B9-404B-9954-9CFAC00755BE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CO</a:t>
            </a:r>
            <a:b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into our body?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48856-78B6-C645-A716-B7E85659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820" y="1766184"/>
            <a:ext cx="3246440" cy="5429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9C29C-A1B7-3E4B-8BE1-5E48929A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8" y="3343777"/>
            <a:ext cx="2079715" cy="17320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D37336-2CA7-F84E-AE11-9BCE9D412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378" y="3391058"/>
            <a:ext cx="1902433" cy="15844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9A8A58-2DAC-A247-8E52-4A136249C2A0}"/>
              </a:ext>
            </a:extLst>
          </p:cNvPr>
          <p:cNvSpPr txBox="1"/>
          <p:nvPr/>
        </p:nvSpPr>
        <p:spPr>
          <a:xfrm>
            <a:off x="607159" y="2067620"/>
            <a:ext cx="2010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When we breath in CO, it gets picked up by red blood cells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80037-872B-BE4D-B1C5-08C45FD465CB}"/>
              </a:ext>
            </a:extLst>
          </p:cNvPr>
          <p:cNvSpPr txBox="1"/>
          <p:nvPr/>
        </p:nvSpPr>
        <p:spPr>
          <a:xfrm>
            <a:off x="4281043" y="2067620"/>
            <a:ext cx="2023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red blood cells travel through our veins and delivers the CO to all our organs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0681F8-1D00-3E4D-9DF7-06502347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820143">
            <a:off x="1789413" y="2602420"/>
            <a:ext cx="949484" cy="7907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0A7A29-1F25-3A45-895A-5CEE0FF0A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4203">
            <a:off x="3019611" y="3054726"/>
            <a:ext cx="1244733" cy="1036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60CA0-0D36-F149-8DD8-BCA5418C8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9385" y="1275041"/>
            <a:ext cx="1741485" cy="52244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6E7CB5-6DA0-954C-BF9A-AAFDE12DDB35}"/>
              </a:ext>
            </a:extLst>
          </p:cNvPr>
          <p:cNvSpPr txBox="1"/>
          <p:nvPr/>
        </p:nvSpPr>
        <p:spPr>
          <a:xfrm>
            <a:off x="6865142" y="1308648"/>
            <a:ext cx="361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name any organs?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A4B93-C885-7545-91D1-6504A6C88260}"/>
              </a:ext>
            </a:extLst>
          </p:cNvPr>
          <p:cNvSpPr txBox="1"/>
          <p:nvPr/>
        </p:nvSpPr>
        <p:spPr>
          <a:xfrm>
            <a:off x="6938972" y="1793201"/>
            <a:ext cx="101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5B1B1-4852-9E44-8C70-F2AD6C291D38}"/>
              </a:ext>
            </a:extLst>
          </p:cNvPr>
          <p:cNvSpPr txBox="1"/>
          <p:nvPr/>
        </p:nvSpPr>
        <p:spPr>
          <a:xfrm>
            <a:off x="6938972" y="2517101"/>
            <a:ext cx="101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Lungs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43E635-4A7D-F449-BD25-5AFFFE3E1FF0}"/>
              </a:ext>
            </a:extLst>
          </p:cNvPr>
          <p:cNvSpPr txBox="1"/>
          <p:nvPr/>
        </p:nvSpPr>
        <p:spPr>
          <a:xfrm>
            <a:off x="6938972" y="3233381"/>
            <a:ext cx="101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D54F3B-0B56-9F47-BC61-D3DE26C5C78A}"/>
              </a:ext>
            </a:extLst>
          </p:cNvPr>
          <p:cNvSpPr txBox="1"/>
          <p:nvPr/>
        </p:nvSpPr>
        <p:spPr>
          <a:xfrm>
            <a:off x="6938972" y="3888701"/>
            <a:ext cx="148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C2930-8E1F-044D-A290-B7D613C8B55B}"/>
              </a:ext>
            </a:extLst>
          </p:cNvPr>
          <p:cNvSpPr txBox="1"/>
          <p:nvPr/>
        </p:nvSpPr>
        <p:spPr>
          <a:xfrm>
            <a:off x="6938972" y="4490681"/>
            <a:ext cx="148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16D261-7353-0841-A4F0-EF5DE306AA70}"/>
              </a:ext>
            </a:extLst>
          </p:cNvPr>
          <p:cNvSpPr txBox="1"/>
          <p:nvPr/>
        </p:nvSpPr>
        <p:spPr>
          <a:xfrm>
            <a:off x="6938972" y="5031701"/>
            <a:ext cx="148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Kidneys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568492-4FEB-B245-BEB6-88B6B454BE7C}"/>
              </a:ext>
            </a:extLst>
          </p:cNvPr>
          <p:cNvSpPr txBox="1"/>
          <p:nvPr/>
        </p:nvSpPr>
        <p:spPr>
          <a:xfrm>
            <a:off x="6938972" y="5630258"/>
            <a:ext cx="168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Small intestine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D0832-9F98-4670-96E1-24045C81A18F}"/>
              </a:ext>
            </a:extLst>
          </p:cNvPr>
          <p:cNvSpPr txBox="1"/>
          <p:nvPr/>
        </p:nvSpPr>
        <p:spPr>
          <a:xfrm>
            <a:off x="4417975" y="4974765"/>
            <a:ext cx="206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makes us feel poorly</a:t>
            </a:r>
          </a:p>
        </p:txBody>
      </p:sp>
    </p:spTree>
    <p:extLst>
      <p:ext uri="{BB962C8B-B14F-4D97-AF65-F5344CB8AC3E}">
        <p14:creationId xmlns:p14="http://schemas.microsoft.com/office/powerpoint/2010/main" val="15328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B22B54-FBDB-964B-8E87-19C02EA6D246}"/>
              </a:ext>
            </a:extLst>
          </p:cNvPr>
          <p:cNvSpPr txBox="1"/>
          <p:nvPr/>
        </p:nvSpPr>
        <p:spPr>
          <a:xfrm>
            <a:off x="607158" y="236048"/>
            <a:ext cx="97246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CO make us feel?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9883B-1013-2E42-A333-F94143B391AE}"/>
              </a:ext>
            </a:extLst>
          </p:cNvPr>
          <p:cNvSpPr txBox="1"/>
          <p:nvPr/>
        </p:nvSpPr>
        <p:spPr>
          <a:xfrm>
            <a:off x="607159" y="1409343"/>
            <a:ext cx="7302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 will make us feel very poorly if we breathe it in. It will make us…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453BF-E7B4-EB4E-A733-B2A4C5F42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928" y="2085608"/>
            <a:ext cx="4086383" cy="4110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09E66C-AD80-904B-A477-3CE9E4985816}"/>
              </a:ext>
            </a:extLst>
          </p:cNvPr>
          <p:cNvSpPr txBox="1"/>
          <p:nvPr/>
        </p:nvSpPr>
        <p:spPr>
          <a:xfrm>
            <a:off x="619134" y="2757843"/>
            <a:ext cx="4074406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Sick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Dizzy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Have a headache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Out of breath/tired</a:t>
            </a:r>
          </a:p>
        </p:txBody>
      </p:sp>
    </p:spTree>
    <p:extLst>
      <p:ext uri="{BB962C8B-B14F-4D97-AF65-F5344CB8AC3E}">
        <p14:creationId xmlns:p14="http://schemas.microsoft.com/office/powerpoint/2010/main" val="2088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FC8584-196C-834C-B7DD-2D9A98651D2D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 if </a:t>
            </a:r>
            <a:b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think there is CO?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C73A2-544A-604A-BDE5-56C2E5DCE34C}"/>
              </a:ext>
            </a:extLst>
          </p:cNvPr>
          <p:cNvSpPr txBox="1"/>
          <p:nvPr/>
        </p:nvSpPr>
        <p:spPr>
          <a:xfrm>
            <a:off x="607158" y="1932560"/>
            <a:ext cx="7302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think there is CO then call the National Gas Emergency Number straight away on…</a:t>
            </a:r>
            <a:endParaRPr lang="en-GB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86543-AB31-1840-A0B6-9863544A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1887"/>
            <a:ext cx="4128754" cy="37427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083C4F-9527-954A-9BBD-C61CE1F4CF95}"/>
              </a:ext>
            </a:extLst>
          </p:cNvPr>
          <p:cNvSpPr txBox="1"/>
          <p:nvPr/>
        </p:nvSpPr>
        <p:spPr>
          <a:xfrm>
            <a:off x="3850046" y="3695994"/>
            <a:ext cx="583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0800 111 999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61034-E87D-1140-AF0B-EA0005A2B903}"/>
              </a:ext>
            </a:extLst>
          </p:cNvPr>
          <p:cNvSpPr txBox="1"/>
          <p:nvPr/>
        </p:nvSpPr>
        <p:spPr>
          <a:xfrm>
            <a:off x="3918626" y="4688772"/>
            <a:ext cx="730240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call this number if there is a gas emergency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03757C-FB23-A64D-A04D-0702437B2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5705">
            <a:off x="8556317" y="-1058040"/>
            <a:ext cx="3124200" cy="283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B59FCB-31EB-9041-B4DD-4DDF86C0F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4653">
            <a:off x="9563593" y="1414556"/>
            <a:ext cx="1844598" cy="16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5">
            <a:extLst>
              <a:ext uri="{FF2B5EF4-FFF2-40B4-BE49-F238E27FC236}">
                <a16:creationId xmlns:a16="http://schemas.microsoft.com/office/drawing/2014/main" id="{2B79C68D-CFED-5D4F-AEB9-4F0E52957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1" y="3075175"/>
            <a:ext cx="4805309" cy="173610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F18091-1526-ED4A-BBA0-45E535142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276" y="1103789"/>
            <a:ext cx="4789964" cy="198231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85809-7C7D-0643-A433-18599753EE9F}"/>
              </a:ext>
            </a:extLst>
          </p:cNvPr>
          <p:cNvSpPr txBox="1"/>
          <p:nvPr/>
        </p:nvSpPr>
        <p:spPr>
          <a:xfrm>
            <a:off x="584299" y="236048"/>
            <a:ext cx="26313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Recap?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E9D078F-9D40-E949-AA70-2C7FCE41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887" y="1103789"/>
            <a:ext cx="4900490" cy="1982311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BFA7876-29D1-0D40-9B69-34494C7A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886" y="3075175"/>
            <a:ext cx="4900491" cy="1736107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B879AE1-9236-304A-AB88-A309E3E29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1" y="4795020"/>
            <a:ext cx="4802769" cy="1563051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D2921FFB-788E-FD49-B1E2-09898BDC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647" y="4795020"/>
            <a:ext cx="4915730" cy="15630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481267-CB58-CD4A-9780-84FBFA77351B}"/>
              </a:ext>
            </a:extLst>
          </p:cNvPr>
          <p:cNvSpPr txBox="1"/>
          <p:nvPr/>
        </p:nvSpPr>
        <p:spPr>
          <a:xfrm>
            <a:off x="2911448" y="504860"/>
            <a:ext cx="772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CO is short for carbon monoxide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E86A81-5730-7E48-AFCB-AF48A357B284}"/>
              </a:ext>
            </a:extLst>
          </p:cNvPr>
          <p:cNvSpPr txBox="1"/>
          <p:nvPr/>
        </p:nvSpPr>
        <p:spPr>
          <a:xfrm>
            <a:off x="834398" y="1324552"/>
            <a:ext cx="42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monoxide is a poisonous gas…</a:t>
            </a:r>
            <a:endParaRPr lang="en-GB" sz="18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AF2BE3-5D1E-2A4B-808B-08E0E530200F}"/>
              </a:ext>
            </a:extLst>
          </p:cNvPr>
          <p:cNvSpPr txBox="1"/>
          <p:nvPr/>
        </p:nvSpPr>
        <p:spPr>
          <a:xfrm>
            <a:off x="842018" y="1734129"/>
            <a:ext cx="4248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you can’t…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it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it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 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B50BC-F94E-1546-9DF4-31BEF3112BCD}"/>
              </a:ext>
            </a:extLst>
          </p:cNvPr>
          <p:cNvSpPr txBox="1"/>
          <p:nvPr/>
        </p:nvSpPr>
        <p:spPr>
          <a:xfrm>
            <a:off x="1977398" y="2011127"/>
            <a:ext cx="110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 it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it</a:t>
            </a:r>
            <a:endParaRPr lang="en-GB" sz="16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23A437-372F-714A-9EBB-DB1AF33D2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596" y="1565633"/>
            <a:ext cx="1464733" cy="13277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FD21D1B-D217-B340-8F6B-F27CD8072599}"/>
              </a:ext>
            </a:extLst>
          </p:cNvPr>
          <p:cNvSpPr txBox="1"/>
          <p:nvPr/>
        </p:nvSpPr>
        <p:spPr>
          <a:xfrm>
            <a:off x="5673098" y="1324552"/>
            <a:ext cx="42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can come from…</a:t>
            </a:r>
            <a:endParaRPr lang="en-GB" sz="18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A867E4-492D-7A41-8BFC-CBE5A68E6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271" y="1707210"/>
            <a:ext cx="961232" cy="8713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2DE854-F937-7F48-AD6C-6AE51F17E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155" y="1707211"/>
            <a:ext cx="961232" cy="8713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B23DD6-0D6B-3A4C-9BE5-466DDFD93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032" y="1716357"/>
            <a:ext cx="961232" cy="8713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47FC16-F71B-0940-879E-B4270BBCC0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9761" y="1693679"/>
            <a:ext cx="997982" cy="9046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8F1422-EBBC-8647-BEA9-FF08D014B357}"/>
              </a:ext>
            </a:extLst>
          </p:cNvPr>
          <p:cNvSpPr txBox="1"/>
          <p:nvPr/>
        </p:nvSpPr>
        <p:spPr>
          <a:xfrm>
            <a:off x="5263001" y="2485080"/>
            <a:ext cx="183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754D7A-2B3A-D64B-AF21-6D7B3EC2A12D}"/>
              </a:ext>
            </a:extLst>
          </p:cNvPr>
          <p:cNvSpPr txBox="1"/>
          <p:nvPr/>
        </p:nvSpPr>
        <p:spPr>
          <a:xfrm>
            <a:off x="6327782" y="2485080"/>
            <a:ext cx="183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1D6694-8B6E-2A49-94D2-BC24B62D7BBC}"/>
              </a:ext>
            </a:extLst>
          </p:cNvPr>
          <p:cNvSpPr txBox="1"/>
          <p:nvPr/>
        </p:nvSpPr>
        <p:spPr>
          <a:xfrm>
            <a:off x="7370755" y="2485080"/>
            <a:ext cx="183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Fireplaces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C8D4A3-F315-534B-96BD-63D351328491}"/>
              </a:ext>
            </a:extLst>
          </p:cNvPr>
          <p:cNvSpPr txBox="1"/>
          <p:nvPr/>
        </p:nvSpPr>
        <p:spPr>
          <a:xfrm>
            <a:off x="8471166" y="2485080"/>
            <a:ext cx="183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BBQs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B56A97-0C97-A047-B733-D9AA4C80B019}"/>
              </a:ext>
            </a:extLst>
          </p:cNvPr>
          <p:cNvSpPr txBox="1"/>
          <p:nvPr/>
        </p:nvSpPr>
        <p:spPr>
          <a:xfrm>
            <a:off x="855357" y="3454815"/>
            <a:ext cx="2244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 alarm will tell us if we have a problem with CO</a:t>
            </a:r>
            <a:endParaRPr lang="en-GB" sz="18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37C3CA-CC8D-7042-92EB-C76A727408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9596" y="3248395"/>
            <a:ext cx="1444841" cy="13097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C0EE9E-246F-F948-9E9D-9DD7DFE28A6D}"/>
              </a:ext>
            </a:extLst>
          </p:cNvPr>
          <p:cNvSpPr txBox="1"/>
          <p:nvPr/>
        </p:nvSpPr>
        <p:spPr>
          <a:xfrm>
            <a:off x="5700428" y="3267800"/>
            <a:ext cx="4575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good flame is </a:t>
            </a:r>
            <a:r>
              <a:rPr lang="en-GB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bad flame is </a:t>
            </a:r>
            <a:r>
              <a:rPr lang="en-GB" sz="1600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orange/red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We need our appliances checked every year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We need to keep our chimneys clean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Never bring a BBQ indoors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91BC16-510A-A742-B68E-29056A5E7DB6}"/>
              </a:ext>
            </a:extLst>
          </p:cNvPr>
          <p:cNvSpPr txBox="1"/>
          <p:nvPr/>
        </p:nvSpPr>
        <p:spPr>
          <a:xfrm>
            <a:off x="834398" y="4986687"/>
            <a:ext cx="42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will make us feel poorly and give us:</a:t>
            </a:r>
            <a:endParaRPr lang="en-GB" sz="18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C1C68-CF9F-B84D-A351-2017243520CF}"/>
              </a:ext>
            </a:extLst>
          </p:cNvPr>
          <p:cNvSpPr txBox="1"/>
          <p:nvPr/>
        </p:nvSpPr>
        <p:spPr>
          <a:xfrm>
            <a:off x="824926" y="5417374"/>
            <a:ext cx="424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headache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bad stomach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350733-BD53-E74B-A78B-C55ECED3BF8B}"/>
              </a:ext>
            </a:extLst>
          </p:cNvPr>
          <p:cNvSpPr txBox="1"/>
          <p:nvPr/>
        </p:nvSpPr>
        <p:spPr>
          <a:xfrm>
            <a:off x="2440081" y="5408831"/>
            <a:ext cx="424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dizzy feeling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Sickness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3364BF-DC21-C54F-BDE8-1726830FCE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8068" y="5330381"/>
            <a:ext cx="749770" cy="7542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2E312A9-A50B-CD4C-83E3-D1205E9FCB56}"/>
              </a:ext>
            </a:extLst>
          </p:cNvPr>
          <p:cNvSpPr txBox="1"/>
          <p:nvPr/>
        </p:nvSpPr>
        <p:spPr>
          <a:xfrm>
            <a:off x="5721663" y="5164591"/>
            <a:ext cx="4097025" cy="7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think you have a problem with CO then call the National Gas Emergency number straight away on: </a:t>
            </a:r>
            <a:r>
              <a:rPr lang="en-GB" sz="16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0800 111 999</a:t>
            </a:r>
          </a:p>
        </p:txBody>
      </p:sp>
    </p:spTree>
    <p:extLst>
      <p:ext uri="{BB962C8B-B14F-4D97-AF65-F5344CB8AC3E}">
        <p14:creationId xmlns:p14="http://schemas.microsoft.com/office/powerpoint/2010/main" val="14996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0176C2-4E26-A849-8944-2F66DCDDDED4}"/>
              </a:ext>
            </a:extLst>
          </p:cNvPr>
          <p:cNvSpPr txBox="1"/>
          <p:nvPr/>
        </p:nvSpPr>
        <p:spPr>
          <a:xfrm>
            <a:off x="584298" y="236048"/>
            <a:ext cx="38338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time!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842C5-B2E8-F441-A8AF-570022190AAB}"/>
              </a:ext>
            </a:extLst>
          </p:cNvPr>
          <p:cNvSpPr txBox="1"/>
          <p:nvPr/>
        </p:nvSpPr>
        <p:spPr>
          <a:xfrm>
            <a:off x="3672021" y="504860"/>
            <a:ext cx="772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CO is short for carbon monoxide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C23B1-2B90-0A4E-9286-7C93A2A8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502" y="1300210"/>
            <a:ext cx="5390191" cy="4886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3E53E-3581-B047-9982-77AC0E6C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4653">
            <a:off x="9220228" y="-369290"/>
            <a:ext cx="2369994" cy="21484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E7AF84-32FA-6F47-BABA-7D9451FEA902}"/>
              </a:ext>
            </a:extLst>
          </p:cNvPr>
          <p:cNvSpPr txBox="1"/>
          <p:nvPr/>
        </p:nvSpPr>
        <p:spPr>
          <a:xfrm>
            <a:off x="619133" y="1075808"/>
            <a:ext cx="10934781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smell carbon monoxide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can we buy that will tell us if we have CO in our home?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Name the 4 places that CO can be found in the home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Where should we never bring a BBQ?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colour should the flames be on our cooker?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800" b="1" dirty="0">
              <a:solidFill>
                <a:srgbClr val="2571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colour is the flames on our cooker if there’s CO?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How does CO make us feel?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is the National Gas Emergency Number?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653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0176C2-4E26-A849-8944-2F66DCDDDED4}"/>
              </a:ext>
            </a:extLst>
          </p:cNvPr>
          <p:cNvSpPr txBox="1"/>
          <p:nvPr/>
        </p:nvSpPr>
        <p:spPr>
          <a:xfrm>
            <a:off x="584298" y="236048"/>
            <a:ext cx="38338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5CB48-F610-2A49-8F57-B73AA150D70E}"/>
              </a:ext>
            </a:extLst>
          </p:cNvPr>
          <p:cNvSpPr txBox="1"/>
          <p:nvPr/>
        </p:nvSpPr>
        <p:spPr>
          <a:xfrm>
            <a:off x="619133" y="1075808"/>
            <a:ext cx="10934781" cy="4992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smell carbon monoxide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No, it’s invisible!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can we buy that will tell us if we have CO in our home?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Carbon monoxide alarm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Name the 4 places that CO can be found in the home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Boiler, BBQ, Cooker &amp; Fireplace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Where should we never bring a BBQ?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Indoors/in a tent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colour should the flames be on our cooker?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 and blue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colour is the flames on our cooker if there’s CO?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Orangey/Red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How does CO make us feel?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Poorly, sick, headache, dizzy etc. </a:t>
            </a:r>
          </a:p>
          <a:p>
            <a:pPr>
              <a:lnSpc>
                <a:spcPts val="2400"/>
              </a:lnSpc>
            </a:pP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is the National Gas Emergency Number?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0800 111 999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C23B1-2B90-0A4E-9286-7C93A2A8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515" y="704915"/>
            <a:ext cx="6296114" cy="5707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3E53E-3581-B047-9982-77AC0E6C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4653">
            <a:off x="9220228" y="-369290"/>
            <a:ext cx="2369994" cy="21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3D38CD-6945-084A-B59C-D2FD73267295}"/>
              </a:ext>
            </a:extLst>
          </p:cNvPr>
          <p:cNvSpPr txBox="1"/>
          <p:nvPr/>
        </p:nvSpPr>
        <p:spPr>
          <a:xfrm>
            <a:off x="6453877" y="2469181"/>
            <a:ext cx="3789580" cy="314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looking for creative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 to design a poster, poem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film to raise awareness of a poisonous gas, called carbon monoxide (CO). The competition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open to children aged 5 – 11 and there are some great prizes up for grabs – for the running pupil and their school or organisation,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Cubs or Brownies.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0DEE4-0058-3D46-8A43-1D057B7B41FD}"/>
              </a:ext>
            </a:extLst>
          </p:cNvPr>
          <p:cNvSpPr txBox="1"/>
          <p:nvPr/>
        </p:nvSpPr>
        <p:spPr>
          <a:xfrm>
            <a:off x="431374" y="6453353"/>
            <a:ext cx="596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Visit our website for more information: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wwutilities.co.uk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GetCreativeBeSafe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4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7FA0D1-481A-0747-A837-F59A855D17F5}"/>
              </a:ext>
            </a:extLst>
          </p:cNvPr>
          <p:cNvSpPr txBox="1"/>
          <p:nvPr/>
        </p:nvSpPr>
        <p:spPr>
          <a:xfrm>
            <a:off x="607158" y="236048"/>
            <a:ext cx="97246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Hints and tips for your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9D81A-2D76-FF4D-AAB2-47A8068128CE}"/>
              </a:ext>
            </a:extLst>
          </p:cNvPr>
          <p:cNvSpPr txBox="1"/>
          <p:nvPr/>
        </p:nvSpPr>
        <p:spPr>
          <a:xfrm>
            <a:off x="619134" y="1465635"/>
            <a:ext cx="47275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them as creative as possible,    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remember it’s a competition!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sure the information is correct</a:t>
            </a:r>
          </a:p>
          <a:p>
            <a:b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plenty of colour and pictures 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if you’re designing a poster</a:t>
            </a:r>
          </a:p>
          <a:p>
            <a:b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sure your designs are neat 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tidy</a:t>
            </a:r>
          </a:p>
          <a:p>
            <a:b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Don’t forget to put your name, </a:t>
            </a:r>
            <a:b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age and school on your entry!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43322-B8BA-1340-A088-822BCD68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62" y="795300"/>
            <a:ext cx="5994566" cy="54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7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8AB980-6DCC-5442-9015-DA1D70350F2D}"/>
              </a:ext>
            </a:extLst>
          </p:cNvPr>
          <p:cNvSpPr txBox="1"/>
          <p:nvPr/>
        </p:nvSpPr>
        <p:spPr>
          <a:xfrm>
            <a:off x="584298" y="236048"/>
            <a:ext cx="706835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your posters?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4416A5-804C-FC44-B757-6FA5D4526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390" y="2542505"/>
            <a:ext cx="6812620" cy="290445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Crack the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ts val="27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We’re the Codebreakers, and we’re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a mission to raise awareness of carbon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monoxide (CO) – and we need your support!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Take a look at the information and help us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‘Crack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’ by playing the game.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AF016-840F-CB4A-B641-95DAF6915E10}"/>
              </a:ext>
            </a:extLst>
          </p:cNvPr>
          <p:cNvSpPr txBox="1"/>
          <p:nvPr/>
        </p:nvSpPr>
        <p:spPr>
          <a:xfrm>
            <a:off x="584298" y="1137591"/>
            <a:ext cx="8603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Why not play our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Breakers game to be in with a chance of winning an iPad!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927A3-11B7-4349-A695-7F2FE37C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72" y="2214809"/>
            <a:ext cx="3187700" cy="422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13730-6257-954A-BF8E-896FF8B7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113" y="2214809"/>
            <a:ext cx="3187700" cy="42291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AA7CDCC-552B-4448-9560-AD4D40CE0452}"/>
              </a:ext>
            </a:extLst>
          </p:cNvPr>
          <p:cNvSpPr/>
          <p:nvPr/>
        </p:nvSpPr>
        <p:spPr>
          <a:xfrm>
            <a:off x="3697514" y="5654912"/>
            <a:ext cx="3298372" cy="653142"/>
          </a:xfrm>
          <a:prstGeom prst="roundRect">
            <a:avLst/>
          </a:prstGeom>
          <a:solidFill>
            <a:srgbClr val="F6B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F83E29-BBB5-E349-83F9-BD081DE9BC05}"/>
              </a:ext>
            </a:extLst>
          </p:cNvPr>
          <p:cNvSpPr txBox="1">
            <a:spLocks/>
          </p:cNvSpPr>
          <p:nvPr/>
        </p:nvSpPr>
        <p:spPr>
          <a:xfrm>
            <a:off x="3827695" y="5772279"/>
            <a:ext cx="3038010" cy="483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Play the game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4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0E70-B716-4047-A58F-EEBAC250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6974A1-942C-0449-B68F-478D4BA55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643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EC77F-1755-3A48-A1D3-345925F616AE}"/>
              </a:ext>
            </a:extLst>
          </p:cNvPr>
          <p:cNvSpPr txBox="1"/>
          <p:nvPr/>
        </p:nvSpPr>
        <p:spPr>
          <a:xfrm>
            <a:off x="1559267" y="594268"/>
            <a:ext cx="90533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b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monoxide</a:t>
            </a:r>
            <a:b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7B36C-2B57-EB47-A644-BB6CB57E77AA}"/>
              </a:ext>
            </a:extLst>
          </p:cNvPr>
          <p:cNvSpPr txBox="1"/>
          <p:nvPr/>
        </p:nvSpPr>
        <p:spPr>
          <a:xfrm>
            <a:off x="1559267" y="5064200"/>
            <a:ext cx="905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“Get Creative Be Safe” Pack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3DC97-AF00-E940-B6E3-930CC7AF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88" y="225966"/>
            <a:ext cx="2606168" cy="2362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221F1-9744-D54F-B5A2-C292839BD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111" y="1701439"/>
            <a:ext cx="3736542" cy="33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3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A0BBD9-3D94-D84C-9AF6-1B6D76FF4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5686">
            <a:off x="8691983" y="3540635"/>
            <a:ext cx="2833121" cy="2568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9C9860-28BB-E04A-8E70-2A3BD2820EAD}"/>
              </a:ext>
            </a:extLst>
          </p:cNvPr>
          <p:cNvSpPr txBox="1"/>
          <p:nvPr/>
        </p:nvSpPr>
        <p:spPr>
          <a:xfrm>
            <a:off x="607158" y="236048"/>
            <a:ext cx="97246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useful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378D2-2631-6C43-AC20-148DAF2B3E13}"/>
              </a:ext>
            </a:extLst>
          </p:cNvPr>
          <p:cNvSpPr txBox="1"/>
          <p:nvPr/>
        </p:nvSpPr>
        <p:spPr>
          <a:xfrm>
            <a:off x="619132" y="1835110"/>
            <a:ext cx="72294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entries and questions can be emailed to: 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COSafetyCompetition@energynetworks.org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gasambassador@wwutilities.co.uk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our website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</a:t>
            </a:r>
          </a:p>
          <a:p>
            <a:endPara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deliver FREE CO safety sessions** for pupils. </a:t>
            </a:r>
            <a:b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please email 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gasambassador@wwutilities.co.uk</a:t>
            </a:r>
            <a: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GB" sz="2200" dirty="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call </a:t>
            </a:r>
            <a:r>
              <a:rPr lang="en-GB" sz="2200">
                <a:solidFill>
                  <a:srgbClr val="F6B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02920 278536</a:t>
            </a:r>
            <a:endParaRPr lang="en-GB" sz="2200" dirty="0">
              <a:solidFill>
                <a:srgbClr val="F6B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EBC84-EA7E-6C4A-9540-BBBB256A3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9597" y="0"/>
            <a:ext cx="1928833" cy="1748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414B3-74E0-C843-93EC-44FF0DFC3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8658" y="1229226"/>
            <a:ext cx="2159772" cy="1957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8C5972-30B4-2C48-A9C1-7247047806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9411" y="2581501"/>
            <a:ext cx="2111738" cy="1914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E92DA-6F22-4E47-B243-C0CE99A9E3CD}"/>
              </a:ext>
            </a:extLst>
          </p:cNvPr>
          <p:cNvSpPr txBox="1"/>
          <p:nvPr/>
        </p:nvSpPr>
        <p:spPr>
          <a:xfrm>
            <a:off x="619132" y="6308551"/>
            <a:ext cx="783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**Subject to the availability of our gas safety ambassadors</a:t>
            </a:r>
          </a:p>
        </p:txBody>
      </p:sp>
    </p:spTree>
    <p:extLst>
      <p:ext uri="{BB962C8B-B14F-4D97-AF65-F5344CB8AC3E}">
        <p14:creationId xmlns:p14="http://schemas.microsoft.com/office/powerpoint/2010/main" val="151569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3A0-696F-7748-BE61-38D8AA8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121" y="2454294"/>
            <a:ext cx="9221689" cy="47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can’t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hear it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see it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smell it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taste it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touch it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invisible!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5E425-E1AB-0D42-8ED2-52EC0208F6E2}"/>
              </a:ext>
            </a:extLst>
          </p:cNvPr>
          <p:cNvSpPr txBox="1"/>
          <p:nvPr/>
        </p:nvSpPr>
        <p:spPr>
          <a:xfrm>
            <a:off x="607158" y="236048"/>
            <a:ext cx="972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Carbon monoxide (CO)?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D7B35-473D-0E4F-A5BD-168C86E0D35B}"/>
              </a:ext>
            </a:extLst>
          </p:cNvPr>
          <p:cNvSpPr txBox="1"/>
          <p:nvPr/>
        </p:nvSpPr>
        <p:spPr>
          <a:xfrm>
            <a:off x="1603121" y="1371806"/>
            <a:ext cx="1160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monoxide is a poisonous gas…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1D83B-B550-CF49-AE54-B619BE91B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343" y="2290223"/>
            <a:ext cx="4057535" cy="36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4D85BA-9389-D648-BD3B-2824810250B9}"/>
              </a:ext>
            </a:extLst>
          </p:cNvPr>
          <p:cNvSpPr txBox="1"/>
          <p:nvPr/>
        </p:nvSpPr>
        <p:spPr>
          <a:xfrm>
            <a:off x="607158" y="236048"/>
            <a:ext cx="972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 CO is there?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7F188-3CE5-1A49-AD1C-CD492E70D31A}"/>
              </a:ext>
            </a:extLst>
          </p:cNvPr>
          <p:cNvSpPr txBox="1"/>
          <p:nvPr/>
        </p:nvSpPr>
        <p:spPr>
          <a:xfrm>
            <a:off x="607157" y="1304124"/>
            <a:ext cx="8065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thing that can tell us if CO is there is a carbon monoxide alarm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6AEC29-7A41-2A4A-BBF8-653474DCE603}"/>
              </a:ext>
            </a:extLst>
          </p:cNvPr>
          <p:cNvSpPr/>
          <p:nvPr/>
        </p:nvSpPr>
        <p:spPr>
          <a:xfrm>
            <a:off x="4528567" y="3019670"/>
            <a:ext cx="2153501" cy="2153501"/>
          </a:xfrm>
          <a:prstGeom prst="ellipse">
            <a:avLst/>
          </a:prstGeom>
          <a:solidFill>
            <a:srgbClr val="EA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Hands up if you have a CO alarm at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4F00DE-D1BD-B246-8EFA-7DCEE562E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96" y="2374271"/>
            <a:ext cx="3723776" cy="4010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893754-8776-D146-94C9-5B17B64F55CD}"/>
              </a:ext>
            </a:extLst>
          </p:cNvPr>
          <p:cNvSpPr txBox="1"/>
          <p:nvPr/>
        </p:nvSpPr>
        <p:spPr>
          <a:xfrm>
            <a:off x="1087011" y="3225219"/>
            <a:ext cx="2741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important to have one of these in our homes as it will be able to tell us if there is a problem with CO.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FE295D-2472-574D-9BEC-E2464686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715" y="1782266"/>
            <a:ext cx="5105670" cy="46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35344-ABD8-1A42-A668-2B2DA011297B}"/>
              </a:ext>
            </a:extLst>
          </p:cNvPr>
          <p:cNvSpPr txBox="1"/>
          <p:nvPr/>
        </p:nvSpPr>
        <p:spPr>
          <a:xfrm>
            <a:off x="607158" y="236048"/>
            <a:ext cx="972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CO made?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1BCAB-D34F-114A-9902-780736A8ACD5}"/>
              </a:ext>
            </a:extLst>
          </p:cNvPr>
          <p:cNvSpPr txBox="1"/>
          <p:nvPr/>
        </p:nvSpPr>
        <p:spPr>
          <a:xfrm>
            <a:off x="607159" y="1392390"/>
            <a:ext cx="518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Carbon monoxide is made when anything that burns like wood, gas and coal, doesn’t burn correctly.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C25A2-69CC-C945-BF6A-F2B55AAB28B5}"/>
              </a:ext>
            </a:extLst>
          </p:cNvPr>
          <p:cNvSpPr txBox="1"/>
          <p:nvPr/>
        </p:nvSpPr>
        <p:spPr>
          <a:xfrm>
            <a:off x="607159" y="3845152"/>
            <a:ext cx="518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It’s made when they don’t have enough air to escape or if an appliance is broken and leaking.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9C3A4-DE89-3845-87A6-3F533F40B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900" y="154490"/>
            <a:ext cx="3909293" cy="3543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62FBB2-B3E2-2946-B78C-83395A4D2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446" y="3394839"/>
            <a:ext cx="3124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EE82DA-F252-3A42-920F-9704FDABF6A4}"/>
              </a:ext>
            </a:extLst>
          </p:cNvPr>
          <p:cNvSpPr txBox="1"/>
          <p:nvPr/>
        </p:nvSpPr>
        <p:spPr>
          <a:xfrm>
            <a:off x="607158" y="236048"/>
            <a:ext cx="97246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CO come from </a:t>
            </a:r>
            <a:b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2571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home?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E4C9A-5EDF-2B46-870B-3BAF6B9D369E}"/>
              </a:ext>
            </a:extLst>
          </p:cNvPr>
          <p:cNvSpPr txBox="1"/>
          <p:nvPr/>
        </p:nvSpPr>
        <p:spPr>
          <a:xfrm>
            <a:off x="607159" y="1862113"/>
            <a:ext cx="518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Any guesses?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3E97D-623F-224B-8FAD-CFB89792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0" y="2944780"/>
            <a:ext cx="2737539" cy="2481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5E6FF-1013-3E4E-93BB-22544FD0F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811" y="2922980"/>
            <a:ext cx="2737539" cy="2481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EC4BC5-E62A-4647-A7A6-85981A758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002" y="2922980"/>
            <a:ext cx="2737539" cy="2481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658293-5511-C24F-8312-234D26D2C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193" y="2849906"/>
            <a:ext cx="2842198" cy="2576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A44694-34DA-B841-9DA4-7A6F1C1BBA66}"/>
              </a:ext>
            </a:extLst>
          </p:cNvPr>
          <p:cNvSpPr txBox="1"/>
          <p:nvPr/>
        </p:nvSpPr>
        <p:spPr>
          <a:xfrm>
            <a:off x="558971" y="54263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Cookers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5F8D3-9695-894F-9B91-FD95498A6DAB}"/>
              </a:ext>
            </a:extLst>
          </p:cNvPr>
          <p:cNvSpPr txBox="1"/>
          <p:nvPr/>
        </p:nvSpPr>
        <p:spPr>
          <a:xfrm>
            <a:off x="2981661" y="54263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Boilers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C65E2-2FFC-0B40-853F-D2A7CB16C85D}"/>
              </a:ext>
            </a:extLst>
          </p:cNvPr>
          <p:cNvSpPr txBox="1"/>
          <p:nvPr/>
        </p:nvSpPr>
        <p:spPr>
          <a:xfrm>
            <a:off x="5423203" y="54263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Fireplaces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43E7B-E28C-F04C-ADAD-D09DAED9E19F}"/>
              </a:ext>
            </a:extLst>
          </p:cNvPr>
          <p:cNvSpPr txBox="1"/>
          <p:nvPr/>
        </p:nvSpPr>
        <p:spPr>
          <a:xfrm>
            <a:off x="7911880" y="54263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BBQs</a:t>
            </a:r>
          </a:p>
        </p:txBody>
      </p:sp>
    </p:spTree>
    <p:extLst>
      <p:ext uri="{BB962C8B-B14F-4D97-AF65-F5344CB8AC3E}">
        <p14:creationId xmlns:p14="http://schemas.microsoft.com/office/powerpoint/2010/main" val="540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25F5B-2DC8-EE49-A3A6-31ECCE42FC16}"/>
              </a:ext>
            </a:extLst>
          </p:cNvPr>
          <p:cNvSpPr txBox="1"/>
          <p:nvPr/>
        </p:nvSpPr>
        <p:spPr>
          <a:xfrm>
            <a:off x="607158" y="236048"/>
            <a:ext cx="97246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look out for?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92767-1CA9-B04A-9B79-ADCD0017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6" y="1363790"/>
            <a:ext cx="2138182" cy="1938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3590A-77A6-494D-B3CC-302280591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94" y="3643227"/>
            <a:ext cx="2138182" cy="1938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F0EDB6-DB36-4B40-AD7D-5E89015EF2A8}"/>
              </a:ext>
            </a:extLst>
          </p:cNvPr>
          <p:cNvSpPr txBox="1"/>
          <p:nvPr/>
        </p:nvSpPr>
        <p:spPr>
          <a:xfrm>
            <a:off x="485170" y="309193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03276-44AE-A248-B8BD-C4454C3580A0}"/>
              </a:ext>
            </a:extLst>
          </p:cNvPr>
          <p:cNvSpPr txBox="1"/>
          <p:nvPr/>
        </p:nvSpPr>
        <p:spPr>
          <a:xfrm>
            <a:off x="484955" y="5392070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49519-BB3D-3745-B219-EE1F9E342516}"/>
              </a:ext>
            </a:extLst>
          </p:cNvPr>
          <p:cNvSpPr txBox="1"/>
          <p:nvPr/>
        </p:nvSpPr>
        <p:spPr>
          <a:xfrm>
            <a:off x="4154461" y="1841120"/>
            <a:ext cx="58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Flames on our cookers &amp; boilers 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</a:t>
            </a:r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 and blue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67958-28C6-0546-9345-4B44B4326F26}"/>
              </a:ext>
            </a:extLst>
          </p:cNvPr>
          <p:cNvSpPr txBox="1"/>
          <p:nvPr/>
        </p:nvSpPr>
        <p:spPr>
          <a:xfrm>
            <a:off x="4154460" y="2812230"/>
            <a:ext cx="58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cooker or boiler is giving off CO then the flame will be </a:t>
            </a:r>
            <a:r>
              <a:rPr lang="en-GB" sz="2400" dirty="0">
                <a:solidFill>
                  <a:srgbClr val="EA4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orangey/red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65506C-0B57-9E4F-9152-BB4FF51DB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486" y="3996965"/>
            <a:ext cx="5226906" cy="1995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BA62CC-CDEB-9843-8959-2CDBB63669CF}"/>
              </a:ext>
            </a:extLst>
          </p:cNvPr>
          <p:cNvSpPr txBox="1"/>
          <p:nvPr/>
        </p:nvSpPr>
        <p:spPr>
          <a:xfrm>
            <a:off x="3683498" y="4367910"/>
            <a:ext cx="4459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important we have our appliances checked every year to make sure they are safe!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B6506-5ED6-BD4A-BB96-64632B97C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486" y="1892053"/>
            <a:ext cx="802974" cy="715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713247-EDEE-7F46-92F8-2185CA3DE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6774" y="2897861"/>
            <a:ext cx="743617" cy="6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CBE55F-5A2B-A949-82FC-4DD0FCBDEF87}"/>
              </a:ext>
            </a:extLst>
          </p:cNvPr>
          <p:cNvSpPr txBox="1"/>
          <p:nvPr/>
        </p:nvSpPr>
        <p:spPr>
          <a:xfrm>
            <a:off x="607158" y="236048"/>
            <a:ext cx="97246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look out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EF528-0D8B-194A-8F7D-417C8DD446DA}"/>
              </a:ext>
            </a:extLst>
          </p:cNvPr>
          <p:cNvSpPr txBox="1"/>
          <p:nvPr/>
        </p:nvSpPr>
        <p:spPr>
          <a:xfrm>
            <a:off x="4154461" y="1790187"/>
            <a:ext cx="6177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smoke from your fireplace goes up and out of the chimney if it’s nice and clean</a:t>
            </a:r>
            <a:endParaRPr lang="en-GB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D28F5-376C-C24C-9565-5FFFFCF32931}"/>
              </a:ext>
            </a:extLst>
          </p:cNvPr>
          <p:cNvSpPr txBox="1"/>
          <p:nvPr/>
        </p:nvSpPr>
        <p:spPr>
          <a:xfrm>
            <a:off x="4154460" y="2812230"/>
            <a:ext cx="585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chimney is blocked then the smoke cannot get out – this can cause carbon monoxide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AAF55-4553-5646-BD29-831694670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86" y="4241319"/>
            <a:ext cx="6372806" cy="1995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3F9C8-03F2-2246-B832-7FF21DB8FB65}"/>
              </a:ext>
            </a:extLst>
          </p:cNvPr>
          <p:cNvSpPr txBox="1"/>
          <p:nvPr/>
        </p:nvSpPr>
        <p:spPr>
          <a:xfrm>
            <a:off x="3683497" y="4617968"/>
            <a:ext cx="576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important, if we use our fireplaces, to have our chimneys swept annually 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them clean!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F5C91-B734-3E4F-87A1-5974E115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6" y="1841120"/>
            <a:ext cx="802974" cy="715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A54F7-D94A-EB4C-B34E-DAF8C7F4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774" y="2846928"/>
            <a:ext cx="743617" cy="654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25473A-B955-244C-916B-D60649EBD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95" y="1571435"/>
            <a:ext cx="2737539" cy="2481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53E4C-15EC-214A-89EE-23D2358AEB89}"/>
              </a:ext>
            </a:extLst>
          </p:cNvPr>
          <p:cNvSpPr txBox="1"/>
          <p:nvPr/>
        </p:nvSpPr>
        <p:spPr>
          <a:xfrm>
            <a:off x="813496" y="3863598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Fireplaces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1AB17F-3D22-934B-B7AE-93406BD9D67A}"/>
              </a:ext>
            </a:extLst>
          </p:cNvPr>
          <p:cNvSpPr/>
          <p:nvPr/>
        </p:nvSpPr>
        <p:spPr>
          <a:xfrm>
            <a:off x="909114" y="4496697"/>
            <a:ext cx="1641185" cy="1641185"/>
          </a:xfrm>
          <a:prstGeom prst="ellipse">
            <a:avLst/>
          </a:prstGeom>
          <a:solidFill>
            <a:srgbClr val="D6E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Orangey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/red flames 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fireplaces are okay!</a:t>
            </a:r>
          </a:p>
        </p:txBody>
      </p:sp>
    </p:spTree>
    <p:extLst>
      <p:ext uri="{BB962C8B-B14F-4D97-AF65-F5344CB8AC3E}">
        <p14:creationId xmlns:p14="http://schemas.microsoft.com/office/powerpoint/2010/main" val="42412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CC5C2C-CF18-B14D-A273-DC0A104E95DA}"/>
              </a:ext>
            </a:extLst>
          </p:cNvPr>
          <p:cNvSpPr txBox="1"/>
          <p:nvPr/>
        </p:nvSpPr>
        <p:spPr>
          <a:xfrm>
            <a:off x="607158" y="236048"/>
            <a:ext cx="97246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look out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F1538-931F-A342-9AC8-537D756BA5B8}"/>
              </a:ext>
            </a:extLst>
          </p:cNvPr>
          <p:cNvSpPr txBox="1"/>
          <p:nvPr/>
        </p:nvSpPr>
        <p:spPr>
          <a:xfrm>
            <a:off x="4154461" y="1841120"/>
            <a:ext cx="5850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BBQ safely outside is good</a:t>
            </a:r>
            <a:endParaRPr lang="en-GB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1C11-0CCA-814F-8C34-7E05C1D6E6E7}"/>
              </a:ext>
            </a:extLst>
          </p:cNvPr>
          <p:cNvSpPr txBox="1"/>
          <p:nvPr/>
        </p:nvSpPr>
        <p:spPr>
          <a:xfrm>
            <a:off x="4154460" y="2812230"/>
            <a:ext cx="58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brought the BBQ inside, this can cause carbon monoxide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32A7F-A8B2-3F4B-84BD-78DD9AAEF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86" y="4241319"/>
            <a:ext cx="4029702" cy="1716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FF24B-C88D-9340-9CC9-14D6F6994BC8}"/>
              </a:ext>
            </a:extLst>
          </p:cNvPr>
          <p:cNvSpPr txBox="1"/>
          <p:nvPr/>
        </p:nvSpPr>
        <p:spPr>
          <a:xfrm>
            <a:off x="3683498" y="4612264"/>
            <a:ext cx="354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bring a BBQ 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indoors, even in a tent!</a:t>
            </a:r>
            <a:endParaRPr lang="en-GB" sz="2400" dirty="0">
              <a:solidFill>
                <a:srgbClr val="EA4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D4A83-265A-6543-9EE5-B3CD700B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6" y="1892053"/>
            <a:ext cx="802974" cy="715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14E13-16DB-A148-9F59-3EDF374E2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774" y="2897861"/>
            <a:ext cx="743617" cy="654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18CD4D-4B8A-B247-B47A-A0CCC29A1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11" y="1514571"/>
            <a:ext cx="2842198" cy="2576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8CE5F4-22F5-B44E-B940-890B2A18289A}"/>
              </a:ext>
            </a:extLst>
          </p:cNvPr>
          <p:cNvSpPr txBox="1"/>
          <p:nvPr/>
        </p:nvSpPr>
        <p:spPr>
          <a:xfrm>
            <a:off x="738082" y="3889235"/>
            <a:ext cx="20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BBQs</a:t>
            </a:r>
          </a:p>
        </p:txBody>
      </p:sp>
    </p:spTree>
    <p:extLst>
      <p:ext uri="{BB962C8B-B14F-4D97-AF65-F5344CB8AC3E}">
        <p14:creationId xmlns:p14="http://schemas.microsoft.com/office/powerpoint/2010/main" val="20602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1015</TotalTime>
  <Words>718</Words>
  <Application>Microsoft Office PowerPoint</Application>
  <PresentationFormat>Custom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Daniela Rodrigues</cp:lastModifiedBy>
  <cp:revision>68</cp:revision>
  <dcterms:created xsi:type="dcterms:W3CDTF">2019-09-12T08:23:33Z</dcterms:created>
  <dcterms:modified xsi:type="dcterms:W3CDTF">2020-02-28T11:46:23Z</dcterms:modified>
</cp:coreProperties>
</file>