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256" r:id="rId5"/>
    <p:sldId id="572" r:id="rId6"/>
    <p:sldId id="285" r:id="rId7"/>
    <p:sldId id="286" r:id="rId8"/>
    <p:sldId id="493" r:id="rId9"/>
    <p:sldId id="259" r:id="rId10"/>
    <p:sldId id="287" r:id="rId11"/>
    <p:sldId id="288" r:id="rId12"/>
    <p:sldId id="401" r:id="rId13"/>
    <p:sldId id="295" r:id="rId14"/>
    <p:sldId id="563" r:id="rId15"/>
    <p:sldId id="450" r:id="rId16"/>
    <p:sldId id="293" r:id="rId17"/>
    <p:sldId id="397" r:id="rId18"/>
    <p:sldId id="400" r:id="rId19"/>
    <p:sldId id="399" r:id="rId20"/>
    <p:sldId id="398" r:id="rId21"/>
    <p:sldId id="458" r:id="rId22"/>
    <p:sldId id="459" r:id="rId23"/>
    <p:sldId id="294" r:id="rId24"/>
    <p:sldId id="296" r:id="rId25"/>
    <p:sldId id="486" r:id="rId26"/>
    <p:sldId id="487" r:id="rId27"/>
    <p:sldId id="488" r:id="rId28"/>
    <p:sldId id="539" r:id="rId29"/>
    <p:sldId id="489" r:id="rId30"/>
    <p:sldId id="490" r:id="rId31"/>
    <p:sldId id="573" r:id="rId32"/>
    <p:sldId id="491" r:id="rId33"/>
    <p:sldId id="492" r:id="rId34"/>
    <p:sldId id="336" r:id="rId35"/>
    <p:sldId id="461" r:id="rId36"/>
    <p:sldId id="462" r:id="rId37"/>
    <p:sldId id="463" r:id="rId38"/>
    <p:sldId id="464" r:id="rId39"/>
    <p:sldId id="465" r:id="rId40"/>
    <p:sldId id="466" r:id="rId41"/>
    <p:sldId id="467" r:id="rId42"/>
    <p:sldId id="468" r:id="rId43"/>
    <p:sldId id="360" r:id="rId44"/>
    <p:sldId id="340" r:id="rId45"/>
    <p:sldId id="540" r:id="rId46"/>
    <p:sldId id="541" r:id="rId47"/>
    <p:sldId id="542" r:id="rId48"/>
    <p:sldId id="543" r:id="rId49"/>
    <p:sldId id="544" r:id="rId50"/>
    <p:sldId id="545" r:id="rId51"/>
    <p:sldId id="546" r:id="rId52"/>
    <p:sldId id="547" r:id="rId53"/>
    <p:sldId id="548" r:id="rId54"/>
    <p:sldId id="525" r:id="rId55"/>
    <p:sldId id="351" r:id="rId56"/>
    <p:sldId id="527" r:id="rId57"/>
    <p:sldId id="549" r:id="rId58"/>
    <p:sldId id="550" r:id="rId59"/>
    <p:sldId id="551" r:id="rId60"/>
    <p:sldId id="552" r:id="rId61"/>
    <p:sldId id="553" r:id="rId62"/>
    <p:sldId id="554" r:id="rId63"/>
    <p:sldId id="555" r:id="rId64"/>
    <p:sldId id="556" r:id="rId65"/>
    <p:sldId id="557" r:id="rId66"/>
    <p:sldId id="558" r:id="rId67"/>
    <p:sldId id="559" r:id="rId68"/>
    <p:sldId id="537" r:id="rId69"/>
    <p:sldId id="504" r:id="rId70"/>
    <p:sldId id="505" r:id="rId71"/>
    <p:sldId id="564" r:id="rId72"/>
    <p:sldId id="565" r:id="rId73"/>
    <p:sldId id="566" r:id="rId74"/>
    <p:sldId id="567" r:id="rId75"/>
    <p:sldId id="568" r:id="rId76"/>
    <p:sldId id="569" r:id="rId77"/>
    <p:sldId id="506" r:id="rId78"/>
    <p:sldId id="507" r:id="rId79"/>
    <p:sldId id="508" r:id="rId80"/>
    <p:sldId id="570" r:id="rId81"/>
    <p:sldId id="509" r:id="rId82"/>
    <p:sldId id="510" r:id="rId83"/>
    <p:sldId id="562" r:id="rId84"/>
    <p:sldId id="511" r:id="rId85"/>
    <p:sldId id="560" r:id="rId86"/>
    <p:sldId id="513" r:id="rId87"/>
    <p:sldId id="561" r:id="rId88"/>
    <p:sldId id="515" r:id="rId89"/>
    <p:sldId id="516" r:id="rId90"/>
    <p:sldId id="517" r:id="rId91"/>
    <p:sldId id="571" r:id="rId92"/>
    <p:sldId id="518" r:id="rId93"/>
    <p:sldId id="519" r:id="rId94"/>
    <p:sldId id="520" r:id="rId9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D98"/>
    <a:srgbClr val="C5F808"/>
    <a:srgbClr val="1CBECA"/>
    <a:srgbClr val="D6E03D"/>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95665296448584"/>
          <c:y val="0.11401756014037649"/>
          <c:w val="0.55964082694515482"/>
          <c:h val="0.82892178646817105"/>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Sheet1!$B$2:$B$4</c:f>
              <c:numCache>
                <c:formatCode>General</c:formatCode>
                <c:ptCount val="3"/>
                <c:pt idx="0" formatCode="0.0">
                  <c:v>90.4</c:v>
                </c:pt>
              </c:numCache>
            </c:numRef>
          </c:val>
          <c:extLst xmlns:c16r2="http://schemas.microsoft.com/office/drawing/2015/06/chart">
            <c:ext xmlns:c16="http://schemas.microsoft.com/office/drawing/2014/chart" uri="{C3380CC4-5D6E-409C-BE32-E72D297353CC}">
              <c16:uniqueId val="{00000000-192F-424B-BBAA-DD678F9A2996}"/>
            </c:ext>
          </c:extLst>
        </c:ser>
        <c:ser>
          <c:idx val="1"/>
          <c:order val="1"/>
          <c:tx>
            <c:strRef>
              <c:f>Sheet1!$C$1</c:f>
              <c:strCache>
                <c:ptCount val="1"/>
                <c:pt idx="0">
                  <c:v>Column2</c:v>
                </c:pt>
              </c:strCache>
            </c:strRef>
          </c:tx>
          <c:spPr>
            <a:solidFill>
              <a:srgbClr val="008265"/>
            </a:solidFill>
          </c:spPr>
          <c:invertIfNegative val="0"/>
          <c:dLbls>
            <c:numFmt formatCode="#,##0.0" sourceLinked="0"/>
            <c:spPr>
              <a:noFill/>
              <a:ln>
                <a:noFill/>
              </a:ln>
              <a:effectLst/>
            </c:spPr>
            <c:txPr>
              <a:bodyPr/>
              <a:lstStyle/>
              <a:p>
                <a:pPr algn="ct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Sheet1!$C$2:$C$4</c:f>
              <c:numCache>
                <c:formatCode>0.0</c:formatCode>
                <c:ptCount val="3"/>
                <c:pt idx="1">
                  <c:v>73.277814032203523</c:v>
                </c:pt>
              </c:numCache>
            </c:numRef>
          </c:val>
          <c:extLst xmlns:c16r2="http://schemas.microsoft.com/office/drawing/2015/06/chart">
            <c:ext xmlns:c16="http://schemas.microsoft.com/office/drawing/2014/chart" uri="{C3380CC4-5D6E-409C-BE32-E72D297353CC}">
              <c16:uniqueId val="{00000001-192F-424B-BBAA-DD678F9A2996}"/>
            </c:ext>
          </c:extLst>
        </c:ser>
        <c:ser>
          <c:idx val="2"/>
          <c:order val="2"/>
          <c:tx>
            <c:strRef>
              <c:f>Sheet1!$D$1</c:f>
              <c:strCache>
                <c:ptCount val="1"/>
                <c:pt idx="0">
                  <c:v>Column3</c:v>
                </c:pt>
              </c:strCache>
            </c:strRef>
          </c:tx>
          <c:spPr>
            <a:solidFill>
              <a:srgbClr val="93C01F"/>
            </a:solidFill>
          </c:spPr>
          <c:invertIfNegative val="0"/>
          <c:dLbls>
            <c:numFmt formatCode="#,##0.0" sourceLinked="0"/>
            <c:spPr>
              <a:noFill/>
              <a:ln>
                <a:noFill/>
              </a:ln>
              <a:effectLst/>
            </c:spPr>
            <c:txPr>
              <a:bodyPr/>
              <a:lstStyle/>
              <a:p>
                <a:pPr algn="ct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Sheet1!$D$2:$D$4</c:f>
              <c:numCache>
                <c:formatCode>General</c:formatCode>
                <c:ptCount val="3"/>
                <c:pt idx="2" formatCode="0.0">
                  <c:v>77.370881674057529</c:v>
                </c:pt>
              </c:numCache>
            </c:numRef>
          </c:val>
          <c:extLst xmlns:c16r2="http://schemas.microsoft.com/office/drawing/2015/06/chart">
            <c:ext xmlns:c16="http://schemas.microsoft.com/office/drawing/2014/chart" uri="{C3380CC4-5D6E-409C-BE32-E72D297353CC}">
              <c16:uniqueId val="{00000002-192F-424B-BBAA-DD678F9A2996}"/>
            </c:ext>
          </c:extLst>
        </c:ser>
        <c:dLbls>
          <c:showLegendKey val="0"/>
          <c:showVal val="0"/>
          <c:showCatName val="0"/>
          <c:showSerName val="0"/>
          <c:showPercent val="0"/>
          <c:showBubbleSize val="0"/>
        </c:dLbls>
        <c:gapWidth val="35"/>
        <c:overlap val="100"/>
        <c:axId val="126317312"/>
        <c:axId val="126318848"/>
      </c:barChart>
      <c:catAx>
        <c:axId val="126317312"/>
        <c:scaling>
          <c:orientation val="minMax"/>
        </c:scaling>
        <c:delete val="0"/>
        <c:axPos val="l"/>
        <c:numFmt formatCode="General" sourceLinked="1"/>
        <c:majorTickMark val="out"/>
        <c:minorTickMark val="none"/>
        <c:tickLblPos val="nextTo"/>
        <c:spPr>
          <a:ln>
            <a:noFill/>
          </a:ln>
        </c:spPr>
        <c:crossAx val="126318848"/>
        <c:crosses val="autoZero"/>
        <c:auto val="1"/>
        <c:lblAlgn val="ctr"/>
        <c:lblOffset val="100"/>
        <c:noMultiLvlLbl val="0"/>
      </c:catAx>
      <c:valAx>
        <c:axId val="126318848"/>
        <c:scaling>
          <c:orientation val="minMax"/>
          <c:max val="95"/>
          <c:min val="45"/>
        </c:scaling>
        <c:delete val="0"/>
        <c:axPos val="b"/>
        <c:majorGridlines>
          <c:spPr>
            <a:ln>
              <a:noFill/>
            </a:ln>
          </c:spPr>
        </c:majorGridlines>
        <c:numFmt formatCode="0" sourceLinked="0"/>
        <c:majorTickMark val="out"/>
        <c:minorTickMark val="none"/>
        <c:tickLblPos val="high"/>
        <c:spPr>
          <a:ln>
            <a:solidFill>
              <a:srgbClr val="445A69"/>
            </a:solidFill>
          </a:ln>
        </c:spPr>
        <c:crossAx val="126317312"/>
        <c:crosses val="autoZero"/>
        <c:crossBetween val="between"/>
        <c:majorUnit val="5"/>
      </c:valAx>
      <c:spPr>
        <a:noFill/>
      </c:spPr>
    </c:plotArea>
    <c:plotVisOnly val="1"/>
    <c:dispBlanksAs val="gap"/>
    <c:showDLblsOverMax val="0"/>
  </c:chart>
  <c:spPr>
    <a:ln w="3175"/>
  </c:spPr>
  <c:txPr>
    <a:bodyPr/>
    <a:lstStyle/>
    <a:p>
      <a:pPr>
        <a:defRPr sz="1000">
          <a:solidFill>
            <a:schemeClr val="accent6"/>
          </a:solidFill>
          <a:latin typeface="Comfortaa" panose="020F06030702000600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BFA4F42A-5B7B-4885-834E-FD2BF9CAAA8C}">
      <dgm:prSet phldrT="[Text]" custT="1"/>
      <dgm:spPr/>
      <dgm:t>
        <a:bodyPr/>
        <a:lstStyle/>
        <a:p>
          <a:r>
            <a:rPr lang="en-GB" sz="1400" dirty="0">
              <a:latin typeface="Arial" panose="020B0604020202020204" pitchFamily="34" charset="0"/>
              <a:cs typeface="Arial" panose="020B0604020202020204" pitchFamily="34" charset="0"/>
            </a:rPr>
            <a:t>We don’t sell gas; we transport it through our 35,000km network of pipes</a:t>
          </a:r>
        </a:p>
      </dgm:t>
    </dgm:pt>
    <dgm:pt modelId="{04EF6533-3545-4184-928E-47BBF122A1B3}" type="parTrans" cxnId="{0BDFC4A1-6DAA-481A-9D5B-218910034A15}">
      <dgm:prSet/>
      <dgm:spPr/>
      <dgm:t>
        <a:bodyPr/>
        <a:lstStyle/>
        <a:p>
          <a:endParaRPr lang="en-GB"/>
        </a:p>
      </dgm:t>
    </dgm:pt>
    <dgm:pt modelId="{B7E5C1A0-BD99-4F7F-8F70-AC4F6CF23439}" type="sibTrans" cxnId="{0BDFC4A1-6DAA-481A-9D5B-218910034A15}">
      <dgm:prSet/>
      <dgm:spPr/>
      <dgm:t>
        <a:bodyPr/>
        <a:lstStyle/>
        <a:p>
          <a:endParaRPr lang="en-GB"/>
        </a:p>
      </dgm:t>
    </dgm:pt>
    <dgm:pt modelId="{549594EA-F610-485F-9569-6D2B29F41FAD}">
      <dgm:prSet phldrT="[Text]" custT="1"/>
      <dgm:spPr/>
      <dgm:t>
        <a:bodyPr/>
        <a:lstStyle/>
        <a:p>
          <a:r>
            <a:rPr lang="en-GB" sz="1400" dirty="0">
              <a:latin typeface="Arial" panose="020B0604020202020204" pitchFamily="34" charset="0"/>
              <a:cs typeface="Arial" panose="020B0604020202020204" pitchFamily="34" charset="0"/>
            </a:rPr>
            <a:t>We invest £2m a week connecting new homes &amp; businesses to our gas network &amp; upgrading old metal pipes to new plastic ones</a:t>
          </a:r>
        </a:p>
      </dgm:t>
    </dgm:pt>
    <dgm:pt modelId="{9535CEBE-1590-4FAB-A82B-A4A06174396B}" type="parTrans" cxnId="{305D185D-6AA9-42E1-AF8A-7836B9B7425E}">
      <dgm:prSet/>
      <dgm:spPr/>
      <dgm:t>
        <a:bodyPr/>
        <a:lstStyle/>
        <a:p>
          <a:endParaRPr lang="en-GB"/>
        </a:p>
      </dgm:t>
    </dgm:pt>
    <dgm:pt modelId="{A1E231E6-BE67-417D-BB7E-6D8369AC637B}" type="sibTrans" cxnId="{305D185D-6AA9-42E1-AF8A-7836B9B7425E}">
      <dgm:prSet/>
      <dgm:spPr/>
      <dgm:t>
        <a:bodyPr/>
        <a:lstStyle/>
        <a:p>
          <a:endParaRPr lang="en-GB"/>
        </a:p>
      </dgm:t>
    </dgm:pt>
    <dgm:pt modelId="{7EC37A50-C7F2-4DC8-8B43-E42050624135}">
      <dgm:prSet custT="1"/>
      <dgm:spPr/>
      <dgm:t>
        <a:bodyPr/>
        <a:lstStyle/>
        <a:p>
          <a:r>
            <a:rPr lang="en-GB" sz="1400" dirty="0">
              <a:latin typeface="Arial" panose="020B0604020202020204" pitchFamily="34" charset="0"/>
              <a:cs typeface="Arial" panose="020B0604020202020204" pitchFamily="34" charset="0"/>
            </a:rPr>
            <a:t>We employ more than 1370 people &amp; have a contract workforce of around 600</a:t>
          </a:r>
        </a:p>
      </dgm:t>
    </dgm:pt>
    <dgm:pt modelId="{F6A209F9-4CAD-4327-A9C9-F40F2A9A9262}" type="parTrans" cxnId="{339847B2-BEF0-49A0-905F-47722B75FB74}">
      <dgm:prSet/>
      <dgm:spPr/>
      <dgm:t>
        <a:bodyPr/>
        <a:lstStyle/>
        <a:p>
          <a:endParaRPr lang="en-GB"/>
        </a:p>
      </dgm:t>
    </dgm:pt>
    <dgm:pt modelId="{F2624A82-3EEB-44D9-AB86-8AC956E2BE10}" type="sibTrans" cxnId="{339847B2-BEF0-49A0-905F-47722B75FB74}">
      <dgm:prSet/>
      <dgm:spPr/>
      <dgm:t>
        <a:bodyPr/>
        <a:lstStyle/>
        <a:p>
          <a:endParaRPr lang="en-GB"/>
        </a:p>
      </dgm:t>
    </dgm:pt>
    <dgm:pt modelId="{ACB929A5-C95E-43D2-A104-44EFF3B45A96}">
      <dgm:prSet phldrT="[Text]" custT="1"/>
      <dgm:spPr/>
      <dgm:t>
        <a:bodyPr/>
        <a:lstStyle/>
        <a:p>
          <a:r>
            <a:rPr lang="en-GB" sz="1400" dirty="0">
              <a:latin typeface="Arial" panose="020B0604020202020204" pitchFamily="34" charset="0"/>
              <a:cs typeface="Arial" panose="020B0604020202020204" pitchFamily="34" charset="0"/>
            </a:rPr>
            <a:t>We keep 7.5m people safe and warm – with levels of service, safety and reliability they can trust</a:t>
          </a:r>
        </a:p>
      </dgm:t>
    </dgm:pt>
    <dgm:pt modelId="{AAFBF2F6-5D4B-4BD0-ADF3-F7C4F98D62E6}" type="parTrans" cxnId="{FA35A29A-4347-472F-A572-BE105F479B01}">
      <dgm:prSet/>
      <dgm:spPr/>
      <dgm:t>
        <a:bodyPr/>
        <a:lstStyle/>
        <a:p>
          <a:endParaRPr lang="en-GB"/>
        </a:p>
      </dgm:t>
    </dgm:pt>
    <dgm:pt modelId="{1D81D469-ED72-4013-93A7-326A3BD21489}" type="sibTrans" cxnId="{FA35A29A-4347-472F-A572-BE105F479B01}">
      <dgm:prSet/>
      <dgm:spPr/>
      <dgm:t>
        <a:bodyPr/>
        <a:lstStyle/>
        <a:p>
          <a:endParaRPr lang="en-GB"/>
        </a:p>
      </dgm:t>
    </dgm:pt>
    <dgm:pt modelId="{0C324A28-627E-480B-8CE6-530FBB370764}">
      <dgm:prSet phldrT="[Text]" custT="1"/>
      <dgm:spPr/>
      <dgm:t>
        <a:bodyPr/>
        <a:lstStyle/>
        <a:p>
          <a:r>
            <a:rPr lang="en-GB" sz="1400" dirty="0">
              <a:latin typeface="Arial" panose="020B0604020202020204" pitchFamily="34" charset="0"/>
              <a:cs typeface="Arial" panose="020B0604020202020204" pitchFamily="34" charset="0"/>
            </a:rPr>
            <a:t>We respond to more than 80,000 gas emergencies a year</a:t>
          </a:r>
        </a:p>
      </dgm:t>
    </dgm:pt>
    <dgm:pt modelId="{DB0C062A-72B4-4628-B943-C6A5168300C1}" type="parTrans" cxnId="{F65DAD4C-2775-452F-8308-1C65716844F5}">
      <dgm:prSet/>
      <dgm:spPr/>
      <dgm:t>
        <a:bodyPr/>
        <a:lstStyle/>
        <a:p>
          <a:endParaRPr lang="en-GB"/>
        </a:p>
      </dgm:t>
    </dgm:pt>
    <dgm:pt modelId="{6483F4BA-5C89-4137-95F6-45CDB825B198}" type="sibTrans" cxnId="{F65DAD4C-2775-452F-8308-1C65716844F5}">
      <dgm:prSet/>
      <dgm:spPr/>
      <dgm:t>
        <a:bodyPr/>
        <a:lstStyle/>
        <a:p>
          <a:endParaRPr lang="en-GB"/>
        </a:p>
      </dgm:t>
    </dgm:pt>
    <dgm:pt modelId="{E9871150-7324-4FD9-8D92-2504E7EDB5E4}">
      <dgm:prSet phldrT="[Text]" custT="1"/>
      <dgm:spPr/>
      <dgm:t>
        <a:bodyPr/>
        <a:lstStyle/>
        <a:p>
          <a:r>
            <a:rPr lang="en-GB" sz="1400" dirty="0">
              <a:latin typeface="Arial" panose="020B0604020202020204" pitchFamily="34" charset="0"/>
              <a:cs typeface="Arial" panose="020B0604020202020204" pitchFamily="34" charset="0"/>
            </a:rPr>
            <a:t>We are the gas emergency and pipeline service for Wales and the south west of England</a:t>
          </a:r>
        </a:p>
      </dgm:t>
    </dgm:pt>
    <dgm:pt modelId="{587EE9D6-DAFD-4E5C-82C3-882BC2FBD3DB}" type="parTrans" cxnId="{692347FD-A2E1-45BD-8429-F3521064F971}">
      <dgm:prSet/>
      <dgm:spPr/>
      <dgm:t>
        <a:bodyPr/>
        <a:lstStyle/>
        <a:p>
          <a:endParaRPr lang="en-GB"/>
        </a:p>
      </dgm:t>
    </dgm:pt>
    <dgm:pt modelId="{C34FBEEA-1E04-41CB-A9C4-D137673F646E}" type="sibTrans" cxnId="{692347FD-A2E1-45BD-8429-F3521064F971}">
      <dgm:prSet/>
      <dgm:spPr/>
      <dgm:t>
        <a:bodyPr/>
        <a:lstStyle/>
        <a:p>
          <a:endParaRPr lang="en-GB"/>
        </a:p>
      </dgm:t>
    </dgm:pt>
    <dgm:pt modelId="{920BB376-9B01-48F4-A7CD-DD6534DFADEB}">
      <dgm:prSet custT="1"/>
      <dgm:spPr/>
      <dgm:t>
        <a:bodyPr/>
        <a:lstStyle/>
        <a:p>
          <a:r>
            <a:rPr lang="en-GB" sz="1400" dirty="0">
              <a:latin typeface="Arial" panose="020B0604020202020204" pitchFamily="34" charset="0"/>
              <a:cs typeface="Arial" panose="020B0604020202020204" pitchFamily="34" charset="0"/>
            </a:rPr>
            <a:t>We are regulated by Ofgem</a:t>
          </a:r>
        </a:p>
      </dgm:t>
    </dgm:pt>
    <dgm:pt modelId="{9489351E-0C8E-4272-AEF5-1E66D39ECB98}" type="parTrans" cxnId="{6178A1C8-6E25-4EA9-B42C-BD592B653004}">
      <dgm:prSet/>
      <dgm:spPr/>
      <dgm:t>
        <a:bodyPr/>
        <a:lstStyle/>
        <a:p>
          <a:endParaRPr lang="en-GB"/>
        </a:p>
      </dgm:t>
    </dgm:pt>
    <dgm:pt modelId="{233FE4F4-A6A7-4F74-96B3-510147A76A1E}" type="sibTrans" cxnId="{6178A1C8-6E25-4EA9-B42C-BD592B653004}">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7"/>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7"/>
      <dgm:spPr/>
    </dgm:pt>
    <dgm:pt modelId="{D8C9E172-54FE-4554-94DF-7C890B71CD45}" type="pres">
      <dgm:prSet presAssocID="{D459A8CB-300D-4D11-A7DF-2813180A01E2}" presName="dstNode" presStyleLbl="node1" presStyleIdx="0" presStyleCnt="7"/>
      <dgm:spPr/>
    </dgm:pt>
    <dgm:pt modelId="{46312E05-868D-4A2D-8CD0-562E053E92BC}" type="pres">
      <dgm:prSet presAssocID="{E9871150-7324-4FD9-8D92-2504E7EDB5E4}" presName="text_1" presStyleLbl="node1" presStyleIdx="0" presStyleCnt="7">
        <dgm:presLayoutVars>
          <dgm:bulletEnabled val="1"/>
        </dgm:presLayoutVars>
      </dgm:prSet>
      <dgm:spPr/>
      <dgm:t>
        <a:bodyPr/>
        <a:lstStyle/>
        <a:p>
          <a:endParaRPr lang="en-GB"/>
        </a:p>
      </dgm:t>
    </dgm:pt>
    <dgm:pt modelId="{B3029528-BB4D-48A4-B5B9-273BC2C51267}" type="pres">
      <dgm:prSet presAssocID="{E9871150-7324-4FD9-8D92-2504E7EDB5E4}" presName="accent_1" presStyleCnt="0"/>
      <dgm:spPr/>
    </dgm:pt>
    <dgm:pt modelId="{7E7A7AAA-D064-4BA8-9356-3824E05C3109}" type="pres">
      <dgm:prSet presAssocID="{E9871150-7324-4FD9-8D92-2504E7EDB5E4}" presName="accentRepeatNode" presStyleLbl="solidFgAcc1" presStyleIdx="0" presStyleCnt="7"/>
      <dgm:spPr/>
    </dgm:pt>
    <dgm:pt modelId="{6A5BF82A-841F-45DB-A8A6-BBD26F51ECF3}" type="pres">
      <dgm:prSet presAssocID="{BFA4F42A-5B7B-4885-834E-FD2BF9CAAA8C}" presName="text_2" presStyleLbl="node1" presStyleIdx="1" presStyleCnt="7">
        <dgm:presLayoutVars>
          <dgm:bulletEnabled val="1"/>
        </dgm:presLayoutVars>
      </dgm:prSet>
      <dgm:spPr/>
      <dgm:t>
        <a:bodyPr/>
        <a:lstStyle/>
        <a:p>
          <a:endParaRPr lang="en-GB"/>
        </a:p>
      </dgm:t>
    </dgm:pt>
    <dgm:pt modelId="{E1CE48A6-5613-4497-8EE7-DAB777CE328C}" type="pres">
      <dgm:prSet presAssocID="{BFA4F42A-5B7B-4885-834E-FD2BF9CAAA8C}" presName="accent_2" presStyleCnt="0"/>
      <dgm:spPr/>
    </dgm:pt>
    <dgm:pt modelId="{C69E1F8C-447D-436A-AE52-741D7822F2EA}" type="pres">
      <dgm:prSet presAssocID="{BFA4F42A-5B7B-4885-834E-FD2BF9CAAA8C}" presName="accentRepeatNode" presStyleLbl="solidFgAcc1" presStyleIdx="1" presStyleCnt="7"/>
      <dgm:spPr/>
    </dgm:pt>
    <dgm:pt modelId="{5475C880-967E-41EB-A113-44D909479E43}" type="pres">
      <dgm:prSet presAssocID="{ACB929A5-C95E-43D2-A104-44EFF3B45A96}" presName="text_3" presStyleLbl="node1" presStyleIdx="2" presStyleCnt="7">
        <dgm:presLayoutVars>
          <dgm:bulletEnabled val="1"/>
        </dgm:presLayoutVars>
      </dgm:prSet>
      <dgm:spPr/>
      <dgm:t>
        <a:bodyPr/>
        <a:lstStyle/>
        <a:p>
          <a:endParaRPr lang="en-GB"/>
        </a:p>
      </dgm:t>
    </dgm:pt>
    <dgm:pt modelId="{EA6F7609-C71D-46DF-B8D5-35E5EE4EA82C}" type="pres">
      <dgm:prSet presAssocID="{ACB929A5-C95E-43D2-A104-44EFF3B45A96}" presName="accent_3" presStyleCnt="0"/>
      <dgm:spPr/>
    </dgm:pt>
    <dgm:pt modelId="{576A18AF-FDF6-4CB7-B000-3F9D824729AB}" type="pres">
      <dgm:prSet presAssocID="{ACB929A5-C95E-43D2-A104-44EFF3B45A96}" presName="accentRepeatNode" presStyleLbl="solidFgAcc1" presStyleIdx="2" presStyleCnt="7"/>
      <dgm:spPr/>
    </dgm:pt>
    <dgm:pt modelId="{5B77BA44-77E7-43CF-B47C-28FE050B41C0}" type="pres">
      <dgm:prSet presAssocID="{0C324A28-627E-480B-8CE6-530FBB370764}" presName="text_4" presStyleLbl="node1" presStyleIdx="3" presStyleCnt="7">
        <dgm:presLayoutVars>
          <dgm:bulletEnabled val="1"/>
        </dgm:presLayoutVars>
      </dgm:prSet>
      <dgm:spPr/>
      <dgm:t>
        <a:bodyPr/>
        <a:lstStyle/>
        <a:p>
          <a:endParaRPr lang="en-GB"/>
        </a:p>
      </dgm:t>
    </dgm:pt>
    <dgm:pt modelId="{CF45350F-BB7C-446A-85AD-B7A4A5115070}" type="pres">
      <dgm:prSet presAssocID="{0C324A28-627E-480B-8CE6-530FBB370764}" presName="accent_4" presStyleCnt="0"/>
      <dgm:spPr/>
    </dgm:pt>
    <dgm:pt modelId="{532F4C63-63E3-4E2D-B57C-8E3EDD6F0F92}" type="pres">
      <dgm:prSet presAssocID="{0C324A28-627E-480B-8CE6-530FBB370764}" presName="accentRepeatNode" presStyleLbl="solidFgAcc1" presStyleIdx="3" presStyleCnt="7"/>
      <dgm:spPr/>
    </dgm:pt>
    <dgm:pt modelId="{D820351E-DB72-4E87-85CE-F148454852BD}" type="pres">
      <dgm:prSet presAssocID="{549594EA-F610-485F-9569-6D2B29F41FAD}" presName="text_5" presStyleLbl="node1" presStyleIdx="4" presStyleCnt="7" custScaleX="99813" custScaleY="123881">
        <dgm:presLayoutVars>
          <dgm:bulletEnabled val="1"/>
        </dgm:presLayoutVars>
      </dgm:prSet>
      <dgm:spPr/>
      <dgm:t>
        <a:bodyPr/>
        <a:lstStyle/>
        <a:p>
          <a:endParaRPr lang="en-GB"/>
        </a:p>
      </dgm:t>
    </dgm:pt>
    <dgm:pt modelId="{00E5A760-CE71-4E3E-A009-AD13A5032C69}" type="pres">
      <dgm:prSet presAssocID="{549594EA-F610-485F-9569-6D2B29F41FAD}" presName="accent_5" presStyleCnt="0"/>
      <dgm:spPr/>
    </dgm:pt>
    <dgm:pt modelId="{6F508DC3-36C3-429D-8AE3-78F229BDF318}" type="pres">
      <dgm:prSet presAssocID="{549594EA-F610-485F-9569-6D2B29F41FAD}" presName="accentRepeatNode" presStyleLbl="solidFgAcc1" presStyleIdx="4" presStyleCnt="7"/>
      <dgm:spPr/>
    </dgm:pt>
    <dgm:pt modelId="{AE3A213E-9C64-4D0C-87F9-81340C705EC5}" type="pres">
      <dgm:prSet presAssocID="{7EC37A50-C7F2-4DC8-8B43-E42050624135}" presName="text_6" presStyleLbl="node1" presStyleIdx="5" presStyleCnt="7">
        <dgm:presLayoutVars>
          <dgm:bulletEnabled val="1"/>
        </dgm:presLayoutVars>
      </dgm:prSet>
      <dgm:spPr/>
      <dgm:t>
        <a:bodyPr/>
        <a:lstStyle/>
        <a:p>
          <a:endParaRPr lang="en-GB"/>
        </a:p>
      </dgm:t>
    </dgm:pt>
    <dgm:pt modelId="{0D23D2A4-A83F-40F8-945E-2CC9CDA30286}" type="pres">
      <dgm:prSet presAssocID="{7EC37A50-C7F2-4DC8-8B43-E42050624135}" presName="accent_6" presStyleCnt="0"/>
      <dgm:spPr/>
    </dgm:pt>
    <dgm:pt modelId="{CCD56584-591C-45CB-A92B-9B9F42F41AEF}" type="pres">
      <dgm:prSet presAssocID="{7EC37A50-C7F2-4DC8-8B43-E42050624135}" presName="accentRepeatNode" presStyleLbl="solidFgAcc1" presStyleIdx="5" presStyleCnt="7"/>
      <dgm:spPr/>
    </dgm:pt>
    <dgm:pt modelId="{91A4C75B-4E05-4859-AF51-348105190496}" type="pres">
      <dgm:prSet presAssocID="{920BB376-9B01-48F4-A7CD-DD6534DFADEB}" presName="text_7" presStyleLbl="node1" presStyleIdx="6" presStyleCnt="7">
        <dgm:presLayoutVars>
          <dgm:bulletEnabled val="1"/>
        </dgm:presLayoutVars>
      </dgm:prSet>
      <dgm:spPr/>
      <dgm:t>
        <a:bodyPr/>
        <a:lstStyle/>
        <a:p>
          <a:endParaRPr lang="en-GB"/>
        </a:p>
      </dgm:t>
    </dgm:pt>
    <dgm:pt modelId="{5CD1C877-1A1F-4434-B40E-3AB29CC85923}" type="pres">
      <dgm:prSet presAssocID="{920BB376-9B01-48F4-A7CD-DD6534DFADEB}" presName="accent_7" presStyleCnt="0"/>
      <dgm:spPr/>
    </dgm:pt>
    <dgm:pt modelId="{EC26A08C-C746-4BEF-BA0B-95E07700FB02}" type="pres">
      <dgm:prSet presAssocID="{920BB376-9B01-48F4-A7CD-DD6534DFADEB}" presName="accentRepeatNode" presStyleLbl="solidFgAcc1" presStyleIdx="6" presStyleCnt="7"/>
      <dgm:spPr/>
    </dgm:pt>
  </dgm:ptLst>
  <dgm:cxnLst>
    <dgm:cxn modelId="{19F078AB-0658-4462-8593-32FF49D46640}" type="presOf" srcId="{C34FBEEA-1E04-41CB-A9C4-D137673F646E}" destId="{22BE834E-C124-4A30-9090-DA10434FEFD8}" srcOrd="0" destOrd="0" presId="urn:microsoft.com/office/officeart/2008/layout/VerticalCurvedList"/>
    <dgm:cxn modelId="{6178A1C8-6E25-4EA9-B42C-BD592B653004}" srcId="{D459A8CB-300D-4D11-A7DF-2813180A01E2}" destId="{920BB376-9B01-48F4-A7CD-DD6534DFADEB}" srcOrd="6" destOrd="0" parTransId="{9489351E-0C8E-4272-AEF5-1E66D39ECB98}" sibTransId="{233FE4F4-A6A7-4F74-96B3-510147A76A1E}"/>
    <dgm:cxn modelId="{692347FD-A2E1-45BD-8429-F3521064F971}" srcId="{D459A8CB-300D-4D11-A7DF-2813180A01E2}" destId="{E9871150-7324-4FD9-8D92-2504E7EDB5E4}" srcOrd="0" destOrd="0" parTransId="{587EE9D6-DAFD-4E5C-82C3-882BC2FBD3DB}" sibTransId="{C34FBEEA-1E04-41CB-A9C4-D137673F646E}"/>
    <dgm:cxn modelId="{15200616-8E56-4849-BF6D-6B33C96CDE45}" type="presOf" srcId="{E9871150-7324-4FD9-8D92-2504E7EDB5E4}" destId="{46312E05-868D-4A2D-8CD0-562E053E92BC}" srcOrd="0" destOrd="0" presId="urn:microsoft.com/office/officeart/2008/layout/VerticalCurvedList"/>
    <dgm:cxn modelId="{4191D2C9-1DAB-4295-9189-96BE86BD651A}" type="presOf" srcId="{0C324A28-627E-480B-8CE6-530FBB370764}" destId="{5B77BA44-77E7-43CF-B47C-28FE050B41C0}" srcOrd="0" destOrd="0" presId="urn:microsoft.com/office/officeart/2008/layout/VerticalCurvedList"/>
    <dgm:cxn modelId="{0BDFC4A1-6DAA-481A-9D5B-218910034A15}" srcId="{D459A8CB-300D-4D11-A7DF-2813180A01E2}" destId="{BFA4F42A-5B7B-4885-834E-FD2BF9CAAA8C}" srcOrd="1" destOrd="0" parTransId="{04EF6533-3545-4184-928E-47BBF122A1B3}" sibTransId="{B7E5C1A0-BD99-4F7F-8F70-AC4F6CF23439}"/>
    <dgm:cxn modelId="{6B2E48E6-038E-4583-8C88-082C23273381}" type="presOf" srcId="{920BB376-9B01-48F4-A7CD-DD6534DFADEB}" destId="{91A4C75B-4E05-4859-AF51-348105190496}" srcOrd="0" destOrd="0" presId="urn:microsoft.com/office/officeart/2008/layout/VerticalCurvedList"/>
    <dgm:cxn modelId="{FA35A29A-4347-472F-A572-BE105F479B01}" srcId="{D459A8CB-300D-4D11-A7DF-2813180A01E2}" destId="{ACB929A5-C95E-43D2-A104-44EFF3B45A96}" srcOrd="2" destOrd="0" parTransId="{AAFBF2F6-5D4B-4BD0-ADF3-F7C4F98D62E6}" sibTransId="{1D81D469-ED72-4013-93A7-326A3BD21489}"/>
    <dgm:cxn modelId="{339847B2-BEF0-49A0-905F-47722B75FB74}" srcId="{D459A8CB-300D-4D11-A7DF-2813180A01E2}" destId="{7EC37A50-C7F2-4DC8-8B43-E42050624135}" srcOrd="5" destOrd="0" parTransId="{F6A209F9-4CAD-4327-A9C9-F40F2A9A9262}" sibTransId="{F2624A82-3EEB-44D9-AB86-8AC956E2BE10}"/>
    <dgm:cxn modelId="{F65DAD4C-2775-452F-8308-1C65716844F5}" srcId="{D459A8CB-300D-4D11-A7DF-2813180A01E2}" destId="{0C324A28-627E-480B-8CE6-530FBB370764}" srcOrd="3" destOrd="0" parTransId="{DB0C062A-72B4-4628-B943-C6A5168300C1}" sibTransId="{6483F4BA-5C89-4137-95F6-45CDB825B198}"/>
    <dgm:cxn modelId="{CF86DDAF-5BDB-4D58-9AAF-830539704308}" type="presOf" srcId="{7EC37A50-C7F2-4DC8-8B43-E42050624135}" destId="{AE3A213E-9C64-4D0C-87F9-81340C705EC5}" srcOrd="0" destOrd="0" presId="urn:microsoft.com/office/officeart/2008/layout/VerticalCurvedList"/>
    <dgm:cxn modelId="{455BBDFE-1BAA-4FA3-8FAF-3A41A5DA9A38}" type="presOf" srcId="{D459A8CB-300D-4D11-A7DF-2813180A01E2}" destId="{0D00B434-B061-4F65-8E54-EE4636341EBE}" srcOrd="0" destOrd="0" presId="urn:microsoft.com/office/officeart/2008/layout/VerticalCurvedList"/>
    <dgm:cxn modelId="{305D185D-6AA9-42E1-AF8A-7836B9B7425E}" srcId="{D459A8CB-300D-4D11-A7DF-2813180A01E2}" destId="{549594EA-F610-485F-9569-6D2B29F41FAD}" srcOrd="4" destOrd="0" parTransId="{9535CEBE-1590-4FAB-A82B-A4A06174396B}" sibTransId="{A1E231E6-BE67-417D-BB7E-6D8369AC637B}"/>
    <dgm:cxn modelId="{221AB7B4-E1F9-4043-95FE-89B2B0650516}" type="presOf" srcId="{549594EA-F610-485F-9569-6D2B29F41FAD}" destId="{D820351E-DB72-4E87-85CE-F148454852BD}" srcOrd="0" destOrd="0" presId="urn:microsoft.com/office/officeart/2008/layout/VerticalCurvedList"/>
    <dgm:cxn modelId="{A9D2A7C5-2A62-4E62-B7F0-119557AC6127}" type="presOf" srcId="{ACB929A5-C95E-43D2-A104-44EFF3B45A96}" destId="{5475C880-967E-41EB-A113-44D909479E43}" srcOrd="0" destOrd="0" presId="urn:microsoft.com/office/officeart/2008/layout/VerticalCurvedList"/>
    <dgm:cxn modelId="{EFE5998C-EC83-4245-913F-FD4D3C36C50A}" type="presOf" srcId="{BFA4F42A-5B7B-4885-834E-FD2BF9CAAA8C}" destId="{6A5BF82A-841F-45DB-A8A6-BBD26F51ECF3}" srcOrd="0" destOrd="0" presId="urn:microsoft.com/office/officeart/2008/layout/VerticalCurvedList"/>
    <dgm:cxn modelId="{1DC5FC1A-476F-435D-8416-E73555600CA7}" type="presParOf" srcId="{0D00B434-B061-4F65-8E54-EE4636341EBE}" destId="{B6E7EB3E-68ED-4990-8F9E-569126CD3B4D}" srcOrd="0" destOrd="0" presId="urn:microsoft.com/office/officeart/2008/layout/VerticalCurvedList"/>
    <dgm:cxn modelId="{B5F5CFE9-958C-4084-81A4-F978080A4827}" type="presParOf" srcId="{B6E7EB3E-68ED-4990-8F9E-569126CD3B4D}" destId="{050A3109-8A74-46C1-BCD9-6E87423316F1}" srcOrd="0" destOrd="0" presId="urn:microsoft.com/office/officeart/2008/layout/VerticalCurvedList"/>
    <dgm:cxn modelId="{625FF524-BA7D-4A24-8F9C-908DFA4D0452}" type="presParOf" srcId="{050A3109-8A74-46C1-BCD9-6E87423316F1}" destId="{C51D367A-D326-4AF5-8B67-37221E78DE51}" srcOrd="0" destOrd="0" presId="urn:microsoft.com/office/officeart/2008/layout/VerticalCurvedList"/>
    <dgm:cxn modelId="{E4BD4244-8DEB-4394-B3B0-B53222FC77F6}" type="presParOf" srcId="{050A3109-8A74-46C1-BCD9-6E87423316F1}" destId="{22BE834E-C124-4A30-9090-DA10434FEFD8}" srcOrd="1" destOrd="0" presId="urn:microsoft.com/office/officeart/2008/layout/VerticalCurvedList"/>
    <dgm:cxn modelId="{6358E936-2DE0-41DB-A2AD-2813A938DF7A}" type="presParOf" srcId="{050A3109-8A74-46C1-BCD9-6E87423316F1}" destId="{CA0CEFC9-4421-493F-8ADC-C7BB6847E039}" srcOrd="2" destOrd="0" presId="urn:microsoft.com/office/officeart/2008/layout/VerticalCurvedList"/>
    <dgm:cxn modelId="{844F82AE-84C1-4678-AF91-5EA4D0FA5A08}" type="presParOf" srcId="{050A3109-8A74-46C1-BCD9-6E87423316F1}" destId="{D8C9E172-54FE-4554-94DF-7C890B71CD45}" srcOrd="3" destOrd="0" presId="urn:microsoft.com/office/officeart/2008/layout/VerticalCurvedList"/>
    <dgm:cxn modelId="{3E795E7C-127E-45C5-9D22-8BF45102E5E2}" type="presParOf" srcId="{B6E7EB3E-68ED-4990-8F9E-569126CD3B4D}" destId="{46312E05-868D-4A2D-8CD0-562E053E92BC}" srcOrd="1" destOrd="0" presId="urn:microsoft.com/office/officeart/2008/layout/VerticalCurvedList"/>
    <dgm:cxn modelId="{C2D533F7-EBB3-4375-9CA0-471E1A04ACC5}" type="presParOf" srcId="{B6E7EB3E-68ED-4990-8F9E-569126CD3B4D}" destId="{B3029528-BB4D-48A4-B5B9-273BC2C51267}" srcOrd="2" destOrd="0" presId="urn:microsoft.com/office/officeart/2008/layout/VerticalCurvedList"/>
    <dgm:cxn modelId="{A598C186-E844-4007-A327-75A86971C820}" type="presParOf" srcId="{B3029528-BB4D-48A4-B5B9-273BC2C51267}" destId="{7E7A7AAA-D064-4BA8-9356-3824E05C3109}" srcOrd="0" destOrd="0" presId="urn:microsoft.com/office/officeart/2008/layout/VerticalCurvedList"/>
    <dgm:cxn modelId="{90535735-077B-415E-A544-7B149589FA59}" type="presParOf" srcId="{B6E7EB3E-68ED-4990-8F9E-569126CD3B4D}" destId="{6A5BF82A-841F-45DB-A8A6-BBD26F51ECF3}" srcOrd="3" destOrd="0" presId="urn:microsoft.com/office/officeart/2008/layout/VerticalCurvedList"/>
    <dgm:cxn modelId="{1CF09B80-C1FA-499E-8245-FD3FD13BE78E}" type="presParOf" srcId="{B6E7EB3E-68ED-4990-8F9E-569126CD3B4D}" destId="{E1CE48A6-5613-4497-8EE7-DAB777CE328C}" srcOrd="4" destOrd="0" presId="urn:microsoft.com/office/officeart/2008/layout/VerticalCurvedList"/>
    <dgm:cxn modelId="{D4E00BA0-1F1F-4B8C-9509-BFA4029A60EF}" type="presParOf" srcId="{E1CE48A6-5613-4497-8EE7-DAB777CE328C}" destId="{C69E1F8C-447D-436A-AE52-741D7822F2EA}" srcOrd="0" destOrd="0" presId="urn:microsoft.com/office/officeart/2008/layout/VerticalCurvedList"/>
    <dgm:cxn modelId="{27327481-A703-4169-B505-211BF47BB061}" type="presParOf" srcId="{B6E7EB3E-68ED-4990-8F9E-569126CD3B4D}" destId="{5475C880-967E-41EB-A113-44D909479E43}" srcOrd="5" destOrd="0" presId="urn:microsoft.com/office/officeart/2008/layout/VerticalCurvedList"/>
    <dgm:cxn modelId="{2E6CE2CF-7832-4945-A21A-80D92FAA464C}" type="presParOf" srcId="{B6E7EB3E-68ED-4990-8F9E-569126CD3B4D}" destId="{EA6F7609-C71D-46DF-B8D5-35E5EE4EA82C}" srcOrd="6" destOrd="0" presId="urn:microsoft.com/office/officeart/2008/layout/VerticalCurvedList"/>
    <dgm:cxn modelId="{74FC9383-1771-4053-9E1A-ABF693A5D4AF}" type="presParOf" srcId="{EA6F7609-C71D-46DF-B8D5-35E5EE4EA82C}" destId="{576A18AF-FDF6-4CB7-B000-3F9D824729AB}" srcOrd="0" destOrd="0" presId="urn:microsoft.com/office/officeart/2008/layout/VerticalCurvedList"/>
    <dgm:cxn modelId="{C9125858-79DC-4BC3-909A-9442C7235C00}" type="presParOf" srcId="{B6E7EB3E-68ED-4990-8F9E-569126CD3B4D}" destId="{5B77BA44-77E7-43CF-B47C-28FE050B41C0}" srcOrd="7" destOrd="0" presId="urn:microsoft.com/office/officeart/2008/layout/VerticalCurvedList"/>
    <dgm:cxn modelId="{75E66971-0F8A-4737-B2E9-01F4690CF6E0}" type="presParOf" srcId="{B6E7EB3E-68ED-4990-8F9E-569126CD3B4D}" destId="{CF45350F-BB7C-446A-85AD-B7A4A5115070}" srcOrd="8" destOrd="0" presId="urn:microsoft.com/office/officeart/2008/layout/VerticalCurvedList"/>
    <dgm:cxn modelId="{0728434E-0B9C-4E96-A742-398C993C1D7A}" type="presParOf" srcId="{CF45350F-BB7C-446A-85AD-B7A4A5115070}" destId="{532F4C63-63E3-4E2D-B57C-8E3EDD6F0F92}" srcOrd="0" destOrd="0" presId="urn:microsoft.com/office/officeart/2008/layout/VerticalCurvedList"/>
    <dgm:cxn modelId="{A43F2C98-AA99-472B-AA10-84C75974A8C1}" type="presParOf" srcId="{B6E7EB3E-68ED-4990-8F9E-569126CD3B4D}" destId="{D820351E-DB72-4E87-85CE-F148454852BD}" srcOrd="9" destOrd="0" presId="urn:microsoft.com/office/officeart/2008/layout/VerticalCurvedList"/>
    <dgm:cxn modelId="{9B474AAD-F743-4D65-BB6D-D80B0C30B615}" type="presParOf" srcId="{B6E7EB3E-68ED-4990-8F9E-569126CD3B4D}" destId="{00E5A760-CE71-4E3E-A009-AD13A5032C69}" srcOrd="10" destOrd="0" presId="urn:microsoft.com/office/officeart/2008/layout/VerticalCurvedList"/>
    <dgm:cxn modelId="{131B64B0-DC51-497C-AA38-119993E42156}" type="presParOf" srcId="{00E5A760-CE71-4E3E-A009-AD13A5032C69}" destId="{6F508DC3-36C3-429D-8AE3-78F229BDF318}" srcOrd="0" destOrd="0" presId="urn:microsoft.com/office/officeart/2008/layout/VerticalCurvedList"/>
    <dgm:cxn modelId="{3B68C27A-B154-46EA-BF8E-C6A488AD832B}" type="presParOf" srcId="{B6E7EB3E-68ED-4990-8F9E-569126CD3B4D}" destId="{AE3A213E-9C64-4D0C-87F9-81340C705EC5}" srcOrd="11" destOrd="0" presId="urn:microsoft.com/office/officeart/2008/layout/VerticalCurvedList"/>
    <dgm:cxn modelId="{E9639627-0645-4DC4-972E-D1C5A9476165}" type="presParOf" srcId="{B6E7EB3E-68ED-4990-8F9E-569126CD3B4D}" destId="{0D23D2A4-A83F-40F8-945E-2CC9CDA30286}" srcOrd="12" destOrd="0" presId="urn:microsoft.com/office/officeart/2008/layout/VerticalCurvedList"/>
    <dgm:cxn modelId="{37C17A59-C8D2-4712-B91C-2D6844A95B40}" type="presParOf" srcId="{0D23D2A4-A83F-40F8-945E-2CC9CDA30286}" destId="{CCD56584-591C-45CB-A92B-9B9F42F41AEF}" srcOrd="0" destOrd="0" presId="urn:microsoft.com/office/officeart/2008/layout/VerticalCurvedList"/>
    <dgm:cxn modelId="{035D41E5-83D8-4A1B-AA1D-876744A377EE}" type="presParOf" srcId="{B6E7EB3E-68ED-4990-8F9E-569126CD3B4D}" destId="{91A4C75B-4E05-4859-AF51-348105190496}" srcOrd="13" destOrd="0" presId="urn:microsoft.com/office/officeart/2008/layout/VerticalCurvedList"/>
    <dgm:cxn modelId="{7E776FE6-66DF-4323-96B6-677E6F259EB1}" type="presParOf" srcId="{B6E7EB3E-68ED-4990-8F9E-569126CD3B4D}" destId="{5CD1C877-1A1F-4434-B40E-3AB29CC85923}" srcOrd="14" destOrd="0" presId="urn:microsoft.com/office/officeart/2008/layout/VerticalCurvedList"/>
    <dgm:cxn modelId="{75DFB2DA-5522-4BD3-8865-47C4D8C758E8}" type="presParOf" srcId="{5CD1C877-1A1F-4434-B40E-3AB29CC85923}" destId="{EC26A08C-C746-4BEF-BA0B-95E07700FB0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337C1E-3DEC-44D7-BD07-E5935F46EB1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5D56E0AB-3DBA-424B-A7BB-CB38333AE19E}">
      <dgm:prSet/>
      <dgm:spPr/>
      <dgm:t>
        <a:bodyPr/>
        <a:lstStyle/>
        <a:p>
          <a:pPr rtl="0"/>
          <a:r>
            <a:rPr lang="en-GB" dirty="0">
              <a:latin typeface="Arial" panose="020B0604020202020204" pitchFamily="34" charset="0"/>
              <a:cs typeface="Arial" panose="020B0604020202020204" pitchFamily="34" charset="0"/>
            </a:rPr>
            <a:t>Overall customer satisfaction score of 9.13 in 2016/17</a:t>
          </a:r>
        </a:p>
      </dgm:t>
    </dgm:pt>
    <dgm:pt modelId="{22036A76-4E97-49A5-AE2A-4DF1CB220237}" type="parTrans" cxnId="{F6970332-3284-42B1-95EB-81E00F384736}">
      <dgm:prSet/>
      <dgm:spPr/>
      <dgm:t>
        <a:bodyPr/>
        <a:lstStyle/>
        <a:p>
          <a:endParaRPr lang="en-GB"/>
        </a:p>
      </dgm:t>
    </dgm:pt>
    <dgm:pt modelId="{5EC2B984-51AC-48B6-B1B6-AD9D09902656}" type="sibTrans" cxnId="{F6970332-3284-42B1-95EB-81E00F384736}">
      <dgm:prSet/>
      <dgm:spPr/>
      <dgm:t>
        <a:bodyPr/>
        <a:lstStyle/>
        <a:p>
          <a:endParaRPr lang="en-GB"/>
        </a:p>
      </dgm:t>
    </dgm:pt>
    <dgm:pt modelId="{C55566D3-EE11-43A1-A8F8-849F2B3F000D}">
      <dgm:prSet/>
      <dgm:spPr/>
      <dgm:t>
        <a:bodyPr/>
        <a:lstStyle/>
        <a:p>
          <a:pPr rtl="0"/>
          <a:r>
            <a:rPr lang="en-GB" dirty="0">
              <a:latin typeface="Arial" panose="020B0604020202020204" pitchFamily="34" charset="0"/>
              <a:cs typeface="Arial" panose="020B0604020202020204" pitchFamily="34" charset="0"/>
            </a:rPr>
            <a:t>First gas network to meet the BSI 18477 standard for inclusive service position for vulnerable customers </a:t>
          </a:r>
        </a:p>
      </dgm:t>
    </dgm:pt>
    <dgm:pt modelId="{F8BEFE39-0768-4EDD-817A-4345F67B8770}" type="parTrans" cxnId="{654381A5-AECF-4E4E-9C8C-5AA971519C74}">
      <dgm:prSet/>
      <dgm:spPr/>
      <dgm:t>
        <a:bodyPr/>
        <a:lstStyle/>
        <a:p>
          <a:endParaRPr lang="en-GB"/>
        </a:p>
      </dgm:t>
    </dgm:pt>
    <dgm:pt modelId="{208C0C4F-0AE1-48A9-8E99-2446577E8D5D}" type="sibTrans" cxnId="{654381A5-AECF-4E4E-9C8C-5AA971519C74}">
      <dgm:prSet/>
      <dgm:spPr/>
      <dgm:t>
        <a:bodyPr/>
        <a:lstStyle/>
        <a:p>
          <a:endParaRPr lang="en-GB"/>
        </a:p>
      </dgm:t>
    </dgm:pt>
    <dgm:pt modelId="{8E946A1C-588E-4D10-AAFB-B098614820C9}">
      <dgm:prSet/>
      <dgm:spPr/>
      <dgm:t>
        <a:bodyPr/>
        <a:lstStyle/>
        <a:p>
          <a:pPr rtl="0"/>
          <a:r>
            <a:rPr lang="en-GB" dirty="0">
              <a:latin typeface="Arial" panose="020B0604020202020204" pitchFamily="34" charset="0"/>
              <a:cs typeface="Arial" panose="020B0604020202020204" pitchFamily="34" charset="0"/>
            </a:rPr>
            <a:t>Won 8 awards for customer service in 9 years</a:t>
          </a:r>
        </a:p>
      </dgm:t>
    </dgm:pt>
    <dgm:pt modelId="{F3FE078F-6D82-4B01-93F5-FB0F7DCBD612}" type="parTrans" cxnId="{47D0E702-0212-4CC4-B175-6E6CF7760A3B}">
      <dgm:prSet/>
      <dgm:spPr/>
      <dgm:t>
        <a:bodyPr/>
        <a:lstStyle/>
        <a:p>
          <a:endParaRPr lang="en-GB"/>
        </a:p>
      </dgm:t>
    </dgm:pt>
    <dgm:pt modelId="{3CEF3A79-7187-43CB-8B26-2B076ABED772}" type="sibTrans" cxnId="{47D0E702-0212-4CC4-B175-6E6CF7760A3B}">
      <dgm:prSet/>
      <dgm:spPr/>
      <dgm:t>
        <a:bodyPr/>
        <a:lstStyle/>
        <a:p>
          <a:endParaRPr lang="en-GB"/>
        </a:p>
      </dgm:t>
    </dgm:pt>
    <dgm:pt modelId="{1E66CA15-670C-41C6-88CF-6C6FB37BEDEC}">
      <dgm:prSet/>
      <dgm:spPr/>
      <dgm:t>
        <a:bodyPr/>
        <a:lstStyle/>
        <a:p>
          <a:pPr rtl="0"/>
          <a:r>
            <a:rPr lang="en-GB" dirty="0">
              <a:latin typeface="Arial" panose="020B0604020202020204" pitchFamily="34" charset="0"/>
              <a:cs typeface="Arial" panose="020B0604020202020204" pitchFamily="34" charset="0"/>
            </a:rPr>
            <a:t>Over 80% of complaints resolved within 1 working day after receipt</a:t>
          </a:r>
        </a:p>
      </dgm:t>
    </dgm:pt>
    <dgm:pt modelId="{D6A356B4-23E3-4251-81A2-733B7CA0F3D4}" type="parTrans" cxnId="{F7DD565F-5B47-4466-A2AE-856DBEC407F6}">
      <dgm:prSet/>
      <dgm:spPr/>
      <dgm:t>
        <a:bodyPr/>
        <a:lstStyle/>
        <a:p>
          <a:endParaRPr lang="en-GB"/>
        </a:p>
      </dgm:t>
    </dgm:pt>
    <dgm:pt modelId="{4C2210FD-E175-4564-9CD2-40B47008E743}" type="sibTrans" cxnId="{F7DD565F-5B47-4466-A2AE-856DBEC407F6}">
      <dgm:prSet/>
      <dgm:spPr/>
      <dgm:t>
        <a:bodyPr/>
        <a:lstStyle/>
        <a:p>
          <a:endParaRPr lang="en-GB"/>
        </a:p>
      </dgm:t>
    </dgm:pt>
    <dgm:pt modelId="{66FF0A69-DC84-401C-BD84-217E7B95777B}">
      <dgm:prSet/>
      <dgm:spPr/>
      <dgm:t>
        <a:bodyPr/>
        <a:lstStyle/>
        <a:p>
          <a:pPr rtl="0"/>
          <a:r>
            <a:rPr lang="en-GB" dirty="0">
              <a:latin typeface="Arial" panose="020B0604020202020204" pitchFamily="34" charset="0"/>
              <a:cs typeface="Arial" panose="020B0604020202020204" pitchFamily="34" charset="0"/>
            </a:rPr>
            <a:t>47% reduction in complaint volumes over last 2 years</a:t>
          </a:r>
        </a:p>
      </dgm:t>
    </dgm:pt>
    <dgm:pt modelId="{8E4DB19B-FFE0-445E-A24E-98DD789DFDCE}" type="parTrans" cxnId="{BD60119B-D1B6-4806-B804-EC917CBB3EBE}">
      <dgm:prSet/>
      <dgm:spPr/>
      <dgm:t>
        <a:bodyPr/>
        <a:lstStyle/>
        <a:p>
          <a:endParaRPr lang="en-GB"/>
        </a:p>
      </dgm:t>
    </dgm:pt>
    <dgm:pt modelId="{D38C8632-A0F3-4FDB-8939-CBB4948B0CDA}" type="sibTrans" cxnId="{BD60119B-D1B6-4806-B804-EC917CBB3EBE}">
      <dgm:prSet/>
      <dgm:spPr/>
      <dgm:t>
        <a:bodyPr/>
        <a:lstStyle/>
        <a:p>
          <a:endParaRPr lang="en-GB"/>
        </a:p>
      </dgm:t>
    </dgm:pt>
    <dgm:pt modelId="{3C43CE24-26C1-40CB-9CEC-53BD00412FA2}">
      <dgm:prSet/>
      <dgm:spPr/>
      <dgm:t>
        <a:bodyPr/>
        <a:lstStyle/>
        <a:p>
          <a:pPr rtl="0"/>
          <a:r>
            <a:rPr lang="en-GB" dirty="0">
              <a:latin typeface="Arial" panose="020B0604020202020204" pitchFamily="34" charset="0"/>
              <a:cs typeface="Arial" panose="020B0604020202020204" pitchFamily="34" charset="0"/>
            </a:rPr>
            <a:t>No Ombudsman complaints ruled against us for 6 years</a:t>
          </a:r>
        </a:p>
      </dgm:t>
    </dgm:pt>
    <dgm:pt modelId="{FA50D743-D10C-4810-ACB1-609C14FAB925}" type="parTrans" cxnId="{AFDE7FBD-29FA-41A5-BECE-F27A809A5E92}">
      <dgm:prSet/>
      <dgm:spPr/>
      <dgm:t>
        <a:bodyPr/>
        <a:lstStyle/>
        <a:p>
          <a:endParaRPr lang="en-GB"/>
        </a:p>
      </dgm:t>
    </dgm:pt>
    <dgm:pt modelId="{9FF10B7B-1DE7-4D7F-8D65-8FCBF400B5CF}" type="sibTrans" cxnId="{AFDE7FBD-29FA-41A5-BECE-F27A809A5E92}">
      <dgm:prSet/>
      <dgm:spPr/>
      <dgm:t>
        <a:bodyPr/>
        <a:lstStyle/>
        <a:p>
          <a:endParaRPr lang="en-GB"/>
        </a:p>
      </dgm:t>
    </dgm:pt>
    <dgm:pt modelId="{10ED1970-1EC8-4E35-86D5-554C312F8932}">
      <dgm:prSet/>
      <dgm:spPr/>
      <dgm:t>
        <a:bodyPr/>
        <a:lstStyle/>
        <a:p>
          <a:pPr rtl="0"/>
          <a:r>
            <a:rPr lang="en-GB" dirty="0">
              <a:latin typeface="Arial" panose="020B0604020202020204" pitchFamily="34" charset="0"/>
              <a:cs typeface="Arial" panose="020B0604020202020204" pitchFamily="34" charset="0"/>
            </a:rPr>
            <a:t>Achieved “Distinction” status from ICS  </a:t>
          </a:r>
          <a:r>
            <a:rPr lang="en-GB" dirty="0" err="1">
              <a:latin typeface="Arial" panose="020B0604020202020204" pitchFamily="34" charset="0"/>
              <a:cs typeface="Arial" panose="020B0604020202020204" pitchFamily="34" charset="0"/>
            </a:rPr>
            <a:t>ServiceMark</a:t>
          </a:r>
          <a:r>
            <a:rPr lang="en-GB" dirty="0">
              <a:latin typeface="Arial" panose="020B0604020202020204" pitchFamily="34" charset="0"/>
              <a:cs typeface="Arial" panose="020B0604020202020204" pitchFamily="34" charset="0"/>
            </a:rPr>
            <a:t> accreditation</a:t>
          </a:r>
        </a:p>
      </dgm:t>
    </dgm:pt>
    <dgm:pt modelId="{864E0FA4-5369-4654-BE1A-67D4835FAE28}" type="parTrans" cxnId="{E2ABD5FE-B6F4-4D19-B609-E818F96B1DA4}">
      <dgm:prSet/>
      <dgm:spPr/>
      <dgm:t>
        <a:bodyPr/>
        <a:lstStyle/>
        <a:p>
          <a:endParaRPr lang="en-GB"/>
        </a:p>
      </dgm:t>
    </dgm:pt>
    <dgm:pt modelId="{7C520640-2239-4BF2-AE34-CBA581F08F6C}" type="sibTrans" cxnId="{E2ABD5FE-B6F4-4D19-B609-E818F96B1DA4}">
      <dgm:prSet/>
      <dgm:spPr/>
      <dgm:t>
        <a:bodyPr/>
        <a:lstStyle/>
        <a:p>
          <a:endParaRPr lang="en-GB"/>
        </a:p>
      </dgm:t>
    </dgm:pt>
    <dgm:pt modelId="{57BC663C-148E-41F8-BB29-BFEB053DD4AC}">
      <dgm:prSet/>
      <dgm:spPr/>
      <dgm:t>
        <a:bodyPr/>
        <a:lstStyle/>
        <a:p>
          <a:pPr rtl="0"/>
          <a:r>
            <a:rPr lang="en-GB" dirty="0">
              <a:latin typeface="Arial" panose="020B0604020202020204" pitchFamily="34" charset="0"/>
              <a:cs typeface="Arial" panose="020B0604020202020204" pitchFamily="34" charset="0"/>
            </a:rPr>
            <a:t>Improved ICS customer focused culture score  </a:t>
          </a:r>
        </a:p>
      </dgm:t>
    </dgm:pt>
    <dgm:pt modelId="{19DF4504-563F-4B04-BE8A-F0CB567FF00F}" type="parTrans" cxnId="{C851E5B6-1A47-40E0-BD36-C4115C25B2B5}">
      <dgm:prSet/>
      <dgm:spPr/>
      <dgm:t>
        <a:bodyPr/>
        <a:lstStyle/>
        <a:p>
          <a:endParaRPr lang="en-GB"/>
        </a:p>
      </dgm:t>
    </dgm:pt>
    <dgm:pt modelId="{9F42ABC1-F862-4B56-B56B-F242BA43E39D}" type="sibTrans" cxnId="{C851E5B6-1A47-40E0-BD36-C4115C25B2B5}">
      <dgm:prSet/>
      <dgm:spPr/>
      <dgm:t>
        <a:bodyPr/>
        <a:lstStyle/>
        <a:p>
          <a:endParaRPr lang="en-GB"/>
        </a:p>
      </dgm:t>
    </dgm:pt>
    <dgm:pt modelId="{9F065C4F-9E01-4942-97E1-F138D467C4B9}">
      <dgm:prSet/>
      <dgm:spPr/>
      <dgm:t>
        <a:bodyPr/>
        <a:lstStyle/>
        <a:p>
          <a:pPr rtl="0"/>
          <a:endParaRPr lang="en-GB" dirty="0"/>
        </a:p>
      </dgm:t>
    </dgm:pt>
    <dgm:pt modelId="{209C8DA1-8611-44FF-B9D8-38F9E53AD924}" type="parTrans" cxnId="{606A5C4F-204B-4976-AF19-8B8A3324FF2D}">
      <dgm:prSet/>
      <dgm:spPr/>
      <dgm:t>
        <a:bodyPr/>
        <a:lstStyle/>
        <a:p>
          <a:endParaRPr lang="en-GB"/>
        </a:p>
      </dgm:t>
    </dgm:pt>
    <dgm:pt modelId="{21C82A29-B733-4432-B40A-EE4596439881}" type="sibTrans" cxnId="{606A5C4F-204B-4976-AF19-8B8A3324FF2D}">
      <dgm:prSet/>
      <dgm:spPr/>
      <dgm:t>
        <a:bodyPr/>
        <a:lstStyle/>
        <a:p>
          <a:endParaRPr lang="en-GB"/>
        </a:p>
      </dgm:t>
    </dgm:pt>
    <dgm:pt modelId="{57267A1A-FE93-4538-8F6C-5A3CA16FE62A}" type="pres">
      <dgm:prSet presAssocID="{44337C1E-3DEC-44D7-BD07-E5935F46EB10}" presName="diagram" presStyleCnt="0">
        <dgm:presLayoutVars>
          <dgm:dir/>
          <dgm:resizeHandles val="exact"/>
        </dgm:presLayoutVars>
      </dgm:prSet>
      <dgm:spPr/>
      <dgm:t>
        <a:bodyPr/>
        <a:lstStyle/>
        <a:p>
          <a:endParaRPr lang="en-GB"/>
        </a:p>
      </dgm:t>
    </dgm:pt>
    <dgm:pt modelId="{33084163-E121-4A33-AFE4-16F6495601A8}" type="pres">
      <dgm:prSet presAssocID="{5D56E0AB-3DBA-424B-A7BB-CB38333AE19E}" presName="node" presStyleLbl="node1" presStyleIdx="0" presStyleCnt="9">
        <dgm:presLayoutVars>
          <dgm:bulletEnabled val="1"/>
        </dgm:presLayoutVars>
      </dgm:prSet>
      <dgm:spPr/>
      <dgm:t>
        <a:bodyPr/>
        <a:lstStyle/>
        <a:p>
          <a:endParaRPr lang="en-GB"/>
        </a:p>
      </dgm:t>
    </dgm:pt>
    <dgm:pt modelId="{FB88C943-1D13-4B37-9E12-E0B2C5A22677}" type="pres">
      <dgm:prSet presAssocID="{5EC2B984-51AC-48B6-B1B6-AD9D09902656}" presName="sibTrans" presStyleCnt="0"/>
      <dgm:spPr/>
    </dgm:pt>
    <dgm:pt modelId="{32B55A25-5192-4FED-9894-8B2F45B15B3F}" type="pres">
      <dgm:prSet presAssocID="{C55566D3-EE11-43A1-A8F8-849F2B3F000D}" presName="node" presStyleLbl="node1" presStyleIdx="1" presStyleCnt="9">
        <dgm:presLayoutVars>
          <dgm:bulletEnabled val="1"/>
        </dgm:presLayoutVars>
      </dgm:prSet>
      <dgm:spPr/>
      <dgm:t>
        <a:bodyPr/>
        <a:lstStyle/>
        <a:p>
          <a:endParaRPr lang="en-GB"/>
        </a:p>
      </dgm:t>
    </dgm:pt>
    <dgm:pt modelId="{D90CC619-5F7B-4DF9-A074-7677C4C3BCFA}" type="pres">
      <dgm:prSet presAssocID="{208C0C4F-0AE1-48A9-8E99-2446577E8D5D}" presName="sibTrans" presStyleCnt="0"/>
      <dgm:spPr/>
    </dgm:pt>
    <dgm:pt modelId="{E9A57943-C790-49F4-942E-91EC1FFC140A}" type="pres">
      <dgm:prSet presAssocID="{8E946A1C-588E-4D10-AAFB-B098614820C9}" presName="node" presStyleLbl="node1" presStyleIdx="2" presStyleCnt="9">
        <dgm:presLayoutVars>
          <dgm:bulletEnabled val="1"/>
        </dgm:presLayoutVars>
      </dgm:prSet>
      <dgm:spPr/>
      <dgm:t>
        <a:bodyPr/>
        <a:lstStyle/>
        <a:p>
          <a:endParaRPr lang="en-GB"/>
        </a:p>
      </dgm:t>
    </dgm:pt>
    <dgm:pt modelId="{B9F7BC0C-A541-40FA-A206-174B0B81E1CE}" type="pres">
      <dgm:prSet presAssocID="{3CEF3A79-7187-43CB-8B26-2B076ABED772}" presName="sibTrans" presStyleCnt="0"/>
      <dgm:spPr/>
    </dgm:pt>
    <dgm:pt modelId="{2FC63CD7-C7B0-4A29-AB14-A758BEE7CEB9}" type="pres">
      <dgm:prSet presAssocID="{1E66CA15-670C-41C6-88CF-6C6FB37BEDEC}" presName="node" presStyleLbl="node1" presStyleIdx="3" presStyleCnt="9">
        <dgm:presLayoutVars>
          <dgm:bulletEnabled val="1"/>
        </dgm:presLayoutVars>
      </dgm:prSet>
      <dgm:spPr/>
      <dgm:t>
        <a:bodyPr/>
        <a:lstStyle/>
        <a:p>
          <a:endParaRPr lang="en-GB"/>
        </a:p>
      </dgm:t>
    </dgm:pt>
    <dgm:pt modelId="{123827F2-4958-4818-86F2-0BA11D9AF06D}" type="pres">
      <dgm:prSet presAssocID="{4C2210FD-E175-4564-9CD2-40B47008E743}" presName="sibTrans" presStyleCnt="0"/>
      <dgm:spPr/>
    </dgm:pt>
    <dgm:pt modelId="{2341D26D-017F-48DA-B388-F122CD200CF9}" type="pres">
      <dgm:prSet presAssocID="{9F065C4F-9E01-4942-97E1-F138D467C4B9}" presName="node" presStyleLbl="node1" presStyleIdx="4" presStyleCnt="9">
        <dgm:presLayoutVars>
          <dgm:bulletEnabled val="1"/>
        </dgm:presLayoutVars>
      </dgm:prSet>
      <dgm:spPr/>
      <dgm:t>
        <a:bodyPr/>
        <a:lstStyle/>
        <a:p>
          <a:endParaRPr lang="en-GB"/>
        </a:p>
      </dgm:t>
    </dgm:pt>
    <dgm:pt modelId="{A4DB9C0A-10FC-4260-8F49-737F90084ADE}" type="pres">
      <dgm:prSet presAssocID="{21C82A29-B733-4432-B40A-EE4596439881}" presName="sibTrans" presStyleCnt="0"/>
      <dgm:spPr/>
    </dgm:pt>
    <dgm:pt modelId="{DC83887A-8EAC-46E3-A9D7-659E3A48B690}" type="pres">
      <dgm:prSet presAssocID="{66FF0A69-DC84-401C-BD84-217E7B95777B}" presName="node" presStyleLbl="node1" presStyleIdx="5" presStyleCnt="9">
        <dgm:presLayoutVars>
          <dgm:bulletEnabled val="1"/>
        </dgm:presLayoutVars>
      </dgm:prSet>
      <dgm:spPr/>
      <dgm:t>
        <a:bodyPr/>
        <a:lstStyle/>
        <a:p>
          <a:endParaRPr lang="en-GB"/>
        </a:p>
      </dgm:t>
    </dgm:pt>
    <dgm:pt modelId="{6B6B68E4-826F-4419-9040-7BF48D1A188D}" type="pres">
      <dgm:prSet presAssocID="{D38C8632-A0F3-4FDB-8939-CBB4948B0CDA}" presName="sibTrans" presStyleCnt="0"/>
      <dgm:spPr/>
    </dgm:pt>
    <dgm:pt modelId="{6F8122F8-EF37-4064-8C44-F11A56998E7C}" type="pres">
      <dgm:prSet presAssocID="{3C43CE24-26C1-40CB-9CEC-53BD00412FA2}" presName="node" presStyleLbl="node1" presStyleIdx="6" presStyleCnt="9">
        <dgm:presLayoutVars>
          <dgm:bulletEnabled val="1"/>
        </dgm:presLayoutVars>
      </dgm:prSet>
      <dgm:spPr/>
      <dgm:t>
        <a:bodyPr/>
        <a:lstStyle/>
        <a:p>
          <a:endParaRPr lang="en-GB"/>
        </a:p>
      </dgm:t>
    </dgm:pt>
    <dgm:pt modelId="{505EA21A-21AA-4A51-A710-76E6FBA89E31}" type="pres">
      <dgm:prSet presAssocID="{9FF10B7B-1DE7-4D7F-8D65-8FCBF400B5CF}" presName="sibTrans" presStyleCnt="0"/>
      <dgm:spPr/>
    </dgm:pt>
    <dgm:pt modelId="{B70C23A8-B93E-45E2-B5E5-DE0C81D88E53}" type="pres">
      <dgm:prSet presAssocID="{10ED1970-1EC8-4E35-86D5-554C312F8932}" presName="node" presStyleLbl="node1" presStyleIdx="7" presStyleCnt="9">
        <dgm:presLayoutVars>
          <dgm:bulletEnabled val="1"/>
        </dgm:presLayoutVars>
      </dgm:prSet>
      <dgm:spPr/>
      <dgm:t>
        <a:bodyPr/>
        <a:lstStyle/>
        <a:p>
          <a:endParaRPr lang="en-GB"/>
        </a:p>
      </dgm:t>
    </dgm:pt>
    <dgm:pt modelId="{B7A3F440-E2AC-4FE5-A74C-859D3E2919B8}" type="pres">
      <dgm:prSet presAssocID="{7C520640-2239-4BF2-AE34-CBA581F08F6C}" presName="sibTrans" presStyleCnt="0"/>
      <dgm:spPr/>
    </dgm:pt>
    <dgm:pt modelId="{F2CE9BD6-BA87-4570-906E-258592408601}" type="pres">
      <dgm:prSet presAssocID="{57BC663C-148E-41F8-BB29-BFEB053DD4AC}" presName="node" presStyleLbl="node1" presStyleIdx="8" presStyleCnt="9">
        <dgm:presLayoutVars>
          <dgm:bulletEnabled val="1"/>
        </dgm:presLayoutVars>
      </dgm:prSet>
      <dgm:spPr/>
      <dgm:t>
        <a:bodyPr/>
        <a:lstStyle/>
        <a:p>
          <a:endParaRPr lang="en-GB"/>
        </a:p>
      </dgm:t>
    </dgm:pt>
  </dgm:ptLst>
  <dgm:cxnLst>
    <dgm:cxn modelId="{654381A5-AECF-4E4E-9C8C-5AA971519C74}" srcId="{44337C1E-3DEC-44D7-BD07-E5935F46EB10}" destId="{C55566D3-EE11-43A1-A8F8-849F2B3F000D}" srcOrd="1" destOrd="0" parTransId="{F8BEFE39-0768-4EDD-817A-4345F67B8770}" sibTransId="{208C0C4F-0AE1-48A9-8E99-2446577E8D5D}"/>
    <dgm:cxn modelId="{B14AEDE6-BB02-4DA0-B86D-46898EBF4682}" type="presOf" srcId="{44337C1E-3DEC-44D7-BD07-E5935F46EB10}" destId="{57267A1A-FE93-4538-8F6C-5A3CA16FE62A}" srcOrd="0" destOrd="0" presId="urn:microsoft.com/office/officeart/2005/8/layout/default"/>
    <dgm:cxn modelId="{F6970332-3284-42B1-95EB-81E00F384736}" srcId="{44337C1E-3DEC-44D7-BD07-E5935F46EB10}" destId="{5D56E0AB-3DBA-424B-A7BB-CB38333AE19E}" srcOrd="0" destOrd="0" parTransId="{22036A76-4E97-49A5-AE2A-4DF1CB220237}" sibTransId="{5EC2B984-51AC-48B6-B1B6-AD9D09902656}"/>
    <dgm:cxn modelId="{57A2D86E-B082-4464-9A87-F24E23916AF0}" type="presOf" srcId="{10ED1970-1EC8-4E35-86D5-554C312F8932}" destId="{B70C23A8-B93E-45E2-B5E5-DE0C81D88E53}" srcOrd="0" destOrd="0" presId="urn:microsoft.com/office/officeart/2005/8/layout/default"/>
    <dgm:cxn modelId="{47D0E702-0212-4CC4-B175-6E6CF7760A3B}" srcId="{44337C1E-3DEC-44D7-BD07-E5935F46EB10}" destId="{8E946A1C-588E-4D10-AAFB-B098614820C9}" srcOrd="2" destOrd="0" parTransId="{F3FE078F-6D82-4B01-93F5-FB0F7DCBD612}" sibTransId="{3CEF3A79-7187-43CB-8B26-2B076ABED772}"/>
    <dgm:cxn modelId="{3B56A78A-ACDD-4ABE-AEBC-00455CEFA380}" type="presOf" srcId="{66FF0A69-DC84-401C-BD84-217E7B95777B}" destId="{DC83887A-8EAC-46E3-A9D7-659E3A48B690}" srcOrd="0" destOrd="0" presId="urn:microsoft.com/office/officeart/2005/8/layout/default"/>
    <dgm:cxn modelId="{723B5608-9030-44BC-8ECC-78B88D846869}" type="presOf" srcId="{57BC663C-148E-41F8-BB29-BFEB053DD4AC}" destId="{F2CE9BD6-BA87-4570-906E-258592408601}" srcOrd="0" destOrd="0" presId="urn:microsoft.com/office/officeart/2005/8/layout/default"/>
    <dgm:cxn modelId="{5291071C-C8B3-4595-A7F1-22569929B710}" type="presOf" srcId="{C55566D3-EE11-43A1-A8F8-849F2B3F000D}" destId="{32B55A25-5192-4FED-9894-8B2F45B15B3F}" srcOrd="0" destOrd="0" presId="urn:microsoft.com/office/officeart/2005/8/layout/default"/>
    <dgm:cxn modelId="{606A5C4F-204B-4976-AF19-8B8A3324FF2D}" srcId="{44337C1E-3DEC-44D7-BD07-E5935F46EB10}" destId="{9F065C4F-9E01-4942-97E1-F138D467C4B9}" srcOrd="4" destOrd="0" parTransId="{209C8DA1-8611-44FF-B9D8-38F9E53AD924}" sibTransId="{21C82A29-B733-4432-B40A-EE4596439881}"/>
    <dgm:cxn modelId="{4B33B7E4-1297-4F48-A1D9-F0A4A75BF398}" type="presOf" srcId="{1E66CA15-670C-41C6-88CF-6C6FB37BEDEC}" destId="{2FC63CD7-C7B0-4A29-AB14-A758BEE7CEB9}" srcOrd="0" destOrd="0" presId="urn:microsoft.com/office/officeart/2005/8/layout/default"/>
    <dgm:cxn modelId="{AFDE7FBD-29FA-41A5-BECE-F27A809A5E92}" srcId="{44337C1E-3DEC-44D7-BD07-E5935F46EB10}" destId="{3C43CE24-26C1-40CB-9CEC-53BD00412FA2}" srcOrd="6" destOrd="0" parTransId="{FA50D743-D10C-4810-ACB1-609C14FAB925}" sibTransId="{9FF10B7B-1DE7-4D7F-8D65-8FCBF400B5CF}"/>
    <dgm:cxn modelId="{BD60119B-D1B6-4806-B804-EC917CBB3EBE}" srcId="{44337C1E-3DEC-44D7-BD07-E5935F46EB10}" destId="{66FF0A69-DC84-401C-BD84-217E7B95777B}" srcOrd="5" destOrd="0" parTransId="{8E4DB19B-FFE0-445E-A24E-98DD789DFDCE}" sibTransId="{D38C8632-A0F3-4FDB-8939-CBB4948B0CDA}"/>
    <dgm:cxn modelId="{F7DD565F-5B47-4466-A2AE-856DBEC407F6}" srcId="{44337C1E-3DEC-44D7-BD07-E5935F46EB10}" destId="{1E66CA15-670C-41C6-88CF-6C6FB37BEDEC}" srcOrd="3" destOrd="0" parTransId="{D6A356B4-23E3-4251-81A2-733B7CA0F3D4}" sibTransId="{4C2210FD-E175-4564-9CD2-40B47008E743}"/>
    <dgm:cxn modelId="{941E8EB4-B63E-481E-8E76-5EAF13800409}" type="presOf" srcId="{9F065C4F-9E01-4942-97E1-F138D467C4B9}" destId="{2341D26D-017F-48DA-B388-F122CD200CF9}" srcOrd="0" destOrd="0" presId="urn:microsoft.com/office/officeart/2005/8/layout/default"/>
    <dgm:cxn modelId="{E2ABD5FE-B6F4-4D19-B609-E818F96B1DA4}" srcId="{44337C1E-3DEC-44D7-BD07-E5935F46EB10}" destId="{10ED1970-1EC8-4E35-86D5-554C312F8932}" srcOrd="7" destOrd="0" parTransId="{864E0FA4-5369-4654-BE1A-67D4835FAE28}" sibTransId="{7C520640-2239-4BF2-AE34-CBA581F08F6C}"/>
    <dgm:cxn modelId="{A32D458B-91A5-441D-B25B-01674FF600FE}" type="presOf" srcId="{3C43CE24-26C1-40CB-9CEC-53BD00412FA2}" destId="{6F8122F8-EF37-4064-8C44-F11A56998E7C}" srcOrd="0" destOrd="0" presId="urn:microsoft.com/office/officeart/2005/8/layout/default"/>
    <dgm:cxn modelId="{2650E2D8-2C8D-4C42-BD3F-7382F2F7FD1C}" type="presOf" srcId="{8E946A1C-588E-4D10-AAFB-B098614820C9}" destId="{E9A57943-C790-49F4-942E-91EC1FFC140A}" srcOrd="0" destOrd="0" presId="urn:microsoft.com/office/officeart/2005/8/layout/default"/>
    <dgm:cxn modelId="{C851E5B6-1A47-40E0-BD36-C4115C25B2B5}" srcId="{44337C1E-3DEC-44D7-BD07-E5935F46EB10}" destId="{57BC663C-148E-41F8-BB29-BFEB053DD4AC}" srcOrd="8" destOrd="0" parTransId="{19DF4504-563F-4B04-BE8A-F0CB567FF00F}" sibTransId="{9F42ABC1-F862-4B56-B56B-F242BA43E39D}"/>
    <dgm:cxn modelId="{679099FB-2F15-448B-BFB4-B78FE6DEDF75}" type="presOf" srcId="{5D56E0AB-3DBA-424B-A7BB-CB38333AE19E}" destId="{33084163-E121-4A33-AFE4-16F6495601A8}" srcOrd="0" destOrd="0" presId="urn:microsoft.com/office/officeart/2005/8/layout/default"/>
    <dgm:cxn modelId="{881ED0FD-4079-458E-851C-6A861C2A93ED}" type="presParOf" srcId="{57267A1A-FE93-4538-8F6C-5A3CA16FE62A}" destId="{33084163-E121-4A33-AFE4-16F6495601A8}" srcOrd="0" destOrd="0" presId="urn:microsoft.com/office/officeart/2005/8/layout/default"/>
    <dgm:cxn modelId="{3A431064-058A-4988-82A3-C51F08CDBD1A}" type="presParOf" srcId="{57267A1A-FE93-4538-8F6C-5A3CA16FE62A}" destId="{FB88C943-1D13-4B37-9E12-E0B2C5A22677}" srcOrd="1" destOrd="0" presId="urn:microsoft.com/office/officeart/2005/8/layout/default"/>
    <dgm:cxn modelId="{BFC9FBCF-E92F-43C8-945B-F7BF0D633A04}" type="presParOf" srcId="{57267A1A-FE93-4538-8F6C-5A3CA16FE62A}" destId="{32B55A25-5192-4FED-9894-8B2F45B15B3F}" srcOrd="2" destOrd="0" presId="urn:microsoft.com/office/officeart/2005/8/layout/default"/>
    <dgm:cxn modelId="{74BE904B-6A09-42A0-8925-15D9201BB8A2}" type="presParOf" srcId="{57267A1A-FE93-4538-8F6C-5A3CA16FE62A}" destId="{D90CC619-5F7B-4DF9-A074-7677C4C3BCFA}" srcOrd="3" destOrd="0" presId="urn:microsoft.com/office/officeart/2005/8/layout/default"/>
    <dgm:cxn modelId="{411304AA-A3ED-4B90-BBA8-58F47559EF7D}" type="presParOf" srcId="{57267A1A-FE93-4538-8F6C-5A3CA16FE62A}" destId="{E9A57943-C790-49F4-942E-91EC1FFC140A}" srcOrd="4" destOrd="0" presId="urn:microsoft.com/office/officeart/2005/8/layout/default"/>
    <dgm:cxn modelId="{FEF5BD32-7691-44BC-964B-B0AF42BD9A47}" type="presParOf" srcId="{57267A1A-FE93-4538-8F6C-5A3CA16FE62A}" destId="{B9F7BC0C-A541-40FA-A206-174B0B81E1CE}" srcOrd="5" destOrd="0" presId="urn:microsoft.com/office/officeart/2005/8/layout/default"/>
    <dgm:cxn modelId="{C8E0848A-69DC-4B0B-AA39-52488B83A308}" type="presParOf" srcId="{57267A1A-FE93-4538-8F6C-5A3CA16FE62A}" destId="{2FC63CD7-C7B0-4A29-AB14-A758BEE7CEB9}" srcOrd="6" destOrd="0" presId="urn:microsoft.com/office/officeart/2005/8/layout/default"/>
    <dgm:cxn modelId="{F264D327-5CA4-4DCF-BB33-9B7CDBF8F4E2}" type="presParOf" srcId="{57267A1A-FE93-4538-8F6C-5A3CA16FE62A}" destId="{123827F2-4958-4818-86F2-0BA11D9AF06D}" srcOrd="7" destOrd="0" presId="urn:microsoft.com/office/officeart/2005/8/layout/default"/>
    <dgm:cxn modelId="{0E546415-E173-4689-82B2-058CC232926F}" type="presParOf" srcId="{57267A1A-FE93-4538-8F6C-5A3CA16FE62A}" destId="{2341D26D-017F-48DA-B388-F122CD200CF9}" srcOrd="8" destOrd="0" presId="urn:microsoft.com/office/officeart/2005/8/layout/default"/>
    <dgm:cxn modelId="{DDADDD92-67FE-4B90-9006-7122C8581F2A}" type="presParOf" srcId="{57267A1A-FE93-4538-8F6C-5A3CA16FE62A}" destId="{A4DB9C0A-10FC-4260-8F49-737F90084ADE}" srcOrd="9" destOrd="0" presId="urn:microsoft.com/office/officeart/2005/8/layout/default"/>
    <dgm:cxn modelId="{4AEDF28E-690E-4C46-B77D-5361B96D6DDF}" type="presParOf" srcId="{57267A1A-FE93-4538-8F6C-5A3CA16FE62A}" destId="{DC83887A-8EAC-46E3-A9D7-659E3A48B690}" srcOrd="10" destOrd="0" presId="urn:microsoft.com/office/officeart/2005/8/layout/default"/>
    <dgm:cxn modelId="{0E84FCCF-015C-4134-BE40-CADF63A11BDC}" type="presParOf" srcId="{57267A1A-FE93-4538-8F6C-5A3CA16FE62A}" destId="{6B6B68E4-826F-4419-9040-7BF48D1A188D}" srcOrd="11" destOrd="0" presId="urn:microsoft.com/office/officeart/2005/8/layout/default"/>
    <dgm:cxn modelId="{BB33214C-1A0D-4EF7-AF18-1676E5B4BE05}" type="presParOf" srcId="{57267A1A-FE93-4538-8F6C-5A3CA16FE62A}" destId="{6F8122F8-EF37-4064-8C44-F11A56998E7C}" srcOrd="12" destOrd="0" presId="urn:microsoft.com/office/officeart/2005/8/layout/default"/>
    <dgm:cxn modelId="{D6172405-DF97-471D-ACCF-109C69EC0DAF}" type="presParOf" srcId="{57267A1A-FE93-4538-8F6C-5A3CA16FE62A}" destId="{505EA21A-21AA-4A51-A710-76E6FBA89E31}" srcOrd="13" destOrd="0" presId="urn:microsoft.com/office/officeart/2005/8/layout/default"/>
    <dgm:cxn modelId="{716836A1-44D9-4A27-A4D9-355FE653B970}" type="presParOf" srcId="{57267A1A-FE93-4538-8F6C-5A3CA16FE62A}" destId="{B70C23A8-B93E-45E2-B5E5-DE0C81D88E53}" srcOrd="14" destOrd="0" presId="urn:microsoft.com/office/officeart/2005/8/layout/default"/>
    <dgm:cxn modelId="{EF75E5EA-CA77-43DD-A0EE-CD7FBF9D9578}" type="presParOf" srcId="{57267A1A-FE93-4538-8F6C-5A3CA16FE62A}" destId="{B7A3F440-E2AC-4FE5-A74C-859D3E2919B8}" srcOrd="15" destOrd="0" presId="urn:microsoft.com/office/officeart/2005/8/layout/default"/>
    <dgm:cxn modelId="{B1B3BF55-6F08-40D1-AD97-9017850CCF88}" type="presParOf" srcId="{57267A1A-FE93-4538-8F6C-5A3CA16FE62A}" destId="{F2CE9BD6-BA87-4570-906E-25859240860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CDE12864-8F06-47D2-B0BF-72E885245646}">
      <dgm:prSet/>
      <dgm:spPr/>
      <dgm:t>
        <a:bodyPr/>
        <a:lstStyle/>
        <a:p>
          <a:r>
            <a:rPr lang="en-GB" dirty="0">
              <a:latin typeface="Arial" panose="020B0604020202020204" pitchFamily="34" charset="0"/>
              <a:cs typeface="Arial" panose="020B0604020202020204" pitchFamily="34" charset="0"/>
            </a:rPr>
            <a:t>You should look into partnering with universities to renew the workforce</a:t>
          </a:r>
        </a:p>
      </dgm:t>
    </dgm:pt>
    <dgm:pt modelId="{E0F2671B-F1CB-4B87-A01E-C8556A4CD025}" type="parTrans" cxnId="{C77FFAE4-EC47-42F2-BAD4-3CE21311AC43}">
      <dgm:prSet/>
      <dgm:spPr/>
      <dgm:t>
        <a:bodyPr/>
        <a:lstStyle/>
        <a:p>
          <a:endParaRPr lang="en-GB"/>
        </a:p>
      </dgm:t>
    </dgm:pt>
    <dgm:pt modelId="{CC988FCD-EE13-4765-9F46-2921E6661EEA}" type="sibTrans" cxnId="{C77FFAE4-EC47-42F2-BAD4-3CE21311AC43}">
      <dgm:prSet/>
      <dgm:spPr/>
      <dgm:t>
        <a:bodyPr/>
        <a:lstStyle/>
        <a:p>
          <a:endParaRPr lang="en-GB"/>
        </a:p>
      </dgm:t>
    </dgm:pt>
    <dgm:pt modelId="{E51719A9-FEAD-4852-BCE1-4FE968053830}">
      <dgm:prSet/>
      <dgm:spPr/>
      <dgm:t>
        <a:bodyPr/>
        <a:lstStyle/>
        <a:p>
          <a:r>
            <a:rPr lang="en-GB" dirty="0">
              <a:latin typeface="Arial" panose="020B0604020202020204" pitchFamily="34" charset="0"/>
              <a:cs typeface="Arial" panose="020B0604020202020204" pitchFamily="34" charset="0"/>
            </a:rPr>
            <a:t>Collaboration amongst utilities would allow them to lobby the government more successfully for increased funding</a:t>
          </a:r>
        </a:p>
      </dgm:t>
    </dgm:pt>
    <dgm:pt modelId="{57A59003-CD96-4E6A-AFCE-21977FFEE450}" type="parTrans" cxnId="{D96A2257-A2EE-4619-870B-770471DCB196}">
      <dgm:prSet/>
      <dgm:spPr/>
      <dgm:t>
        <a:bodyPr/>
        <a:lstStyle/>
        <a:p>
          <a:endParaRPr lang="en-GB"/>
        </a:p>
      </dgm:t>
    </dgm:pt>
    <dgm:pt modelId="{B44F48E7-72CA-4EEE-BDA8-C75CCB13096F}" type="sibTrans" cxnId="{D96A2257-A2EE-4619-870B-770471DCB196}">
      <dgm:prSet/>
      <dgm:spPr/>
      <dgm:t>
        <a:bodyPr/>
        <a:lstStyle/>
        <a:p>
          <a:endParaRPr lang="en-GB"/>
        </a:p>
      </dgm:t>
    </dgm:pt>
    <dgm:pt modelId="{A97C83CD-30C2-492F-BAD8-5FC2D17145CD}">
      <dgm:prSet/>
      <dgm:spPr/>
      <dgm:t>
        <a:bodyPr/>
        <a:lstStyle/>
        <a:p>
          <a:r>
            <a:rPr lang="en-GB" dirty="0">
              <a:latin typeface="Arial" panose="020B0604020202020204" pitchFamily="34" charset="0"/>
              <a:cs typeface="Arial" panose="020B0604020202020204" pitchFamily="34" charset="0"/>
            </a:rPr>
            <a:t>The industry should promote innovation in the gas industry more</a:t>
          </a:r>
        </a:p>
      </dgm:t>
    </dgm:pt>
    <dgm:pt modelId="{3C09D150-24AC-49CC-9BBA-E92D57596011}" type="parTrans" cxnId="{7C5A3F6A-9A9C-43A5-91C1-478B659E2B26}">
      <dgm:prSet/>
      <dgm:spPr/>
      <dgm:t>
        <a:bodyPr/>
        <a:lstStyle/>
        <a:p>
          <a:endParaRPr lang="en-GB"/>
        </a:p>
      </dgm:t>
    </dgm:pt>
    <dgm:pt modelId="{78F88B27-3001-46E7-9F0D-E4BB5EFCFC02}" type="sibTrans" cxnId="{7C5A3F6A-9A9C-43A5-91C1-478B659E2B26}">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3DF45B1D-BAB5-4BF7-BA9E-0FCAD7927572}" type="pres">
      <dgm:prSet presAssocID="{CDE12864-8F06-47D2-B0BF-72E885245646}" presName="text_1" presStyleLbl="node1" presStyleIdx="0" presStyleCnt="3">
        <dgm:presLayoutVars>
          <dgm:bulletEnabled val="1"/>
        </dgm:presLayoutVars>
      </dgm:prSet>
      <dgm:spPr/>
      <dgm:t>
        <a:bodyPr/>
        <a:lstStyle/>
        <a:p>
          <a:endParaRPr lang="en-GB"/>
        </a:p>
      </dgm:t>
    </dgm:pt>
    <dgm:pt modelId="{4B1E5C24-E56C-4179-81D7-4FBBE9681ED3}" type="pres">
      <dgm:prSet presAssocID="{CDE12864-8F06-47D2-B0BF-72E885245646}" presName="accent_1" presStyleCnt="0"/>
      <dgm:spPr/>
    </dgm:pt>
    <dgm:pt modelId="{739876B8-33C5-486B-8D81-395F84D022B1}" type="pres">
      <dgm:prSet presAssocID="{CDE12864-8F06-47D2-B0BF-72E885245646}" presName="accentRepeatNode" presStyleLbl="solidFgAcc1" presStyleIdx="0" presStyleCnt="3"/>
      <dgm:spPr/>
    </dgm:pt>
    <dgm:pt modelId="{0D951320-AAB5-490F-A47B-65C18A5B64A9}" type="pres">
      <dgm:prSet presAssocID="{E51719A9-FEAD-4852-BCE1-4FE968053830}" presName="text_2" presStyleLbl="node1" presStyleIdx="1" presStyleCnt="3">
        <dgm:presLayoutVars>
          <dgm:bulletEnabled val="1"/>
        </dgm:presLayoutVars>
      </dgm:prSet>
      <dgm:spPr/>
      <dgm:t>
        <a:bodyPr/>
        <a:lstStyle/>
        <a:p>
          <a:endParaRPr lang="en-GB"/>
        </a:p>
      </dgm:t>
    </dgm:pt>
    <dgm:pt modelId="{8097CBD7-725B-454F-B20E-99E693B432A4}" type="pres">
      <dgm:prSet presAssocID="{E51719A9-FEAD-4852-BCE1-4FE968053830}" presName="accent_2" presStyleCnt="0"/>
      <dgm:spPr/>
    </dgm:pt>
    <dgm:pt modelId="{7C095525-5C32-4FF1-BC9A-F06E48E70328}" type="pres">
      <dgm:prSet presAssocID="{E51719A9-FEAD-4852-BCE1-4FE968053830}" presName="accentRepeatNode" presStyleLbl="solidFgAcc1" presStyleIdx="1" presStyleCnt="3"/>
      <dgm:spPr/>
    </dgm:pt>
    <dgm:pt modelId="{2085D284-C15B-4EF2-A9AF-3B863BCE9FC1}" type="pres">
      <dgm:prSet presAssocID="{A97C83CD-30C2-492F-BAD8-5FC2D17145CD}" presName="text_3" presStyleLbl="node1" presStyleIdx="2" presStyleCnt="3">
        <dgm:presLayoutVars>
          <dgm:bulletEnabled val="1"/>
        </dgm:presLayoutVars>
      </dgm:prSet>
      <dgm:spPr/>
      <dgm:t>
        <a:bodyPr/>
        <a:lstStyle/>
        <a:p>
          <a:endParaRPr lang="en-GB"/>
        </a:p>
      </dgm:t>
    </dgm:pt>
    <dgm:pt modelId="{6C907495-B421-4B09-BCF0-24DC50865AD2}" type="pres">
      <dgm:prSet presAssocID="{A97C83CD-30C2-492F-BAD8-5FC2D17145CD}" presName="accent_3" presStyleCnt="0"/>
      <dgm:spPr/>
    </dgm:pt>
    <dgm:pt modelId="{8A004E96-78B0-4FA4-8661-01DDB12F89DF}" type="pres">
      <dgm:prSet presAssocID="{A97C83CD-30C2-492F-BAD8-5FC2D17145CD}" presName="accentRepeatNode" presStyleLbl="solidFgAcc1" presStyleIdx="2" presStyleCnt="3"/>
      <dgm:spPr/>
    </dgm:pt>
  </dgm:ptLst>
  <dgm:cxnLst>
    <dgm:cxn modelId="{B0A779D6-8DEE-497D-A526-8AF759DEAE63}" type="presOf" srcId="{CDE12864-8F06-47D2-B0BF-72E885245646}" destId="{3DF45B1D-BAB5-4BF7-BA9E-0FCAD7927572}" srcOrd="0" destOrd="0" presId="urn:microsoft.com/office/officeart/2008/layout/VerticalCurvedList"/>
    <dgm:cxn modelId="{D0B4833E-2F82-4F33-86A2-0BACC6738ACC}" type="presOf" srcId="{CC988FCD-EE13-4765-9F46-2921E6661EEA}" destId="{22BE834E-C124-4A30-9090-DA10434FEFD8}" srcOrd="0" destOrd="0" presId="urn:microsoft.com/office/officeart/2008/layout/VerticalCurvedList"/>
    <dgm:cxn modelId="{C77FFAE4-EC47-42F2-BAD4-3CE21311AC43}" srcId="{D459A8CB-300D-4D11-A7DF-2813180A01E2}" destId="{CDE12864-8F06-47D2-B0BF-72E885245646}" srcOrd="0" destOrd="0" parTransId="{E0F2671B-F1CB-4B87-A01E-C8556A4CD025}" sibTransId="{CC988FCD-EE13-4765-9F46-2921E6661EEA}"/>
    <dgm:cxn modelId="{6870D135-1E73-4274-9569-2A9D13831F42}" type="presOf" srcId="{A97C83CD-30C2-492F-BAD8-5FC2D17145CD}" destId="{2085D284-C15B-4EF2-A9AF-3B863BCE9FC1}" srcOrd="0" destOrd="0" presId="urn:microsoft.com/office/officeart/2008/layout/VerticalCurvedList"/>
    <dgm:cxn modelId="{7C5A3F6A-9A9C-43A5-91C1-478B659E2B26}" srcId="{D459A8CB-300D-4D11-A7DF-2813180A01E2}" destId="{A97C83CD-30C2-492F-BAD8-5FC2D17145CD}" srcOrd="2" destOrd="0" parTransId="{3C09D150-24AC-49CC-9BBA-E92D57596011}" sibTransId="{78F88B27-3001-46E7-9F0D-E4BB5EFCFC02}"/>
    <dgm:cxn modelId="{2B7C0A23-1B02-4719-BED3-37776C3CF367}" type="presOf" srcId="{E51719A9-FEAD-4852-BCE1-4FE968053830}" destId="{0D951320-AAB5-490F-A47B-65C18A5B64A9}" srcOrd="0" destOrd="0" presId="urn:microsoft.com/office/officeart/2008/layout/VerticalCurvedList"/>
    <dgm:cxn modelId="{880A739B-5F12-4BB4-BD5A-D9BEC4E6C64E}" type="presOf" srcId="{D459A8CB-300D-4D11-A7DF-2813180A01E2}" destId="{0D00B434-B061-4F65-8E54-EE4636341EBE}" srcOrd="0" destOrd="0" presId="urn:microsoft.com/office/officeart/2008/layout/VerticalCurvedList"/>
    <dgm:cxn modelId="{D96A2257-A2EE-4619-870B-770471DCB196}" srcId="{D459A8CB-300D-4D11-A7DF-2813180A01E2}" destId="{E51719A9-FEAD-4852-BCE1-4FE968053830}" srcOrd="1" destOrd="0" parTransId="{57A59003-CD96-4E6A-AFCE-21977FFEE450}" sibTransId="{B44F48E7-72CA-4EEE-BDA8-C75CCB13096F}"/>
    <dgm:cxn modelId="{26102FA3-FEFD-48B6-AD8B-76A2640FC1DD}" type="presParOf" srcId="{0D00B434-B061-4F65-8E54-EE4636341EBE}" destId="{B6E7EB3E-68ED-4990-8F9E-569126CD3B4D}" srcOrd="0" destOrd="0" presId="urn:microsoft.com/office/officeart/2008/layout/VerticalCurvedList"/>
    <dgm:cxn modelId="{43921016-83B6-41C3-BEAE-DE20B2CB3B75}" type="presParOf" srcId="{B6E7EB3E-68ED-4990-8F9E-569126CD3B4D}" destId="{050A3109-8A74-46C1-BCD9-6E87423316F1}" srcOrd="0" destOrd="0" presId="urn:microsoft.com/office/officeart/2008/layout/VerticalCurvedList"/>
    <dgm:cxn modelId="{C3A9C479-110B-4886-899C-8F83FD916048}" type="presParOf" srcId="{050A3109-8A74-46C1-BCD9-6E87423316F1}" destId="{C51D367A-D326-4AF5-8B67-37221E78DE51}" srcOrd="0" destOrd="0" presId="urn:microsoft.com/office/officeart/2008/layout/VerticalCurvedList"/>
    <dgm:cxn modelId="{05E7B2C9-5BD5-4018-B63A-18B19290CA3C}" type="presParOf" srcId="{050A3109-8A74-46C1-BCD9-6E87423316F1}" destId="{22BE834E-C124-4A30-9090-DA10434FEFD8}" srcOrd="1" destOrd="0" presId="urn:microsoft.com/office/officeart/2008/layout/VerticalCurvedList"/>
    <dgm:cxn modelId="{E970D3FF-4786-4A92-BEF5-C48CFB0A60AD}" type="presParOf" srcId="{050A3109-8A74-46C1-BCD9-6E87423316F1}" destId="{CA0CEFC9-4421-493F-8ADC-C7BB6847E039}" srcOrd="2" destOrd="0" presId="urn:microsoft.com/office/officeart/2008/layout/VerticalCurvedList"/>
    <dgm:cxn modelId="{70B297B7-7322-432F-9C7A-77DA46BCF1BF}" type="presParOf" srcId="{050A3109-8A74-46C1-BCD9-6E87423316F1}" destId="{D8C9E172-54FE-4554-94DF-7C890B71CD45}" srcOrd="3" destOrd="0" presId="urn:microsoft.com/office/officeart/2008/layout/VerticalCurvedList"/>
    <dgm:cxn modelId="{6B905BC7-D95E-4770-B934-A5A2D7CA4DB7}" type="presParOf" srcId="{B6E7EB3E-68ED-4990-8F9E-569126CD3B4D}" destId="{3DF45B1D-BAB5-4BF7-BA9E-0FCAD7927572}" srcOrd="1" destOrd="0" presId="urn:microsoft.com/office/officeart/2008/layout/VerticalCurvedList"/>
    <dgm:cxn modelId="{6D98DE43-643E-4ED7-B759-3100D17B2E09}" type="presParOf" srcId="{B6E7EB3E-68ED-4990-8F9E-569126CD3B4D}" destId="{4B1E5C24-E56C-4179-81D7-4FBBE9681ED3}" srcOrd="2" destOrd="0" presId="urn:microsoft.com/office/officeart/2008/layout/VerticalCurvedList"/>
    <dgm:cxn modelId="{5AFC337D-AC34-48D5-9632-BE01321D5C8C}" type="presParOf" srcId="{4B1E5C24-E56C-4179-81D7-4FBBE9681ED3}" destId="{739876B8-33C5-486B-8D81-395F84D022B1}" srcOrd="0" destOrd="0" presId="urn:microsoft.com/office/officeart/2008/layout/VerticalCurvedList"/>
    <dgm:cxn modelId="{09AB57A9-D44F-4E8C-BE20-8C2111BFB7EA}" type="presParOf" srcId="{B6E7EB3E-68ED-4990-8F9E-569126CD3B4D}" destId="{0D951320-AAB5-490F-A47B-65C18A5B64A9}" srcOrd="3" destOrd="0" presId="urn:microsoft.com/office/officeart/2008/layout/VerticalCurvedList"/>
    <dgm:cxn modelId="{A55098CE-0013-476A-A55B-799A52F64D9C}" type="presParOf" srcId="{B6E7EB3E-68ED-4990-8F9E-569126CD3B4D}" destId="{8097CBD7-725B-454F-B20E-99E693B432A4}" srcOrd="4" destOrd="0" presId="urn:microsoft.com/office/officeart/2008/layout/VerticalCurvedList"/>
    <dgm:cxn modelId="{A0276965-9039-44DE-BBC9-C3E2B1717934}" type="presParOf" srcId="{8097CBD7-725B-454F-B20E-99E693B432A4}" destId="{7C095525-5C32-4FF1-BC9A-F06E48E70328}" srcOrd="0" destOrd="0" presId="urn:microsoft.com/office/officeart/2008/layout/VerticalCurvedList"/>
    <dgm:cxn modelId="{C66C0CE2-D4C0-4E59-A72B-00CE0BA607C0}" type="presParOf" srcId="{B6E7EB3E-68ED-4990-8F9E-569126CD3B4D}" destId="{2085D284-C15B-4EF2-A9AF-3B863BCE9FC1}" srcOrd="5" destOrd="0" presId="urn:microsoft.com/office/officeart/2008/layout/VerticalCurvedList"/>
    <dgm:cxn modelId="{4225F8E6-85EF-408F-9780-4959FD2B94F4}" type="presParOf" srcId="{B6E7EB3E-68ED-4990-8F9E-569126CD3B4D}" destId="{6C907495-B421-4B09-BCF0-24DC50865AD2}" srcOrd="6" destOrd="0" presId="urn:microsoft.com/office/officeart/2008/layout/VerticalCurvedList"/>
    <dgm:cxn modelId="{682B07C4-754A-4861-97F8-1380FFE31586}" type="presParOf" srcId="{6C907495-B421-4B09-BCF0-24DC50865AD2}" destId="{8A004E96-78B0-4FA4-8661-01DDB12F89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a:solidFill>
                <a:schemeClr val="bg1"/>
              </a:solidFill>
              <a:latin typeface="Arial" panose="020B0604020202020204" pitchFamily="34" charset="0"/>
              <a:cs typeface="Arial" panose="020B0604020202020204" pitchFamily="34" charset="0"/>
            </a:rPr>
            <a:t>You should always look to minimise your company’s impact on the environment</a:t>
          </a:r>
        </a:p>
      </dgm:t>
    </dgm:pt>
    <dgm:pt modelId="{5F9ACA02-0976-4105-8BEC-4374E6C2B20E}" type="parTrans" cxnId="{1C70C5B1-FBE9-4403-9F05-71A70F4C53BB}">
      <dgm:prSet/>
      <dgm:spPr/>
      <dgm:t>
        <a:bodyPr/>
        <a:lstStyle/>
        <a:p>
          <a:endParaRPr lang="en-GB" sz="1500">
            <a:solidFill>
              <a:schemeClr val="bg1"/>
            </a:solidFill>
          </a:endParaRPr>
        </a:p>
      </dgm:t>
    </dgm:pt>
    <dgm:pt modelId="{55C18A0F-EA0F-4E3C-98D7-EAADBCCE3F38}" type="sibTrans" cxnId="{1C70C5B1-FBE9-4403-9F05-71A70F4C53BB}">
      <dgm:prSet/>
      <dgm:spPr/>
      <dgm:t>
        <a:bodyPr/>
        <a:lstStyle/>
        <a:p>
          <a:endParaRPr lang="en-GB" sz="1500">
            <a:solidFill>
              <a:schemeClr val="bg1"/>
            </a:solidFill>
          </a:endParaRPr>
        </a:p>
      </dgm:t>
    </dgm:pt>
    <dgm:pt modelId="{05AA7078-D547-453B-B09E-5815791FF27F}">
      <dgm:prSet custT="1"/>
      <dgm:spPr/>
      <dgm:t>
        <a:bodyPr/>
        <a:lstStyle/>
        <a:p>
          <a:r>
            <a:rPr lang="en-GB" sz="1800" dirty="0">
              <a:solidFill>
                <a:schemeClr val="bg1"/>
              </a:solidFill>
              <a:latin typeface="Arial" panose="020B0604020202020204" pitchFamily="34" charset="0"/>
              <a:cs typeface="Arial" panose="020B0604020202020204" pitchFamily="34" charset="0"/>
            </a:rPr>
            <a:t>Engagement with environmental groups is good but it should not just be for its own sake</a:t>
          </a:r>
        </a:p>
      </dgm:t>
    </dgm:pt>
    <dgm:pt modelId="{7153AD0E-6888-4E56-90BD-6147F2CD5C97}" type="parTrans" cxnId="{D815B6F0-FC89-4E29-891C-8213A2D8BCA5}">
      <dgm:prSet/>
      <dgm:spPr/>
      <dgm:t>
        <a:bodyPr/>
        <a:lstStyle/>
        <a:p>
          <a:endParaRPr lang="en-GB"/>
        </a:p>
      </dgm:t>
    </dgm:pt>
    <dgm:pt modelId="{16061C64-807B-48DF-99DA-0137445C0E97}" type="sibTrans" cxnId="{D815B6F0-FC89-4E29-891C-8213A2D8BCA5}">
      <dgm:prSet/>
      <dgm:spPr/>
      <dgm:t>
        <a:bodyPr/>
        <a:lstStyle/>
        <a:p>
          <a:endParaRPr lang="en-GB"/>
        </a:p>
      </dgm:t>
    </dgm:pt>
    <dgm:pt modelId="{279E81E4-D585-43B8-9B9C-12C5F84CF8E6}">
      <dgm:prSet custT="1"/>
      <dgm:spPr/>
      <dgm:t>
        <a:bodyPr/>
        <a:lstStyle/>
        <a:p>
          <a:r>
            <a:rPr lang="en-GB" sz="1800" dirty="0">
              <a:solidFill>
                <a:schemeClr val="bg1"/>
              </a:solidFill>
              <a:latin typeface="Arial" panose="020B0604020202020204" pitchFamily="34" charset="0"/>
              <a:cs typeface="Arial" panose="020B0604020202020204" pitchFamily="34" charset="0"/>
            </a:rPr>
            <a:t>You should talk to a range of people, not just those people who agree with you</a:t>
          </a:r>
        </a:p>
      </dgm:t>
    </dgm:pt>
    <dgm:pt modelId="{6379C2D0-2794-4028-8CEB-55EA15B67B14}" type="parTrans" cxnId="{C1A27ED9-DABE-4EC2-A6DD-F8D61E1F14FF}">
      <dgm:prSet/>
      <dgm:spPr/>
      <dgm:t>
        <a:bodyPr/>
        <a:lstStyle/>
        <a:p>
          <a:endParaRPr lang="en-GB"/>
        </a:p>
      </dgm:t>
    </dgm:pt>
    <dgm:pt modelId="{A3706A1A-9861-414C-AE59-23D4C3F5166F}" type="sibTrans" cxnId="{C1A27ED9-DABE-4EC2-A6DD-F8D61E1F14FF}">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92D126F9-D11D-4B94-8870-7A869EE6D0F7}" type="pres">
      <dgm:prSet presAssocID="{3264E3FF-F9BD-40A3-A761-828324B981D0}" presName="text_1" presStyleLbl="node1" presStyleIdx="0" presStyleCnt="3">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3"/>
      <dgm:spPr/>
    </dgm:pt>
    <dgm:pt modelId="{6B0B7AA0-6784-4B4D-95B4-9FC492B4B073}" type="pres">
      <dgm:prSet presAssocID="{05AA7078-D547-453B-B09E-5815791FF27F}" presName="text_2" presStyleLbl="node1" presStyleIdx="1" presStyleCnt="3">
        <dgm:presLayoutVars>
          <dgm:bulletEnabled val="1"/>
        </dgm:presLayoutVars>
      </dgm:prSet>
      <dgm:spPr/>
      <dgm:t>
        <a:bodyPr/>
        <a:lstStyle/>
        <a:p>
          <a:endParaRPr lang="en-GB"/>
        </a:p>
      </dgm:t>
    </dgm:pt>
    <dgm:pt modelId="{8E2C53BE-5F59-4EAC-8570-8F4513CFACDD}" type="pres">
      <dgm:prSet presAssocID="{05AA7078-D547-453B-B09E-5815791FF27F}" presName="accent_2" presStyleCnt="0"/>
      <dgm:spPr/>
    </dgm:pt>
    <dgm:pt modelId="{31A41983-2A59-45FA-A408-D3EB0055AE49}" type="pres">
      <dgm:prSet presAssocID="{05AA7078-D547-453B-B09E-5815791FF27F}" presName="accentRepeatNode" presStyleLbl="solidFgAcc1" presStyleIdx="1" presStyleCnt="3"/>
      <dgm:spPr/>
    </dgm:pt>
    <dgm:pt modelId="{CA535AB7-C86F-4B29-B4FB-96BB64880815}" type="pres">
      <dgm:prSet presAssocID="{279E81E4-D585-43B8-9B9C-12C5F84CF8E6}" presName="text_3" presStyleLbl="node1" presStyleIdx="2" presStyleCnt="3">
        <dgm:presLayoutVars>
          <dgm:bulletEnabled val="1"/>
        </dgm:presLayoutVars>
      </dgm:prSet>
      <dgm:spPr/>
      <dgm:t>
        <a:bodyPr/>
        <a:lstStyle/>
        <a:p>
          <a:endParaRPr lang="en-GB"/>
        </a:p>
      </dgm:t>
    </dgm:pt>
    <dgm:pt modelId="{AAB99E44-223B-40FA-841A-D8E96E0711F6}" type="pres">
      <dgm:prSet presAssocID="{279E81E4-D585-43B8-9B9C-12C5F84CF8E6}" presName="accent_3" presStyleCnt="0"/>
      <dgm:spPr/>
    </dgm:pt>
    <dgm:pt modelId="{306940FF-96A3-4454-A8DF-70FF2749ED6B}" type="pres">
      <dgm:prSet presAssocID="{279E81E4-D585-43B8-9B9C-12C5F84CF8E6}" presName="accentRepeatNode" presStyleLbl="solidFgAcc1" presStyleIdx="2" presStyleCnt="3"/>
      <dgm:spPr/>
    </dgm:pt>
  </dgm:ptLst>
  <dgm:cxnLst>
    <dgm:cxn modelId="{1C70C5B1-FBE9-4403-9F05-71A70F4C53BB}" srcId="{D459A8CB-300D-4D11-A7DF-2813180A01E2}" destId="{3264E3FF-F9BD-40A3-A761-828324B981D0}" srcOrd="0" destOrd="0" parTransId="{5F9ACA02-0976-4105-8BEC-4374E6C2B20E}" sibTransId="{55C18A0F-EA0F-4E3C-98D7-EAADBCCE3F38}"/>
    <dgm:cxn modelId="{0EE9AE33-A445-4F28-8A16-51A15BCC4117}" type="presOf" srcId="{D459A8CB-300D-4D11-A7DF-2813180A01E2}" destId="{0D00B434-B061-4F65-8E54-EE4636341EBE}" srcOrd="0" destOrd="0" presId="urn:microsoft.com/office/officeart/2008/layout/VerticalCurvedList"/>
    <dgm:cxn modelId="{C1A27ED9-DABE-4EC2-A6DD-F8D61E1F14FF}" srcId="{D459A8CB-300D-4D11-A7DF-2813180A01E2}" destId="{279E81E4-D585-43B8-9B9C-12C5F84CF8E6}" srcOrd="2" destOrd="0" parTransId="{6379C2D0-2794-4028-8CEB-55EA15B67B14}" sibTransId="{A3706A1A-9861-414C-AE59-23D4C3F5166F}"/>
    <dgm:cxn modelId="{A26F6BB8-4283-45A3-B7A9-A3B9ACEA3F4D}" type="presOf" srcId="{3264E3FF-F9BD-40A3-A761-828324B981D0}" destId="{92D126F9-D11D-4B94-8870-7A869EE6D0F7}" srcOrd="0" destOrd="0" presId="urn:microsoft.com/office/officeart/2008/layout/VerticalCurvedList"/>
    <dgm:cxn modelId="{11143FFA-B1A6-4BC5-A35E-5CC74AAE2D5F}" type="presOf" srcId="{55C18A0F-EA0F-4E3C-98D7-EAADBCCE3F38}" destId="{22BE834E-C124-4A30-9090-DA10434FEFD8}" srcOrd="0" destOrd="0" presId="urn:microsoft.com/office/officeart/2008/layout/VerticalCurvedList"/>
    <dgm:cxn modelId="{E4E6C9D7-0405-4E21-B211-56205BA2FE24}" type="presOf" srcId="{279E81E4-D585-43B8-9B9C-12C5F84CF8E6}" destId="{CA535AB7-C86F-4B29-B4FB-96BB64880815}" srcOrd="0" destOrd="0" presId="urn:microsoft.com/office/officeart/2008/layout/VerticalCurvedList"/>
    <dgm:cxn modelId="{D815B6F0-FC89-4E29-891C-8213A2D8BCA5}" srcId="{D459A8CB-300D-4D11-A7DF-2813180A01E2}" destId="{05AA7078-D547-453B-B09E-5815791FF27F}" srcOrd="1" destOrd="0" parTransId="{7153AD0E-6888-4E56-90BD-6147F2CD5C97}" sibTransId="{16061C64-807B-48DF-99DA-0137445C0E97}"/>
    <dgm:cxn modelId="{097AC91A-AE66-4EA5-839B-017BCA5E8575}" type="presOf" srcId="{05AA7078-D547-453B-B09E-5815791FF27F}" destId="{6B0B7AA0-6784-4B4D-95B4-9FC492B4B073}" srcOrd="0" destOrd="0" presId="urn:microsoft.com/office/officeart/2008/layout/VerticalCurvedList"/>
    <dgm:cxn modelId="{D2DD28F7-D735-463F-8DC3-6D3183976556}" type="presParOf" srcId="{0D00B434-B061-4F65-8E54-EE4636341EBE}" destId="{B6E7EB3E-68ED-4990-8F9E-569126CD3B4D}" srcOrd="0" destOrd="0" presId="urn:microsoft.com/office/officeart/2008/layout/VerticalCurvedList"/>
    <dgm:cxn modelId="{86C5BDFB-E749-4675-9D28-99970213C2F4}" type="presParOf" srcId="{B6E7EB3E-68ED-4990-8F9E-569126CD3B4D}" destId="{050A3109-8A74-46C1-BCD9-6E87423316F1}" srcOrd="0" destOrd="0" presId="urn:microsoft.com/office/officeart/2008/layout/VerticalCurvedList"/>
    <dgm:cxn modelId="{E8202EAA-758E-4942-BC65-95E4F8807129}" type="presParOf" srcId="{050A3109-8A74-46C1-BCD9-6E87423316F1}" destId="{C51D367A-D326-4AF5-8B67-37221E78DE51}" srcOrd="0" destOrd="0" presId="urn:microsoft.com/office/officeart/2008/layout/VerticalCurvedList"/>
    <dgm:cxn modelId="{216A6369-412C-429D-943A-6C7CE78084B5}" type="presParOf" srcId="{050A3109-8A74-46C1-BCD9-6E87423316F1}" destId="{22BE834E-C124-4A30-9090-DA10434FEFD8}" srcOrd="1" destOrd="0" presId="urn:microsoft.com/office/officeart/2008/layout/VerticalCurvedList"/>
    <dgm:cxn modelId="{6696A6B2-7504-4BC2-A499-01833126D3B7}" type="presParOf" srcId="{050A3109-8A74-46C1-BCD9-6E87423316F1}" destId="{CA0CEFC9-4421-493F-8ADC-C7BB6847E039}" srcOrd="2" destOrd="0" presId="urn:microsoft.com/office/officeart/2008/layout/VerticalCurvedList"/>
    <dgm:cxn modelId="{FE3A9FEC-ECB3-4E09-9235-2C9208B0CF7A}" type="presParOf" srcId="{050A3109-8A74-46C1-BCD9-6E87423316F1}" destId="{D8C9E172-54FE-4554-94DF-7C890B71CD45}" srcOrd="3" destOrd="0" presId="urn:microsoft.com/office/officeart/2008/layout/VerticalCurvedList"/>
    <dgm:cxn modelId="{574BBC08-C45E-4A90-8018-676C7480E52D}" type="presParOf" srcId="{B6E7EB3E-68ED-4990-8F9E-569126CD3B4D}" destId="{92D126F9-D11D-4B94-8870-7A869EE6D0F7}" srcOrd="1" destOrd="0" presId="urn:microsoft.com/office/officeart/2008/layout/VerticalCurvedList"/>
    <dgm:cxn modelId="{95B336FD-B53C-47D2-B4C2-6A755CBD01C0}" type="presParOf" srcId="{B6E7EB3E-68ED-4990-8F9E-569126CD3B4D}" destId="{4FA7B483-0FF3-46F6-8419-7F383AE07B8B}" srcOrd="2" destOrd="0" presId="urn:microsoft.com/office/officeart/2008/layout/VerticalCurvedList"/>
    <dgm:cxn modelId="{8B3BA71A-E424-46DE-B088-B103AB577BDE}" type="presParOf" srcId="{4FA7B483-0FF3-46F6-8419-7F383AE07B8B}" destId="{247A77BE-867D-46FC-B0B1-28A2780BDB1D}" srcOrd="0" destOrd="0" presId="urn:microsoft.com/office/officeart/2008/layout/VerticalCurvedList"/>
    <dgm:cxn modelId="{1CBA802E-99DC-4586-9FE3-D03803F0A16C}" type="presParOf" srcId="{B6E7EB3E-68ED-4990-8F9E-569126CD3B4D}" destId="{6B0B7AA0-6784-4B4D-95B4-9FC492B4B073}" srcOrd="3" destOrd="0" presId="urn:microsoft.com/office/officeart/2008/layout/VerticalCurvedList"/>
    <dgm:cxn modelId="{BCB340B2-76FB-4D98-AD73-38C1D2EBCCD6}" type="presParOf" srcId="{B6E7EB3E-68ED-4990-8F9E-569126CD3B4D}" destId="{8E2C53BE-5F59-4EAC-8570-8F4513CFACDD}" srcOrd="4" destOrd="0" presId="urn:microsoft.com/office/officeart/2008/layout/VerticalCurvedList"/>
    <dgm:cxn modelId="{AEDB0BFE-1840-4FA3-95B4-AB2B25BC1553}" type="presParOf" srcId="{8E2C53BE-5F59-4EAC-8570-8F4513CFACDD}" destId="{31A41983-2A59-45FA-A408-D3EB0055AE49}" srcOrd="0" destOrd="0" presId="urn:microsoft.com/office/officeart/2008/layout/VerticalCurvedList"/>
    <dgm:cxn modelId="{3ABEA16D-091F-4531-A766-71BFFE72CFB5}" type="presParOf" srcId="{B6E7EB3E-68ED-4990-8F9E-569126CD3B4D}" destId="{CA535AB7-C86F-4B29-B4FB-96BB64880815}" srcOrd="5" destOrd="0" presId="urn:microsoft.com/office/officeart/2008/layout/VerticalCurvedList"/>
    <dgm:cxn modelId="{26AC2591-7393-4A50-96AC-0BEC08E53A15}" type="presParOf" srcId="{B6E7EB3E-68ED-4990-8F9E-569126CD3B4D}" destId="{AAB99E44-223B-40FA-841A-D8E96E0711F6}" srcOrd="6" destOrd="0" presId="urn:microsoft.com/office/officeart/2008/layout/VerticalCurvedList"/>
    <dgm:cxn modelId="{3D3B52D8-4CAC-49B2-BE23-8EB1D08DE993}" type="presParOf" srcId="{AAB99E44-223B-40FA-841A-D8E96E0711F6}" destId="{306940FF-96A3-4454-A8DF-70FF2749ED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E9AA42-F9FB-450D-B96E-815FD69A65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A36438CE-D2CD-4E70-AB9C-A0FF45975FFB}">
      <dgm:prSet/>
      <dgm:spPr/>
      <dgm:t>
        <a:bodyPr/>
        <a:lstStyle/>
        <a:p>
          <a:pPr rtl="0"/>
          <a:r>
            <a:rPr lang="en-GB" dirty="0">
              <a:latin typeface="Arial" panose="020B0604020202020204" pitchFamily="34" charset="0"/>
              <a:cs typeface="Arial" panose="020B0604020202020204" pitchFamily="34" charset="0"/>
            </a:rPr>
            <a:t>Mains replacement programme ahead of schedule – replacing around 400km mains on average a year – to reduce leakage emissions</a:t>
          </a:r>
        </a:p>
      </dgm:t>
    </dgm:pt>
    <dgm:pt modelId="{554DFD14-66D1-4DEE-ABEB-577BB100975D}" type="parTrans" cxnId="{C807D19A-AADD-46E2-9D16-890B945484AA}">
      <dgm:prSet/>
      <dgm:spPr/>
      <dgm:t>
        <a:bodyPr/>
        <a:lstStyle/>
        <a:p>
          <a:endParaRPr lang="en-GB"/>
        </a:p>
      </dgm:t>
    </dgm:pt>
    <dgm:pt modelId="{FFF9E99B-8783-4C98-98CB-2CE8489A4D3A}" type="sibTrans" cxnId="{C807D19A-AADD-46E2-9D16-890B945484AA}">
      <dgm:prSet/>
      <dgm:spPr/>
      <dgm:t>
        <a:bodyPr/>
        <a:lstStyle/>
        <a:p>
          <a:endParaRPr lang="en-GB"/>
        </a:p>
      </dgm:t>
    </dgm:pt>
    <dgm:pt modelId="{10A89B3B-8A2C-4B0E-AF3C-4FF0C0109DAA}">
      <dgm:prSet/>
      <dgm:spPr/>
      <dgm:t>
        <a:bodyPr/>
        <a:lstStyle/>
        <a:p>
          <a:pPr rtl="0"/>
          <a:r>
            <a:rPr lang="en-GB" dirty="0">
              <a:latin typeface="Arial" panose="020B0604020202020204" pitchFamily="34" charset="0"/>
              <a:cs typeface="Arial" panose="020B0604020202020204" pitchFamily="34" charset="0"/>
            </a:rPr>
            <a:t>Finished our gasholder removal and remediation programme – five years early</a:t>
          </a:r>
        </a:p>
      </dgm:t>
    </dgm:pt>
    <dgm:pt modelId="{337C1DB8-2DEC-4F0A-A14C-6AA1BF7BF30E}" type="parTrans" cxnId="{5A686609-5E38-4123-8D55-A6BE6950815B}">
      <dgm:prSet/>
      <dgm:spPr/>
      <dgm:t>
        <a:bodyPr/>
        <a:lstStyle/>
        <a:p>
          <a:endParaRPr lang="en-GB"/>
        </a:p>
      </dgm:t>
    </dgm:pt>
    <dgm:pt modelId="{E8008E0E-95A5-4222-820E-8E04D5A8D598}" type="sibTrans" cxnId="{5A686609-5E38-4123-8D55-A6BE6950815B}">
      <dgm:prSet/>
      <dgm:spPr/>
      <dgm:t>
        <a:bodyPr/>
        <a:lstStyle/>
        <a:p>
          <a:endParaRPr lang="en-GB"/>
        </a:p>
      </dgm:t>
    </dgm:pt>
    <dgm:pt modelId="{A8C94FD7-E4CE-42A6-AF74-E24750730DF8}">
      <dgm:prSet/>
      <dgm:spPr/>
      <dgm:t>
        <a:bodyPr/>
        <a:lstStyle/>
        <a:p>
          <a:pPr rtl="0"/>
          <a:r>
            <a:rPr lang="en-GB" b="1" dirty="0">
              <a:solidFill>
                <a:schemeClr val="bg1"/>
              </a:solidFill>
              <a:latin typeface="Arial" panose="020B0604020202020204" pitchFamily="34" charset="0"/>
              <a:cs typeface="Arial" panose="020B0604020202020204" pitchFamily="34" charset="0"/>
            </a:rPr>
            <a:t>Continue to refurbish our estate and fleet</a:t>
          </a:r>
          <a:endParaRPr lang="en-GB" dirty="0">
            <a:solidFill>
              <a:schemeClr val="bg1"/>
            </a:solidFill>
            <a:latin typeface="Arial" panose="020B0604020202020204" pitchFamily="34" charset="0"/>
            <a:cs typeface="Arial" panose="020B0604020202020204" pitchFamily="34" charset="0"/>
          </a:endParaRPr>
        </a:p>
      </dgm:t>
    </dgm:pt>
    <dgm:pt modelId="{E4C35557-4317-40B8-91CB-4E0A9784621C}" type="parTrans" cxnId="{C1270518-2F45-4CB0-A828-6B4B470C5146}">
      <dgm:prSet/>
      <dgm:spPr/>
      <dgm:t>
        <a:bodyPr/>
        <a:lstStyle/>
        <a:p>
          <a:endParaRPr lang="en-GB"/>
        </a:p>
      </dgm:t>
    </dgm:pt>
    <dgm:pt modelId="{A678880A-3A4C-4283-B381-08918195F616}" type="sibTrans" cxnId="{C1270518-2F45-4CB0-A828-6B4B470C5146}">
      <dgm:prSet/>
      <dgm:spPr/>
      <dgm:t>
        <a:bodyPr/>
        <a:lstStyle/>
        <a:p>
          <a:endParaRPr lang="en-GB"/>
        </a:p>
      </dgm:t>
    </dgm:pt>
    <dgm:pt modelId="{27E88087-45DD-4766-8CE1-E23CAF0673B5}">
      <dgm:prSet/>
      <dgm:spPr/>
      <dgm:t>
        <a:bodyPr/>
        <a:lstStyle/>
        <a:p>
          <a:pPr rtl="0"/>
          <a:r>
            <a:rPr lang="en-GB" dirty="0">
              <a:latin typeface="Arial" panose="020B0604020202020204" pitchFamily="34" charset="0"/>
              <a:cs typeface="Arial" panose="020B0604020202020204" pitchFamily="34" charset="0"/>
            </a:rPr>
            <a:t>Engaged with those outside the gas industry – including a presentation to the South West renewables conference</a:t>
          </a:r>
          <a:r>
            <a:rPr lang="en-GB" dirty="0"/>
            <a:t> </a:t>
          </a:r>
          <a:endParaRPr lang="en-GB" dirty="0">
            <a:solidFill>
              <a:schemeClr val="bg1"/>
            </a:solidFill>
          </a:endParaRPr>
        </a:p>
      </dgm:t>
    </dgm:pt>
    <dgm:pt modelId="{EEB372AC-4927-4834-9B22-04E5CC9F2B68}" type="parTrans" cxnId="{E66383B2-D72E-4DD9-A75D-41996E0295F8}">
      <dgm:prSet/>
      <dgm:spPr/>
      <dgm:t>
        <a:bodyPr/>
        <a:lstStyle/>
        <a:p>
          <a:endParaRPr lang="en-GB"/>
        </a:p>
      </dgm:t>
    </dgm:pt>
    <dgm:pt modelId="{BA613ABE-AAA4-4ACF-A9EE-DC10A98CBE1D}" type="sibTrans" cxnId="{E66383B2-D72E-4DD9-A75D-41996E0295F8}">
      <dgm:prSet/>
      <dgm:spPr/>
      <dgm:t>
        <a:bodyPr/>
        <a:lstStyle/>
        <a:p>
          <a:endParaRPr lang="en-GB"/>
        </a:p>
      </dgm:t>
    </dgm:pt>
    <dgm:pt modelId="{631560CF-1190-4256-B888-986A0E9ED0EF}">
      <dgm:prSet/>
      <dgm:spPr/>
      <dgm:t>
        <a:bodyPr/>
        <a:lstStyle/>
        <a:p>
          <a:pPr rtl="0"/>
          <a:r>
            <a:rPr lang="en-GB" dirty="0">
              <a:latin typeface="Arial" panose="020B0604020202020204" pitchFamily="34" charset="0"/>
              <a:cs typeface="Arial" panose="020B0604020202020204" pitchFamily="34" charset="0"/>
            </a:rPr>
            <a:t>We are ahead of our carbon footprint reduction targets, both relating to transport and fugitive emissions</a:t>
          </a:r>
          <a:endParaRPr lang="en-GB" dirty="0">
            <a:solidFill>
              <a:schemeClr val="bg1"/>
            </a:solidFill>
            <a:latin typeface="Arial" panose="020B0604020202020204" pitchFamily="34" charset="0"/>
            <a:cs typeface="Arial" panose="020B0604020202020204" pitchFamily="34" charset="0"/>
          </a:endParaRPr>
        </a:p>
      </dgm:t>
    </dgm:pt>
    <dgm:pt modelId="{E2FE2923-14C2-4B46-8FE7-931CFCF6E285}" type="parTrans" cxnId="{BE302860-40A6-4511-ACF7-A884710014E1}">
      <dgm:prSet/>
      <dgm:spPr/>
      <dgm:t>
        <a:bodyPr/>
        <a:lstStyle/>
        <a:p>
          <a:endParaRPr lang="en-GB"/>
        </a:p>
      </dgm:t>
    </dgm:pt>
    <dgm:pt modelId="{C780BBDB-A677-49CB-9581-2390C5D0024C}" type="sibTrans" cxnId="{BE302860-40A6-4511-ACF7-A884710014E1}">
      <dgm:prSet/>
      <dgm:spPr/>
      <dgm:t>
        <a:bodyPr/>
        <a:lstStyle/>
        <a:p>
          <a:endParaRPr lang="en-GB"/>
        </a:p>
      </dgm:t>
    </dgm:pt>
    <dgm:pt modelId="{5B744650-244B-472C-A717-FFE77C018B9B}" type="pres">
      <dgm:prSet presAssocID="{FBE9AA42-F9FB-450D-B96E-815FD69A65BE}" presName="diagram" presStyleCnt="0">
        <dgm:presLayoutVars>
          <dgm:dir/>
          <dgm:resizeHandles val="exact"/>
        </dgm:presLayoutVars>
      </dgm:prSet>
      <dgm:spPr/>
      <dgm:t>
        <a:bodyPr/>
        <a:lstStyle/>
        <a:p>
          <a:endParaRPr lang="en-GB"/>
        </a:p>
      </dgm:t>
    </dgm:pt>
    <dgm:pt modelId="{34E71682-7BCD-4C48-8D74-C8AFE96C3038}" type="pres">
      <dgm:prSet presAssocID="{A36438CE-D2CD-4E70-AB9C-A0FF45975FFB}" presName="node" presStyleLbl="node1" presStyleIdx="0" presStyleCnt="5">
        <dgm:presLayoutVars>
          <dgm:bulletEnabled val="1"/>
        </dgm:presLayoutVars>
      </dgm:prSet>
      <dgm:spPr/>
      <dgm:t>
        <a:bodyPr/>
        <a:lstStyle/>
        <a:p>
          <a:endParaRPr lang="en-GB"/>
        </a:p>
      </dgm:t>
    </dgm:pt>
    <dgm:pt modelId="{5AE9128B-6B59-4DAD-95E0-8F42C48DB5B8}" type="pres">
      <dgm:prSet presAssocID="{FFF9E99B-8783-4C98-98CB-2CE8489A4D3A}" presName="sibTrans" presStyleCnt="0"/>
      <dgm:spPr/>
    </dgm:pt>
    <dgm:pt modelId="{72F5FBED-1681-4305-AED4-D925A78F4555}" type="pres">
      <dgm:prSet presAssocID="{10A89B3B-8A2C-4B0E-AF3C-4FF0C0109DAA}" presName="node" presStyleLbl="node1" presStyleIdx="1" presStyleCnt="5">
        <dgm:presLayoutVars>
          <dgm:bulletEnabled val="1"/>
        </dgm:presLayoutVars>
      </dgm:prSet>
      <dgm:spPr/>
      <dgm:t>
        <a:bodyPr/>
        <a:lstStyle/>
        <a:p>
          <a:endParaRPr lang="en-GB"/>
        </a:p>
      </dgm:t>
    </dgm:pt>
    <dgm:pt modelId="{1A062901-FF59-4DC0-951A-F957ED13BF4B}" type="pres">
      <dgm:prSet presAssocID="{E8008E0E-95A5-4222-820E-8E04D5A8D598}" presName="sibTrans" presStyleCnt="0"/>
      <dgm:spPr/>
    </dgm:pt>
    <dgm:pt modelId="{069DFBBD-0F88-4B68-92D6-9DF04028B7CC}" type="pres">
      <dgm:prSet presAssocID="{A8C94FD7-E4CE-42A6-AF74-E24750730DF8}" presName="node" presStyleLbl="node1" presStyleIdx="2" presStyleCnt="5">
        <dgm:presLayoutVars>
          <dgm:bulletEnabled val="1"/>
        </dgm:presLayoutVars>
      </dgm:prSet>
      <dgm:spPr/>
      <dgm:t>
        <a:bodyPr/>
        <a:lstStyle/>
        <a:p>
          <a:endParaRPr lang="en-GB"/>
        </a:p>
      </dgm:t>
    </dgm:pt>
    <dgm:pt modelId="{375573EE-8A73-4ED3-83F4-31AE8736EEC2}" type="pres">
      <dgm:prSet presAssocID="{A678880A-3A4C-4283-B381-08918195F616}" presName="sibTrans" presStyleCnt="0"/>
      <dgm:spPr/>
    </dgm:pt>
    <dgm:pt modelId="{8A374F19-E57B-43BA-AAD0-5DAF346977AE}" type="pres">
      <dgm:prSet presAssocID="{27E88087-45DD-4766-8CE1-E23CAF0673B5}" presName="node" presStyleLbl="node1" presStyleIdx="3" presStyleCnt="5" custLinFactNeighborX="-55000" custLinFactNeighborY="-2946">
        <dgm:presLayoutVars>
          <dgm:bulletEnabled val="1"/>
        </dgm:presLayoutVars>
      </dgm:prSet>
      <dgm:spPr/>
      <dgm:t>
        <a:bodyPr/>
        <a:lstStyle/>
        <a:p>
          <a:endParaRPr lang="en-GB"/>
        </a:p>
      </dgm:t>
    </dgm:pt>
    <dgm:pt modelId="{CD710608-ADA4-4C22-B8EB-CE5BA601625F}" type="pres">
      <dgm:prSet presAssocID="{BA613ABE-AAA4-4ACF-A9EE-DC10A98CBE1D}" presName="sibTrans" presStyleCnt="0"/>
      <dgm:spPr/>
    </dgm:pt>
    <dgm:pt modelId="{D6EEA2F3-7768-4CAD-8F11-71B80F46DAD0}" type="pres">
      <dgm:prSet presAssocID="{631560CF-1190-4256-B888-986A0E9ED0EF}" presName="node" presStyleLbl="node1" presStyleIdx="4" presStyleCnt="5" custLinFactNeighborX="54798" custLinFactNeighborY="2441">
        <dgm:presLayoutVars>
          <dgm:bulletEnabled val="1"/>
        </dgm:presLayoutVars>
      </dgm:prSet>
      <dgm:spPr/>
      <dgm:t>
        <a:bodyPr/>
        <a:lstStyle/>
        <a:p>
          <a:endParaRPr lang="en-GB"/>
        </a:p>
      </dgm:t>
    </dgm:pt>
  </dgm:ptLst>
  <dgm:cxnLst>
    <dgm:cxn modelId="{6970A099-89EA-4C27-B39D-370B9A9DAAE1}" type="presOf" srcId="{A8C94FD7-E4CE-42A6-AF74-E24750730DF8}" destId="{069DFBBD-0F88-4B68-92D6-9DF04028B7CC}" srcOrd="0" destOrd="0" presId="urn:microsoft.com/office/officeart/2005/8/layout/default"/>
    <dgm:cxn modelId="{C1270518-2F45-4CB0-A828-6B4B470C5146}" srcId="{FBE9AA42-F9FB-450D-B96E-815FD69A65BE}" destId="{A8C94FD7-E4CE-42A6-AF74-E24750730DF8}" srcOrd="2" destOrd="0" parTransId="{E4C35557-4317-40B8-91CB-4E0A9784621C}" sibTransId="{A678880A-3A4C-4283-B381-08918195F616}"/>
    <dgm:cxn modelId="{C807D19A-AADD-46E2-9D16-890B945484AA}" srcId="{FBE9AA42-F9FB-450D-B96E-815FD69A65BE}" destId="{A36438CE-D2CD-4E70-AB9C-A0FF45975FFB}" srcOrd="0" destOrd="0" parTransId="{554DFD14-66D1-4DEE-ABEB-577BB100975D}" sibTransId="{FFF9E99B-8783-4C98-98CB-2CE8489A4D3A}"/>
    <dgm:cxn modelId="{5A686609-5E38-4123-8D55-A6BE6950815B}" srcId="{FBE9AA42-F9FB-450D-B96E-815FD69A65BE}" destId="{10A89B3B-8A2C-4B0E-AF3C-4FF0C0109DAA}" srcOrd="1" destOrd="0" parTransId="{337C1DB8-2DEC-4F0A-A14C-6AA1BF7BF30E}" sibTransId="{E8008E0E-95A5-4222-820E-8E04D5A8D598}"/>
    <dgm:cxn modelId="{1F572CDE-6282-4D2D-847B-44A56E0491E1}" type="presOf" srcId="{27E88087-45DD-4766-8CE1-E23CAF0673B5}" destId="{8A374F19-E57B-43BA-AAD0-5DAF346977AE}" srcOrd="0" destOrd="0" presId="urn:microsoft.com/office/officeart/2005/8/layout/default"/>
    <dgm:cxn modelId="{E66383B2-D72E-4DD9-A75D-41996E0295F8}" srcId="{FBE9AA42-F9FB-450D-B96E-815FD69A65BE}" destId="{27E88087-45DD-4766-8CE1-E23CAF0673B5}" srcOrd="3" destOrd="0" parTransId="{EEB372AC-4927-4834-9B22-04E5CC9F2B68}" sibTransId="{BA613ABE-AAA4-4ACF-A9EE-DC10A98CBE1D}"/>
    <dgm:cxn modelId="{BE302860-40A6-4511-ACF7-A884710014E1}" srcId="{FBE9AA42-F9FB-450D-B96E-815FD69A65BE}" destId="{631560CF-1190-4256-B888-986A0E9ED0EF}" srcOrd="4" destOrd="0" parTransId="{E2FE2923-14C2-4B46-8FE7-931CFCF6E285}" sibTransId="{C780BBDB-A677-49CB-9581-2390C5D0024C}"/>
    <dgm:cxn modelId="{38DA3992-5376-4F4D-BC75-C5BBD2CE3118}" type="presOf" srcId="{A36438CE-D2CD-4E70-AB9C-A0FF45975FFB}" destId="{34E71682-7BCD-4C48-8D74-C8AFE96C3038}" srcOrd="0" destOrd="0" presId="urn:microsoft.com/office/officeart/2005/8/layout/default"/>
    <dgm:cxn modelId="{CF64B8C8-5644-4F9D-9A2F-94218B75D211}" type="presOf" srcId="{FBE9AA42-F9FB-450D-B96E-815FD69A65BE}" destId="{5B744650-244B-472C-A717-FFE77C018B9B}" srcOrd="0" destOrd="0" presId="urn:microsoft.com/office/officeart/2005/8/layout/default"/>
    <dgm:cxn modelId="{380ACD28-BD1A-4FE3-9208-FDA0F8C9F1FD}" type="presOf" srcId="{10A89B3B-8A2C-4B0E-AF3C-4FF0C0109DAA}" destId="{72F5FBED-1681-4305-AED4-D925A78F4555}" srcOrd="0" destOrd="0" presId="urn:microsoft.com/office/officeart/2005/8/layout/default"/>
    <dgm:cxn modelId="{6528B695-C4A0-45B8-89B6-CBB54819F11E}" type="presOf" srcId="{631560CF-1190-4256-B888-986A0E9ED0EF}" destId="{D6EEA2F3-7768-4CAD-8F11-71B80F46DAD0}" srcOrd="0" destOrd="0" presId="urn:microsoft.com/office/officeart/2005/8/layout/default"/>
    <dgm:cxn modelId="{FDE85C6B-87D3-4EFE-8168-13E82AE1E933}" type="presParOf" srcId="{5B744650-244B-472C-A717-FFE77C018B9B}" destId="{34E71682-7BCD-4C48-8D74-C8AFE96C3038}" srcOrd="0" destOrd="0" presId="urn:microsoft.com/office/officeart/2005/8/layout/default"/>
    <dgm:cxn modelId="{15C70646-FD08-4D1D-9A0F-6B2D5CC2E4FD}" type="presParOf" srcId="{5B744650-244B-472C-A717-FFE77C018B9B}" destId="{5AE9128B-6B59-4DAD-95E0-8F42C48DB5B8}" srcOrd="1" destOrd="0" presId="urn:microsoft.com/office/officeart/2005/8/layout/default"/>
    <dgm:cxn modelId="{C00CE6AC-58CF-41C2-8141-4B52C0544C4C}" type="presParOf" srcId="{5B744650-244B-472C-A717-FFE77C018B9B}" destId="{72F5FBED-1681-4305-AED4-D925A78F4555}" srcOrd="2" destOrd="0" presId="urn:microsoft.com/office/officeart/2005/8/layout/default"/>
    <dgm:cxn modelId="{03C37F75-35CC-45DC-976E-FCE6F1790422}" type="presParOf" srcId="{5B744650-244B-472C-A717-FFE77C018B9B}" destId="{1A062901-FF59-4DC0-951A-F957ED13BF4B}" srcOrd="3" destOrd="0" presId="urn:microsoft.com/office/officeart/2005/8/layout/default"/>
    <dgm:cxn modelId="{137120B3-CE0B-4E57-AC84-9986FFD5EBE3}" type="presParOf" srcId="{5B744650-244B-472C-A717-FFE77C018B9B}" destId="{069DFBBD-0F88-4B68-92D6-9DF04028B7CC}" srcOrd="4" destOrd="0" presId="urn:microsoft.com/office/officeart/2005/8/layout/default"/>
    <dgm:cxn modelId="{1889F97E-828A-48C6-81B3-D518189D832B}" type="presParOf" srcId="{5B744650-244B-472C-A717-FFE77C018B9B}" destId="{375573EE-8A73-4ED3-83F4-31AE8736EEC2}" srcOrd="5" destOrd="0" presId="urn:microsoft.com/office/officeart/2005/8/layout/default"/>
    <dgm:cxn modelId="{80E15620-E73D-46DD-A9F5-2384EEAB6516}" type="presParOf" srcId="{5B744650-244B-472C-A717-FFE77C018B9B}" destId="{8A374F19-E57B-43BA-AAD0-5DAF346977AE}" srcOrd="6" destOrd="0" presId="urn:microsoft.com/office/officeart/2005/8/layout/default"/>
    <dgm:cxn modelId="{A2550FBE-DF2B-479C-9805-9C158DC5AEB2}" type="presParOf" srcId="{5B744650-244B-472C-A717-FFE77C018B9B}" destId="{CD710608-ADA4-4C22-B8EB-CE5BA601625F}" srcOrd="7" destOrd="0" presId="urn:microsoft.com/office/officeart/2005/8/layout/default"/>
    <dgm:cxn modelId="{99201B90-87B4-4368-94E7-1F4BFB9E7D83}" type="presParOf" srcId="{5B744650-244B-472C-A717-FFE77C018B9B}" destId="{D6EEA2F3-7768-4CAD-8F11-71B80F46D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a:solidFill>
                <a:schemeClr val="bg1"/>
              </a:solidFill>
              <a:latin typeface="Arial" panose="020B0604020202020204" pitchFamily="34" charset="0"/>
              <a:cs typeface="Arial" panose="020B0604020202020204" pitchFamily="34" charset="0"/>
            </a:rPr>
            <a:t>You should raise awareness of smart meters– as most people have little knowledge of this</a:t>
          </a:r>
        </a:p>
      </dgm:t>
    </dgm:pt>
    <dgm:pt modelId="{5F9ACA02-0976-4105-8BEC-4374E6C2B20E}" type="parTrans" cxnId="{1C70C5B1-FBE9-4403-9F05-71A70F4C53BB}">
      <dgm:prSet/>
      <dgm:spPr/>
      <dgm:t>
        <a:bodyPr/>
        <a:lstStyle/>
        <a:p>
          <a:endParaRPr lang="en-GB" sz="1800">
            <a:solidFill>
              <a:schemeClr val="bg1"/>
            </a:solidFill>
          </a:endParaRPr>
        </a:p>
      </dgm:t>
    </dgm:pt>
    <dgm:pt modelId="{55C18A0F-EA0F-4E3C-98D7-EAADBCCE3F38}" type="sibTrans" cxnId="{1C70C5B1-FBE9-4403-9F05-71A70F4C53BB}">
      <dgm:prSet/>
      <dgm:spPr/>
      <dgm:t>
        <a:bodyPr/>
        <a:lstStyle/>
        <a:p>
          <a:endParaRPr lang="en-GB" sz="1800">
            <a:solidFill>
              <a:schemeClr val="bg1"/>
            </a:solidFill>
          </a:endParaRPr>
        </a:p>
      </dgm:t>
    </dgm:pt>
    <dgm:pt modelId="{0C2604EA-B97E-44B2-95BE-076BA8D05C05}">
      <dgm:prSet custT="1"/>
      <dgm:spPr/>
      <dgm:t>
        <a:bodyPr/>
        <a:lstStyle/>
        <a:p>
          <a:r>
            <a:rPr lang="en-GB" sz="1800" dirty="0">
              <a:solidFill>
                <a:schemeClr val="bg1"/>
              </a:solidFill>
              <a:latin typeface="Arial" panose="020B0604020202020204" pitchFamily="34" charset="0"/>
              <a:cs typeface="Arial" panose="020B0604020202020204" pitchFamily="34" charset="0"/>
            </a:rPr>
            <a:t>There needs to be careful planning ahead of the smart meter roll-out. This involves a range of companies, particularly suppliers</a:t>
          </a:r>
        </a:p>
      </dgm:t>
    </dgm:pt>
    <dgm:pt modelId="{E97B53A5-7932-44B0-B989-5FAB2C15AB49}" type="parTrans" cxnId="{D5ACD4EC-1DE4-4AA3-A157-BC3AFDAD7689}">
      <dgm:prSet/>
      <dgm:spPr/>
      <dgm:t>
        <a:bodyPr/>
        <a:lstStyle/>
        <a:p>
          <a:endParaRPr lang="en-GB" sz="1800">
            <a:solidFill>
              <a:schemeClr val="bg1"/>
            </a:solidFill>
          </a:endParaRPr>
        </a:p>
      </dgm:t>
    </dgm:pt>
    <dgm:pt modelId="{8DDD3C7E-3965-48D6-9DD9-16C67179A2FA}" type="sibTrans" cxnId="{D5ACD4EC-1DE4-4AA3-A157-BC3AFDAD7689}">
      <dgm:prSet/>
      <dgm:spPr/>
      <dgm:t>
        <a:bodyPr/>
        <a:lstStyle/>
        <a:p>
          <a:endParaRPr lang="en-GB" sz="1800">
            <a:solidFill>
              <a:schemeClr val="bg1"/>
            </a:solidFill>
          </a:endParaRPr>
        </a:p>
      </dgm:t>
    </dgm:pt>
    <dgm:pt modelId="{DA0A78FE-8AC5-4BE7-969B-D5A76800CDF1}">
      <dgm:prSet custT="1"/>
      <dgm:spPr/>
      <dgm:t>
        <a:bodyPr/>
        <a:lstStyle/>
        <a:p>
          <a:r>
            <a:rPr lang="en-GB" sz="1800" dirty="0">
              <a:solidFill>
                <a:schemeClr val="bg1"/>
              </a:solidFill>
              <a:latin typeface="Arial" panose="020B0604020202020204" pitchFamily="34" charset="0"/>
              <a:cs typeface="Arial" panose="020B0604020202020204" pitchFamily="34" charset="0"/>
            </a:rPr>
            <a:t>Many people find this technology confusing. More needs to be done to explain the benefits to your customers</a:t>
          </a:r>
        </a:p>
      </dgm:t>
    </dgm:pt>
    <dgm:pt modelId="{B601D2CE-05FE-4772-AFB6-39B8DD436FB1}" type="parTrans" cxnId="{3C140A17-298E-496E-B134-5D8B2CABFB89}">
      <dgm:prSet/>
      <dgm:spPr/>
      <dgm:t>
        <a:bodyPr/>
        <a:lstStyle/>
        <a:p>
          <a:endParaRPr lang="en-GB" sz="1800">
            <a:solidFill>
              <a:schemeClr val="bg1"/>
            </a:solidFill>
          </a:endParaRPr>
        </a:p>
      </dgm:t>
    </dgm:pt>
    <dgm:pt modelId="{81801A8E-84FD-495D-8C75-20A195B922BC}" type="sibTrans" cxnId="{3C140A17-298E-496E-B134-5D8B2CABFB89}">
      <dgm:prSet/>
      <dgm:spPr/>
      <dgm:t>
        <a:bodyPr/>
        <a:lstStyle/>
        <a:p>
          <a:endParaRPr lang="en-GB" sz="18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92D126F9-D11D-4B94-8870-7A869EE6D0F7}" type="pres">
      <dgm:prSet presAssocID="{3264E3FF-F9BD-40A3-A761-828324B981D0}" presName="text_1" presStyleLbl="node1" presStyleIdx="0" presStyleCnt="3">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3"/>
      <dgm:spPr/>
    </dgm:pt>
    <dgm:pt modelId="{8C357B17-DD0B-4422-8DC8-2D30592199F8}" type="pres">
      <dgm:prSet presAssocID="{0C2604EA-B97E-44B2-95BE-076BA8D05C05}" presName="text_2" presStyleLbl="node1" presStyleIdx="1" presStyleCnt="3">
        <dgm:presLayoutVars>
          <dgm:bulletEnabled val="1"/>
        </dgm:presLayoutVars>
      </dgm:prSet>
      <dgm:spPr/>
      <dgm:t>
        <a:bodyPr/>
        <a:lstStyle/>
        <a:p>
          <a:endParaRPr lang="en-GB"/>
        </a:p>
      </dgm:t>
    </dgm:pt>
    <dgm:pt modelId="{B8DE7041-5B15-4001-A0A7-EB8A197B5068}" type="pres">
      <dgm:prSet presAssocID="{0C2604EA-B97E-44B2-95BE-076BA8D05C05}" presName="accent_2" presStyleCnt="0"/>
      <dgm:spPr/>
    </dgm:pt>
    <dgm:pt modelId="{3E2F5179-210E-4B19-B164-D9B439780549}" type="pres">
      <dgm:prSet presAssocID="{0C2604EA-B97E-44B2-95BE-076BA8D05C05}" presName="accentRepeatNode" presStyleLbl="solidFgAcc1" presStyleIdx="1" presStyleCnt="3"/>
      <dgm:spPr/>
    </dgm:pt>
    <dgm:pt modelId="{757B4A19-0141-48FE-9A85-0954C67AE724}" type="pres">
      <dgm:prSet presAssocID="{DA0A78FE-8AC5-4BE7-969B-D5A76800CDF1}" presName="text_3" presStyleLbl="node1" presStyleIdx="2" presStyleCnt="3">
        <dgm:presLayoutVars>
          <dgm:bulletEnabled val="1"/>
        </dgm:presLayoutVars>
      </dgm:prSet>
      <dgm:spPr/>
      <dgm:t>
        <a:bodyPr/>
        <a:lstStyle/>
        <a:p>
          <a:endParaRPr lang="en-GB"/>
        </a:p>
      </dgm:t>
    </dgm:pt>
    <dgm:pt modelId="{42B786DD-1CDA-463F-AAD3-812E83C0C80E}" type="pres">
      <dgm:prSet presAssocID="{DA0A78FE-8AC5-4BE7-969B-D5A76800CDF1}" presName="accent_3" presStyleCnt="0"/>
      <dgm:spPr/>
    </dgm:pt>
    <dgm:pt modelId="{2B7AE835-A078-420A-81FB-3F1F5A52D6A3}" type="pres">
      <dgm:prSet presAssocID="{DA0A78FE-8AC5-4BE7-969B-D5A76800CDF1}" presName="accentRepeatNode" presStyleLbl="solidFgAcc1" presStyleIdx="2" presStyleCnt="3"/>
      <dgm:spPr/>
    </dgm:pt>
  </dgm:ptLst>
  <dgm:cxnLst>
    <dgm:cxn modelId="{D5ACD4EC-1DE4-4AA3-A157-BC3AFDAD7689}" srcId="{D459A8CB-300D-4D11-A7DF-2813180A01E2}" destId="{0C2604EA-B97E-44B2-95BE-076BA8D05C05}" srcOrd="1" destOrd="0" parTransId="{E97B53A5-7932-44B0-B989-5FAB2C15AB49}" sibTransId="{8DDD3C7E-3965-48D6-9DD9-16C67179A2FA}"/>
    <dgm:cxn modelId="{1C70C5B1-FBE9-4403-9F05-71A70F4C53BB}" srcId="{D459A8CB-300D-4D11-A7DF-2813180A01E2}" destId="{3264E3FF-F9BD-40A3-A761-828324B981D0}" srcOrd="0" destOrd="0" parTransId="{5F9ACA02-0976-4105-8BEC-4374E6C2B20E}" sibTransId="{55C18A0F-EA0F-4E3C-98D7-EAADBCCE3F38}"/>
    <dgm:cxn modelId="{C557A99C-091C-42EC-84E6-8E944C98EA03}" type="presOf" srcId="{3264E3FF-F9BD-40A3-A761-828324B981D0}" destId="{92D126F9-D11D-4B94-8870-7A869EE6D0F7}" srcOrd="0" destOrd="0" presId="urn:microsoft.com/office/officeart/2008/layout/VerticalCurvedList"/>
    <dgm:cxn modelId="{655E6083-00C3-4717-A6E9-4B4B602753A4}" type="presOf" srcId="{0C2604EA-B97E-44B2-95BE-076BA8D05C05}" destId="{8C357B17-DD0B-4422-8DC8-2D30592199F8}" srcOrd="0" destOrd="0" presId="urn:microsoft.com/office/officeart/2008/layout/VerticalCurvedList"/>
    <dgm:cxn modelId="{3C140A17-298E-496E-B134-5D8B2CABFB89}" srcId="{D459A8CB-300D-4D11-A7DF-2813180A01E2}" destId="{DA0A78FE-8AC5-4BE7-969B-D5A76800CDF1}" srcOrd="2" destOrd="0" parTransId="{B601D2CE-05FE-4772-AFB6-39B8DD436FB1}" sibTransId="{81801A8E-84FD-495D-8C75-20A195B922BC}"/>
    <dgm:cxn modelId="{3C7330EC-709B-499A-B861-CF6CFE3D0D65}" type="presOf" srcId="{55C18A0F-EA0F-4E3C-98D7-EAADBCCE3F38}" destId="{22BE834E-C124-4A30-9090-DA10434FEFD8}" srcOrd="0" destOrd="0" presId="urn:microsoft.com/office/officeart/2008/layout/VerticalCurvedList"/>
    <dgm:cxn modelId="{932BEB86-0183-4654-9DF1-2BD2D6909E11}" type="presOf" srcId="{D459A8CB-300D-4D11-A7DF-2813180A01E2}" destId="{0D00B434-B061-4F65-8E54-EE4636341EBE}" srcOrd="0" destOrd="0" presId="urn:microsoft.com/office/officeart/2008/layout/VerticalCurvedList"/>
    <dgm:cxn modelId="{B1B9ABF0-4FA8-4119-AE46-D9C18AE27CE1}" type="presOf" srcId="{DA0A78FE-8AC5-4BE7-969B-D5A76800CDF1}" destId="{757B4A19-0141-48FE-9A85-0954C67AE724}" srcOrd="0" destOrd="0" presId="urn:microsoft.com/office/officeart/2008/layout/VerticalCurvedList"/>
    <dgm:cxn modelId="{F88C3FE8-740B-4F7B-8FDB-76482A5EDB44}" type="presParOf" srcId="{0D00B434-B061-4F65-8E54-EE4636341EBE}" destId="{B6E7EB3E-68ED-4990-8F9E-569126CD3B4D}" srcOrd="0" destOrd="0" presId="urn:microsoft.com/office/officeart/2008/layout/VerticalCurvedList"/>
    <dgm:cxn modelId="{8B09460E-8D18-401F-A96F-4591B1FCAE5C}" type="presParOf" srcId="{B6E7EB3E-68ED-4990-8F9E-569126CD3B4D}" destId="{050A3109-8A74-46C1-BCD9-6E87423316F1}" srcOrd="0" destOrd="0" presId="urn:microsoft.com/office/officeart/2008/layout/VerticalCurvedList"/>
    <dgm:cxn modelId="{C009808B-D72C-49AA-A469-1B951F8B7337}" type="presParOf" srcId="{050A3109-8A74-46C1-BCD9-6E87423316F1}" destId="{C51D367A-D326-4AF5-8B67-37221E78DE51}" srcOrd="0" destOrd="0" presId="urn:microsoft.com/office/officeart/2008/layout/VerticalCurvedList"/>
    <dgm:cxn modelId="{B6431345-2EF2-42A2-8802-B4F75DED232E}" type="presParOf" srcId="{050A3109-8A74-46C1-BCD9-6E87423316F1}" destId="{22BE834E-C124-4A30-9090-DA10434FEFD8}" srcOrd="1" destOrd="0" presId="urn:microsoft.com/office/officeart/2008/layout/VerticalCurvedList"/>
    <dgm:cxn modelId="{77098DC8-7122-4175-BA46-FA35598A9BBF}" type="presParOf" srcId="{050A3109-8A74-46C1-BCD9-6E87423316F1}" destId="{CA0CEFC9-4421-493F-8ADC-C7BB6847E039}" srcOrd="2" destOrd="0" presId="urn:microsoft.com/office/officeart/2008/layout/VerticalCurvedList"/>
    <dgm:cxn modelId="{C30EC72A-947C-434E-A8A5-BD42A4650282}" type="presParOf" srcId="{050A3109-8A74-46C1-BCD9-6E87423316F1}" destId="{D8C9E172-54FE-4554-94DF-7C890B71CD45}" srcOrd="3" destOrd="0" presId="urn:microsoft.com/office/officeart/2008/layout/VerticalCurvedList"/>
    <dgm:cxn modelId="{EF65EB58-0863-4BBC-AA75-9E8D6E2C85F5}" type="presParOf" srcId="{B6E7EB3E-68ED-4990-8F9E-569126CD3B4D}" destId="{92D126F9-D11D-4B94-8870-7A869EE6D0F7}" srcOrd="1" destOrd="0" presId="urn:microsoft.com/office/officeart/2008/layout/VerticalCurvedList"/>
    <dgm:cxn modelId="{7896BF8D-D925-4705-8DE0-5DD634DA6C1D}" type="presParOf" srcId="{B6E7EB3E-68ED-4990-8F9E-569126CD3B4D}" destId="{4FA7B483-0FF3-46F6-8419-7F383AE07B8B}" srcOrd="2" destOrd="0" presId="urn:microsoft.com/office/officeart/2008/layout/VerticalCurvedList"/>
    <dgm:cxn modelId="{432CB389-12E4-4ADD-8606-360358BC92B3}" type="presParOf" srcId="{4FA7B483-0FF3-46F6-8419-7F383AE07B8B}" destId="{247A77BE-867D-46FC-B0B1-28A2780BDB1D}" srcOrd="0" destOrd="0" presId="urn:microsoft.com/office/officeart/2008/layout/VerticalCurvedList"/>
    <dgm:cxn modelId="{E9F35E89-467E-442D-8C2B-CE0441DFFECA}" type="presParOf" srcId="{B6E7EB3E-68ED-4990-8F9E-569126CD3B4D}" destId="{8C357B17-DD0B-4422-8DC8-2D30592199F8}" srcOrd="3" destOrd="0" presId="urn:microsoft.com/office/officeart/2008/layout/VerticalCurvedList"/>
    <dgm:cxn modelId="{BC8492F8-2BDD-4DEE-8111-24F350E2AF74}" type="presParOf" srcId="{B6E7EB3E-68ED-4990-8F9E-569126CD3B4D}" destId="{B8DE7041-5B15-4001-A0A7-EB8A197B5068}" srcOrd="4" destOrd="0" presId="urn:microsoft.com/office/officeart/2008/layout/VerticalCurvedList"/>
    <dgm:cxn modelId="{18C532AC-0CD3-45FA-94EA-9C94229FC710}" type="presParOf" srcId="{B8DE7041-5B15-4001-A0A7-EB8A197B5068}" destId="{3E2F5179-210E-4B19-B164-D9B439780549}" srcOrd="0" destOrd="0" presId="urn:microsoft.com/office/officeart/2008/layout/VerticalCurvedList"/>
    <dgm:cxn modelId="{97771B3C-711F-4A59-B13E-977E12250EC3}" type="presParOf" srcId="{B6E7EB3E-68ED-4990-8F9E-569126CD3B4D}" destId="{757B4A19-0141-48FE-9A85-0954C67AE724}" srcOrd="5" destOrd="0" presId="urn:microsoft.com/office/officeart/2008/layout/VerticalCurvedList"/>
    <dgm:cxn modelId="{3021E10C-0062-485E-AFD9-DA099F16B3C8}" type="presParOf" srcId="{B6E7EB3E-68ED-4990-8F9E-569126CD3B4D}" destId="{42B786DD-1CDA-463F-AAD3-812E83C0C80E}" srcOrd="6" destOrd="0" presId="urn:microsoft.com/office/officeart/2008/layout/VerticalCurvedList"/>
    <dgm:cxn modelId="{8ABB4E30-8D1A-4186-B12E-0D72C1CFD5C5}" type="presParOf" srcId="{42B786DD-1CDA-463F-AAD3-812E83C0C80E}" destId="{2B7AE835-A078-420A-81FB-3F1F5A52D6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1BC732-01D4-4937-AB04-ADCE00C993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44AB5D1A-7710-4465-8609-FEA159C6E3DE}">
      <dgm:prSet/>
      <dgm:spPr/>
      <dgm:t>
        <a:bodyPr/>
        <a:lstStyle/>
        <a:p>
          <a:pPr rtl="0"/>
          <a:r>
            <a:rPr lang="en-GB" dirty="0">
              <a:latin typeface="Arial" panose="020B0604020202020204" pitchFamily="34" charset="0"/>
              <a:cs typeface="Arial" panose="020B0604020202020204" pitchFamily="34" charset="0"/>
            </a:rPr>
            <a:t>Colleague smart metering awareness campaign and smart metering training – 108 operatives </a:t>
          </a:r>
        </a:p>
      </dgm:t>
    </dgm:pt>
    <dgm:pt modelId="{75E64786-BFDF-4DC6-A72B-3AB868893F2C}" type="parTrans" cxnId="{4B12EC4F-B296-4B02-9ED5-315382E1FC65}">
      <dgm:prSet/>
      <dgm:spPr/>
      <dgm:t>
        <a:bodyPr/>
        <a:lstStyle/>
        <a:p>
          <a:endParaRPr lang="en-GB"/>
        </a:p>
      </dgm:t>
    </dgm:pt>
    <dgm:pt modelId="{79192D5A-FBCB-461E-A604-EAD68BEF188D}" type="sibTrans" cxnId="{4B12EC4F-B296-4B02-9ED5-315382E1FC65}">
      <dgm:prSet/>
      <dgm:spPr/>
      <dgm:t>
        <a:bodyPr/>
        <a:lstStyle/>
        <a:p>
          <a:endParaRPr lang="en-GB"/>
        </a:p>
      </dgm:t>
    </dgm:pt>
    <dgm:pt modelId="{8FCCF765-5D68-48FC-9D4F-15FBCB34BC96}">
      <dgm:prSet/>
      <dgm:spPr/>
      <dgm:t>
        <a:bodyPr/>
        <a:lstStyle/>
        <a:p>
          <a:pPr rtl="0"/>
          <a:r>
            <a:rPr lang="en-GB" dirty="0">
              <a:latin typeface="Arial" panose="020B0604020202020204" pitchFamily="34" charset="0"/>
              <a:cs typeface="Arial" panose="020B0604020202020204" pitchFamily="34" charset="0"/>
            </a:rPr>
            <a:t>Won a contract to install 6,000 smart meters in Plymouth which includes providing energy advice to customers, as standard</a:t>
          </a:r>
        </a:p>
      </dgm:t>
    </dgm:pt>
    <dgm:pt modelId="{AF66FF94-D19E-4FD9-BF11-3CD9BD94090D}" type="parTrans" cxnId="{D133A529-4754-401A-B9E0-A50F306E8556}">
      <dgm:prSet/>
      <dgm:spPr/>
      <dgm:t>
        <a:bodyPr/>
        <a:lstStyle/>
        <a:p>
          <a:endParaRPr lang="en-GB"/>
        </a:p>
      </dgm:t>
    </dgm:pt>
    <dgm:pt modelId="{F4001610-2629-4A94-AE81-D9C08DCFE982}" type="sibTrans" cxnId="{D133A529-4754-401A-B9E0-A50F306E8556}">
      <dgm:prSet/>
      <dgm:spPr/>
      <dgm:t>
        <a:bodyPr/>
        <a:lstStyle/>
        <a:p>
          <a:endParaRPr lang="en-GB"/>
        </a:p>
      </dgm:t>
    </dgm:pt>
    <dgm:pt modelId="{5636D5E7-B50C-4F54-8194-CB75C24DCF10}">
      <dgm:prSet/>
      <dgm:spPr>
        <a:solidFill>
          <a:schemeClr val="bg1"/>
        </a:solidFill>
      </dgm:spPr>
      <dgm:t>
        <a:bodyPr/>
        <a:lstStyle/>
        <a:p>
          <a:pPr rtl="0"/>
          <a:endParaRPr lang="en-GB" dirty="0"/>
        </a:p>
      </dgm:t>
    </dgm:pt>
    <dgm:pt modelId="{6514EA68-AFE8-4392-84C7-69AD1E9D77E4}" type="parTrans" cxnId="{A74F38AC-9029-48C3-BC07-94F44A9B3622}">
      <dgm:prSet/>
      <dgm:spPr/>
      <dgm:t>
        <a:bodyPr/>
        <a:lstStyle/>
        <a:p>
          <a:endParaRPr lang="en-GB"/>
        </a:p>
      </dgm:t>
    </dgm:pt>
    <dgm:pt modelId="{466D9206-4CE4-4E29-A7C6-0E2E61E35C04}" type="sibTrans" cxnId="{A74F38AC-9029-48C3-BC07-94F44A9B3622}">
      <dgm:prSet/>
      <dgm:spPr/>
      <dgm:t>
        <a:bodyPr/>
        <a:lstStyle/>
        <a:p>
          <a:endParaRPr lang="en-GB"/>
        </a:p>
      </dgm:t>
    </dgm:pt>
    <dgm:pt modelId="{EF1F30BE-B73B-4BFF-8A62-41B1EAE9CA26}">
      <dgm:prSet/>
      <dgm:spPr/>
      <dgm:t>
        <a:bodyPr/>
        <a:lstStyle/>
        <a:p>
          <a:pPr rtl="0"/>
          <a:r>
            <a:rPr lang="en-GB" dirty="0">
              <a:latin typeface="Arial" panose="020B0604020202020204" pitchFamily="34" charset="0"/>
              <a:cs typeface="Arial" panose="020B0604020202020204" pitchFamily="34" charset="0"/>
            </a:rPr>
            <a:t>Engaged with suppliers and the electricity operators to ensure the safe roll out of smart meters</a:t>
          </a:r>
        </a:p>
      </dgm:t>
    </dgm:pt>
    <dgm:pt modelId="{BF16EB48-1EC9-4A96-88CC-BAEADD5BCDFB}" type="parTrans" cxnId="{42512917-E3DB-4FB7-84F1-5A31827CE9B6}">
      <dgm:prSet/>
      <dgm:spPr/>
      <dgm:t>
        <a:bodyPr/>
        <a:lstStyle/>
        <a:p>
          <a:endParaRPr lang="en-GB"/>
        </a:p>
      </dgm:t>
    </dgm:pt>
    <dgm:pt modelId="{91DAE9D9-9182-41B0-A899-E4C752D59615}" type="sibTrans" cxnId="{42512917-E3DB-4FB7-84F1-5A31827CE9B6}">
      <dgm:prSet/>
      <dgm:spPr/>
      <dgm:t>
        <a:bodyPr/>
        <a:lstStyle/>
        <a:p>
          <a:endParaRPr lang="en-GB"/>
        </a:p>
      </dgm:t>
    </dgm:pt>
    <dgm:pt modelId="{ACEF80DD-622B-42C0-89A1-BEFB8377711D}">
      <dgm:prSet/>
      <dgm:spPr/>
      <dgm:t>
        <a:bodyPr/>
        <a:lstStyle/>
        <a:p>
          <a:pPr rtl="0"/>
          <a:r>
            <a:rPr lang="en-GB" dirty="0">
              <a:latin typeface="Arial" panose="020B0604020202020204" pitchFamily="34" charset="0"/>
              <a:cs typeface="Arial" panose="020B0604020202020204" pitchFamily="34" charset="0"/>
            </a:rPr>
            <a:t>Part two awareness campaign – website information for customers (under construction)</a:t>
          </a:r>
        </a:p>
      </dgm:t>
    </dgm:pt>
    <dgm:pt modelId="{DAF4C6E9-5C45-4150-A926-DB41B73868E4}" type="sibTrans" cxnId="{A15F1022-5B5D-4A1E-B825-744C372B78E4}">
      <dgm:prSet/>
      <dgm:spPr/>
      <dgm:t>
        <a:bodyPr/>
        <a:lstStyle/>
        <a:p>
          <a:endParaRPr lang="en-GB"/>
        </a:p>
      </dgm:t>
    </dgm:pt>
    <dgm:pt modelId="{8D49E27E-793F-4F1B-89CD-DC623B3AEADF}" type="parTrans" cxnId="{A15F1022-5B5D-4A1E-B825-744C372B78E4}">
      <dgm:prSet/>
      <dgm:spPr/>
      <dgm:t>
        <a:bodyPr/>
        <a:lstStyle/>
        <a:p>
          <a:endParaRPr lang="en-GB"/>
        </a:p>
      </dgm:t>
    </dgm:pt>
    <dgm:pt modelId="{4CEF60F5-4A0F-4169-9463-BE423FFA1D80}" type="pres">
      <dgm:prSet presAssocID="{671BC732-01D4-4937-AB04-ADCE00C993A3}" presName="diagram" presStyleCnt="0">
        <dgm:presLayoutVars>
          <dgm:dir/>
          <dgm:resizeHandles val="exact"/>
        </dgm:presLayoutVars>
      </dgm:prSet>
      <dgm:spPr/>
      <dgm:t>
        <a:bodyPr/>
        <a:lstStyle/>
        <a:p>
          <a:endParaRPr lang="en-GB"/>
        </a:p>
      </dgm:t>
    </dgm:pt>
    <dgm:pt modelId="{E6768383-165A-459A-8595-0BF303EC25E3}" type="pres">
      <dgm:prSet presAssocID="{44AB5D1A-7710-4465-8609-FEA159C6E3DE}" presName="node" presStyleLbl="node1" presStyleIdx="0" presStyleCnt="5">
        <dgm:presLayoutVars>
          <dgm:bulletEnabled val="1"/>
        </dgm:presLayoutVars>
      </dgm:prSet>
      <dgm:spPr/>
      <dgm:t>
        <a:bodyPr/>
        <a:lstStyle/>
        <a:p>
          <a:endParaRPr lang="en-GB"/>
        </a:p>
      </dgm:t>
    </dgm:pt>
    <dgm:pt modelId="{95E988D7-1CD9-4667-994E-E5146E24B3CC}" type="pres">
      <dgm:prSet presAssocID="{79192D5A-FBCB-461E-A604-EAD68BEF188D}" presName="sibTrans" presStyleCnt="0"/>
      <dgm:spPr/>
    </dgm:pt>
    <dgm:pt modelId="{5B820D63-BABB-4DB6-B887-CA1E7258A36D}" type="pres">
      <dgm:prSet presAssocID="{5636D5E7-B50C-4F54-8194-CB75C24DCF10}" presName="node" presStyleLbl="node1" presStyleIdx="1" presStyleCnt="5">
        <dgm:presLayoutVars>
          <dgm:bulletEnabled val="1"/>
        </dgm:presLayoutVars>
      </dgm:prSet>
      <dgm:spPr/>
      <dgm:t>
        <a:bodyPr/>
        <a:lstStyle/>
        <a:p>
          <a:endParaRPr lang="en-GB"/>
        </a:p>
      </dgm:t>
    </dgm:pt>
    <dgm:pt modelId="{E0416F31-9F30-4E63-A2B7-C6C3056F48BF}" type="pres">
      <dgm:prSet presAssocID="{466D9206-4CE4-4E29-A7C6-0E2E61E35C04}" presName="sibTrans" presStyleCnt="0"/>
      <dgm:spPr/>
    </dgm:pt>
    <dgm:pt modelId="{4AF17E07-974F-4C4F-AEEE-45A7D9DF1F99}" type="pres">
      <dgm:prSet presAssocID="{8FCCF765-5D68-48FC-9D4F-15FBCB34BC96}" presName="node" presStyleLbl="node1" presStyleIdx="2" presStyleCnt="5">
        <dgm:presLayoutVars>
          <dgm:bulletEnabled val="1"/>
        </dgm:presLayoutVars>
      </dgm:prSet>
      <dgm:spPr/>
      <dgm:t>
        <a:bodyPr/>
        <a:lstStyle/>
        <a:p>
          <a:endParaRPr lang="en-GB"/>
        </a:p>
      </dgm:t>
    </dgm:pt>
    <dgm:pt modelId="{F174B852-52CA-4C3E-83F9-77B5846EE92A}" type="pres">
      <dgm:prSet presAssocID="{F4001610-2629-4A94-AE81-D9C08DCFE982}" presName="sibTrans" presStyleCnt="0"/>
      <dgm:spPr/>
    </dgm:pt>
    <dgm:pt modelId="{741ACD3D-441F-4AB2-9212-A7E08C9F8082}" type="pres">
      <dgm:prSet presAssocID="{ACEF80DD-622B-42C0-89A1-BEFB8377711D}" presName="node" presStyleLbl="node1" presStyleIdx="3" presStyleCnt="5">
        <dgm:presLayoutVars>
          <dgm:bulletEnabled val="1"/>
        </dgm:presLayoutVars>
      </dgm:prSet>
      <dgm:spPr/>
      <dgm:t>
        <a:bodyPr/>
        <a:lstStyle/>
        <a:p>
          <a:endParaRPr lang="en-GB"/>
        </a:p>
      </dgm:t>
    </dgm:pt>
    <dgm:pt modelId="{B2867145-AB84-4AD1-92B3-8480CC37D286}" type="pres">
      <dgm:prSet presAssocID="{DAF4C6E9-5C45-4150-A926-DB41B73868E4}" presName="sibTrans" presStyleCnt="0"/>
      <dgm:spPr/>
    </dgm:pt>
    <dgm:pt modelId="{964BEA9B-888E-4073-AE28-4D68ECE67A5A}" type="pres">
      <dgm:prSet presAssocID="{EF1F30BE-B73B-4BFF-8A62-41B1EAE9CA26}" presName="node" presStyleLbl="node1" presStyleIdx="4" presStyleCnt="5">
        <dgm:presLayoutVars>
          <dgm:bulletEnabled val="1"/>
        </dgm:presLayoutVars>
      </dgm:prSet>
      <dgm:spPr/>
      <dgm:t>
        <a:bodyPr/>
        <a:lstStyle/>
        <a:p>
          <a:endParaRPr lang="en-GB"/>
        </a:p>
      </dgm:t>
    </dgm:pt>
  </dgm:ptLst>
  <dgm:cxnLst>
    <dgm:cxn modelId="{66704F61-269F-498A-A399-E4DF86043EB7}" type="presOf" srcId="{ACEF80DD-622B-42C0-89A1-BEFB8377711D}" destId="{741ACD3D-441F-4AB2-9212-A7E08C9F8082}" srcOrd="0" destOrd="0" presId="urn:microsoft.com/office/officeart/2005/8/layout/default"/>
    <dgm:cxn modelId="{735AE144-1BFB-436D-9D26-414702223E6B}" type="presOf" srcId="{671BC732-01D4-4937-AB04-ADCE00C993A3}" destId="{4CEF60F5-4A0F-4169-9463-BE423FFA1D80}" srcOrd="0" destOrd="0" presId="urn:microsoft.com/office/officeart/2005/8/layout/default"/>
    <dgm:cxn modelId="{D133A529-4754-401A-B9E0-A50F306E8556}" srcId="{671BC732-01D4-4937-AB04-ADCE00C993A3}" destId="{8FCCF765-5D68-48FC-9D4F-15FBCB34BC96}" srcOrd="2" destOrd="0" parTransId="{AF66FF94-D19E-4FD9-BF11-3CD9BD94090D}" sibTransId="{F4001610-2629-4A94-AE81-D9C08DCFE982}"/>
    <dgm:cxn modelId="{D027797D-BDE3-4D7D-9FE7-AEA48158ED1F}" type="presOf" srcId="{8FCCF765-5D68-48FC-9D4F-15FBCB34BC96}" destId="{4AF17E07-974F-4C4F-AEEE-45A7D9DF1F99}" srcOrd="0" destOrd="0" presId="urn:microsoft.com/office/officeart/2005/8/layout/default"/>
    <dgm:cxn modelId="{AAC338ED-2B49-4C33-ACC2-1E2D3A5EB359}" type="presOf" srcId="{5636D5E7-B50C-4F54-8194-CB75C24DCF10}" destId="{5B820D63-BABB-4DB6-B887-CA1E7258A36D}" srcOrd="0" destOrd="0" presId="urn:microsoft.com/office/officeart/2005/8/layout/default"/>
    <dgm:cxn modelId="{4B09174B-21B6-4C88-AEE7-51993845CAC4}" type="presOf" srcId="{44AB5D1A-7710-4465-8609-FEA159C6E3DE}" destId="{E6768383-165A-459A-8595-0BF303EC25E3}" srcOrd="0" destOrd="0" presId="urn:microsoft.com/office/officeart/2005/8/layout/default"/>
    <dgm:cxn modelId="{4B12EC4F-B296-4B02-9ED5-315382E1FC65}" srcId="{671BC732-01D4-4937-AB04-ADCE00C993A3}" destId="{44AB5D1A-7710-4465-8609-FEA159C6E3DE}" srcOrd="0" destOrd="0" parTransId="{75E64786-BFDF-4DC6-A72B-3AB868893F2C}" sibTransId="{79192D5A-FBCB-461E-A604-EAD68BEF188D}"/>
    <dgm:cxn modelId="{A74F38AC-9029-48C3-BC07-94F44A9B3622}" srcId="{671BC732-01D4-4937-AB04-ADCE00C993A3}" destId="{5636D5E7-B50C-4F54-8194-CB75C24DCF10}" srcOrd="1" destOrd="0" parTransId="{6514EA68-AFE8-4392-84C7-69AD1E9D77E4}" sibTransId="{466D9206-4CE4-4E29-A7C6-0E2E61E35C04}"/>
    <dgm:cxn modelId="{42512917-E3DB-4FB7-84F1-5A31827CE9B6}" srcId="{671BC732-01D4-4937-AB04-ADCE00C993A3}" destId="{EF1F30BE-B73B-4BFF-8A62-41B1EAE9CA26}" srcOrd="4" destOrd="0" parTransId="{BF16EB48-1EC9-4A96-88CC-BAEADD5BCDFB}" sibTransId="{91DAE9D9-9182-41B0-A899-E4C752D59615}"/>
    <dgm:cxn modelId="{F35702B0-55B4-4781-B9A3-E6EA45D847E9}" type="presOf" srcId="{EF1F30BE-B73B-4BFF-8A62-41B1EAE9CA26}" destId="{964BEA9B-888E-4073-AE28-4D68ECE67A5A}" srcOrd="0" destOrd="0" presId="urn:microsoft.com/office/officeart/2005/8/layout/default"/>
    <dgm:cxn modelId="{A15F1022-5B5D-4A1E-B825-744C372B78E4}" srcId="{671BC732-01D4-4937-AB04-ADCE00C993A3}" destId="{ACEF80DD-622B-42C0-89A1-BEFB8377711D}" srcOrd="3" destOrd="0" parTransId="{8D49E27E-793F-4F1B-89CD-DC623B3AEADF}" sibTransId="{DAF4C6E9-5C45-4150-A926-DB41B73868E4}"/>
    <dgm:cxn modelId="{BB16E1CE-1BA5-4836-8117-D290E1C488A2}" type="presParOf" srcId="{4CEF60F5-4A0F-4169-9463-BE423FFA1D80}" destId="{E6768383-165A-459A-8595-0BF303EC25E3}" srcOrd="0" destOrd="0" presId="urn:microsoft.com/office/officeart/2005/8/layout/default"/>
    <dgm:cxn modelId="{52DEB072-AAA1-4353-BAAF-E5AA2D8811F8}" type="presParOf" srcId="{4CEF60F5-4A0F-4169-9463-BE423FFA1D80}" destId="{95E988D7-1CD9-4667-994E-E5146E24B3CC}" srcOrd="1" destOrd="0" presId="urn:microsoft.com/office/officeart/2005/8/layout/default"/>
    <dgm:cxn modelId="{FB9BFC66-8634-44F7-BEA7-48EE9DFB613C}" type="presParOf" srcId="{4CEF60F5-4A0F-4169-9463-BE423FFA1D80}" destId="{5B820D63-BABB-4DB6-B887-CA1E7258A36D}" srcOrd="2" destOrd="0" presId="urn:microsoft.com/office/officeart/2005/8/layout/default"/>
    <dgm:cxn modelId="{C2FF737B-6C64-4C59-B6E5-915CB37048CE}" type="presParOf" srcId="{4CEF60F5-4A0F-4169-9463-BE423FFA1D80}" destId="{E0416F31-9F30-4E63-A2B7-C6C3056F48BF}" srcOrd="3" destOrd="0" presId="urn:microsoft.com/office/officeart/2005/8/layout/default"/>
    <dgm:cxn modelId="{B7BEF77E-1F47-47F8-A04C-6E24F041A8B5}" type="presParOf" srcId="{4CEF60F5-4A0F-4169-9463-BE423FFA1D80}" destId="{4AF17E07-974F-4C4F-AEEE-45A7D9DF1F99}" srcOrd="4" destOrd="0" presId="urn:microsoft.com/office/officeart/2005/8/layout/default"/>
    <dgm:cxn modelId="{A5B2C0CF-C010-4BFE-B0FA-6EF5A2AF718B}" type="presParOf" srcId="{4CEF60F5-4A0F-4169-9463-BE423FFA1D80}" destId="{F174B852-52CA-4C3E-83F9-77B5846EE92A}" srcOrd="5" destOrd="0" presId="urn:microsoft.com/office/officeart/2005/8/layout/default"/>
    <dgm:cxn modelId="{B92193BF-F35B-4A54-9BCD-B98B844EE3AA}" type="presParOf" srcId="{4CEF60F5-4A0F-4169-9463-BE423FFA1D80}" destId="{741ACD3D-441F-4AB2-9212-A7E08C9F8082}" srcOrd="6" destOrd="0" presId="urn:microsoft.com/office/officeart/2005/8/layout/default"/>
    <dgm:cxn modelId="{8CA7D82C-C5FA-496D-9230-B915DDDFD74A}" type="presParOf" srcId="{4CEF60F5-4A0F-4169-9463-BE423FFA1D80}" destId="{B2867145-AB84-4AD1-92B3-8480CC37D286}" srcOrd="7" destOrd="0" presId="urn:microsoft.com/office/officeart/2005/8/layout/default"/>
    <dgm:cxn modelId="{78430C62-995E-4E2E-BFF4-6F27B58406D5}" type="presParOf" srcId="{4CEF60F5-4A0F-4169-9463-BE423FFA1D80}" destId="{964BEA9B-888E-4073-AE28-4D68ECE67A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a:solidFill>
                <a:schemeClr val="bg1"/>
              </a:solidFill>
              <a:latin typeface="Arial" panose="020B0604020202020204" pitchFamily="34" charset="0"/>
              <a:cs typeface="Arial" panose="020B0604020202020204" pitchFamily="34" charset="0"/>
            </a:rPr>
            <a:t>We had no idea this was a problem </a:t>
          </a:r>
        </a:p>
      </dgm:t>
    </dgm:pt>
    <dgm:pt modelId="{5F9ACA02-0976-4105-8BEC-4374E6C2B20E}" type="parTrans" cxnId="{1C70C5B1-FBE9-4403-9F05-71A70F4C53BB}">
      <dgm:prSet/>
      <dgm:spPr/>
      <dgm:t>
        <a:bodyPr/>
        <a:lstStyle/>
        <a:p>
          <a:endParaRPr lang="en-GB" sz="1800">
            <a:solidFill>
              <a:schemeClr val="bg1"/>
            </a:solidFill>
          </a:endParaRPr>
        </a:p>
      </dgm:t>
    </dgm:pt>
    <dgm:pt modelId="{55C18A0F-EA0F-4E3C-98D7-EAADBCCE3F38}" type="sibTrans" cxnId="{1C70C5B1-FBE9-4403-9F05-71A70F4C53BB}">
      <dgm:prSet/>
      <dgm:spPr/>
      <dgm:t>
        <a:bodyPr/>
        <a:lstStyle/>
        <a:p>
          <a:endParaRPr lang="en-GB" sz="1800">
            <a:solidFill>
              <a:schemeClr val="bg1"/>
            </a:solidFill>
          </a:endParaRPr>
        </a:p>
      </dgm:t>
    </dgm:pt>
    <dgm:pt modelId="{1DB2CFC5-90FC-4D04-BF69-A0B4FF9B15DD}">
      <dgm:prSet custT="1"/>
      <dgm:spPr/>
      <dgm:t>
        <a:bodyPr/>
        <a:lstStyle/>
        <a:p>
          <a:r>
            <a:rPr lang="en-GB" sz="1800" dirty="0">
              <a:solidFill>
                <a:schemeClr val="bg1"/>
              </a:solidFill>
              <a:latin typeface="Arial" panose="020B0604020202020204" pitchFamily="34" charset="0"/>
              <a:cs typeface="Arial" panose="020B0604020202020204" pitchFamily="34" charset="0"/>
            </a:rPr>
            <a:t>This issue has huge safety implications</a:t>
          </a:r>
        </a:p>
      </dgm:t>
    </dgm:pt>
    <dgm:pt modelId="{0749869E-7C11-4ADB-B5BF-DDF5424C372A}" type="parTrans" cxnId="{F0E22D8E-B2EE-4EC2-B28B-3819E730FA7A}">
      <dgm:prSet/>
      <dgm:spPr/>
      <dgm:t>
        <a:bodyPr/>
        <a:lstStyle/>
        <a:p>
          <a:endParaRPr lang="en-GB" sz="1800">
            <a:solidFill>
              <a:schemeClr val="bg1"/>
            </a:solidFill>
          </a:endParaRPr>
        </a:p>
      </dgm:t>
    </dgm:pt>
    <dgm:pt modelId="{5124626F-F4F8-4123-ADC1-EC9B53032BF1}" type="sibTrans" cxnId="{F0E22D8E-B2EE-4EC2-B28B-3819E730FA7A}">
      <dgm:prSet/>
      <dgm:spPr/>
      <dgm:t>
        <a:bodyPr/>
        <a:lstStyle/>
        <a:p>
          <a:endParaRPr lang="en-GB" sz="1800">
            <a:solidFill>
              <a:schemeClr val="bg1"/>
            </a:solidFill>
          </a:endParaRPr>
        </a:p>
      </dgm:t>
    </dgm:pt>
    <dgm:pt modelId="{15A06AEF-5D2F-41DE-ACE4-637B615B9C2B}">
      <dgm:prSet custT="1"/>
      <dgm:spPr/>
      <dgm:t>
        <a:bodyPr/>
        <a:lstStyle/>
        <a:p>
          <a:r>
            <a:rPr lang="en-GB" sz="1800" dirty="0">
              <a:solidFill>
                <a:schemeClr val="bg1"/>
              </a:solidFill>
              <a:latin typeface="Arial" panose="020B0604020202020204" pitchFamily="34" charset="0"/>
              <a:cs typeface="Arial" panose="020B0604020202020204" pitchFamily="34" charset="0"/>
            </a:rPr>
            <a:t>You should work in partnership with other organisations including the police</a:t>
          </a:r>
        </a:p>
      </dgm:t>
    </dgm:pt>
    <dgm:pt modelId="{433AA211-BE23-49F0-8A22-D72A670688A1}" type="parTrans" cxnId="{19BB0E48-3C14-4F13-B7F3-D79C1BC08E86}">
      <dgm:prSet/>
      <dgm:spPr/>
      <dgm:t>
        <a:bodyPr/>
        <a:lstStyle/>
        <a:p>
          <a:endParaRPr lang="en-GB" sz="1800">
            <a:solidFill>
              <a:schemeClr val="bg1"/>
            </a:solidFill>
          </a:endParaRPr>
        </a:p>
      </dgm:t>
    </dgm:pt>
    <dgm:pt modelId="{A51A9359-3D7D-4A05-A205-86397FCAD17D}" type="sibTrans" cxnId="{19BB0E48-3C14-4F13-B7F3-D79C1BC08E86}">
      <dgm:prSet/>
      <dgm:spPr/>
      <dgm:t>
        <a:bodyPr/>
        <a:lstStyle/>
        <a:p>
          <a:endParaRPr lang="en-GB" sz="1800">
            <a:solidFill>
              <a:schemeClr val="bg1"/>
            </a:solidFill>
          </a:endParaRPr>
        </a:p>
      </dgm:t>
    </dgm:pt>
    <dgm:pt modelId="{831FD9D2-8662-4AE9-B221-B595F8DADAE7}">
      <dgm:prSet phldrT="[Text]" custT="1"/>
      <dgm:spPr/>
      <dgm:t>
        <a:bodyPr/>
        <a:lstStyle/>
        <a:p>
          <a:r>
            <a:rPr lang="en-GB" sz="1800" dirty="0">
              <a:solidFill>
                <a:schemeClr val="bg1"/>
              </a:solidFill>
              <a:latin typeface="Arial" panose="020B0604020202020204" pitchFamily="34" charset="0"/>
              <a:cs typeface="Arial" panose="020B0604020202020204" pitchFamily="34" charset="0"/>
            </a:rPr>
            <a:t>You should look to raise awareness of this issue</a:t>
          </a:r>
        </a:p>
      </dgm:t>
    </dgm:pt>
    <dgm:pt modelId="{52DD4F08-F804-43C9-BF69-AF522B51E8AE}" type="parTrans" cxnId="{1D08BD0D-4FB9-4A76-8880-C3ED789DBC7C}">
      <dgm:prSet/>
      <dgm:spPr/>
      <dgm:t>
        <a:bodyPr/>
        <a:lstStyle/>
        <a:p>
          <a:endParaRPr lang="en-GB" sz="1800">
            <a:solidFill>
              <a:schemeClr val="bg1"/>
            </a:solidFill>
          </a:endParaRPr>
        </a:p>
      </dgm:t>
    </dgm:pt>
    <dgm:pt modelId="{09A38115-DE5A-4F06-80FE-480C16F41982}" type="sibTrans" cxnId="{1D08BD0D-4FB9-4A76-8880-C3ED789DBC7C}">
      <dgm:prSet/>
      <dgm:spPr/>
      <dgm:t>
        <a:bodyPr/>
        <a:lstStyle/>
        <a:p>
          <a:endParaRPr lang="en-GB" sz="18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4"/>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4"/>
      <dgm:spPr/>
    </dgm:pt>
    <dgm:pt modelId="{D8C9E172-54FE-4554-94DF-7C890B71CD45}" type="pres">
      <dgm:prSet presAssocID="{D459A8CB-300D-4D11-A7DF-2813180A01E2}" presName="dstNode" presStyleLbl="node1" presStyleIdx="0" presStyleCnt="4"/>
      <dgm:spPr/>
    </dgm:pt>
    <dgm:pt modelId="{92D126F9-D11D-4B94-8870-7A869EE6D0F7}" type="pres">
      <dgm:prSet presAssocID="{3264E3FF-F9BD-40A3-A761-828324B981D0}" presName="text_1" presStyleLbl="node1" presStyleIdx="0" presStyleCnt="4">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4"/>
      <dgm:spPr/>
    </dgm:pt>
    <dgm:pt modelId="{B46E5EDF-7AFF-472F-B6EB-F8B33F108EA4}" type="pres">
      <dgm:prSet presAssocID="{831FD9D2-8662-4AE9-B221-B595F8DADAE7}" presName="text_2" presStyleLbl="node1" presStyleIdx="1" presStyleCnt="4">
        <dgm:presLayoutVars>
          <dgm:bulletEnabled val="1"/>
        </dgm:presLayoutVars>
      </dgm:prSet>
      <dgm:spPr/>
      <dgm:t>
        <a:bodyPr/>
        <a:lstStyle/>
        <a:p>
          <a:endParaRPr lang="en-GB"/>
        </a:p>
      </dgm:t>
    </dgm:pt>
    <dgm:pt modelId="{9CE5EE33-DA2C-4A48-A11B-76151345065C}" type="pres">
      <dgm:prSet presAssocID="{831FD9D2-8662-4AE9-B221-B595F8DADAE7}" presName="accent_2" presStyleCnt="0"/>
      <dgm:spPr/>
    </dgm:pt>
    <dgm:pt modelId="{F8353A8E-7F62-4A11-8FBE-5F6903C293B1}" type="pres">
      <dgm:prSet presAssocID="{831FD9D2-8662-4AE9-B221-B595F8DADAE7}" presName="accentRepeatNode" presStyleLbl="solidFgAcc1" presStyleIdx="1" presStyleCnt="4"/>
      <dgm:spPr/>
    </dgm:pt>
    <dgm:pt modelId="{9E7D9FCD-FE78-4864-ABA0-5E4E53017410}" type="pres">
      <dgm:prSet presAssocID="{1DB2CFC5-90FC-4D04-BF69-A0B4FF9B15DD}" presName="text_3" presStyleLbl="node1" presStyleIdx="2" presStyleCnt="4">
        <dgm:presLayoutVars>
          <dgm:bulletEnabled val="1"/>
        </dgm:presLayoutVars>
      </dgm:prSet>
      <dgm:spPr/>
      <dgm:t>
        <a:bodyPr/>
        <a:lstStyle/>
        <a:p>
          <a:endParaRPr lang="en-GB"/>
        </a:p>
      </dgm:t>
    </dgm:pt>
    <dgm:pt modelId="{27D845B7-36ED-45F5-9148-4215B7195FF3}" type="pres">
      <dgm:prSet presAssocID="{1DB2CFC5-90FC-4D04-BF69-A0B4FF9B15DD}" presName="accent_3" presStyleCnt="0"/>
      <dgm:spPr/>
    </dgm:pt>
    <dgm:pt modelId="{684685AB-A877-4822-AF25-382CEBF6CC9E}" type="pres">
      <dgm:prSet presAssocID="{1DB2CFC5-90FC-4D04-BF69-A0B4FF9B15DD}" presName="accentRepeatNode" presStyleLbl="solidFgAcc1" presStyleIdx="2" presStyleCnt="4"/>
      <dgm:spPr/>
    </dgm:pt>
    <dgm:pt modelId="{E61D02E3-1E17-4FDA-A8FE-87886A814456}" type="pres">
      <dgm:prSet presAssocID="{15A06AEF-5D2F-41DE-ACE4-637B615B9C2B}" presName="text_4" presStyleLbl="node1" presStyleIdx="3" presStyleCnt="4">
        <dgm:presLayoutVars>
          <dgm:bulletEnabled val="1"/>
        </dgm:presLayoutVars>
      </dgm:prSet>
      <dgm:spPr/>
      <dgm:t>
        <a:bodyPr/>
        <a:lstStyle/>
        <a:p>
          <a:endParaRPr lang="en-GB"/>
        </a:p>
      </dgm:t>
    </dgm:pt>
    <dgm:pt modelId="{0193B81F-BA3D-482E-8649-C7CB1DA05DC0}" type="pres">
      <dgm:prSet presAssocID="{15A06AEF-5D2F-41DE-ACE4-637B615B9C2B}" presName="accent_4" presStyleCnt="0"/>
      <dgm:spPr/>
    </dgm:pt>
    <dgm:pt modelId="{2BF3E30B-802B-4253-A797-858926624FDC}" type="pres">
      <dgm:prSet presAssocID="{15A06AEF-5D2F-41DE-ACE4-637B615B9C2B}" presName="accentRepeatNode" presStyleLbl="solidFgAcc1" presStyleIdx="3" presStyleCnt="4"/>
      <dgm:spPr/>
    </dgm:pt>
  </dgm:ptLst>
  <dgm:cxnLst>
    <dgm:cxn modelId="{EFE34A7E-D733-4FBD-A2BD-B719CBD72709}" type="presOf" srcId="{831FD9D2-8662-4AE9-B221-B595F8DADAE7}" destId="{B46E5EDF-7AFF-472F-B6EB-F8B33F108EA4}" srcOrd="0" destOrd="0" presId="urn:microsoft.com/office/officeart/2008/layout/VerticalCurvedList"/>
    <dgm:cxn modelId="{1C70C5B1-FBE9-4403-9F05-71A70F4C53BB}" srcId="{D459A8CB-300D-4D11-A7DF-2813180A01E2}" destId="{3264E3FF-F9BD-40A3-A761-828324B981D0}" srcOrd="0" destOrd="0" parTransId="{5F9ACA02-0976-4105-8BEC-4374E6C2B20E}" sibTransId="{55C18A0F-EA0F-4E3C-98D7-EAADBCCE3F38}"/>
    <dgm:cxn modelId="{36EE67FD-EFCC-4A54-A2AB-208F49B19864}" type="presOf" srcId="{55C18A0F-EA0F-4E3C-98D7-EAADBCCE3F38}" destId="{22BE834E-C124-4A30-9090-DA10434FEFD8}" srcOrd="0" destOrd="0" presId="urn:microsoft.com/office/officeart/2008/layout/VerticalCurvedList"/>
    <dgm:cxn modelId="{04E25D0D-597E-426E-9551-3D48D38973DF}" type="presOf" srcId="{15A06AEF-5D2F-41DE-ACE4-637B615B9C2B}" destId="{E61D02E3-1E17-4FDA-A8FE-87886A814456}" srcOrd="0" destOrd="0" presId="urn:microsoft.com/office/officeart/2008/layout/VerticalCurvedList"/>
    <dgm:cxn modelId="{E26CF6FF-DD82-4A89-A533-B424A94F54AF}" type="presOf" srcId="{3264E3FF-F9BD-40A3-A761-828324B981D0}" destId="{92D126F9-D11D-4B94-8870-7A869EE6D0F7}" srcOrd="0" destOrd="0" presId="urn:microsoft.com/office/officeart/2008/layout/VerticalCurvedList"/>
    <dgm:cxn modelId="{F0E22D8E-B2EE-4EC2-B28B-3819E730FA7A}" srcId="{D459A8CB-300D-4D11-A7DF-2813180A01E2}" destId="{1DB2CFC5-90FC-4D04-BF69-A0B4FF9B15DD}" srcOrd="2" destOrd="0" parTransId="{0749869E-7C11-4ADB-B5BF-DDF5424C372A}" sibTransId="{5124626F-F4F8-4123-ADC1-EC9B53032BF1}"/>
    <dgm:cxn modelId="{79BB529C-C1ED-4FA0-B781-7CA1F38CD0DF}" type="presOf" srcId="{D459A8CB-300D-4D11-A7DF-2813180A01E2}" destId="{0D00B434-B061-4F65-8E54-EE4636341EBE}" srcOrd="0" destOrd="0" presId="urn:microsoft.com/office/officeart/2008/layout/VerticalCurvedList"/>
    <dgm:cxn modelId="{19BB0E48-3C14-4F13-B7F3-D79C1BC08E86}" srcId="{D459A8CB-300D-4D11-A7DF-2813180A01E2}" destId="{15A06AEF-5D2F-41DE-ACE4-637B615B9C2B}" srcOrd="3" destOrd="0" parTransId="{433AA211-BE23-49F0-8A22-D72A670688A1}" sibTransId="{A51A9359-3D7D-4A05-A205-86397FCAD17D}"/>
    <dgm:cxn modelId="{1D08BD0D-4FB9-4A76-8880-C3ED789DBC7C}" srcId="{D459A8CB-300D-4D11-A7DF-2813180A01E2}" destId="{831FD9D2-8662-4AE9-B221-B595F8DADAE7}" srcOrd="1" destOrd="0" parTransId="{52DD4F08-F804-43C9-BF69-AF522B51E8AE}" sibTransId="{09A38115-DE5A-4F06-80FE-480C16F41982}"/>
    <dgm:cxn modelId="{C1C45542-BF22-4C22-9936-C21162783877}" type="presOf" srcId="{1DB2CFC5-90FC-4D04-BF69-A0B4FF9B15DD}" destId="{9E7D9FCD-FE78-4864-ABA0-5E4E53017410}" srcOrd="0" destOrd="0" presId="urn:microsoft.com/office/officeart/2008/layout/VerticalCurvedList"/>
    <dgm:cxn modelId="{D8137E61-73E7-42BF-8739-DCD404549108}" type="presParOf" srcId="{0D00B434-B061-4F65-8E54-EE4636341EBE}" destId="{B6E7EB3E-68ED-4990-8F9E-569126CD3B4D}" srcOrd="0" destOrd="0" presId="urn:microsoft.com/office/officeart/2008/layout/VerticalCurvedList"/>
    <dgm:cxn modelId="{8A56DD43-E9C4-4B6D-94DA-E80F19C407F9}" type="presParOf" srcId="{B6E7EB3E-68ED-4990-8F9E-569126CD3B4D}" destId="{050A3109-8A74-46C1-BCD9-6E87423316F1}" srcOrd="0" destOrd="0" presId="urn:microsoft.com/office/officeart/2008/layout/VerticalCurvedList"/>
    <dgm:cxn modelId="{285E29E7-65B2-4426-AB6D-424AE7806F74}" type="presParOf" srcId="{050A3109-8A74-46C1-BCD9-6E87423316F1}" destId="{C51D367A-D326-4AF5-8B67-37221E78DE51}" srcOrd="0" destOrd="0" presId="urn:microsoft.com/office/officeart/2008/layout/VerticalCurvedList"/>
    <dgm:cxn modelId="{0F62FD69-2AE9-4D3E-AE74-2A8A297CECBF}" type="presParOf" srcId="{050A3109-8A74-46C1-BCD9-6E87423316F1}" destId="{22BE834E-C124-4A30-9090-DA10434FEFD8}" srcOrd="1" destOrd="0" presId="urn:microsoft.com/office/officeart/2008/layout/VerticalCurvedList"/>
    <dgm:cxn modelId="{CB991F0F-09E3-4A3D-9D31-9A3982A42815}" type="presParOf" srcId="{050A3109-8A74-46C1-BCD9-6E87423316F1}" destId="{CA0CEFC9-4421-493F-8ADC-C7BB6847E039}" srcOrd="2" destOrd="0" presId="urn:microsoft.com/office/officeart/2008/layout/VerticalCurvedList"/>
    <dgm:cxn modelId="{BE5136B9-A31C-46DE-8E0E-7D2E3236AA95}" type="presParOf" srcId="{050A3109-8A74-46C1-BCD9-6E87423316F1}" destId="{D8C9E172-54FE-4554-94DF-7C890B71CD45}" srcOrd="3" destOrd="0" presId="urn:microsoft.com/office/officeart/2008/layout/VerticalCurvedList"/>
    <dgm:cxn modelId="{B79F030E-1F85-474D-81BB-08BE6626EAB5}" type="presParOf" srcId="{B6E7EB3E-68ED-4990-8F9E-569126CD3B4D}" destId="{92D126F9-D11D-4B94-8870-7A869EE6D0F7}" srcOrd="1" destOrd="0" presId="urn:microsoft.com/office/officeart/2008/layout/VerticalCurvedList"/>
    <dgm:cxn modelId="{3B904DD3-BDC6-467F-A775-A1FF295F4223}" type="presParOf" srcId="{B6E7EB3E-68ED-4990-8F9E-569126CD3B4D}" destId="{4FA7B483-0FF3-46F6-8419-7F383AE07B8B}" srcOrd="2" destOrd="0" presId="urn:microsoft.com/office/officeart/2008/layout/VerticalCurvedList"/>
    <dgm:cxn modelId="{AE57272C-B87A-47B5-9D9A-E8041CF47A2E}" type="presParOf" srcId="{4FA7B483-0FF3-46F6-8419-7F383AE07B8B}" destId="{247A77BE-867D-46FC-B0B1-28A2780BDB1D}" srcOrd="0" destOrd="0" presId="urn:microsoft.com/office/officeart/2008/layout/VerticalCurvedList"/>
    <dgm:cxn modelId="{785D52F1-65CA-43EB-B820-E49F49DEDBF6}" type="presParOf" srcId="{B6E7EB3E-68ED-4990-8F9E-569126CD3B4D}" destId="{B46E5EDF-7AFF-472F-B6EB-F8B33F108EA4}" srcOrd="3" destOrd="0" presId="urn:microsoft.com/office/officeart/2008/layout/VerticalCurvedList"/>
    <dgm:cxn modelId="{53869313-88D6-41D6-A8A0-C411C0684358}" type="presParOf" srcId="{B6E7EB3E-68ED-4990-8F9E-569126CD3B4D}" destId="{9CE5EE33-DA2C-4A48-A11B-76151345065C}" srcOrd="4" destOrd="0" presId="urn:microsoft.com/office/officeart/2008/layout/VerticalCurvedList"/>
    <dgm:cxn modelId="{814D8123-788E-4114-B949-B18B2A4E8D44}" type="presParOf" srcId="{9CE5EE33-DA2C-4A48-A11B-76151345065C}" destId="{F8353A8E-7F62-4A11-8FBE-5F6903C293B1}" srcOrd="0" destOrd="0" presId="urn:microsoft.com/office/officeart/2008/layout/VerticalCurvedList"/>
    <dgm:cxn modelId="{5AB76E6C-0FA6-4EA4-B503-21157092FBDA}" type="presParOf" srcId="{B6E7EB3E-68ED-4990-8F9E-569126CD3B4D}" destId="{9E7D9FCD-FE78-4864-ABA0-5E4E53017410}" srcOrd="5" destOrd="0" presId="urn:microsoft.com/office/officeart/2008/layout/VerticalCurvedList"/>
    <dgm:cxn modelId="{8C462CDF-AC0B-4DFB-ACCB-A406813A1242}" type="presParOf" srcId="{B6E7EB3E-68ED-4990-8F9E-569126CD3B4D}" destId="{27D845B7-36ED-45F5-9148-4215B7195FF3}" srcOrd="6" destOrd="0" presId="urn:microsoft.com/office/officeart/2008/layout/VerticalCurvedList"/>
    <dgm:cxn modelId="{9ADC0AD2-A4A8-4B9A-9C49-8A3392DCB272}" type="presParOf" srcId="{27D845B7-36ED-45F5-9148-4215B7195FF3}" destId="{684685AB-A877-4822-AF25-382CEBF6CC9E}" srcOrd="0" destOrd="0" presId="urn:microsoft.com/office/officeart/2008/layout/VerticalCurvedList"/>
    <dgm:cxn modelId="{26416527-38F9-4D0D-851A-4F5625119C59}" type="presParOf" srcId="{B6E7EB3E-68ED-4990-8F9E-569126CD3B4D}" destId="{E61D02E3-1E17-4FDA-A8FE-87886A814456}" srcOrd="7" destOrd="0" presId="urn:microsoft.com/office/officeart/2008/layout/VerticalCurvedList"/>
    <dgm:cxn modelId="{D3333D0A-63E6-4D4E-BAB4-86E0DB1E746D}" type="presParOf" srcId="{B6E7EB3E-68ED-4990-8F9E-569126CD3B4D}" destId="{0193B81F-BA3D-482E-8649-C7CB1DA05DC0}" srcOrd="8" destOrd="0" presId="urn:microsoft.com/office/officeart/2008/layout/VerticalCurvedList"/>
    <dgm:cxn modelId="{55079B82-7278-4E50-A09B-C7237A6089DD}" type="presParOf" srcId="{0193B81F-BA3D-482E-8649-C7CB1DA05DC0}" destId="{2BF3E30B-802B-4253-A797-858926624F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E9AA42-F9FB-450D-B96E-815FD69A65B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GB"/>
        </a:p>
      </dgm:t>
    </dgm:pt>
    <dgm:pt modelId="{A36438CE-D2CD-4E70-AB9C-A0FF45975FFB}">
      <dgm:prSet/>
      <dgm:spPr/>
      <dgm:t>
        <a:bodyPr/>
        <a:lstStyle/>
        <a:p>
          <a:pPr rtl="0"/>
          <a:r>
            <a:rPr lang="en-GB" dirty="0">
              <a:latin typeface="Arial" panose="020B0604020202020204" pitchFamily="34" charset="0"/>
              <a:cs typeface="Arial" panose="020B0604020202020204" pitchFamily="34" charset="0"/>
            </a:rPr>
            <a:t>Collected </a:t>
          </a:r>
          <a:r>
            <a:rPr lang="en-GB" b="1" dirty="0">
              <a:latin typeface="Arial" panose="020B0604020202020204" pitchFamily="34" charset="0"/>
              <a:cs typeface="Arial" panose="020B0604020202020204" pitchFamily="34" charset="0"/>
            </a:rPr>
            <a:t>more than £899,000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inc.</a:t>
          </a:r>
          <a:r>
            <a:rPr lang="en-GB" dirty="0">
              <a:latin typeface="Arial" panose="020B0604020202020204" pitchFamily="34" charset="0"/>
              <a:cs typeface="Arial" panose="020B0604020202020204" pitchFamily="34" charset="0"/>
            </a:rPr>
            <a:t> VAT) – almost double the previous regulatory year</a:t>
          </a:r>
        </a:p>
      </dgm:t>
    </dgm:pt>
    <dgm:pt modelId="{554DFD14-66D1-4DEE-ABEB-577BB100975D}" type="parTrans" cxnId="{C807D19A-AADD-46E2-9D16-890B945484AA}">
      <dgm:prSet/>
      <dgm:spPr/>
      <dgm:t>
        <a:bodyPr/>
        <a:lstStyle/>
        <a:p>
          <a:endParaRPr lang="en-GB"/>
        </a:p>
      </dgm:t>
    </dgm:pt>
    <dgm:pt modelId="{FFF9E99B-8783-4C98-98CB-2CE8489A4D3A}" type="sibTrans" cxnId="{C807D19A-AADD-46E2-9D16-890B945484AA}">
      <dgm:prSet/>
      <dgm:spPr/>
      <dgm:t>
        <a:bodyPr/>
        <a:lstStyle/>
        <a:p>
          <a:endParaRPr lang="en-GB"/>
        </a:p>
      </dgm:t>
    </dgm:pt>
    <dgm:pt modelId="{10A89B3B-8A2C-4B0E-AF3C-4FF0C0109DAA}">
      <dgm:prSet/>
      <dgm:spPr/>
      <dgm:t>
        <a:bodyPr/>
        <a:lstStyle/>
        <a:p>
          <a:pPr rtl="0"/>
          <a:r>
            <a:rPr lang="en-GB" dirty="0">
              <a:latin typeface="Arial" panose="020B0604020202020204" pitchFamily="34" charset="0"/>
              <a:cs typeface="Arial" panose="020B0604020202020204" pitchFamily="34" charset="0"/>
            </a:rPr>
            <a:t>Regularly promote links on social media, directing them to website to report suspected theft of gas</a:t>
          </a:r>
        </a:p>
      </dgm:t>
    </dgm:pt>
    <dgm:pt modelId="{337C1DB8-2DEC-4F0A-A14C-6AA1BF7BF30E}" type="parTrans" cxnId="{5A686609-5E38-4123-8D55-A6BE6950815B}">
      <dgm:prSet/>
      <dgm:spPr/>
      <dgm:t>
        <a:bodyPr/>
        <a:lstStyle/>
        <a:p>
          <a:endParaRPr lang="en-GB"/>
        </a:p>
      </dgm:t>
    </dgm:pt>
    <dgm:pt modelId="{E8008E0E-95A5-4222-820E-8E04D5A8D598}" type="sibTrans" cxnId="{5A686609-5E38-4123-8D55-A6BE6950815B}">
      <dgm:prSet/>
      <dgm:spPr/>
      <dgm:t>
        <a:bodyPr/>
        <a:lstStyle/>
        <a:p>
          <a:endParaRPr lang="en-GB"/>
        </a:p>
      </dgm:t>
    </dgm:pt>
    <dgm:pt modelId="{5B744650-244B-472C-A717-FFE77C018B9B}" type="pres">
      <dgm:prSet presAssocID="{FBE9AA42-F9FB-450D-B96E-815FD69A65BE}" presName="diagram" presStyleCnt="0">
        <dgm:presLayoutVars>
          <dgm:dir/>
          <dgm:resizeHandles val="exact"/>
        </dgm:presLayoutVars>
      </dgm:prSet>
      <dgm:spPr/>
      <dgm:t>
        <a:bodyPr/>
        <a:lstStyle/>
        <a:p>
          <a:endParaRPr lang="en-GB"/>
        </a:p>
      </dgm:t>
    </dgm:pt>
    <dgm:pt modelId="{34E71682-7BCD-4C48-8D74-C8AFE96C3038}" type="pres">
      <dgm:prSet presAssocID="{A36438CE-D2CD-4E70-AB9C-A0FF45975FFB}" presName="node" presStyleLbl="node1" presStyleIdx="0" presStyleCnt="2">
        <dgm:presLayoutVars>
          <dgm:bulletEnabled val="1"/>
        </dgm:presLayoutVars>
      </dgm:prSet>
      <dgm:spPr/>
      <dgm:t>
        <a:bodyPr/>
        <a:lstStyle/>
        <a:p>
          <a:endParaRPr lang="en-GB"/>
        </a:p>
      </dgm:t>
    </dgm:pt>
    <dgm:pt modelId="{5AE9128B-6B59-4DAD-95E0-8F42C48DB5B8}" type="pres">
      <dgm:prSet presAssocID="{FFF9E99B-8783-4C98-98CB-2CE8489A4D3A}" presName="sibTrans" presStyleCnt="0"/>
      <dgm:spPr/>
    </dgm:pt>
    <dgm:pt modelId="{72F5FBED-1681-4305-AED4-D925A78F4555}" type="pres">
      <dgm:prSet presAssocID="{10A89B3B-8A2C-4B0E-AF3C-4FF0C0109DAA}" presName="node" presStyleLbl="node1" presStyleIdx="1" presStyleCnt="2">
        <dgm:presLayoutVars>
          <dgm:bulletEnabled val="1"/>
        </dgm:presLayoutVars>
      </dgm:prSet>
      <dgm:spPr/>
      <dgm:t>
        <a:bodyPr/>
        <a:lstStyle/>
        <a:p>
          <a:endParaRPr lang="en-GB"/>
        </a:p>
      </dgm:t>
    </dgm:pt>
  </dgm:ptLst>
  <dgm:cxnLst>
    <dgm:cxn modelId="{C807D19A-AADD-46E2-9D16-890B945484AA}" srcId="{FBE9AA42-F9FB-450D-B96E-815FD69A65BE}" destId="{A36438CE-D2CD-4E70-AB9C-A0FF45975FFB}" srcOrd="0" destOrd="0" parTransId="{554DFD14-66D1-4DEE-ABEB-577BB100975D}" sibTransId="{FFF9E99B-8783-4C98-98CB-2CE8489A4D3A}"/>
    <dgm:cxn modelId="{5A686609-5E38-4123-8D55-A6BE6950815B}" srcId="{FBE9AA42-F9FB-450D-B96E-815FD69A65BE}" destId="{10A89B3B-8A2C-4B0E-AF3C-4FF0C0109DAA}" srcOrd="1" destOrd="0" parTransId="{337C1DB8-2DEC-4F0A-A14C-6AA1BF7BF30E}" sibTransId="{E8008E0E-95A5-4222-820E-8E04D5A8D598}"/>
    <dgm:cxn modelId="{E2D7BE9A-13F5-4404-98F8-AC99095C9D9D}" type="presOf" srcId="{10A89B3B-8A2C-4B0E-AF3C-4FF0C0109DAA}" destId="{72F5FBED-1681-4305-AED4-D925A78F4555}" srcOrd="0" destOrd="0" presId="urn:microsoft.com/office/officeart/2005/8/layout/default"/>
    <dgm:cxn modelId="{39432681-70C6-4F50-AB83-D20157E3CB7C}" type="presOf" srcId="{A36438CE-D2CD-4E70-AB9C-A0FF45975FFB}" destId="{34E71682-7BCD-4C48-8D74-C8AFE96C3038}" srcOrd="0" destOrd="0" presId="urn:microsoft.com/office/officeart/2005/8/layout/default"/>
    <dgm:cxn modelId="{647152A3-F478-4391-8CF7-15AA7372F3FC}" type="presOf" srcId="{FBE9AA42-F9FB-450D-B96E-815FD69A65BE}" destId="{5B744650-244B-472C-A717-FFE77C018B9B}" srcOrd="0" destOrd="0" presId="urn:microsoft.com/office/officeart/2005/8/layout/default"/>
    <dgm:cxn modelId="{B3EF44CA-0C20-4BBA-82FF-8E48F4757844}" type="presParOf" srcId="{5B744650-244B-472C-A717-FFE77C018B9B}" destId="{34E71682-7BCD-4C48-8D74-C8AFE96C3038}" srcOrd="0" destOrd="0" presId="urn:microsoft.com/office/officeart/2005/8/layout/default"/>
    <dgm:cxn modelId="{7F7CEB4B-7EB1-4D7F-BFB6-5DA85CDE3BC1}" type="presParOf" srcId="{5B744650-244B-472C-A717-FFE77C018B9B}" destId="{5AE9128B-6B59-4DAD-95E0-8F42C48DB5B8}" srcOrd="1" destOrd="0" presId="urn:microsoft.com/office/officeart/2005/8/layout/default"/>
    <dgm:cxn modelId="{0601AFEE-E412-4AFF-A82E-00663FBCE9F5}" type="presParOf" srcId="{5B744650-244B-472C-A717-FFE77C018B9B}" destId="{72F5FBED-1681-4305-AED4-D925A78F455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70ED94-7CAC-4830-8C70-65D1F5698F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A6A8C07-840A-4135-8A44-DAAB9EE1E958}">
      <dgm:prSet/>
      <dgm:spPr/>
      <dgm:t>
        <a:bodyPr/>
        <a:lstStyle/>
        <a:p>
          <a:pPr rtl="0"/>
          <a:r>
            <a:rPr lang="en-GB" dirty="0">
              <a:latin typeface="Arial" panose="020B0604020202020204" pitchFamily="34" charset="0"/>
              <a:cs typeface="Arial" panose="020B0604020202020204" pitchFamily="34" charset="0"/>
            </a:rPr>
            <a:t>Carbon monoxide prevention &amp; awareness</a:t>
          </a:r>
        </a:p>
      </dgm:t>
    </dgm:pt>
    <dgm:pt modelId="{929495F0-C0E5-4FE4-A467-AAF8E27AE1CC}" type="parTrans" cxnId="{FC2ACDB1-BF43-488F-9862-BDEA4B751DD1}">
      <dgm:prSet/>
      <dgm:spPr/>
      <dgm:t>
        <a:bodyPr/>
        <a:lstStyle/>
        <a:p>
          <a:endParaRPr lang="en-GB"/>
        </a:p>
      </dgm:t>
    </dgm:pt>
    <dgm:pt modelId="{1E7214EF-771A-4802-AF35-3C530BC2112D}" type="sibTrans" cxnId="{FC2ACDB1-BF43-488F-9862-BDEA4B751DD1}">
      <dgm:prSet/>
      <dgm:spPr/>
      <dgm:t>
        <a:bodyPr/>
        <a:lstStyle/>
        <a:p>
          <a:endParaRPr lang="en-GB"/>
        </a:p>
      </dgm:t>
    </dgm:pt>
    <dgm:pt modelId="{EC821F61-EDB6-4C6E-90E2-B323EA5721CD}">
      <dgm:prSet/>
      <dgm:spPr/>
      <dgm:t>
        <a:bodyPr/>
        <a:lstStyle/>
        <a:p>
          <a:pPr rtl="0"/>
          <a:r>
            <a:rPr lang="en-GB" dirty="0">
              <a:latin typeface="Arial" panose="020B0604020202020204" pitchFamily="34" charset="0"/>
              <a:cs typeface="Arial" panose="020B0604020202020204" pitchFamily="34" charset="0"/>
            </a:rPr>
            <a:t>Innovation</a:t>
          </a:r>
        </a:p>
      </dgm:t>
    </dgm:pt>
    <dgm:pt modelId="{5BF68019-A5D1-4A79-9746-8CAD945836F8}" type="parTrans" cxnId="{33E8FC5A-F0E0-4DB7-BF80-04C31EC94D88}">
      <dgm:prSet/>
      <dgm:spPr/>
      <dgm:t>
        <a:bodyPr/>
        <a:lstStyle/>
        <a:p>
          <a:endParaRPr lang="en-GB"/>
        </a:p>
      </dgm:t>
    </dgm:pt>
    <dgm:pt modelId="{8E123685-B51B-4E0E-A94C-B36AE7CE5D31}" type="sibTrans" cxnId="{33E8FC5A-F0E0-4DB7-BF80-04C31EC94D88}">
      <dgm:prSet/>
      <dgm:spPr/>
      <dgm:t>
        <a:bodyPr/>
        <a:lstStyle/>
        <a:p>
          <a:endParaRPr lang="en-GB"/>
        </a:p>
      </dgm:t>
    </dgm:pt>
    <dgm:pt modelId="{ADD92ECC-412F-4C6B-8619-D3A95F336C25}">
      <dgm:prSet/>
      <dgm:spPr/>
      <dgm:t>
        <a:bodyPr/>
        <a:lstStyle/>
        <a:p>
          <a:pPr rtl="0"/>
          <a:r>
            <a:rPr lang="en-GB" dirty="0">
              <a:latin typeface="Arial" panose="020B0604020202020204" pitchFamily="34" charset="0"/>
              <a:cs typeface="Arial" panose="020B0604020202020204" pitchFamily="34" charset="0"/>
            </a:rPr>
            <a:t>Lower carbon future</a:t>
          </a:r>
        </a:p>
      </dgm:t>
    </dgm:pt>
    <dgm:pt modelId="{47E13102-B56E-4F25-AD95-9E5C0E0F19A7}" type="parTrans" cxnId="{05F8DB07-B3D2-4F6F-A7EA-5576461EF2DF}">
      <dgm:prSet/>
      <dgm:spPr/>
      <dgm:t>
        <a:bodyPr/>
        <a:lstStyle/>
        <a:p>
          <a:endParaRPr lang="en-GB"/>
        </a:p>
      </dgm:t>
    </dgm:pt>
    <dgm:pt modelId="{7E7262C5-3D7E-44B0-BBCD-080D2F71BE99}" type="sibTrans" cxnId="{05F8DB07-B3D2-4F6F-A7EA-5576461EF2DF}">
      <dgm:prSet/>
      <dgm:spPr/>
      <dgm:t>
        <a:bodyPr/>
        <a:lstStyle/>
        <a:p>
          <a:endParaRPr lang="en-GB"/>
        </a:p>
      </dgm:t>
    </dgm:pt>
    <dgm:pt modelId="{0F785AF2-B837-4DF4-9A11-7AE0994C41FD}">
      <dgm:prSet/>
      <dgm:spPr/>
      <dgm:t>
        <a:bodyPr/>
        <a:lstStyle/>
        <a:p>
          <a:pPr rtl="0"/>
          <a:r>
            <a:rPr lang="en-GB" dirty="0">
              <a:latin typeface="Arial" panose="020B0604020202020204" pitchFamily="34" charset="0"/>
              <a:cs typeface="Arial" panose="020B0604020202020204" pitchFamily="34" charset="0"/>
            </a:rPr>
            <a:t>Major incident planning</a:t>
          </a:r>
        </a:p>
      </dgm:t>
    </dgm:pt>
    <dgm:pt modelId="{C3C58633-8CC3-4323-ABC4-55931511CDF3}" type="parTrans" cxnId="{C11D141A-FAF1-46F6-BA6D-B3E71ECA6FF6}">
      <dgm:prSet/>
      <dgm:spPr/>
      <dgm:t>
        <a:bodyPr/>
        <a:lstStyle/>
        <a:p>
          <a:endParaRPr lang="en-GB"/>
        </a:p>
      </dgm:t>
    </dgm:pt>
    <dgm:pt modelId="{0D571C63-3D81-4772-B8CD-F3816B437564}" type="sibTrans" cxnId="{C11D141A-FAF1-46F6-BA6D-B3E71ECA6FF6}">
      <dgm:prSet/>
      <dgm:spPr/>
      <dgm:t>
        <a:bodyPr/>
        <a:lstStyle/>
        <a:p>
          <a:endParaRPr lang="en-GB"/>
        </a:p>
      </dgm:t>
    </dgm:pt>
    <dgm:pt modelId="{3054F1E3-5795-4196-AFA6-DE1D822DBAAE}">
      <dgm:prSet/>
      <dgm:spPr/>
      <dgm:t>
        <a:bodyPr/>
        <a:lstStyle/>
        <a:p>
          <a:pPr rtl="0"/>
          <a:r>
            <a:rPr lang="en-GB" dirty="0">
              <a:latin typeface="Arial" panose="020B0604020202020204" pitchFamily="34" charset="0"/>
              <a:cs typeface="Arial" panose="020B0604020202020204" pitchFamily="34" charset="0"/>
            </a:rPr>
            <a:t>Meeting future demand</a:t>
          </a:r>
        </a:p>
      </dgm:t>
    </dgm:pt>
    <dgm:pt modelId="{0183F644-A7EE-44AD-859C-9F27F322E87D}" type="parTrans" cxnId="{B1272622-5DDA-4162-B71A-915B0B6EBC6A}">
      <dgm:prSet/>
      <dgm:spPr/>
      <dgm:t>
        <a:bodyPr/>
        <a:lstStyle/>
        <a:p>
          <a:endParaRPr lang="en-GB"/>
        </a:p>
      </dgm:t>
    </dgm:pt>
    <dgm:pt modelId="{8C4566E0-93B4-44C0-AE91-BB62809AC395}" type="sibTrans" cxnId="{B1272622-5DDA-4162-B71A-915B0B6EBC6A}">
      <dgm:prSet/>
      <dgm:spPr/>
      <dgm:t>
        <a:bodyPr/>
        <a:lstStyle/>
        <a:p>
          <a:endParaRPr lang="en-GB"/>
        </a:p>
      </dgm:t>
    </dgm:pt>
    <dgm:pt modelId="{227265B0-1B55-4A62-9DC6-D2D62EA19915}">
      <dgm:prSet/>
      <dgm:spPr/>
      <dgm:t>
        <a:bodyPr/>
        <a:lstStyle/>
        <a:p>
          <a:pPr rtl="0"/>
          <a:r>
            <a:rPr lang="en-GB" dirty="0">
              <a:latin typeface="Arial" panose="020B0604020202020204" pitchFamily="34" charset="0"/>
              <a:cs typeface="Arial" panose="020B0604020202020204" pitchFamily="34" charset="0"/>
            </a:rPr>
            <a:t>Protecting the environment</a:t>
          </a:r>
        </a:p>
      </dgm:t>
    </dgm:pt>
    <dgm:pt modelId="{2AE559EF-6DE5-4E41-9D3C-4A9D026650D0}" type="parTrans" cxnId="{AB509111-738B-46AF-8291-15C8923E984D}">
      <dgm:prSet/>
      <dgm:spPr/>
      <dgm:t>
        <a:bodyPr/>
        <a:lstStyle/>
        <a:p>
          <a:endParaRPr lang="en-GB"/>
        </a:p>
      </dgm:t>
    </dgm:pt>
    <dgm:pt modelId="{299110EB-2B3B-42A5-94C5-4A9D00D5798F}" type="sibTrans" cxnId="{AB509111-738B-46AF-8291-15C8923E984D}">
      <dgm:prSet/>
      <dgm:spPr/>
      <dgm:t>
        <a:bodyPr/>
        <a:lstStyle/>
        <a:p>
          <a:endParaRPr lang="en-GB"/>
        </a:p>
      </dgm:t>
    </dgm:pt>
    <dgm:pt modelId="{C460053C-B110-4315-A961-F1D5D91A751A}">
      <dgm:prSet/>
      <dgm:spPr/>
      <dgm:t>
        <a:bodyPr/>
        <a:lstStyle/>
        <a:p>
          <a:pPr rtl="0"/>
          <a:r>
            <a:rPr lang="en-GB" dirty="0">
              <a:latin typeface="Arial" panose="020B0604020202020204" pitchFamily="34" charset="0"/>
              <a:cs typeface="Arial" panose="020B0604020202020204" pitchFamily="34" charset="0"/>
            </a:rPr>
            <a:t>Smart metering</a:t>
          </a:r>
        </a:p>
      </dgm:t>
    </dgm:pt>
    <dgm:pt modelId="{78B1288C-8E8E-4B23-9A5A-C7EB817E6B78}" type="parTrans" cxnId="{1A7DCF63-FB78-498B-9BD2-E2C2DACF6087}">
      <dgm:prSet/>
      <dgm:spPr/>
      <dgm:t>
        <a:bodyPr/>
        <a:lstStyle/>
        <a:p>
          <a:endParaRPr lang="en-GB"/>
        </a:p>
      </dgm:t>
    </dgm:pt>
    <dgm:pt modelId="{0F459181-BA37-4446-B9D9-A9287BD26CF9}" type="sibTrans" cxnId="{1A7DCF63-FB78-498B-9BD2-E2C2DACF6087}">
      <dgm:prSet/>
      <dgm:spPr/>
      <dgm:t>
        <a:bodyPr/>
        <a:lstStyle/>
        <a:p>
          <a:endParaRPr lang="en-GB"/>
        </a:p>
      </dgm:t>
    </dgm:pt>
    <dgm:pt modelId="{791D74A0-E0EA-4BCB-815A-7797F460426D}">
      <dgm:prSet/>
      <dgm:spPr/>
      <dgm:t>
        <a:bodyPr/>
        <a:lstStyle/>
        <a:p>
          <a:pPr rtl="0"/>
          <a:r>
            <a:rPr lang="en-GB" dirty="0">
              <a:latin typeface="Arial" panose="020B0604020202020204" pitchFamily="34" charset="0"/>
              <a:cs typeface="Arial" panose="020B0604020202020204" pitchFamily="34" charset="0"/>
            </a:rPr>
            <a:t>Supporting the fuel poor</a:t>
          </a:r>
        </a:p>
      </dgm:t>
    </dgm:pt>
    <dgm:pt modelId="{08488966-1EBA-4396-B92B-B61646031ABE}" type="parTrans" cxnId="{268CEC12-598D-4015-AAEC-CC775025B710}">
      <dgm:prSet/>
      <dgm:spPr/>
      <dgm:t>
        <a:bodyPr/>
        <a:lstStyle/>
        <a:p>
          <a:endParaRPr lang="en-GB"/>
        </a:p>
      </dgm:t>
    </dgm:pt>
    <dgm:pt modelId="{50795FF1-E7CD-4B52-98E8-98E1219EF14E}" type="sibTrans" cxnId="{268CEC12-598D-4015-AAEC-CC775025B710}">
      <dgm:prSet/>
      <dgm:spPr/>
      <dgm:t>
        <a:bodyPr/>
        <a:lstStyle/>
        <a:p>
          <a:endParaRPr lang="en-GB"/>
        </a:p>
      </dgm:t>
    </dgm:pt>
    <dgm:pt modelId="{530DC38E-185D-46E6-84DE-FAA06F4DE759}">
      <dgm:prSet/>
      <dgm:spPr/>
      <dgm:t>
        <a:bodyPr/>
        <a:lstStyle/>
        <a:p>
          <a:pPr rtl="0"/>
          <a:r>
            <a:rPr lang="en-GB" dirty="0">
              <a:latin typeface="Arial" panose="020B0604020202020204" pitchFamily="34" charset="0"/>
              <a:cs typeface="Arial" panose="020B0604020202020204" pitchFamily="34" charset="0"/>
            </a:rPr>
            <a:t>Theft of gas</a:t>
          </a:r>
        </a:p>
      </dgm:t>
    </dgm:pt>
    <dgm:pt modelId="{47F757C8-86B0-4153-9079-EC9636A0854C}" type="parTrans" cxnId="{FAFE383D-8AAA-44BA-8130-123312A434B8}">
      <dgm:prSet/>
      <dgm:spPr/>
      <dgm:t>
        <a:bodyPr/>
        <a:lstStyle/>
        <a:p>
          <a:endParaRPr lang="en-GB"/>
        </a:p>
      </dgm:t>
    </dgm:pt>
    <dgm:pt modelId="{8697E329-EDE3-4E96-A967-CCF114241B2D}" type="sibTrans" cxnId="{FAFE383D-8AAA-44BA-8130-123312A434B8}">
      <dgm:prSet/>
      <dgm:spPr/>
      <dgm:t>
        <a:bodyPr/>
        <a:lstStyle/>
        <a:p>
          <a:endParaRPr lang="en-GB"/>
        </a:p>
      </dgm:t>
    </dgm:pt>
    <dgm:pt modelId="{F4EFC06E-9439-4822-8C84-CF145A6C6E75}">
      <dgm:prSet/>
      <dgm:spPr/>
      <dgm:t>
        <a:bodyPr/>
        <a:lstStyle/>
        <a:p>
          <a:pPr rtl="0"/>
          <a:r>
            <a:rPr lang="en-GB" dirty="0">
              <a:latin typeface="Arial" panose="020B0604020202020204" pitchFamily="34" charset="0"/>
              <a:cs typeface="Arial" panose="020B0604020202020204" pitchFamily="34" charset="0"/>
            </a:rPr>
            <a:t>Vulnerable customer support</a:t>
          </a:r>
        </a:p>
      </dgm:t>
    </dgm:pt>
    <dgm:pt modelId="{69D16CCF-B344-4E14-AF11-8AEBF8C119DC}" type="parTrans" cxnId="{38A57981-B17B-44ED-9658-371AD564299B}">
      <dgm:prSet/>
      <dgm:spPr/>
      <dgm:t>
        <a:bodyPr/>
        <a:lstStyle/>
        <a:p>
          <a:endParaRPr lang="en-GB"/>
        </a:p>
      </dgm:t>
    </dgm:pt>
    <dgm:pt modelId="{E52CCCA1-3045-4E1A-8E25-D350679BF7D0}" type="sibTrans" cxnId="{38A57981-B17B-44ED-9658-371AD564299B}">
      <dgm:prSet/>
      <dgm:spPr/>
      <dgm:t>
        <a:bodyPr/>
        <a:lstStyle/>
        <a:p>
          <a:endParaRPr lang="en-GB"/>
        </a:p>
      </dgm:t>
    </dgm:pt>
    <dgm:pt modelId="{C4133649-7464-41EB-A48B-03E99496618E}">
      <dgm:prSet/>
      <dgm:spPr/>
      <dgm:t>
        <a:bodyPr/>
        <a:lstStyle/>
        <a:p>
          <a:pPr rtl="0"/>
          <a:r>
            <a:rPr lang="en-GB" dirty="0">
              <a:latin typeface="Arial" panose="020B0604020202020204" pitchFamily="34" charset="0"/>
              <a:cs typeface="Arial" panose="020B0604020202020204" pitchFamily="34" charset="0"/>
            </a:rPr>
            <a:t>Connections - </a:t>
          </a:r>
          <a:r>
            <a:rPr lang="en-GB" b="1" dirty="0">
              <a:latin typeface="Arial" panose="020B0604020202020204" pitchFamily="34" charset="0"/>
              <a:cs typeface="Arial" panose="020B0604020202020204" pitchFamily="34" charset="0"/>
            </a:rPr>
            <a:t>NEW</a:t>
          </a:r>
          <a:endParaRPr lang="en-GB" dirty="0">
            <a:latin typeface="Arial" panose="020B0604020202020204" pitchFamily="34" charset="0"/>
            <a:cs typeface="Arial" panose="020B0604020202020204" pitchFamily="34" charset="0"/>
          </a:endParaRPr>
        </a:p>
      </dgm:t>
    </dgm:pt>
    <dgm:pt modelId="{A584F96D-0077-4E9A-82A0-502DA1991E41}" type="parTrans" cxnId="{5B188535-CF70-416F-8961-E6CF67FB315E}">
      <dgm:prSet/>
      <dgm:spPr/>
      <dgm:t>
        <a:bodyPr/>
        <a:lstStyle/>
        <a:p>
          <a:endParaRPr lang="en-GB"/>
        </a:p>
      </dgm:t>
    </dgm:pt>
    <dgm:pt modelId="{C343060D-FDAB-4E84-B5D8-DF048CB353AA}" type="sibTrans" cxnId="{5B188535-CF70-416F-8961-E6CF67FB315E}">
      <dgm:prSet/>
      <dgm:spPr/>
      <dgm:t>
        <a:bodyPr/>
        <a:lstStyle/>
        <a:p>
          <a:endParaRPr lang="en-GB"/>
        </a:p>
      </dgm:t>
    </dgm:pt>
    <dgm:pt modelId="{15E8A40E-55CC-4FCE-9E75-C152B349DE02}">
      <dgm:prSet/>
      <dgm:spPr/>
      <dgm:t>
        <a:bodyPr/>
        <a:lstStyle/>
        <a:p>
          <a:pPr rtl="0"/>
          <a:r>
            <a:rPr lang="en-GB" dirty="0">
              <a:latin typeface="Arial" panose="020B0604020202020204" pitchFamily="34" charset="0"/>
              <a:cs typeface="Arial" panose="020B0604020202020204" pitchFamily="34" charset="0"/>
            </a:rPr>
            <a:t>Customer service - </a:t>
          </a:r>
          <a:r>
            <a:rPr lang="en-GB" b="1" dirty="0">
              <a:latin typeface="Arial" panose="020B0604020202020204" pitchFamily="34" charset="0"/>
              <a:cs typeface="Arial" panose="020B0604020202020204" pitchFamily="34" charset="0"/>
            </a:rPr>
            <a:t>NEW</a:t>
          </a:r>
          <a:endParaRPr lang="en-GB" dirty="0">
            <a:latin typeface="Arial" panose="020B0604020202020204" pitchFamily="34" charset="0"/>
            <a:cs typeface="Arial" panose="020B0604020202020204" pitchFamily="34" charset="0"/>
          </a:endParaRPr>
        </a:p>
      </dgm:t>
    </dgm:pt>
    <dgm:pt modelId="{95C8B238-7E2C-451A-B34F-8C5F71F453ED}" type="parTrans" cxnId="{A25ABF25-9C98-42BE-9333-F198DDE24123}">
      <dgm:prSet/>
      <dgm:spPr/>
      <dgm:t>
        <a:bodyPr/>
        <a:lstStyle/>
        <a:p>
          <a:endParaRPr lang="en-GB"/>
        </a:p>
      </dgm:t>
    </dgm:pt>
    <dgm:pt modelId="{F09BED2E-62C4-4C80-815E-B77034F5775C}" type="sibTrans" cxnId="{A25ABF25-9C98-42BE-9333-F198DDE24123}">
      <dgm:prSet/>
      <dgm:spPr/>
      <dgm:t>
        <a:bodyPr/>
        <a:lstStyle/>
        <a:p>
          <a:endParaRPr lang="en-GB"/>
        </a:p>
      </dgm:t>
    </dgm:pt>
    <dgm:pt modelId="{D42E9D50-9535-4B02-A2A5-118130955EA8}" type="pres">
      <dgm:prSet presAssocID="{3270ED94-7CAC-4830-8C70-65D1F5698FC5}" presName="diagram" presStyleCnt="0">
        <dgm:presLayoutVars>
          <dgm:dir/>
          <dgm:resizeHandles val="exact"/>
        </dgm:presLayoutVars>
      </dgm:prSet>
      <dgm:spPr/>
      <dgm:t>
        <a:bodyPr/>
        <a:lstStyle/>
        <a:p>
          <a:endParaRPr lang="en-GB"/>
        </a:p>
      </dgm:t>
    </dgm:pt>
    <dgm:pt modelId="{1B988E91-153C-407B-AD37-9998F7832AC2}" type="pres">
      <dgm:prSet presAssocID="{FA6A8C07-840A-4135-8A44-DAAB9EE1E958}" presName="node" presStyleLbl="node1" presStyleIdx="0" presStyleCnt="12">
        <dgm:presLayoutVars>
          <dgm:bulletEnabled val="1"/>
        </dgm:presLayoutVars>
      </dgm:prSet>
      <dgm:spPr/>
      <dgm:t>
        <a:bodyPr/>
        <a:lstStyle/>
        <a:p>
          <a:endParaRPr lang="en-GB"/>
        </a:p>
      </dgm:t>
    </dgm:pt>
    <dgm:pt modelId="{FEC7A135-8A19-4DDD-A62C-84C37B89343F}" type="pres">
      <dgm:prSet presAssocID="{1E7214EF-771A-4802-AF35-3C530BC2112D}" presName="sibTrans" presStyleCnt="0"/>
      <dgm:spPr/>
    </dgm:pt>
    <dgm:pt modelId="{D944E73D-44C1-46EC-BA53-9A29C51BE7C0}" type="pres">
      <dgm:prSet presAssocID="{EC821F61-EDB6-4C6E-90E2-B323EA5721CD}" presName="node" presStyleLbl="node1" presStyleIdx="1" presStyleCnt="12">
        <dgm:presLayoutVars>
          <dgm:bulletEnabled val="1"/>
        </dgm:presLayoutVars>
      </dgm:prSet>
      <dgm:spPr/>
      <dgm:t>
        <a:bodyPr/>
        <a:lstStyle/>
        <a:p>
          <a:endParaRPr lang="en-GB"/>
        </a:p>
      </dgm:t>
    </dgm:pt>
    <dgm:pt modelId="{B9461EFD-9ADD-4337-A62A-A93636F80E33}" type="pres">
      <dgm:prSet presAssocID="{8E123685-B51B-4E0E-A94C-B36AE7CE5D31}" presName="sibTrans" presStyleCnt="0"/>
      <dgm:spPr/>
    </dgm:pt>
    <dgm:pt modelId="{8947D901-5ACE-4903-95A9-0A22521C709D}" type="pres">
      <dgm:prSet presAssocID="{ADD92ECC-412F-4C6B-8619-D3A95F336C25}" presName="node" presStyleLbl="node1" presStyleIdx="2" presStyleCnt="12">
        <dgm:presLayoutVars>
          <dgm:bulletEnabled val="1"/>
        </dgm:presLayoutVars>
      </dgm:prSet>
      <dgm:spPr/>
      <dgm:t>
        <a:bodyPr/>
        <a:lstStyle/>
        <a:p>
          <a:endParaRPr lang="en-GB"/>
        </a:p>
      </dgm:t>
    </dgm:pt>
    <dgm:pt modelId="{A6EB9A3E-0EE5-4F3E-BEA6-B0F81FF52D1A}" type="pres">
      <dgm:prSet presAssocID="{7E7262C5-3D7E-44B0-BBCD-080D2F71BE99}" presName="sibTrans" presStyleCnt="0"/>
      <dgm:spPr/>
    </dgm:pt>
    <dgm:pt modelId="{525BF40C-15EB-46AD-8C8D-E64EEB61D8A5}" type="pres">
      <dgm:prSet presAssocID="{0F785AF2-B837-4DF4-9A11-7AE0994C41FD}" presName="node" presStyleLbl="node1" presStyleIdx="3" presStyleCnt="12">
        <dgm:presLayoutVars>
          <dgm:bulletEnabled val="1"/>
        </dgm:presLayoutVars>
      </dgm:prSet>
      <dgm:spPr/>
      <dgm:t>
        <a:bodyPr/>
        <a:lstStyle/>
        <a:p>
          <a:endParaRPr lang="en-GB"/>
        </a:p>
      </dgm:t>
    </dgm:pt>
    <dgm:pt modelId="{8230F52D-8B60-436C-A4B0-3CF2F58E65F5}" type="pres">
      <dgm:prSet presAssocID="{0D571C63-3D81-4772-B8CD-F3816B437564}" presName="sibTrans" presStyleCnt="0"/>
      <dgm:spPr/>
    </dgm:pt>
    <dgm:pt modelId="{F4E6677C-B9B4-4680-8885-88130AD7FFE9}" type="pres">
      <dgm:prSet presAssocID="{3054F1E3-5795-4196-AFA6-DE1D822DBAAE}" presName="node" presStyleLbl="node1" presStyleIdx="4" presStyleCnt="12">
        <dgm:presLayoutVars>
          <dgm:bulletEnabled val="1"/>
        </dgm:presLayoutVars>
      </dgm:prSet>
      <dgm:spPr/>
      <dgm:t>
        <a:bodyPr/>
        <a:lstStyle/>
        <a:p>
          <a:endParaRPr lang="en-GB"/>
        </a:p>
      </dgm:t>
    </dgm:pt>
    <dgm:pt modelId="{164FA6C7-7688-436D-9DEB-F130AA72B762}" type="pres">
      <dgm:prSet presAssocID="{8C4566E0-93B4-44C0-AE91-BB62809AC395}" presName="sibTrans" presStyleCnt="0"/>
      <dgm:spPr/>
    </dgm:pt>
    <dgm:pt modelId="{BC7435A7-EB8F-4407-A48C-7D7D803FFECF}" type="pres">
      <dgm:prSet presAssocID="{227265B0-1B55-4A62-9DC6-D2D62EA19915}" presName="node" presStyleLbl="node1" presStyleIdx="5" presStyleCnt="12">
        <dgm:presLayoutVars>
          <dgm:bulletEnabled val="1"/>
        </dgm:presLayoutVars>
      </dgm:prSet>
      <dgm:spPr/>
      <dgm:t>
        <a:bodyPr/>
        <a:lstStyle/>
        <a:p>
          <a:endParaRPr lang="en-GB"/>
        </a:p>
      </dgm:t>
    </dgm:pt>
    <dgm:pt modelId="{FEB30007-077F-4929-8A87-1F3AC5B84C0F}" type="pres">
      <dgm:prSet presAssocID="{299110EB-2B3B-42A5-94C5-4A9D00D5798F}" presName="sibTrans" presStyleCnt="0"/>
      <dgm:spPr/>
    </dgm:pt>
    <dgm:pt modelId="{EB94E203-045A-40F5-927C-6877E4B45BBE}" type="pres">
      <dgm:prSet presAssocID="{C460053C-B110-4315-A961-F1D5D91A751A}" presName="node" presStyleLbl="node1" presStyleIdx="6" presStyleCnt="12">
        <dgm:presLayoutVars>
          <dgm:bulletEnabled val="1"/>
        </dgm:presLayoutVars>
      </dgm:prSet>
      <dgm:spPr/>
      <dgm:t>
        <a:bodyPr/>
        <a:lstStyle/>
        <a:p>
          <a:endParaRPr lang="en-GB"/>
        </a:p>
      </dgm:t>
    </dgm:pt>
    <dgm:pt modelId="{F08F0EE0-6D34-47E2-AD5D-4714AB95375D}" type="pres">
      <dgm:prSet presAssocID="{0F459181-BA37-4446-B9D9-A9287BD26CF9}" presName="sibTrans" presStyleCnt="0"/>
      <dgm:spPr/>
    </dgm:pt>
    <dgm:pt modelId="{599540B8-6ECC-4C72-AD54-F6473E634D3F}" type="pres">
      <dgm:prSet presAssocID="{791D74A0-E0EA-4BCB-815A-7797F460426D}" presName="node" presStyleLbl="node1" presStyleIdx="7" presStyleCnt="12">
        <dgm:presLayoutVars>
          <dgm:bulletEnabled val="1"/>
        </dgm:presLayoutVars>
      </dgm:prSet>
      <dgm:spPr/>
      <dgm:t>
        <a:bodyPr/>
        <a:lstStyle/>
        <a:p>
          <a:endParaRPr lang="en-GB"/>
        </a:p>
      </dgm:t>
    </dgm:pt>
    <dgm:pt modelId="{0EE29179-8C8D-49D5-B5CD-ED92E53E1A18}" type="pres">
      <dgm:prSet presAssocID="{50795FF1-E7CD-4B52-98E8-98E1219EF14E}" presName="sibTrans" presStyleCnt="0"/>
      <dgm:spPr/>
    </dgm:pt>
    <dgm:pt modelId="{92FBE961-9DA5-444E-8E01-DD11C43C3D8C}" type="pres">
      <dgm:prSet presAssocID="{530DC38E-185D-46E6-84DE-FAA06F4DE759}" presName="node" presStyleLbl="node1" presStyleIdx="8" presStyleCnt="12">
        <dgm:presLayoutVars>
          <dgm:bulletEnabled val="1"/>
        </dgm:presLayoutVars>
      </dgm:prSet>
      <dgm:spPr/>
      <dgm:t>
        <a:bodyPr/>
        <a:lstStyle/>
        <a:p>
          <a:endParaRPr lang="en-GB"/>
        </a:p>
      </dgm:t>
    </dgm:pt>
    <dgm:pt modelId="{A09DBBF1-474D-4CCE-90BB-9FA8C99DDF43}" type="pres">
      <dgm:prSet presAssocID="{8697E329-EDE3-4E96-A967-CCF114241B2D}" presName="sibTrans" presStyleCnt="0"/>
      <dgm:spPr/>
    </dgm:pt>
    <dgm:pt modelId="{254C0131-207A-4092-9191-5C34156E2678}" type="pres">
      <dgm:prSet presAssocID="{F4EFC06E-9439-4822-8C84-CF145A6C6E75}" presName="node" presStyleLbl="node1" presStyleIdx="9" presStyleCnt="12">
        <dgm:presLayoutVars>
          <dgm:bulletEnabled val="1"/>
        </dgm:presLayoutVars>
      </dgm:prSet>
      <dgm:spPr/>
      <dgm:t>
        <a:bodyPr/>
        <a:lstStyle/>
        <a:p>
          <a:endParaRPr lang="en-GB"/>
        </a:p>
      </dgm:t>
    </dgm:pt>
    <dgm:pt modelId="{AF7C100E-526C-4D6A-82C6-C25DBA07F105}" type="pres">
      <dgm:prSet presAssocID="{E52CCCA1-3045-4E1A-8E25-D350679BF7D0}" presName="sibTrans" presStyleCnt="0"/>
      <dgm:spPr/>
    </dgm:pt>
    <dgm:pt modelId="{C2C2C084-E3E5-4274-9E67-BC0C9F638D7A}" type="pres">
      <dgm:prSet presAssocID="{C4133649-7464-41EB-A48B-03E99496618E}" presName="node" presStyleLbl="node1" presStyleIdx="10" presStyleCnt="12">
        <dgm:presLayoutVars>
          <dgm:bulletEnabled val="1"/>
        </dgm:presLayoutVars>
      </dgm:prSet>
      <dgm:spPr/>
      <dgm:t>
        <a:bodyPr/>
        <a:lstStyle/>
        <a:p>
          <a:endParaRPr lang="en-GB"/>
        </a:p>
      </dgm:t>
    </dgm:pt>
    <dgm:pt modelId="{C0F60334-FB07-42B2-B724-C527018E330D}" type="pres">
      <dgm:prSet presAssocID="{C343060D-FDAB-4E84-B5D8-DF048CB353AA}" presName="sibTrans" presStyleCnt="0"/>
      <dgm:spPr/>
    </dgm:pt>
    <dgm:pt modelId="{9FBBE6CF-7F01-4EDA-A11E-9F39D38B2217}" type="pres">
      <dgm:prSet presAssocID="{15E8A40E-55CC-4FCE-9E75-C152B349DE02}" presName="node" presStyleLbl="node1" presStyleIdx="11" presStyleCnt="12">
        <dgm:presLayoutVars>
          <dgm:bulletEnabled val="1"/>
        </dgm:presLayoutVars>
      </dgm:prSet>
      <dgm:spPr/>
      <dgm:t>
        <a:bodyPr/>
        <a:lstStyle/>
        <a:p>
          <a:endParaRPr lang="en-GB"/>
        </a:p>
      </dgm:t>
    </dgm:pt>
  </dgm:ptLst>
  <dgm:cxnLst>
    <dgm:cxn modelId="{78DE4610-152B-4527-95F5-4299B31D8F9B}" type="presOf" srcId="{3054F1E3-5795-4196-AFA6-DE1D822DBAAE}" destId="{F4E6677C-B9B4-4680-8885-88130AD7FFE9}" srcOrd="0" destOrd="0" presId="urn:microsoft.com/office/officeart/2005/8/layout/default"/>
    <dgm:cxn modelId="{AC8DC62F-9A7D-45B9-8144-9C0201366AF4}" type="presOf" srcId="{15E8A40E-55CC-4FCE-9E75-C152B349DE02}" destId="{9FBBE6CF-7F01-4EDA-A11E-9F39D38B2217}" srcOrd="0" destOrd="0" presId="urn:microsoft.com/office/officeart/2005/8/layout/default"/>
    <dgm:cxn modelId="{77163FC6-2B22-4892-8BAB-DB43872F1D85}" type="presOf" srcId="{530DC38E-185D-46E6-84DE-FAA06F4DE759}" destId="{92FBE961-9DA5-444E-8E01-DD11C43C3D8C}" srcOrd="0" destOrd="0" presId="urn:microsoft.com/office/officeart/2005/8/layout/default"/>
    <dgm:cxn modelId="{AB509111-738B-46AF-8291-15C8923E984D}" srcId="{3270ED94-7CAC-4830-8C70-65D1F5698FC5}" destId="{227265B0-1B55-4A62-9DC6-D2D62EA19915}" srcOrd="5" destOrd="0" parTransId="{2AE559EF-6DE5-4E41-9D3C-4A9D026650D0}" sibTransId="{299110EB-2B3B-42A5-94C5-4A9D00D5798F}"/>
    <dgm:cxn modelId="{268CEC12-598D-4015-AAEC-CC775025B710}" srcId="{3270ED94-7CAC-4830-8C70-65D1F5698FC5}" destId="{791D74A0-E0EA-4BCB-815A-7797F460426D}" srcOrd="7" destOrd="0" parTransId="{08488966-1EBA-4396-B92B-B61646031ABE}" sibTransId="{50795FF1-E7CD-4B52-98E8-98E1219EF14E}"/>
    <dgm:cxn modelId="{79F1A67A-D721-4118-9E3E-79FEF633A571}" type="presOf" srcId="{C460053C-B110-4315-A961-F1D5D91A751A}" destId="{EB94E203-045A-40F5-927C-6877E4B45BBE}" srcOrd="0" destOrd="0" presId="urn:microsoft.com/office/officeart/2005/8/layout/default"/>
    <dgm:cxn modelId="{FC2ACDB1-BF43-488F-9862-BDEA4B751DD1}" srcId="{3270ED94-7CAC-4830-8C70-65D1F5698FC5}" destId="{FA6A8C07-840A-4135-8A44-DAAB9EE1E958}" srcOrd="0" destOrd="0" parTransId="{929495F0-C0E5-4FE4-A467-AAF8E27AE1CC}" sibTransId="{1E7214EF-771A-4802-AF35-3C530BC2112D}"/>
    <dgm:cxn modelId="{1A7DCF63-FB78-498B-9BD2-E2C2DACF6087}" srcId="{3270ED94-7CAC-4830-8C70-65D1F5698FC5}" destId="{C460053C-B110-4315-A961-F1D5D91A751A}" srcOrd="6" destOrd="0" parTransId="{78B1288C-8E8E-4B23-9A5A-C7EB817E6B78}" sibTransId="{0F459181-BA37-4446-B9D9-A9287BD26CF9}"/>
    <dgm:cxn modelId="{05F8DB07-B3D2-4F6F-A7EA-5576461EF2DF}" srcId="{3270ED94-7CAC-4830-8C70-65D1F5698FC5}" destId="{ADD92ECC-412F-4C6B-8619-D3A95F336C25}" srcOrd="2" destOrd="0" parTransId="{47E13102-B56E-4F25-AD95-9E5C0E0F19A7}" sibTransId="{7E7262C5-3D7E-44B0-BBCD-080D2F71BE99}"/>
    <dgm:cxn modelId="{A25ABF25-9C98-42BE-9333-F198DDE24123}" srcId="{3270ED94-7CAC-4830-8C70-65D1F5698FC5}" destId="{15E8A40E-55CC-4FCE-9E75-C152B349DE02}" srcOrd="11" destOrd="0" parTransId="{95C8B238-7E2C-451A-B34F-8C5F71F453ED}" sibTransId="{F09BED2E-62C4-4C80-815E-B77034F5775C}"/>
    <dgm:cxn modelId="{33E8FC5A-F0E0-4DB7-BF80-04C31EC94D88}" srcId="{3270ED94-7CAC-4830-8C70-65D1F5698FC5}" destId="{EC821F61-EDB6-4C6E-90E2-B323EA5721CD}" srcOrd="1" destOrd="0" parTransId="{5BF68019-A5D1-4A79-9746-8CAD945836F8}" sibTransId="{8E123685-B51B-4E0E-A94C-B36AE7CE5D31}"/>
    <dgm:cxn modelId="{C11D141A-FAF1-46F6-BA6D-B3E71ECA6FF6}" srcId="{3270ED94-7CAC-4830-8C70-65D1F5698FC5}" destId="{0F785AF2-B837-4DF4-9A11-7AE0994C41FD}" srcOrd="3" destOrd="0" parTransId="{C3C58633-8CC3-4323-ABC4-55931511CDF3}" sibTransId="{0D571C63-3D81-4772-B8CD-F3816B437564}"/>
    <dgm:cxn modelId="{12377333-0B0B-4659-80F9-43063570EC34}" type="presOf" srcId="{F4EFC06E-9439-4822-8C84-CF145A6C6E75}" destId="{254C0131-207A-4092-9191-5C34156E2678}" srcOrd="0" destOrd="0" presId="urn:microsoft.com/office/officeart/2005/8/layout/default"/>
    <dgm:cxn modelId="{E5B9E88F-C428-4370-B5A5-535E0E1CB971}" type="presOf" srcId="{C4133649-7464-41EB-A48B-03E99496618E}" destId="{C2C2C084-E3E5-4274-9E67-BC0C9F638D7A}" srcOrd="0" destOrd="0" presId="urn:microsoft.com/office/officeart/2005/8/layout/default"/>
    <dgm:cxn modelId="{C4AD080C-A331-4343-9AEA-B07917D53CE1}" type="presOf" srcId="{EC821F61-EDB6-4C6E-90E2-B323EA5721CD}" destId="{D944E73D-44C1-46EC-BA53-9A29C51BE7C0}" srcOrd="0" destOrd="0" presId="urn:microsoft.com/office/officeart/2005/8/layout/default"/>
    <dgm:cxn modelId="{6B57DF60-D8CB-4C8C-87B6-3E62AA202A56}" type="presOf" srcId="{FA6A8C07-840A-4135-8A44-DAAB9EE1E958}" destId="{1B988E91-153C-407B-AD37-9998F7832AC2}" srcOrd="0" destOrd="0" presId="urn:microsoft.com/office/officeart/2005/8/layout/default"/>
    <dgm:cxn modelId="{FA29BEB0-7447-4722-95F2-EEC00ACE2144}" type="presOf" srcId="{0F785AF2-B837-4DF4-9A11-7AE0994C41FD}" destId="{525BF40C-15EB-46AD-8C8D-E64EEB61D8A5}" srcOrd="0" destOrd="0" presId="urn:microsoft.com/office/officeart/2005/8/layout/default"/>
    <dgm:cxn modelId="{FA74803F-34FA-42B4-86D5-819C30BE2680}" type="presOf" srcId="{227265B0-1B55-4A62-9DC6-D2D62EA19915}" destId="{BC7435A7-EB8F-4407-A48C-7D7D803FFECF}" srcOrd="0" destOrd="0" presId="urn:microsoft.com/office/officeart/2005/8/layout/default"/>
    <dgm:cxn modelId="{D32FD24D-6EA4-49F8-AB5D-6BB7A8EBC24C}" type="presOf" srcId="{ADD92ECC-412F-4C6B-8619-D3A95F336C25}" destId="{8947D901-5ACE-4903-95A9-0A22521C709D}" srcOrd="0" destOrd="0" presId="urn:microsoft.com/office/officeart/2005/8/layout/default"/>
    <dgm:cxn modelId="{5B188535-CF70-416F-8961-E6CF67FB315E}" srcId="{3270ED94-7CAC-4830-8C70-65D1F5698FC5}" destId="{C4133649-7464-41EB-A48B-03E99496618E}" srcOrd="10" destOrd="0" parTransId="{A584F96D-0077-4E9A-82A0-502DA1991E41}" sibTransId="{C343060D-FDAB-4E84-B5D8-DF048CB353AA}"/>
    <dgm:cxn modelId="{7AC35C4A-5900-4BC5-AA35-6F8503BB7088}" type="presOf" srcId="{791D74A0-E0EA-4BCB-815A-7797F460426D}" destId="{599540B8-6ECC-4C72-AD54-F6473E634D3F}" srcOrd="0" destOrd="0" presId="urn:microsoft.com/office/officeart/2005/8/layout/default"/>
    <dgm:cxn modelId="{B1272622-5DDA-4162-B71A-915B0B6EBC6A}" srcId="{3270ED94-7CAC-4830-8C70-65D1F5698FC5}" destId="{3054F1E3-5795-4196-AFA6-DE1D822DBAAE}" srcOrd="4" destOrd="0" parTransId="{0183F644-A7EE-44AD-859C-9F27F322E87D}" sibTransId="{8C4566E0-93B4-44C0-AE91-BB62809AC395}"/>
    <dgm:cxn modelId="{FAFE383D-8AAA-44BA-8130-123312A434B8}" srcId="{3270ED94-7CAC-4830-8C70-65D1F5698FC5}" destId="{530DC38E-185D-46E6-84DE-FAA06F4DE759}" srcOrd="8" destOrd="0" parTransId="{47F757C8-86B0-4153-9079-EC9636A0854C}" sibTransId="{8697E329-EDE3-4E96-A967-CCF114241B2D}"/>
    <dgm:cxn modelId="{38A57981-B17B-44ED-9658-371AD564299B}" srcId="{3270ED94-7CAC-4830-8C70-65D1F5698FC5}" destId="{F4EFC06E-9439-4822-8C84-CF145A6C6E75}" srcOrd="9" destOrd="0" parTransId="{69D16CCF-B344-4E14-AF11-8AEBF8C119DC}" sibTransId="{E52CCCA1-3045-4E1A-8E25-D350679BF7D0}"/>
    <dgm:cxn modelId="{0CBBE186-0AD7-4013-AF26-82C3850DEC16}" type="presOf" srcId="{3270ED94-7CAC-4830-8C70-65D1F5698FC5}" destId="{D42E9D50-9535-4B02-A2A5-118130955EA8}" srcOrd="0" destOrd="0" presId="urn:microsoft.com/office/officeart/2005/8/layout/default"/>
    <dgm:cxn modelId="{FA78F37A-477C-465D-A328-14D42DFFFD9A}" type="presParOf" srcId="{D42E9D50-9535-4B02-A2A5-118130955EA8}" destId="{1B988E91-153C-407B-AD37-9998F7832AC2}" srcOrd="0" destOrd="0" presId="urn:microsoft.com/office/officeart/2005/8/layout/default"/>
    <dgm:cxn modelId="{8B282CAC-77D8-4549-A3B9-92D58DF099BF}" type="presParOf" srcId="{D42E9D50-9535-4B02-A2A5-118130955EA8}" destId="{FEC7A135-8A19-4DDD-A62C-84C37B89343F}" srcOrd="1" destOrd="0" presId="urn:microsoft.com/office/officeart/2005/8/layout/default"/>
    <dgm:cxn modelId="{CD363A0B-EEC2-469B-9369-8BA334D617A8}" type="presParOf" srcId="{D42E9D50-9535-4B02-A2A5-118130955EA8}" destId="{D944E73D-44C1-46EC-BA53-9A29C51BE7C0}" srcOrd="2" destOrd="0" presId="urn:microsoft.com/office/officeart/2005/8/layout/default"/>
    <dgm:cxn modelId="{4C3499CB-71D3-44DE-8BBE-B911D92FFD0C}" type="presParOf" srcId="{D42E9D50-9535-4B02-A2A5-118130955EA8}" destId="{B9461EFD-9ADD-4337-A62A-A93636F80E33}" srcOrd="3" destOrd="0" presId="urn:microsoft.com/office/officeart/2005/8/layout/default"/>
    <dgm:cxn modelId="{A13E3539-C6D7-4C1C-8E5F-7C9B81A227F8}" type="presParOf" srcId="{D42E9D50-9535-4B02-A2A5-118130955EA8}" destId="{8947D901-5ACE-4903-95A9-0A22521C709D}" srcOrd="4" destOrd="0" presId="urn:microsoft.com/office/officeart/2005/8/layout/default"/>
    <dgm:cxn modelId="{CBCB4F17-54B2-49CE-86C8-082BEBD64054}" type="presParOf" srcId="{D42E9D50-9535-4B02-A2A5-118130955EA8}" destId="{A6EB9A3E-0EE5-4F3E-BEA6-B0F81FF52D1A}" srcOrd="5" destOrd="0" presId="urn:microsoft.com/office/officeart/2005/8/layout/default"/>
    <dgm:cxn modelId="{BD42667A-0FE0-4B64-AE1F-F933FA7637BD}" type="presParOf" srcId="{D42E9D50-9535-4B02-A2A5-118130955EA8}" destId="{525BF40C-15EB-46AD-8C8D-E64EEB61D8A5}" srcOrd="6" destOrd="0" presId="urn:microsoft.com/office/officeart/2005/8/layout/default"/>
    <dgm:cxn modelId="{5E826527-861F-43DF-8847-E9CF742F1BFE}" type="presParOf" srcId="{D42E9D50-9535-4B02-A2A5-118130955EA8}" destId="{8230F52D-8B60-436C-A4B0-3CF2F58E65F5}" srcOrd="7" destOrd="0" presId="urn:microsoft.com/office/officeart/2005/8/layout/default"/>
    <dgm:cxn modelId="{443417F3-65C0-495A-B162-73E5128BBA6A}" type="presParOf" srcId="{D42E9D50-9535-4B02-A2A5-118130955EA8}" destId="{F4E6677C-B9B4-4680-8885-88130AD7FFE9}" srcOrd="8" destOrd="0" presId="urn:microsoft.com/office/officeart/2005/8/layout/default"/>
    <dgm:cxn modelId="{60735865-8482-4E4F-9DCC-1B75F088097F}" type="presParOf" srcId="{D42E9D50-9535-4B02-A2A5-118130955EA8}" destId="{164FA6C7-7688-436D-9DEB-F130AA72B762}" srcOrd="9" destOrd="0" presId="urn:microsoft.com/office/officeart/2005/8/layout/default"/>
    <dgm:cxn modelId="{185B2CE5-1EEA-41B0-8767-2D48AB90C8ED}" type="presParOf" srcId="{D42E9D50-9535-4B02-A2A5-118130955EA8}" destId="{BC7435A7-EB8F-4407-A48C-7D7D803FFECF}" srcOrd="10" destOrd="0" presId="urn:microsoft.com/office/officeart/2005/8/layout/default"/>
    <dgm:cxn modelId="{4FDD14ED-F6C2-49C1-9503-8F0BB75E6C40}" type="presParOf" srcId="{D42E9D50-9535-4B02-A2A5-118130955EA8}" destId="{FEB30007-077F-4929-8A87-1F3AC5B84C0F}" srcOrd="11" destOrd="0" presId="urn:microsoft.com/office/officeart/2005/8/layout/default"/>
    <dgm:cxn modelId="{9AA35E64-010E-440F-8B92-54EFF51572E5}" type="presParOf" srcId="{D42E9D50-9535-4B02-A2A5-118130955EA8}" destId="{EB94E203-045A-40F5-927C-6877E4B45BBE}" srcOrd="12" destOrd="0" presId="urn:microsoft.com/office/officeart/2005/8/layout/default"/>
    <dgm:cxn modelId="{B7C48E5D-41CA-4CF9-84AF-36B924983E2F}" type="presParOf" srcId="{D42E9D50-9535-4B02-A2A5-118130955EA8}" destId="{F08F0EE0-6D34-47E2-AD5D-4714AB95375D}" srcOrd="13" destOrd="0" presId="urn:microsoft.com/office/officeart/2005/8/layout/default"/>
    <dgm:cxn modelId="{8DAA8F64-61F6-4DD0-8A31-0384F75F6D72}" type="presParOf" srcId="{D42E9D50-9535-4B02-A2A5-118130955EA8}" destId="{599540B8-6ECC-4C72-AD54-F6473E634D3F}" srcOrd="14" destOrd="0" presId="urn:microsoft.com/office/officeart/2005/8/layout/default"/>
    <dgm:cxn modelId="{25FC578B-9164-4B48-B459-C2A06AE3EBC0}" type="presParOf" srcId="{D42E9D50-9535-4B02-A2A5-118130955EA8}" destId="{0EE29179-8C8D-49D5-B5CD-ED92E53E1A18}" srcOrd="15" destOrd="0" presId="urn:microsoft.com/office/officeart/2005/8/layout/default"/>
    <dgm:cxn modelId="{B39123A6-ED6F-4403-9474-2F29CFE616A5}" type="presParOf" srcId="{D42E9D50-9535-4B02-A2A5-118130955EA8}" destId="{92FBE961-9DA5-444E-8E01-DD11C43C3D8C}" srcOrd="16" destOrd="0" presId="urn:microsoft.com/office/officeart/2005/8/layout/default"/>
    <dgm:cxn modelId="{FA462007-4835-48E5-84AB-5D3AF580300B}" type="presParOf" srcId="{D42E9D50-9535-4B02-A2A5-118130955EA8}" destId="{A09DBBF1-474D-4CCE-90BB-9FA8C99DDF43}" srcOrd="17" destOrd="0" presId="urn:microsoft.com/office/officeart/2005/8/layout/default"/>
    <dgm:cxn modelId="{03B5CB57-E219-45E4-B747-442B1422D93E}" type="presParOf" srcId="{D42E9D50-9535-4B02-A2A5-118130955EA8}" destId="{254C0131-207A-4092-9191-5C34156E2678}" srcOrd="18" destOrd="0" presId="urn:microsoft.com/office/officeart/2005/8/layout/default"/>
    <dgm:cxn modelId="{2832CB0C-4EF3-4BD3-AF3F-12AA0FC44329}" type="presParOf" srcId="{D42E9D50-9535-4B02-A2A5-118130955EA8}" destId="{AF7C100E-526C-4D6A-82C6-C25DBA07F105}" srcOrd="19" destOrd="0" presId="urn:microsoft.com/office/officeart/2005/8/layout/default"/>
    <dgm:cxn modelId="{D4F69209-2748-4338-84F6-2EBF47F8DBAA}" type="presParOf" srcId="{D42E9D50-9535-4B02-A2A5-118130955EA8}" destId="{C2C2C084-E3E5-4274-9E67-BC0C9F638D7A}" srcOrd="20" destOrd="0" presId="urn:microsoft.com/office/officeart/2005/8/layout/default"/>
    <dgm:cxn modelId="{7B2279F4-5246-491B-8A87-0A275032F2AD}" type="presParOf" srcId="{D42E9D50-9535-4B02-A2A5-118130955EA8}" destId="{C0F60334-FB07-42B2-B724-C527018E330D}" srcOrd="21" destOrd="0" presId="urn:microsoft.com/office/officeart/2005/8/layout/default"/>
    <dgm:cxn modelId="{5BCE8F67-E5A8-4597-AA61-8D61808138D7}" type="presParOf" srcId="{D42E9D50-9535-4B02-A2A5-118130955EA8}" destId="{9FBBE6CF-7F01-4EDA-A11E-9F39D38B221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DCA47-018B-4A0A-A63A-407650D8033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05580452-F109-4C8D-9B35-7A77B6E939C1}">
      <dgm:prSet/>
      <dgm:spPr/>
      <dgm:t>
        <a:bodyPr/>
        <a:lstStyle/>
        <a:p>
          <a:pPr rtl="0"/>
          <a:r>
            <a:rPr lang="en-GB" b="1" dirty="0">
              <a:latin typeface="Arial" panose="020B0604020202020204" pitchFamily="34" charset="0"/>
              <a:cs typeface="Arial" panose="020B0604020202020204" pitchFamily="34" charset="0"/>
            </a:rPr>
            <a:t>Safety</a:t>
          </a:r>
        </a:p>
      </dgm:t>
    </dgm:pt>
    <dgm:pt modelId="{8F6BF569-18AE-4AFA-B867-04CCAD2B8289}" type="parTrans" cxnId="{421724E5-2FF7-4FDB-A153-A750C1238D55}">
      <dgm:prSet/>
      <dgm:spPr/>
      <dgm:t>
        <a:bodyPr/>
        <a:lstStyle/>
        <a:p>
          <a:endParaRPr lang="en-GB"/>
        </a:p>
      </dgm:t>
    </dgm:pt>
    <dgm:pt modelId="{7B35EA2C-8EAE-45A0-A5D8-4F930E80CB90}" type="sibTrans" cxnId="{421724E5-2FF7-4FDB-A153-A750C1238D55}">
      <dgm:prSet/>
      <dgm:spPr/>
      <dgm:t>
        <a:bodyPr/>
        <a:lstStyle/>
        <a:p>
          <a:endParaRPr lang="en-GB"/>
        </a:p>
      </dgm:t>
    </dgm:pt>
    <dgm:pt modelId="{614866CE-67AF-49A8-A93E-ED6ACEBFF470}">
      <dgm:prSet custT="1"/>
      <dgm:spPr/>
      <dgm:t>
        <a:bodyPr/>
        <a:lstStyle/>
        <a:p>
          <a:pPr rtl="0"/>
          <a:r>
            <a:rPr lang="en-GB" sz="1200" dirty="0">
              <a:solidFill>
                <a:schemeClr val="tx2"/>
              </a:solidFill>
              <a:latin typeface="Arial" panose="020B0604020202020204" pitchFamily="34" charset="0"/>
              <a:cs typeface="Arial" panose="020B0604020202020204" pitchFamily="34" charset="0"/>
            </a:rPr>
            <a:t>Met both our key emergency standards </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F7486010-51D6-4CB4-B692-D79B2795A700}" type="parTrans" cxnId="{839FB579-1BCF-4887-85AD-00B57DCF6A1E}">
      <dgm:prSet/>
      <dgm:spPr/>
      <dgm:t>
        <a:bodyPr/>
        <a:lstStyle/>
        <a:p>
          <a:endParaRPr lang="en-GB"/>
        </a:p>
      </dgm:t>
    </dgm:pt>
    <dgm:pt modelId="{633AA8F8-71F7-486B-B83B-2A337A01C130}" type="sibTrans" cxnId="{839FB579-1BCF-4887-85AD-00B57DCF6A1E}">
      <dgm:prSet/>
      <dgm:spPr/>
      <dgm:t>
        <a:bodyPr/>
        <a:lstStyle/>
        <a:p>
          <a:endParaRPr lang="en-GB"/>
        </a:p>
      </dgm:t>
    </dgm:pt>
    <dgm:pt modelId="{0BBCE421-2030-401C-A094-1BB0A0ED48DA}">
      <dgm:prSet custT="1"/>
      <dgm:spPr/>
      <dgm:t>
        <a:bodyPr/>
        <a:lstStyle/>
        <a:p>
          <a:pPr rtl="0"/>
          <a:r>
            <a:rPr lang="en-GB" sz="1200" dirty="0">
              <a:solidFill>
                <a:schemeClr val="tx2"/>
              </a:solidFill>
              <a:latin typeface="Arial" panose="020B0604020202020204" pitchFamily="34" charset="0"/>
              <a:cs typeface="Arial" panose="020B0604020202020204" pitchFamily="34" charset="0"/>
            </a:rPr>
            <a:t>Well ahead on 8 year iron mains risk removal targets</a:t>
          </a:r>
        </a:p>
      </dgm:t>
    </dgm:pt>
    <dgm:pt modelId="{23A963C8-AC99-4633-B20F-8C47D39AFB6D}" type="parTrans" cxnId="{00BAB67D-C2C6-4719-AF42-E1CD54172AB4}">
      <dgm:prSet/>
      <dgm:spPr/>
      <dgm:t>
        <a:bodyPr/>
        <a:lstStyle/>
        <a:p>
          <a:endParaRPr lang="en-GB"/>
        </a:p>
      </dgm:t>
    </dgm:pt>
    <dgm:pt modelId="{29CDC0AD-A2F7-4AFC-AECE-D239A2A2B0D3}" type="sibTrans" cxnId="{00BAB67D-C2C6-4719-AF42-E1CD54172AB4}">
      <dgm:prSet/>
      <dgm:spPr/>
      <dgm:t>
        <a:bodyPr/>
        <a:lstStyle/>
        <a:p>
          <a:endParaRPr lang="en-GB"/>
        </a:p>
      </dgm:t>
    </dgm:pt>
    <dgm:pt modelId="{0255830B-DC60-4EDF-B0CB-E88B05DA80FD}">
      <dgm:prSet custT="1"/>
      <dgm:spPr/>
      <dgm:t>
        <a:bodyPr/>
        <a:lstStyle/>
        <a:p>
          <a:pPr rtl="0"/>
          <a:r>
            <a:rPr lang="en-GB" sz="1200" dirty="0">
              <a:solidFill>
                <a:schemeClr val="tx2"/>
              </a:solidFill>
              <a:latin typeface="Arial" panose="020B0604020202020204" pitchFamily="34" charset="0"/>
              <a:cs typeface="Arial" panose="020B0604020202020204" pitchFamily="34" charset="0"/>
            </a:rPr>
            <a:t>Met our “1 in 20” capacity obligation</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B8AC839B-7D86-46FD-A4C8-E99968D50D4D}" type="parTrans" cxnId="{0D314DA5-97A1-4F94-BEF6-4493E89DBF63}">
      <dgm:prSet/>
      <dgm:spPr/>
      <dgm:t>
        <a:bodyPr/>
        <a:lstStyle/>
        <a:p>
          <a:endParaRPr lang="en-GB"/>
        </a:p>
      </dgm:t>
    </dgm:pt>
    <dgm:pt modelId="{8FA798B5-92D3-4A8B-9B32-131202D3D322}" type="sibTrans" cxnId="{0D314DA5-97A1-4F94-BEF6-4493E89DBF63}">
      <dgm:prSet/>
      <dgm:spPr/>
      <dgm:t>
        <a:bodyPr/>
        <a:lstStyle/>
        <a:p>
          <a:endParaRPr lang="en-GB"/>
        </a:p>
      </dgm:t>
    </dgm:pt>
    <dgm:pt modelId="{1555B46C-A4CD-4697-ACB9-5E13DF715E64}">
      <dgm:prSet custT="1"/>
      <dgm:spPr/>
      <dgm:t>
        <a:bodyPr/>
        <a:lstStyle/>
        <a:p>
          <a:pPr rtl="0"/>
          <a:r>
            <a:rPr lang="en-GB" sz="1200" dirty="0">
              <a:solidFill>
                <a:schemeClr val="tx2"/>
              </a:solidFill>
              <a:latin typeface="Arial" panose="020B0604020202020204" pitchFamily="34" charset="0"/>
              <a:cs typeface="Arial" panose="020B0604020202020204" pitchFamily="34" charset="0"/>
            </a:rPr>
            <a:t>Maintained operation performance</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B8D36571-0F79-4AD1-A6D7-AE8076584201}" type="parTrans" cxnId="{6C0FB762-B412-44D8-A6B3-99682E5FDFD6}">
      <dgm:prSet/>
      <dgm:spPr/>
      <dgm:t>
        <a:bodyPr/>
        <a:lstStyle/>
        <a:p>
          <a:endParaRPr lang="en-GB"/>
        </a:p>
      </dgm:t>
    </dgm:pt>
    <dgm:pt modelId="{E25D953A-14C6-484E-966E-DCB5A09BADAF}" type="sibTrans" cxnId="{6C0FB762-B412-44D8-A6B3-99682E5FDFD6}">
      <dgm:prSet/>
      <dgm:spPr/>
      <dgm:t>
        <a:bodyPr/>
        <a:lstStyle/>
        <a:p>
          <a:endParaRPr lang="en-GB"/>
        </a:p>
      </dgm:t>
    </dgm:pt>
    <dgm:pt modelId="{B0429E5A-5298-42B8-9968-2604B4E4C12F}">
      <dgm:prSet custT="1"/>
      <dgm:spPr/>
      <dgm:t>
        <a:bodyPr/>
        <a:lstStyle/>
        <a:p>
          <a:pPr rtl="0"/>
          <a:r>
            <a:rPr lang="en-GB" sz="1200" dirty="0">
              <a:solidFill>
                <a:schemeClr val="tx2"/>
              </a:solidFill>
              <a:latin typeface="Arial" panose="020B0604020202020204" pitchFamily="34" charset="0"/>
              <a:cs typeface="Arial" panose="020B0604020202020204" pitchFamily="34" charset="0"/>
            </a:rPr>
            <a:t>Currently reviewing supply interruptions targets with </a:t>
          </a:r>
          <a:r>
            <a:rPr lang="en-GB" sz="1200" dirty="0" err="1">
              <a:solidFill>
                <a:schemeClr val="tx2"/>
              </a:solidFill>
              <a:latin typeface="Arial" panose="020B0604020202020204" pitchFamily="34" charset="0"/>
              <a:cs typeface="Arial" panose="020B0604020202020204" pitchFamily="34" charset="0"/>
            </a:rPr>
            <a:t>Ofgem</a:t>
          </a:r>
          <a:r>
            <a:rPr lang="en-GB" sz="1200" dirty="0">
              <a:solidFill>
                <a:schemeClr val="tx2"/>
              </a:solidFill>
              <a:latin typeface="Arial" panose="020B0604020202020204" pitchFamily="34" charset="0"/>
              <a:cs typeface="Arial" panose="020B0604020202020204" pitchFamily="34" charset="0"/>
            </a:rPr>
            <a:t> as part of the MPR parallel work</a:t>
          </a:r>
        </a:p>
      </dgm:t>
    </dgm:pt>
    <dgm:pt modelId="{6DC59226-0355-416B-A07C-5E179952629E}" type="parTrans" cxnId="{291907FB-BB13-4CED-9A57-F1C76F8557DB}">
      <dgm:prSet/>
      <dgm:spPr/>
      <dgm:t>
        <a:bodyPr/>
        <a:lstStyle/>
        <a:p>
          <a:endParaRPr lang="en-GB"/>
        </a:p>
      </dgm:t>
    </dgm:pt>
    <dgm:pt modelId="{92C44A04-82C8-478C-BD3C-DB0249529E80}" type="sibTrans" cxnId="{291907FB-BB13-4CED-9A57-F1C76F8557DB}">
      <dgm:prSet/>
      <dgm:spPr/>
      <dgm:t>
        <a:bodyPr/>
        <a:lstStyle/>
        <a:p>
          <a:endParaRPr lang="en-GB"/>
        </a:p>
      </dgm:t>
    </dgm:pt>
    <dgm:pt modelId="{4EE8DAC1-0DF9-4CD1-AF6F-18E42960B4DE}">
      <dgm:prSet/>
      <dgm:spPr/>
      <dgm:t>
        <a:bodyPr/>
        <a:lstStyle/>
        <a:p>
          <a:pPr rtl="0"/>
          <a:r>
            <a:rPr lang="en-GB" b="1" dirty="0">
              <a:latin typeface="Arial" panose="020B0604020202020204" pitchFamily="34" charset="0"/>
              <a:cs typeface="Arial" panose="020B0604020202020204" pitchFamily="34" charset="0"/>
            </a:rPr>
            <a:t>Customer Service</a:t>
          </a:r>
        </a:p>
      </dgm:t>
    </dgm:pt>
    <dgm:pt modelId="{8F803811-E07C-41F6-9617-4F888A8D9A3C}" type="parTrans" cxnId="{F5622DDC-E9C9-4A0C-9656-D9462101D7E3}">
      <dgm:prSet/>
      <dgm:spPr/>
      <dgm:t>
        <a:bodyPr/>
        <a:lstStyle/>
        <a:p>
          <a:endParaRPr lang="en-GB"/>
        </a:p>
      </dgm:t>
    </dgm:pt>
    <dgm:pt modelId="{0514FC19-0ACC-46D6-8A78-1D1C5788682F}" type="sibTrans" cxnId="{F5622DDC-E9C9-4A0C-9656-D9462101D7E3}">
      <dgm:prSet/>
      <dgm:spPr/>
      <dgm:t>
        <a:bodyPr/>
        <a:lstStyle/>
        <a:p>
          <a:endParaRPr lang="en-GB"/>
        </a:p>
      </dgm:t>
    </dgm:pt>
    <dgm:pt modelId="{AEE01995-D344-4A80-8048-100F96A60D51}">
      <dgm:prSet custT="1"/>
      <dgm:spPr/>
      <dgm:t>
        <a:bodyPr/>
        <a:lstStyle/>
        <a:p>
          <a:pPr rtl="0"/>
          <a:r>
            <a:rPr lang="en-GB" sz="1200" dirty="0">
              <a:solidFill>
                <a:schemeClr val="tx2"/>
              </a:solidFill>
              <a:latin typeface="Arial" panose="020B0604020202020204" pitchFamily="34" charset="0"/>
              <a:cs typeface="Arial" panose="020B0604020202020204" pitchFamily="34" charset="0"/>
            </a:rPr>
            <a:t>Improved overall broad measure score from 9.05 to 9.13 – further improvement required on our Planned scores</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4758EE2D-7D5C-4F8C-974D-8B8E92665EFF}" type="parTrans" cxnId="{02EDB087-F3B0-4AA1-ADFA-FCDC2E3CA559}">
      <dgm:prSet/>
      <dgm:spPr/>
      <dgm:t>
        <a:bodyPr/>
        <a:lstStyle/>
        <a:p>
          <a:endParaRPr lang="en-GB"/>
        </a:p>
      </dgm:t>
    </dgm:pt>
    <dgm:pt modelId="{6292C829-921F-4B26-A58C-1C6E50DB6F16}" type="sibTrans" cxnId="{02EDB087-F3B0-4AA1-ADFA-FCDC2E3CA559}">
      <dgm:prSet/>
      <dgm:spPr/>
      <dgm:t>
        <a:bodyPr/>
        <a:lstStyle/>
        <a:p>
          <a:endParaRPr lang="en-GB"/>
        </a:p>
      </dgm:t>
    </dgm:pt>
    <dgm:pt modelId="{1D9383AD-0318-4FF1-BB47-E07397C93647}">
      <dgm:prSet custT="1"/>
      <dgm:spPr/>
      <dgm:t>
        <a:bodyPr/>
        <a:lstStyle/>
        <a:p>
          <a:pPr rtl="0"/>
          <a:r>
            <a:rPr lang="en-GB" sz="1200" dirty="0">
              <a:solidFill>
                <a:schemeClr val="tx2"/>
              </a:solidFill>
              <a:latin typeface="Arial" panose="020B0604020202020204" pitchFamily="34" charset="0"/>
              <a:cs typeface="Arial" panose="020B0604020202020204" pitchFamily="34" charset="0"/>
            </a:rPr>
            <a:t>Complaints handling performance results in no penalty </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9617C427-D1D6-4E81-97C2-BEA9E252A45A}" type="parTrans" cxnId="{116CCF0A-6E84-4527-AE37-57326D592875}">
      <dgm:prSet/>
      <dgm:spPr/>
      <dgm:t>
        <a:bodyPr/>
        <a:lstStyle/>
        <a:p>
          <a:endParaRPr lang="en-GB"/>
        </a:p>
      </dgm:t>
    </dgm:pt>
    <dgm:pt modelId="{57C662DA-2A23-4D19-BC1F-B67262A300AF}" type="sibTrans" cxnId="{116CCF0A-6E84-4527-AE37-57326D592875}">
      <dgm:prSet/>
      <dgm:spPr/>
      <dgm:t>
        <a:bodyPr/>
        <a:lstStyle/>
        <a:p>
          <a:endParaRPr lang="en-GB"/>
        </a:p>
      </dgm:t>
    </dgm:pt>
    <dgm:pt modelId="{C764E1A1-A0B5-4318-A342-F10733C8F399}">
      <dgm:prSet custT="1"/>
      <dgm:spPr/>
      <dgm:t>
        <a:bodyPr/>
        <a:lstStyle/>
        <a:p>
          <a:r>
            <a:rPr lang="en-GB" sz="1200" dirty="0">
              <a:solidFill>
                <a:schemeClr val="tx2"/>
              </a:solidFill>
              <a:latin typeface="Arial" panose="020B0604020202020204" pitchFamily="34" charset="0"/>
              <a:cs typeface="Arial" panose="020B0604020202020204" pitchFamily="34" charset="0"/>
            </a:rPr>
            <a:t>Reduced leakage by more than annual target</a:t>
          </a:r>
        </a:p>
      </dgm:t>
    </dgm:pt>
    <dgm:pt modelId="{41C85F4D-0F79-490D-88A6-134D82DACBEC}" type="parTrans" cxnId="{83DCAFC1-9656-4A7A-BEFF-27F11940ED68}">
      <dgm:prSet/>
      <dgm:spPr/>
      <dgm:t>
        <a:bodyPr/>
        <a:lstStyle/>
        <a:p>
          <a:endParaRPr lang="en-GB"/>
        </a:p>
      </dgm:t>
    </dgm:pt>
    <dgm:pt modelId="{6B6DD623-29A5-4317-960D-7DFBE9C49C7C}" type="sibTrans" cxnId="{83DCAFC1-9656-4A7A-BEFF-27F11940ED68}">
      <dgm:prSet/>
      <dgm:spPr/>
      <dgm:t>
        <a:bodyPr/>
        <a:lstStyle/>
        <a:p>
          <a:endParaRPr lang="en-GB"/>
        </a:p>
      </dgm:t>
    </dgm:pt>
    <dgm:pt modelId="{78FCD4C2-7B1C-4331-A246-A7BB307FBA9C}">
      <dgm:prSet custT="1"/>
      <dgm:spPr/>
      <dgm:t>
        <a:bodyPr/>
        <a:lstStyle/>
        <a:p>
          <a:r>
            <a:rPr lang="en-GB" sz="1200" dirty="0">
              <a:solidFill>
                <a:schemeClr val="tx2"/>
              </a:solidFill>
              <a:latin typeface="Arial" panose="020B0604020202020204" pitchFamily="34" charset="0"/>
              <a:cs typeface="Arial" panose="020B0604020202020204" pitchFamily="34" charset="0"/>
            </a:rPr>
            <a:t>Delivered on our fuel poor commitments for the year</a:t>
          </a:r>
          <a:br>
            <a:rPr lang="en-GB" sz="1200" dirty="0">
              <a:solidFill>
                <a:schemeClr val="tx2"/>
              </a:solidFill>
              <a:latin typeface="Arial" panose="020B0604020202020204" pitchFamily="34" charset="0"/>
              <a:cs typeface="Arial" panose="020B0604020202020204" pitchFamily="34" charset="0"/>
            </a:rPr>
          </a:br>
          <a:endParaRPr lang="en-GB" sz="1200" dirty="0">
            <a:solidFill>
              <a:schemeClr val="tx2"/>
            </a:solidFill>
            <a:latin typeface="Arial" panose="020B0604020202020204" pitchFamily="34" charset="0"/>
            <a:cs typeface="Arial" panose="020B0604020202020204" pitchFamily="34" charset="0"/>
          </a:endParaRPr>
        </a:p>
      </dgm:t>
    </dgm:pt>
    <dgm:pt modelId="{AEB9CAE6-4C13-4CB8-AE95-B2522E451612}" type="parTrans" cxnId="{99A9DC69-013B-4D55-B22F-07E3D4CA4FF1}">
      <dgm:prSet/>
      <dgm:spPr/>
      <dgm:t>
        <a:bodyPr/>
        <a:lstStyle/>
        <a:p>
          <a:endParaRPr lang="en-GB"/>
        </a:p>
      </dgm:t>
    </dgm:pt>
    <dgm:pt modelId="{E450BA5F-365B-4B64-B8E3-FEBEFE12F11A}" type="sibTrans" cxnId="{99A9DC69-013B-4D55-B22F-07E3D4CA4FF1}">
      <dgm:prSet/>
      <dgm:spPr/>
      <dgm:t>
        <a:bodyPr/>
        <a:lstStyle/>
        <a:p>
          <a:endParaRPr lang="en-GB"/>
        </a:p>
      </dgm:t>
    </dgm:pt>
    <dgm:pt modelId="{20B9FD8E-D462-4B85-9C3E-53A24258BDB1}">
      <dgm:prSet custT="1"/>
      <dgm:spPr/>
      <dgm:t>
        <a:bodyPr/>
        <a:lstStyle/>
        <a:p>
          <a:r>
            <a:rPr lang="en-GB" sz="1200" dirty="0">
              <a:solidFill>
                <a:schemeClr val="tx2"/>
              </a:solidFill>
              <a:latin typeface="Arial" panose="020B0604020202020204" pitchFamily="34" charset="0"/>
              <a:cs typeface="Arial" panose="020B0604020202020204" pitchFamily="34" charset="0"/>
            </a:rPr>
            <a:t>Continue to be at the forefront of promoting awareness of carbon monoxide</a:t>
          </a:r>
        </a:p>
      </dgm:t>
    </dgm:pt>
    <dgm:pt modelId="{2E68E3FA-00C4-4277-86B5-BAA25B7192BB}" type="parTrans" cxnId="{7F7F2CCE-305C-4CEA-9473-EC404C6D58E3}">
      <dgm:prSet/>
      <dgm:spPr/>
      <dgm:t>
        <a:bodyPr/>
        <a:lstStyle/>
        <a:p>
          <a:endParaRPr lang="en-GB"/>
        </a:p>
      </dgm:t>
    </dgm:pt>
    <dgm:pt modelId="{4197FDDA-BCFF-4857-94AE-D63531879789}" type="sibTrans" cxnId="{7F7F2CCE-305C-4CEA-9473-EC404C6D58E3}">
      <dgm:prSet/>
      <dgm:spPr/>
      <dgm:t>
        <a:bodyPr/>
        <a:lstStyle/>
        <a:p>
          <a:endParaRPr lang="en-GB"/>
        </a:p>
      </dgm:t>
    </dgm:pt>
    <dgm:pt modelId="{A4F0B9EB-4720-4DA8-9E11-B5786C50654F}">
      <dgm:prSet/>
      <dgm:spPr/>
      <dgm:t>
        <a:bodyPr/>
        <a:lstStyle/>
        <a:p>
          <a:r>
            <a:rPr lang="en-GB" b="1" dirty="0">
              <a:latin typeface="Arial" panose="020B0604020202020204" pitchFamily="34" charset="0"/>
              <a:cs typeface="Arial" panose="020B0604020202020204" pitchFamily="34" charset="0"/>
            </a:rPr>
            <a:t>Social obligations</a:t>
          </a:r>
        </a:p>
      </dgm:t>
    </dgm:pt>
    <dgm:pt modelId="{C2880212-7EA8-4FD5-99E4-026939C80B80}" type="parTrans" cxnId="{8EE3F92A-1371-4529-9253-C8A7B7E74C7F}">
      <dgm:prSet/>
      <dgm:spPr/>
      <dgm:t>
        <a:bodyPr/>
        <a:lstStyle/>
        <a:p>
          <a:endParaRPr lang="en-GB"/>
        </a:p>
      </dgm:t>
    </dgm:pt>
    <dgm:pt modelId="{5EB21DF2-C70E-4EDB-9004-B7E9CAD792F7}" type="sibTrans" cxnId="{8EE3F92A-1371-4529-9253-C8A7B7E74C7F}">
      <dgm:prSet/>
      <dgm:spPr/>
      <dgm:t>
        <a:bodyPr/>
        <a:lstStyle/>
        <a:p>
          <a:endParaRPr lang="en-GB"/>
        </a:p>
      </dgm:t>
    </dgm:pt>
    <dgm:pt modelId="{43E33D27-2F38-4A52-A765-B2137E702785}">
      <dgm:prSet custT="1"/>
      <dgm:spPr/>
      <dgm:t>
        <a:bodyPr/>
        <a:lstStyle/>
        <a:p>
          <a:pPr rtl="0"/>
          <a:r>
            <a:rPr lang="en-GB" sz="1200" dirty="0">
              <a:solidFill>
                <a:schemeClr val="tx2"/>
              </a:solidFill>
              <a:latin typeface="Arial" panose="020B0604020202020204" pitchFamily="34" charset="0"/>
              <a:cs typeface="Arial" panose="020B0604020202020204" pitchFamily="34" charset="0"/>
            </a:rPr>
            <a:t>Met all connections guaranteed standards of performance</a:t>
          </a:r>
        </a:p>
      </dgm:t>
    </dgm:pt>
    <dgm:pt modelId="{F9302890-A04B-4E91-BC1E-A5C9DC0D7382}" type="parTrans" cxnId="{95A1B104-1C86-49DC-B669-7296CC5E6DA5}">
      <dgm:prSet/>
      <dgm:spPr/>
      <dgm:t>
        <a:bodyPr/>
        <a:lstStyle/>
        <a:p>
          <a:endParaRPr lang="en-GB"/>
        </a:p>
      </dgm:t>
    </dgm:pt>
    <dgm:pt modelId="{D5E3811F-C7BA-4D39-9AD2-50C6E6C0F333}" type="sibTrans" cxnId="{95A1B104-1C86-49DC-B669-7296CC5E6DA5}">
      <dgm:prSet/>
      <dgm:spPr/>
      <dgm:t>
        <a:bodyPr/>
        <a:lstStyle/>
        <a:p>
          <a:endParaRPr lang="en-GB"/>
        </a:p>
      </dgm:t>
    </dgm:pt>
    <dgm:pt modelId="{DC3D1626-31AC-4F4A-9DFE-C320934D29EB}">
      <dgm:prSet/>
      <dgm:spPr/>
      <dgm:t>
        <a:bodyPr/>
        <a:lstStyle/>
        <a:p>
          <a:pPr rtl="0"/>
          <a:r>
            <a:rPr lang="en-GB" b="1" dirty="0">
              <a:latin typeface="Arial" panose="020B0604020202020204" pitchFamily="34" charset="0"/>
              <a:cs typeface="Arial" panose="020B0604020202020204" pitchFamily="34" charset="0"/>
            </a:rPr>
            <a:t>Environmental</a:t>
          </a:r>
          <a:r>
            <a:rPr lang="en-GB" b="1" dirty="0"/>
            <a:t> </a:t>
          </a:r>
        </a:p>
      </dgm:t>
    </dgm:pt>
    <dgm:pt modelId="{4A510645-2D79-44D2-8EAD-2DDD768902D1}" type="parTrans" cxnId="{E4592031-1F61-47AB-99BA-7EDAD48B04E2}">
      <dgm:prSet/>
      <dgm:spPr/>
      <dgm:t>
        <a:bodyPr/>
        <a:lstStyle/>
        <a:p>
          <a:endParaRPr lang="en-GB"/>
        </a:p>
      </dgm:t>
    </dgm:pt>
    <dgm:pt modelId="{2A4F62BC-9ABB-4360-876C-FAC30F556390}" type="sibTrans" cxnId="{E4592031-1F61-47AB-99BA-7EDAD48B04E2}">
      <dgm:prSet/>
      <dgm:spPr/>
      <dgm:t>
        <a:bodyPr/>
        <a:lstStyle/>
        <a:p>
          <a:endParaRPr lang="en-GB"/>
        </a:p>
      </dgm:t>
    </dgm:pt>
    <dgm:pt modelId="{3D5EF7D2-E036-42A9-9A78-2BBDD503A38C}">
      <dgm:prSet/>
      <dgm:spPr/>
      <dgm:t>
        <a:bodyPr/>
        <a:lstStyle/>
        <a:p>
          <a:pPr rtl="0"/>
          <a:r>
            <a:rPr lang="en-GB" b="1" dirty="0">
              <a:solidFill>
                <a:schemeClr val="tx2"/>
              </a:solidFill>
              <a:latin typeface="Arial" panose="020B0604020202020204" pitchFamily="34" charset="0"/>
              <a:cs typeface="Arial" panose="020B0604020202020204" pitchFamily="34" charset="0"/>
            </a:rPr>
            <a:t>Reliability</a:t>
          </a:r>
        </a:p>
      </dgm:t>
    </dgm:pt>
    <dgm:pt modelId="{942B6DA7-E71B-4E75-A51D-F15B9B8D3B09}" type="sibTrans" cxnId="{4CC3F93F-4E50-4C76-B64B-F215BAD13136}">
      <dgm:prSet/>
      <dgm:spPr/>
      <dgm:t>
        <a:bodyPr/>
        <a:lstStyle/>
        <a:p>
          <a:endParaRPr lang="en-GB"/>
        </a:p>
      </dgm:t>
    </dgm:pt>
    <dgm:pt modelId="{FDF00C82-6A71-448C-9FAE-A06E0EC6338B}" type="parTrans" cxnId="{4CC3F93F-4E50-4C76-B64B-F215BAD13136}">
      <dgm:prSet/>
      <dgm:spPr/>
      <dgm:t>
        <a:bodyPr/>
        <a:lstStyle/>
        <a:p>
          <a:endParaRPr lang="en-GB"/>
        </a:p>
      </dgm:t>
    </dgm:pt>
    <dgm:pt modelId="{C8622BC5-BF86-4C58-A20A-2ACDCB1DB2FF}" type="pres">
      <dgm:prSet presAssocID="{FB4DCA47-018B-4A0A-A63A-407650D80338}" presName="Name0" presStyleCnt="0">
        <dgm:presLayoutVars>
          <dgm:dir/>
          <dgm:animLvl val="lvl"/>
          <dgm:resizeHandles val="exact"/>
        </dgm:presLayoutVars>
      </dgm:prSet>
      <dgm:spPr/>
      <dgm:t>
        <a:bodyPr/>
        <a:lstStyle/>
        <a:p>
          <a:endParaRPr lang="en-GB"/>
        </a:p>
      </dgm:t>
    </dgm:pt>
    <dgm:pt modelId="{59828629-41E4-433F-996E-5BFA942FECCA}" type="pres">
      <dgm:prSet presAssocID="{05580452-F109-4C8D-9B35-7A77B6E939C1}" presName="composite" presStyleCnt="0"/>
      <dgm:spPr/>
    </dgm:pt>
    <dgm:pt modelId="{73D9C748-C297-4834-AC00-2781ED041481}" type="pres">
      <dgm:prSet presAssocID="{05580452-F109-4C8D-9B35-7A77B6E939C1}" presName="parTx" presStyleLbl="alignNode1" presStyleIdx="0" presStyleCnt="5">
        <dgm:presLayoutVars>
          <dgm:chMax val="0"/>
          <dgm:chPref val="0"/>
          <dgm:bulletEnabled val="1"/>
        </dgm:presLayoutVars>
      </dgm:prSet>
      <dgm:spPr/>
      <dgm:t>
        <a:bodyPr/>
        <a:lstStyle/>
        <a:p>
          <a:endParaRPr lang="en-GB"/>
        </a:p>
      </dgm:t>
    </dgm:pt>
    <dgm:pt modelId="{D4F2DA8A-7047-4C18-8593-7A7C6F05E47F}" type="pres">
      <dgm:prSet presAssocID="{05580452-F109-4C8D-9B35-7A77B6E939C1}" presName="desTx" presStyleLbl="alignAccFollowNode1" presStyleIdx="0" presStyleCnt="5" custLinFactNeighborX="705" custLinFactNeighborY="-414">
        <dgm:presLayoutVars>
          <dgm:bulletEnabled val="1"/>
        </dgm:presLayoutVars>
      </dgm:prSet>
      <dgm:spPr/>
      <dgm:t>
        <a:bodyPr/>
        <a:lstStyle/>
        <a:p>
          <a:endParaRPr lang="en-GB"/>
        </a:p>
      </dgm:t>
    </dgm:pt>
    <dgm:pt modelId="{C2FA5AB7-532A-4E71-8771-1A7B425A6B9A}" type="pres">
      <dgm:prSet presAssocID="{7B35EA2C-8EAE-45A0-A5D8-4F930E80CB90}" presName="space" presStyleCnt="0"/>
      <dgm:spPr/>
    </dgm:pt>
    <dgm:pt modelId="{1B8E22FA-B9AF-405B-B061-BBE57B8F02AB}" type="pres">
      <dgm:prSet presAssocID="{3D5EF7D2-E036-42A9-9A78-2BBDD503A38C}" presName="composite" presStyleCnt="0"/>
      <dgm:spPr/>
    </dgm:pt>
    <dgm:pt modelId="{C3A78613-7352-4B30-ADFB-E4F936B4C84F}" type="pres">
      <dgm:prSet presAssocID="{3D5EF7D2-E036-42A9-9A78-2BBDD503A38C}" presName="parTx" presStyleLbl="alignNode1" presStyleIdx="1" presStyleCnt="5">
        <dgm:presLayoutVars>
          <dgm:chMax val="0"/>
          <dgm:chPref val="0"/>
          <dgm:bulletEnabled val="1"/>
        </dgm:presLayoutVars>
      </dgm:prSet>
      <dgm:spPr/>
      <dgm:t>
        <a:bodyPr/>
        <a:lstStyle/>
        <a:p>
          <a:endParaRPr lang="en-GB"/>
        </a:p>
      </dgm:t>
    </dgm:pt>
    <dgm:pt modelId="{9391872A-AF80-4042-A64D-D76F7F639F8B}" type="pres">
      <dgm:prSet presAssocID="{3D5EF7D2-E036-42A9-9A78-2BBDD503A38C}" presName="desTx" presStyleLbl="alignAccFollowNode1" presStyleIdx="1" presStyleCnt="5" custLinFactNeighborY="-738">
        <dgm:presLayoutVars>
          <dgm:bulletEnabled val="1"/>
        </dgm:presLayoutVars>
      </dgm:prSet>
      <dgm:spPr/>
      <dgm:t>
        <a:bodyPr/>
        <a:lstStyle/>
        <a:p>
          <a:endParaRPr lang="en-GB"/>
        </a:p>
      </dgm:t>
    </dgm:pt>
    <dgm:pt modelId="{2C90F45E-B01D-49C9-AA69-AD8975CF592F}" type="pres">
      <dgm:prSet presAssocID="{942B6DA7-E71B-4E75-A51D-F15B9B8D3B09}" presName="space" presStyleCnt="0"/>
      <dgm:spPr/>
    </dgm:pt>
    <dgm:pt modelId="{77A656A5-04C8-4FED-AD0D-13D47E432F95}" type="pres">
      <dgm:prSet presAssocID="{4EE8DAC1-0DF9-4CD1-AF6F-18E42960B4DE}" presName="composite" presStyleCnt="0"/>
      <dgm:spPr/>
    </dgm:pt>
    <dgm:pt modelId="{1D691269-2611-40AC-B923-7322017C1C4A}" type="pres">
      <dgm:prSet presAssocID="{4EE8DAC1-0DF9-4CD1-AF6F-18E42960B4DE}" presName="parTx" presStyleLbl="alignNode1" presStyleIdx="2" presStyleCnt="5">
        <dgm:presLayoutVars>
          <dgm:chMax val="0"/>
          <dgm:chPref val="0"/>
          <dgm:bulletEnabled val="1"/>
        </dgm:presLayoutVars>
      </dgm:prSet>
      <dgm:spPr/>
      <dgm:t>
        <a:bodyPr/>
        <a:lstStyle/>
        <a:p>
          <a:endParaRPr lang="en-GB"/>
        </a:p>
      </dgm:t>
    </dgm:pt>
    <dgm:pt modelId="{670F5D5D-CA3F-458D-97BC-5DD1A89D3F22}" type="pres">
      <dgm:prSet presAssocID="{4EE8DAC1-0DF9-4CD1-AF6F-18E42960B4DE}" presName="desTx" presStyleLbl="alignAccFollowNode1" presStyleIdx="2" presStyleCnt="5">
        <dgm:presLayoutVars>
          <dgm:bulletEnabled val="1"/>
        </dgm:presLayoutVars>
      </dgm:prSet>
      <dgm:spPr/>
      <dgm:t>
        <a:bodyPr/>
        <a:lstStyle/>
        <a:p>
          <a:endParaRPr lang="en-GB"/>
        </a:p>
      </dgm:t>
    </dgm:pt>
    <dgm:pt modelId="{D43D4EBD-48B1-460B-BE64-78A75B5FB047}" type="pres">
      <dgm:prSet presAssocID="{0514FC19-0ACC-46D6-8A78-1D1C5788682F}" presName="space" presStyleCnt="0"/>
      <dgm:spPr/>
    </dgm:pt>
    <dgm:pt modelId="{FB74ADA2-7E51-4BD8-A052-9BC2231BC7E8}" type="pres">
      <dgm:prSet presAssocID="{DC3D1626-31AC-4F4A-9DFE-C320934D29EB}" presName="composite" presStyleCnt="0"/>
      <dgm:spPr/>
    </dgm:pt>
    <dgm:pt modelId="{7E80FA1A-C527-4561-AD85-4D5107F21DF1}" type="pres">
      <dgm:prSet presAssocID="{DC3D1626-31AC-4F4A-9DFE-C320934D29EB}" presName="parTx" presStyleLbl="alignNode1" presStyleIdx="3" presStyleCnt="5">
        <dgm:presLayoutVars>
          <dgm:chMax val="0"/>
          <dgm:chPref val="0"/>
          <dgm:bulletEnabled val="1"/>
        </dgm:presLayoutVars>
      </dgm:prSet>
      <dgm:spPr/>
      <dgm:t>
        <a:bodyPr/>
        <a:lstStyle/>
        <a:p>
          <a:endParaRPr lang="en-GB"/>
        </a:p>
      </dgm:t>
    </dgm:pt>
    <dgm:pt modelId="{4B67BD1E-CD3A-48EA-9A93-36A328C7A5F2}" type="pres">
      <dgm:prSet presAssocID="{DC3D1626-31AC-4F4A-9DFE-C320934D29EB}" presName="desTx" presStyleLbl="alignAccFollowNode1" presStyleIdx="3" presStyleCnt="5">
        <dgm:presLayoutVars>
          <dgm:bulletEnabled val="1"/>
        </dgm:presLayoutVars>
      </dgm:prSet>
      <dgm:spPr/>
      <dgm:t>
        <a:bodyPr/>
        <a:lstStyle/>
        <a:p>
          <a:endParaRPr lang="en-GB"/>
        </a:p>
      </dgm:t>
    </dgm:pt>
    <dgm:pt modelId="{4C97450A-1EB4-4413-A45E-2A5707E15D28}" type="pres">
      <dgm:prSet presAssocID="{2A4F62BC-9ABB-4360-876C-FAC30F556390}" presName="space" presStyleCnt="0"/>
      <dgm:spPr/>
    </dgm:pt>
    <dgm:pt modelId="{0E10AB3F-6DC7-48F3-A12F-304E1B15F469}" type="pres">
      <dgm:prSet presAssocID="{A4F0B9EB-4720-4DA8-9E11-B5786C50654F}" presName="composite" presStyleCnt="0"/>
      <dgm:spPr/>
    </dgm:pt>
    <dgm:pt modelId="{6F7F89B3-2D86-4B43-99F3-0236287B7606}" type="pres">
      <dgm:prSet presAssocID="{A4F0B9EB-4720-4DA8-9E11-B5786C50654F}" presName="parTx" presStyleLbl="alignNode1" presStyleIdx="4" presStyleCnt="5" custLinFactNeighborX="1236" custLinFactNeighborY="-3617">
        <dgm:presLayoutVars>
          <dgm:chMax val="0"/>
          <dgm:chPref val="0"/>
          <dgm:bulletEnabled val="1"/>
        </dgm:presLayoutVars>
      </dgm:prSet>
      <dgm:spPr/>
      <dgm:t>
        <a:bodyPr/>
        <a:lstStyle/>
        <a:p>
          <a:endParaRPr lang="en-GB"/>
        </a:p>
      </dgm:t>
    </dgm:pt>
    <dgm:pt modelId="{89534CF1-BF46-4386-B4F1-D641A4CD1F06}" type="pres">
      <dgm:prSet presAssocID="{A4F0B9EB-4720-4DA8-9E11-B5786C50654F}" presName="desTx" presStyleLbl="alignAccFollowNode1" presStyleIdx="4" presStyleCnt="5">
        <dgm:presLayoutVars>
          <dgm:bulletEnabled val="1"/>
        </dgm:presLayoutVars>
      </dgm:prSet>
      <dgm:spPr/>
      <dgm:t>
        <a:bodyPr/>
        <a:lstStyle/>
        <a:p>
          <a:endParaRPr lang="en-GB"/>
        </a:p>
      </dgm:t>
    </dgm:pt>
  </dgm:ptLst>
  <dgm:cxnLst>
    <dgm:cxn modelId="{83DCAFC1-9656-4A7A-BEFF-27F11940ED68}" srcId="{DC3D1626-31AC-4F4A-9DFE-C320934D29EB}" destId="{C764E1A1-A0B5-4318-A342-F10733C8F399}" srcOrd="0" destOrd="0" parTransId="{41C85F4D-0F79-490D-88A6-134D82DACBEC}" sibTransId="{6B6DD623-29A5-4317-960D-7DFBE9C49C7C}"/>
    <dgm:cxn modelId="{4CC3F93F-4E50-4C76-B64B-F215BAD13136}" srcId="{FB4DCA47-018B-4A0A-A63A-407650D80338}" destId="{3D5EF7D2-E036-42A9-9A78-2BBDD503A38C}" srcOrd="1" destOrd="0" parTransId="{FDF00C82-6A71-448C-9FAE-A06E0EC6338B}" sibTransId="{942B6DA7-E71B-4E75-A51D-F15B9B8D3B09}"/>
    <dgm:cxn modelId="{6DA71C46-F99C-4935-9D3F-4FAD9C552B86}" type="presOf" srcId="{DC3D1626-31AC-4F4A-9DFE-C320934D29EB}" destId="{7E80FA1A-C527-4561-AD85-4D5107F21DF1}" srcOrd="0" destOrd="0" presId="urn:microsoft.com/office/officeart/2005/8/layout/hList1"/>
    <dgm:cxn modelId="{839FB579-1BCF-4887-85AD-00B57DCF6A1E}" srcId="{05580452-F109-4C8D-9B35-7A77B6E939C1}" destId="{614866CE-67AF-49A8-A93E-ED6ACEBFF470}" srcOrd="0" destOrd="0" parTransId="{F7486010-51D6-4CB4-B692-D79B2795A700}" sibTransId="{633AA8F8-71F7-486B-B83B-2A337A01C130}"/>
    <dgm:cxn modelId="{6C0FB762-B412-44D8-A6B3-99682E5FDFD6}" srcId="{3D5EF7D2-E036-42A9-9A78-2BBDD503A38C}" destId="{1555B46C-A4CD-4697-ACB9-5E13DF715E64}" srcOrd="1" destOrd="0" parTransId="{B8D36571-0F79-4AD1-A6D7-AE8076584201}" sibTransId="{E25D953A-14C6-484E-966E-DCB5A09BADAF}"/>
    <dgm:cxn modelId="{8E368675-3CAD-4CA9-84EF-3B6B3ED77FF7}" type="presOf" srcId="{B0429E5A-5298-42B8-9968-2604B4E4C12F}" destId="{9391872A-AF80-4042-A64D-D76F7F639F8B}" srcOrd="0" destOrd="2" presId="urn:microsoft.com/office/officeart/2005/8/layout/hList1"/>
    <dgm:cxn modelId="{E4592031-1F61-47AB-99BA-7EDAD48B04E2}" srcId="{FB4DCA47-018B-4A0A-A63A-407650D80338}" destId="{DC3D1626-31AC-4F4A-9DFE-C320934D29EB}" srcOrd="3" destOrd="0" parTransId="{4A510645-2D79-44D2-8EAD-2DDD768902D1}" sibTransId="{2A4F62BC-9ABB-4360-876C-FAC30F556390}"/>
    <dgm:cxn modelId="{02EDB087-F3B0-4AA1-ADFA-FCDC2E3CA559}" srcId="{4EE8DAC1-0DF9-4CD1-AF6F-18E42960B4DE}" destId="{AEE01995-D344-4A80-8048-100F96A60D51}" srcOrd="0" destOrd="0" parTransId="{4758EE2D-7D5C-4F8C-974D-8B8E92665EFF}" sibTransId="{6292C829-921F-4B26-A58C-1C6E50DB6F16}"/>
    <dgm:cxn modelId="{4AAFF27C-C612-4DA7-B055-814D5FFB2CA7}" type="presOf" srcId="{1555B46C-A4CD-4697-ACB9-5E13DF715E64}" destId="{9391872A-AF80-4042-A64D-D76F7F639F8B}" srcOrd="0" destOrd="1" presId="urn:microsoft.com/office/officeart/2005/8/layout/hList1"/>
    <dgm:cxn modelId="{15DB9524-E533-43B0-831A-A86480EB03FA}" type="presOf" srcId="{78FCD4C2-7B1C-4331-A246-A7BB307FBA9C}" destId="{89534CF1-BF46-4386-B4F1-D641A4CD1F06}" srcOrd="0" destOrd="0" presId="urn:microsoft.com/office/officeart/2005/8/layout/hList1"/>
    <dgm:cxn modelId="{291907FB-BB13-4CED-9A57-F1C76F8557DB}" srcId="{3D5EF7D2-E036-42A9-9A78-2BBDD503A38C}" destId="{B0429E5A-5298-42B8-9968-2604B4E4C12F}" srcOrd="2" destOrd="0" parTransId="{6DC59226-0355-416B-A07C-5E179952629E}" sibTransId="{92C44A04-82C8-478C-BD3C-DB0249529E80}"/>
    <dgm:cxn modelId="{691FE382-8226-4E70-8413-06C3A77A2364}" type="presOf" srcId="{20B9FD8E-D462-4B85-9C3E-53A24258BDB1}" destId="{89534CF1-BF46-4386-B4F1-D641A4CD1F06}" srcOrd="0" destOrd="1" presId="urn:microsoft.com/office/officeart/2005/8/layout/hList1"/>
    <dgm:cxn modelId="{E5EA4694-466A-4B45-B2CA-E7F476881383}" type="presOf" srcId="{614866CE-67AF-49A8-A93E-ED6ACEBFF470}" destId="{D4F2DA8A-7047-4C18-8593-7A7C6F05E47F}" srcOrd="0" destOrd="0" presId="urn:microsoft.com/office/officeart/2005/8/layout/hList1"/>
    <dgm:cxn modelId="{9D39EA05-DA86-458A-B793-86D4E55B94CB}" type="presOf" srcId="{FB4DCA47-018B-4A0A-A63A-407650D80338}" destId="{C8622BC5-BF86-4C58-A20A-2ACDCB1DB2FF}" srcOrd="0" destOrd="0" presId="urn:microsoft.com/office/officeart/2005/8/layout/hList1"/>
    <dgm:cxn modelId="{FBD9BE57-EE3C-4B54-9794-F018584A16D1}" type="presOf" srcId="{4EE8DAC1-0DF9-4CD1-AF6F-18E42960B4DE}" destId="{1D691269-2611-40AC-B923-7322017C1C4A}" srcOrd="0" destOrd="0" presId="urn:microsoft.com/office/officeart/2005/8/layout/hList1"/>
    <dgm:cxn modelId="{7D7A7E8A-6E85-4C1F-9E88-E6BBBB370F9E}" type="presOf" srcId="{3D5EF7D2-E036-42A9-9A78-2BBDD503A38C}" destId="{C3A78613-7352-4B30-ADFB-E4F936B4C84F}" srcOrd="0" destOrd="0" presId="urn:microsoft.com/office/officeart/2005/8/layout/hList1"/>
    <dgm:cxn modelId="{E72D8372-AB90-4FB0-AF93-2B9A3DA6B65F}" type="presOf" srcId="{A4F0B9EB-4720-4DA8-9E11-B5786C50654F}" destId="{6F7F89B3-2D86-4B43-99F3-0236287B7606}" srcOrd="0" destOrd="0" presId="urn:microsoft.com/office/officeart/2005/8/layout/hList1"/>
    <dgm:cxn modelId="{A6921668-DE61-4C8D-BF7A-31FA3D7755FE}" type="presOf" srcId="{1D9383AD-0318-4FF1-BB47-E07397C93647}" destId="{670F5D5D-CA3F-458D-97BC-5DD1A89D3F22}" srcOrd="0" destOrd="1" presId="urn:microsoft.com/office/officeart/2005/8/layout/hList1"/>
    <dgm:cxn modelId="{450C47C3-F260-4941-9E85-BAC155D521DE}" type="presOf" srcId="{C764E1A1-A0B5-4318-A342-F10733C8F399}" destId="{4B67BD1E-CD3A-48EA-9A93-36A328C7A5F2}" srcOrd="0" destOrd="0" presId="urn:microsoft.com/office/officeart/2005/8/layout/hList1"/>
    <dgm:cxn modelId="{F5622DDC-E9C9-4A0C-9656-D9462101D7E3}" srcId="{FB4DCA47-018B-4A0A-A63A-407650D80338}" destId="{4EE8DAC1-0DF9-4CD1-AF6F-18E42960B4DE}" srcOrd="2" destOrd="0" parTransId="{8F803811-E07C-41F6-9617-4F888A8D9A3C}" sibTransId="{0514FC19-0ACC-46D6-8A78-1D1C5788682F}"/>
    <dgm:cxn modelId="{0D314DA5-97A1-4F94-BEF6-4493E89DBF63}" srcId="{3D5EF7D2-E036-42A9-9A78-2BBDD503A38C}" destId="{0255830B-DC60-4EDF-B0CB-E88B05DA80FD}" srcOrd="0" destOrd="0" parTransId="{B8AC839B-7D86-46FD-A4C8-E99968D50D4D}" sibTransId="{8FA798B5-92D3-4A8B-9B32-131202D3D322}"/>
    <dgm:cxn modelId="{7F7F2CCE-305C-4CEA-9473-EC404C6D58E3}" srcId="{A4F0B9EB-4720-4DA8-9E11-B5786C50654F}" destId="{20B9FD8E-D462-4B85-9C3E-53A24258BDB1}" srcOrd="1" destOrd="0" parTransId="{2E68E3FA-00C4-4277-86B5-BAA25B7192BB}" sibTransId="{4197FDDA-BCFF-4857-94AE-D63531879789}"/>
    <dgm:cxn modelId="{2E25804C-F663-4E64-AF27-4F21A894F9F7}" type="presOf" srcId="{43E33D27-2F38-4A52-A765-B2137E702785}" destId="{670F5D5D-CA3F-458D-97BC-5DD1A89D3F22}" srcOrd="0" destOrd="2" presId="urn:microsoft.com/office/officeart/2005/8/layout/hList1"/>
    <dgm:cxn modelId="{95A1B104-1C86-49DC-B669-7296CC5E6DA5}" srcId="{4EE8DAC1-0DF9-4CD1-AF6F-18E42960B4DE}" destId="{43E33D27-2F38-4A52-A765-B2137E702785}" srcOrd="2" destOrd="0" parTransId="{F9302890-A04B-4E91-BC1E-A5C9DC0D7382}" sibTransId="{D5E3811F-C7BA-4D39-9AD2-50C6E6C0F333}"/>
    <dgm:cxn modelId="{3C7045E8-D60B-4147-B63D-513FAA00B5E8}" type="presOf" srcId="{05580452-F109-4C8D-9B35-7A77B6E939C1}" destId="{73D9C748-C297-4834-AC00-2781ED041481}" srcOrd="0" destOrd="0" presId="urn:microsoft.com/office/officeart/2005/8/layout/hList1"/>
    <dgm:cxn modelId="{99A9DC69-013B-4D55-B22F-07E3D4CA4FF1}" srcId="{A4F0B9EB-4720-4DA8-9E11-B5786C50654F}" destId="{78FCD4C2-7B1C-4331-A246-A7BB307FBA9C}" srcOrd="0" destOrd="0" parTransId="{AEB9CAE6-4C13-4CB8-AE95-B2522E451612}" sibTransId="{E450BA5F-365B-4B64-B8E3-FEBEFE12F11A}"/>
    <dgm:cxn modelId="{00BAB67D-C2C6-4719-AF42-E1CD54172AB4}" srcId="{05580452-F109-4C8D-9B35-7A77B6E939C1}" destId="{0BBCE421-2030-401C-A094-1BB0A0ED48DA}" srcOrd="1" destOrd="0" parTransId="{23A963C8-AC99-4633-B20F-8C47D39AFB6D}" sibTransId="{29CDC0AD-A2F7-4AFC-AECE-D239A2A2B0D3}"/>
    <dgm:cxn modelId="{ADCBD0D8-37F1-41D2-9816-55B6BD92145C}" type="presOf" srcId="{AEE01995-D344-4A80-8048-100F96A60D51}" destId="{670F5D5D-CA3F-458D-97BC-5DD1A89D3F22}" srcOrd="0" destOrd="0" presId="urn:microsoft.com/office/officeart/2005/8/layout/hList1"/>
    <dgm:cxn modelId="{421724E5-2FF7-4FDB-A153-A750C1238D55}" srcId="{FB4DCA47-018B-4A0A-A63A-407650D80338}" destId="{05580452-F109-4C8D-9B35-7A77B6E939C1}" srcOrd="0" destOrd="0" parTransId="{8F6BF569-18AE-4AFA-B867-04CCAD2B8289}" sibTransId="{7B35EA2C-8EAE-45A0-A5D8-4F930E80CB90}"/>
    <dgm:cxn modelId="{CCB87E0E-3ED0-4EC3-8757-716909DD68B3}" type="presOf" srcId="{0255830B-DC60-4EDF-B0CB-E88B05DA80FD}" destId="{9391872A-AF80-4042-A64D-D76F7F639F8B}" srcOrd="0" destOrd="0" presId="urn:microsoft.com/office/officeart/2005/8/layout/hList1"/>
    <dgm:cxn modelId="{116CCF0A-6E84-4527-AE37-57326D592875}" srcId="{4EE8DAC1-0DF9-4CD1-AF6F-18E42960B4DE}" destId="{1D9383AD-0318-4FF1-BB47-E07397C93647}" srcOrd="1" destOrd="0" parTransId="{9617C427-D1D6-4E81-97C2-BEA9E252A45A}" sibTransId="{57C662DA-2A23-4D19-BC1F-B67262A300AF}"/>
    <dgm:cxn modelId="{0F6819E2-EA42-4564-B7DB-A35AF095DDBA}" type="presOf" srcId="{0BBCE421-2030-401C-A094-1BB0A0ED48DA}" destId="{D4F2DA8A-7047-4C18-8593-7A7C6F05E47F}" srcOrd="0" destOrd="1" presId="urn:microsoft.com/office/officeart/2005/8/layout/hList1"/>
    <dgm:cxn modelId="{8EE3F92A-1371-4529-9253-C8A7B7E74C7F}" srcId="{FB4DCA47-018B-4A0A-A63A-407650D80338}" destId="{A4F0B9EB-4720-4DA8-9E11-B5786C50654F}" srcOrd="4" destOrd="0" parTransId="{C2880212-7EA8-4FD5-99E4-026939C80B80}" sibTransId="{5EB21DF2-C70E-4EDB-9004-B7E9CAD792F7}"/>
    <dgm:cxn modelId="{8CD90085-FA41-47AA-9A0E-50B4C621206A}" type="presParOf" srcId="{C8622BC5-BF86-4C58-A20A-2ACDCB1DB2FF}" destId="{59828629-41E4-433F-996E-5BFA942FECCA}" srcOrd="0" destOrd="0" presId="urn:microsoft.com/office/officeart/2005/8/layout/hList1"/>
    <dgm:cxn modelId="{4BAB5D71-E77C-4D6D-AD14-C68B37E11A75}" type="presParOf" srcId="{59828629-41E4-433F-996E-5BFA942FECCA}" destId="{73D9C748-C297-4834-AC00-2781ED041481}" srcOrd="0" destOrd="0" presId="urn:microsoft.com/office/officeart/2005/8/layout/hList1"/>
    <dgm:cxn modelId="{2D0485B8-CC78-41EB-8227-F8150D7ECF75}" type="presParOf" srcId="{59828629-41E4-433F-996E-5BFA942FECCA}" destId="{D4F2DA8A-7047-4C18-8593-7A7C6F05E47F}" srcOrd="1" destOrd="0" presId="urn:microsoft.com/office/officeart/2005/8/layout/hList1"/>
    <dgm:cxn modelId="{44A69C36-9538-48E0-93AB-2C14567F9F88}" type="presParOf" srcId="{C8622BC5-BF86-4C58-A20A-2ACDCB1DB2FF}" destId="{C2FA5AB7-532A-4E71-8771-1A7B425A6B9A}" srcOrd="1" destOrd="0" presId="urn:microsoft.com/office/officeart/2005/8/layout/hList1"/>
    <dgm:cxn modelId="{43320605-287F-4413-9AA3-672CA01C4ADC}" type="presParOf" srcId="{C8622BC5-BF86-4C58-A20A-2ACDCB1DB2FF}" destId="{1B8E22FA-B9AF-405B-B061-BBE57B8F02AB}" srcOrd="2" destOrd="0" presId="urn:microsoft.com/office/officeart/2005/8/layout/hList1"/>
    <dgm:cxn modelId="{1F426EB4-80F1-47B2-A3C5-5E94DA5EF664}" type="presParOf" srcId="{1B8E22FA-B9AF-405B-B061-BBE57B8F02AB}" destId="{C3A78613-7352-4B30-ADFB-E4F936B4C84F}" srcOrd="0" destOrd="0" presId="urn:microsoft.com/office/officeart/2005/8/layout/hList1"/>
    <dgm:cxn modelId="{1FA94A09-6CC9-498D-8267-20B494D13305}" type="presParOf" srcId="{1B8E22FA-B9AF-405B-B061-BBE57B8F02AB}" destId="{9391872A-AF80-4042-A64D-D76F7F639F8B}" srcOrd="1" destOrd="0" presId="urn:microsoft.com/office/officeart/2005/8/layout/hList1"/>
    <dgm:cxn modelId="{774FFF87-3648-4E01-BC26-25F5AB9FFE15}" type="presParOf" srcId="{C8622BC5-BF86-4C58-A20A-2ACDCB1DB2FF}" destId="{2C90F45E-B01D-49C9-AA69-AD8975CF592F}" srcOrd="3" destOrd="0" presId="urn:microsoft.com/office/officeart/2005/8/layout/hList1"/>
    <dgm:cxn modelId="{CA43DE1D-63B6-4DDB-BFA2-FBFDC44310C7}" type="presParOf" srcId="{C8622BC5-BF86-4C58-A20A-2ACDCB1DB2FF}" destId="{77A656A5-04C8-4FED-AD0D-13D47E432F95}" srcOrd="4" destOrd="0" presId="urn:microsoft.com/office/officeart/2005/8/layout/hList1"/>
    <dgm:cxn modelId="{C9C3B95A-502A-44D6-B8D5-E6B4CA4CE80F}" type="presParOf" srcId="{77A656A5-04C8-4FED-AD0D-13D47E432F95}" destId="{1D691269-2611-40AC-B923-7322017C1C4A}" srcOrd="0" destOrd="0" presId="urn:microsoft.com/office/officeart/2005/8/layout/hList1"/>
    <dgm:cxn modelId="{099D1170-68F2-454B-8A75-342A60A70427}" type="presParOf" srcId="{77A656A5-04C8-4FED-AD0D-13D47E432F95}" destId="{670F5D5D-CA3F-458D-97BC-5DD1A89D3F22}" srcOrd="1" destOrd="0" presId="urn:microsoft.com/office/officeart/2005/8/layout/hList1"/>
    <dgm:cxn modelId="{FDF5D746-F25A-4D8B-B2E4-EA8DF46C9C2A}" type="presParOf" srcId="{C8622BC5-BF86-4C58-A20A-2ACDCB1DB2FF}" destId="{D43D4EBD-48B1-460B-BE64-78A75B5FB047}" srcOrd="5" destOrd="0" presId="urn:microsoft.com/office/officeart/2005/8/layout/hList1"/>
    <dgm:cxn modelId="{0304A3A2-6C9B-4C1D-8B13-F6D22954B58C}" type="presParOf" srcId="{C8622BC5-BF86-4C58-A20A-2ACDCB1DB2FF}" destId="{FB74ADA2-7E51-4BD8-A052-9BC2231BC7E8}" srcOrd="6" destOrd="0" presId="urn:microsoft.com/office/officeart/2005/8/layout/hList1"/>
    <dgm:cxn modelId="{7F49534C-FBAA-49CD-969F-72BD312CE746}" type="presParOf" srcId="{FB74ADA2-7E51-4BD8-A052-9BC2231BC7E8}" destId="{7E80FA1A-C527-4561-AD85-4D5107F21DF1}" srcOrd="0" destOrd="0" presId="urn:microsoft.com/office/officeart/2005/8/layout/hList1"/>
    <dgm:cxn modelId="{CA46EE04-CF46-42B4-82C9-6A890B99887A}" type="presParOf" srcId="{FB74ADA2-7E51-4BD8-A052-9BC2231BC7E8}" destId="{4B67BD1E-CD3A-48EA-9A93-36A328C7A5F2}" srcOrd="1" destOrd="0" presId="urn:microsoft.com/office/officeart/2005/8/layout/hList1"/>
    <dgm:cxn modelId="{9337AD94-EF50-4264-B495-86A10100FC8F}" type="presParOf" srcId="{C8622BC5-BF86-4C58-A20A-2ACDCB1DB2FF}" destId="{4C97450A-1EB4-4413-A45E-2A5707E15D28}" srcOrd="7" destOrd="0" presId="urn:microsoft.com/office/officeart/2005/8/layout/hList1"/>
    <dgm:cxn modelId="{7EBCC727-DB34-41F9-BEC7-241D110C4A7F}" type="presParOf" srcId="{C8622BC5-BF86-4C58-A20A-2ACDCB1DB2FF}" destId="{0E10AB3F-6DC7-48F3-A12F-304E1B15F469}" srcOrd="8" destOrd="0" presId="urn:microsoft.com/office/officeart/2005/8/layout/hList1"/>
    <dgm:cxn modelId="{9AA21ADD-0368-43B7-8C02-F0C5428EAAA8}" type="presParOf" srcId="{0E10AB3F-6DC7-48F3-A12F-304E1B15F469}" destId="{6F7F89B3-2D86-4B43-99F3-0236287B7606}" srcOrd="0" destOrd="0" presId="urn:microsoft.com/office/officeart/2005/8/layout/hList1"/>
    <dgm:cxn modelId="{6D03835C-7D6E-428A-847F-16CFF9617C28}" type="presParOf" srcId="{0E10AB3F-6DC7-48F3-A12F-304E1B15F469}" destId="{89534CF1-BF46-4386-B4F1-D641A4CD1F0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91C0E-0467-4118-84F0-160D203E068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8DA2D8D-FD1F-44C6-9992-8B727FBE0BF6}">
      <dgm:prSet phldrT="[Text]" custT="1"/>
      <dgm:spPr>
        <a:solidFill>
          <a:srgbClr val="1CBECA"/>
        </a:solidFill>
      </dgm:spPr>
      <dgm:t>
        <a:bodyPr/>
        <a:lstStyle/>
        <a:p>
          <a:r>
            <a:rPr lang="en-GB" sz="1400" b="1" dirty="0">
              <a:solidFill>
                <a:schemeClr val="bg1"/>
              </a:solidFill>
              <a:latin typeface="Arial" panose="020B0604020202020204" pitchFamily="34" charset="0"/>
              <a:cs typeface="Arial" panose="020B0604020202020204" pitchFamily="34" charset="0"/>
            </a:rPr>
            <a:t>BEIS and </a:t>
          </a:r>
          <a:r>
            <a:rPr lang="en-GB" sz="1400" b="1" dirty="0" err="1">
              <a:solidFill>
                <a:schemeClr val="bg1"/>
              </a:solidFill>
              <a:latin typeface="Arial" panose="020B0604020202020204" pitchFamily="34" charset="0"/>
              <a:cs typeface="Arial" panose="020B0604020202020204" pitchFamily="34" charset="0"/>
            </a:rPr>
            <a:t>Ofgem</a:t>
          </a:r>
          <a:endParaRPr lang="en-GB" sz="1400" b="1" dirty="0">
            <a:solidFill>
              <a:schemeClr val="bg1"/>
            </a:solidFill>
            <a:latin typeface="Arial" panose="020B0604020202020204" pitchFamily="34" charset="0"/>
            <a:cs typeface="Arial" panose="020B0604020202020204" pitchFamily="34" charset="0"/>
          </a:endParaRPr>
        </a:p>
      </dgm:t>
    </dgm:pt>
    <dgm:pt modelId="{9F697CF4-3E9D-49BB-B803-62FBC04942FA}" type="parTrans" cxnId="{AAE2B0EB-28D2-4C48-8C69-468D5900E9A8}">
      <dgm:prSet/>
      <dgm:spPr/>
      <dgm:t>
        <a:bodyPr/>
        <a:lstStyle/>
        <a:p>
          <a:endParaRPr lang="en-GB" sz="2800">
            <a:solidFill>
              <a:schemeClr val="bg1"/>
            </a:solidFill>
          </a:endParaRPr>
        </a:p>
      </dgm:t>
    </dgm:pt>
    <dgm:pt modelId="{4556E2DD-19A2-434E-B123-125FC5ABF56C}" type="sibTrans" cxnId="{AAE2B0EB-28D2-4C48-8C69-468D5900E9A8}">
      <dgm:prSet custT="1"/>
      <dgm:spPr/>
      <dgm:t>
        <a:bodyPr/>
        <a:lstStyle/>
        <a:p>
          <a:endParaRPr lang="en-GB" sz="900">
            <a:solidFill>
              <a:schemeClr val="bg1"/>
            </a:solidFill>
          </a:endParaRPr>
        </a:p>
      </dgm:t>
    </dgm:pt>
    <dgm:pt modelId="{4D77E80B-356A-475F-B4ED-00389C53A86F}">
      <dgm:prSet phldrT="[Text]" custT="1"/>
      <dgm:spPr>
        <a:solidFill>
          <a:srgbClr val="1CBECA"/>
        </a:solidFill>
      </dgm:spPr>
      <dgm:t>
        <a:bodyPr/>
        <a:lstStyle/>
        <a:p>
          <a:r>
            <a:rPr lang="en-GB" sz="1400" b="1" dirty="0">
              <a:solidFill>
                <a:schemeClr val="bg1"/>
              </a:solidFill>
              <a:latin typeface="Arial" panose="020B0604020202020204" pitchFamily="34" charset="0"/>
              <a:cs typeface="Arial" panose="020B0604020202020204" pitchFamily="34" charset="0"/>
            </a:rPr>
            <a:t>Warm Wales </a:t>
          </a:r>
        </a:p>
      </dgm:t>
    </dgm:pt>
    <dgm:pt modelId="{653A6E63-14C4-4B70-8BDD-B37CDA365FF7}" type="parTrans" cxnId="{D52C8984-387D-4A4C-98BA-88B5875A75BC}">
      <dgm:prSet/>
      <dgm:spPr/>
      <dgm:t>
        <a:bodyPr/>
        <a:lstStyle/>
        <a:p>
          <a:endParaRPr lang="en-GB" sz="2800">
            <a:solidFill>
              <a:schemeClr val="bg1"/>
            </a:solidFill>
          </a:endParaRPr>
        </a:p>
      </dgm:t>
    </dgm:pt>
    <dgm:pt modelId="{75D5C8C0-05D5-4556-97A3-8DFC1C31469B}" type="sibTrans" cxnId="{D52C8984-387D-4A4C-98BA-88B5875A75BC}">
      <dgm:prSet custT="1"/>
      <dgm:spPr/>
      <dgm:t>
        <a:bodyPr/>
        <a:lstStyle/>
        <a:p>
          <a:endParaRPr lang="en-GB" sz="900">
            <a:solidFill>
              <a:schemeClr val="bg1"/>
            </a:solidFill>
          </a:endParaRPr>
        </a:p>
      </dgm:t>
    </dgm:pt>
    <dgm:pt modelId="{69CD5A07-64E9-44BB-923F-2B737503ADA9}">
      <dgm:prSet custT="1"/>
      <dgm:spPr>
        <a:solidFill>
          <a:srgbClr val="D6E03D"/>
        </a:solidFill>
      </dgm:spPr>
      <dgm:t>
        <a:bodyPr/>
        <a:lstStyle/>
        <a:p>
          <a:r>
            <a:rPr lang="en-GB" sz="1050" b="1" dirty="0">
              <a:solidFill>
                <a:schemeClr val="tx2"/>
              </a:solidFill>
              <a:latin typeface="Arial" panose="020B0604020202020204" pitchFamily="34" charset="0"/>
              <a:cs typeface="Arial" panose="020B0604020202020204" pitchFamily="34" charset="0"/>
            </a:rPr>
            <a:t>Welsh Government Energy Efficiency team</a:t>
          </a:r>
        </a:p>
      </dgm:t>
    </dgm:pt>
    <dgm:pt modelId="{C2FECD79-0B1B-46B1-95E1-D0087D89C4C9}" type="parTrans" cxnId="{1CE98E33-AEB9-4F0F-858E-27309E2DC477}">
      <dgm:prSet/>
      <dgm:spPr/>
      <dgm:t>
        <a:bodyPr/>
        <a:lstStyle/>
        <a:p>
          <a:endParaRPr lang="en-GB" sz="2800">
            <a:solidFill>
              <a:schemeClr val="bg1"/>
            </a:solidFill>
          </a:endParaRPr>
        </a:p>
      </dgm:t>
    </dgm:pt>
    <dgm:pt modelId="{1EEFD495-53FB-4115-87F4-2F5442D65B73}" type="sibTrans" cxnId="{1CE98E33-AEB9-4F0F-858E-27309E2DC477}">
      <dgm:prSet custT="1"/>
      <dgm:spPr/>
      <dgm:t>
        <a:bodyPr/>
        <a:lstStyle/>
        <a:p>
          <a:endParaRPr lang="en-GB" sz="900">
            <a:solidFill>
              <a:schemeClr val="bg1"/>
            </a:solidFill>
          </a:endParaRPr>
        </a:p>
      </dgm:t>
    </dgm:pt>
    <dgm:pt modelId="{E945B6FA-D79C-4CAF-91B3-0F3088CA5C7B}">
      <dgm:prSet custT="1"/>
      <dgm:spPr>
        <a:solidFill>
          <a:srgbClr val="D6E03D"/>
        </a:solidFill>
      </dgm:spPr>
      <dgm:t>
        <a:bodyPr/>
        <a:lstStyle/>
        <a:p>
          <a:r>
            <a:rPr lang="en-GB" sz="1400" b="1" dirty="0">
              <a:solidFill>
                <a:schemeClr val="tx2"/>
              </a:solidFill>
              <a:latin typeface="Arial" panose="020B0604020202020204" pitchFamily="34" charset="0"/>
              <a:cs typeface="Arial" panose="020B0604020202020204" pitchFamily="34" charset="0"/>
            </a:rPr>
            <a:t>British Gas, EON, SSE</a:t>
          </a:r>
        </a:p>
      </dgm:t>
    </dgm:pt>
    <dgm:pt modelId="{63589B92-F01E-498D-8018-7B0DC17CBB43}" type="parTrans" cxnId="{673539DD-7C55-47DA-B23B-70647A215426}">
      <dgm:prSet/>
      <dgm:spPr/>
      <dgm:t>
        <a:bodyPr/>
        <a:lstStyle/>
        <a:p>
          <a:endParaRPr lang="en-GB" sz="2800">
            <a:solidFill>
              <a:schemeClr val="bg1"/>
            </a:solidFill>
          </a:endParaRPr>
        </a:p>
      </dgm:t>
    </dgm:pt>
    <dgm:pt modelId="{AAFEB11E-B35D-478C-8B4F-B7BA846B9A96}" type="sibTrans" cxnId="{673539DD-7C55-47DA-B23B-70647A215426}">
      <dgm:prSet custT="1"/>
      <dgm:spPr/>
      <dgm:t>
        <a:bodyPr/>
        <a:lstStyle/>
        <a:p>
          <a:endParaRPr lang="en-GB" sz="900">
            <a:solidFill>
              <a:schemeClr val="bg1"/>
            </a:solidFill>
          </a:endParaRPr>
        </a:p>
      </dgm:t>
    </dgm:pt>
    <dgm:pt modelId="{9600090F-D0C1-469F-96D7-ADAA8D021D29}">
      <dgm:prSet custT="1"/>
      <dgm:spPr>
        <a:solidFill>
          <a:schemeClr val="accent4"/>
        </a:solidFill>
      </dgm:spPr>
      <dgm:t>
        <a:bodyPr/>
        <a:lstStyle/>
        <a:p>
          <a:r>
            <a:rPr lang="en-GB" sz="1200" b="1" dirty="0">
              <a:solidFill>
                <a:schemeClr val="bg1"/>
              </a:solidFill>
              <a:latin typeface="Arial" panose="020B0604020202020204" pitchFamily="34" charset="0"/>
              <a:cs typeface="Arial" panose="020B0604020202020204" pitchFamily="34" charset="0"/>
            </a:rPr>
            <a:t>Flintshire, Anglesey, Cardiff, Cornwall, Neath Port Talbot councils</a:t>
          </a:r>
        </a:p>
      </dgm:t>
    </dgm:pt>
    <dgm:pt modelId="{D13CCEE6-5C97-4F83-B6E1-DAADE8E1A951}" type="parTrans" cxnId="{86212EFF-5818-4D70-8524-D59A426F2BFA}">
      <dgm:prSet/>
      <dgm:spPr/>
      <dgm:t>
        <a:bodyPr/>
        <a:lstStyle/>
        <a:p>
          <a:endParaRPr lang="en-GB" sz="2800">
            <a:solidFill>
              <a:schemeClr val="bg1"/>
            </a:solidFill>
          </a:endParaRPr>
        </a:p>
      </dgm:t>
    </dgm:pt>
    <dgm:pt modelId="{8BB55003-9AC2-4B72-B229-F735EF1BDD01}" type="sibTrans" cxnId="{86212EFF-5818-4D70-8524-D59A426F2BFA}">
      <dgm:prSet custT="1"/>
      <dgm:spPr/>
      <dgm:t>
        <a:bodyPr/>
        <a:lstStyle/>
        <a:p>
          <a:endParaRPr lang="en-GB" sz="900">
            <a:solidFill>
              <a:schemeClr val="bg1"/>
            </a:solidFill>
          </a:endParaRPr>
        </a:p>
      </dgm:t>
    </dgm:pt>
    <dgm:pt modelId="{603D8240-7358-462C-8DEE-E4C1BB5BF2D9}">
      <dgm:prSet custT="1"/>
      <dgm:spPr>
        <a:solidFill>
          <a:schemeClr val="accent4"/>
        </a:solidFill>
      </dgm:spPr>
      <dgm:t>
        <a:bodyPr/>
        <a:lstStyle/>
        <a:p>
          <a:r>
            <a:rPr lang="en-GB" sz="1200" b="1" dirty="0">
              <a:solidFill>
                <a:schemeClr val="bg1"/>
              </a:solidFill>
              <a:latin typeface="Arial" panose="020B0604020202020204" pitchFamily="34" charset="0"/>
              <a:cs typeface="Arial" panose="020B0604020202020204" pitchFamily="34" charset="0"/>
            </a:rPr>
            <a:t>Speakeasy, Energy Savings Trust</a:t>
          </a:r>
        </a:p>
      </dgm:t>
    </dgm:pt>
    <dgm:pt modelId="{3CDA4C9A-7B14-4E57-AA51-F0ABCA2BA20A}" type="parTrans" cxnId="{18B0ED63-8C3F-4182-A23C-4C9D84CCF627}">
      <dgm:prSet/>
      <dgm:spPr/>
      <dgm:t>
        <a:bodyPr/>
        <a:lstStyle/>
        <a:p>
          <a:endParaRPr lang="en-GB" sz="2800">
            <a:solidFill>
              <a:schemeClr val="bg1"/>
            </a:solidFill>
          </a:endParaRPr>
        </a:p>
      </dgm:t>
    </dgm:pt>
    <dgm:pt modelId="{B07F6062-CBBA-4F3B-A7E3-AE3AAAFDFEF5}" type="sibTrans" cxnId="{18B0ED63-8C3F-4182-A23C-4C9D84CCF627}">
      <dgm:prSet custT="1"/>
      <dgm:spPr/>
      <dgm:t>
        <a:bodyPr/>
        <a:lstStyle/>
        <a:p>
          <a:endParaRPr lang="en-GB" sz="900">
            <a:solidFill>
              <a:schemeClr val="bg1"/>
            </a:solidFill>
          </a:endParaRPr>
        </a:p>
      </dgm:t>
    </dgm:pt>
    <dgm:pt modelId="{9760D6BD-0841-45A7-8941-4AFECC9543AB}">
      <dgm:prSet custT="1"/>
      <dgm:spPr>
        <a:solidFill>
          <a:schemeClr val="accent2"/>
        </a:solidFill>
      </dgm:spPr>
      <dgm:t>
        <a:bodyPr/>
        <a:lstStyle/>
        <a:p>
          <a:r>
            <a:rPr lang="en-GB" sz="1200" b="1" dirty="0">
              <a:solidFill>
                <a:schemeClr val="bg1"/>
              </a:solidFill>
              <a:latin typeface="Arial" panose="020B0604020202020204" pitchFamily="34" charset="0"/>
              <a:cs typeface="Arial" panose="020B0604020202020204" pitchFamily="34" charset="0"/>
            </a:rPr>
            <a:t>SGN, NGN, Cadent (National Grid)</a:t>
          </a:r>
        </a:p>
      </dgm:t>
    </dgm:pt>
    <dgm:pt modelId="{873C4D0F-9C1F-4AE8-BAF6-70B045AAF92E}" type="parTrans" cxnId="{86E71CD5-71CD-4415-91C7-251D4614D2F0}">
      <dgm:prSet/>
      <dgm:spPr/>
      <dgm:t>
        <a:bodyPr/>
        <a:lstStyle/>
        <a:p>
          <a:endParaRPr lang="en-GB" sz="2800">
            <a:solidFill>
              <a:schemeClr val="bg1"/>
            </a:solidFill>
          </a:endParaRPr>
        </a:p>
      </dgm:t>
    </dgm:pt>
    <dgm:pt modelId="{66DBFF31-EA46-49C6-9AF5-64A7208ECD58}" type="sibTrans" cxnId="{86E71CD5-71CD-4415-91C7-251D4614D2F0}">
      <dgm:prSet custT="1"/>
      <dgm:spPr/>
      <dgm:t>
        <a:bodyPr/>
        <a:lstStyle/>
        <a:p>
          <a:endParaRPr lang="en-GB" sz="900">
            <a:solidFill>
              <a:schemeClr val="bg1"/>
            </a:solidFill>
          </a:endParaRPr>
        </a:p>
      </dgm:t>
    </dgm:pt>
    <dgm:pt modelId="{8CF94F7E-8FA5-438F-AC6A-E7BBF3A4C0A0}">
      <dgm:prSet custT="1"/>
      <dgm:spPr>
        <a:solidFill>
          <a:schemeClr val="accent2"/>
        </a:solidFill>
      </dgm:spPr>
      <dgm:t>
        <a:bodyPr/>
        <a:lstStyle/>
        <a:p>
          <a:r>
            <a:rPr lang="en-GB" sz="1200" b="1" dirty="0" err="1">
              <a:solidFill>
                <a:schemeClr val="bg1"/>
              </a:solidFill>
              <a:latin typeface="Arial" panose="020B0604020202020204" pitchFamily="34" charset="0"/>
              <a:cs typeface="Arial" panose="020B0604020202020204" pitchFamily="34" charset="0"/>
            </a:rPr>
            <a:t>Northstar</a:t>
          </a:r>
          <a:r>
            <a:rPr lang="en-GB" sz="1200" b="1" dirty="0">
              <a:solidFill>
                <a:schemeClr val="bg1"/>
              </a:solidFill>
              <a:latin typeface="Arial" panose="020B0604020202020204" pitchFamily="34" charset="0"/>
              <a:cs typeface="Arial" panose="020B0604020202020204" pitchFamily="34" charset="0"/>
            </a:rPr>
            <a:t> – PAYS loans</a:t>
          </a:r>
        </a:p>
      </dgm:t>
    </dgm:pt>
    <dgm:pt modelId="{B7F09737-E9AB-4B7C-B55E-393FDA04DDDD}" type="sibTrans" cxnId="{D55F373A-EE5F-4637-BBAD-2ABCF003A7B2}">
      <dgm:prSet custT="1"/>
      <dgm:spPr/>
      <dgm:t>
        <a:bodyPr/>
        <a:lstStyle/>
        <a:p>
          <a:endParaRPr lang="en-GB" sz="900">
            <a:solidFill>
              <a:schemeClr val="bg1"/>
            </a:solidFill>
          </a:endParaRPr>
        </a:p>
      </dgm:t>
    </dgm:pt>
    <dgm:pt modelId="{D53E3A4D-67EA-4DD9-B923-68968E06F394}" type="parTrans" cxnId="{D55F373A-EE5F-4637-BBAD-2ABCF003A7B2}">
      <dgm:prSet/>
      <dgm:spPr/>
      <dgm:t>
        <a:bodyPr/>
        <a:lstStyle/>
        <a:p>
          <a:endParaRPr lang="en-GB" sz="2800">
            <a:solidFill>
              <a:schemeClr val="bg1"/>
            </a:solidFill>
          </a:endParaRPr>
        </a:p>
      </dgm:t>
    </dgm:pt>
    <dgm:pt modelId="{424DAFEF-4E44-4E4C-ACBF-D3D3025EDDCE}" type="pres">
      <dgm:prSet presAssocID="{97391C0E-0467-4118-84F0-160D203E0683}" presName="cycle" presStyleCnt="0">
        <dgm:presLayoutVars>
          <dgm:dir/>
          <dgm:resizeHandles val="exact"/>
        </dgm:presLayoutVars>
      </dgm:prSet>
      <dgm:spPr/>
      <dgm:t>
        <a:bodyPr/>
        <a:lstStyle/>
        <a:p>
          <a:endParaRPr lang="en-GB"/>
        </a:p>
      </dgm:t>
    </dgm:pt>
    <dgm:pt modelId="{2B234593-4499-4FA4-B063-3D526D595C99}" type="pres">
      <dgm:prSet presAssocID="{78DA2D8D-FD1F-44C6-9992-8B727FBE0BF6}" presName="node" presStyleLbl="node1" presStyleIdx="0" presStyleCnt="8">
        <dgm:presLayoutVars>
          <dgm:bulletEnabled val="1"/>
        </dgm:presLayoutVars>
      </dgm:prSet>
      <dgm:spPr/>
      <dgm:t>
        <a:bodyPr/>
        <a:lstStyle/>
        <a:p>
          <a:endParaRPr lang="en-GB"/>
        </a:p>
      </dgm:t>
    </dgm:pt>
    <dgm:pt modelId="{E5646908-845E-4941-BBEF-7AD95857646C}" type="pres">
      <dgm:prSet presAssocID="{4556E2DD-19A2-434E-B123-125FC5ABF56C}" presName="sibTrans" presStyleLbl="sibTrans2D1" presStyleIdx="0" presStyleCnt="8"/>
      <dgm:spPr>
        <a:prstGeom prst="ellipse">
          <a:avLst/>
        </a:prstGeom>
      </dgm:spPr>
      <dgm:t>
        <a:bodyPr/>
        <a:lstStyle/>
        <a:p>
          <a:endParaRPr lang="en-GB"/>
        </a:p>
      </dgm:t>
    </dgm:pt>
    <dgm:pt modelId="{3D621A8A-C2EF-4F6C-985A-A9E34E742680}" type="pres">
      <dgm:prSet presAssocID="{4556E2DD-19A2-434E-B123-125FC5ABF56C}" presName="connectorText" presStyleLbl="sibTrans2D1" presStyleIdx="0" presStyleCnt="8"/>
      <dgm:spPr/>
      <dgm:t>
        <a:bodyPr/>
        <a:lstStyle/>
        <a:p>
          <a:endParaRPr lang="en-GB"/>
        </a:p>
      </dgm:t>
    </dgm:pt>
    <dgm:pt modelId="{EAB6686F-A660-4FF0-8A35-AEE8C74C971E}" type="pres">
      <dgm:prSet presAssocID="{8CF94F7E-8FA5-438F-AC6A-E7BBF3A4C0A0}" presName="node" presStyleLbl="node1" presStyleIdx="1" presStyleCnt="8">
        <dgm:presLayoutVars>
          <dgm:bulletEnabled val="1"/>
        </dgm:presLayoutVars>
      </dgm:prSet>
      <dgm:spPr/>
      <dgm:t>
        <a:bodyPr/>
        <a:lstStyle/>
        <a:p>
          <a:endParaRPr lang="en-GB"/>
        </a:p>
      </dgm:t>
    </dgm:pt>
    <dgm:pt modelId="{18F3481B-7FB1-4D96-9534-5687113885B0}" type="pres">
      <dgm:prSet presAssocID="{B7F09737-E9AB-4B7C-B55E-393FDA04DDDD}" presName="sibTrans" presStyleLbl="sibTrans2D1" presStyleIdx="1" presStyleCnt="8" custScaleX="83025"/>
      <dgm:spPr>
        <a:prstGeom prst="ellipse">
          <a:avLst/>
        </a:prstGeom>
      </dgm:spPr>
      <dgm:t>
        <a:bodyPr/>
        <a:lstStyle/>
        <a:p>
          <a:endParaRPr lang="en-GB"/>
        </a:p>
      </dgm:t>
    </dgm:pt>
    <dgm:pt modelId="{81E0266A-2939-48FE-9189-B4051F77CAF4}" type="pres">
      <dgm:prSet presAssocID="{B7F09737-E9AB-4B7C-B55E-393FDA04DDDD}" presName="connectorText" presStyleLbl="sibTrans2D1" presStyleIdx="1" presStyleCnt="8"/>
      <dgm:spPr/>
      <dgm:t>
        <a:bodyPr/>
        <a:lstStyle/>
        <a:p>
          <a:endParaRPr lang="en-GB"/>
        </a:p>
      </dgm:t>
    </dgm:pt>
    <dgm:pt modelId="{92F0EB3D-2F6C-4EE4-A5D6-D65B3E1367F1}" type="pres">
      <dgm:prSet presAssocID="{603D8240-7358-462C-8DEE-E4C1BB5BF2D9}" presName="node" presStyleLbl="node1" presStyleIdx="2" presStyleCnt="8">
        <dgm:presLayoutVars>
          <dgm:bulletEnabled val="1"/>
        </dgm:presLayoutVars>
      </dgm:prSet>
      <dgm:spPr/>
      <dgm:t>
        <a:bodyPr/>
        <a:lstStyle/>
        <a:p>
          <a:endParaRPr lang="en-GB"/>
        </a:p>
      </dgm:t>
    </dgm:pt>
    <dgm:pt modelId="{83945E6D-02B8-4BDE-AE4D-2D2245BC5B06}" type="pres">
      <dgm:prSet presAssocID="{B07F6062-CBBA-4F3B-A7E3-AE3AAAFDFEF5}" presName="sibTrans" presStyleLbl="sibTrans2D1" presStyleIdx="2" presStyleCnt="8"/>
      <dgm:spPr>
        <a:prstGeom prst="ellipse">
          <a:avLst/>
        </a:prstGeom>
      </dgm:spPr>
      <dgm:t>
        <a:bodyPr/>
        <a:lstStyle/>
        <a:p>
          <a:endParaRPr lang="en-GB"/>
        </a:p>
      </dgm:t>
    </dgm:pt>
    <dgm:pt modelId="{44A89826-8074-4280-BC06-19FBCB3CB9AC}" type="pres">
      <dgm:prSet presAssocID="{B07F6062-CBBA-4F3B-A7E3-AE3AAAFDFEF5}" presName="connectorText" presStyleLbl="sibTrans2D1" presStyleIdx="2" presStyleCnt="8"/>
      <dgm:spPr/>
      <dgm:t>
        <a:bodyPr/>
        <a:lstStyle/>
        <a:p>
          <a:endParaRPr lang="en-GB"/>
        </a:p>
      </dgm:t>
    </dgm:pt>
    <dgm:pt modelId="{A62E770A-1413-405A-A0F6-4DD07655A0BE}" type="pres">
      <dgm:prSet presAssocID="{69CD5A07-64E9-44BB-923F-2B737503ADA9}" presName="node" presStyleLbl="node1" presStyleIdx="3" presStyleCnt="8">
        <dgm:presLayoutVars>
          <dgm:bulletEnabled val="1"/>
        </dgm:presLayoutVars>
      </dgm:prSet>
      <dgm:spPr/>
      <dgm:t>
        <a:bodyPr/>
        <a:lstStyle/>
        <a:p>
          <a:endParaRPr lang="en-GB"/>
        </a:p>
      </dgm:t>
    </dgm:pt>
    <dgm:pt modelId="{D60CFE91-9D5F-4E2A-BDFA-6125DD3D2952}" type="pres">
      <dgm:prSet presAssocID="{1EEFD495-53FB-4115-87F4-2F5442D65B73}" presName="sibTrans" presStyleLbl="sibTrans2D1" presStyleIdx="3" presStyleCnt="8"/>
      <dgm:spPr>
        <a:prstGeom prst="ellipse">
          <a:avLst/>
        </a:prstGeom>
      </dgm:spPr>
      <dgm:t>
        <a:bodyPr/>
        <a:lstStyle/>
        <a:p>
          <a:endParaRPr lang="en-GB"/>
        </a:p>
      </dgm:t>
    </dgm:pt>
    <dgm:pt modelId="{4438183B-1C3E-4A34-8628-F9D8AE224AEF}" type="pres">
      <dgm:prSet presAssocID="{1EEFD495-53FB-4115-87F4-2F5442D65B73}" presName="connectorText" presStyleLbl="sibTrans2D1" presStyleIdx="3" presStyleCnt="8"/>
      <dgm:spPr/>
      <dgm:t>
        <a:bodyPr/>
        <a:lstStyle/>
        <a:p>
          <a:endParaRPr lang="en-GB"/>
        </a:p>
      </dgm:t>
    </dgm:pt>
    <dgm:pt modelId="{C745CF50-DB83-4483-BB14-FF3F48670F5E}" type="pres">
      <dgm:prSet presAssocID="{4D77E80B-356A-475F-B4ED-00389C53A86F}" presName="node" presStyleLbl="node1" presStyleIdx="4" presStyleCnt="8">
        <dgm:presLayoutVars>
          <dgm:bulletEnabled val="1"/>
        </dgm:presLayoutVars>
      </dgm:prSet>
      <dgm:spPr/>
      <dgm:t>
        <a:bodyPr/>
        <a:lstStyle/>
        <a:p>
          <a:endParaRPr lang="en-GB"/>
        </a:p>
      </dgm:t>
    </dgm:pt>
    <dgm:pt modelId="{7E15C0AA-67FF-4CDC-8E43-DA0E9D0061CE}" type="pres">
      <dgm:prSet presAssocID="{75D5C8C0-05D5-4556-97A3-8DFC1C31469B}" presName="sibTrans" presStyleLbl="sibTrans2D1" presStyleIdx="4" presStyleCnt="8"/>
      <dgm:spPr>
        <a:prstGeom prst="ellipse">
          <a:avLst/>
        </a:prstGeom>
      </dgm:spPr>
      <dgm:t>
        <a:bodyPr/>
        <a:lstStyle/>
        <a:p>
          <a:endParaRPr lang="en-GB"/>
        </a:p>
      </dgm:t>
    </dgm:pt>
    <dgm:pt modelId="{633AACB6-BE94-4A28-A505-DA28A64408D9}" type="pres">
      <dgm:prSet presAssocID="{75D5C8C0-05D5-4556-97A3-8DFC1C31469B}" presName="connectorText" presStyleLbl="sibTrans2D1" presStyleIdx="4" presStyleCnt="8"/>
      <dgm:spPr/>
      <dgm:t>
        <a:bodyPr/>
        <a:lstStyle/>
        <a:p>
          <a:endParaRPr lang="en-GB"/>
        </a:p>
      </dgm:t>
    </dgm:pt>
    <dgm:pt modelId="{55ABF71B-BE71-482F-B8E3-4B62E6926629}" type="pres">
      <dgm:prSet presAssocID="{9760D6BD-0841-45A7-8941-4AFECC9543AB}" presName="node" presStyleLbl="node1" presStyleIdx="5" presStyleCnt="8">
        <dgm:presLayoutVars>
          <dgm:bulletEnabled val="1"/>
        </dgm:presLayoutVars>
      </dgm:prSet>
      <dgm:spPr/>
      <dgm:t>
        <a:bodyPr/>
        <a:lstStyle/>
        <a:p>
          <a:endParaRPr lang="en-GB"/>
        </a:p>
      </dgm:t>
    </dgm:pt>
    <dgm:pt modelId="{FDDDA9C4-10B0-4B3D-B87B-DC209E55DD88}" type="pres">
      <dgm:prSet presAssocID="{66DBFF31-EA46-49C6-9AF5-64A7208ECD58}" presName="sibTrans" presStyleLbl="sibTrans2D1" presStyleIdx="5" presStyleCnt="8"/>
      <dgm:spPr>
        <a:prstGeom prst="ellipse">
          <a:avLst/>
        </a:prstGeom>
      </dgm:spPr>
      <dgm:t>
        <a:bodyPr/>
        <a:lstStyle/>
        <a:p>
          <a:endParaRPr lang="en-GB"/>
        </a:p>
      </dgm:t>
    </dgm:pt>
    <dgm:pt modelId="{334C3F1E-2B52-4181-85B2-CB83A0259024}" type="pres">
      <dgm:prSet presAssocID="{66DBFF31-EA46-49C6-9AF5-64A7208ECD58}" presName="connectorText" presStyleLbl="sibTrans2D1" presStyleIdx="5" presStyleCnt="8"/>
      <dgm:spPr/>
      <dgm:t>
        <a:bodyPr/>
        <a:lstStyle/>
        <a:p>
          <a:endParaRPr lang="en-GB"/>
        </a:p>
      </dgm:t>
    </dgm:pt>
    <dgm:pt modelId="{C39F1821-0FC8-4C70-89AA-8352B6ECEDB9}" type="pres">
      <dgm:prSet presAssocID="{9600090F-D0C1-469F-96D7-ADAA8D021D29}" presName="node" presStyleLbl="node1" presStyleIdx="6" presStyleCnt="8" custScaleX="140701" custScaleY="143361">
        <dgm:presLayoutVars>
          <dgm:bulletEnabled val="1"/>
        </dgm:presLayoutVars>
      </dgm:prSet>
      <dgm:spPr/>
      <dgm:t>
        <a:bodyPr/>
        <a:lstStyle/>
        <a:p>
          <a:endParaRPr lang="en-GB"/>
        </a:p>
      </dgm:t>
    </dgm:pt>
    <dgm:pt modelId="{20630C64-44E8-40BA-96A3-25EE678201E0}" type="pres">
      <dgm:prSet presAssocID="{8BB55003-9AC2-4B72-B229-F735EF1BDD01}" presName="sibTrans" presStyleLbl="sibTrans2D1" presStyleIdx="6" presStyleCnt="8" custScaleX="106329"/>
      <dgm:spPr>
        <a:prstGeom prst="ellipse">
          <a:avLst/>
        </a:prstGeom>
      </dgm:spPr>
      <dgm:t>
        <a:bodyPr/>
        <a:lstStyle/>
        <a:p>
          <a:endParaRPr lang="en-GB"/>
        </a:p>
      </dgm:t>
    </dgm:pt>
    <dgm:pt modelId="{DE80A74A-7603-48AB-9509-72719A0B84FF}" type="pres">
      <dgm:prSet presAssocID="{8BB55003-9AC2-4B72-B229-F735EF1BDD01}" presName="connectorText" presStyleLbl="sibTrans2D1" presStyleIdx="6" presStyleCnt="8"/>
      <dgm:spPr/>
      <dgm:t>
        <a:bodyPr/>
        <a:lstStyle/>
        <a:p>
          <a:endParaRPr lang="en-GB"/>
        </a:p>
      </dgm:t>
    </dgm:pt>
    <dgm:pt modelId="{36718C69-9267-4C54-A230-1F7517FC7609}" type="pres">
      <dgm:prSet presAssocID="{E945B6FA-D79C-4CAF-91B3-0F3088CA5C7B}" presName="node" presStyleLbl="node1" presStyleIdx="7" presStyleCnt="8" custScaleX="85767" custScaleY="90349">
        <dgm:presLayoutVars>
          <dgm:bulletEnabled val="1"/>
        </dgm:presLayoutVars>
      </dgm:prSet>
      <dgm:spPr/>
      <dgm:t>
        <a:bodyPr/>
        <a:lstStyle/>
        <a:p>
          <a:endParaRPr lang="en-GB"/>
        </a:p>
      </dgm:t>
    </dgm:pt>
    <dgm:pt modelId="{BDE01110-1902-4A26-877E-F03D3DFDF9F9}" type="pres">
      <dgm:prSet presAssocID="{AAFEB11E-B35D-478C-8B4F-B7BA846B9A96}" presName="sibTrans" presStyleLbl="sibTrans2D1" presStyleIdx="7" presStyleCnt="8"/>
      <dgm:spPr>
        <a:prstGeom prst="ellipse">
          <a:avLst/>
        </a:prstGeom>
      </dgm:spPr>
      <dgm:t>
        <a:bodyPr/>
        <a:lstStyle/>
        <a:p>
          <a:endParaRPr lang="en-GB"/>
        </a:p>
      </dgm:t>
    </dgm:pt>
    <dgm:pt modelId="{AED1E33A-1827-4A82-ADFA-AE09DB34E9CD}" type="pres">
      <dgm:prSet presAssocID="{AAFEB11E-B35D-478C-8B4F-B7BA846B9A96}" presName="connectorText" presStyleLbl="sibTrans2D1" presStyleIdx="7" presStyleCnt="8"/>
      <dgm:spPr/>
      <dgm:t>
        <a:bodyPr/>
        <a:lstStyle/>
        <a:p>
          <a:endParaRPr lang="en-GB"/>
        </a:p>
      </dgm:t>
    </dgm:pt>
  </dgm:ptLst>
  <dgm:cxnLst>
    <dgm:cxn modelId="{673539DD-7C55-47DA-B23B-70647A215426}" srcId="{97391C0E-0467-4118-84F0-160D203E0683}" destId="{E945B6FA-D79C-4CAF-91B3-0F3088CA5C7B}" srcOrd="7" destOrd="0" parTransId="{63589B92-F01E-498D-8018-7B0DC17CBB43}" sibTransId="{AAFEB11E-B35D-478C-8B4F-B7BA846B9A96}"/>
    <dgm:cxn modelId="{C1C6CA75-124F-4631-B8BE-6177E472C6F5}" type="presOf" srcId="{AAFEB11E-B35D-478C-8B4F-B7BA846B9A96}" destId="{AED1E33A-1827-4A82-ADFA-AE09DB34E9CD}" srcOrd="1" destOrd="0" presId="urn:microsoft.com/office/officeart/2005/8/layout/cycle2"/>
    <dgm:cxn modelId="{D9B64C03-A96B-43E2-A063-B4CB3C4C8B60}" type="presOf" srcId="{8BB55003-9AC2-4B72-B229-F735EF1BDD01}" destId="{20630C64-44E8-40BA-96A3-25EE678201E0}" srcOrd="0" destOrd="0" presId="urn:microsoft.com/office/officeart/2005/8/layout/cycle2"/>
    <dgm:cxn modelId="{DFC46AF5-D10E-417F-983F-F95C7983C8FA}" type="presOf" srcId="{B07F6062-CBBA-4F3B-A7E3-AE3AAAFDFEF5}" destId="{44A89826-8074-4280-BC06-19FBCB3CB9AC}" srcOrd="1" destOrd="0" presId="urn:microsoft.com/office/officeart/2005/8/layout/cycle2"/>
    <dgm:cxn modelId="{D55F373A-EE5F-4637-BBAD-2ABCF003A7B2}" srcId="{97391C0E-0467-4118-84F0-160D203E0683}" destId="{8CF94F7E-8FA5-438F-AC6A-E7BBF3A4C0A0}" srcOrd="1" destOrd="0" parTransId="{D53E3A4D-67EA-4DD9-B923-68968E06F394}" sibTransId="{B7F09737-E9AB-4B7C-B55E-393FDA04DDDD}"/>
    <dgm:cxn modelId="{4776F03B-7F8C-4228-BD44-9D102FCCA853}" type="presOf" srcId="{603D8240-7358-462C-8DEE-E4C1BB5BF2D9}" destId="{92F0EB3D-2F6C-4EE4-A5D6-D65B3E1367F1}" srcOrd="0" destOrd="0" presId="urn:microsoft.com/office/officeart/2005/8/layout/cycle2"/>
    <dgm:cxn modelId="{86E71CD5-71CD-4415-91C7-251D4614D2F0}" srcId="{97391C0E-0467-4118-84F0-160D203E0683}" destId="{9760D6BD-0841-45A7-8941-4AFECC9543AB}" srcOrd="5" destOrd="0" parTransId="{873C4D0F-9C1F-4AE8-BAF6-70B045AAF92E}" sibTransId="{66DBFF31-EA46-49C6-9AF5-64A7208ECD58}"/>
    <dgm:cxn modelId="{6C315406-6AF4-4E38-95AB-790CE92A7E0D}" type="presOf" srcId="{4556E2DD-19A2-434E-B123-125FC5ABF56C}" destId="{3D621A8A-C2EF-4F6C-985A-A9E34E742680}" srcOrd="1" destOrd="0" presId="urn:microsoft.com/office/officeart/2005/8/layout/cycle2"/>
    <dgm:cxn modelId="{86212EFF-5818-4D70-8524-D59A426F2BFA}" srcId="{97391C0E-0467-4118-84F0-160D203E0683}" destId="{9600090F-D0C1-469F-96D7-ADAA8D021D29}" srcOrd="6" destOrd="0" parTransId="{D13CCEE6-5C97-4F83-B6E1-DAADE8E1A951}" sibTransId="{8BB55003-9AC2-4B72-B229-F735EF1BDD01}"/>
    <dgm:cxn modelId="{AAE2B0EB-28D2-4C48-8C69-468D5900E9A8}" srcId="{97391C0E-0467-4118-84F0-160D203E0683}" destId="{78DA2D8D-FD1F-44C6-9992-8B727FBE0BF6}" srcOrd="0" destOrd="0" parTransId="{9F697CF4-3E9D-49BB-B803-62FBC04942FA}" sibTransId="{4556E2DD-19A2-434E-B123-125FC5ABF56C}"/>
    <dgm:cxn modelId="{1CE98E33-AEB9-4F0F-858E-27309E2DC477}" srcId="{97391C0E-0467-4118-84F0-160D203E0683}" destId="{69CD5A07-64E9-44BB-923F-2B737503ADA9}" srcOrd="3" destOrd="0" parTransId="{C2FECD79-0B1B-46B1-95E1-D0087D89C4C9}" sibTransId="{1EEFD495-53FB-4115-87F4-2F5442D65B73}"/>
    <dgm:cxn modelId="{42CE11FC-6909-47AE-B1B6-0C695E48E7DC}" type="presOf" srcId="{78DA2D8D-FD1F-44C6-9992-8B727FBE0BF6}" destId="{2B234593-4499-4FA4-B063-3D526D595C99}" srcOrd="0" destOrd="0" presId="urn:microsoft.com/office/officeart/2005/8/layout/cycle2"/>
    <dgm:cxn modelId="{C977FFC7-5240-4B45-A9D8-00ABB9C6C9CD}" type="presOf" srcId="{69CD5A07-64E9-44BB-923F-2B737503ADA9}" destId="{A62E770A-1413-405A-A0F6-4DD07655A0BE}" srcOrd="0" destOrd="0" presId="urn:microsoft.com/office/officeart/2005/8/layout/cycle2"/>
    <dgm:cxn modelId="{DB6CC4EC-CEB3-43AC-8D7A-224B9614301A}" type="presOf" srcId="{E945B6FA-D79C-4CAF-91B3-0F3088CA5C7B}" destId="{36718C69-9267-4C54-A230-1F7517FC7609}" srcOrd="0" destOrd="0" presId="urn:microsoft.com/office/officeart/2005/8/layout/cycle2"/>
    <dgm:cxn modelId="{D27CE092-3606-43EE-B319-09BD743F3AF8}" type="presOf" srcId="{1EEFD495-53FB-4115-87F4-2F5442D65B73}" destId="{4438183B-1C3E-4A34-8628-F9D8AE224AEF}" srcOrd="1" destOrd="0" presId="urn:microsoft.com/office/officeart/2005/8/layout/cycle2"/>
    <dgm:cxn modelId="{334D3687-7410-46E3-A17F-B8BCB538DB3F}" type="presOf" srcId="{66DBFF31-EA46-49C6-9AF5-64A7208ECD58}" destId="{334C3F1E-2B52-4181-85B2-CB83A0259024}" srcOrd="1" destOrd="0" presId="urn:microsoft.com/office/officeart/2005/8/layout/cycle2"/>
    <dgm:cxn modelId="{62886262-A1F9-4A74-BD8E-68129D040989}" type="presOf" srcId="{4556E2DD-19A2-434E-B123-125FC5ABF56C}" destId="{E5646908-845E-4941-BBEF-7AD95857646C}" srcOrd="0" destOrd="0" presId="urn:microsoft.com/office/officeart/2005/8/layout/cycle2"/>
    <dgm:cxn modelId="{A1D67EBE-EFB6-457B-95AF-B132B4EB9C32}" type="presOf" srcId="{8CF94F7E-8FA5-438F-AC6A-E7BBF3A4C0A0}" destId="{EAB6686F-A660-4FF0-8A35-AEE8C74C971E}" srcOrd="0" destOrd="0" presId="urn:microsoft.com/office/officeart/2005/8/layout/cycle2"/>
    <dgm:cxn modelId="{26E31939-4CA0-48D5-A5A9-07EA29869099}" type="presOf" srcId="{75D5C8C0-05D5-4556-97A3-8DFC1C31469B}" destId="{633AACB6-BE94-4A28-A505-DA28A64408D9}" srcOrd="1" destOrd="0" presId="urn:microsoft.com/office/officeart/2005/8/layout/cycle2"/>
    <dgm:cxn modelId="{09964097-C410-444C-9BB2-F96250009943}" type="presOf" srcId="{97391C0E-0467-4118-84F0-160D203E0683}" destId="{424DAFEF-4E44-4E4C-ACBF-D3D3025EDDCE}" srcOrd="0" destOrd="0" presId="urn:microsoft.com/office/officeart/2005/8/layout/cycle2"/>
    <dgm:cxn modelId="{A49A8F6A-2B33-41FB-A65D-921CB7C6C667}" type="presOf" srcId="{66DBFF31-EA46-49C6-9AF5-64A7208ECD58}" destId="{FDDDA9C4-10B0-4B3D-B87B-DC209E55DD88}" srcOrd="0" destOrd="0" presId="urn:microsoft.com/office/officeart/2005/8/layout/cycle2"/>
    <dgm:cxn modelId="{07450924-22A7-4F4A-A5D1-D71A47B548BD}" type="presOf" srcId="{1EEFD495-53FB-4115-87F4-2F5442D65B73}" destId="{D60CFE91-9D5F-4E2A-BDFA-6125DD3D2952}" srcOrd="0" destOrd="0" presId="urn:microsoft.com/office/officeart/2005/8/layout/cycle2"/>
    <dgm:cxn modelId="{1DF9CA07-6855-4099-A8DC-BCF7CF9ED560}" type="presOf" srcId="{4D77E80B-356A-475F-B4ED-00389C53A86F}" destId="{C745CF50-DB83-4483-BB14-FF3F48670F5E}" srcOrd="0" destOrd="0" presId="urn:microsoft.com/office/officeart/2005/8/layout/cycle2"/>
    <dgm:cxn modelId="{EDEEEE86-8427-4790-9888-08DF3B671893}" type="presOf" srcId="{8BB55003-9AC2-4B72-B229-F735EF1BDD01}" destId="{DE80A74A-7603-48AB-9509-72719A0B84FF}" srcOrd="1" destOrd="0" presId="urn:microsoft.com/office/officeart/2005/8/layout/cycle2"/>
    <dgm:cxn modelId="{D60C7906-68D5-4FAA-8251-AAEAA1497CFC}" type="presOf" srcId="{75D5C8C0-05D5-4556-97A3-8DFC1C31469B}" destId="{7E15C0AA-67FF-4CDC-8E43-DA0E9D0061CE}" srcOrd="0" destOrd="0" presId="urn:microsoft.com/office/officeart/2005/8/layout/cycle2"/>
    <dgm:cxn modelId="{D52C8984-387D-4A4C-98BA-88B5875A75BC}" srcId="{97391C0E-0467-4118-84F0-160D203E0683}" destId="{4D77E80B-356A-475F-B4ED-00389C53A86F}" srcOrd="4" destOrd="0" parTransId="{653A6E63-14C4-4B70-8BDD-B37CDA365FF7}" sibTransId="{75D5C8C0-05D5-4556-97A3-8DFC1C31469B}"/>
    <dgm:cxn modelId="{1F75516A-A96F-4EF4-8FAB-97F3F05C55A6}" type="presOf" srcId="{B7F09737-E9AB-4B7C-B55E-393FDA04DDDD}" destId="{18F3481B-7FB1-4D96-9534-5687113885B0}" srcOrd="0" destOrd="0" presId="urn:microsoft.com/office/officeart/2005/8/layout/cycle2"/>
    <dgm:cxn modelId="{04729527-85CE-4B18-A33E-608AD3FBAE0D}" type="presOf" srcId="{9760D6BD-0841-45A7-8941-4AFECC9543AB}" destId="{55ABF71B-BE71-482F-B8E3-4B62E6926629}" srcOrd="0" destOrd="0" presId="urn:microsoft.com/office/officeart/2005/8/layout/cycle2"/>
    <dgm:cxn modelId="{45F74AEB-D108-4CAE-BE6B-65AF6CBFA173}" type="presOf" srcId="{AAFEB11E-B35D-478C-8B4F-B7BA846B9A96}" destId="{BDE01110-1902-4A26-877E-F03D3DFDF9F9}" srcOrd="0" destOrd="0" presId="urn:microsoft.com/office/officeart/2005/8/layout/cycle2"/>
    <dgm:cxn modelId="{18B0ED63-8C3F-4182-A23C-4C9D84CCF627}" srcId="{97391C0E-0467-4118-84F0-160D203E0683}" destId="{603D8240-7358-462C-8DEE-E4C1BB5BF2D9}" srcOrd="2" destOrd="0" parTransId="{3CDA4C9A-7B14-4E57-AA51-F0ABCA2BA20A}" sibTransId="{B07F6062-CBBA-4F3B-A7E3-AE3AAAFDFEF5}"/>
    <dgm:cxn modelId="{679E5107-5650-4744-8F3D-133B965E40AA}" type="presOf" srcId="{B7F09737-E9AB-4B7C-B55E-393FDA04DDDD}" destId="{81E0266A-2939-48FE-9189-B4051F77CAF4}" srcOrd="1" destOrd="0" presId="urn:microsoft.com/office/officeart/2005/8/layout/cycle2"/>
    <dgm:cxn modelId="{75098C58-4033-4214-A971-C3CCCF660C35}" type="presOf" srcId="{9600090F-D0C1-469F-96D7-ADAA8D021D29}" destId="{C39F1821-0FC8-4C70-89AA-8352B6ECEDB9}" srcOrd="0" destOrd="0" presId="urn:microsoft.com/office/officeart/2005/8/layout/cycle2"/>
    <dgm:cxn modelId="{C13F1925-FAA2-4811-B723-7F1F3ECDFD81}" type="presOf" srcId="{B07F6062-CBBA-4F3B-A7E3-AE3AAAFDFEF5}" destId="{83945E6D-02B8-4BDE-AE4D-2D2245BC5B06}" srcOrd="0" destOrd="0" presId="urn:microsoft.com/office/officeart/2005/8/layout/cycle2"/>
    <dgm:cxn modelId="{B9E24D2A-BCA0-4B8B-B2C8-5281A88BA786}" type="presParOf" srcId="{424DAFEF-4E44-4E4C-ACBF-D3D3025EDDCE}" destId="{2B234593-4499-4FA4-B063-3D526D595C99}" srcOrd="0" destOrd="0" presId="urn:microsoft.com/office/officeart/2005/8/layout/cycle2"/>
    <dgm:cxn modelId="{FEB40CDC-8390-4137-B890-A083EE12C6E6}" type="presParOf" srcId="{424DAFEF-4E44-4E4C-ACBF-D3D3025EDDCE}" destId="{E5646908-845E-4941-BBEF-7AD95857646C}" srcOrd="1" destOrd="0" presId="urn:microsoft.com/office/officeart/2005/8/layout/cycle2"/>
    <dgm:cxn modelId="{5991192B-CEF7-4643-8406-3B9E42A28C2B}" type="presParOf" srcId="{E5646908-845E-4941-BBEF-7AD95857646C}" destId="{3D621A8A-C2EF-4F6C-985A-A9E34E742680}" srcOrd="0" destOrd="0" presId="urn:microsoft.com/office/officeart/2005/8/layout/cycle2"/>
    <dgm:cxn modelId="{DB29407D-9B26-4C94-8F85-FD6B5566B8FC}" type="presParOf" srcId="{424DAFEF-4E44-4E4C-ACBF-D3D3025EDDCE}" destId="{EAB6686F-A660-4FF0-8A35-AEE8C74C971E}" srcOrd="2" destOrd="0" presId="urn:microsoft.com/office/officeart/2005/8/layout/cycle2"/>
    <dgm:cxn modelId="{FEEA337D-7A5A-4C78-A462-6CE86448C7D5}" type="presParOf" srcId="{424DAFEF-4E44-4E4C-ACBF-D3D3025EDDCE}" destId="{18F3481B-7FB1-4D96-9534-5687113885B0}" srcOrd="3" destOrd="0" presId="urn:microsoft.com/office/officeart/2005/8/layout/cycle2"/>
    <dgm:cxn modelId="{C2EB108A-11AE-44AD-9334-36410F4265DC}" type="presParOf" srcId="{18F3481B-7FB1-4D96-9534-5687113885B0}" destId="{81E0266A-2939-48FE-9189-B4051F77CAF4}" srcOrd="0" destOrd="0" presId="urn:microsoft.com/office/officeart/2005/8/layout/cycle2"/>
    <dgm:cxn modelId="{5AA273B6-7CD4-4C0E-8427-B37D0B187A2E}" type="presParOf" srcId="{424DAFEF-4E44-4E4C-ACBF-D3D3025EDDCE}" destId="{92F0EB3D-2F6C-4EE4-A5D6-D65B3E1367F1}" srcOrd="4" destOrd="0" presId="urn:microsoft.com/office/officeart/2005/8/layout/cycle2"/>
    <dgm:cxn modelId="{AA3DC7A0-957F-438F-B410-6EAD11E408EA}" type="presParOf" srcId="{424DAFEF-4E44-4E4C-ACBF-D3D3025EDDCE}" destId="{83945E6D-02B8-4BDE-AE4D-2D2245BC5B06}" srcOrd="5" destOrd="0" presId="urn:microsoft.com/office/officeart/2005/8/layout/cycle2"/>
    <dgm:cxn modelId="{0A46DE0E-F176-4141-84BD-F1BE6DBF07DB}" type="presParOf" srcId="{83945E6D-02B8-4BDE-AE4D-2D2245BC5B06}" destId="{44A89826-8074-4280-BC06-19FBCB3CB9AC}" srcOrd="0" destOrd="0" presId="urn:microsoft.com/office/officeart/2005/8/layout/cycle2"/>
    <dgm:cxn modelId="{6E6D8DD5-79B5-4998-B82D-31DE2D540DE9}" type="presParOf" srcId="{424DAFEF-4E44-4E4C-ACBF-D3D3025EDDCE}" destId="{A62E770A-1413-405A-A0F6-4DD07655A0BE}" srcOrd="6" destOrd="0" presId="urn:microsoft.com/office/officeart/2005/8/layout/cycle2"/>
    <dgm:cxn modelId="{E818E1C7-71DE-4718-A709-A928A58EE3EB}" type="presParOf" srcId="{424DAFEF-4E44-4E4C-ACBF-D3D3025EDDCE}" destId="{D60CFE91-9D5F-4E2A-BDFA-6125DD3D2952}" srcOrd="7" destOrd="0" presId="urn:microsoft.com/office/officeart/2005/8/layout/cycle2"/>
    <dgm:cxn modelId="{C27DA374-D9EF-44DD-B37A-95DC7F20783C}" type="presParOf" srcId="{D60CFE91-9D5F-4E2A-BDFA-6125DD3D2952}" destId="{4438183B-1C3E-4A34-8628-F9D8AE224AEF}" srcOrd="0" destOrd="0" presId="urn:microsoft.com/office/officeart/2005/8/layout/cycle2"/>
    <dgm:cxn modelId="{D48A372C-CDD1-49E9-BC04-170599B91E7E}" type="presParOf" srcId="{424DAFEF-4E44-4E4C-ACBF-D3D3025EDDCE}" destId="{C745CF50-DB83-4483-BB14-FF3F48670F5E}" srcOrd="8" destOrd="0" presId="urn:microsoft.com/office/officeart/2005/8/layout/cycle2"/>
    <dgm:cxn modelId="{D01F769C-AEDB-42D0-BAA4-C1EFA8DB6C7F}" type="presParOf" srcId="{424DAFEF-4E44-4E4C-ACBF-D3D3025EDDCE}" destId="{7E15C0AA-67FF-4CDC-8E43-DA0E9D0061CE}" srcOrd="9" destOrd="0" presId="urn:microsoft.com/office/officeart/2005/8/layout/cycle2"/>
    <dgm:cxn modelId="{E3C0E662-9D0D-42F7-94BC-B58048EF5E83}" type="presParOf" srcId="{7E15C0AA-67FF-4CDC-8E43-DA0E9D0061CE}" destId="{633AACB6-BE94-4A28-A505-DA28A64408D9}" srcOrd="0" destOrd="0" presId="urn:microsoft.com/office/officeart/2005/8/layout/cycle2"/>
    <dgm:cxn modelId="{4D3FFA74-A55B-44D4-A82E-556B016159AC}" type="presParOf" srcId="{424DAFEF-4E44-4E4C-ACBF-D3D3025EDDCE}" destId="{55ABF71B-BE71-482F-B8E3-4B62E6926629}" srcOrd="10" destOrd="0" presId="urn:microsoft.com/office/officeart/2005/8/layout/cycle2"/>
    <dgm:cxn modelId="{7604480C-3441-42B8-B5A9-CA44E95C4DAD}" type="presParOf" srcId="{424DAFEF-4E44-4E4C-ACBF-D3D3025EDDCE}" destId="{FDDDA9C4-10B0-4B3D-B87B-DC209E55DD88}" srcOrd="11" destOrd="0" presId="urn:microsoft.com/office/officeart/2005/8/layout/cycle2"/>
    <dgm:cxn modelId="{2DC2BE93-C818-4403-BDB7-C09BD0E0A2AF}" type="presParOf" srcId="{FDDDA9C4-10B0-4B3D-B87B-DC209E55DD88}" destId="{334C3F1E-2B52-4181-85B2-CB83A0259024}" srcOrd="0" destOrd="0" presId="urn:microsoft.com/office/officeart/2005/8/layout/cycle2"/>
    <dgm:cxn modelId="{DA365B83-1478-462B-A5FF-D600269628E1}" type="presParOf" srcId="{424DAFEF-4E44-4E4C-ACBF-D3D3025EDDCE}" destId="{C39F1821-0FC8-4C70-89AA-8352B6ECEDB9}" srcOrd="12" destOrd="0" presId="urn:microsoft.com/office/officeart/2005/8/layout/cycle2"/>
    <dgm:cxn modelId="{714DE95D-740F-4E13-9295-7BEA0C86A92B}" type="presParOf" srcId="{424DAFEF-4E44-4E4C-ACBF-D3D3025EDDCE}" destId="{20630C64-44E8-40BA-96A3-25EE678201E0}" srcOrd="13" destOrd="0" presId="urn:microsoft.com/office/officeart/2005/8/layout/cycle2"/>
    <dgm:cxn modelId="{F2B86369-7668-4E6B-883A-8139B3C344B7}" type="presParOf" srcId="{20630C64-44E8-40BA-96A3-25EE678201E0}" destId="{DE80A74A-7603-48AB-9509-72719A0B84FF}" srcOrd="0" destOrd="0" presId="urn:microsoft.com/office/officeart/2005/8/layout/cycle2"/>
    <dgm:cxn modelId="{1EDF7DFC-2CF2-44C2-B954-CC5678D62035}" type="presParOf" srcId="{424DAFEF-4E44-4E4C-ACBF-D3D3025EDDCE}" destId="{36718C69-9267-4C54-A230-1F7517FC7609}" srcOrd="14" destOrd="0" presId="urn:microsoft.com/office/officeart/2005/8/layout/cycle2"/>
    <dgm:cxn modelId="{A0E51BA7-343C-407E-8BFF-998B14DF11B2}" type="presParOf" srcId="{424DAFEF-4E44-4E4C-ACBF-D3D3025EDDCE}" destId="{BDE01110-1902-4A26-877E-F03D3DFDF9F9}" srcOrd="15" destOrd="0" presId="urn:microsoft.com/office/officeart/2005/8/layout/cycle2"/>
    <dgm:cxn modelId="{6C993126-4B73-4E50-A24E-1B50F95FFA35}" type="presParOf" srcId="{BDE01110-1902-4A26-877E-F03D3DFDF9F9}" destId="{AED1E33A-1827-4A82-ADFA-AE09DB34E9C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a:latin typeface="Arial" panose="020B0604020202020204" pitchFamily="34" charset="0"/>
              <a:cs typeface="Arial" panose="020B0604020202020204" pitchFamily="34" charset="0"/>
            </a:rPr>
            <a:t>Planning for major incidents is vitally important and should be ‘business as usual’ </a:t>
          </a:r>
          <a:endParaRPr lang="en-GB" sz="1800" dirty="0">
            <a:solidFill>
              <a:schemeClr val="bg1"/>
            </a:solidFill>
            <a:latin typeface="Arial" panose="020B0604020202020204" pitchFamily="34" charset="0"/>
            <a:cs typeface="Arial" panose="020B0604020202020204" pitchFamily="34" charset="0"/>
          </a:endParaRPr>
        </a:p>
      </dgm:t>
    </dgm:pt>
    <dgm:pt modelId="{5F9ACA02-0976-4105-8BEC-4374E6C2B20E}" type="parTrans" cxnId="{1C70C5B1-FBE9-4403-9F05-71A70F4C53BB}">
      <dgm:prSet/>
      <dgm:spPr/>
      <dgm:t>
        <a:bodyPr/>
        <a:lstStyle/>
        <a:p>
          <a:endParaRPr lang="en-GB" sz="1500">
            <a:solidFill>
              <a:schemeClr val="bg1"/>
            </a:solidFill>
          </a:endParaRPr>
        </a:p>
      </dgm:t>
    </dgm:pt>
    <dgm:pt modelId="{55C18A0F-EA0F-4E3C-98D7-EAADBCCE3F38}" type="sibTrans" cxnId="{1C70C5B1-FBE9-4403-9F05-71A70F4C53BB}">
      <dgm:prSet/>
      <dgm:spPr/>
      <dgm:t>
        <a:bodyPr/>
        <a:lstStyle/>
        <a:p>
          <a:endParaRPr lang="en-GB" sz="1500">
            <a:solidFill>
              <a:schemeClr val="bg1"/>
            </a:solidFill>
          </a:endParaRPr>
        </a:p>
      </dgm:t>
    </dgm:pt>
    <dgm:pt modelId="{EBC5493B-1B6F-425B-BE66-368C15E367B9}">
      <dgm:prSet phldrT="[Text]" custT="1"/>
      <dgm:spPr/>
      <dgm:t>
        <a:bodyPr/>
        <a:lstStyle/>
        <a:p>
          <a:r>
            <a:rPr lang="en-GB" sz="1600" dirty="0">
              <a:latin typeface="Arial" panose="020B0604020202020204" pitchFamily="34" charset="0"/>
              <a:cs typeface="Arial" panose="020B0604020202020204" pitchFamily="34" charset="0"/>
            </a:rPr>
            <a:t>We should have more knowledge of where customers in vulnerable situations are, to prioritise them in an emergency</a:t>
          </a:r>
          <a:endParaRPr lang="en-GB" sz="1600" b="1" dirty="0">
            <a:solidFill>
              <a:schemeClr val="bg1"/>
            </a:solidFill>
            <a:latin typeface="Arial" panose="020B0604020202020204" pitchFamily="34" charset="0"/>
            <a:cs typeface="Arial" panose="020B0604020202020204" pitchFamily="34" charset="0"/>
          </a:endParaRPr>
        </a:p>
      </dgm:t>
    </dgm:pt>
    <dgm:pt modelId="{14ABE8A4-DBC8-4228-9632-9B283A6F4B5F}" type="parTrans" cxnId="{2AAB6753-FCE4-4619-89D3-BF5568F64AB7}">
      <dgm:prSet/>
      <dgm:spPr/>
      <dgm:t>
        <a:bodyPr/>
        <a:lstStyle/>
        <a:p>
          <a:endParaRPr lang="en-GB"/>
        </a:p>
      </dgm:t>
    </dgm:pt>
    <dgm:pt modelId="{A37FD712-DF06-4B11-80C1-FC128C916C68}" type="sibTrans" cxnId="{2AAB6753-FCE4-4619-89D3-BF5568F64AB7}">
      <dgm:prSet/>
      <dgm:spPr/>
      <dgm:t>
        <a:bodyPr/>
        <a:lstStyle/>
        <a:p>
          <a:endParaRPr lang="en-GB"/>
        </a:p>
      </dgm:t>
    </dgm:pt>
    <dgm:pt modelId="{B25C3D53-8764-49DC-B375-8BAFF8A5C6E8}">
      <dgm:prSet phldrT="[Text]" custT="1"/>
      <dgm:spPr/>
      <dgm:t>
        <a:bodyPr/>
        <a:lstStyle/>
        <a:p>
          <a:r>
            <a:rPr lang="en-GB" sz="1800" dirty="0">
              <a:latin typeface="Arial" panose="020B0604020202020204" pitchFamily="34" charset="0"/>
              <a:cs typeface="Arial" panose="020B0604020202020204" pitchFamily="34" charset="0"/>
            </a:rPr>
            <a:t>Planning should consider a range of organisations including other utilities and emergency services</a:t>
          </a:r>
          <a:endParaRPr lang="en-GB" sz="1800" b="1" dirty="0">
            <a:solidFill>
              <a:schemeClr val="bg1"/>
            </a:solidFill>
            <a:latin typeface="Arial" panose="020B0604020202020204" pitchFamily="34" charset="0"/>
            <a:cs typeface="Arial" panose="020B0604020202020204" pitchFamily="34" charset="0"/>
          </a:endParaRPr>
        </a:p>
      </dgm:t>
    </dgm:pt>
    <dgm:pt modelId="{9E08580B-4577-47FB-AB3C-244B0B82A792}" type="parTrans" cxnId="{EA07381D-8B79-4D9C-AB77-744B0ED4490E}">
      <dgm:prSet/>
      <dgm:spPr/>
      <dgm:t>
        <a:bodyPr/>
        <a:lstStyle/>
        <a:p>
          <a:endParaRPr lang="en-GB"/>
        </a:p>
      </dgm:t>
    </dgm:pt>
    <dgm:pt modelId="{E77A97FE-3764-4702-9C87-DE34BE47DE7F}" type="sibTrans" cxnId="{EA07381D-8B79-4D9C-AB77-744B0ED4490E}">
      <dgm:prSet/>
      <dgm:spPr/>
      <dgm:t>
        <a:bodyPr/>
        <a:lstStyle/>
        <a:p>
          <a:endParaRPr lang="en-GB"/>
        </a:p>
      </dgm:t>
    </dgm:pt>
    <dgm:pt modelId="{34CE9C3C-7697-4BFC-B978-ACE4B89C173E}">
      <dgm:prSet phldrT="[Text]" custT="1"/>
      <dgm:spPr/>
      <dgm:t>
        <a:bodyPr/>
        <a:lstStyle/>
        <a:p>
          <a:r>
            <a:rPr lang="en-GB" sz="1800" dirty="0">
              <a:latin typeface="Arial" panose="020B0604020202020204" pitchFamily="34" charset="0"/>
              <a:cs typeface="Arial" panose="020B0604020202020204" pitchFamily="34" charset="0"/>
            </a:rPr>
            <a:t>We should share best practice with other organisations</a:t>
          </a:r>
          <a:endParaRPr lang="en-GB" sz="1800" b="1" dirty="0">
            <a:solidFill>
              <a:schemeClr val="bg1"/>
            </a:solidFill>
            <a:latin typeface="Arial" panose="020B0604020202020204" pitchFamily="34" charset="0"/>
            <a:cs typeface="Arial" panose="020B0604020202020204" pitchFamily="34" charset="0"/>
          </a:endParaRPr>
        </a:p>
      </dgm:t>
    </dgm:pt>
    <dgm:pt modelId="{75F883C6-F665-4BF5-8ED4-F0D3F93B3B36}" type="parTrans" cxnId="{FA201638-5C5A-4F8D-96D2-2DE337E23C84}">
      <dgm:prSet/>
      <dgm:spPr/>
      <dgm:t>
        <a:bodyPr/>
        <a:lstStyle/>
        <a:p>
          <a:endParaRPr lang="en-GB"/>
        </a:p>
      </dgm:t>
    </dgm:pt>
    <dgm:pt modelId="{12AA00DF-CEA2-43E1-8779-70C5A649F7B7}" type="sibTrans" cxnId="{FA201638-5C5A-4F8D-96D2-2DE337E23C84}">
      <dgm:prSet/>
      <dgm:spPr/>
      <dgm:t>
        <a:bodyPr/>
        <a:lstStyle/>
        <a:p>
          <a:endParaRPr lang="en-GB"/>
        </a:p>
      </dgm:t>
    </dgm:pt>
    <dgm:pt modelId="{B802879E-95DA-49C5-8450-069D56B9B4EF}">
      <dgm:prSet phldrT="[Text]" custT="1"/>
      <dgm:spPr/>
      <dgm:t>
        <a:bodyPr/>
        <a:lstStyle/>
        <a:p>
          <a:r>
            <a:rPr lang="en-GB" sz="1800" dirty="0">
              <a:latin typeface="Arial" panose="020B0604020202020204" pitchFamily="34" charset="0"/>
              <a:cs typeface="Arial" panose="020B0604020202020204" pitchFamily="34" charset="0"/>
            </a:rPr>
            <a:t>Exercises are essential to plan for emergencies</a:t>
          </a:r>
          <a:endParaRPr lang="en-GB" sz="1800" b="1" dirty="0">
            <a:solidFill>
              <a:schemeClr val="bg1"/>
            </a:solidFill>
            <a:latin typeface="Arial" panose="020B0604020202020204" pitchFamily="34" charset="0"/>
            <a:cs typeface="Arial" panose="020B0604020202020204" pitchFamily="34" charset="0"/>
          </a:endParaRPr>
        </a:p>
      </dgm:t>
    </dgm:pt>
    <dgm:pt modelId="{5C30EC12-23FE-40A0-B5CF-B9C856B19D97}" type="parTrans" cxnId="{93136959-CBA9-4039-BD5C-45108393EB6F}">
      <dgm:prSet/>
      <dgm:spPr/>
      <dgm:t>
        <a:bodyPr/>
        <a:lstStyle/>
        <a:p>
          <a:endParaRPr lang="en-GB"/>
        </a:p>
      </dgm:t>
    </dgm:pt>
    <dgm:pt modelId="{CA568EE9-8083-4482-BCBB-AAD0F0CAA9EE}" type="sibTrans" cxnId="{93136959-CBA9-4039-BD5C-45108393EB6F}">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5"/>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5"/>
      <dgm:spPr/>
    </dgm:pt>
    <dgm:pt modelId="{D8C9E172-54FE-4554-94DF-7C890B71CD45}" type="pres">
      <dgm:prSet presAssocID="{D459A8CB-300D-4D11-A7DF-2813180A01E2}" presName="dstNode" presStyleLbl="node1" presStyleIdx="0" presStyleCnt="5"/>
      <dgm:spPr/>
    </dgm:pt>
    <dgm:pt modelId="{92D126F9-D11D-4B94-8870-7A869EE6D0F7}" type="pres">
      <dgm:prSet presAssocID="{3264E3FF-F9BD-40A3-A761-828324B981D0}" presName="text_1" presStyleLbl="node1" presStyleIdx="0" presStyleCnt="5">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5"/>
      <dgm:spPr/>
    </dgm:pt>
    <dgm:pt modelId="{DBBEAFCB-A4B4-41B3-8BD4-8C259105F13B}" type="pres">
      <dgm:prSet presAssocID="{EBC5493B-1B6F-425B-BE66-368C15E367B9}" presName="text_2" presStyleLbl="node1" presStyleIdx="1" presStyleCnt="5">
        <dgm:presLayoutVars>
          <dgm:bulletEnabled val="1"/>
        </dgm:presLayoutVars>
      </dgm:prSet>
      <dgm:spPr/>
      <dgm:t>
        <a:bodyPr/>
        <a:lstStyle/>
        <a:p>
          <a:endParaRPr lang="en-GB"/>
        </a:p>
      </dgm:t>
    </dgm:pt>
    <dgm:pt modelId="{C0A8C71A-31D4-424B-99DF-F9B5619F1B0F}" type="pres">
      <dgm:prSet presAssocID="{EBC5493B-1B6F-425B-BE66-368C15E367B9}" presName="accent_2" presStyleCnt="0"/>
      <dgm:spPr/>
    </dgm:pt>
    <dgm:pt modelId="{4F59759F-4C74-455C-A152-81F209D52228}" type="pres">
      <dgm:prSet presAssocID="{EBC5493B-1B6F-425B-BE66-368C15E367B9}" presName="accentRepeatNode" presStyleLbl="solidFgAcc1" presStyleIdx="1" presStyleCnt="5"/>
      <dgm:spPr/>
    </dgm:pt>
    <dgm:pt modelId="{BBB7A596-0559-4A3D-A30B-288FDBF9757B}" type="pres">
      <dgm:prSet presAssocID="{B25C3D53-8764-49DC-B375-8BAFF8A5C6E8}" presName="text_3" presStyleLbl="node1" presStyleIdx="2" presStyleCnt="5">
        <dgm:presLayoutVars>
          <dgm:bulletEnabled val="1"/>
        </dgm:presLayoutVars>
      </dgm:prSet>
      <dgm:spPr/>
      <dgm:t>
        <a:bodyPr/>
        <a:lstStyle/>
        <a:p>
          <a:endParaRPr lang="en-GB"/>
        </a:p>
      </dgm:t>
    </dgm:pt>
    <dgm:pt modelId="{96A61DA7-038E-426F-8BBB-930EFCD0CAC8}" type="pres">
      <dgm:prSet presAssocID="{B25C3D53-8764-49DC-B375-8BAFF8A5C6E8}" presName="accent_3" presStyleCnt="0"/>
      <dgm:spPr/>
    </dgm:pt>
    <dgm:pt modelId="{209F18BB-34DB-402B-B90B-92512974949A}" type="pres">
      <dgm:prSet presAssocID="{B25C3D53-8764-49DC-B375-8BAFF8A5C6E8}" presName="accentRepeatNode" presStyleLbl="solidFgAcc1" presStyleIdx="2" presStyleCnt="5"/>
      <dgm:spPr/>
    </dgm:pt>
    <dgm:pt modelId="{B6FB6664-4CDE-4F46-8FCC-509F649EF05A}" type="pres">
      <dgm:prSet presAssocID="{34CE9C3C-7697-4BFC-B978-ACE4B89C173E}" presName="text_4" presStyleLbl="node1" presStyleIdx="3" presStyleCnt="5">
        <dgm:presLayoutVars>
          <dgm:bulletEnabled val="1"/>
        </dgm:presLayoutVars>
      </dgm:prSet>
      <dgm:spPr/>
      <dgm:t>
        <a:bodyPr/>
        <a:lstStyle/>
        <a:p>
          <a:endParaRPr lang="en-GB"/>
        </a:p>
      </dgm:t>
    </dgm:pt>
    <dgm:pt modelId="{8970B08F-E15A-4108-BF70-B36CFF445952}" type="pres">
      <dgm:prSet presAssocID="{34CE9C3C-7697-4BFC-B978-ACE4B89C173E}" presName="accent_4" presStyleCnt="0"/>
      <dgm:spPr/>
    </dgm:pt>
    <dgm:pt modelId="{A2941163-D783-43B6-B20F-30FFB73F9E24}" type="pres">
      <dgm:prSet presAssocID="{34CE9C3C-7697-4BFC-B978-ACE4B89C173E}" presName="accentRepeatNode" presStyleLbl="solidFgAcc1" presStyleIdx="3" presStyleCnt="5"/>
      <dgm:spPr/>
    </dgm:pt>
    <dgm:pt modelId="{022497B6-2998-468B-820B-910D77B35498}" type="pres">
      <dgm:prSet presAssocID="{B802879E-95DA-49C5-8450-069D56B9B4EF}" presName="text_5" presStyleLbl="node1" presStyleIdx="4" presStyleCnt="5">
        <dgm:presLayoutVars>
          <dgm:bulletEnabled val="1"/>
        </dgm:presLayoutVars>
      </dgm:prSet>
      <dgm:spPr/>
      <dgm:t>
        <a:bodyPr/>
        <a:lstStyle/>
        <a:p>
          <a:endParaRPr lang="en-GB"/>
        </a:p>
      </dgm:t>
    </dgm:pt>
    <dgm:pt modelId="{363BB875-66A7-47C2-90A2-ED746106E122}" type="pres">
      <dgm:prSet presAssocID="{B802879E-95DA-49C5-8450-069D56B9B4EF}" presName="accent_5" presStyleCnt="0"/>
      <dgm:spPr/>
    </dgm:pt>
    <dgm:pt modelId="{145B181A-BE6E-401E-A6FD-86374E4C659A}" type="pres">
      <dgm:prSet presAssocID="{B802879E-95DA-49C5-8450-069D56B9B4EF}" presName="accentRepeatNode" presStyleLbl="solidFgAcc1" presStyleIdx="4" presStyleCnt="5"/>
      <dgm:spPr/>
    </dgm:pt>
  </dgm:ptLst>
  <dgm:cxnLst>
    <dgm:cxn modelId="{10E6A45F-AE6B-4DED-9DBD-3EA1C0270609}" type="presOf" srcId="{D459A8CB-300D-4D11-A7DF-2813180A01E2}" destId="{0D00B434-B061-4F65-8E54-EE4636341EBE}" srcOrd="0" destOrd="0" presId="urn:microsoft.com/office/officeart/2008/layout/VerticalCurvedList"/>
    <dgm:cxn modelId="{CB3CABB5-8B04-408C-A41D-BA39DA845A23}" type="presOf" srcId="{55C18A0F-EA0F-4E3C-98D7-EAADBCCE3F38}" destId="{22BE834E-C124-4A30-9090-DA10434FEFD8}" srcOrd="0" destOrd="0" presId="urn:microsoft.com/office/officeart/2008/layout/VerticalCurvedList"/>
    <dgm:cxn modelId="{8B3F746A-59ED-4456-9FBC-33B72A613360}" type="presOf" srcId="{B25C3D53-8764-49DC-B375-8BAFF8A5C6E8}" destId="{BBB7A596-0559-4A3D-A30B-288FDBF9757B}" srcOrd="0" destOrd="0" presId="urn:microsoft.com/office/officeart/2008/layout/VerticalCurvedList"/>
    <dgm:cxn modelId="{1C70C5B1-FBE9-4403-9F05-71A70F4C53BB}" srcId="{D459A8CB-300D-4D11-A7DF-2813180A01E2}" destId="{3264E3FF-F9BD-40A3-A761-828324B981D0}" srcOrd="0" destOrd="0" parTransId="{5F9ACA02-0976-4105-8BEC-4374E6C2B20E}" sibTransId="{55C18A0F-EA0F-4E3C-98D7-EAADBCCE3F38}"/>
    <dgm:cxn modelId="{EA07381D-8B79-4D9C-AB77-744B0ED4490E}" srcId="{D459A8CB-300D-4D11-A7DF-2813180A01E2}" destId="{B25C3D53-8764-49DC-B375-8BAFF8A5C6E8}" srcOrd="2" destOrd="0" parTransId="{9E08580B-4577-47FB-AB3C-244B0B82A792}" sibTransId="{E77A97FE-3764-4702-9C87-DE34BE47DE7F}"/>
    <dgm:cxn modelId="{2AAB6753-FCE4-4619-89D3-BF5568F64AB7}" srcId="{D459A8CB-300D-4D11-A7DF-2813180A01E2}" destId="{EBC5493B-1B6F-425B-BE66-368C15E367B9}" srcOrd="1" destOrd="0" parTransId="{14ABE8A4-DBC8-4228-9632-9B283A6F4B5F}" sibTransId="{A37FD712-DF06-4B11-80C1-FC128C916C68}"/>
    <dgm:cxn modelId="{483CC63B-AFF1-46BB-B086-4FC396D0195D}" type="presOf" srcId="{3264E3FF-F9BD-40A3-A761-828324B981D0}" destId="{92D126F9-D11D-4B94-8870-7A869EE6D0F7}" srcOrd="0" destOrd="0" presId="urn:microsoft.com/office/officeart/2008/layout/VerticalCurvedList"/>
    <dgm:cxn modelId="{36656F91-4D4D-444D-B0EA-805F8B239110}" type="presOf" srcId="{B802879E-95DA-49C5-8450-069D56B9B4EF}" destId="{022497B6-2998-468B-820B-910D77B35498}" srcOrd="0" destOrd="0" presId="urn:microsoft.com/office/officeart/2008/layout/VerticalCurvedList"/>
    <dgm:cxn modelId="{93136959-CBA9-4039-BD5C-45108393EB6F}" srcId="{D459A8CB-300D-4D11-A7DF-2813180A01E2}" destId="{B802879E-95DA-49C5-8450-069D56B9B4EF}" srcOrd="4" destOrd="0" parTransId="{5C30EC12-23FE-40A0-B5CF-B9C856B19D97}" sibTransId="{CA568EE9-8083-4482-BCBB-AAD0F0CAA9EE}"/>
    <dgm:cxn modelId="{76FFCD93-9C2C-4CB5-AB71-1EB267C69AAA}" type="presOf" srcId="{EBC5493B-1B6F-425B-BE66-368C15E367B9}" destId="{DBBEAFCB-A4B4-41B3-8BD4-8C259105F13B}" srcOrd="0" destOrd="0" presId="urn:microsoft.com/office/officeart/2008/layout/VerticalCurvedList"/>
    <dgm:cxn modelId="{FA201638-5C5A-4F8D-96D2-2DE337E23C84}" srcId="{D459A8CB-300D-4D11-A7DF-2813180A01E2}" destId="{34CE9C3C-7697-4BFC-B978-ACE4B89C173E}" srcOrd="3" destOrd="0" parTransId="{75F883C6-F665-4BF5-8ED4-F0D3F93B3B36}" sibTransId="{12AA00DF-CEA2-43E1-8779-70C5A649F7B7}"/>
    <dgm:cxn modelId="{66F205F1-AEFA-4527-B8B1-2B8CC439335E}" type="presOf" srcId="{34CE9C3C-7697-4BFC-B978-ACE4B89C173E}" destId="{B6FB6664-4CDE-4F46-8FCC-509F649EF05A}" srcOrd="0" destOrd="0" presId="urn:microsoft.com/office/officeart/2008/layout/VerticalCurvedList"/>
    <dgm:cxn modelId="{6A66097D-BBDE-412D-B250-90E19E4D2668}" type="presParOf" srcId="{0D00B434-B061-4F65-8E54-EE4636341EBE}" destId="{B6E7EB3E-68ED-4990-8F9E-569126CD3B4D}" srcOrd="0" destOrd="0" presId="urn:microsoft.com/office/officeart/2008/layout/VerticalCurvedList"/>
    <dgm:cxn modelId="{2A822353-CF6D-4750-AEF2-7E944E7CF273}" type="presParOf" srcId="{B6E7EB3E-68ED-4990-8F9E-569126CD3B4D}" destId="{050A3109-8A74-46C1-BCD9-6E87423316F1}" srcOrd="0" destOrd="0" presId="urn:microsoft.com/office/officeart/2008/layout/VerticalCurvedList"/>
    <dgm:cxn modelId="{57A3D579-6ACA-4B40-997C-0195C85E0E99}" type="presParOf" srcId="{050A3109-8A74-46C1-BCD9-6E87423316F1}" destId="{C51D367A-D326-4AF5-8B67-37221E78DE51}" srcOrd="0" destOrd="0" presId="urn:microsoft.com/office/officeart/2008/layout/VerticalCurvedList"/>
    <dgm:cxn modelId="{C093CB28-9DB5-4831-9FB4-7DEA177CCDFF}" type="presParOf" srcId="{050A3109-8A74-46C1-BCD9-6E87423316F1}" destId="{22BE834E-C124-4A30-9090-DA10434FEFD8}" srcOrd="1" destOrd="0" presId="urn:microsoft.com/office/officeart/2008/layout/VerticalCurvedList"/>
    <dgm:cxn modelId="{96203F41-4634-419D-A92E-C2601ED45BE4}" type="presParOf" srcId="{050A3109-8A74-46C1-BCD9-6E87423316F1}" destId="{CA0CEFC9-4421-493F-8ADC-C7BB6847E039}" srcOrd="2" destOrd="0" presId="urn:microsoft.com/office/officeart/2008/layout/VerticalCurvedList"/>
    <dgm:cxn modelId="{E8661A48-40B9-48AC-B347-D057D4278CBC}" type="presParOf" srcId="{050A3109-8A74-46C1-BCD9-6E87423316F1}" destId="{D8C9E172-54FE-4554-94DF-7C890B71CD45}" srcOrd="3" destOrd="0" presId="urn:microsoft.com/office/officeart/2008/layout/VerticalCurvedList"/>
    <dgm:cxn modelId="{FF1E8C98-B59B-47BD-9D2A-351D6EE92CEA}" type="presParOf" srcId="{B6E7EB3E-68ED-4990-8F9E-569126CD3B4D}" destId="{92D126F9-D11D-4B94-8870-7A869EE6D0F7}" srcOrd="1" destOrd="0" presId="urn:microsoft.com/office/officeart/2008/layout/VerticalCurvedList"/>
    <dgm:cxn modelId="{848734EF-F61C-4AEC-94D3-292A6D7AC56F}" type="presParOf" srcId="{B6E7EB3E-68ED-4990-8F9E-569126CD3B4D}" destId="{4FA7B483-0FF3-46F6-8419-7F383AE07B8B}" srcOrd="2" destOrd="0" presId="urn:microsoft.com/office/officeart/2008/layout/VerticalCurvedList"/>
    <dgm:cxn modelId="{ADC12BD3-BF52-4841-BA11-1EB56816E079}" type="presParOf" srcId="{4FA7B483-0FF3-46F6-8419-7F383AE07B8B}" destId="{247A77BE-867D-46FC-B0B1-28A2780BDB1D}" srcOrd="0" destOrd="0" presId="urn:microsoft.com/office/officeart/2008/layout/VerticalCurvedList"/>
    <dgm:cxn modelId="{189C7EA3-17C5-4207-9139-435554318CC5}" type="presParOf" srcId="{B6E7EB3E-68ED-4990-8F9E-569126CD3B4D}" destId="{DBBEAFCB-A4B4-41B3-8BD4-8C259105F13B}" srcOrd="3" destOrd="0" presId="urn:microsoft.com/office/officeart/2008/layout/VerticalCurvedList"/>
    <dgm:cxn modelId="{EE3BAE31-3641-4EE2-8494-BEA5D954DC30}" type="presParOf" srcId="{B6E7EB3E-68ED-4990-8F9E-569126CD3B4D}" destId="{C0A8C71A-31D4-424B-99DF-F9B5619F1B0F}" srcOrd="4" destOrd="0" presId="urn:microsoft.com/office/officeart/2008/layout/VerticalCurvedList"/>
    <dgm:cxn modelId="{13DEF788-4459-4EFD-8AF6-C73EBCD4CD9E}" type="presParOf" srcId="{C0A8C71A-31D4-424B-99DF-F9B5619F1B0F}" destId="{4F59759F-4C74-455C-A152-81F209D52228}" srcOrd="0" destOrd="0" presId="urn:microsoft.com/office/officeart/2008/layout/VerticalCurvedList"/>
    <dgm:cxn modelId="{25A8EE63-2A05-4F8B-8587-8A26B371C385}" type="presParOf" srcId="{B6E7EB3E-68ED-4990-8F9E-569126CD3B4D}" destId="{BBB7A596-0559-4A3D-A30B-288FDBF9757B}" srcOrd="5" destOrd="0" presId="urn:microsoft.com/office/officeart/2008/layout/VerticalCurvedList"/>
    <dgm:cxn modelId="{A6E96175-3D09-4F83-885B-698E380AC6D8}" type="presParOf" srcId="{B6E7EB3E-68ED-4990-8F9E-569126CD3B4D}" destId="{96A61DA7-038E-426F-8BBB-930EFCD0CAC8}" srcOrd="6" destOrd="0" presId="urn:microsoft.com/office/officeart/2008/layout/VerticalCurvedList"/>
    <dgm:cxn modelId="{1220E6B3-F6ED-4A16-B2A6-E668FFB38004}" type="presParOf" srcId="{96A61DA7-038E-426F-8BBB-930EFCD0CAC8}" destId="{209F18BB-34DB-402B-B90B-92512974949A}" srcOrd="0" destOrd="0" presId="urn:microsoft.com/office/officeart/2008/layout/VerticalCurvedList"/>
    <dgm:cxn modelId="{3A01F57D-46B3-46CC-AD8D-F73E4D5945E6}" type="presParOf" srcId="{B6E7EB3E-68ED-4990-8F9E-569126CD3B4D}" destId="{B6FB6664-4CDE-4F46-8FCC-509F649EF05A}" srcOrd="7" destOrd="0" presId="urn:microsoft.com/office/officeart/2008/layout/VerticalCurvedList"/>
    <dgm:cxn modelId="{62750C54-259C-4FF1-B539-404664460776}" type="presParOf" srcId="{B6E7EB3E-68ED-4990-8F9E-569126CD3B4D}" destId="{8970B08F-E15A-4108-BF70-B36CFF445952}" srcOrd="8" destOrd="0" presId="urn:microsoft.com/office/officeart/2008/layout/VerticalCurvedList"/>
    <dgm:cxn modelId="{0AD4786D-0DA7-44F4-A657-47005654DDD3}" type="presParOf" srcId="{8970B08F-E15A-4108-BF70-B36CFF445952}" destId="{A2941163-D783-43B6-B20F-30FFB73F9E24}" srcOrd="0" destOrd="0" presId="urn:microsoft.com/office/officeart/2008/layout/VerticalCurvedList"/>
    <dgm:cxn modelId="{2CCE4517-666E-4ED6-A25E-B3973C60580C}" type="presParOf" srcId="{B6E7EB3E-68ED-4990-8F9E-569126CD3B4D}" destId="{022497B6-2998-468B-820B-910D77B35498}" srcOrd="9" destOrd="0" presId="urn:microsoft.com/office/officeart/2008/layout/VerticalCurvedList"/>
    <dgm:cxn modelId="{C6F491FE-0B33-47F6-A37E-092D1F367473}" type="presParOf" srcId="{B6E7EB3E-68ED-4990-8F9E-569126CD3B4D}" destId="{363BB875-66A7-47C2-90A2-ED746106E122}" srcOrd="10" destOrd="0" presId="urn:microsoft.com/office/officeart/2008/layout/VerticalCurvedList"/>
    <dgm:cxn modelId="{9615D4C6-82B9-46BB-B44E-C76F241EE864}" type="presParOf" srcId="{363BB875-66A7-47C2-90A2-ED746106E122}" destId="{145B181A-BE6E-401E-A6FD-86374E4C659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70ED94-7CAC-4830-8C70-65D1F5698F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EC821F61-EDB6-4C6E-90E2-B323EA5721CD}">
      <dgm:prSet custT="1"/>
      <dgm:spPr/>
      <dgm:t>
        <a:bodyPr/>
        <a:lstStyle/>
        <a:p>
          <a:pPr rtl="0"/>
          <a:r>
            <a:rPr lang="en-GB" sz="3200" dirty="0">
              <a:latin typeface="Arial" panose="020B0604020202020204" pitchFamily="34" charset="0"/>
              <a:cs typeface="Arial" panose="020B0604020202020204" pitchFamily="34" charset="0"/>
            </a:rPr>
            <a:t>Set up a Major Incident team</a:t>
          </a:r>
        </a:p>
      </dgm:t>
    </dgm:pt>
    <dgm:pt modelId="{5BF68019-A5D1-4A79-9746-8CAD945836F8}" type="parTrans" cxnId="{33E8FC5A-F0E0-4DB7-BF80-04C31EC94D88}">
      <dgm:prSet/>
      <dgm:spPr/>
      <dgm:t>
        <a:bodyPr/>
        <a:lstStyle/>
        <a:p>
          <a:endParaRPr lang="en-GB"/>
        </a:p>
      </dgm:t>
    </dgm:pt>
    <dgm:pt modelId="{8E123685-B51B-4E0E-A94C-B36AE7CE5D31}" type="sibTrans" cxnId="{33E8FC5A-F0E0-4DB7-BF80-04C31EC94D88}">
      <dgm:prSet/>
      <dgm:spPr/>
      <dgm:t>
        <a:bodyPr/>
        <a:lstStyle/>
        <a:p>
          <a:endParaRPr lang="en-GB"/>
        </a:p>
      </dgm:t>
    </dgm:pt>
    <dgm:pt modelId="{C460053C-B110-4315-A961-F1D5D91A751A}">
      <dgm:prSet custT="1"/>
      <dgm:spPr/>
      <dgm:t>
        <a:bodyPr/>
        <a:lstStyle/>
        <a:p>
          <a:pPr algn="ctr" rtl="0"/>
          <a:r>
            <a:rPr lang="en-GB" sz="3200" dirty="0">
              <a:latin typeface="Arial" panose="020B0604020202020204" pitchFamily="34" charset="0"/>
              <a:cs typeface="Arial" panose="020B0604020202020204" pitchFamily="34" charset="0"/>
            </a:rPr>
            <a:t>Reviewed communications</a:t>
          </a:r>
        </a:p>
      </dgm:t>
    </dgm:pt>
    <dgm:pt modelId="{78B1288C-8E8E-4B23-9A5A-C7EB817E6B78}" type="parTrans" cxnId="{1A7DCF63-FB78-498B-9BD2-E2C2DACF6087}">
      <dgm:prSet/>
      <dgm:spPr/>
      <dgm:t>
        <a:bodyPr/>
        <a:lstStyle/>
        <a:p>
          <a:endParaRPr lang="en-GB"/>
        </a:p>
      </dgm:t>
    </dgm:pt>
    <dgm:pt modelId="{0F459181-BA37-4446-B9D9-A9287BD26CF9}" type="sibTrans" cxnId="{1A7DCF63-FB78-498B-9BD2-E2C2DACF6087}">
      <dgm:prSet/>
      <dgm:spPr/>
      <dgm:t>
        <a:bodyPr/>
        <a:lstStyle/>
        <a:p>
          <a:endParaRPr lang="en-GB"/>
        </a:p>
      </dgm:t>
    </dgm:pt>
    <dgm:pt modelId="{15E8A40E-55CC-4FCE-9E75-C152B349DE02}">
      <dgm:prSet custT="1"/>
      <dgm:spPr/>
      <dgm:t>
        <a:bodyPr/>
        <a:lstStyle/>
        <a:p>
          <a:pPr rtl="0"/>
          <a:r>
            <a:rPr lang="en-GB" sz="3200" dirty="0">
              <a:latin typeface="Arial" panose="020B0604020202020204" pitchFamily="34" charset="0"/>
              <a:cs typeface="Arial" panose="020B0604020202020204" pitchFamily="34" charset="0"/>
            </a:rPr>
            <a:t>Reviewed Operational Strategy</a:t>
          </a:r>
        </a:p>
      </dgm:t>
    </dgm:pt>
    <dgm:pt modelId="{95C8B238-7E2C-451A-B34F-8C5F71F453ED}" type="parTrans" cxnId="{A25ABF25-9C98-42BE-9333-F198DDE24123}">
      <dgm:prSet/>
      <dgm:spPr/>
      <dgm:t>
        <a:bodyPr/>
        <a:lstStyle/>
        <a:p>
          <a:endParaRPr lang="en-GB"/>
        </a:p>
      </dgm:t>
    </dgm:pt>
    <dgm:pt modelId="{F09BED2E-62C4-4C80-815E-B77034F5775C}" type="sibTrans" cxnId="{A25ABF25-9C98-42BE-9333-F198DDE24123}">
      <dgm:prSet/>
      <dgm:spPr/>
      <dgm:t>
        <a:bodyPr/>
        <a:lstStyle/>
        <a:p>
          <a:endParaRPr lang="en-GB"/>
        </a:p>
      </dgm:t>
    </dgm:pt>
    <dgm:pt modelId="{D42E9D50-9535-4B02-A2A5-118130955EA8}" type="pres">
      <dgm:prSet presAssocID="{3270ED94-7CAC-4830-8C70-65D1F5698FC5}" presName="diagram" presStyleCnt="0">
        <dgm:presLayoutVars>
          <dgm:dir/>
          <dgm:resizeHandles val="exact"/>
        </dgm:presLayoutVars>
      </dgm:prSet>
      <dgm:spPr/>
      <dgm:t>
        <a:bodyPr/>
        <a:lstStyle/>
        <a:p>
          <a:endParaRPr lang="en-GB"/>
        </a:p>
      </dgm:t>
    </dgm:pt>
    <dgm:pt modelId="{D944E73D-44C1-46EC-BA53-9A29C51BE7C0}" type="pres">
      <dgm:prSet presAssocID="{EC821F61-EDB6-4C6E-90E2-B323EA5721CD}" presName="node" presStyleLbl="node1" presStyleIdx="0" presStyleCnt="3">
        <dgm:presLayoutVars>
          <dgm:bulletEnabled val="1"/>
        </dgm:presLayoutVars>
      </dgm:prSet>
      <dgm:spPr/>
      <dgm:t>
        <a:bodyPr/>
        <a:lstStyle/>
        <a:p>
          <a:endParaRPr lang="en-GB"/>
        </a:p>
      </dgm:t>
    </dgm:pt>
    <dgm:pt modelId="{B9461EFD-9ADD-4337-A62A-A93636F80E33}" type="pres">
      <dgm:prSet presAssocID="{8E123685-B51B-4E0E-A94C-B36AE7CE5D31}" presName="sibTrans" presStyleCnt="0"/>
      <dgm:spPr/>
    </dgm:pt>
    <dgm:pt modelId="{EB94E203-045A-40F5-927C-6877E4B45BBE}" type="pres">
      <dgm:prSet presAssocID="{C460053C-B110-4315-A961-F1D5D91A751A}" presName="node" presStyleLbl="node1" presStyleIdx="1" presStyleCnt="3">
        <dgm:presLayoutVars>
          <dgm:bulletEnabled val="1"/>
        </dgm:presLayoutVars>
      </dgm:prSet>
      <dgm:spPr/>
      <dgm:t>
        <a:bodyPr/>
        <a:lstStyle/>
        <a:p>
          <a:endParaRPr lang="en-GB"/>
        </a:p>
      </dgm:t>
    </dgm:pt>
    <dgm:pt modelId="{F08F0EE0-6D34-47E2-AD5D-4714AB95375D}" type="pres">
      <dgm:prSet presAssocID="{0F459181-BA37-4446-B9D9-A9287BD26CF9}" presName="sibTrans" presStyleCnt="0"/>
      <dgm:spPr/>
    </dgm:pt>
    <dgm:pt modelId="{9FBBE6CF-7F01-4EDA-A11E-9F39D38B2217}" type="pres">
      <dgm:prSet presAssocID="{15E8A40E-55CC-4FCE-9E75-C152B349DE02}" presName="node" presStyleLbl="node1" presStyleIdx="2" presStyleCnt="3">
        <dgm:presLayoutVars>
          <dgm:bulletEnabled val="1"/>
        </dgm:presLayoutVars>
      </dgm:prSet>
      <dgm:spPr/>
      <dgm:t>
        <a:bodyPr/>
        <a:lstStyle/>
        <a:p>
          <a:endParaRPr lang="en-GB"/>
        </a:p>
      </dgm:t>
    </dgm:pt>
  </dgm:ptLst>
  <dgm:cxnLst>
    <dgm:cxn modelId="{1A7DCF63-FB78-498B-9BD2-E2C2DACF6087}" srcId="{3270ED94-7CAC-4830-8C70-65D1F5698FC5}" destId="{C460053C-B110-4315-A961-F1D5D91A751A}" srcOrd="1" destOrd="0" parTransId="{78B1288C-8E8E-4B23-9A5A-C7EB817E6B78}" sibTransId="{0F459181-BA37-4446-B9D9-A9287BD26CF9}"/>
    <dgm:cxn modelId="{9F7CFC27-9BA9-4DE3-B0D4-C6775AAFA00B}" type="presOf" srcId="{EC821F61-EDB6-4C6E-90E2-B323EA5721CD}" destId="{D944E73D-44C1-46EC-BA53-9A29C51BE7C0}" srcOrd="0" destOrd="0" presId="urn:microsoft.com/office/officeart/2005/8/layout/default"/>
    <dgm:cxn modelId="{A25ABF25-9C98-42BE-9333-F198DDE24123}" srcId="{3270ED94-7CAC-4830-8C70-65D1F5698FC5}" destId="{15E8A40E-55CC-4FCE-9E75-C152B349DE02}" srcOrd="2" destOrd="0" parTransId="{95C8B238-7E2C-451A-B34F-8C5F71F453ED}" sibTransId="{F09BED2E-62C4-4C80-815E-B77034F5775C}"/>
    <dgm:cxn modelId="{E7FED67F-AFD5-42DB-9131-4B76AEFFCB35}" type="presOf" srcId="{15E8A40E-55CC-4FCE-9E75-C152B349DE02}" destId="{9FBBE6CF-7F01-4EDA-A11E-9F39D38B2217}" srcOrd="0" destOrd="0" presId="urn:microsoft.com/office/officeart/2005/8/layout/default"/>
    <dgm:cxn modelId="{33E8FC5A-F0E0-4DB7-BF80-04C31EC94D88}" srcId="{3270ED94-7CAC-4830-8C70-65D1F5698FC5}" destId="{EC821F61-EDB6-4C6E-90E2-B323EA5721CD}" srcOrd="0" destOrd="0" parTransId="{5BF68019-A5D1-4A79-9746-8CAD945836F8}" sibTransId="{8E123685-B51B-4E0E-A94C-B36AE7CE5D31}"/>
    <dgm:cxn modelId="{05EF2CCA-D301-45B7-9536-17264FE26B0B}" type="presOf" srcId="{C460053C-B110-4315-A961-F1D5D91A751A}" destId="{EB94E203-045A-40F5-927C-6877E4B45BBE}" srcOrd="0" destOrd="0" presId="urn:microsoft.com/office/officeart/2005/8/layout/default"/>
    <dgm:cxn modelId="{D6FFFF48-EC91-4638-826D-2465F31288EC}" type="presOf" srcId="{3270ED94-7CAC-4830-8C70-65D1F5698FC5}" destId="{D42E9D50-9535-4B02-A2A5-118130955EA8}" srcOrd="0" destOrd="0" presId="urn:microsoft.com/office/officeart/2005/8/layout/default"/>
    <dgm:cxn modelId="{C8B1EF12-2F9F-4C03-951E-D45D9E576022}" type="presParOf" srcId="{D42E9D50-9535-4B02-A2A5-118130955EA8}" destId="{D944E73D-44C1-46EC-BA53-9A29C51BE7C0}" srcOrd="0" destOrd="0" presId="urn:microsoft.com/office/officeart/2005/8/layout/default"/>
    <dgm:cxn modelId="{313529BD-D3F4-4420-86A0-13D8B114EEF6}" type="presParOf" srcId="{D42E9D50-9535-4B02-A2A5-118130955EA8}" destId="{B9461EFD-9ADD-4337-A62A-A93636F80E33}" srcOrd="1" destOrd="0" presId="urn:microsoft.com/office/officeart/2005/8/layout/default"/>
    <dgm:cxn modelId="{1B917534-CBE1-44CA-B07C-6DDF0BEFF236}" type="presParOf" srcId="{D42E9D50-9535-4B02-A2A5-118130955EA8}" destId="{EB94E203-045A-40F5-927C-6877E4B45BBE}" srcOrd="2" destOrd="0" presId="urn:microsoft.com/office/officeart/2005/8/layout/default"/>
    <dgm:cxn modelId="{ECD4B64F-8D97-4162-A274-817194C88D13}" type="presParOf" srcId="{D42E9D50-9535-4B02-A2A5-118130955EA8}" destId="{F08F0EE0-6D34-47E2-AD5D-4714AB95375D}" srcOrd="3" destOrd="0" presId="urn:microsoft.com/office/officeart/2005/8/layout/default"/>
    <dgm:cxn modelId="{7ACF2311-E9E7-460D-A56B-045EE756036B}" type="presParOf" srcId="{D42E9D50-9535-4B02-A2A5-118130955EA8}" destId="{9FBBE6CF-7F01-4EDA-A11E-9F39D38B22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DCA47-018B-4A0A-A63A-407650D8033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7BAECB81-A0A2-4122-A63D-5805B454F767}">
      <dgm:prSet custT="1"/>
      <dgm:spPr/>
      <dgm:t>
        <a:bodyPr/>
        <a:lstStyle/>
        <a:p>
          <a:r>
            <a:rPr lang="en-GB" sz="2800" dirty="0">
              <a:latin typeface="Arial" panose="020B0604020202020204" pitchFamily="34" charset="0"/>
              <a:cs typeface="Arial" panose="020B0604020202020204" pitchFamily="34" charset="0"/>
            </a:rPr>
            <a:t>With colleagues…</a:t>
          </a:r>
        </a:p>
      </dgm:t>
    </dgm:pt>
    <dgm:pt modelId="{F08C1A9E-713E-4FF0-88D0-74F30C04070B}" type="sibTrans" cxnId="{C266F6B3-86AA-4EB8-BFD4-ADAB5A5D9ACB}">
      <dgm:prSet/>
      <dgm:spPr/>
      <dgm:t>
        <a:bodyPr/>
        <a:lstStyle/>
        <a:p>
          <a:endParaRPr lang="en-GB" sz="2000"/>
        </a:p>
      </dgm:t>
    </dgm:pt>
    <dgm:pt modelId="{6F690E91-6BD8-4295-ACB2-F66748E694C6}" type="parTrans" cxnId="{C266F6B3-86AA-4EB8-BFD4-ADAB5A5D9ACB}">
      <dgm:prSet/>
      <dgm:spPr/>
      <dgm:t>
        <a:bodyPr/>
        <a:lstStyle/>
        <a:p>
          <a:endParaRPr lang="en-GB" sz="2000"/>
        </a:p>
      </dgm:t>
    </dgm:pt>
    <dgm:pt modelId="{EB6078A9-F4D6-4346-8FF0-0B278468547F}">
      <dgm:prSet custT="1"/>
      <dgm:spPr/>
      <dgm:t>
        <a:bodyPr/>
        <a:lstStyle/>
        <a:p>
          <a:r>
            <a:rPr lang="en-GB" sz="2800" b="0" dirty="0">
              <a:solidFill>
                <a:schemeClr val="accent6"/>
              </a:solidFill>
              <a:latin typeface="Arial" panose="020B0604020202020204" pitchFamily="34" charset="0"/>
              <a:cs typeface="Arial" panose="020B0604020202020204" pitchFamily="34" charset="0"/>
            </a:rPr>
            <a:t>With customers…</a:t>
          </a:r>
        </a:p>
      </dgm:t>
    </dgm:pt>
    <dgm:pt modelId="{9DD3D17F-C553-468C-B9CB-76D6C5F14C8D}" type="parTrans" cxnId="{2B380806-4F09-4662-868A-396351300D02}">
      <dgm:prSet/>
      <dgm:spPr/>
      <dgm:t>
        <a:bodyPr/>
        <a:lstStyle/>
        <a:p>
          <a:endParaRPr lang="en-GB"/>
        </a:p>
      </dgm:t>
    </dgm:pt>
    <dgm:pt modelId="{3EE4B85B-F82D-4822-8685-E0A994761882}" type="sibTrans" cxnId="{2B380806-4F09-4662-868A-396351300D02}">
      <dgm:prSet/>
      <dgm:spPr/>
      <dgm:t>
        <a:bodyPr/>
        <a:lstStyle/>
        <a:p>
          <a:endParaRPr lang="en-GB"/>
        </a:p>
      </dgm:t>
    </dgm:pt>
    <dgm:pt modelId="{3AFA1817-BEC1-4943-B00F-EB5C12E49F17}">
      <dgm:prSet custT="1"/>
      <dgm:spPr/>
      <dgm:t>
        <a:bodyPr/>
        <a:lstStyle/>
        <a:p>
          <a:r>
            <a:rPr lang="en-GB" sz="2000" dirty="0">
              <a:latin typeface="Arial" panose="020B0604020202020204" pitchFamily="34" charset="0"/>
              <a:cs typeface="Arial" panose="020B0604020202020204" pitchFamily="34" charset="0"/>
            </a:rPr>
            <a:t>Early Warning Text System: Yellow/Amber/Red</a:t>
          </a:r>
        </a:p>
      </dgm:t>
    </dgm:pt>
    <dgm:pt modelId="{D87B256D-E6EE-4EE2-A8EA-8FBD4691AE2D}" type="parTrans" cxnId="{D96AEC22-C8FB-4C40-AAF5-ADB718E705CB}">
      <dgm:prSet/>
      <dgm:spPr/>
      <dgm:t>
        <a:bodyPr/>
        <a:lstStyle/>
        <a:p>
          <a:endParaRPr lang="en-GB"/>
        </a:p>
      </dgm:t>
    </dgm:pt>
    <dgm:pt modelId="{BB7C7B7D-D632-49D0-9226-3E21F2FCF996}" type="sibTrans" cxnId="{D96AEC22-C8FB-4C40-AAF5-ADB718E705CB}">
      <dgm:prSet/>
      <dgm:spPr/>
      <dgm:t>
        <a:bodyPr/>
        <a:lstStyle/>
        <a:p>
          <a:endParaRPr lang="en-GB"/>
        </a:p>
      </dgm:t>
    </dgm:pt>
    <dgm:pt modelId="{07274797-447D-4195-A0F3-6BB072A6D57E}">
      <dgm:prSet custT="1"/>
      <dgm:spPr/>
      <dgm:t>
        <a:bodyPr/>
        <a:lstStyle/>
        <a:p>
          <a:r>
            <a:rPr lang="en-GB" sz="2000" dirty="0">
              <a:latin typeface="Arial" panose="020B0604020202020204" pitchFamily="34" charset="0"/>
              <a:cs typeface="Arial" panose="020B0604020202020204" pitchFamily="34" charset="0"/>
            </a:rPr>
            <a:t>WhatsApp</a:t>
          </a:r>
        </a:p>
      </dgm:t>
    </dgm:pt>
    <dgm:pt modelId="{86CB2567-C728-48B3-8998-973182BF7BA1}" type="parTrans" cxnId="{C780F7E2-34F2-4182-BDBA-86CE29E03CFD}">
      <dgm:prSet/>
      <dgm:spPr/>
      <dgm:t>
        <a:bodyPr/>
        <a:lstStyle/>
        <a:p>
          <a:endParaRPr lang="en-GB"/>
        </a:p>
      </dgm:t>
    </dgm:pt>
    <dgm:pt modelId="{BA53AE50-815B-42E2-BE43-CB1FD7ACAB8B}" type="sibTrans" cxnId="{C780F7E2-34F2-4182-BDBA-86CE29E03CFD}">
      <dgm:prSet/>
      <dgm:spPr/>
      <dgm:t>
        <a:bodyPr/>
        <a:lstStyle/>
        <a:p>
          <a:endParaRPr lang="en-GB"/>
        </a:p>
      </dgm:t>
    </dgm:pt>
    <dgm:pt modelId="{ED961487-05AF-4A16-9628-E47010209FE8}">
      <dgm:prSet custT="1"/>
      <dgm:spPr/>
      <dgm:t>
        <a:bodyPr/>
        <a:lstStyle/>
        <a:p>
          <a:r>
            <a:rPr lang="en-GB" sz="2000" dirty="0">
              <a:latin typeface="Arial" panose="020B0604020202020204" pitchFamily="34" charset="0"/>
              <a:cs typeface="Arial" panose="020B0604020202020204" pitchFamily="34" charset="0"/>
            </a:rPr>
            <a:t>Reinforced customer call centre</a:t>
          </a:r>
        </a:p>
      </dgm:t>
    </dgm:pt>
    <dgm:pt modelId="{027061B0-D789-4E65-A91A-40BE919789F7}" type="parTrans" cxnId="{8C721A33-D6B6-4D83-83E9-E111FAFA88EB}">
      <dgm:prSet/>
      <dgm:spPr/>
      <dgm:t>
        <a:bodyPr/>
        <a:lstStyle/>
        <a:p>
          <a:endParaRPr lang="en-GB"/>
        </a:p>
      </dgm:t>
    </dgm:pt>
    <dgm:pt modelId="{D2A94164-973B-4F05-9298-1D4D2B76C1A0}" type="sibTrans" cxnId="{8C721A33-D6B6-4D83-83E9-E111FAFA88EB}">
      <dgm:prSet/>
      <dgm:spPr/>
      <dgm:t>
        <a:bodyPr/>
        <a:lstStyle/>
        <a:p>
          <a:endParaRPr lang="en-GB"/>
        </a:p>
      </dgm:t>
    </dgm:pt>
    <dgm:pt modelId="{24AB5B9A-3295-4FEB-953A-3332DE886C73}">
      <dgm:prSet custT="1"/>
      <dgm:spPr/>
      <dgm:t>
        <a:bodyPr/>
        <a:lstStyle/>
        <a:p>
          <a:r>
            <a:rPr lang="en-GB" sz="2000" dirty="0">
              <a:latin typeface="Arial" panose="020B0604020202020204" pitchFamily="34" charset="0"/>
              <a:cs typeface="Arial" panose="020B0604020202020204" pitchFamily="34" charset="0"/>
            </a:rPr>
            <a:t>Emergency website &amp; social media </a:t>
          </a:r>
        </a:p>
      </dgm:t>
    </dgm:pt>
    <dgm:pt modelId="{95765E01-EB3E-4CC3-AACC-931096962656}" type="parTrans" cxnId="{959157DE-79E5-4C3C-ACCE-4B389D6FAF09}">
      <dgm:prSet/>
      <dgm:spPr/>
      <dgm:t>
        <a:bodyPr/>
        <a:lstStyle/>
        <a:p>
          <a:endParaRPr lang="en-GB"/>
        </a:p>
      </dgm:t>
    </dgm:pt>
    <dgm:pt modelId="{B28F3CDE-0642-4BE8-BE44-0C6C9FB031B8}" type="sibTrans" cxnId="{959157DE-79E5-4C3C-ACCE-4B389D6FAF09}">
      <dgm:prSet/>
      <dgm:spPr/>
      <dgm:t>
        <a:bodyPr/>
        <a:lstStyle/>
        <a:p>
          <a:endParaRPr lang="en-GB"/>
        </a:p>
      </dgm:t>
    </dgm:pt>
    <dgm:pt modelId="{AF088FAC-02E6-475D-B3E9-708EBE6E67E7}">
      <dgm:prSet custT="1"/>
      <dgm:spPr/>
      <dgm:t>
        <a:bodyPr/>
        <a:lstStyle/>
        <a:p>
          <a:r>
            <a:rPr lang="en-GB" sz="2000" dirty="0">
              <a:latin typeface="Arial" panose="020B0604020202020204" pitchFamily="34" charset="0"/>
              <a:cs typeface="Arial" panose="020B0604020202020204" pitchFamily="34" charset="0"/>
            </a:rPr>
            <a:t>Media strategy – regular updates</a:t>
          </a:r>
        </a:p>
      </dgm:t>
    </dgm:pt>
    <dgm:pt modelId="{89A3A5E9-1DE1-4EBF-B88E-349DE817FBC6}" type="parTrans" cxnId="{EAFC12D8-918E-4E21-AE8C-26E97AA5EBD9}">
      <dgm:prSet/>
      <dgm:spPr/>
      <dgm:t>
        <a:bodyPr/>
        <a:lstStyle/>
        <a:p>
          <a:endParaRPr lang="en-GB"/>
        </a:p>
      </dgm:t>
    </dgm:pt>
    <dgm:pt modelId="{99E3B98F-A925-43CE-B2AA-5979D7F69093}" type="sibTrans" cxnId="{EAFC12D8-918E-4E21-AE8C-26E97AA5EBD9}">
      <dgm:prSet/>
      <dgm:spPr/>
      <dgm:t>
        <a:bodyPr/>
        <a:lstStyle/>
        <a:p>
          <a:endParaRPr lang="en-GB"/>
        </a:p>
      </dgm:t>
    </dgm:pt>
    <dgm:pt modelId="{60CAA34B-BA9C-455B-940D-D7948173035A}">
      <dgm:prSet custT="1"/>
      <dgm:spPr/>
      <dgm:t>
        <a:bodyPr/>
        <a:lstStyle/>
        <a:p>
          <a:r>
            <a:rPr lang="en-GB" sz="2000" dirty="0">
              <a:latin typeface="Arial" panose="020B0604020202020204" pitchFamily="34" charset="0"/>
              <a:cs typeface="Arial" panose="020B0604020202020204" pitchFamily="34" charset="0"/>
            </a:rPr>
            <a:t>New cards and letters</a:t>
          </a:r>
        </a:p>
      </dgm:t>
    </dgm:pt>
    <dgm:pt modelId="{309768E9-4294-4493-825A-E73C598A5F43}" type="parTrans" cxnId="{38A26C6A-4D20-4AA5-BE0C-83984A1DC766}">
      <dgm:prSet/>
      <dgm:spPr/>
      <dgm:t>
        <a:bodyPr/>
        <a:lstStyle/>
        <a:p>
          <a:endParaRPr lang="en-GB"/>
        </a:p>
      </dgm:t>
    </dgm:pt>
    <dgm:pt modelId="{2C2D59C7-6DB4-4CB8-97BD-50705E1191BE}" type="sibTrans" cxnId="{38A26C6A-4D20-4AA5-BE0C-83984A1DC766}">
      <dgm:prSet/>
      <dgm:spPr/>
      <dgm:t>
        <a:bodyPr/>
        <a:lstStyle/>
        <a:p>
          <a:endParaRPr lang="en-GB"/>
        </a:p>
      </dgm:t>
    </dgm:pt>
    <dgm:pt modelId="{C8622BC5-BF86-4C58-A20A-2ACDCB1DB2FF}" type="pres">
      <dgm:prSet presAssocID="{FB4DCA47-018B-4A0A-A63A-407650D80338}" presName="Name0" presStyleCnt="0">
        <dgm:presLayoutVars>
          <dgm:dir/>
          <dgm:animLvl val="lvl"/>
          <dgm:resizeHandles val="exact"/>
        </dgm:presLayoutVars>
      </dgm:prSet>
      <dgm:spPr/>
      <dgm:t>
        <a:bodyPr/>
        <a:lstStyle/>
        <a:p>
          <a:endParaRPr lang="en-GB"/>
        </a:p>
      </dgm:t>
    </dgm:pt>
    <dgm:pt modelId="{9AD6F7FC-B5FA-4C89-965A-9539F5988BC5}" type="pres">
      <dgm:prSet presAssocID="{7BAECB81-A0A2-4122-A63D-5805B454F767}" presName="composite" presStyleCnt="0"/>
      <dgm:spPr/>
    </dgm:pt>
    <dgm:pt modelId="{8023F10D-7B62-4B52-A6C6-54321C1D66A3}" type="pres">
      <dgm:prSet presAssocID="{7BAECB81-A0A2-4122-A63D-5805B454F767}" presName="parTx" presStyleLbl="alignNode1" presStyleIdx="0" presStyleCnt="2" custLinFactNeighborX="-1605" custLinFactNeighborY="-1040">
        <dgm:presLayoutVars>
          <dgm:chMax val="0"/>
          <dgm:chPref val="0"/>
          <dgm:bulletEnabled val="1"/>
        </dgm:presLayoutVars>
      </dgm:prSet>
      <dgm:spPr/>
      <dgm:t>
        <a:bodyPr/>
        <a:lstStyle/>
        <a:p>
          <a:endParaRPr lang="en-GB"/>
        </a:p>
      </dgm:t>
    </dgm:pt>
    <dgm:pt modelId="{47F2FC19-F3A6-4BF4-A6DA-004F59D7B702}" type="pres">
      <dgm:prSet presAssocID="{7BAECB81-A0A2-4122-A63D-5805B454F767}" presName="desTx" presStyleLbl="alignAccFollowNode1" presStyleIdx="0" presStyleCnt="2" custLinFactNeighborX="-1605" custLinFactNeighborY="1049">
        <dgm:presLayoutVars>
          <dgm:bulletEnabled val="1"/>
        </dgm:presLayoutVars>
      </dgm:prSet>
      <dgm:spPr/>
      <dgm:t>
        <a:bodyPr/>
        <a:lstStyle/>
        <a:p>
          <a:endParaRPr lang="en-GB"/>
        </a:p>
      </dgm:t>
    </dgm:pt>
    <dgm:pt modelId="{94F8A849-16A5-4450-A8D2-137BD9E1A01F}" type="pres">
      <dgm:prSet presAssocID="{F08C1A9E-713E-4FF0-88D0-74F30C04070B}" presName="space" presStyleCnt="0"/>
      <dgm:spPr/>
    </dgm:pt>
    <dgm:pt modelId="{56B27703-C076-41DF-BA43-FAA5F1487F06}" type="pres">
      <dgm:prSet presAssocID="{EB6078A9-F4D6-4346-8FF0-0B278468547F}" presName="composite" presStyleCnt="0"/>
      <dgm:spPr/>
    </dgm:pt>
    <dgm:pt modelId="{D1EE4C46-F28D-45D2-A0D9-EB73124AEEA0}" type="pres">
      <dgm:prSet presAssocID="{EB6078A9-F4D6-4346-8FF0-0B278468547F}" presName="parTx" presStyleLbl="alignNode1" presStyleIdx="1" presStyleCnt="2">
        <dgm:presLayoutVars>
          <dgm:chMax val="0"/>
          <dgm:chPref val="0"/>
          <dgm:bulletEnabled val="1"/>
        </dgm:presLayoutVars>
      </dgm:prSet>
      <dgm:spPr/>
      <dgm:t>
        <a:bodyPr/>
        <a:lstStyle/>
        <a:p>
          <a:endParaRPr lang="en-GB"/>
        </a:p>
      </dgm:t>
    </dgm:pt>
    <dgm:pt modelId="{15E2780D-7367-4F89-AB6A-A342E5FC1710}" type="pres">
      <dgm:prSet presAssocID="{EB6078A9-F4D6-4346-8FF0-0B278468547F}" presName="desTx" presStyleLbl="alignAccFollowNode1" presStyleIdx="1" presStyleCnt="2">
        <dgm:presLayoutVars>
          <dgm:bulletEnabled val="1"/>
        </dgm:presLayoutVars>
      </dgm:prSet>
      <dgm:spPr/>
      <dgm:t>
        <a:bodyPr/>
        <a:lstStyle/>
        <a:p>
          <a:endParaRPr lang="en-GB"/>
        </a:p>
      </dgm:t>
    </dgm:pt>
  </dgm:ptLst>
  <dgm:cxnLst>
    <dgm:cxn modelId="{9FCE2760-9F78-4C1A-A9BE-13CF50808AEE}" type="presOf" srcId="{60CAA34B-BA9C-455B-940D-D7948173035A}" destId="{15E2780D-7367-4F89-AB6A-A342E5FC1710}" srcOrd="0" destOrd="3" presId="urn:microsoft.com/office/officeart/2005/8/layout/hList1"/>
    <dgm:cxn modelId="{1D1C8B0E-7726-4779-B3D2-0EC2A82A2B25}" type="presOf" srcId="{24AB5B9A-3295-4FEB-953A-3332DE886C73}" destId="{15E2780D-7367-4F89-AB6A-A342E5FC1710}" srcOrd="0" destOrd="1" presId="urn:microsoft.com/office/officeart/2005/8/layout/hList1"/>
    <dgm:cxn modelId="{38A26C6A-4D20-4AA5-BE0C-83984A1DC766}" srcId="{EB6078A9-F4D6-4346-8FF0-0B278468547F}" destId="{60CAA34B-BA9C-455B-940D-D7948173035A}" srcOrd="3" destOrd="0" parTransId="{309768E9-4294-4493-825A-E73C598A5F43}" sibTransId="{2C2D59C7-6DB4-4CB8-97BD-50705E1191BE}"/>
    <dgm:cxn modelId="{EAFC12D8-918E-4E21-AE8C-26E97AA5EBD9}" srcId="{EB6078A9-F4D6-4346-8FF0-0B278468547F}" destId="{AF088FAC-02E6-475D-B3E9-708EBE6E67E7}" srcOrd="2" destOrd="0" parTransId="{89A3A5E9-1DE1-4EBF-B88E-349DE817FBC6}" sibTransId="{99E3B98F-A925-43CE-B2AA-5979D7F69093}"/>
    <dgm:cxn modelId="{C266F6B3-86AA-4EB8-BFD4-ADAB5A5D9ACB}" srcId="{FB4DCA47-018B-4A0A-A63A-407650D80338}" destId="{7BAECB81-A0A2-4122-A63D-5805B454F767}" srcOrd="0" destOrd="0" parTransId="{6F690E91-6BD8-4295-ACB2-F66748E694C6}" sibTransId="{F08C1A9E-713E-4FF0-88D0-74F30C04070B}"/>
    <dgm:cxn modelId="{A56CDC00-9137-4266-A4AB-D9BA246193F2}" type="presOf" srcId="{ED961487-05AF-4A16-9628-E47010209FE8}" destId="{15E2780D-7367-4F89-AB6A-A342E5FC1710}" srcOrd="0" destOrd="0" presId="urn:microsoft.com/office/officeart/2005/8/layout/hList1"/>
    <dgm:cxn modelId="{DA377DED-EBD9-47DE-9FA2-8453FD1BAF8D}" type="presOf" srcId="{07274797-447D-4195-A0F3-6BB072A6D57E}" destId="{47F2FC19-F3A6-4BF4-A6DA-004F59D7B702}" srcOrd="0" destOrd="1" presId="urn:microsoft.com/office/officeart/2005/8/layout/hList1"/>
    <dgm:cxn modelId="{AFD53846-F429-4B3D-A0FB-767C5A90145B}" type="presOf" srcId="{FB4DCA47-018B-4A0A-A63A-407650D80338}" destId="{C8622BC5-BF86-4C58-A20A-2ACDCB1DB2FF}" srcOrd="0" destOrd="0" presId="urn:microsoft.com/office/officeart/2005/8/layout/hList1"/>
    <dgm:cxn modelId="{D96AEC22-C8FB-4C40-AAF5-ADB718E705CB}" srcId="{7BAECB81-A0A2-4122-A63D-5805B454F767}" destId="{3AFA1817-BEC1-4943-B00F-EB5C12E49F17}" srcOrd="0" destOrd="0" parTransId="{D87B256D-E6EE-4EE2-A8EA-8FBD4691AE2D}" sibTransId="{BB7C7B7D-D632-49D0-9226-3E21F2FCF996}"/>
    <dgm:cxn modelId="{D49E92FB-C4E0-4993-BC9B-78562FBF7189}" type="presOf" srcId="{EB6078A9-F4D6-4346-8FF0-0B278468547F}" destId="{D1EE4C46-F28D-45D2-A0D9-EB73124AEEA0}" srcOrd="0" destOrd="0" presId="urn:microsoft.com/office/officeart/2005/8/layout/hList1"/>
    <dgm:cxn modelId="{85C2D14B-DDEA-4049-A7A2-1EECDF180933}" type="presOf" srcId="{7BAECB81-A0A2-4122-A63D-5805B454F767}" destId="{8023F10D-7B62-4B52-A6C6-54321C1D66A3}" srcOrd="0" destOrd="0" presId="urn:microsoft.com/office/officeart/2005/8/layout/hList1"/>
    <dgm:cxn modelId="{D73298FB-2CD1-4103-9B0F-9C075681C0A1}" type="presOf" srcId="{AF088FAC-02E6-475D-B3E9-708EBE6E67E7}" destId="{15E2780D-7367-4F89-AB6A-A342E5FC1710}" srcOrd="0" destOrd="2" presId="urn:microsoft.com/office/officeart/2005/8/layout/hList1"/>
    <dgm:cxn modelId="{8C721A33-D6B6-4D83-83E9-E111FAFA88EB}" srcId="{EB6078A9-F4D6-4346-8FF0-0B278468547F}" destId="{ED961487-05AF-4A16-9628-E47010209FE8}" srcOrd="0" destOrd="0" parTransId="{027061B0-D789-4E65-A91A-40BE919789F7}" sibTransId="{D2A94164-973B-4F05-9298-1D4D2B76C1A0}"/>
    <dgm:cxn modelId="{1EF1F8E6-D1F7-49AC-B63B-E5CF293052B1}" type="presOf" srcId="{3AFA1817-BEC1-4943-B00F-EB5C12E49F17}" destId="{47F2FC19-F3A6-4BF4-A6DA-004F59D7B702}" srcOrd="0" destOrd="0" presId="urn:microsoft.com/office/officeart/2005/8/layout/hList1"/>
    <dgm:cxn modelId="{C780F7E2-34F2-4182-BDBA-86CE29E03CFD}" srcId="{7BAECB81-A0A2-4122-A63D-5805B454F767}" destId="{07274797-447D-4195-A0F3-6BB072A6D57E}" srcOrd="1" destOrd="0" parTransId="{86CB2567-C728-48B3-8998-973182BF7BA1}" sibTransId="{BA53AE50-815B-42E2-BE43-CB1FD7ACAB8B}"/>
    <dgm:cxn modelId="{959157DE-79E5-4C3C-ACCE-4B389D6FAF09}" srcId="{EB6078A9-F4D6-4346-8FF0-0B278468547F}" destId="{24AB5B9A-3295-4FEB-953A-3332DE886C73}" srcOrd="1" destOrd="0" parTransId="{95765E01-EB3E-4CC3-AACC-931096962656}" sibTransId="{B28F3CDE-0642-4BE8-BE44-0C6C9FB031B8}"/>
    <dgm:cxn modelId="{2B380806-4F09-4662-868A-396351300D02}" srcId="{FB4DCA47-018B-4A0A-A63A-407650D80338}" destId="{EB6078A9-F4D6-4346-8FF0-0B278468547F}" srcOrd="1" destOrd="0" parTransId="{9DD3D17F-C553-468C-B9CB-76D6C5F14C8D}" sibTransId="{3EE4B85B-F82D-4822-8685-E0A994761882}"/>
    <dgm:cxn modelId="{36A58058-0F10-444D-88A9-F3B3B1CAD980}" type="presParOf" srcId="{C8622BC5-BF86-4C58-A20A-2ACDCB1DB2FF}" destId="{9AD6F7FC-B5FA-4C89-965A-9539F5988BC5}" srcOrd="0" destOrd="0" presId="urn:microsoft.com/office/officeart/2005/8/layout/hList1"/>
    <dgm:cxn modelId="{FD664A5E-B749-44DC-857C-B841069A6E7C}" type="presParOf" srcId="{9AD6F7FC-B5FA-4C89-965A-9539F5988BC5}" destId="{8023F10D-7B62-4B52-A6C6-54321C1D66A3}" srcOrd="0" destOrd="0" presId="urn:microsoft.com/office/officeart/2005/8/layout/hList1"/>
    <dgm:cxn modelId="{582EAAFD-AFB1-4C9D-B8CB-746D585EADAA}" type="presParOf" srcId="{9AD6F7FC-B5FA-4C89-965A-9539F5988BC5}" destId="{47F2FC19-F3A6-4BF4-A6DA-004F59D7B702}" srcOrd="1" destOrd="0" presId="urn:microsoft.com/office/officeart/2005/8/layout/hList1"/>
    <dgm:cxn modelId="{ABFE3E95-E0A6-4A1B-8624-CC33782EC1EA}" type="presParOf" srcId="{C8622BC5-BF86-4C58-A20A-2ACDCB1DB2FF}" destId="{94F8A849-16A5-4450-A8D2-137BD9E1A01F}" srcOrd="1" destOrd="0" presId="urn:microsoft.com/office/officeart/2005/8/layout/hList1"/>
    <dgm:cxn modelId="{54B4ABCA-ACEF-4BFF-A001-EB1AB01B391F}" type="presParOf" srcId="{C8622BC5-BF86-4C58-A20A-2ACDCB1DB2FF}" destId="{56B27703-C076-41DF-BA43-FAA5F1487F06}" srcOrd="2" destOrd="0" presId="urn:microsoft.com/office/officeart/2005/8/layout/hList1"/>
    <dgm:cxn modelId="{E438D7EA-CC68-414F-9C35-6DD0370E780E}" type="presParOf" srcId="{56B27703-C076-41DF-BA43-FAA5F1487F06}" destId="{D1EE4C46-F28D-45D2-A0D9-EB73124AEEA0}" srcOrd="0" destOrd="0" presId="urn:microsoft.com/office/officeart/2005/8/layout/hList1"/>
    <dgm:cxn modelId="{946FD143-C8D0-42FD-8915-FD4E386C2AC8}" type="presParOf" srcId="{56B27703-C076-41DF-BA43-FAA5F1487F06}" destId="{15E2780D-7367-4F89-AB6A-A342E5FC17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75BFA-1FE8-48EA-B3D4-9D26CCFBD38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964C275B-5B6C-4124-9235-F023D2767C92}">
      <dgm:prSet phldrT="[Text]"/>
      <dgm:spPr>
        <a:solidFill>
          <a:srgbClr val="C5F808"/>
        </a:solidFill>
      </dgm:spPr>
      <dgm:t>
        <a:bodyPr/>
        <a:lstStyle/>
        <a:p>
          <a:r>
            <a:rPr lang="en-GB" dirty="0">
              <a:latin typeface="Arial" panose="020B0604020202020204" pitchFamily="34" charset="0"/>
              <a:cs typeface="Arial" panose="020B0604020202020204" pitchFamily="34" charset="0"/>
            </a:rPr>
            <a:t>Major incident exercise</a:t>
          </a:r>
        </a:p>
      </dgm:t>
    </dgm:pt>
    <dgm:pt modelId="{6AE80FAF-6DD4-4BDB-9B55-5CED1BD566B7}" type="parTrans" cxnId="{AC427705-8C06-47BA-BCEE-18DA7526664B}">
      <dgm:prSet/>
      <dgm:spPr/>
      <dgm:t>
        <a:bodyPr/>
        <a:lstStyle/>
        <a:p>
          <a:endParaRPr lang="en-GB"/>
        </a:p>
      </dgm:t>
    </dgm:pt>
    <dgm:pt modelId="{5B7DDBBD-30F8-4294-89B5-48612B6000CA}" type="sibTrans" cxnId="{AC427705-8C06-47BA-BCEE-18DA7526664B}">
      <dgm:prSet/>
      <dgm:spPr/>
      <dgm:t>
        <a:bodyPr/>
        <a:lstStyle/>
        <a:p>
          <a:endParaRPr lang="en-GB"/>
        </a:p>
      </dgm:t>
    </dgm:pt>
    <dgm:pt modelId="{88E68882-D797-4EF7-BA69-9260CBF2A8E1}">
      <dgm:prSet phldrT="[Text]"/>
      <dgm:spPr>
        <a:solidFill>
          <a:srgbClr val="1CBECA"/>
        </a:solidFill>
      </dgm:spPr>
      <dgm:t>
        <a:bodyPr/>
        <a:lstStyle/>
        <a:p>
          <a:r>
            <a:rPr lang="en-GB" dirty="0">
              <a:latin typeface="Arial" panose="020B0604020202020204" pitchFamily="34" charset="0"/>
              <a:cs typeface="Arial" panose="020B0604020202020204" pitchFamily="34" charset="0"/>
            </a:rPr>
            <a:t>Based on loss of supply to homes and businesses in Cardiff – affecting more than 400,000 people</a:t>
          </a:r>
        </a:p>
      </dgm:t>
    </dgm:pt>
    <dgm:pt modelId="{804230D7-C1B7-42D6-B8DD-836A8D6FF0B8}" type="parTrans" cxnId="{7F97029F-6785-4ADC-8D90-A0A644ED1D74}">
      <dgm:prSet/>
      <dgm:spPr/>
      <dgm:t>
        <a:bodyPr/>
        <a:lstStyle/>
        <a:p>
          <a:endParaRPr lang="en-GB"/>
        </a:p>
      </dgm:t>
    </dgm:pt>
    <dgm:pt modelId="{17FA879B-3CFD-4EF1-9209-5D7B6458394F}" type="sibTrans" cxnId="{7F97029F-6785-4ADC-8D90-A0A644ED1D74}">
      <dgm:prSet/>
      <dgm:spPr/>
      <dgm:t>
        <a:bodyPr/>
        <a:lstStyle/>
        <a:p>
          <a:endParaRPr lang="en-GB"/>
        </a:p>
      </dgm:t>
    </dgm:pt>
    <dgm:pt modelId="{43F97E32-8126-49E5-9941-2FDA5646DCAE}">
      <dgm:prSet/>
      <dgm:spPr>
        <a:solidFill>
          <a:srgbClr val="1CBECA"/>
        </a:solidFill>
      </dgm:spPr>
      <dgm:t>
        <a:bodyPr/>
        <a:lstStyle/>
        <a:p>
          <a:r>
            <a:rPr lang="en-GB" dirty="0">
              <a:latin typeface="Arial" panose="020B0604020202020204" pitchFamily="34" charset="0"/>
              <a:cs typeface="Arial" panose="020B0604020202020204" pitchFamily="34" charset="0"/>
            </a:rPr>
            <a:t>Exercise indicated that we could restore supplies within a week – but challenging! </a:t>
          </a:r>
        </a:p>
      </dgm:t>
    </dgm:pt>
    <dgm:pt modelId="{1D9B1E79-1929-44C5-972A-9702257DD4E2}" type="parTrans" cxnId="{22A689DF-D998-44BF-898B-57345B1EF781}">
      <dgm:prSet/>
      <dgm:spPr/>
      <dgm:t>
        <a:bodyPr/>
        <a:lstStyle/>
        <a:p>
          <a:endParaRPr lang="en-GB"/>
        </a:p>
      </dgm:t>
    </dgm:pt>
    <dgm:pt modelId="{EDED3D53-EC08-44B6-95B1-4F62663CDA4C}" type="sibTrans" cxnId="{22A689DF-D998-44BF-898B-57345B1EF781}">
      <dgm:prSet/>
      <dgm:spPr/>
      <dgm:t>
        <a:bodyPr/>
        <a:lstStyle/>
        <a:p>
          <a:endParaRPr lang="en-GB"/>
        </a:p>
      </dgm:t>
    </dgm:pt>
    <dgm:pt modelId="{0EADCEF0-324E-4BB8-830B-AE93211498B2}">
      <dgm:prSet/>
      <dgm:spPr>
        <a:solidFill>
          <a:srgbClr val="1CBECA"/>
        </a:solidFill>
      </dgm:spPr>
      <dgm:t>
        <a:bodyPr/>
        <a:lstStyle/>
        <a:p>
          <a:r>
            <a:rPr lang="en-GB" dirty="0">
              <a:latin typeface="Arial" panose="020B0604020202020204" pitchFamily="34" charset="0"/>
              <a:cs typeface="Arial" panose="020B0604020202020204" pitchFamily="34" charset="0"/>
            </a:rPr>
            <a:t>Continued to evolve our plans in light of this</a:t>
          </a:r>
        </a:p>
      </dgm:t>
    </dgm:pt>
    <dgm:pt modelId="{1748C939-ADE0-4C50-9BFE-6BBB52A84945}" type="parTrans" cxnId="{11A4AA53-39A5-4B7A-B258-D884861FF3F8}">
      <dgm:prSet/>
      <dgm:spPr/>
      <dgm:t>
        <a:bodyPr/>
        <a:lstStyle/>
        <a:p>
          <a:endParaRPr lang="en-GB"/>
        </a:p>
      </dgm:t>
    </dgm:pt>
    <dgm:pt modelId="{C874E276-4395-4ED4-AD2F-EEFCD2BD7C69}" type="sibTrans" cxnId="{11A4AA53-39A5-4B7A-B258-D884861FF3F8}">
      <dgm:prSet/>
      <dgm:spPr/>
      <dgm:t>
        <a:bodyPr/>
        <a:lstStyle/>
        <a:p>
          <a:endParaRPr lang="en-GB"/>
        </a:p>
      </dgm:t>
    </dgm:pt>
    <dgm:pt modelId="{141487CA-8E77-4774-BDBB-BEEBE9A0FA4F}">
      <dgm:prSet/>
      <dgm:spPr>
        <a:solidFill>
          <a:srgbClr val="1CBECA"/>
        </a:solidFill>
      </dgm:spPr>
      <dgm:t>
        <a:bodyPr/>
        <a:lstStyle/>
        <a:p>
          <a:r>
            <a:rPr lang="en-GB" dirty="0">
              <a:latin typeface="Arial" panose="020B0604020202020204" pitchFamily="34" charset="0"/>
              <a:cs typeface="Arial" panose="020B0604020202020204" pitchFamily="34" charset="0"/>
            </a:rPr>
            <a:t>Sometime in May 2017, this year’s major incident exercise</a:t>
          </a:r>
        </a:p>
      </dgm:t>
    </dgm:pt>
    <dgm:pt modelId="{1B5FB2A8-54DC-4F68-B78E-903193AE17D4}" type="parTrans" cxnId="{F979BD73-9CE8-4692-B309-7B4E5BBE21B8}">
      <dgm:prSet/>
      <dgm:spPr/>
      <dgm:t>
        <a:bodyPr/>
        <a:lstStyle/>
        <a:p>
          <a:endParaRPr lang="en-GB"/>
        </a:p>
      </dgm:t>
    </dgm:pt>
    <dgm:pt modelId="{D54B0C3E-6896-4DB0-A9DA-E0C84A52327F}" type="sibTrans" cxnId="{F979BD73-9CE8-4692-B309-7B4E5BBE21B8}">
      <dgm:prSet/>
      <dgm:spPr/>
      <dgm:t>
        <a:bodyPr/>
        <a:lstStyle/>
        <a:p>
          <a:endParaRPr lang="en-GB"/>
        </a:p>
      </dgm:t>
    </dgm:pt>
    <dgm:pt modelId="{31FE393B-E67E-4280-BB3C-7F2E5996F50D}" type="pres">
      <dgm:prSet presAssocID="{34975BFA-1FE8-48EA-B3D4-9D26CCFBD381}" presName="diagram" presStyleCnt="0">
        <dgm:presLayoutVars>
          <dgm:chMax val="1"/>
          <dgm:dir/>
          <dgm:animLvl val="ctr"/>
          <dgm:resizeHandles val="exact"/>
        </dgm:presLayoutVars>
      </dgm:prSet>
      <dgm:spPr/>
      <dgm:t>
        <a:bodyPr/>
        <a:lstStyle/>
        <a:p>
          <a:endParaRPr lang="en-GB"/>
        </a:p>
      </dgm:t>
    </dgm:pt>
    <dgm:pt modelId="{3224BFA8-3AEB-4B82-B3D9-48022A87A14D}" type="pres">
      <dgm:prSet presAssocID="{34975BFA-1FE8-48EA-B3D4-9D26CCFBD381}" presName="matrix" presStyleCnt="0"/>
      <dgm:spPr/>
    </dgm:pt>
    <dgm:pt modelId="{9700A269-FD6E-4892-91D9-4E746FC841D8}" type="pres">
      <dgm:prSet presAssocID="{34975BFA-1FE8-48EA-B3D4-9D26CCFBD381}" presName="tile1" presStyleLbl="node1" presStyleIdx="0" presStyleCnt="4"/>
      <dgm:spPr/>
      <dgm:t>
        <a:bodyPr/>
        <a:lstStyle/>
        <a:p>
          <a:endParaRPr lang="en-GB"/>
        </a:p>
      </dgm:t>
    </dgm:pt>
    <dgm:pt modelId="{67AC3910-31E4-48AC-A908-D89FF4AFCBB4}" type="pres">
      <dgm:prSet presAssocID="{34975BFA-1FE8-48EA-B3D4-9D26CCFBD381}" presName="tile1text" presStyleLbl="node1" presStyleIdx="0" presStyleCnt="4">
        <dgm:presLayoutVars>
          <dgm:chMax val="0"/>
          <dgm:chPref val="0"/>
          <dgm:bulletEnabled val="1"/>
        </dgm:presLayoutVars>
      </dgm:prSet>
      <dgm:spPr/>
      <dgm:t>
        <a:bodyPr/>
        <a:lstStyle/>
        <a:p>
          <a:endParaRPr lang="en-GB"/>
        </a:p>
      </dgm:t>
    </dgm:pt>
    <dgm:pt modelId="{3A69420E-9BE3-405E-BC29-0775EEDF1717}" type="pres">
      <dgm:prSet presAssocID="{34975BFA-1FE8-48EA-B3D4-9D26CCFBD381}" presName="tile2" presStyleLbl="node1" presStyleIdx="1" presStyleCnt="4" custLinFactNeighborX="37799" custLinFactNeighborY="-9855"/>
      <dgm:spPr/>
      <dgm:t>
        <a:bodyPr/>
        <a:lstStyle/>
        <a:p>
          <a:endParaRPr lang="en-GB"/>
        </a:p>
      </dgm:t>
    </dgm:pt>
    <dgm:pt modelId="{ECDACAA3-386D-4AD3-8F31-5C43B4C6B8C1}" type="pres">
      <dgm:prSet presAssocID="{34975BFA-1FE8-48EA-B3D4-9D26CCFBD381}" presName="tile2text" presStyleLbl="node1" presStyleIdx="1" presStyleCnt="4">
        <dgm:presLayoutVars>
          <dgm:chMax val="0"/>
          <dgm:chPref val="0"/>
          <dgm:bulletEnabled val="1"/>
        </dgm:presLayoutVars>
      </dgm:prSet>
      <dgm:spPr/>
      <dgm:t>
        <a:bodyPr/>
        <a:lstStyle/>
        <a:p>
          <a:endParaRPr lang="en-GB"/>
        </a:p>
      </dgm:t>
    </dgm:pt>
    <dgm:pt modelId="{7A8E30AC-2A76-4AD3-9294-30E9FE5C38F8}" type="pres">
      <dgm:prSet presAssocID="{34975BFA-1FE8-48EA-B3D4-9D26CCFBD381}" presName="tile3" presStyleLbl="node1" presStyleIdx="2" presStyleCnt="4"/>
      <dgm:spPr/>
      <dgm:t>
        <a:bodyPr/>
        <a:lstStyle/>
        <a:p>
          <a:endParaRPr lang="en-GB"/>
        </a:p>
      </dgm:t>
    </dgm:pt>
    <dgm:pt modelId="{BCDC094F-D1A3-4A37-985A-2944C99536A8}" type="pres">
      <dgm:prSet presAssocID="{34975BFA-1FE8-48EA-B3D4-9D26CCFBD381}" presName="tile3text" presStyleLbl="node1" presStyleIdx="2" presStyleCnt="4">
        <dgm:presLayoutVars>
          <dgm:chMax val="0"/>
          <dgm:chPref val="0"/>
          <dgm:bulletEnabled val="1"/>
        </dgm:presLayoutVars>
      </dgm:prSet>
      <dgm:spPr/>
      <dgm:t>
        <a:bodyPr/>
        <a:lstStyle/>
        <a:p>
          <a:endParaRPr lang="en-GB"/>
        </a:p>
      </dgm:t>
    </dgm:pt>
    <dgm:pt modelId="{A67A5C56-29A3-431E-A050-CF01D2139410}" type="pres">
      <dgm:prSet presAssocID="{34975BFA-1FE8-48EA-B3D4-9D26CCFBD381}" presName="tile4" presStyleLbl="node1" presStyleIdx="3" presStyleCnt="4"/>
      <dgm:spPr/>
      <dgm:t>
        <a:bodyPr/>
        <a:lstStyle/>
        <a:p>
          <a:endParaRPr lang="en-GB"/>
        </a:p>
      </dgm:t>
    </dgm:pt>
    <dgm:pt modelId="{54800F28-5711-4106-B89F-9413EFC80EB9}" type="pres">
      <dgm:prSet presAssocID="{34975BFA-1FE8-48EA-B3D4-9D26CCFBD381}" presName="tile4text" presStyleLbl="node1" presStyleIdx="3" presStyleCnt="4">
        <dgm:presLayoutVars>
          <dgm:chMax val="0"/>
          <dgm:chPref val="0"/>
          <dgm:bulletEnabled val="1"/>
        </dgm:presLayoutVars>
      </dgm:prSet>
      <dgm:spPr/>
      <dgm:t>
        <a:bodyPr/>
        <a:lstStyle/>
        <a:p>
          <a:endParaRPr lang="en-GB"/>
        </a:p>
      </dgm:t>
    </dgm:pt>
    <dgm:pt modelId="{F5C44F6C-B122-4A65-A89A-2EEED8498282}" type="pres">
      <dgm:prSet presAssocID="{34975BFA-1FE8-48EA-B3D4-9D26CCFBD381}" presName="centerTile" presStyleLbl="fgShp" presStyleIdx="0" presStyleCnt="1">
        <dgm:presLayoutVars>
          <dgm:chMax val="0"/>
          <dgm:chPref val="0"/>
        </dgm:presLayoutVars>
      </dgm:prSet>
      <dgm:spPr/>
      <dgm:t>
        <a:bodyPr/>
        <a:lstStyle/>
        <a:p>
          <a:endParaRPr lang="en-GB"/>
        </a:p>
      </dgm:t>
    </dgm:pt>
  </dgm:ptLst>
  <dgm:cxnLst>
    <dgm:cxn modelId="{0A3ED429-D921-4F47-B960-C2AC409B6ACB}" type="presOf" srcId="{88E68882-D797-4EF7-BA69-9260CBF2A8E1}" destId="{67AC3910-31E4-48AC-A908-D89FF4AFCBB4}" srcOrd="1" destOrd="0" presId="urn:microsoft.com/office/officeart/2005/8/layout/matrix1"/>
    <dgm:cxn modelId="{7C78B0B1-2D11-42CA-BFFF-4DA489E46184}" type="presOf" srcId="{964C275B-5B6C-4124-9235-F023D2767C92}" destId="{F5C44F6C-B122-4A65-A89A-2EEED8498282}" srcOrd="0" destOrd="0" presId="urn:microsoft.com/office/officeart/2005/8/layout/matrix1"/>
    <dgm:cxn modelId="{7F97029F-6785-4ADC-8D90-A0A644ED1D74}" srcId="{964C275B-5B6C-4124-9235-F023D2767C92}" destId="{88E68882-D797-4EF7-BA69-9260CBF2A8E1}" srcOrd="0" destOrd="0" parTransId="{804230D7-C1B7-42D6-B8DD-836A8D6FF0B8}" sibTransId="{17FA879B-3CFD-4EF1-9209-5D7B6458394F}"/>
    <dgm:cxn modelId="{ADAE5AB8-E418-4280-8C49-74E105A5AF9B}" type="presOf" srcId="{34975BFA-1FE8-48EA-B3D4-9D26CCFBD381}" destId="{31FE393B-E67E-4280-BB3C-7F2E5996F50D}" srcOrd="0" destOrd="0" presId="urn:microsoft.com/office/officeart/2005/8/layout/matrix1"/>
    <dgm:cxn modelId="{11A4AA53-39A5-4B7A-B258-D884861FF3F8}" srcId="{964C275B-5B6C-4124-9235-F023D2767C92}" destId="{0EADCEF0-324E-4BB8-830B-AE93211498B2}" srcOrd="2" destOrd="0" parTransId="{1748C939-ADE0-4C50-9BFE-6BBB52A84945}" sibTransId="{C874E276-4395-4ED4-AD2F-EEFCD2BD7C69}"/>
    <dgm:cxn modelId="{EBED62E7-D4E7-40D9-A197-B14836AA6F84}" type="presOf" srcId="{0EADCEF0-324E-4BB8-830B-AE93211498B2}" destId="{7A8E30AC-2A76-4AD3-9294-30E9FE5C38F8}" srcOrd="0" destOrd="0" presId="urn:microsoft.com/office/officeart/2005/8/layout/matrix1"/>
    <dgm:cxn modelId="{5C4D2859-1892-4879-BEB0-0219284267CE}" type="presOf" srcId="{88E68882-D797-4EF7-BA69-9260CBF2A8E1}" destId="{9700A269-FD6E-4892-91D9-4E746FC841D8}" srcOrd="0" destOrd="0" presId="urn:microsoft.com/office/officeart/2005/8/layout/matrix1"/>
    <dgm:cxn modelId="{B81FD1BB-BA45-45B7-AED3-9EA614ABDA10}" type="presOf" srcId="{43F97E32-8126-49E5-9941-2FDA5646DCAE}" destId="{3A69420E-9BE3-405E-BC29-0775EEDF1717}" srcOrd="0" destOrd="0" presId="urn:microsoft.com/office/officeart/2005/8/layout/matrix1"/>
    <dgm:cxn modelId="{CD4652FD-F65F-4ED8-8948-138A1E41E481}" type="presOf" srcId="{141487CA-8E77-4774-BDBB-BEEBE9A0FA4F}" destId="{54800F28-5711-4106-B89F-9413EFC80EB9}" srcOrd="1" destOrd="0" presId="urn:microsoft.com/office/officeart/2005/8/layout/matrix1"/>
    <dgm:cxn modelId="{3DD3BBD3-38B4-4E58-A2FF-66747BA66830}" type="presOf" srcId="{141487CA-8E77-4774-BDBB-BEEBE9A0FA4F}" destId="{A67A5C56-29A3-431E-A050-CF01D2139410}" srcOrd="0" destOrd="0" presId="urn:microsoft.com/office/officeart/2005/8/layout/matrix1"/>
    <dgm:cxn modelId="{AC427705-8C06-47BA-BCEE-18DA7526664B}" srcId="{34975BFA-1FE8-48EA-B3D4-9D26CCFBD381}" destId="{964C275B-5B6C-4124-9235-F023D2767C92}" srcOrd="0" destOrd="0" parTransId="{6AE80FAF-6DD4-4BDB-9B55-5CED1BD566B7}" sibTransId="{5B7DDBBD-30F8-4294-89B5-48612B6000CA}"/>
    <dgm:cxn modelId="{D7B97657-D3A6-4714-9C73-0FEBA2030D25}" type="presOf" srcId="{0EADCEF0-324E-4BB8-830B-AE93211498B2}" destId="{BCDC094F-D1A3-4A37-985A-2944C99536A8}" srcOrd="1" destOrd="0" presId="urn:microsoft.com/office/officeart/2005/8/layout/matrix1"/>
    <dgm:cxn modelId="{F979BD73-9CE8-4692-B309-7B4E5BBE21B8}" srcId="{964C275B-5B6C-4124-9235-F023D2767C92}" destId="{141487CA-8E77-4774-BDBB-BEEBE9A0FA4F}" srcOrd="3" destOrd="0" parTransId="{1B5FB2A8-54DC-4F68-B78E-903193AE17D4}" sibTransId="{D54B0C3E-6896-4DB0-A9DA-E0C84A52327F}"/>
    <dgm:cxn modelId="{14823C0B-4954-4E51-BC0C-C3CFF876BEFC}" type="presOf" srcId="{43F97E32-8126-49E5-9941-2FDA5646DCAE}" destId="{ECDACAA3-386D-4AD3-8F31-5C43B4C6B8C1}" srcOrd="1" destOrd="0" presId="urn:microsoft.com/office/officeart/2005/8/layout/matrix1"/>
    <dgm:cxn modelId="{22A689DF-D998-44BF-898B-57345B1EF781}" srcId="{964C275B-5B6C-4124-9235-F023D2767C92}" destId="{43F97E32-8126-49E5-9941-2FDA5646DCAE}" srcOrd="1" destOrd="0" parTransId="{1D9B1E79-1929-44C5-972A-9702257DD4E2}" sibTransId="{EDED3D53-EC08-44B6-95B1-4F62663CDA4C}"/>
    <dgm:cxn modelId="{C00169F7-8CD1-4DFD-9BB9-98E00FB1F65C}" type="presParOf" srcId="{31FE393B-E67E-4280-BB3C-7F2E5996F50D}" destId="{3224BFA8-3AEB-4B82-B3D9-48022A87A14D}" srcOrd="0" destOrd="0" presId="urn:microsoft.com/office/officeart/2005/8/layout/matrix1"/>
    <dgm:cxn modelId="{FF870552-8E35-4CE4-BC0E-0D2645EA899E}" type="presParOf" srcId="{3224BFA8-3AEB-4B82-B3D9-48022A87A14D}" destId="{9700A269-FD6E-4892-91D9-4E746FC841D8}" srcOrd="0" destOrd="0" presId="urn:microsoft.com/office/officeart/2005/8/layout/matrix1"/>
    <dgm:cxn modelId="{C76F63D2-484E-4091-BEF6-D2F311439C78}" type="presParOf" srcId="{3224BFA8-3AEB-4B82-B3D9-48022A87A14D}" destId="{67AC3910-31E4-48AC-A908-D89FF4AFCBB4}" srcOrd="1" destOrd="0" presId="urn:microsoft.com/office/officeart/2005/8/layout/matrix1"/>
    <dgm:cxn modelId="{F73B773D-666A-434A-94BE-0D465756B21E}" type="presParOf" srcId="{3224BFA8-3AEB-4B82-B3D9-48022A87A14D}" destId="{3A69420E-9BE3-405E-BC29-0775EEDF1717}" srcOrd="2" destOrd="0" presId="urn:microsoft.com/office/officeart/2005/8/layout/matrix1"/>
    <dgm:cxn modelId="{6F9B0C52-AE18-4610-837C-01306F3400A1}" type="presParOf" srcId="{3224BFA8-3AEB-4B82-B3D9-48022A87A14D}" destId="{ECDACAA3-386D-4AD3-8F31-5C43B4C6B8C1}" srcOrd="3" destOrd="0" presId="urn:microsoft.com/office/officeart/2005/8/layout/matrix1"/>
    <dgm:cxn modelId="{25A724D7-D330-4FC4-8AA0-39B4AEB59A4D}" type="presParOf" srcId="{3224BFA8-3AEB-4B82-B3D9-48022A87A14D}" destId="{7A8E30AC-2A76-4AD3-9294-30E9FE5C38F8}" srcOrd="4" destOrd="0" presId="urn:microsoft.com/office/officeart/2005/8/layout/matrix1"/>
    <dgm:cxn modelId="{F4D3866B-833C-4504-9B5F-5254B43F2F68}" type="presParOf" srcId="{3224BFA8-3AEB-4B82-B3D9-48022A87A14D}" destId="{BCDC094F-D1A3-4A37-985A-2944C99536A8}" srcOrd="5" destOrd="0" presId="urn:microsoft.com/office/officeart/2005/8/layout/matrix1"/>
    <dgm:cxn modelId="{4A3E89D1-1E42-4461-9B3D-7882377B579E}" type="presParOf" srcId="{3224BFA8-3AEB-4B82-B3D9-48022A87A14D}" destId="{A67A5C56-29A3-431E-A050-CF01D2139410}" srcOrd="6" destOrd="0" presId="urn:microsoft.com/office/officeart/2005/8/layout/matrix1"/>
    <dgm:cxn modelId="{6A329B49-4397-4C27-9210-29F35DD3EA38}" type="presParOf" srcId="{3224BFA8-3AEB-4B82-B3D9-48022A87A14D}" destId="{54800F28-5711-4106-B89F-9413EFC80EB9}" srcOrd="7" destOrd="0" presId="urn:microsoft.com/office/officeart/2005/8/layout/matrix1"/>
    <dgm:cxn modelId="{7924B5AD-99A2-4C3F-A5F9-DB1CBA0C9DD7}" type="presParOf" srcId="{31FE393B-E67E-4280-BB3C-7F2E5996F50D}" destId="{F5C44F6C-B122-4A65-A89A-2EEED849828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4E08DF-571C-4516-9861-54FA5E76CB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69CC5FA-9849-495F-B67B-CAFCB21E7AC2}">
      <dgm:prSet phldrT="[Text]" custT="1"/>
      <dgm:spPr>
        <a:solidFill>
          <a:srgbClr val="C5F808"/>
        </a:solidFill>
      </dgm:spPr>
      <dgm:t>
        <a:bodyPr/>
        <a:lstStyle/>
        <a:p>
          <a:r>
            <a:rPr lang="en-GB" sz="2400" dirty="0">
              <a:solidFill>
                <a:schemeClr val="accent6"/>
              </a:solidFill>
              <a:latin typeface="Arial" panose="020B0604020202020204" pitchFamily="34" charset="0"/>
              <a:cs typeface="Arial" panose="020B0604020202020204" pitchFamily="34" charset="0"/>
            </a:rPr>
            <a:t>Partnership approach to vulnerable customers</a:t>
          </a:r>
        </a:p>
      </dgm:t>
    </dgm:pt>
    <dgm:pt modelId="{D2E25212-2434-4FB6-835B-8408559BCDDB}" type="parTrans" cxnId="{F9F38AC0-BB66-4B34-8267-EC3639B697D7}">
      <dgm:prSet/>
      <dgm:spPr/>
      <dgm:t>
        <a:bodyPr/>
        <a:lstStyle/>
        <a:p>
          <a:endParaRPr lang="en-GB"/>
        </a:p>
      </dgm:t>
    </dgm:pt>
    <dgm:pt modelId="{9719D6FA-5571-4DBC-BCC2-036E0FD17F1E}" type="sibTrans" cxnId="{F9F38AC0-BB66-4B34-8267-EC3639B697D7}">
      <dgm:prSet/>
      <dgm:spPr/>
      <dgm:t>
        <a:bodyPr/>
        <a:lstStyle/>
        <a:p>
          <a:endParaRPr lang="en-GB"/>
        </a:p>
      </dgm:t>
    </dgm:pt>
    <dgm:pt modelId="{B5D889D7-09AC-4DC6-A488-AF105CFBE12C}">
      <dgm:prSet custT="1"/>
      <dgm:spPr>
        <a:solidFill>
          <a:srgbClr val="1CBECA"/>
        </a:solidFill>
      </dgm:spPr>
      <dgm:t>
        <a:bodyPr/>
        <a:lstStyle/>
        <a:p>
          <a:r>
            <a:rPr lang="en-GB" sz="2400" dirty="0">
              <a:latin typeface="Arial" panose="020B0604020202020204" pitchFamily="34" charset="0"/>
              <a:cs typeface="Arial" panose="020B0604020202020204" pitchFamily="34" charset="0"/>
            </a:rPr>
            <a:t>2017 major incident exercise </a:t>
          </a:r>
        </a:p>
      </dgm:t>
    </dgm:pt>
    <dgm:pt modelId="{55AE646E-D3F2-4351-9E00-061F6153FC3C}" type="parTrans" cxnId="{2EF08579-6365-4DF9-957B-E584DAE171EA}">
      <dgm:prSet/>
      <dgm:spPr/>
      <dgm:t>
        <a:bodyPr/>
        <a:lstStyle/>
        <a:p>
          <a:endParaRPr lang="en-GB"/>
        </a:p>
      </dgm:t>
    </dgm:pt>
    <dgm:pt modelId="{859D66D3-B42D-491A-B0A2-1BD0D1CEA4E7}" type="sibTrans" cxnId="{2EF08579-6365-4DF9-957B-E584DAE171EA}">
      <dgm:prSet/>
      <dgm:spPr/>
      <dgm:t>
        <a:bodyPr/>
        <a:lstStyle/>
        <a:p>
          <a:endParaRPr lang="en-GB"/>
        </a:p>
      </dgm:t>
    </dgm:pt>
    <dgm:pt modelId="{018A771D-30C4-4867-93C4-B2C1CFA2DABE}">
      <dgm:prSet custT="1"/>
      <dgm:spPr>
        <a:solidFill>
          <a:srgbClr val="952D98"/>
        </a:solidFill>
      </dgm:spPr>
      <dgm:t>
        <a:bodyPr/>
        <a:lstStyle/>
        <a:p>
          <a:r>
            <a:rPr lang="en-GB" sz="2400" dirty="0">
              <a:latin typeface="Arial" panose="020B0604020202020204" pitchFamily="34" charset="0"/>
              <a:cs typeface="Arial" panose="020B0604020202020204" pitchFamily="34" charset="0"/>
            </a:rPr>
            <a:t>Continue to refine processes and develop communication  </a:t>
          </a:r>
        </a:p>
      </dgm:t>
    </dgm:pt>
    <dgm:pt modelId="{5914D705-054A-421E-A4D1-41D24A7507F1}" type="parTrans" cxnId="{B9DE0DE0-8121-4390-A85B-D9933770A221}">
      <dgm:prSet/>
      <dgm:spPr/>
      <dgm:t>
        <a:bodyPr/>
        <a:lstStyle/>
        <a:p>
          <a:endParaRPr lang="en-GB"/>
        </a:p>
      </dgm:t>
    </dgm:pt>
    <dgm:pt modelId="{608DADF3-ADCB-44A3-B7FE-EF962287F104}" type="sibTrans" cxnId="{B9DE0DE0-8121-4390-A85B-D9933770A221}">
      <dgm:prSet/>
      <dgm:spPr/>
      <dgm:t>
        <a:bodyPr/>
        <a:lstStyle/>
        <a:p>
          <a:endParaRPr lang="en-GB"/>
        </a:p>
      </dgm:t>
    </dgm:pt>
    <dgm:pt modelId="{112808AA-74F3-4CAE-BD25-CF77C061D2BC}">
      <dgm:prSet custT="1"/>
      <dgm:spPr>
        <a:solidFill>
          <a:srgbClr val="FFC000"/>
        </a:solidFill>
      </dgm:spPr>
      <dgm:t>
        <a:bodyPr/>
        <a:lstStyle/>
        <a:p>
          <a:r>
            <a:rPr lang="en-GB" sz="2400" dirty="0">
              <a:solidFill>
                <a:schemeClr val="accent6"/>
              </a:solidFill>
              <a:latin typeface="Arial" panose="020B0604020202020204" pitchFamily="34" charset="0"/>
              <a:cs typeface="Arial" panose="020B0604020202020204" pitchFamily="34" charset="0"/>
            </a:rPr>
            <a:t>Continue to share best practice and build on experience  </a:t>
          </a:r>
        </a:p>
      </dgm:t>
    </dgm:pt>
    <dgm:pt modelId="{3F81AC69-421A-4BBB-8440-902235ED3FA0}" type="parTrans" cxnId="{1F77C4A1-B0BD-4ED1-B9EE-88306076BA3A}">
      <dgm:prSet/>
      <dgm:spPr/>
      <dgm:t>
        <a:bodyPr/>
        <a:lstStyle/>
        <a:p>
          <a:endParaRPr lang="en-GB"/>
        </a:p>
      </dgm:t>
    </dgm:pt>
    <dgm:pt modelId="{B8D02925-A806-4F9A-9937-4ADD6C433155}" type="sibTrans" cxnId="{1F77C4A1-B0BD-4ED1-B9EE-88306076BA3A}">
      <dgm:prSet/>
      <dgm:spPr/>
      <dgm:t>
        <a:bodyPr/>
        <a:lstStyle/>
        <a:p>
          <a:endParaRPr lang="en-GB"/>
        </a:p>
      </dgm:t>
    </dgm:pt>
    <dgm:pt modelId="{588F305A-8426-4879-A4D2-7B84FFC8A35D}" type="pres">
      <dgm:prSet presAssocID="{3D4E08DF-571C-4516-9861-54FA5E76CB56}" presName="linear" presStyleCnt="0">
        <dgm:presLayoutVars>
          <dgm:dir/>
          <dgm:animLvl val="lvl"/>
          <dgm:resizeHandles val="exact"/>
        </dgm:presLayoutVars>
      </dgm:prSet>
      <dgm:spPr/>
      <dgm:t>
        <a:bodyPr/>
        <a:lstStyle/>
        <a:p>
          <a:endParaRPr lang="en-GB"/>
        </a:p>
      </dgm:t>
    </dgm:pt>
    <dgm:pt modelId="{3F3E78E8-4D1E-4A10-9F78-35F5D463B9F5}" type="pres">
      <dgm:prSet presAssocID="{C69CC5FA-9849-495F-B67B-CAFCB21E7AC2}" presName="parentLin" presStyleCnt="0"/>
      <dgm:spPr/>
    </dgm:pt>
    <dgm:pt modelId="{CD817B75-842C-425C-8E99-C8D7DC833F7F}" type="pres">
      <dgm:prSet presAssocID="{C69CC5FA-9849-495F-B67B-CAFCB21E7AC2}" presName="parentLeftMargin" presStyleLbl="node1" presStyleIdx="0" presStyleCnt="4"/>
      <dgm:spPr/>
      <dgm:t>
        <a:bodyPr/>
        <a:lstStyle/>
        <a:p>
          <a:endParaRPr lang="en-GB"/>
        </a:p>
      </dgm:t>
    </dgm:pt>
    <dgm:pt modelId="{466C982B-A93B-4BCD-B1C7-A6E37979E6D9}" type="pres">
      <dgm:prSet presAssocID="{C69CC5FA-9849-495F-B67B-CAFCB21E7AC2}" presName="parentText" presStyleLbl="node1" presStyleIdx="0" presStyleCnt="4">
        <dgm:presLayoutVars>
          <dgm:chMax val="0"/>
          <dgm:bulletEnabled val="1"/>
        </dgm:presLayoutVars>
      </dgm:prSet>
      <dgm:spPr/>
      <dgm:t>
        <a:bodyPr/>
        <a:lstStyle/>
        <a:p>
          <a:endParaRPr lang="en-GB"/>
        </a:p>
      </dgm:t>
    </dgm:pt>
    <dgm:pt modelId="{C7307E80-2E3A-4A65-84AE-BF44C7FD32D2}" type="pres">
      <dgm:prSet presAssocID="{C69CC5FA-9849-495F-B67B-CAFCB21E7AC2}" presName="negativeSpace" presStyleCnt="0"/>
      <dgm:spPr/>
    </dgm:pt>
    <dgm:pt modelId="{BB7A4DD6-22C2-4EC6-9DC6-F9550D56AFF7}" type="pres">
      <dgm:prSet presAssocID="{C69CC5FA-9849-495F-B67B-CAFCB21E7AC2}" presName="childText" presStyleLbl="conFgAcc1" presStyleIdx="0" presStyleCnt="4">
        <dgm:presLayoutVars>
          <dgm:bulletEnabled val="1"/>
        </dgm:presLayoutVars>
      </dgm:prSet>
      <dgm:spPr/>
    </dgm:pt>
    <dgm:pt modelId="{6FDD326F-3870-4798-B761-5875F860E2B1}" type="pres">
      <dgm:prSet presAssocID="{9719D6FA-5571-4DBC-BCC2-036E0FD17F1E}" presName="spaceBetweenRectangles" presStyleCnt="0"/>
      <dgm:spPr/>
    </dgm:pt>
    <dgm:pt modelId="{AE08D557-DD2F-4741-93A9-6C1FD4A8BF76}" type="pres">
      <dgm:prSet presAssocID="{B5D889D7-09AC-4DC6-A488-AF105CFBE12C}" presName="parentLin" presStyleCnt="0"/>
      <dgm:spPr/>
    </dgm:pt>
    <dgm:pt modelId="{7C63DDCE-0479-4E8A-AB7C-13248777FBD5}" type="pres">
      <dgm:prSet presAssocID="{B5D889D7-09AC-4DC6-A488-AF105CFBE12C}" presName="parentLeftMargin" presStyleLbl="node1" presStyleIdx="0" presStyleCnt="4"/>
      <dgm:spPr/>
      <dgm:t>
        <a:bodyPr/>
        <a:lstStyle/>
        <a:p>
          <a:endParaRPr lang="en-GB"/>
        </a:p>
      </dgm:t>
    </dgm:pt>
    <dgm:pt modelId="{2DF95391-A9E0-4B7A-B5C7-ABD8E64D9C6D}" type="pres">
      <dgm:prSet presAssocID="{B5D889D7-09AC-4DC6-A488-AF105CFBE12C}" presName="parentText" presStyleLbl="node1" presStyleIdx="1" presStyleCnt="4">
        <dgm:presLayoutVars>
          <dgm:chMax val="0"/>
          <dgm:bulletEnabled val="1"/>
        </dgm:presLayoutVars>
      </dgm:prSet>
      <dgm:spPr/>
      <dgm:t>
        <a:bodyPr/>
        <a:lstStyle/>
        <a:p>
          <a:endParaRPr lang="en-GB"/>
        </a:p>
      </dgm:t>
    </dgm:pt>
    <dgm:pt modelId="{A38BD194-2A16-49D2-85D7-1AD0EB618159}" type="pres">
      <dgm:prSet presAssocID="{B5D889D7-09AC-4DC6-A488-AF105CFBE12C}" presName="negativeSpace" presStyleCnt="0"/>
      <dgm:spPr/>
    </dgm:pt>
    <dgm:pt modelId="{89F690A7-771E-4A82-8B92-A4CED9BAB61C}" type="pres">
      <dgm:prSet presAssocID="{B5D889D7-09AC-4DC6-A488-AF105CFBE12C}" presName="childText" presStyleLbl="conFgAcc1" presStyleIdx="1" presStyleCnt="4">
        <dgm:presLayoutVars>
          <dgm:bulletEnabled val="1"/>
        </dgm:presLayoutVars>
      </dgm:prSet>
      <dgm:spPr/>
    </dgm:pt>
    <dgm:pt modelId="{5683AEA0-5EB3-42AD-941A-7FC156CDDB67}" type="pres">
      <dgm:prSet presAssocID="{859D66D3-B42D-491A-B0A2-1BD0D1CEA4E7}" presName="spaceBetweenRectangles" presStyleCnt="0"/>
      <dgm:spPr/>
    </dgm:pt>
    <dgm:pt modelId="{AE39032B-9887-42B2-B579-939308F1E159}" type="pres">
      <dgm:prSet presAssocID="{018A771D-30C4-4867-93C4-B2C1CFA2DABE}" presName="parentLin" presStyleCnt="0"/>
      <dgm:spPr/>
    </dgm:pt>
    <dgm:pt modelId="{B97F60CA-BC4E-485D-BFCE-AAC82723E185}" type="pres">
      <dgm:prSet presAssocID="{018A771D-30C4-4867-93C4-B2C1CFA2DABE}" presName="parentLeftMargin" presStyleLbl="node1" presStyleIdx="1" presStyleCnt="4"/>
      <dgm:spPr/>
      <dgm:t>
        <a:bodyPr/>
        <a:lstStyle/>
        <a:p>
          <a:endParaRPr lang="en-GB"/>
        </a:p>
      </dgm:t>
    </dgm:pt>
    <dgm:pt modelId="{BFB43C72-5C3F-43C0-989E-11D5E347A9D7}" type="pres">
      <dgm:prSet presAssocID="{018A771D-30C4-4867-93C4-B2C1CFA2DABE}" presName="parentText" presStyleLbl="node1" presStyleIdx="2" presStyleCnt="4">
        <dgm:presLayoutVars>
          <dgm:chMax val="0"/>
          <dgm:bulletEnabled val="1"/>
        </dgm:presLayoutVars>
      </dgm:prSet>
      <dgm:spPr/>
      <dgm:t>
        <a:bodyPr/>
        <a:lstStyle/>
        <a:p>
          <a:endParaRPr lang="en-GB"/>
        </a:p>
      </dgm:t>
    </dgm:pt>
    <dgm:pt modelId="{1295D9E6-25A3-48D6-B8AD-5DA0BB8433AE}" type="pres">
      <dgm:prSet presAssocID="{018A771D-30C4-4867-93C4-B2C1CFA2DABE}" presName="negativeSpace" presStyleCnt="0"/>
      <dgm:spPr/>
    </dgm:pt>
    <dgm:pt modelId="{B15B7411-A620-47A5-AA6F-03188DED3284}" type="pres">
      <dgm:prSet presAssocID="{018A771D-30C4-4867-93C4-B2C1CFA2DABE}" presName="childText" presStyleLbl="conFgAcc1" presStyleIdx="2" presStyleCnt="4">
        <dgm:presLayoutVars>
          <dgm:bulletEnabled val="1"/>
        </dgm:presLayoutVars>
      </dgm:prSet>
      <dgm:spPr/>
    </dgm:pt>
    <dgm:pt modelId="{6E06E176-AE0B-4BFC-B279-02D39E8B1D6F}" type="pres">
      <dgm:prSet presAssocID="{608DADF3-ADCB-44A3-B7FE-EF962287F104}" presName="spaceBetweenRectangles" presStyleCnt="0"/>
      <dgm:spPr/>
    </dgm:pt>
    <dgm:pt modelId="{54BC9519-93CA-426F-AE54-F3249D4B173C}" type="pres">
      <dgm:prSet presAssocID="{112808AA-74F3-4CAE-BD25-CF77C061D2BC}" presName="parentLin" presStyleCnt="0"/>
      <dgm:spPr/>
    </dgm:pt>
    <dgm:pt modelId="{391FE71B-7994-4D20-9213-36C65E3A8944}" type="pres">
      <dgm:prSet presAssocID="{112808AA-74F3-4CAE-BD25-CF77C061D2BC}" presName="parentLeftMargin" presStyleLbl="node1" presStyleIdx="2" presStyleCnt="4"/>
      <dgm:spPr/>
      <dgm:t>
        <a:bodyPr/>
        <a:lstStyle/>
        <a:p>
          <a:endParaRPr lang="en-GB"/>
        </a:p>
      </dgm:t>
    </dgm:pt>
    <dgm:pt modelId="{C814B99B-5FBF-48ED-AFF4-77A6A1858D93}" type="pres">
      <dgm:prSet presAssocID="{112808AA-74F3-4CAE-BD25-CF77C061D2BC}" presName="parentText" presStyleLbl="node1" presStyleIdx="3" presStyleCnt="4">
        <dgm:presLayoutVars>
          <dgm:chMax val="0"/>
          <dgm:bulletEnabled val="1"/>
        </dgm:presLayoutVars>
      </dgm:prSet>
      <dgm:spPr/>
      <dgm:t>
        <a:bodyPr/>
        <a:lstStyle/>
        <a:p>
          <a:endParaRPr lang="en-GB"/>
        </a:p>
      </dgm:t>
    </dgm:pt>
    <dgm:pt modelId="{78F73C3F-FC84-4F7C-9908-B25E32315D70}" type="pres">
      <dgm:prSet presAssocID="{112808AA-74F3-4CAE-BD25-CF77C061D2BC}" presName="negativeSpace" presStyleCnt="0"/>
      <dgm:spPr/>
    </dgm:pt>
    <dgm:pt modelId="{14DB0AC5-FF88-4243-8343-796968C49370}" type="pres">
      <dgm:prSet presAssocID="{112808AA-74F3-4CAE-BD25-CF77C061D2BC}" presName="childText" presStyleLbl="conFgAcc1" presStyleIdx="3" presStyleCnt="4">
        <dgm:presLayoutVars>
          <dgm:bulletEnabled val="1"/>
        </dgm:presLayoutVars>
      </dgm:prSet>
      <dgm:spPr/>
    </dgm:pt>
  </dgm:ptLst>
  <dgm:cxnLst>
    <dgm:cxn modelId="{F9F38AC0-BB66-4B34-8267-EC3639B697D7}" srcId="{3D4E08DF-571C-4516-9861-54FA5E76CB56}" destId="{C69CC5FA-9849-495F-B67B-CAFCB21E7AC2}" srcOrd="0" destOrd="0" parTransId="{D2E25212-2434-4FB6-835B-8408559BCDDB}" sibTransId="{9719D6FA-5571-4DBC-BCC2-036E0FD17F1E}"/>
    <dgm:cxn modelId="{A065E2E0-AAFF-4A84-975C-31551EB12F40}" type="presOf" srcId="{018A771D-30C4-4867-93C4-B2C1CFA2DABE}" destId="{B97F60CA-BC4E-485D-BFCE-AAC82723E185}" srcOrd="0" destOrd="0" presId="urn:microsoft.com/office/officeart/2005/8/layout/list1"/>
    <dgm:cxn modelId="{2EF08579-6365-4DF9-957B-E584DAE171EA}" srcId="{3D4E08DF-571C-4516-9861-54FA5E76CB56}" destId="{B5D889D7-09AC-4DC6-A488-AF105CFBE12C}" srcOrd="1" destOrd="0" parTransId="{55AE646E-D3F2-4351-9E00-061F6153FC3C}" sibTransId="{859D66D3-B42D-491A-B0A2-1BD0D1CEA4E7}"/>
    <dgm:cxn modelId="{F9800B92-ED0C-487C-A8C9-8610BA9822DC}" type="presOf" srcId="{C69CC5FA-9849-495F-B67B-CAFCB21E7AC2}" destId="{466C982B-A93B-4BCD-B1C7-A6E37979E6D9}" srcOrd="1" destOrd="0" presId="urn:microsoft.com/office/officeart/2005/8/layout/list1"/>
    <dgm:cxn modelId="{17890DC7-C670-4086-8F09-EB82DB89BE0D}" type="presOf" srcId="{B5D889D7-09AC-4DC6-A488-AF105CFBE12C}" destId="{7C63DDCE-0479-4E8A-AB7C-13248777FBD5}" srcOrd="0" destOrd="0" presId="urn:microsoft.com/office/officeart/2005/8/layout/list1"/>
    <dgm:cxn modelId="{4B5638B2-B2EB-42D9-8146-71DCD5C1BA7B}" type="presOf" srcId="{B5D889D7-09AC-4DC6-A488-AF105CFBE12C}" destId="{2DF95391-A9E0-4B7A-B5C7-ABD8E64D9C6D}" srcOrd="1" destOrd="0" presId="urn:microsoft.com/office/officeart/2005/8/layout/list1"/>
    <dgm:cxn modelId="{24290F35-400D-4F6B-A494-DE766A6754D8}" type="presOf" srcId="{C69CC5FA-9849-495F-B67B-CAFCB21E7AC2}" destId="{CD817B75-842C-425C-8E99-C8D7DC833F7F}" srcOrd="0" destOrd="0" presId="urn:microsoft.com/office/officeart/2005/8/layout/list1"/>
    <dgm:cxn modelId="{E68F2B07-0192-495B-9A4C-ECF82744F1DF}" type="presOf" srcId="{3D4E08DF-571C-4516-9861-54FA5E76CB56}" destId="{588F305A-8426-4879-A4D2-7B84FFC8A35D}" srcOrd="0" destOrd="0" presId="urn:microsoft.com/office/officeart/2005/8/layout/list1"/>
    <dgm:cxn modelId="{C490E63E-0A19-46A6-9F1B-0E0BC211B2B5}" type="presOf" srcId="{112808AA-74F3-4CAE-BD25-CF77C061D2BC}" destId="{C814B99B-5FBF-48ED-AFF4-77A6A1858D93}" srcOrd="1" destOrd="0" presId="urn:microsoft.com/office/officeart/2005/8/layout/list1"/>
    <dgm:cxn modelId="{A40BFDA9-4E7F-4347-A8B0-A77C0063D10D}" type="presOf" srcId="{112808AA-74F3-4CAE-BD25-CF77C061D2BC}" destId="{391FE71B-7994-4D20-9213-36C65E3A8944}" srcOrd="0" destOrd="0" presId="urn:microsoft.com/office/officeart/2005/8/layout/list1"/>
    <dgm:cxn modelId="{B9DE0DE0-8121-4390-A85B-D9933770A221}" srcId="{3D4E08DF-571C-4516-9861-54FA5E76CB56}" destId="{018A771D-30C4-4867-93C4-B2C1CFA2DABE}" srcOrd="2" destOrd="0" parTransId="{5914D705-054A-421E-A4D1-41D24A7507F1}" sibTransId="{608DADF3-ADCB-44A3-B7FE-EF962287F104}"/>
    <dgm:cxn modelId="{58E0CE7F-F4CB-43E7-B7B8-CD375D27C541}" type="presOf" srcId="{018A771D-30C4-4867-93C4-B2C1CFA2DABE}" destId="{BFB43C72-5C3F-43C0-989E-11D5E347A9D7}" srcOrd="1" destOrd="0" presId="urn:microsoft.com/office/officeart/2005/8/layout/list1"/>
    <dgm:cxn modelId="{1F77C4A1-B0BD-4ED1-B9EE-88306076BA3A}" srcId="{3D4E08DF-571C-4516-9861-54FA5E76CB56}" destId="{112808AA-74F3-4CAE-BD25-CF77C061D2BC}" srcOrd="3" destOrd="0" parTransId="{3F81AC69-421A-4BBB-8440-902235ED3FA0}" sibTransId="{B8D02925-A806-4F9A-9937-4ADD6C433155}"/>
    <dgm:cxn modelId="{D8E50569-BCBA-495A-96C3-7E87E08F4451}" type="presParOf" srcId="{588F305A-8426-4879-A4D2-7B84FFC8A35D}" destId="{3F3E78E8-4D1E-4A10-9F78-35F5D463B9F5}" srcOrd="0" destOrd="0" presId="urn:microsoft.com/office/officeart/2005/8/layout/list1"/>
    <dgm:cxn modelId="{AAD4C1FF-1445-4636-8A65-83AF7A3DCA63}" type="presParOf" srcId="{3F3E78E8-4D1E-4A10-9F78-35F5D463B9F5}" destId="{CD817B75-842C-425C-8E99-C8D7DC833F7F}" srcOrd="0" destOrd="0" presId="urn:microsoft.com/office/officeart/2005/8/layout/list1"/>
    <dgm:cxn modelId="{5AC8E635-4749-4482-A6A4-C658B120B5C5}" type="presParOf" srcId="{3F3E78E8-4D1E-4A10-9F78-35F5D463B9F5}" destId="{466C982B-A93B-4BCD-B1C7-A6E37979E6D9}" srcOrd="1" destOrd="0" presId="urn:microsoft.com/office/officeart/2005/8/layout/list1"/>
    <dgm:cxn modelId="{E7A0C6EB-817C-46B5-829E-405D29B1EED9}" type="presParOf" srcId="{588F305A-8426-4879-A4D2-7B84FFC8A35D}" destId="{C7307E80-2E3A-4A65-84AE-BF44C7FD32D2}" srcOrd="1" destOrd="0" presId="urn:microsoft.com/office/officeart/2005/8/layout/list1"/>
    <dgm:cxn modelId="{3A560311-2D45-4643-85A5-574E781E26EF}" type="presParOf" srcId="{588F305A-8426-4879-A4D2-7B84FFC8A35D}" destId="{BB7A4DD6-22C2-4EC6-9DC6-F9550D56AFF7}" srcOrd="2" destOrd="0" presId="urn:microsoft.com/office/officeart/2005/8/layout/list1"/>
    <dgm:cxn modelId="{D6B42F94-4531-4487-8500-581CC75C082B}" type="presParOf" srcId="{588F305A-8426-4879-A4D2-7B84FFC8A35D}" destId="{6FDD326F-3870-4798-B761-5875F860E2B1}" srcOrd="3" destOrd="0" presId="urn:microsoft.com/office/officeart/2005/8/layout/list1"/>
    <dgm:cxn modelId="{E281D6CF-1F34-4823-969D-73D4C74BE318}" type="presParOf" srcId="{588F305A-8426-4879-A4D2-7B84FFC8A35D}" destId="{AE08D557-DD2F-4741-93A9-6C1FD4A8BF76}" srcOrd="4" destOrd="0" presId="urn:microsoft.com/office/officeart/2005/8/layout/list1"/>
    <dgm:cxn modelId="{DBCFF94B-CD88-4027-9842-8BE8C8B1A630}" type="presParOf" srcId="{AE08D557-DD2F-4741-93A9-6C1FD4A8BF76}" destId="{7C63DDCE-0479-4E8A-AB7C-13248777FBD5}" srcOrd="0" destOrd="0" presId="urn:microsoft.com/office/officeart/2005/8/layout/list1"/>
    <dgm:cxn modelId="{319664FE-B049-483B-8C31-817B77D4C8D3}" type="presParOf" srcId="{AE08D557-DD2F-4741-93A9-6C1FD4A8BF76}" destId="{2DF95391-A9E0-4B7A-B5C7-ABD8E64D9C6D}" srcOrd="1" destOrd="0" presId="urn:microsoft.com/office/officeart/2005/8/layout/list1"/>
    <dgm:cxn modelId="{6A8F0F94-BEE7-4F89-9D6B-69450D487B41}" type="presParOf" srcId="{588F305A-8426-4879-A4D2-7B84FFC8A35D}" destId="{A38BD194-2A16-49D2-85D7-1AD0EB618159}" srcOrd="5" destOrd="0" presId="urn:microsoft.com/office/officeart/2005/8/layout/list1"/>
    <dgm:cxn modelId="{7A0B9B85-C30F-42CE-BF34-2DA180D79F46}" type="presParOf" srcId="{588F305A-8426-4879-A4D2-7B84FFC8A35D}" destId="{89F690A7-771E-4A82-8B92-A4CED9BAB61C}" srcOrd="6" destOrd="0" presId="urn:microsoft.com/office/officeart/2005/8/layout/list1"/>
    <dgm:cxn modelId="{BF65D79E-7969-4E2A-A97E-4A097E2D2C3E}" type="presParOf" srcId="{588F305A-8426-4879-A4D2-7B84FFC8A35D}" destId="{5683AEA0-5EB3-42AD-941A-7FC156CDDB67}" srcOrd="7" destOrd="0" presId="urn:microsoft.com/office/officeart/2005/8/layout/list1"/>
    <dgm:cxn modelId="{91E419C3-0250-4DFA-815A-246EE9F95ECB}" type="presParOf" srcId="{588F305A-8426-4879-A4D2-7B84FFC8A35D}" destId="{AE39032B-9887-42B2-B579-939308F1E159}" srcOrd="8" destOrd="0" presId="urn:microsoft.com/office/officeart/2005/8/layout/list1"/>
    <dgm:cxn modelId="{2820E1C9-DC18-4CEB-8AF9-2DEFBC497C05}" type="presParOf" srcId="{AE39032B-9887-42B2-B579-939308F1E159}" destId="{B97F60CA-BC4E-485D-BFCE-AAC82723E185}" srcOrd="0" destOrd="0" presId="urn:microsoft.com/office/officeart/2005/8/layout/list1"/>
    <dgm:cxn modelId="{F582D316-6B28-446B-B4F6-386C808CAF4F}" type="presParOf" srcId="{AE39032B-9887-42B2-B579-939308F1E159}" destId="{BFB43C72-5C3F-43C0-989E-11D5E347A9D7}" srcOrd="1" destOrd="0" presId="urn:microsoft.com/office/officeart/2005/8/layout/list1"/>
    <dgm:cxn modelId="{87A9EC06-62C9-478E-B043-8651DC5F6100}" type="presParOf" srcId="{588F305A-8426-4879-A4D2-7B84FFC8A35D}" destId="{1295D9E6-25A3-48D6-B8AD-5DA0BB8433AE}" srcOrd="9" destOrd="0" presId="urn:microsoft.com/office/officeart/2005/8/layout/list1"/>
    <dgm:cxn modelId="{C5EAE369-1B7D-421F-943F-5CE4ACEDD1B5}" type="presParOf" srcId="{588F305A-8426-4879-A4D2-7B84FFC8A35D}" destId="{B15B7411-A620-47A5-AA6F-03188DED3284}" srcOrd="10" destOrd="0" presId="urn:microsoft.com/office/officeart/2005/8/layout/list1"/>
    <dgm:cxn modelId="{61AAEA25-34E5-4683-8F83-B412634BE864}" type="presParOf" srcId="{588F305A-8426-4879-A4D2-7B84FFC8A35D}" destId="{6E06E176-AE0B-4BFC-B279-02D39E8B1D6F}" srcOrd="11" destOrd="0" presId="urn:microsoft.com/office/officeart/2005/8/layout/list1"/>
    <dgm:cxn modelId="{6C4CF6AF-A2CE-43E3-9B61-B505BEFC91D3}" type="presParOf" srcId="{588F305A-8426-4879-A4D2-7B84FFC8A35D}" destId="{54BC9519-93CA-426F-AE54-F3249D4B173C}" srcOrd="12" destOrd="0" presId="urn:microsoft.com/office/officeart/2005/8/layout/list1"/>
    <dgm:cxn modelId="{390246B3-36BF-46DD-BAB9-9B7D1809EAC2}" type="presParOf" srcId="{54BC9519-93CA-426F-AE54-F3249D4B173C}" destId="{391FE71B-7994-4D20-9213-36C65E3A8944}" srcOrd="0" destOrd="0" presId="urn:microsoft.com/office/officeart/2005/8/layout/list1"/>
    <dgm:cxn modelId="{8F93C536-C3C9-4E8D-93F6-88AC8F3346DA}" type="presParOf" srcId="{54BC9519-93CA-426F-AE54-F3249D4B173C}" destId="{C814B99B-5FBF-48ED-AFF4-77A6A1858D93}" srcOrd="1" destOrd="0" presId="urn:microsoft.com/office/officeart/2005/8/layout/list1"/>
    <dgm:cxn modelId="{925190A5-51E7-4835-A61B-DEB269B90A53}" type="presParOf" srcId="{588F305A-8426-4879-A4D2-7B84FFC8A35D}" destId="{78F73C3F-FC84-4F7C-9908-B25E32315D70}" srcOrd="13" destOrd="0" presId="urn:microsoft.com/office/officeart/2005/8/layout/list1"/>
    <dgm:cxn modelId="{CE6333EB-5DAF-4DE9-9C76-44996F8BE7C4}" type="presParOf" srcId="{588F305A-8426-4879-A4D2-7B84FFC8A35D}" destId="{14DB0AC5-FF88-4243-8343-796968C4937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500" dirty="0">
              <a:solidFill>
                <a:schemeClr val="bg1"/>
              </a:solidFill>
              <a:latin typeface="Arial" panose="020B0604020202020204" pitchFamily="34" charset="0"/>
              <a:cs typeface="Arial" panose="020B0604020202020204" pitchFamily="34" charset="0"/>
            </a:rPr>
            <a:t>You should look to raise awareness of alternative gas, particularly amongst farmers and landowners</a:t>
          </a:r>
        </a:p>
      </dgm:t>
    </dgm:pt>
    <dgm:pt modelId="{5F9ACA02-0976-4105-8BEC-4374E6C2B20E}" type="parTrans" cxnId="{1C70C5B1-FBE9-4403-9F05-71A70F4C53BB}">
      <dgm:prSet/>
      <dgm:spPr/>
      <dgm:t>
        <a:bodyPr/>
        <a:lstStyle/>
        <a:p>
          <a:endParaRPr lang="en-GB" sz="1500">
            <a:solidFill>
              <a:schemeClr val="bg1"/>
            </a:solidFill>
          </a:endParaRPr>
        </a:p>
      </dgm:t>
    </dgm:pt>
    <dgm:pt modelId="{55C18A0F-EA0F-4E3C-98D7-EAADBCCE3F38}" type="sibTrans" cxnId="{1C70C5B1-FBE9-4403-9F05-71A70F4C53BB}">
      <dgm:prSet/>
      <dgm:spPr/>
      <dgm:t>
        <a:bodyPr/>
        <a:lstStyle/>
        <a:p>
          <a:endParaRPr lang="en-GB" sz="1500">
            <a:solidFill>
              <a:schemeClr val="bg1"/>
            </a:solidFill>
          </a:endParaRPr>
        </a:p>
      </dgm:t>
    </dgm:pt>
    <dgm:pt modelId="{FD989F38-2C9C-41B3-AFD7-F7EE3FD02EBD}">
      <dgm:prSet custT="1"/>
      <dgm:spPr/>
      <dgm:t>
        <a:bodyPr/>
        <a:lstStyle/>
        <a:p>
          <a:r>
            <a:rPr lang="en-GB" sz="1500" dirty="0">
              <a:solidFill>
                <a:schemeClr val="bg1"/>
              </a:solidFill>
              <a:latin typeface="Arial" panose="020B0604020202020204" pitchFamily="34" charset="0"/>
              <a:cs typeface="Arial" panose="020B0604020202020204" pitchFamily="34" charset="0"/>
            </a:rPr>
            <a:t>You should host a workshop aimed solely at key players in the industry including developers, landowners and supply chain partners</a:t>
          </a:r>
        </a:p>
      </dgm:t>
    </dgm:pt>
    <dgm:pt modelId="{3B8727D6-E6E5-4B89-8264-65C5E98B7DFE}" type="parTrans" cxnId="{C6F4FF93-EE17-4E5D-A6AB-445982DAF3A9}">
      <dgm:prSet/>
      <dgm:spPr/>
      <dgm:t>
        <a:bodyPr/>
        <a:lstStyle/>
        <a:p>
          <a:endParaRPr lang="en-GB" sz="1500">
            <a:solidFill>
              <a:schemeClr val="bg1"/>
            </a:solidFill>
          </a:endParaRPr>
        </a:p>
      </dgm:t>
    </dgm:pt>
    <dgm:pt modelId="{B8009630-CA8B-47BB-B91F-9B4EF2481EDA}" type="sibTrans" cxnId="{C6F4FF93-EE17-4E5D-A6AB-445982DAF3A9}">
      <dgm:prSet/>
      <dgm:spPr/>
      <dgm:t>
        <a:bodyPr/>
        <a:lstStyle/>
        <a:p>
          <a:endParaRPr lang="en-GB" sz="1500">
            <a:solidFill>
              <a:schemeClr val="bg1"/>
            </a:solidFill>
          </a:endParaRPr>
        </a:p>
      </dgm:t>
    </dgm:pt>
    <dgm:pt modelId="{D4832E7E-F1B9-4650-9CB5-CD237156A009}">
      <dgm:prSet custT="1"/>
      <dgm:spPr/>
      <dgm:t>
        <a:bodyPr/>
        <a:lstStyle/>
        <a:p>
          <a:r>
            <a:rPr lang="en-GB" sz="1500" dirty="0">
              <a:solidFill>
                <a:schemeClr val="bg1"/>
              </a:solidFill>
              <a:latin typeface="Arial" panose="020B0604020202020204" pitchFamily="34" charset="0"/>
              <a:cs typeface="Arial" panose="020B0604020202020204" pitchFamily="34" charset="0"/>
            </a:rPr>
            <a:t>You should do more to promote the benefits of alternative gas and should target Wales where take-up has been slow</a:t>
          </a:r>
        </a:p>
      </dgm:t>
    </dgm:pt>
    <dgm:pt modelId="{37C52B5B-7C7E-4E21-85C4-7450886ECEC1}" type="parTrans" cxnId="{B8C5ECF9-BDBE-487D-8E75-D53FB9871B9F}">
      <dgm:prSet/>
      <dgm:spPr/>
      <dgm:t>
        <a:bodyPr/>
        <a:lstStyle/>
        <a:p>
          <a:endParaRPr lang="en-GB" sz="1500">
            <a:solidFill>
              <a:schemeClr val="bg1"/>
            </a:solidFill>
          </a:endParaRPr>
        </a:p>
      </dgm:t>
    </dgm:pt>
    <dgm:pt modelId="{27CC07FB-81A8-4637-8B18-5CA1CD77DF7F}" type="sibTrans" cxnId="{B8C5ECF9-BDBE-487D-8E75-D53FB9871B9F}">
      <dgm:prSet/>
      <dgm:spPr/>
      <dgm:t>
        <a:bodyPr/>
        <a:lstStyle/>
        <a:p>
          <a:endParaRPr lang="en-GB" sz="1500">
            <a:solidFill>
              <a:schemeClr val="bg1"/>
            </a:solidFill>
          </a:endParaRPr>
        </a:p>
      </dgm:t>
    </dgm:pt>
    <dgm:pt modelId="{8A0B84E6-2F37-4211-B6DB-3C0C1FC156CF}">
      <dgm:prSet custT="1"/>
      <dgm:spPr/>
      <dgm:t>
        <a:bodyPr/>
        <a:lstStyle/>
        <a:p>
          <a:r>
            <a:rPr lang="en-GB" sz="1500" dirty="0">
              <a:solidFill>
                <a:schemeClr val="bg1"/>
              </a:solidFill>
              <a:latin typeface="Arial" panose="020B0604020202020204" pitchFamily="34" charset="0"/>
              <a:cs typeface="Arial" panose="020B0604020202020204" pitchFamily="34" charset="0"/>
            </a:rPr>
            <a:t>You should promote alternative gas to Government and to thought leaders in the industry</a:t>
          </a:r>
        </a:p>
      </dgm:t>
    </dgm:pt>
    <dgm:pt modelId="{CF767F96-C948-4CB9-9BAB-937624E22429}" type="parTrans" cxnId="{CB3B0ED1-9FCB-4A6B-8327-7CDFB8D029B0}">
      <dgm:prSet/>
      <dgm:spPr/>
      <dgm:t>
        <a:bodyPr/>
        <a:lstStyle/>
        <a:p>
          <a:endParaRPr lang="en-GB" sz="1500">
            <a:solidFill>
              <a:schemeClr val="bg1"/>
            </a:solidFill>
          </a:endParaRPr>
        </a:p>
      </dgm:t>
    </dgm:pt>
    <dgm:pt modelId="{F559A054-1977-4028-A32C-BE499019D8D4}" type="sibTrans" cxnId="{CB3B0ED1-9FCB-4A6B-8327-7CDFB8D029B0}">
      <dgm:prSet/>
      <dgm:spPr/>
      <dgm:t>
        <a:bodyPr/>
        <a:lstStyle/>
        <a:p>
          <a:endParaRPr lang="en-GB" sz="15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4"/>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4"/>
      <dgm:spPr/>
    </dgm:pt>
    <dgm:pt modelId="{D8C9E172-54FE-4554-94DF-7C890B71CD45}" type="pres">
      <dgm:prSet presAssocID="{D459A8CB-300D-4D11-A7DF-2813180A01E2}" presName="dstNode" presStyleLbl="node1" presStyleIdx="0" presStyleCnt="4"/>
      <dgm:spPr/>
    </dgm:pt>
    <dgm:pt modelId="{92D126F9-D11D-4B94-8870-7A869EE6D0F7}" type="pres">
      <dgm:prSet presAssocID="{3264E3FF-F9BD-40A3-A761-828324B981D0}" presName="text_1" presStyleLbl="node1" presStyleIdx="0" presStyleCnt="4">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4"/>
      <dgm:spPr/>
    </dgm:pt>
    <dgm:pt modelId="{BA385596-8D62-4914-A231-96C9948DB1B6}" type="pres">
      <dgm:prSet presAssocID="{FD989F38-2C9C-41B3-AFD7-F7EE3FD02EBD}" presName="text_2" presStyleLbl="node1" presStyleIdx="1" presStyleCnt="4">
        <dgm:presLayoutVars>
          <dgm:bulletEnabled val="1"/>
        </dgm:presLayoutVars>
      </dgm:prSet>
      <dgm:spPr/>
      <dgm:t>
        <a:bodyPr/>
        <a:lstStyle/>
        <a:p>
          <a:endParaRPr lang="en-GB"/>
        </a:p>
      </dgm:t>
    </dgm:pt>
    <dgm:pt modelId="{E28CBC6A-9CCE-4940-87D5-7378C7D9A02B}" type="pres">
      <dgm:prSet presAssocID="{FD989F38-2C9C-41B3-AFD7-F7EE3FD02EBD}" presName="accent_2" presStyleCnt="0"/>
      <dgm:spPr/>
    </dgm:pt>
    <dgm:pt modelId="{E09911B0-752D-43B2-88AE-667FE9FBB823}" type="pres">
      <dgm:prSet presAssocID="{FD989F38-2C9C-41B3-AFD7-F7EE3FD02EBD}" presName="accentRepeatNode" presStyleLbl="solidFgAcc1" presStyleIdx="1" presStyleCnt="4"/>
      <dgm:spPr/>
    </dgm:pt>
    <dgm:pt modelId="{5D88785F-ACA1-443B-9D3A-0A7247DC035F}" type="pres">
      <dgm:prSet presAssocID="{D4832E7E-F1B9-4650-9CB5-CD237156A009}" presName="text_3" presStyleLbl="node1" presStyleIdx="2" presStyleCnt="4">
        <dgm:presLayoutVars>
          <dgm:bulletEnabled val="1"/>
        </dgm:presLayoutVars>
      </dgm:prSet>
      <dgm:spPr/>
      <dgm:t>
        <a:bodyPr/>
        <a:lstStyle/>
        <a:p>
          <a:endParaRPr lang="en-GB"/>
        </a:p>
      </dgm:t>
    </dgm:pt>
    <dgm:pt modelId="{1F0107C1-D3E4-4072-835B-A728021F77AB}" type="pres">
      <dgm:prSet presAssocID="{D4832E7E-F1B9-4650-9CB5-CD237156A009}" presName="accent_3" presStyleCnt="0"/>
      <dgm:spPr/>
    </dgm:pt>
    <dgm:pt modelId="{BF81C89B-6BC6-48F9-9046-6C75421BF4A0}" type="pres">
      <dgm:prSet presAssocID="{D4832E7E-F1B9-4650-9CB5-CD237156A009}" presName="accentRepeatNode" presStyleLbl="solidFgAcc1" presStyleIdx="2" presStyleCnt="4"/>
      <dgm:spPr/>
    </dgm:pt>
    <dgm:pt modelId="{3C41F3CB-3337-4721-B9AB-BB5CBDB67470}" type="pres">
      <dgm:prSet presAssocID="{8A0B84E6-2F37-4211-B6DB-3C0C1FC156CF}" presName="text_4" presStyleLbl="node1" presStyleIdx="3" presStyleCnt="4">
        <dgm:presLayoutVars>
          <dgm:bulletEnabled val="1"/>
        </dgm:presLayoutVars>
      </dgm:prSet>
      <dgm:spPr/>
      <dgm:t>
        <a:bodyPr/>
        <a:lstStyle/>
        <a:p>
          <a:endParaRPr lang="en-GB"/>
        </a:p>
      </dgm:t>
    </dgm:pt>
    <dgm:pt modelId="{C283E2DE-A6C1-42DF-8792-19A637609338}" type="pres">
      <dgm:prSet presAssocID="{8A0B84E6-2F37-4211-B6DB-3C0C1FC156CF}" presName="accent_4" presStyleCnt="0"/>
      <dgm:spPr/>
    </dgm:pt>
    <dgm:pt modelId="{08D6714D-F5A7-46E0-AA0D-A1E310A9A810}" type="pres">
      <dgm:prSet presAssocID="{8A0B84E6-2F37-4211-B6DB-3C0C1FC156CF}" presName="accentRepeatNode" presStyleLbl="solidFgAcc1" presStyleIdx="3" presStyleCnt="4"/>
      <dgm:spPr/>
    </dgm:pt>
  </dgm:ptLst>
  <dgm:cxnLst>
    <dgm:cxn modelId="{A19D8AD1-0228-4112-BFBA-F4A18DF80B20}" type="presOf" srcId="{FD989F38-2C9C-41B3-AFD7-F7EE3FD02EBD}" destId="{BA385596-8D62-4914-A231-96C9948DB1B6}" srcOrd="0" destOrd="0" presId="urn:microsoft.com/office/officeart/2008/layout/VerticalCurvedList"/>
    <dgm:cxn modelId="{1C70C5B1-FBE9-4403-9F05-71A70F4C53BB}" srcId="{D459A8CB-300D-4D11-A7DF-2813180A01E2}" destId="{3264E3FF-F9BD-40A3-A761-828324B981D0}" srcOrd="0" destOrd="0" parTransId="{5F9ACA02-0976-4105-8BEC-4374E6C2B20E}" sibTransId="{55C18A0F-EA0F-4E3C-98D7-EAADBCCE3F38}"/>
    <dgm:cxn modelId="{6AAEDED9-79BF-4951-8A0F-7A334E2325AC}" type="presOf" srcId="{55C18A0F-EA0F-4E3C-98D7-EAADBCCE3F38}" destId="{22BE834E-C124-4A30-9090-DA10434FEFD8}" srcOrd="0" destOrd="0" presId="urn:microsoft.com/office/officeart/2008/layout/VerticalCurvedList"/>
    <dgm:cxn modelId="{AA5235F8-8194-41E5-BC33-3D5149C13449}" type="presOf" srcId="{8A0B84E6-2F37-4211-B6DB-3C0C1FC156CF}" destId="{3C41F3CB-3337-4721-B9AB-BB5CBDB67470}" srcOrd="0" destOrd="0" presId="urn:microsoft.com/office/officeart/2008/layout/VerticalCurvedList"/>
    <dgm:cxn modelId="{C6F4FF93-EE17-4E5D-A6AB-445982DAF3A9}" srcId="{D459A8CB-300D-4D11-A7DF-2813180A01E2}" destId="{FD989F38-2C9C-41B3-AFD7-F7EE3FD02EBD}" srcOrd="1" destOrd="0" parTransId="{3B8727D6-E6E5-4B89-8264-65C5E98B7DFE}" sibTransId="{B8009630-CA8B-47BB-B91F-9B4EF2481EDA}"/>
    <dgm:cxn modelId="{5DDBA0FA-0374-4337-BB5E-95D610377F9C}" type="presOf" srcId="{D4832E7E-F1B9-4650-9CB5-CD237156A009}" destId="{5D88785F-ACA1-443B-9D3A-0A7247DC035F}" srcOrd="0" destOrd="0" presId="urn:microsoft.com/office/officeart/2008/layout/VerticalCurvedList"/>
    <dgm:cxn modelId="{392130EC-64A7-4450-AA88-B10ABC3FE933}" type="presOf" srcId="{3264E3FF-F9BD-40A3-A761-828324B981D0}" destId="{92D126F9-D11D-4B94-8870-7A869EE6D0F7}" srcOrd="0" destOrd="0" presId="urn:microsoft.com/office/officeart/2008/layout/VerticalCurvedList"/>
    <dgm:cxn modelId="{B8C5ECF9-BDBE-487D-8E75-D53FB9871B9F}" srcId="{D459A8CB-300D-4D11-A7DF-2813180A01E2}" destId="{D4832E7E-F1B9-4650-9CB5-CD237156A009}" srcOrd="2" destOrd="0" parTransId="{37C52B5B-7C7E-4E21-85C4-7450886ECEC1}" sibTransId="{27CC07FB-81A8-4637-8B18-5CA1CD77DF7F}"/>
    <dgm:cxn modelId="{CB3B0ED1-9FCB-4A6B-8327-7CDFB8D029B0}" srcId="{D459A8CB-300D-4D11-A7DF-2813180A01E2}" destId="{8A0B84E6-2F37-4211-B6DB-3C0C1FC156CF}" srcOrd="3" destOrd="0" parTransId="{CF767F96-C948-4CB9-9BAB-937624E22429}" sibTransId="{F559A054-1977-4028-A32C-BE499019D8D4}"/>
    <dgm:cxn modelId="{2D7FCC2C-2E86-4055-8840-CFEC9695CA3E}" type="presOf" srcId="{D459A8CB-300D-4D11-A7DF-2813180A01E2}" destId="{0D00B434-B061-4F65-8E54-EE4636341EBE}" srcOrd="0" destOrd="0" presId="urn:microsoft.com/office/officeart/2008/layout/VerticalCurvedList"/>
    <dgm:cxn modelId="{23D2D62E-3F12-49CE-AC93-8C79C3849C38}" type="presParOf" srcId="{0D00B434-B061-4F65-8E54-EE4636341EBE}" destId="{B6E7EB3E-68ED-4990-8F9E-569126CD3B4D}" srcOrd="0" destOrd="0" presId="urn:microsoft.com/office/officeart/2008/layout/VerticalCurvedList"/>
    <dgm:cxn modelId="{E05A9DCD-C51F-4071-895F-2B33F0BB18CC}" type="presParOf" srcId="{B6E7EB3E-68ED-4990-8F9E-569126CD3B4D}" destId="{050A3109-8A74-46C1-BCD9-6E87423316F1}" srcOrd="0" destOrd="0" presId="urn:microsoft.com/office/officeart/2008/layout/VerticalCurvedList"/>
    <dgm:cxn modelId="{ECBDA514-4AEB-457D-A5F2-F6C865BF1D36}" type="presParOf" srcId="{050A3109-8A74-46C1-BCD9-6E87423316F1}" destId="{C51D367A-D326-4AF5-8B67-37221E78DE51}" srcOrd="0" destOrd="0" presId="urn:microsoft.com/office/officeart/2008/layout/VerticalCurvedList"/>
    <dgm:cxn modelId="{11FF5AC7-7E81-4DF9-B2CD-FA915AE712BD}" type="presParOf" srcId="{050A3109-8A74-46C1-BCD9-6E87423316F1}" destId="{22BE834E-C124-4A30-9090-DA10434FEFD8}" srcOrd="1" destOrd="0" presId="urn:microsoft.com/office/officeart/2008/layout/VerticalCurvedList"/>
    <dgm:cxn modelId="{ACF323FC-229B-4098-AF74-1E994C3A0DF4}" type="presParOf" srcId="{050A3109-8A74-46C1-BCD9-6E87423316F1}" destId="{CA0CEFC9-4421-493F-8ADC-C7BB6847E039}" srcOrd="2" destOrd="0" presId="urn:microsoft.com/office/officeart/2008/layout/VerticalCurvedList"/>
    <dgm:cxn modelId="{99610DAB-A0BF-48C8-B565-B011FDA967CF}" type="presParOf" srcId="{050A3109-8A74-46C1-BCD9-6E87423316F1}" destId="{D8C9E172-54FE-4554-94DF-7C890B71CD45}" srcOrd="3" destOrd="0" presId="urn:microsoft.com/office/officeart/2008/layout/VerticalCurvedList"/>
    <dgm:cxn modelId="{0D9099ED-AF90-4CE5-BC54-F7975234EDAB}" type="presParOf" srcId="{B6E7EB3E-68ED-4990-8F9E-569126CD3B4D}" destId="{92D126F9-D11D-4B94-8870-7A869EE6D0F7}" srcOrd="1" destOrd="0" presId="urn:microsoft.com/office/officeart/2008/layout/VerticalCurvedList"/>
    <dgm:cxn modelId="{15FEF287-5B73-4D61-882F-7CDDF8333E3B}" type="presParOf" srcId="{B6E7EB3E-68ED-4990-8F9E-569126CD3B4D}" destId="{4FA7B483-0FF3-46F6-8419-7F383AE07B8B}" srcOrd="2" destOrd="0" presId="urn:microsoft.com/office/officeart/2008/layout/VerticalCurvedList"/>
    <dgm:cxn modelId="{E2639082-F273-41E8-B94A-3FCF878AFC22}" type="presParOf" srcId="{4FA7B483-0FF3-46F6-8419-7F383AE07B8B}" destId="{247A77BE-867D-46FC-B0B1-28A2780BDB1D}" srcOrd="0" destOrd="0" presId="urn:microsoft.com/office/officeart/2008/layout/VerticalCurvedList"/>
    <dgm:cxn modelId="{B5B7F34A-9E03-4A98-8D1E-5937991B33AA}" type="presParOf" srcId="{B6E7EB3E-68ED-4990-8F9E-569126CD3B4D}" destId="{BA385596-8D62-4914-A231-96C9948DB1B6}" srcOrd="3" destOrd="0" presId="urn:microsoft.com/office/officeart/2008/layout/VerticalCurvedList"/>
    <dgm:cxn modelId="{8E2D6AF2-2E31-489C-84A3-B2DAE0288F3D}" type="presParOf" srcId="{B6E7EB3E-68ED-4990-8F9E-569126CD3B4D}" destId="{E28CBC6A-9CCE-4940-87D5-7378C7D9A02B}" srcOrd="4" destOrd="0" presId="urn:microsoft.com/office/officeart/2008/layout/VerticalCurvedList"/>
    <dgm:cxn modelId="{F8C44CD7-5FE5-496A-8262-C07BC8B47349}" type="presParOf" srcId="{E28CBC6A-9CCE-4940-87D5-7378C7D9A02B}" destId="{E09911B0-752D-43B2-88AE-667FE9FBB823}" srcOrd="0" destOrd="0" presId="urn:microsoft.com/office/officeart/2008/layout/VerticalCurvedList"/>
    <dgm:cxn modelId="{271189CB-1D5B-4938-A842-CAFE3E79980C}" type="presParOf" srcId="{B6E7EB3E-68ED-4990-8F9E-569126CD3B4D}" destId="{5D88785F-ACA1-443B-9D3A-0A7247DC035F}" srcOrd="5" destOrd="0" presId="urn:microsoft.com/office/officeart/2008/layout/VerticalCurvedList"/>
    <dgm:cxn modelId="{7D13E81E-DBBC-41E5-8552-D653140DFE23}" type="presParOf" srcId="{B6E7EB3E-68ED-4990-8F9E-569126CD3B4D}" destId="{1F0107C1-D3E4-4072-835B-A728021F77AB}" srcOrd="6" destOrd="0" presId="urn:microsoft.com/office/officeart/2008/layout/VerticalCurvedList"/>
    <dgm:cxn modelId="{00D64DE3-4C81-41F1-A0B3-E1E6C56131B5}" type="presParOf" srcId="{1F0107C1-D3E4-4072-835B-A728021F77AB}" destId="{BF81C89B-6BC6-48F9-9046-6C75421BF4A0}" srcOrd="0" destOrd="0" presId="urn:microsoft.com/office/officeart/2008/layout/VerticalCurvedList"/>
    <dgm:cxn modelId="{713D20BC-48AF-4D12-AA9F-0FE6F109F3B6}" type="presParOf" srcId="{B6E7EB3E-68ED-4990-8F9E-569126CD3B4D}" destId="{3C41F3CB-3337-4721-B9AB-BB5CBDB67470}" srcOrd="7" destOrd="0" presId="urn:microsoft.com/office/officeart/2008/layout/VerticalCurvedList"/>
    <dgm:cxn modelId="{6DB2F772-2B1A-4EDB-B7B9-19D5B03DB31E}" type="presParOf" srcId="{B6E7EB3E-68ED-4990-8F9E-569126CD3B4D}" destId="{C283E2DE-A6C1-42DF-8792-19A637609338}" srcOrd="8" destOrd="0" presId="urn:microsoft.com/office/officeart/2008/layout/VerticalCurvedList"/>
    <dgm:cxn modelId="{573888E0-1435-49CE-A344-D682CC391B50}" type="presParOf" srcId="{C283E2DE-A6C1-42DF-8792-19A637609338}" destId="{08D6714D-F5A7-46E0-AA0D-A1E310A9A8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834E-C124-4A30-9090-DA10434FEFD8}">
      <dsp:nvSpPr>
        <dsp:cNvPr id="0" name=""/>
        <dsp:cNvSpPr/>
      </dsp:nvSpPr>
      <dsp:spPr>
        <a:xfrm>
          <a:off x="-5777170" y="-884761"/>
          <a:ext cx="6882090" cy="6882090"/>
        </a:xfrm>
        <a:prstGeom prst="blockArc">
          <a:avLst>
            <a:gd name="adj1" fmla="val 18900000"/>
            <a:gd name="adj2" fmla="val 2700000"/>
            <a:gd name="adj3" fmla="val 31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12E05-868D-4A2D-8CD0-562E053E92BC}">
      <dsp:nvSpPr>
        <dsp:cNvPr id="0" name=""/>
        <dsp:cNvSpPr/>
      </dsp:nvSpPr>
      <dsp:spPr>
        <a:xfrm>
          <a:off x="358646" y="232417"/>
          <a:ext cx="6127234" cy="4646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are the gas emergency and pipeline service for Wales and the south west of England</a:t>
          </a:r>
        </a:p>
      </dsp:txBody>
      <dsp:txXfrm>
        <a:off x="358646" y="232417"/>
        <a:ext cx="6127234" cy="464630"/>
      </dsp:txXfrm>
    </dsp:sp>
    <dsp:sp modelId="{7E7A7AAA-D064-4BA8-9356-3824E05C3109}">
      <dsp:nvSpPr>
        <dsp:cNvPr id="0" name=""/>
        <dsp:cNvSpPr/>
      </dsp:nvSpPr>
      <dsp:spPr>
        <a:xfrm>
          <a:off x="68252" y="174338"/>
          <a:ext cx="580787" cy="58078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BF82A-841F-45DB-A8A6-BBD26F51ECF3}">
      <dsp:nvSpPr>
        <dsp:cNvPr id="0" name=""/>
        <dsp:cNvSpPr/>
      </dsp:nvSpPr>
      <dsp:spPr>
        <a:xfrm>
          <a:off x="779410" y="929771"/>
          <a:ext cx="5706470" cy="464630"/>
        </a:xfrm>
        <a:prstGeom prst="rect">
          <a:avLst/>
        </a:prstGeom>
        <a:solidFill>
          <a:schemeClr val="accent5">
            <a:hueOff val="190324"/>
            <a:satOff val="-5880"/>
            <a:lumOff val="-3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don’t sell gas; we transport it through our 35,000km network of pipes</a:t>
          </a:r>
        </a:p>
      </dsp:txBody>
      <dsp:txXfrm>
        <a:off x="779410" y="929771"/>
        <a:ext cx="5706470" cy="464630"/>
      </dsp:txXfrm>
    </dsp:sp>
    <dsp:sp modelId="{C69E1F8C-447D-436A-AE52-741D7822F2EA}">
      <dsp:nvSpPr>
        <dsp:cNvPr id="0" name=""/>
        <dsp:cNvSpPr/>
      </dsp:nvSpPr>
      <dsp:spPr>
        <a:xfrm>
          <a:off x="489017" y="871692"/>
          <a:ext cx="580787" cy="580787"/>
        </a:xfrm>
        <a:prstGeom prst="ellipse">
          <a:avLst/>
        </a:prstGeom>
        <a:solidFill>
          <a:schemeClr val="lt1">
            <a:hueOff val="0"/>
            <a:satOff val="0"/>
            <a:lumOff val="0"/>
            <a:alphaOff val="0"/>
          </a:schemeClr>
        </a:solidFill>
        <a:ln w="25400" cap="flat" cmpd="sng" algn="ctr">
          <a:solidFill>
            <a:schemeClr val="accent5">
              <a:hueOff val="190324"/>
              <a:satOff val="-5880"/>
              <a:lumOff val="-3170"/>
              <a:alphaOff val="0"/>
            </a:schemeClr>
          </a:solidFill>
          <a:prstDash val="solid"/>
        </a:ln>
        <a:effectLst/>
      </dsp:spPr>
      <dsp:style>
        <a:lnRef idx="2">
          <a:scrgbClr r="0" g="0" b="0"/>
        </a:lnRef>
        <a:fillRef idx="1">
          <a:scrgbClr r="0" g="0" b="0"/>
        </a:fillRef>
        <a:effectRef idx="0">
          <a:scrgbClr r="0" g="0" b="0"/>
        </a:effectRef>
        <a:fontRef idx="minor"/>
      </dsp:style>
    </dsp:sp>
    <dsp:sp modelId="{5475C880-967E-41EB-A113-44D909479E43}">
      <dsp:nvSpPr>
        <dsp:cNvPr id="0" name=""/>
        <dsp:cNvSpPr/>
      </dsp:nvSpPr>
      <dsp:spPr>
        <a:xfrm>
          <a:off x="1009987" y="1626614"/>
          <a:ext cx="5475893" cy="464630"/>
        </a:xfrm>
        <a:prstGeom prst="rect">
          <a:avLst/>
        </a:prstGeom>
        <a:solidFill>
          <a:schemeClr val="accent5">
            <a:hueOff val="380649"/>
            <a:satOff val="-11760"/>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keep 7.5m people safe and warm – with levels of service, safety and reliability they can trust</a:t>
          </a:r>
        </a:p>
      </dsp:txBody>
      <dsp:txXfrm>
        <a:off x="1009987" y="1626614"/>
        <a:ext cx="5475893" cy="464630"/>
      </dsp:txXfrm>
    </dsp:sp>
    <dsp:sp modelId="{576A18AF-FDF6-4CB7-B000-3F9D824729AB}">
      <dsp:nvSpPr>
        <dsp:cNvPr id="0" name=""/>
        <dsp:cNvSpPr/>
      </dsp:nvSpPr>
      <dsp:spPr>
        <a:xfrm>
          <a:off x="719593" y="1568535"/>
          <a:ext cx="580787" cy="580787"/>
        </a:xfrm>
        <a:prstGeom prst="ellipse">
          <a:avLst/>
        </a:prstGeom>
        <a:solidFill>
          <a:schemeClr val="lt1">
            <a:hueOff val="0"/>
            <a:satOff val="0"/>
            <a:lumOff val="0"/>
            <a:alphaOff val="0"/>
          </a:schemeClr>
        </a:solidFill>
        <a:ln w="25400" cap="flat" cmpd="sng" algn="ctr">
          <a:solidFill>
            <a:schemeClr val="accent5">
              <a:hueOff val="380649"/>
              <a:satOff val="-11760"/>
              <a:lumOff val="-6340"/>
              <a:alphaOff val="0"/>
            </a:schemeClr>
          </a:solidFill>
          <a:prstDash val="solid"/>
        </a:ln>
        <a:effectLst/>
      </dsp:spPr>
      <dsp:style>
        <a:lnRef idx="2">
          <a:scrgbClr r="0" g="0" b="0"/>
        </a:lnRef>
        <a:fillRef idx="1">
          <a:scrgbClr r="0" g="0" b="0"/>
        </a:fillRef>
        <a:effectRef idx="0">
          <a:scrgbClr r="0" g="0" b="0"/>
        </a:effectRef>
        <a:fontRef idx="minor"/>
      </dsp:style>
    </dsp:sp>
    <dsp:sp modelId="{5B77BA44-77E7-43CF-B47C-28FE050B41C0}">
      <dsp:nvSpPr>
        <dsp:cNvPr id="0" name=""/>
        <dsp:cNvSpPr/>
      </dsp:nvSpPr>
      <dsp:spPr>
        <a:xfrm>
          <a:off x="1083608" y="2323968"/>
          <a:ext cx="5402272" cy="464630"/>
        </a:xfrm>
        <a:prstGeom prst="rect">
          <a:avLst/>
        </a:prstGeom>
        <a:solidFill>
          <a:schemeClr val="accent5">
            <a:hueOff val="570973"/>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respond to more than 80,000 gas emergencies a year</a:t>
          </a:r>
        </a:p>
      </dsp:txBody>
      <dsp:txXfrm>
        <a:off x="1083608" y="2323968"/>
        <a:ext cx="5402272" cy="464630"/>
      </dsp:txXfrm>
    </dsp:sp>
    <dsp:sp modelId="{532F4C63-63E3-4E2D-B57C-8E3EDD6F0F92}">
      <dsp:nvSpPr>
        <dsp:cNvPr id="0" name=""/>
        <dsp:cNvSpPr/>
      </dsp:nvSpPr>
      <dsp:spPr>
        <a:xfrm>
          <a:off x="793214" y="2265889"/>
          <a:ext cx="580787" cy="580787"/>
        </a:xfrm>
        <a:prstGeom prst="ellipse">
          <a:avLst/>
        </a:prstGeom>
        <a:solidFill>
          <a:schemeClr val="lt1">
            <a:hueOff val="0"/>
            <a:satOff val="0"/>
            <a:lumOff val="0"/>
            <a:alphaOff val="0"/>
          </a:schemeClr>
        </a:solidFill>
        <a:ln w="25400" cap="flat" cmpd="sng" algn="ctr">
          <a:solidFill>
            <a:schemeClr val="accent5">
              <a:hueOff val="570973"/>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D820351E-DB72-4E87-85CE-F148454852BD}">
      <dsp:nvSpPr>
        <dsp:cNvPr id="0" name=""/>
        <dsp:cNvSpPr/>
      </dsp:nvSpPr>
      <dsp:spPr>
        <a:xfrm>
          <a:off x="1015107" y="2965843"/>
          <a:ext cx="5465653" cy="575588"/>
        </a:xfrm>
        <a:prstGeom prst="rect">
          <a:avLst/>
        </a:prstGeom>
        <a:solidFill>
          <a:schemeClr val="accent5">
            <a:hueOff val="761298"/>
            <a:satOff val="-23521"/>
            <a:lumOff val="-126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invest £2m a week connecting new homes &amp; businesses to our gas network &amp; upgrading old metal pipes to new plastic ones</a:t>
          </a:r>
        </a:p>
      </dsp:txBody>
      <dsp:txXfrm>
        <a:off x="1015107" y="2965843"/>
        <a:ext cx="5465653" cy="575588"/>
      </dsp:txXfrm>
    </dsp:sp>
    <dsp:sp modelId="{6F508DC3-36C3-429D-8AE3-78F229BDF318}">
      <dsp:nvSpPr>
        <dsp:cNvPr id="0" name=""/>
        <dsp:cNvSpPr/>
      </dsp:nvSpPr>
      <dsp:spPr>
        <a:xfrm>
          <a:off x="719593" y="2963243"/>
          <a:ext cx="580787" cy="580787"/>
        </a:xfrm>
        <a:prstGeom prst="ellipse">
          <a:avLst/>
        </a:prstGeom>
        <a:solidFill>
          <a:schemeClr val="lt1">
            <a:hueOff val="0"/>
            <a:satOff val="0"/>
            <a:lumOff val="0"/>
            <a:alphaOff val="0"/>
          </a:schemeClr>
        </a:solidFill>
        <a:ln w="25400" cap="flat" cmpd="sng" algn="ctr">
          <a:solidFill>
            <a:schemeClr val="accent5">
              <a:hueOff val="761298"/>
              <a:satOff val="-23521"/>
              <a:lumOff val="-12679"/>
              <a:alphaOff val="0"/>
            </a:schemeClr>
          </a:solidFill>
          <a:prstDash val="solid"/>
        </a:ln>
        <a:effectLst/>
      </dsp:spPr>
      <dsp:style>
        <a:lnRef idx="2">
          <a:scrgbClr r="0" g="0" b="0"/>
        </a:lnRef>
        <a:fillRef idx="1">
          <a:scrgbClr r="0" g="0" b="0"/>
        </a:fillRef>
        <a:effectRef idx="0">
          <a:scrgbClr r="0" g="0" b="0"/>
        </a:effectRef>
        <a:fontRef idx="minor"/>
      </dsp:style>
    </dsp:sp>
    <dsp:sp modelId="{AE3A213E-9C64-4D0C-87F9-81340C705EC5}">
      <dsp:nvSpPr>
        <dsp:cNvPr id="0" name=""/>
        <dsp:cNvSpPr/>
      </dsp:nvSpPr>
      <dsp:spPr>
        <a:xfrm>
          <a:off x="779410" y="3718165"/>
          <a:ext cx="5706470" cy="464630"/>
        </a:xfrm>
        <a:prstGeom prst="rect">
          <a:avLst/>
        </a:prstGeom>
        <a:solidFill>
          <a:schemeClr val="accent5">
            <a:hueOff val="951622"/>
            <a:satOff val="-29401"/>
            <a:lumOff val="-15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employ more than 1370 people &amp; have a contract workforce of around 600</a:t>
          </a:r>
        </a:p>
      </dsp:txBody>
      <dsp:txXfrm>
        <a:off x="779410" y="3718165"/>
        <a:ext cx="5706470" cy="464630"/>
      </dsp:txXfrm>
    </dsp:sp>
    <dsp:sp modelId="{CCD56584-591C-45CB-A92B-9B9F42F41AEF}">
      <dsp:nvSpPr>
        <dsp:cNvPr id="0" name=""/>
        <dsp:cNvSpPr/>
      </dsp:nvSpPr>
      <dsp:spPr>
        <a:xfrm>
          <a:off x="489017" y="3660086"/>
          <a:ext cx="580787" cy="580787"/>
        </a:xfrm>
        <a:prstGeom prst="ellipse">
          <a:avLst/>
        </a:prstGeom>
        <a:solidFill>
          <a:schemeClr val="lt1">
            <a:hueOff val="0"/>
            <a:satOff val="0"/>
            <a:lumOff val="0"/>
            <a:alphaOff val="0"/>
          </a:schemeClr>
        </a:solidFill>
        <a:ln w="25400" cap="flat" cmpd="sng" algn="ctr">
          <a:solidFill>
            <a:schemeClr val="accent5">
              <a:hueOff val="951622"/>
              <a:satOff val="-29401"/>
              <a:lumOff val="-15849"/>
              <a:alphaOff val="0"/>
            </a:schemeClr>
          </a:solidFill>
          <a:prstDash val="solid"/>
        </a:ln>
        <a:effectLst/>
      </dsp:spPr>
      <dsp:style>
        <a:lnRef idx="2">
          <a:scrgbClr r="0" g="0" b="0"/>
        </a:lnRef>
        <a:fillRef idx="1">
          <a:scrgbClr r="0" g="0" b="0"/>
        </a:fillRef>
        <a:effectRef idx="0">
          <a:scrgbClr r="0" g="0" b="0"/>
        </a:effectRef>
        <a:fontRef idx="minor"/>
      </dsp:style>
    </dsp:sp>
    <dsp:sp modelId="{91A4C75B-4E05-4859-AF51-348105190496}">
      <dsp:nvSpPr>
        <dsp:cNvPr id="0" name=""/>
        <dsp:cNvSpPr/>
      </dsp:nvSpPr>
      <dsp:spPr>
        <a:xfrm>
          <a:off x="358646" y="4415519"/>
          <a:ext cx="6127234" cy="464630"/>
        </a:xfrm>
        <a:prstGeom prst="rect">
          <a:avLst/>
        </a:prstGeom>
        <a:solidFill>
          <a:schemeClr val="accent5">
            <a:hueOff val="1141946"/>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We are regulated by Ofgem</a:t>
          </a:r>
        </a:p>
      </dsp:txBody>
      <dsp:txXfrm>
        <a:off x="358646" y="4415519"/>
        <a:ext cx="6127234" cy="464630"/>
      </dsp:txXfrm>
    </dsp:sp>
    <dsp:sp modelId="{EC26A08C-C746-4BEF-BA0B-95E07700FB02}">
      <dsp:nvSpPr>
        <dsp:cNvPr id="0" name=""/>
        <dsp:cNvSpPr/>
      </dsp:nvSpPr>
      <dsp:spPr>
        <a:xfrm>
          <a:off x="68252" y="4357440"/>
          <a:ext cx="580787" cy="580787"/>
        </a:xfrm>
        <a:prstGeom prst="ellipse">
          <a:avLst/>
        </a:prstGeom>
        <a:solidFill>
          <a:schemeClr val="lt1">
            <a:hueOff val="0"/>
            <a:satOff val="0"/>
            <a:lumOff val="0"/>
            <a:alphaOff val="0"/>
          </a:schemeClr>
        </a:solidFill>
        <a:ln w="25400" cap="flat" cmpd="sng" algn="ctr">
          <a:solidFill>
            <a:schemeClr val="accent5">
              <a:hueOff val="1141946"/>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9C748-C297-4834-AC00-2781ED041481}">
      <dsp:nvSpPr>
        <dsp:cNvPr id="0" name=""/>
        <dsp:cNvSpPr/>
      </dsp:nvSpPr>
      <dsp:spPr>
        <a:xfrm>
          <a:off x="4144" y="169364"/>
          <a:ext cx="1588704" cy="52102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a:latin typeface="Arial" panose="020B0604020202020204" pitchFamily="34" charset="0"/>
              <a:cs typeface="Arial" panose="020B0604020202020204" pitchFamily="34" charset="0"/>
            </a:rPr>
            <a:t>Safety</a:t>
          </a:r>
        </a:p>
      </dsp:txBody>
      <dsp:txXfrm>
        <a:off x="4144" y="169364"/>
        <a:ext cx="1588704" cy="521023"/>
      </dsp:txXfrm>
    </dsp:sp>
    <dsp:sp modelId="{D4F2DA8A-7047-4C18-8593-7A7C6F05E47F}">
      <dsp:nvSpPr>
        <dsp:cNvPr id="0" name=""/>
        <dsp:cNvSpPr/>
      </dsp:nvSpPr>
      <dsp:spPr>
        <a:xfrm>
          <a:off x="15344" y="677571"/>
          <a:ext cx="1588704" cy="309560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Met both our key emergency standards </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Well ahead on 8 year iron mains risk removal targets</a:t>
          </a:r>
        </a:p>
      </dsp:txBody>
      <dsp:txXfrm>
        <a:off x="15344" y="677571"/>
        <a:ext cx="1588704" cy="3095604"/>
      </dsp:txXfrm>
    </dsp:sp>
    <dsp:sp modelId="{C3A78613-7352-4B30-ADFB-E4F936B4C84F}">
      <dsp:nvSpPr>
        <dsp:cNvPr id="0" name=""/>
        <dsp:cNvSpPr/>
      </dsp:nvSpPr>
      <dsp:spPr>
        <a:xfrm>
          <a:off x="1815267" y="169364"/>
          <a:ext cx="1588704" cy="52102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a:solidFill>
                <a:schemeClr val="tx2"/>
              </a:solidFill>
              <a:latin typeface="Arial" panose="020B0604020202020204" pitchFamily="34" charset="0"/>
              <a:cs typeface="Arial" panose="020B0604020202020204" pitchFamily="34" charset="0"/>
            </a:rPr>
            <a:t>Reliability</a:t>
          </a:r>
        </a:p>
      </dsp:txBody>
      <dsp:txXfrm>
        <a:off x="1815267" y="169364"/>
        <a:ext cx="1588704" cy="521023"/>
      </dsp:txXfrm>
    </dsp:sp>
    <dsp:sp modelId="{9391872A-AF80-4042-A64D-D76F7F639F8B}">
      <dsp:nvSpPr>
        <dsp:cNvPr id="0" name=""/>
        <dsp:cNvSpPr/>
      </dsp:nvSpPr>
      <dsp:spPr>
        <a:xfrm>
          <a:off x="1815267" y="667542"/>
          <a:ext cx="1588704" cy="309560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Met our “1 in 20” capacity obligation</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Maintained operation performance</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Currently reviewing supply interruptions targets with </a:t>
          </a:r>
          <a:r>
            <a:rPr lang="en-GB" sz="1200" kern="1200" dirty="0" err="1">
              <a:solidFill>
                <a:schemeClr val="tx2"/>
              </a:solidFill>
              <a:latin typeface="Arial" panose="020B0604020202020204" pitchFamily="34" charset="0"/>
              <a:cs typeface="Arial" panose="020B0604020202020204" pitchFamily="34" charset="0"/>
            </a:rPr>
            <a:t>Ofgem</a:t>
          </a:r>
          <a:r>
            <a:rPr lang="en-GB" sz="1200" kern="1200" dirty="0">
              <a:solidFill>
                <a:schemeClr val="tx2"/>
              </a:solidFill>
              <a:latin typeface="Arial" panose="020B0604020202020204" pitchFamily="34" charset="0"/>
              <a:cs typeface="Arial" panose="020B0604020202020204" pitchFamily="34" charset="0"/>
            </a:rPr>
            <a:t> as part of the MPR parallel work</a:t>
          </a:r>
        </a:p>
      </dsp:txBody>
      <dsp:txXfrm>
        <a:off x="1815267" y="667542"/>
        <a:ext cx="1588704" cy="3095604"/>
      </dsp:txXfrm>
    </dsp:sp>
    <dsp:sp modelId="{1D691269-2611-40AC-B923-7322017C1C4A}">
      <dsp:nvSpPr>
        <dsp:cNvPr id="0" name=""/>
        <dsp:cNvSpPr/>
      </dsp:nvSpPr>
      <dsp:spPr>
        <a:xfrm>
          <a:off x="3626390" y="169364"/>
          <a:ext cx="1588704" cy="52102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a:latin typeface="Arial" panose="020B0604020202020204" pitchFamily="34" charset="0"/>
              <a:cs typeface="Arial" panose="020B0604020202020204" pitchFamily="34" charset="0"/>
            </a:rPr>
            <a:t>Customer Service</a:t>
          </a:r>
        </a:p>
      </dsp:txBody>
      <dsp:txXfrm>
        <a:off x="3626390" y="169364"/>
        <a:ext cx="1588704" cy="521023"/>
      </dsp:txXfrm>
    </dsp:sp>
    <dsp:sp modelId="{670F5D5D-CA3F-458D-97BC-5DD1A89D3F22}">
      <dsp:nvSpPr>
        <dsp:cNvPr id="0" name=""/>
        <dsp:cNvSpPr/>
      </dsp:nvSpPr>
      <dsp:spPr>
        <a:xfrm>
          <a:off x="3626390" y="690387"/>
          <a:ext cx="1588704" cy="309560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Improved overall broad measure score from 9.05 to 9.13 – further improvement required on our Planned scores</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Complaints handling performance results in no penalty </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Met all connections guaranteed standards of performance</a:t>
          </a:r>
        </a:p>
      </dsp:txBody>
      <dsp:txXfrm>
        <a:off x="3626390" y="690387"/>
        <a:ext cx="1588704" cy="3095604"/>
      </dsp:txXfrm>
    </dsp:sp>
    <dsp:sp modelId="{7E80FA1A-C527-4561-AD85-4D5107F21DF1}">
      <dsp:nvSpPr>
        <dsp:cNvPr id="0" name=""/>
        <dsp:cNvSpPr/>
      </dsp:nvSpPr>
      <dsp:spPr>
        <a:xfrm>
          <a:off x="5437513" y="169364"/>
          <a:ext cx="1588704" cy="52102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a:latin typeface="Arial" panose="020B0604020202020204" pitchFamily="34" charset="0"/>
              <a:cs typeface="Arial" panose="020B0604020202020204" pitchFamily="34" charset="0"/>
            </a:rPr>
            <a:t>Environmental</a:t>
          </a:r>
          <a:r>
            <a:rPr lang="en-GB" sz="1500" b="1" kern="1200" dirty="0"/>
            <a:t> </a:t>
          </a:r>
        </a:p>
      </dsp:txBody>
      <dsp:txXfrm>
        <a:off x="5437513" y="169364"/>
        <a:ext cx="1588704" cy="521023"/>
      </dsp:txXfrm>
    </dsp:sp>
    <dsp:sp modelId="{4B67BD1E-CD3A-48EA-9A93-36A328C7A5F2}">
      <dsp:nvSpPr>
        <dsp:cNvPr id="0" name=""/>
        <dsp:cNvSpPr/>
      </dsp:nvSpPr>
      <dsp:spPr>
        <a:xfrm>
          <a:off x="5437513" y="690387"/>
          <a:ext cx="1588704" cy="309560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Reduced leakage by more than annual target</a:t>
          </a:r>
        </a:p>
      </dsp:txBody>
      <dsp:txXfrm>
        <a:off x="5437513" y="690387"/>
        <a:ext cx="1588704" cy="3095604"/>
      </dsp:txXfrm>
    </dsp:sp>
    <dsp:sp modelId="{6F7F89B3-2D86-4B43-99F3-0236287B7606}">
      <dsp:nvSpPr>
        <dsp:cNvPr id="0" name=""/>
        <dsp:cNvSpPr/>
      </dsp:nvSpPr>
      <dsp:spPr>
        <a:xfrm>
          <a:off x="7252781" y="150518"/>
          <a:ext cx="1588704" cy="52102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b="1" kern="1200" dirty="0">
              <a:latin typeface="Arial" panose="020B0604020202020204" pitchFamily="34" charset="0"/>
              <a:cs typeface="Arial" panose="020B0604020202020204" pitchFamily="34" charset="0"/>
            </a:rPr>
            <a:t>Social obligations</a:t>
          </a:r>
        </a:p>
      </dsp:txBody>
      <dsp:txXfrm>
        <a:off x="7252781" y="150518"/>
        <a:ext cx="1588704" cy="521023"/>
      </dsp:txXfrm>
    </dsp:sp>
    <dsp:sp modelId="{89534CF1-BF46-4386-B4F1-D641A4CD1F06}">
      <dsp:nvSpPr>
        <dsp:cNvPr id="0" name=""/>
        <dsp:cNvSpPr/>
      </dsp:nvSpPr>
      <dsp:spPr>
        <a:xfrm>
          <a:off x="7248637" y="690387"/>
          <a:ext cx="1588704" cy="3095604"/>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Delivered on our fuel poor commitments for the year</a:t>
          </a:r>
          <a:br>
            <a:rPr lang="en-GB" sz="1200" kern="1200" dirty="0">
              <a:solidFill>
                <a:schemeClr val="tx2"/>
              </a:solidFill>
              <a:latin typeface="Arial" panose="020B0604020202020204" pitchFamily="34" charset="0"/>
              <a:cs typeface="Arial" panose="020B0604020202020204" pitchFamily="34" charset="0"/>
            </a:rPr>
          </a:b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Continue to be at the forefront of promoting awareness of carbon monoxide</a:t>
          </a:r>
        </a:p>
      </dsp:txBody>
      <dsp:txXfrm>
        <a:off x="7248637" y="690387"/>
        <a:ext cx="1588704" cy="3095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D52608-4761-5C49-B8C8-B00FB65A01D1}" type="datetimeFigureOut">
              <a:rPr lang="en-US" smtClean="0">
                <a:latin typeface="Arial"/>
              </a:rPr>
              <a:t>5/10/2017</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9BAE4C-CF04-C24A-9047-D80477700D8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493160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6B5BBA8A-0D4F-DA4C-BE91-05BF297884E1}" type="datetimeFigureOut">
              <a:rPr lang="en-US" smtClean="0"/>
              <a:pPr/>
              <a:t>5/10/2017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F5C7C985-F1D5-6C44-9CA0-694A5E4C15C5}" type="slidenum">
              <a:rPr lang="en-US" smtClean="0"/>
              <a:pPr/>
              <a:t>‹#›</a:t>
            </a:fld>
            <a:endParaRPr lang="en-US" dirty="0"/>
          </a:p>
        </p:txBody>
      </p:sp>
    </p:spTree>
    <p:extLst>
      <p:ext uri="{BB962C8B-B14F-4D97-AF65-F5344CB8AC3E}">
        <p14:creationId xmlns:p14="http://schemas.microsoft.com/office/powerpoint/2010/main" val="2798984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who</a:t>
            </a:r>
            <a:r>
              <a:rPr lang="en-GB" baseline="0" dirty="0"/>
              <a:t> we are and what we do, for those who aren’t aware</a:t>
            </a:r>
            <a:endParaRPr lang="en-GB" dirty="0"/>
          </a:p>
          <a:p>
            <a:r>
              <a:rPr lang="en-GB" dirty="0"/>
              <a:t>This slide</a:t>
            </a:r>
            <a:r>
              <a:rPr lang="en-GB" baseline="0" dirty="0"/>
              <a:t> is self explanatory along with a little bit more history around how we have moved on from being British Gas </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a:ea typeface="+mn-ea"/>
                <a:cs typeface="+mn-cs"/>
              </a:rPr>
              <a:t>Wales &amp; West Utilities (WWU) began operations on 1 June 2005 after the gas distribution network was sold by National Grid. We’re a regulated business, operating around 35,000 kilometres of gas pipelines, serving 2.5 million homes and businesses across Wales and the South West of England and we provide the Gas Emergency Service. </a:t>
            </a:r>
            <a:r>
              <a:rPr lang="en-GB" sz="1200" kern="1200" dirty="0" err="1">
                <a:solidFill>
                  <a:schemeClr val="tx1"/>
                </a:solidFill>
                <a:effectLst/>
                <a:latin typeface="Arial"/>
                <a:ea typeface="+mn-ea"/>
                <a:cs typeface="+mn-cs"/>
              </a:rPr>
              <a:t>Etc</a:t>
            </a:r>
            <a:r>
              <a:rPr lang="en-GB" sz="1200" kern="1200" dirty="0">
                <a:solidFill>
                  <a:schemeClr val="tx1"/>
                </a:solidFill>
                <a:effectLst/>
                <a:latin typeface="Arial"/>
                <a:ea typeface="+mn-ea"/>
                <a:cs typeface="+mn-cs"/>
              </a:rPr>
              <a:t>…..</a:t>
            </a:r>
          </a:p>
          <a:p>
            <a:endParaRPr lang="en-GB" dirty="0"/>
          </a:p>
          <a:p>
            <a:pPr marL="285750" indent="-285750"/>
            <a:r>
              <a:rPr lang="en-GB" sz="1200" dirty="0">
                <a:latin typeface="Arial" panose="020B0604020202020204" pitchFamily="34" charset="0"/>
                <a:cs typeface="Arial" panose="020B0604020202020204" pitchFamily="34" charset="0"/>
              </a:rPr>
              <a:t>Gas distribution network (GDN) that transports gas to homes and businesses across the whole of Wales and the south west of England.</a:t>
            </a:r>
          </a:p>
          <a:p>
            <a:pPr marL="285750" indent="-285750"/>
            <a:endParaRPr lang="en-GB" sz="1200" dirty="0">
              <a:latin typeface="Arial" panose="020B0604020202020204" pitchFamily="34" charset="0"/>
              <a:cs typeface="Arial" panose="020B0604020202020204" pitchFamily="34" charset="0"/>
            </a:endParaRPr>
          </a:p>
          <a:p>
            <a:pPr marL="285750" indent="-285750"/>
            <a:r>
              <a:rPr lang="en-GB" sz="1200" dirty="0">
                <a:latin typeface="Arial" panose="020B0604020202020204" pitchFamily="34" charset="0"/>
                <a:cs typeface="Arial" panose="020B0604020202020204" pitchFamily="34" charset="0"/>
              </a:rPr>
              <a:t>Regulated by </a:t>
            </a:r>
            <a:r>
              <a:rPr lang="en-GB" sz="1200" dirty="0" err="1">
                <a:latin typeface="Arial" panose="020B0604020202020204" pitchFamily="34" charset="0"/>
                <a:cs typeface="Arial" panose="020B0604020202020204" pitchFamily="34" charset="0"/>
              </a:rPr>
              <a:t>Ofgem</a:t>
            </a:r>
            <a:r>
              <a:rPr lang="en-GB" sz="1200" dirty="0">
                <a:latin typeface="Arial" panose="020B0604020202020204" pitchFamily="34" charset="0"/>
                <a:cs typeface="Arial" panose="020B0604020202020204" pitchFamily="34" charset="0"/>
              </a:rPr>
              <a:t> (Office of Gas and Electricity Market).</a:t>
            </a:r>
          </a:p>
          <a:p>
            <a:pPr marL="285750" indent="-285750"/>
            <a:endParaRPr lang="en-GB" sz="1200" dirty="0">
              <a:latin typeface="Arial" panose="020B0604020202020204" pitchFamily="34" charset="0"/>
              <a:cs typeface="Arial" panose="020B0604020202020204" pitchFamily="34" charset="0"/>
            </a:endParaRPr>
          </a:p>
          <a:p>
            <a:pPr marL="285750" indent="-285750"/>
            <a:r>
              <a:rPr lang="en-GB" altLang="en-US" sz="1200" dirty="0">
                <a:latin typeface="Arial" panose="020B0604020202020204" pitchFamily="34" charset="0"/>
                <a:cs typeface="Arial" panose="020B0604020202020204" pitchFamily="34" charset="0"/>
              </a:rPr>
              <a:t>Head Office in Newport, South Wales, Deploying circa</a:t>
            </a:r>
            <a:r>
              <a:rPr lang="en-GB" altLang="en-US" sz="1200" baseline="0" dirty="0">
                <a:latin typeface="Arial" panose="020B0604020202020204" pitchFamily="34" charset="0"/>
                <a:cs typeface="Arial" panose="020B0604020202020204" pitchFamily="34" charset="0"/>
              </a:rPr>
              <a:t> 2</a:t>
            </a:r>
            <a:r>
              <a:rPr lang="en-GB" altLang="en-US" sz="1200" dirty="0">
                <a:latin typeface="Arial" panose="020B0604020202020204" pitchFamily="34" charset="0"/>
                <a:cs typeface="Arial" panose="020B0604020202020204" pitchFamily="34" charset="0"/>
              </a:rPr>
              <a:t>,000 people across Wales &amp; the South West of England</a:t>
            </a:r>
            <a:r>
              <a:rPr lang="en-GB" altLang="en-US" sz="1200" baseline="0" dirty="0">
                <a:latin typeface="Arial" panose="020B0604020202020204" pitchFamily="34" charset="0"/>
                <a:cs typeface="Arial" panose="020B0604020202020204" pitchFamily="34" charset="0"/>
              </a:rPr>
              <a:t> including contractors </a:t>
            </a:r>
            <a:endParaRPr lang="en-GB" altLang="en-US" sz="1200" dirty="0">
              <a:latin typeface="Arial" panose="020B0604020202020204" pitchFamily="34" charset="0"/>
              <a:cs typeface="Arial" panose="020B0604020202020204" pitchFamily="34" charset="0"/>
            </a:endParaRPr>
          </a:p>
          <a:p>
            <a:endParaRPr lang="en-GB" dirty="0"/>
          </a:p>
          <a:p>
            <a:r>
              <a:rPr lang="en-GB" sz="1600" dirty="0"/>
              <a:t>In 2012 we became a part of the Cheung Kong Infrastructure Family (CKI). They are a leading player in global arena with diversified investments in:</a:t>
            </a:r>
            <a:endParaRPr lang="en-GB" sz="1600" b="1" dirty="0"/>
          </a:p>
          <a:p>
            <a:pPr marL="735012" lvl="1" indent="-171450">
              <a:buFontTx/>
              <a:buChar char="-"/>
            </a:pPr>
            <a:r>
              <a:rPr lang="en-GB" sz="1200" dirty="0"/>
              <a:t>Energy Infrastructure </a:t>
            </a:r>
          </a:p>
          <a:p>
            <a:pPr marL="735012" lvl="1" indent="-171450">
              <a:buFontTx/>
              <a:buChar char="-"/>
            </a:pPr>
            <a:r>
              <a:rPr lang="en-GB" sz="1200" dirty="0"/>
              <a:t>Transportation Infrastructure </a:t>
            </a:r>
          </a:p>
          <a:p>
            <a:pPr marL="735012" lvl="1" indent="-171450">
              <a:buFontTx/>
              <a:buChar char="-"/>
            </a:pPr>
            <a:r>
              <a:rPr lang="en-GB" sz="1200" dirty="0"/>
              <a:t>Water Infrastructure; and </a:t>
            </a:r>
          </a:p>
          <a:p>
            <a:pPr marL="735012" lvl="1" indent="-171450">
              <a:buFontTx/>
              <a:buChar char="-"/>
            </a:pPr>
            <a:r>
              <a:rPr lang="en-GB" sz="1200" dirty="0"/>
              <a:t>Waste Management</a:t>
            </a:r>
          </a:p>
          <a:p>
            <a:endParaRPr lang="en-GB" dirty="0"/>
          </a:p>
          <a:p>
            <a:endParaRPr lang="en-GB" dirty="0"/>
          </a:p>
          <a:p>
            <a:endParaRPr lang="en-GB" dirty="0"/>
          </a:p>
          <a:p>
            <a:r>
              <a:rPr lang="en-GB" dirty="0"/>
              <a:t>Brief description</a:t>
            </a:r>
            <a:r>
              <a:rPr lang="en-GB" baseline="0" dirty="0"/>
              <a:t> of operations :</a:t>
            </a:r>
          </a:p>
          <a:p>
            <a:endParaRPr lang="en-GB" baseline="0" dirty="0"/>
          </a:p>
          <a:p>
            <a:endParaRPr lang="en-GB" baseline="0" dirty="0"/>
          </a:p>
          <a:p>
            <a:r>
              <a:rPr lang="en-GB" b="1" baseline="0" dirty="0"/>
              <a:t>Build &amp; Replace Teams</a:t>
            </a:r>
          </a:p>
          <a:p>
            <a:endParaRPr lang="en-GB" baseline="0" dirty="0"/>
          </a:p>
          <a:p>
            <a:r>
              <a:rPr lang="en-US" sz="1200" kern="1200" dirty="0">
                <a:solidFill>
                  <a:schemeClr val="tx1"/>
                </a:solidFill>
                <a:effectLst/>
                <a:latin typeface="Arial"/>
                <a:ea typeface="+mn-ea"/>
                <a:cs typeface="+mn-cs"/>
              </a:rPr>
              <a:t>Carry out all repairs to our network gas mains and services and complete all new customer connections work.</a:t>
            </a:r>
            <a:r>
              <a:rPr lang="en-GB"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They also help with the delivery of our Replacement and Capital </a:t>
            </a:r>
            <a:r>
              <a:rPr lang="en-US" sz="1200" kern="1200" dirty="0" err="1">
                <a:solidFill>
                  <a:schemeClr val="tx1"/>
                </a:solidFill>
                <a:effectLst/>
                <a:latin typeface="Arial"/>
                <a:ea typeface="+mn-ea"/>
                <a:cs typeface="+mn-cs"/>
              </a:rPr>
              <a:t>programmes</a:t>
            </a:r>
            <a:r>
              <a:rPr lang="en-US" sz="1200" kern="1200" dirty="0">
                <a:solidFill>
                  <a:schemeClr val="tx1"/>
                </a:solidFill>
                <a:effectLst/>
                <a:latin typeface="Arial"/>
                <a:ea typeface="+mn-ea"/>
                <a:cs typeface="+mn-cs"/>
              </a:rPr>
              <a:t>, to make sure that we can supply all future gas demand</a:t>
            </a:r>
            <a:r>
              <a:rPr lang="en-GB" sz="1200" kern="1200" baseline="0" dirty="0">
                <a:solidFill>
                  <a:schemeClr val="tx1"/>
                </a:solidFill>
                <a:effectLst/>
                <a:latin typeface="Arial"/>
                <a:ea typeface="+mn-ea"/>
                <a:cs typeface="+mn-cs"/>
              </a:rPr>
              <a:t> across Wales and the South West From Colwyn bay to Penzance. </a:t>
            </a:r>
            <a:r>
              <a:rPr lang="en-US" sz="1200" kern="1200" baseline="0" dirty="0">
                <a:solidFill>
                  <a:schemeClr val="tx1"/>
                </a:solidFill>
                <a:effectLst/>
                <a:latin typeface="Arial"/>
                <a:ea typeface="+mn-ea"/>
                <a:cs typeface="+mn-cs"/>
              </a:rPr>
              <a:t>They</a:t>
            </a:r>
            <a:r>
              <a:rPr lang="en-US" sz="1200" kern="1200" dirty="0">
                <a:solidFill>
                  <a:schemeClr val="tx1"/>
                </a:solidFill>
                <a:effectLst/>
                <a:latin typeface="Arial"/>
                <a:ea typeface="+mn-ea"/>
                <a:cs typeface="+mn-cs"/>
              </a:rPr>
              <a:t> also provide logistical support, by keeping our teams supplied with materials for job completion and reinstatement. </a:t>
            </a:r>
            <a:endParaRPr lang="en-US" sz="1200" b="1"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 </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Emergency Metering Services Teams</a:t>
            </a:r>
            <a:endParaRPr lang="en-US" sz="1200" kern="1200" dirty="0">
              <a:solidFill>
                <a:schemeClr val="tx1"/>
              </a:solidFill>
              <a:effectLst/>
              <a:latin typeface="Arial"/>
              <a:ea typeface="+mn-ea"/>
              <a:cs typeface="+mn-cs"/>
            </a:endParaRPr>
          </a:p>
          <a:p>
            <a:endParaRPr lang="en-GB" baseline="0" dirty="0"/>
          </a:p>
          <a:p>
            <a:r>
              <a:rPr lang="en-US" sz="1200" kern="1200" dirty="0">
                <a:solidFill>
                  <a:schemeClr val="tx1"/>
                </a:solidFill>
                <a:effectLst/>
                <a:latin typeface="Arial"/>
                <a:ea typeface="+mn-ea"/>
                <a:cs typeface="+mn-cs"/>
              </a:rPr>
              <a:t>Will deal with all aspects of emergency and metering activities, both regulated and unregulated.</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Our First Call Operatives (FCOs) carry out around 80,000 metering jobs for NGM each year, making a significant contribution to our company’s unregulated income.</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All of our FCOs are gas safe registered, and carry out a range of services including:</a:t>
            </a:r>
            <a:endParaRPr lang="en-GB" sz="1200" kern="1200" dirty="0">
              <a:solidFill>
                <a:schemeClr val="tx1"/>
              </a:solidFill>
              <a:effectLst/>
              <a:latin typeface="Arial"/>
              <a:ea typeface="+mn-ea"/>
              <a:cs typeface="+mn-cs"/>
            </a:endParaRPr>
          </a:p>
          <a:p>
            <a:pPr lvl="0"/>
            <a:endParaRPr lang="en-US"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attending reported escapes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installing and repairing pipework</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resetting, repairing and replacing gas meters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carrying out checks for safety, and</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reconnecting customers after service relay or mains work.</a:t>
            </a:r>
            <a:endParaRPr lang="en-GB" sz="1200" kern="1200" dirty="0">
              <a:solidFill>
                <a:schemeClr val="tx1"/>
              </a:solidFill>
              <a:effectLst/>
              <a:latin typeface="Arial"/>
              <a:ea typeface="+mn-ea"/>
              <a:cs typeface="+mn-cs"/>
            </a:endParaRP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Network Services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r>
              <a:rPr lang="en-GB" sz="1200" kern="1200" baseline="0" dirty="0">
                <a:solidFill>
                  <a:schemeClr val="tx1"/>
                </a:solidFill>
                <a:effectLst/>
                <a:latin typeface="Arial"/>
                <a:ea typeface="+mn-ea"/>
                <a:cs typeface="+mn-cs"/>
              </a:rPr>
              <a:t>Carry out the </a:t>
            </a:r>
            <a:r>
              <a:rPr lang="en-GB" sz="1200" kern="1200" dirty="0">
                <a:solidFill>
                  <a:schemeClr val="tx1"/>
                </a:solidFill>
                <a:effectLst/>
                <a:latin typeface="Arial"/>
                <a:ea typeface="+mn-ea"/>
                <a:cs typeface="+mn-cs"/>
              </a:rPr>
              <a:t>maintenance, construction and protection of above and below ground natural gas assets,</a:t>
            </a:r>
            <a:r>
              <a:rPr lang="en-GB" sz="1200" kern="1200" baseline="0" dirty="0">
                <a:solidFill>
                  <a:schemeClr val="tx1"/>
                </a:solidFill>
                <a:effectLst/>
                <a:latin typeface="Arial"/>
                <a:ea typeface="+mn-ea"/>
                <a:cs typeface="+mn-cs"/>
              </a:rPr>
              <a:t> this</a:t>
            </a:r>
            <a:r>
              <a:rPr lang="en-GB" sz="1200" kern="1200" dirty="0">
                <a:solidFill>
                  <a:schemeClr val="tx1"/>
                </a:solidFill>
                <a:effectLst/>
                <a:latin typeface="Arial"/>
                <a:ea typeface="+mn-ea"/>
                <a:cs typeface="+mn-cs"/>
              </a:rPr>
              <a:t> is critical to the safe supply of gas to customers in Wales and the South West of England. Within our company, a dedicated team of Staff, Industrial Staff and Contractors undertake this work and also provide a round the clock fault and emergency response service.</a:t>
            </a:r>
          </a:p>
          <a:p>
            <a:endParaRPr lang="en-GB" sz="1200"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Another key element of the Above Ground workload is the provision of maintenance services to National Grid Metering, National Grid Transmission and other large gas consumers. These fully commercial contracts provide valuable non formula income to WWU and the Above Ground Team are committed to delivering a high quality service to these important customers.</a:t>
            </a:r>
          </a:p>
          <a:p>
            <a:r>
              <a:rPr lang="en-GB" sz="1200" kern="1200" dirty="0">
                <a:solidFill>
                  <a:schemeClr val="tx1"/>
                </a:solidFill>
                <a:effectLst/>
                <a:latin typeface="Arial"/>
                <a:ea typeface="+mn-ea"/>
                <a:cs typeface="+mn-cs"/>
              </a:rPr>
              <a:t> </a:t>
            </a:r>
            <a:endParaRPr lang="en-GB" sz="1200" b="1" kern="1200" dirty="0">
              <a:solidFill>
                <a:schemeClr val="tx1"/>
              </a:solidFill>
              <a:effectLst/>
              <a:latin typeface="Arial"/>
              <a:ea typeface="+mn-ea"/>
              <a:cs typeface="+mn-cs"/>
            </a:endParaRPr>
          </a:p>
          <a:p>
            <a:r>
              <a:rPr lang="en-US" sz="1200" b="1" u="sng" kern="1200" dirty="0">
                <a:solidFill>
                  <a:schemeClr val="tx1"/>
                </a:solidFill>
                <a:effectLst/>
                <a:latin typeface="Arial"/>
                <a:ea typeface="+mn-ea"/>
                <a:cs typeface="+mn-cs"/>
              </a:rPr>
              <a:t>Operations Health, Safety and Environment (HSE)</a:t>
            </a:r>
            <a:endParaRPr lang="en-GB"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HSE team supports our company’s ‘Demanding Safety Always’ priority - making sure that our workforce can work safely, and promoting good health and wellbeing.  </a:t>
            </a:r>
            <a:endParaRPr lang="en-GB"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 addition, we make sure that our process safety operations don’t negatively impact on the environment, or our excellent reputation for operating a safe and reliable gas network. </a:t>
            </a:r>
            <a:r>
              <a:rPr lang="en-GB" sz="1200" kern="1200" dirty="0">
                <a:solidFill>
                  <a:schemeClr val="tx1"/>
                </a:solidFill>
                <a:effectLst/>
                <a:latin typeface="Arial"/>
                <a:ea typeface="+mn-ea"/>
                <a:cs typeface="+mn-cs"/>
              </a:rPr>
              <a:t>We</a:t>
            </a:r>
            <a:r>
              <a:rPr lang="en-US" sz="1200" kern="1200" dirty="0">
                <a:solidFill>
                  <a:schemeClr val="tx1"/>
                </a:solidFill>
                <a:effectLst/>
                <a:latin typeface="Arial"/>
                <a:ea typeface="+mn-ea"/>
                <a:cs typeface="+mn-cs"/>
              </a:rPr>
              <a:t> have</a:t>
            </a:r>
            <a:r>
              <a:rPr lang="en-US" sz="1200" kern="1200" baseline="0" dirty="0">
                <a:solidFill>
                  <a:schemeClr val="tx1"/>
                </a:solidFill>
                <a:effectLst/>
                <a:latin typeface="Arial"/>
                <a:ea typeface="+mn-ea"/>
                <a:cs typeface="+mn-cs"/>
              </a:rPr>
              <a:t> a</a:t>
            </a:r>
            <a:r>
              <a:rPr lang="en-US" sz="1200" kern="1200" dirty="0">
                <a:solidFill>
                  <a:schemeClr val="tx1"/>
                </a:solidFill>
                <a:effectLst/>
                <a:latin typeface="Arial"/>
                <a:ea typeface="+mn-ea"/>
                <a:cs typeface="+mn-cs"/>
              </a:rPr>
              <a:t> team of HSE professionals that will</a:t>
            </a:r>
            <a:r>
              <a:rPr lang="en-US" sz="1200" kern="1200" baseline="0" dirty="0">
                <a:solidFill>
                  <a:schemeClr val="tx1"/>
                </a:solidFill>
                <a:effectLst/>
                <a:latin typeface="Arial"/>
                <a:ea typeface="+mn-ea"/>
                <a:cs typeface="+mn-cs"/>
              </a:rPr>
              <a:t> strive to</a:t>
            </a:r>
            <a:r>
              <a:rPr lang="en-US" sz="1200" kern="1200" dirty="0">
                <a:solidFill>
                  <a:schemeClr val="tx1"/>
                </a:solidFill>
                <a:effectLst/>
                <a:latin typeface="Arial"/>
                <a:ea typeface="+mn-ea"/>
                <a:cs typeface="+mn-cs"/>
              </a:rPr>
              <a:t> improve </a:t>
            </a:r>
            <a:r>
              <a:rPr lang="fr-FR" sz="1200" kern="1200" dirty="0">
                <a:solidFill>
                  <a:schemeClr val="tx1"/>
                </a:solidFill>
                <a:effectLst/>
                <a:latin typeface="Arial"/>
                <a:ea typeface="+mn-ea"/>
                <a:cs typeface="+mn-cs"/>
              </a:rPr>
              <a:t>Our Operations </a:t>
            </a:r>
            <a:r>
              <a:rPr lang="en-US" sz="1200" kern="1200" dirty="0">
                <a:solidFill>
                  <a:schemeClr val="tx1"/>
                </a:solidFill>
                <a:effectLst/>
                <a:latin typeface="Arial"/>
                <a:ea typeface="+mn-ea"/>
                <a:cs typeface="+mn-cs"/>
              </a:rPr>
              <a:t>HSE Performance</a:t>
            </a:r>
            <a:r>
              <a:rPr lang="en-GB" sz="1200" kern="1200" dirty="0">
                <a:solidFill>
                  <a:schemeClr val="tx1"/>
                </a:solidFill>
                <a:effectLst/>
                <a:latin typeface="Arial"/>
                <a:ea typeface="+mn-ea"/>
                <a:cs typeface="+mn-cs"/>
              </a:rPr>
              <a:t> by:</a:t>
            </a:r>
          </a:p>
          <a:p>
            <a:endParaRPr lang="en-US" sz="1200" kern="1200" dirty="0">
              <a:solidFill>
                <a:schemeClr val="tx1"/>
              </a:solidFill>
              <a:effectLst/>
              <a:latin typeface="Arial"/>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Arial"/>
                <a:ea typeface="+mn-ea"/>
                <a:cs typeface="+mn-cs"/>
              </a:rPr>
              <a:t>  introducing compliance guidance, based on changes to legislation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monitoring performance against set targets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carry out inspections/audits and feedback on performance</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promote initiatives to help us </a:t>
            </a:r>
            <a:r>
              <a:rPr lang="da-DK" sz="1200" kern="1200" dirty="0">
                <a:solidFill>
                  <a:schemeClr val="tx1"/>
                </a:solidFill>
                <a:effectLst/>
                <a:latin typeface="Arial"/>
                <a:ea typeface="+mn-ea"/>
                <a:cs typeface="+mn-cs"/>
              </a:rPr>
              <a:t>deliver</a:t>
            </a:r>
            <a:r>
              <a:rPr lang="en-US" sz="1200" kern="1200" dirty="0">
                <a:solidFill>
                  <a:schemeClr val="tx1"/>
                </a:solidFill>
                <a:effectLst/>
                <a:latin typeface="Arial"/>
                <a:ea typeface="+mn-ea"/>
                <a:cs typeface="+mn-cs"/>
              </a:rPr>
              <a:t> performance improvement</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identify priorities based on Operational risk </a:t>
            </a:r>
            <a:endParaRPr lang="en-GB" sz="1200" kern="1200" dirty="0">
              <a:solidFill>
                <a:schemeClr val="tx1"/>
              </a:solidFill>
              <a:effectLst/>
              <a:latin typeface="Arial"/>
              <a:ea typeface="+mn-ea"/>
              <a:cs typeface="+mn-cs"/>
            </a:endParaRPr>
          </a:p>
          <a:p>
            <a:pPr marL="228600" lvl="0" indent="-228600">
              <a:buFont typeface="Wingdings" panose="05000000000000000000" pitchFamily="2" charset="2"/>
              <a:buChar char="Ø"/>
            </a:pPr>
            <a:r>
              <a:rPr lang="en-US" sz="1200" kern="1200" dirty="0">
                <a:solidFill>
                  <a:schemeClr val="tx1"/>
                </a:solidFill>
                <a:effectLst/>
                <a:latin typeface="Arial"/>
                <a:ea typeface="+mn-ea"/>
                <a:cs typeface="+mn-cs"/>
              </a:rPr>
              <a:t> produce and deliver an annual Operational HS&amp;E </a:t>
            </a:r>
            <a:r>
              <a:rPr lang="fr-FR" sz="1200" kern="1200" dirty="0" err="1">
                <a:solidFill>
                  <a:schemeClr val="tx1"/>
                </a:solidFill>
                <a:effectLst/>
                <a:latin typeface="Arial"/>
                <a:ea typeface="+mn-ea"/>
                <a:cs typeface="+mn-cs"/>
              </a:rPr>
              <a:t>Improvement</a:t>
            </a:r>
            <a:r>
              <a:rPr lang="fr-FR" sz="1200" kern="1200" dirty="0">
                <a:solidFill>
                  <a:schemeClr val="tx1"/>
                </a:solidFill>
                <a:effectLst/>
                <a:latin typeface="Arial"/>
                <a:ea typeface="+mn-ea"/>
                <a:cs typeface="+mn-cs"/>
              </a:rPr>
              <a:t> Plan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influence the culture of the operational workforce by promoting health and wellbeing</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helping to deliver the </a:t>
            </a:r>
            <a:r>
              <a:rPr lang="en-US" sz="1200" kern="1200" dirty="0" err="1">
                <a:solidFill>
                  <a:schemeClr val="tx1"/>
                </a:solidFill>
                <a:effectLst/>
                <a:latin typeface="Arial"/>
                <a:ea typeface="+mn-ea"/>
                <a:cs typeface="+mn-cs"/>
              </a:rPr>
              <a:t>Ofgem</a:t>
            </a:r>
            <a:r>
              <a:rPr lang="en-US" sz="1200" kern="1200" dirty="0">
                <a:solidFill>
                  <a:schemeClr val="tx1"/>
                </a:solidFill>
                <a:effectLst/>
                <a:latin typeface="Arial"/>
                <a:ea typeface="+mn-ea"/>
                <a:cs typeface="+mn-cs"/>
              </a:rPr>
              <a:t> Safety Outputs </a:t>
            </a:r>
            <a:r>
              <a:rPr lang="fr-FR" sz="1200" kern="1200" dirty="0">
                <a:solidFill>
                  <a:schemeClr val="tx1"/>
                </a:solidFill>
                <a:effectLst/>
                <a:latin typeface="Arial"/>
                <a:ea typeface="+mn-ea"/>
                <a:cs typeface="+mn-cs"/>
              </a:rPr>
              <a:t>and </a:t>
            </a:r>
            <a:r>
              <a:rPr lang="fr-FR" sz="1200" kern="1200" dirty="0" err="1">
                <a:solidFill>
                  <a:schemeClr val="tx1"/>
                </a:solidFill>
                <a:effectLst/>
                <a:latin typeface="Arial"/>
                <a:ea typeface="+mn-ea"/>
                <a:cs typeface="+mn-cs"/>
              </a:rPr>
              <a:t>Company</a:t>
            </a:r>
            <a:r>
              <a:rPr lang="en-US" sz="1200" kern="1200" dirty="0">
                <a:solidFill>
                  <a:schemeClr val="tx1"/>
                </a:solidFill>
                <a:effectLst/>
                <a:latin typeface="Arial"/>
                <a:ea typeface="+mn-ea"/>
                <a:cs typeface="+mn-cs"/>
              </a:rPr>
              <a:t> Safety targets</a:t>
            </a:r>
            <a:endParaRPr lang="en-GB" sz="1200"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r>
              <a:rPr lang="en-GB" sz="1200" b="1" kern="1200" dirty="0">
                <a:solidFill>
                  <a:schemeClr val="tx1"/>
                </a:solidFill>
                <a:effectLst/>
                <a:latin typeface="Arial"/>
                <a:ea typeface="+mn-ea"/>
                <a:cs typeface="+mn-cs"/>
              </a:rPr>
              <a:t>Other</a:t>
            </a:r>
            <a:r>
              <a:rPr lang="en-GB" sz="1200" b="1" kern="1200" baseline="0" dirty="0">
                <a:solidFill>
                  <a:schemeClr val="tx1"/>
                </a:solidFill>
                <a:effectLst/>
                <a:latin typeface="Arial"/>
                <a:ea typeface="+mn-ea"/>
                <a:cs typeface="+mn-cs"/>
              </a:rPr>
              <a:t> areas of the business that also provide a vital service to both our internal and external customers </a:t>
            </a:r>
          </a:p>
          <a:p>
            <a:endParaRPr lang="en-GB" sz="1200" b="1" kern="1200" baseline="0" dirty="0">
              <a:solidFill>
                <a:schemeClr val="tx1"/>
              </a:solidFill>
              <a:effectLst/>
              <a:latin typeface="Arial"/>
              <a:ea typeface="+mn-ea"/>
              <a:cs typeface="+mn-cs"/>
            </a:endParaRP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Health Safety &amp; wellbeing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HR Inc.… corporate affairs and external relations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Finance</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Business services Inc.… IT</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Asset</a:t>
            </a:r>
            <a:endParaRPr lang="en-GB" sz="1200" b="0" kern="1200" dirty="0">
              <a:solidFill>
                <a:schemeClr val="tx1"/>
              </a:solidFill>
              <a:effectLst/>
              <a:latin typeface="Arial"/>
              <a:ea typeface="+mn-ea"/>
              <a:cs typeface="+mn-cs"/>
            </a:endParaRP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2BB44E2-E7B8-4877-B0DA-3F3CEF4C862A}" type="slidenum">
              <a:rPr lang="en-GB" smtClean="0"/>
              <a:t>3</a:t>
            </a:fld>
            <a:endParaRPr lang="en-GB"/>
          </a:p>
        </p:txBody>
      </p:sp>
    </p:spTree>
    <p:extLst>
      <p:ext uri="{BB962C8B-B14F-4D97-AF65-F5344CB8AC3E}">
        <p14:creationId xmlns:p14="http://schemas.microsoft.com/office/powerpoint/2010/main" val="70393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DI cutters</a:t>
            </a:r>
          </a:p>
          <a:p>
            <a:r>
              <a:rPr lang="en-GB" dirty="0"/>
              <a:t>21 Rock drills</a:t>
            </a:r>
          </a:p>
        </p:txBody>
      </p:sp>
      <p:sp>
        <p:nvSpPr>
          <p:cNvPr id="4" name="Slide Number Placeholder 3"/>
          <p:cNvSpPr>
            <a:spLocks noGrp="1"/>
          </p:cNvSpPr>
          <p:nvPr>
            <p:ph type="sldNum" sz="quarter" idx="10"/>
          </p:nvPr>
        </p:nvSpPr>
        <p:spPr/>
        <p:txBody>
          <a:bodyPr/>
          <a:lstStyle/>
          <a:p>
            <a:fld id="{F5C7C985-F1D5-6C44-9CA0-694A5E4C15C5}" type="slidenum">
              <a:rPr lang="en-US" smtClean="0"/>
              <a:pPr/>
              <a:t>79</a:t>
            </a:fld>
            <a:endParaRPr lang="en-US" dirty="0"/>
          </a:p>
        </p:txBody>
      </p:sp>
    </p:spTree>
    <p:extLst>
      <p:ext uri="{BB962C8B-B14F-4D97-AF65-F5344CB8AC3E}">
        <p14:creationId xmlns:p14="http://schemas.microsoft.com/office/powerpoint/2010/main" val="399153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DI cutters</a:t>
            </a:r>
          </a:p>
          <a:p>
            <a:r>
              <a:rPr lang="en-GB" dirty="0"/>
              <a:t>21 Rock drills</a:t>
            </a:r>
          </a:p>
        </p:txBody>
      </p:sp>
      <p:sp>
        <p:nvSpPr>
          <p:cNvPr id="4" name="Slide Number Placeholder 3"/>
          <p:cNvSpPr>
            <a:spLocks noGrp="1"/>
          </p:cNvSpPr>
          <p:nvPr>
            <p:ph type="sldNum" sz="quarter" idx="10"/>
          </p:nvPr>
        </p:nvSpPr>
        <p:spPr/>
        <p:txBody>
          <a:bodyPr/>
          <a:lstStyle/>
          <a:p>
            <a:fld id="{F5C7C985-F1D5-6C44-9CA0-694A5E4C15C5}" type="slidenum">
              <a:rPr lang="en-US" smtClean="0"/>
              <a:pPr/>
              <a:t>80</a:t>
            </a:fld>
            <a:endParaRPr lang="en-US" dirty="0"/>
          </a:p>
        </p:txBody>
      </p:sp>
    </p:spTree>
    <p:extLst>
      <p:ext uri="{BB962C8B-B14F-4D97-AF65-F5344CB8AC3E}">
        <p14:creationId xmlns:p14="http://schemas.microsoft.com/office/powerpoint/2010/main" val="399153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engaged with three DNO’s (UKPN; WPD; ENW); Welsh Water</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82</a:t>
            </a:fld>
            <a:endParaRPr lang="en-US" dirty="0"/>
          </a:p>
        </p:txBody>
      </p:sp>
    </p:spTree>
    <p:extLst>
      <p:ext uri="{BB962C8B-B14F-4D97-AF65-F5344CB8AC3E}">
        <p14:creationId xmlns:p14="http://schemas.microsoft.com/office/powerpoint/2010/main" val="157648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all workshops, stakeholders told us that raising awareness of CO should be our top priority</a:t>
            </a:r>
          </a:p>
          <a:p>
            <a:r>
              <a:rPr lang="en-GB" dirty="0"/>
              <a:t>Educating a range of audiences such as children, those most at risk and hard to reach, was vital</a:t>
            </a:r>
          </a:p>
        </p:txBody>
      </p:sp>
      <p:sp>
        <p:nvSpPr>
          <p:cNvPr id="4" name="Slide Number Placeholder 3"/>
          <p:cNvSpPr>
            <a:spLocks noGrp="1"/>
          </p:cNvSpPr>
          <p:nvPr>
            <p:ph type="sldNum" sz="quarter" idx="10"/>
          </p:nvPr>
        </p:nvSpPr>
        <p:spPr/>
        <p:txBody>
          <a:bodyPr/>
          <a:lstStyle/>
          <a:p>
            <a:fld id="{F5C7C985-F1D5-6C44-9CA0-694A5E4C15C5}" type="slidenum">
              <a:rPr lang="en-US" smtClean="0"/>
              <a:pPr/>
              <a:t>12</a:t>
            </a:fld>
            <a:endParaRPr lang="en-US" dirty="0"/>
          </a:p>
        </p:txBody>
      </p:sp>
    </p:spTree>
    <p:extLst>
      <p:ext uri="{BB962C8B-B14F-4D97-AF65-F5344CB8AC3E}">
        <p14:creationId xmlns:p14="http://schemas.microsoft.com/office/powerpoint/2010/main" val="13431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24</a:t>
            </a:fld>
            <a:endParaRPr lang="en-US" dirty="0"/>
          </a:p>
        </p:txBody>
      </p:sp>
    </p:spTree>
    <p:extLst>
      <p:ext uri="{BB962C8B-B14F-4D97-AF65-F5344CB8AC3E}">
        <p14:creationId xmlns:p14="http://schemas.microsoft.com/office/powerpoint/2010/main" val="67507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25</a:t>
            </a:fld>
            <a:endParaRPr lang="en-US" dirty="0"/>
          </a:p>
        </p:txBody>
      </p:sp>
    </p:spTree>
    <p:extLst>
      <p:ext uri="{BB962C8B-B14F-4D97-AF65-F5344CB8AC3E}">
        <p14:creationId xmlns:p14="http://schemas.microsoft.com/office/powerpoint/2010/main" val="67507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a:t>
            </a:r>
            <a:r>
              <a:rPr lang="en-GB" baseline="0" dirty="0"/>
              <a:t> of reducing RSL budgets and a lack of funding for new heating systems</a:t>
            </a:r>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77232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42</a:t>
            </a:fld>
            <a:endParaRPr lang="en-US" dirty="0"/>
          </a:p>
        </p:txBody>
      </p:sp>
    </p:spTree>
    <p:extLst>
      <p:ext uri="{BB962C8B-B14F-4D97-AF65-F5344CB8AC3E}">
        <p14:creationId xmlns:p14="http://schemas.microsoft.com/office/powerpoint/2010/main" val="47912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55</a:t>
            </a:fld>
            <a:endParaRPr lang="en-US" dirty="0"/>
          </a:p>
        </p:txBody>
      </p:sp>
    </p:spTree>
    <p:extLst>
      <p:ext uri="{BB962C8B-B14F-4D97-AF65-F5344CB8AC3E}">
        <p14:creationId xmlns:p14="http://schemas.microsoft.com/office/powerpoint/2010/main" val="192468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56</a:t>
            </a:fld>
            <a:endParaRPr lang="en-US" dirty="0"/>
          </a:p>
        </p:txBody>
      </p:sp>
    </p:spTree>
    <p:extLst>
      <p:ext uri="{BB962C8B-B14F-4D97-AF65-F5344CB8AC3E}">
        <p14:creationId xmlns:p14="http://schemas.microsoft.com/office/powerpoint/2010/main" val="22121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943496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2"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0" y="4228776"/>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28"/>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114" name="Freeform 10"/>
          <p:cNvSpPr>
            <a:spLocks/>
          </p:cNvSpPr>
          <p:nvPr userDrawn="1"/>
        </p:nvSpPr>
        <p:spPr bwMode="auto">
          <a:xfrm>
            <a:off x="1484312" y="4171627"/>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5" name="Freeform 11"/>
          <p:cNvSpPr>
            <a:spLocks/>
          </p:cNvSpPr>
          <p:nvPr userDrawn="1"/>
        </p:nvSpPr>
        <p:spPr bwMode="auto">
          <a:xfrm>
            <a:off x="2330450" y="4503415"/>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6" name="Freeform 12"/>
          <p:cNvSpPr>
            <a:spLocks/>
          </p:cNvSpPr>
          <p:nvPr userDrawn="1"/>
        </p:nvSpPr>
        <p:spPr bwMode="auto">
          <a:xfrm>
            <a:off x="2032000" y="4957440"/>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7" name="Freeform 13"/>
          <p:cNvSpPr>
            <a:spLocks/>
          </p:cNvSpPr>
          <p:nvPr userDrawn="1"/>
        </p:nvSpPr>
        <p:spPr bwMode="auto">
          <a:xfrm>
            <a:off x="3073400" y="4605015"/>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8" name="Freeform 14"/>
          <p:cNvSpPr>
            <a:spLocks/>
          </p:cNvSpPr>
          <p:nvPr userDrawn="1"/>
        </p:nvSpPr>
        <p:spPr bwMode="auto">
          <a:xfrm>
            <a:off x="2686050"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9" name="Freeform 15"/>
          <p:cNvSpPr>
            <a:spLocks/>
          </p:cNvSpPr>
          <p:nvPr userDrawn="1"/>
        </p:nvSpPr>
        <p:spPr bwMode="auto">
          <a:xfrm>
            <a:off x="3070225"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5" name="Freeform 181"/>
          <p:cNvSpPr>
            <a:spLocks/>
          </p:cNvSpPr>
          <p:nvPr userDrawn="1"/>
        </p:nvSpPr>
        <p:spPr bwMode="auto">
          <a:xfrm>
            <a:off x="3565525"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6" name="Freeform 182"/>
          <p:cNvSpPr>
            <a:spLocks/>
          </p:cNvSpPr>
          <p:nvPr userDrawn="1"/>
        </p:nvSpPr>
        <p:spPr bwMode="auto">
          <a:xfrm>
            <a:off x="3751262" y="5449565"/>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7" name="Freeform 183"/>
          <p:cNvSpPr>
            <a:spLocks/>
          </p:cNvSpPr>
          <p:nvPr userDrawn="1"/>
        </p:nvSpPr>
        <p:spPr bwMode="auto">
          <a:xfrm>
            <a:off x="3684587" y="5547990"/>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8" name="Freeform 184"/>
          <p:cNvSpPr>
            <a:spLocks/>
          </p:cNvSpPr>
          <p:nvPr userDrawn="1"/>
        </p:nvSpPr>
        <p:spPr bwMode="auto">
          <a:xfrm>
            <a:off x="3910012" y="5471790"/>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3" y="1196752"/>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39" y="3933056"/>
            <a:ext cx="4248472" cy="1343000"/>
          </a:xfrm>
        </p:spPr>
        <p:txBody>
          <a:bodyPr anchor="ct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9BB0DD92-A699-DB4A-9ADA-66770611FE36}" type="datetime1">
              <a:rPr lang="en-GB" smtClean="0"/>
              <a:t>10/05/2017</a:t>
            </a:fld>
            <a:endParaRPr lang="en-GB"/>
          </a:p>
        </p:txBody>
      </p:sp>
      <p:sp>
        <p:nvSpPr>
          <p:cNvPr id="5" name="Footer Placeholder 4"/>
          <p:cNvSpPr>
            <a:spLocks noGrp="1"/>
          </p:cNvSpPr>
          <p:nvPr userDrawn="1">
            <p:ph type="ftr" sz="quarter" idx="11"/>
          </p:nvPr>
        </p:nvSpPr>
        <p:spPr/>
        <p:txBody>
          <a:bodyPr/>
          <a:lstStyle/>
          <a:p>
            <a:endParaRPr lang="en-GB"/>
          </a:p>
        </p:txBody>
      </p:sp>
      <p:sp>
        <p:nvSpPr>
          <p:cNvPr id="10" name="Rectangle 9"/>
          <p:cNvSpPr/>
          <p:nvPr userDrawn="1"/>
        </p:nvSpPr>
        <p:spPr>
          <a:xfrm>
            <a:off x="8789997"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t>‹#›</a:t>
            </a:fld>
            <a:endParaRPr lang="en-GB"/>
          </a:p>
        </p:txBody>
      </p:sp>
      <p:sp>
        <p:nvSpPr>
          <p:cNvPr id="11" name="AutoShape 4"/>
          <p:cNvSpPr>
            <a:spLocks noChangeAspect="1" noChangeArrowheads="1" noTextEdit="1"/>
          </p:cNvSpPr>
          <p:nvPr userDrawn="1"/>
        </p:nvSpPr>
        <p:spPr bwMode="auto">
          <a:xfrm>
            <a:off x="-638175"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0" name="Rectangle 16"/>
          <p:cNvSpPr>
            <a:spLocks noChangeArrowheads="1"/>
          </p:cNvSpPr>
          <p:nvPr userDrawn="1"/>
        </p:nvSpPr>
        <p:spPr bwMode="auto">
          <a:xfrm>
            <a:off x="-28575"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1" name="Rectangle 17"/>
          <p:cNvSpPr>
            <a:spLocks noChangeArrowheads="1"/>
          </p:cNvSpPr>
          <p:nvPr userDrawn="1"/>
        </p:nvSpPr>
        <p:spPr bwMode="auto">
          <a:xfrm>
            <a:off x="-28575"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4" name="Freeform 20"/>
          <p:cNvSpPr>
            <a:spLocks/>
          </p:cNvSpPr>
          <p:nvPr userDrawn="1"/>
        </p:nvSpPr>
        <p:spPr bwMode="auto">
          <a:xfrm>
            <a:off x="2695575"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1" name="Freeform 27"/>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2" name="Freeform 28"/>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3" name="Freeform 29"/>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4" name="Freeform 30"/>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5" name="Freeform 31"/>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6" name="Freeform 32"/>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7" name="Freeform 33"/>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8" name="Freeform 34"/>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3" name="Freeform 39"/>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4" name="Freeform 40"/>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7" name="Freeform 43"/>
          <p:cNvSpPr>
            <a:spLocks/>
          </p:cNvSpPr>
          <p:nvPr userDrawn="1"/>
        </p:nvSpPr>
        <p:spPr bwMode="auto">
          <a:xfrm>
            <a:off x="5886450"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8" name="Freeform 44"/>
          <p:cNvSpPr>
            <a:spLocks/>
          </p:cNvSpPr>
          <p:nvPr userDrawn="1"/>
        </p:nvSpPr>
        <p:spPr bwMode="auto">
          <a:xfrm>
            <a:off x="6105525"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0" name="Freeform 46"/>
          <p:cNvSpPr>
            <a:spLocks/>
          </p:cNvSpPr>
          <p:nvPr userDrawn="1"/>
        </p:nvSpPr>
        <p:spPr bwMode="auto">
          <a:xfrm>
            <a:off x="6038850" y="-7118077"/>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1" name="Freeform 47"/>
          <p:cNvSpPr>
            <a:spLocks/>
          </p:cNvSpPr>
          <p:nvPr userDrawn="1"/>
        </p:nvSpPr>
        <p:spPr bwMode="auto">
          <a:xfrm>
            <a:off x="5915025"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2" name="Freeform 48"/>
          <p:cNvSpPr>
            <a:spLocks/>
          </p:cNvSpPr>
          <p:nvPr userDrawn="1"/>
        </p:nvSpPr>
        <p:spPr bwMode="auto">
          <a:xfrm>
            <a:off x="6035675"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4" name="Freeform 50"/>
          <p:cNvSpPr>
            <a:spLocks/>
          </p:cNvSpPr>
          <p:nvPr userDrawn="1"/>
        </p:nvSpPr>
        <p:spPr bwMode="auto">
          <a:xfrm>
            <a:off x="6140450"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5" name="Freeform 51"/>
          <p:cNvSpPr>
            <a:spLocks/>
          </p:cNvSpPr>
          <p:nvPr userDrawn="1"/>
        </p:nvSpPr>
        <p:spPr bwMode="auto">
          <a:xfrm>
            <a:off x="5908675"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6" name="Freeform 52"/>
          <p:cNvSpPr>
            <a:spLocks/>
          </p:cNvSpPr>
          <p:nvPr userDrawn="1"/>
        </p:nvSpPr>
        <p:spPr bwMode="auto">
          <a:xfrm>
            <a:off x="6096000"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7" name="Freeform 53"/>
          <p:cNvSpPr>
            <a:spLocks/>
          </p:cNvSpPr>
          <p:nvPr userDrawn="1"/>
        </p:nvSpPr>
        <p:spPr bwMode="auto">
          <a:xfrm>
            <a:off x="6073775" y="-7327627"/>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9" name="Freeform 55"/>
          <p:cNvSpPr>
            <a:spLocks/>
          </p:cNvSpPr>
          <p:nvPr userDrawn="1"/>
        </p:nvSpPr>
        <p:spPr bwMode="auto">
          <a:xfrm>
            <a:off x="5978525"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0" name="Freeform 56"/>
          <p:cNvSpPr>
            <a:spLocks/>
          </p:cNvSpPr>
          <p:nvPr userDrawn="1"/>
        </p:nvSpPr>
        <p:spPr bwMode="auto">
          <a:xfrm>
            <a:off x="6051550"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2" name="Freeform 58"/>
          <p:cNvSpPr>
            <a:spLocks/>
          </p:cNvSpPr>
          <p:nvPr userDrawn="1"/>
        </p:nvSpPr>
        <p:spPr bwMode="auto">
          <a:xfrm>
            <a:off x="5943600"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3" name="Freeform 59"/>
          <p:cNvSpPr>
            <a:spLocks/>
          </p:cNvSpPr>
          <p:nvPr userDrawn="1"/>
        </p:nvSpPr>
        <p:spPr bwMode="auto">
          <a:xfrm>
            <a:off x="6172200"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5" name="Freeform 61"/>
          <p:cNvSpPr>
            <a:spLocks/>
          </p:cNvSpPr>
          <p:nvPr userDrawn="1"/>
        </p:nvSpPr>
        <p:spPr bwMode="auto">
          <a:xfrm>
            <a:off x="5930900"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6" name="Freeform 62"/>
          <p:cNvSpPr>
            <a:spLocks/>
          </p:cNvSpPr>
          <p:nvPr userDrawn="1"/>
        </p:nvSpPr>
        <p:spPr bwMode="auto">
          <a:xfrm>
            <a:off x="6143625" y="-7108552"/>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7" name="Freeform 63"/>
          <p:cNvSpPr>
            <a:spLocks/>
          </p:cNvSpPr>
          <p:nvPr userDrawn="1"/>
        </p:nvSpPr>
        <p:spPr bwMode="auto">
          <a:xfrm>
            <a:off x="5981700"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8" name="Freeform 64"/>
          <p:cNvSpPr>
            <a:spLocks/>
          </p:cNvSpPr>
          <p:nvPr userDrawn="1"/>
        </p:nvSpPr>
        <p:spPr bwMode="auto">
          <a:xfrm>
            <a:off x="6146800"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9" name="Freeform 65"/>
          <p:cNvSpPr>
            <a:spLocks/>
          </p:cNvSpPr>
          <p:nvPr userDrawn="1"/>
        </p:nvSpPr>
        <p:spPr bwMode="auto">
          <a:xfrm>
            <a:off x="6010275" y="-71371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0" name="Freeform 66"/>
          <p:cNvSpPr>
            <a:spLocks/>
          </p:cNvSpPr>
          <p:nvPr userDrawn="1"/>
        </p:nvSpPr>
        <p:spPr bwMode="auto">
          <a:xfrm>
            <a:off x="5880100"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1" name="Freeform 67"/>
          <p:cNvSpPr>
            <a:spLocks/>
          </p:cNvSpPr>
          <p:nvPr userDrawn="1"/>
        </p:nvSpPr>
        <p:spPr bwMode="auto">
          <a:xfrm>
            <a:off x="5969000"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2" name="Freeform 68"/>
          <p:cNvSpPr>
            <a:spLocks/>
          </p:cNvSpPr>
          <p:nvPr userDrawn="1"/>
        </p:nvSpPr>
        <p:spPr bwMode="auto">
          <a:xfrm>
            <a:off x="5915025" y="-7108552"/>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3" name="Freeform 69"/>
          <p:cNvSpPr>
            <a:spLocks/>
          </p:cNvSpPr>
          <p:nvPr userDrawn="1"/>
        </p:nvSpPr>
        <p:spPr bwMode="auto">
          <a:xfrm>
            <a:off x="6029325"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4" name="Freeform 70"/>
          <p:cNvSpPr>
            <a:spLocks/>
          </p:cNvSpPr>
          <p:nvPr userDrawn="1"/>
        </p:nvSpPr>
        <p:spPr bwMode="auto">
          <a:xfrm>
            <a:off x="6181725"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5" name="Freeform 71"/>
          <p:cNvSpPr>
            <a:spLocks/>
          </p:cNvSpPr>
          <p:nvPr userDrawn="1"/>
        </p:nvSpPr>
        <p:spPr bwMode="auto">
          <a:xfrm>
            <a:off x="6096000"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6" name="Freeform 72"/>
          <p:cNvSpPr>
            <a:spLocks/>
          </p:cNvSpPr>
          <p:nvPr userDrawn="1"/>
        </p:nvSpPr>
        <p:spPr bwMode="auto">
          <a:xfrm>
            <a:off x="5988050"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7" name="Freeform 73"/>
          <p:cNvSpPr>
            <a:spLocks/>
          </p:cNvSpPr>
          <p:nvPr userDrawn="1"/>
        </p:nvSpPr>
        <p:spPr bwMode="auto">
          <a:xfrm>
            <a:off x="6029325"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9" name="Freeform 75"/>
          <p:cNvSpPr>
            <a:spLocks/>
          </p:cNvSpPr>
          <p:nvPr userDrawn="1"/>
        </p:nvSpPr>
        <p:spPr bwMode="auto">
          <a:xfrm>
            <a:off x="6172200"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2" name="Freeform 78"/>
          <p:cNvSpPr>
            <a:spLocks/>
          </p:cNvSpPr>
          <p:nvPr userDrawn="1"/>
        </p:nvSpPr>
        <p:spPr bwMode="auto">
          <a:xfrm>
            <a:off x="6178550"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3" name="Freeform 79"/>
          <p:cNvSpPr>
            <a:spLocks/>
          </p:cNvSpPr>
          <p:nvPr userDrawn="1"/>
        </p:nvSpPr>
        <p:spPr bwMode="auto">
          <a:xfrm>
            <a:off x="6207125"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5" name="Freeform 81"/>
          <p:cNvSpPr>
            <a:spLocks noEditPoints="1"/>
          </p:cNvSpPr>
          <p:nvPr userDrawn="1"/>
        </p:nvSpPr>
        <p:spPr bwMode="auto">
          <a:xfrm>
            <a:off x="2454275"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6" name="Freeform 82"/>
          <p:cNvSpPr>
            <a:spLocks noEditPoints="1"/>
          </p:cNvSpPr>
          <p:nvPr userDrawn="1"/>
        </p:nvSpPr>
        <p:spPr bwMode="auto">
          <a:xfrm>
            <a:off x="1357312"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9" name="Rectangle 85"/>
          <p:cNvSpPr>
            <a:spLocks noChangeArrowheads="1"/>
          </p:cNvSpPr>
          <p:nvPr userDrawn="1"/>
        </p:nvSpPr>
        <p:spPr bwMode="auto">
          <a:xfrm>
            <a:off x="1684337" y="-7060927"/>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0" name="Rectangle 86"/>
          <p:cNvSpPr>
            <a:spLocks noChangeArrowheads="1"/>
          </p:cNvSpPr>
          <p:nvPr userDrawn="1"/>
        </p:nvSpPr>
        <p:spPr bwMode="auto">
          <a:xfrm>
            <a:off x="168751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1" name="Rectangle 87"/>
          <p:cNvSpPr>
            <a:spLocks noChangeArrowheads="1"/>
          </p:cNvSpPr>
          <p:nvPr userDrawn="1"/>
        </p:nvSpPr>
        <p:spPr bwMode="auto">
          <a:xfrm>
            <a:off x="1722437"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2" name="Rectangle 88"/>
          <p:cNvSpPr>
            <a:spLocks noChangeArrowheads="1"/>
          </p:cNvSpPr>
          <p:nvPr userDrawn="1"/>
        </p:nvSpPr>
        <p:spPr bwMode="auto">
          <a:xfrm>
            <a:off x="1722437"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3" name="Rectangle 89"/>
          <p:cNvSpPr>
            <a:spLocks noChangeArrowheads="1"/>
          </p:cNvSpPr>
          <p:nvPr userDrawn="1"/>
        </p:nvSpPr>
        <p:spPr bwMode="auto">
          <a:xfrm>
            <a:off x="168751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4" name="Rectangle 90"/>
          <p:cNvSpPr>
            <a:spLocks noChangeArrowheads="1"/>
          </p:cNvSpPr>
          <p:nvPr userDrawn="1"/>
        </p:nvSpPr>
        <p:spPr bwMode="auto">
          <a:xfrm>
            <a:off x="1766887"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5" name="Rectangle 91"/>
          <p:cNvSpPr>
            <a:spLocks noChangeArrowheads="1"/>
          </p:cNvSpPr>
          <p:nvPr userDrawn="1"/>
        </p:nvSpPr>
        <p:spPr bwMode="auto">
          <a:xfrm>
            <a:off x="177323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7" name="Rectangle 93"/>
          <p:cNvSpPr>
            <a:spLocks noChangeArrowheads="1"/>
          </p:cNvSpPr>
          <p:nvPr userDrawn="1"/>
        </p:nvSpPr>
        <p:spPr bwMode="auto">
          <a:xfrm>
            <a:off x="177323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9" name="Rectangle 95"/>
          <p:cNvSpPr>
            <a:spLocks noChangeArrowheads="1"/>
          </p:cNvSpPr>
          <p:nvPr userDrawn="1"/>
        </p:nvSpPr>
        <p:spPr bwMode="auto">
          <a:xfrm>
            <a:off x="1604962"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0" name="Rectangle 96"/>
          <p:cNvSpPr>
            <a:spLocks noChangeArrowheads="1"/>
          </p:cNvSpPr>
          <p:nvPr userDrawn="1"/>
        </p:nvSpPr>
        <p:spPr bwMode="auto">
          <a:xfrm>
            <a:off x="1611312"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1" name="Rectangle 97"/>
          <p:cNvSpPr>
            <a:spLocks noChangeArrowheads="1"/>
          </p:cNvSpPr>
          <p:nvPr userDrawn="1"/>
        </p:nvSpPr>
        <p:spPr bwMode="auto">
          <a:xfrm>
            <a:off x="16398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2" name="Rectangle 98"/>
          <p:cNvSpPr>
            <a:spLocks noChangeArrowheads="1"/>
          </p:cNvSpPr>
          <p:nvPr userDrawn="1"/>
        </p:nvSpPr>
        <p:spPr bwMode="auto">
          <a:xfrm>
            <a:off x="1611312"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3" name="Rectangle 99"/>
          <p:cNvSpPr>
            <a:spLocks noChangeArrowheads="1"/>
          </p:cNvSpPr>
          <p:nvPr userDrawn="1"/>
        </p:nvSpPr>
        <p:spPr bwMode="auto">
          <a:xfrm>
            <a:off x="16398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4" name="Rectangle 100"/>
          <p:cNvSpPr>
            <a:spLocks noChangeArrowheads="1"/>
          </p:cNvSpPr>
          <p:nvPr userDrawn="1"/>
        </p:nvSpPr>
        <p:spPr bwMode="auto">
          <a:xfrm>
            <a:off x="1766887"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5" name="Rectangle 101"/>
          <p:cNvSpPr>
            <a:spLocks noChangeArrowheads="1"/>
          </p:cNvSpPr>
          <p:nvPr userDrawn="1"/>
        </p:nvSpPr>
        <p:spPr bwMode="auto">
          <a:xfrm>
            <a:off x="177323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7" name="Rectangle 103"/>
          <p:cNvSpPr>
            <a:spLocks noChangeArrowheads="1"/>
          </p:cNvSpPr>
          <p:nvPr userDrawn="1"/>
        </p:nvSpPr>
        <p:spPr bwMode="auto">
          <a:xfrm>
            <a:off x="177323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9" name="Rectangle 105"/>
          <p:cNvSpPr>
            <a:spLocks noChangeArrowheads="1"/>
          </p:cNvSpPr>
          <p:nvPr userDrawn="1"/>
        </p:nvSpPr>
        <p:spPr bwMode="auto">
          <a:xfrm>
            <a:off x="1604962"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0" name="Rectangle 106"/>
          <p:cNvSpPr>
            <a:spLocks noChangeArrowheads="1"/>
          </p:cNvSpPr>
          <p:nvPr userDrawn="1"/>
        </p:nvSpPr>
        <p:spPr bwMode="auto">
          <a:xfrm>
            <a:off x="1611312"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1" name="Rectangle 107"/>
          <p:cNvSpPr>
            <a:spLocks noChangeArrowheads="1"/>
          </p:cNvSpPr>
          <p:nvPr userDrawn="1"/>
        </p:nvSpPr>
        <p:spPr bwMode="auto">
          <a:xfrm>
            <a:off x="16398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2" name="Rectangle 108"/>
          <p:cNvSpPr>
            <a:spLocks noChangeArrowheads="1"/>
          </p:cNvSpPr>
          <p:nvPr userDrawn="1"/>
        </p:nvSpPr>
        <p:spPr bwMode="auto">
          <a:xfrm>
            <a:off x="1611312"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3" name="Rectangle 109"/>
          <p:cNvSpPr>
            <a:spLocks noChangeArrowheads="1"/>
          </p:cNvSpPr>
          <p:nvPr userDrawn="1"/>
        </p:nvSpPr>
        <p:spPr bwMode="auto">
          <a:xfrm>
            <a:off x="16398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6" name="Rectangle 112"/>
          <p:cNvSpPr>
            <a:spLocks noChangeArrowheads="1"/>
          </p:cNvSpPr>
          <p:nvPr userDrawn="1"/>
        </p:nvSpPr>
        <p:spPr bwMode="auto">
          <a:xfrm>
            <a:off x="6505575" y="-7060927"/>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7" name="Rectangle 113"/>
          <p:cNvSpPr>
            <a:spLocks noChangeArrowheads="1"/>
          </p:cNvSpPr>
          <p:nvPr userDrawn="1"/>
        </p:nvSpPr>
        <p:spPr bwMode="auto">
          <a:xfrm>
            <a:off x="6505575"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8" name="Rectangle 114"/>
          <p:cNvSpPr>
            <a:spLocks noChangeArrowheads="1"/>
          </p:cNvSpPr>
          <p:nvPr userDrawn="1"/>
        </p:nvSpPr>
        <p:spPr bwMode="auto">
          <a:xfrm>
            <a:off x="6540500"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9" name="Rectangle 115"/>
          <p:cNvSpPr>
            <a:spLocks noChangeArrowheads="1"/>
          </p:cNvSpPr>
          <p:nvPr userDrawn="1"/>
        </p:nvSpPr>
        <p:spPr bwMode="auto">
          <a:xfrm>
            <a:off x="6540500"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0" name="Rectangle 116"/>
          <p:cNvSpPr>
            <a:spLocks noChangeArrowheads="1"/>
          </p:cNvSpPr>
          <p:nvPr userDrawn="1"/>
        </p:nvSpPr>
        <p:spPr bwMode="auto">
          <a:xfrm>
            <a:off x="6505575"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1" name="Rectangle 117"/>
          <p:cNvSpPr>
            <a:spLocks noChangeArrowheads="1"/>
          </p:cNvSpPr>
          <p:nvPr userDrawn="1"/>
        </p:nvSpPr>
        <p:spPr bwMode="auto">
          <a:xfrm>
            <a:off x="6584950"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2" name="Rectangle 118"/>
          <p:cNvSpPr>
            <a:spLocks noChangeArrowheads="1"/>
          </p:cNvSpPr>
          <p:nvPr userDrawn="1"/>
        </p:nvSpPr>
        <p:spPr bwMode="auto">
          <a:xfrm>
            <a:off x="659130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4" name="Rectangle 120"/>
          <p:cNvSpPr>
            <a:spLocks noChangeArrowheads="1"/>
          </p:cNvSpPr>
          <p:nvPr userDrawn="1"/>
        </p:nvSpPr>
        <p:spPr bwMode="auto">
          <a:xfrm>
            <a:off x="659130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6" name="Rectangle 122"/>
          <p:cNvSpPr>
            <a:spLocks noChangeArrowheads="1"/>
          </p:cNvSpPr>
          <p:nvPr userDrawn="1"/>
        </p:nvSpPr>
        <p:spPr bwMode="auto">
          <a:xfrm>
            <a:off x="6423025"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7" name="Rectangle 123"/>
          <p:cNvSpPr>
            <a:spLocks noChangeArrowheads="1"/>
          </p:cNvSpPr>
          <p:nvPr userDrawn="1"/>
        </p:nvSpPr>
        <p:spPr bwMode="auto">
          <a:xfrm>
            <a:off x="6429375"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8" name="Rectangle 124"/>
          <p:cNvSpPr>
            <a:spLocks noChangeArrowheads="1"/>
          </p:cNvSpPr>
          <p:nvPr userDrawn="1"/>
        </p:nvSpPr>
        <p:spPr bwMode="auto">
          <a:xfrm>
            <a:off x="6461125"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9" name="Rectangle 125"/>
          <p:cNvSpPr>
            <a:spLocks noChangeArrowheads="1"/>
          </p:cNvSpPr>
          <p:nvPr userDrawn="1"/>
        </p:nvSpPr>
        <p:spPr bwMode="auto">
          <a:xfrm>
            <a:off x="6429375"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0" name="Rectangle 126"/>
          <p:cNvSpPr>
            <a:spLocks noChangeArrowheads="1"/>
          </p:cNvSpPr>
          <p:nvPr userDrawn="1"/>
        </p:nvSpPr>
        <p:spPr bwMode="auto">
          <a:xfrm>
            <a:off x="6461125"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1" name="Rectangle 127"/>
          <p:cNvSpPr>
            <a:spLocks noChangeArrowheads="1"/>
          </p:cNvSpPr>
          <p:nvPr userDrawn="1"/>
        </p:nvSpPr>
        <p:spPr bwMode="auto">
          <a:xfrm>
            <a:off x="6584950"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2" name="Rectangle 128"/>
          <p:cNvSpPr>
            <a:spLocks noChangeArrowheads="1"/>
          </p:cNvSpPr>
          <p:nvPr userDrawn="1"/>
        </p:nvSpPr>
        <p:spPr bwMode="auto">
          <a:xfrm>
            <a:off x="659130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4" name="Rectangle 130"/>
          <p:cNvSpPr>
            <a:spLocks noChangeArrowheads="1"/>
          </p:cNvSpPr>
          <p:nvPr userDrawn="1"/>
        </p:nvSpPr>
        <p:spPr bwMode="auto">
          <a:xfrm>
            <a:off x="659130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6" name="Rectangle 132"/>
          <p:cNvSpPr>
            <a:spLocks noChangeArrowheads="1"/>
          </p:cNvSpPr>
          <p:nvPr userDrawn="1"/>
        </p:nvSpPr>
        <p:spPr bwMode="auto">
          <a:xfrm>
            <a:off x="6423025"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7" name="Rectangle 133"/>
          <p:cNvSpPr>
            <a:spLocks noChangeArrowheads="1"/>
          </p:cNvSpPr>
          <p:nvPr userDrawn="1"/>
        </p:nvSpPr>
        <p:spPr bwMode="auto">
          <a:xfrm>
            <a:off x="6429375"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8" name="Rectangle 134"/>
          <p:cNvSpPr>
            <a:spLocks noChangeArrowheads="1"/>
          </p:cNvSpPr>
          <p:nvPr userDrawn="1"/>
        </p:nvSpPr>
        <p:spPr bwMode="auto">
          <a:xfrm>
            <a:off x="6461125"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9" name="Rectangle 135"/>
          <p:cNvSpPr>
            <a:spLocks noChangeArrowheads="1"/>
          </p:cNvSpPr>
          <p:nvPr userDrawn="1"/>
        </p:nvSpPr>
        <p:spPr bwMode="auto">
          <a:xfrm>
            <a:off x="6429375"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0" name="Rectangle 136"/>
          <p:cNvSpPr>
            <a:spLocks noChangeArrowheads="1"/>
          </p:cNvSpPr>
          <p:nvPr userDrawn="1"/>
        </p:nvSpPr>
        <p:spPr bwMode="auto">
          <a:xfrm>
            <a:off x="6461125"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1" name="Freeform 137"/>
          <p:cNvSpPr>
            <a:spLocks/>
          </p:cNvSpPr>
          <p:nvPr userDrawn="1"/>
        </p:nvSpPr>
        <p:spPr bwMode="auto">
          <a:xfrm>
            <a:off x="1930400"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2" name="Freeform 138"/>
          <p:cNvSpPr>
            <a:spLocks/>
          </p:cNvSpPr>
          <p:nvPr userDrawn="1"/>
        </p:nvSpPr>
        <p:spPr bwMode="auto">
          <a:xfrm>
            <a:off x="1871662"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3" name="Freeform 139"/>
          <p:cNvSpPr>
            <a:spLocks/>
          </p:cNvSpPr>
          <p:nvPr userDrawn="1"/>
        </p:nvSpPr>
        <p:spPr bwMode="auto">
          <a:xfrm>
            <a:off x="7058025"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4" name="Freeform 140"/>
          <p:cNvSpPr>
            <a:spLocks/>
          </p:cNvSpPr>
          <p:nvPr userDrawn="1"/>
        </p:nvSpPr>
        <p:spPr bwMode="auto">
          <a:xfrm>
            <a:off x="7004050"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5" name="Freeform 141"/>
          <p:cNvSpPr>
            <a:spLocks/>
          </p:cNvSpPr>
          <p:nvPr userDrawn="1"/>
        </p:nvSpPr>
        <p:spPr bwMode="auto">
          <a:xfrm>
            <a:off x="5341937"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6" name="Rectangle 142"/>
          <p:cNvSpPr>
            <a:spLocks noChangeArrowheads="1"/>
          </p:cNvSpPr>
          <p:nvPr userDrawn="1"/>
        </p:nvSpPr>
        <p:spPr bwMode="auto">
          <a:xfrm>
            <a:off x="2066925"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7" name="Freeform 143"/>
          <p:cNvSpPr>
            <a:spLocks/>
          </p:cNvSpPr>
          <p:nvPr userDrawn="1"/>
        </p:nvSpPr>
        <p:spPr bwMode="auto">
          <a:xfrm>
            <a:off x="2047875"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8" name="Rectangle 144"/>
          <p:cNvSpPr>
            <a:spLocks noChangeArrowheads="1"/>
          </p:cNvSpPr>
          <p:nvPr userDrawn="1"/>
        </p:nvSpPr>
        <p:spPr bwMode="auto">
          <a:xfrm>
            <a:off x="2098675"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9" name="Rectangle 145"/>
          <p:cNvSpPr>
            <a:spLocks noChangeArrowheads="1"/>
          </p:cNvSpPr>
          <p:nvPr userDrawn="1"/>
        </p:nvSpPr>
        <p:spPr bwMode="auto">
          <a:xfrm>
            <a:off x="2108200"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1" name="Rectangle 147"/>
          <p:cNvSpPr>
            <a:spLocks noChangeArrowheads="1"/>
          </p:cNvSpPr>
          <p:nvPr userDrawn="1"/>
        </p:nvSpPr>
        <p:spPr bwMode="auto">
          <a:xfrm>
            <a:off x="2108200"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5" name="Rectangle 151"/>
          <p:cNvSpPr>
            <a:spLocks noChangeArrowheads="1"/>
          </p:cNvSpPr>
          <p:nvPr userDrawn="1"/>
        </p:nvSpPr>
        <p:spPr bwMode="auto">
          <a:xfrm>
            <a:off x="2308225"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8" name="Rectangle 154"/>
          <p:cNvSpPr>
            <a:spLocks noChangeArrowheads="1"/>
          </p:cNvSpPr>
          <p:nvPr userDrawn="1"/>
        </p:nvSpPr>
        <p:spPr bwMode="auto">
          <a:xfrm>
            <a:off x="5514975"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9" name="Rectangle 155"/>
          <p:cNvSpPr>
            <a:spLocks noChangeArrowheads="1"/>
          </p:cNvSpPr>
          <p:nvPr userDrawn="1"/>
        </p:nvSpPr>
        <p:spPr bwMode="auto">
          <a:xfrm>
            <a:off x="5743575"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1" name="Freeform 157"/>
          <p:cNvSpPr>
            <a:spLocks noEditPoints="1"/>
          </p:cNvSpPr>
          <p:nvPr userDrawn="1"/>
        </p:nvSpPr>
        <p:spPr bwMode="auto">
          <a:xfrm>
            <a:off x="6727825"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2" name="Freeform 158"/>
          <p:cNvSpPr>
            <a:spLocks/>
          </p:cNvSpPr>
          <p:nvPr userDrawn="1"/>
        </p:nvSpPr>
        <p:spPr bwMode="auto">
          <a:xfrm>
            <a:off x="3082925" y="-7359377"/>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3" name="Rectangle 159"/>
          <p:cNvSpPr>
            <a:spLocks noChangeArrowheads="1"/>
          </p:cNvSpPr>
          <p:nvPr userDrawn="1"/>
        </p:nvSpPr>
        <p:spPr bwMode="auto">
          <a:xfrm>
            <a:off x="3114675" y="-7257777"/>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5" name="Rectangle 161"/>
          <p:cNvSpPr>
            <a:spLocks noChangeArrowheads="1"/>
          </p:cNvSpPr>
          <p:nvPr userDrawn="1"/>
        </p:nvSpPr>
        <p:spPr bwMode="auto">
          <a:xfrm>
            <a:off x="3282950"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6" name="Rectangle 162"/>
          <p:cNvSpPr>
            <a:spLocks noChangeArrowheads="1"/>
          </p:cNvSpPr>
          <p:nvPr userDrawn="1"/>
        </p:nvSpPr>
        <p:spPr bwMode="auto">
          <a:xfrm>
            <a:off x="3419475"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9" name="Rectangle 165"/>
          <p:cNvSpPr>
            <a:spLocks noChangeArrowheads="1"/>
          </p:cNvSpPr>
          <p:nvPr userDrawn="1"/>
        </p:nvSpPr>
        <p:spPr bwMode="auto">
          <a:xfrm>
            <a:off x="3282950"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0" name="Rectangle 166"/>
          <p:cNvSpPr>
            <a:spLocks noChangeArrowheads="1"/>
          </p:cNvSpPr>
          <p:nvPr userDrawn="1"/>
        </p:nvSpPr>
        <p:spPr bwMode="auto">
          <a:xfrm>
            <a:off x="3419475"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3" name="Rectangle 169"/>
          <p:cNvSpPr>
            <a:spLocks noChangeArrowheads="1"/>
          </p:cNvSpPr>
          <p:nvPr userDrawn="1"/>
        </p:nvSpPr>
        <p:spPr bwMode="auto">
          <a:xfrm>
            <a:off x="3282950"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4" name="Rectangle 170"/>
          <p:cNvSpPr>
            <a:spLocks noChangeArrowheads="1"/>
          </p:cNvSpPr>
          <p:nvPr userDrawn="1"/>
        </p:nvSpPr>
        <p:spPr bwMode="auto">
          <a:xfrm>
            <a:off x="3419475"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7" name="Rectangle 173"/>
          <p:cNvSpPr>
            <a:spLocks noChangeArrowheads="1"/>
          </p:cNvSpPr>
          <p:nvPr userDrawn="1"/>
        </p:nvSpPr>
        <p:spPr bwMode="auto">
          <a:xfrm>
            <a:off x="3282950"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8" name="Rectangle 174"/>
          <p:cNvSpPr>
            <a:spLocks noChangeArrowheads="1"/>
          </p:cNvSpPr>
          <p:nvPr userDrawn="1"/>
        </p:nvSpPr>
        <p:spPr bwMode="auto">
          <a:xfrm>
            <a:off x="3419475"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1" name="Freeform 177"/>
          <p:cNvSpPr>
            <a:spLocks/>
          </p:cNvSpPr>
          <p:nvPr userDrawn="1"/>
        </p:nvSpPr>
        <p:spPr bwMode="auto">
          <a:xfrm>
            <a:off x="3773487"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2" name="Freeform 178"/>
          <p:cNvSpPr>
            <a:spLocks noEditPoints="1"/>
          </p:cNvSpPr>
          <p:nvPr userDrawn="1"/>
        </p:nvSpPr>
        <p:spPr bwMode="auto">
          <a:xfrm>
            <a:off x="4767262" y="-7587977"/>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3" name="Freeform 179"/>
          <p:cNvSpPr>
            <a:spLocks noEditPoints="1"/>
          </p:cNvSpPr>
          <p:nvPr userDrawn="1"/>
        </p:nvSpPr>
        <p:spPr bwMode="auto">
          <a:xfrm>
            <a:off x="5059362"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4" name="Rectangle 180"/>
          <p:cNvSpPr>
            <a:spLocks noChangeArrowheads="1"/>
          </p:cNvSpPr>
          <p:nvPr userDrawn="1"/>
        </p:nvSpPr>
        <p:spPr bwMode="auto">
          <a:xfrm>
            <a:off x="5537200"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1" name="Freeform 187"/>
          <p:cNvSpPr>
            <a:spLocks/>
          </p:cNvSpPr>
          <p:nvPr userDrawn="1"/>
        </p:nvSpPr>
        <p:spPr bwMode="auto">
          <a:xfrm>
            <a:off x="4106862"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2" name="Freeform 188"/>
          <p:cNvSpPr>
            <a:spLocks/>
          </p:cNvSpPr>
          <p:nvPr userDrawn="1"/>
        </p:nvSpPr>
        <p:spPr bwMode="auto">
          <a:xfrm>
            <a:off x="2324100"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3" name="Freeform 189"/>
          <p:cNvSpPr>
            <a:spLocks/>
          </p:cNvSpPr>
          <p:nvPr userDrawn="1"/>
        </p:nvSpPr>
        <p:spPr bwMode="auto">
          <a:xfrm>
            <a:off x="5489575"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4" name="Freeform 190"/>
          <p:cNvSpPr>
            <a:spLocks/>
          </p:cNvSpPr>
          <p:nvPr userDrawn="1"/>
        </p:nvSpPr>
        <p:spPr bwMode="auto">
          <a:xfrm>
            <a:off x="4757737"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5" name="Freeform 191"/>
          <p:cNvSpPr>
            <a:spLocks/>
          </p:cNvSpPr>
          <p:nvPr userDrawn="1"/>
        </p:nvSpPr>
        <p:spPr bwMode="auto">
          <a:xfrm>
            <a:off x="3117850"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7" name="Freeform 193"/>
          <p:cNvSpPr>
            <a:spLocks/>
          </p:cNvSpPr>
          <p:nvPr userDrawn="1"/>
        </p:nvSpPr>
        <p:spPr bwMode="auto">
          <a:xfrm>
            <a:off x="5553075"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0" name="Freeform 196"/>
          <p:cNvSpPr>
            <a:spLocks/>
          </p:cNvSpPr>
          <p:nvPr userDrawn="1"/>
        </p:nvSpPr>
        <p:spPr bwMode="auto">
          <a:xfrm>
            <a:off x="5591175"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1" name="Freeform 197"/>
          <p:cNvSpPr>
            <a:spLocks/>
          </p:cNvSpPr>
          <p:nvPr userDrawn="1"/>
        </p:nvSpPr>
        <p:spPr bwMode="auto">
          <a:xfrm>
            <a:off x="2206625"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2" name="Freeform 198"/>
          <p:cNvSpPr>
            <a:spLocks/>
          </p:cNvSpPr>
          <p:nvPr userDrawn="1"/>
        </p:nvSpPr>
        <p:spPr bwMode="auto">
          <a:xfrm>
            <a:off x="2257425"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3" name="Freeform 199"/>
          <p:cNvSpPr>
            <a:spLocks/>
          </p:cNvSpPr>
          <p:nvPr userDrawn="1"/>
        </p:nvSpPr>
        <p:spPr bwMode="auto">
          <a:xfrm>
            <a:off x="2193925"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4" name="Freeform 200"/>
          <p:cNvSpPr>
            <a:spLocks/>
          </p:cNvSpPr>
          <p:nvPr userDrawn="1"/>
        </p:nvSpPr>
        <p:spPr bwMode="auto">
          <a:xfrm>
            <a:off x="4202112"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6" name="Freeform 202"/>
          <p:cNvSpPr>
            <a:spLocks/>
          </p:cNvSpPr>
          <p:nvPr userDrawn="1"/>
        </p:nvSpPr>
        <p:spPr bwMode="auto">
          <a:xfrm>
            <a:off x="4738687"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7" name="Freeform 203"/>
          <p:cNvSpPr>
            <a:spLocks/>
          </p:cNvSpPr>
          <p:nvPr userDrawn="1"/>
        </p:nvSpPr>
        <p:spPr bwMode="auto">
          <a:xfrm>
            <a:off x="2428875"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8" name="Freeform 204"/>
          <p:cNvSpPr>
            <a:spLocks/>
          </p:cNvSpPr>
          <p:nvPr userDrawn="1"/>
        </p:nvSpPr>
        <p:spPr bwMode="auto">
          <a:xfrm>
            <a:off x="2409825"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 name="Freeform 207"/>
          <p:cNvSpPr>
            <a:spLocks/>
          </p:cNvSpPr>
          <p:nvPr userDrawn="1"/>
        </p:nvSpPr>
        <p:spPr bwMode="auto">
          <a:xfrm>
            <a:off x="3098800"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4" name="Freeform 208"/>
          <p:cNvSpPr>
            <a:spLocks/>
          </p:cNvSpPr>
          <p:nvPr userDrawn="1"/>
        </p:nvSpPr>
        <p:spPr bwMode="auto">
          <a:xfrm>
            <a:off x="-885825"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5" name="Freeform 209"/>
          <p:cNvSpPr>
            <a:spLocks/>
          </p:cNvSpPr>
          <p:nvPr userDrawn="1"/>
        </p:nvSpPr>
        <p:spPr bwMode="auto">
          <a:xfrm>
            <a:off x="3549650"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6" name="Freeform 210"/>
          <p:cNvSpPr>
            <a:spLocks/>
          </p:cNvSpPr>
          <p:nvPr userDrawn="1"/>
        </p:nvSpPr>
        <p:spPr bwMode="auto">
          <a:xfrm>
            <a:off x="3311525"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7" name="Freeform 211"/>
          <p:cNvSpPr>
            <a:spLocks noEditPoints="1"/>
          </p:cNvSpPr>
          <p:nvPr userDrawn="1"/>
        </p:nvSpPr>
        <p:spPr bwMode="auto">
          <a:xfrm>
            <a:off x="5167313"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8" name="Rectangle 212"/>
          <p:cNvSpPr>
            <a:spLocks noChangeArrowheads="1"/>
          </p:cNvSpPr>
          <p:nvPr userDrawn="1"/>
        </p:nvSpPr>
        <p:spPr bwMode="auto">
          <a:xfrm>
            <a:off x="2667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9" name="Freeform 213"/>
          <p:cNvSpPr>
            <a:spLocks noEditPoints="1"/>
          </p:cNvSpPr>
          <p:nvPr userDrawn="1"/>
        </p:nvSpPr>
        <p:spPr bwMode="auto">
          <a:xfrm>
            <a:off x="2660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2" name="Freeform 216"/>
          <p:cNvSpPr>
            <a:spLocks/>
          </p:cNvSpPr>
          <p:nvPr userDrawn="1"/>
        </p:nvSpPr>
        <p:spPr bwMode="auto">
          <a:xfrm>
            <a:off x="4437063"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3" name="Freeform 217"/>
          <p:cNvSpPr>
            <a:spLocks/>
          </p:cNvSpPr>
          <p:nvPr userDrawn="1"/>
        </p:nvSpPr>
        <p:spPr bwMode="auto">
          <a:xfrm>
            <a:off x="4341813"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8" name="Freeform 222"/>
          <p:cNvSpPr>
            <a:spLocks/>
          </p:cNvSpPr>
          <p:nvPr userDrawn="1"/>
        </p:nvSpPr>
        <p:spPr bwMode="auto">
          <a:xfrm>
            <a:off x="6594475"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0" name="Freeform 224"/>
          <p:cNvSpPr>
            <a:spLocks noEditPoints="1"/>
          </p:cNvSpPr>
          <p:nvPr userDrawn="1"/>
        </p:nvSpPr>
        <p:spPr bwMode="auto">
          <a:xfrm>
            <a:off x="4557713"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4" name="Freeform 226"/>
          <p:cNvSpPr>
            <a:spLocks noEditPoints="1"/>
          </p:cNvSpPr>
          <p:nvPr userDrawn="1"/>
        </p:nvSpPr>
        <p:spPr bwMode="auto">
          <a:xfrm>
            <a:off x="227647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5" name="Rectangle 227"/>
          <p:cNvSpPr>
            <a:spLocks noChangeArrowheads="1"/>
          </p:cNvSpPr>
          <p:nvPr userDrawn="1"/>
        </p:nvSpPr>
        <p:spPr bwMode="auto">
          <a:xfrm>
            <a:off x="1655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7" name="Freeform 228"/>
          <p:cNvSpPr>
            <a:spLocks noEditPoints="1"/>
          </p:cNvSpPr>
          <p:nvPr userDrawn="1"/>
        </p:nvSpPr>
        <p:spPr bwMode="auto">
          <a:xfrm>
            <a:off x="1649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8" name="Rectangle 229"/>
          <p:cNvSpPr>
            <a:spLocks noChangeArrowheads="1"/>
          </p:cNvSpPr>
          <p:nvPr userDrawn="1"/>
        </p:nvSpPr>
        <p:spPr bwMode="auto">
          <a:xfrm>
            <a:off x="32766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9" name="Freeform 230"/>
          <p:cNvSpPr>
            <a:spLocks noEditPoints="1"/>
          </p:cNvSpPr>
          <p:nvPr userDrawn="1"/>
        </p:nvSpPr>
        <p:spPr bwMode="auto">
          <a:xfrm>
            <a:off x="32702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0" name="Rectangle 231"/>
          <p:cNvSpPr>
            <a:spLocks noChangeArrowheads="1"/>
          </p:cNvSpPr>
          <p:nvPr userDrawn="1"/>
        </p:nvSpPr>
        <p:spPr bwMode="auto">
          <a:xfrm>
            <a:off x="4830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1" name="Freeform 232"/>
          <p:cNvSpPr>
            <a:spLocks noEditPoints="1"/>
          </p:cNvSpPr>
          <p:nvPr userDrawn="1"/>
        </p:nvSpPr>
        <p:spPr bwMode="auto">
          <a:xfrm>
            <a:off x="4824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4" name="Freeform 235"/>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5" name="Freeform 236"/>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6" name="Rectangle 237"/>
          <p:cNvSpPr>
            <a:spLocks noChangeArrowheads="1"/>
          </p:cNvSpPr>
          <p:nvPr userDrawn="1"/>
        </p:nvSpPr>
        <p:spPr bwMode="auto">
          <a:xfrm>
            <a:off x="5715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7" name="Freeform 238"/>
          <p:cNvSpPr>
            <a:spLocks noEditPoints="1"/>
          </p:cNvSpPr>
          <p:nvPr userDrawn="1"/>
        </p:nvSpPr>
        <p:spPr bwMode="auto">
          <a:xfrm>
            <a:off x="5708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8" name="Rectangle 239"/>
          <p:cNvSpPr>
            <a:spLocks noChangeArrowheads="1"/>
          </p:cNvSpPr>
          <p:nvPr userDrawn="1"/>
        </p:nvSpPr>
        <p:spPr bwMode="auto">
          <a:xfrm>
            <a:off x="513873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9" name="Freeform 240"/>
          <p:cNvSpPr>
            <a:spLocks noEditPoints="1"/>
          </p:cNvSpPr>
          <p:nvPr userDrawn="1"/>
        </p:nvSpPr>
        <p:spPr bwMode="auto">
          <a:xfrm>
            <a:off x="512921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0" name="Rectangle 241"/>
          <p:cNvSpPr>
            <a:spLocks noChangeArrowheads="1"/>
          </p:cNvSpPr>
          <p:nvPr userDrawn="1"/>
        </p:nvSpPr>
        <p:spPr bwMode="auto">
          <a:xfrm>
            <a:off x="3302000"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3" name="Rectangle 244"/>
          <p:cNvSpPr>
            <a:spLocks noChangeArrowheads="1"/>
          </p:cNvSpPr>
          <p:nvPr userDrawn="1"/>
        </p:nvSpPr>
        <p:spPr bwMode="auto">
          <a:xfrm>
            <a:off x="3606800"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4" name="Freeform 245"/>
          <p:cNvSpPr>
            <a:spLocks/>
          </p:cNvSpPr>
          <p:nvPr userDrawn="1"/>
        </p:nvSpPr>
        <p:spPr bwMode="auto">
          <a:xfrm>
            <a:off x="5988050"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6" name="Rectangle 247"/>
          <p:cNvSpPr>
            <a:spLocks noChangeArrowheads="1"/>
          </p:cNvSpPr>
          <p:nvPr userDrawn="1"/>
        </p:nvSpPr>
        <p:spPr bwMode="auto">
          <a:xfrm>
            <a:off x="573722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8" name="Rectangle 249"/>
          <p:cNvSpPr>
            <a:spLocks noChangeArrowheads="1"/>
          </p:cNvSpPr>
          <p:nvPr userDrawn="1"/>
        </p:nvSpPr>
        <p:spPr bwMode="auto">
          <a:xfrm>
            <a:off x="6032500"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9" name="Rectangle 250"/>
          <p:cNvSpPr>
            <a:spLocks noChangeArrowheads="1"/>
          </p:cNvSpPr>
          <p:nvPr userDrawn="1"/>
        </p:nvSpPr>
        <p:spPr bwMode="auto">
          <a:xfrm>
            <a:off x="6042025"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2" name="Rectangle 253"/>
          <p:cNvSpPr>
            <a:spLocks noChangeArrowheads="1"/>
          </p:cNvSpPr>
          <p:nvPr userDrawn="1"/>
        </p:nvSpPr>
        <p:spPr bwMode="auto">
          <a:xfrm>
            <a:off x="417513"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3" name="Rectangle 254"/>
          <p:cNvSpPr>
            <a:spLocks noChangeArrowheads="1"/>
          </p:cNvSpPr>
          <p:nvPr userDrawn="1"/>
        </p:nvSpPr>
        <p:spPr bwMode="auto">
          <a:xfrm>
            <a:off x="646113"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4" name="Rectangle 255"/>
          <p:cNvSpPr>
            <a:spLocks noChangeArrowheads="1"/>
          </p:cNvSpPr>
          <p:nvPr userDrawn="1"/>
        </p:nvSpPr>
        <p:spPr bwMode="auto">
          <a:xfrm>
            <a:off x="439738"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5" name="Freeform 256"/>
          <p:cNvSpPr>
            <a:spLocks/>
          </p:cNvSpPr>
          <p:nvPr userDrawn="1"/>
        </p:nvSpPr>
        <p:spPr bwMode="auto">
          <a:xfrm>
            <a:off x="392113"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0" name="Freeform 261"/>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1" name="Freeform 262"/>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2" name="Rectangle 263"/>
          <p:cNvSpPr>
            <a:spLocks noChangeArrowheads="1"/>
          </p:cNvSpPr>
          <p:nvPr userDrawn="1"/>
        </p:nvSpPr>
        <p:spPr bwMode="auto">
          <a:xfrm>
            <a:off x="617538"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3" name="Freeform 264"/>
          <p:cNvSpPr>
            <a:spLocks noEditPoints="1"/>
          </p:cNvSpPr>
          <p:nvPr userDrawn="1"/>
        </p:nvSpPr>
        <p:spPr bwMode="auto">
          <a:xfrm>
            <a:off x="611188"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4" name="Rectangle 265"/>
          <p:cNvSpPr>
            <a:spLocks noChangeArrowheads="1"/>
          </p:cNvSpPr>
          <p:nvPr userDrawn="1"/>
        </p:nvSpPr>
        <p:spPr bwMode="auto">
          <a:xfrm>
            <a:off x="639763"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5" name="Freeform 266"/>
          <p:cNvSpPr>
            <a:spLocks/>
          </p:cNvSpPr>
          <p:nvPr userDrawn="1"/>
        </p:nvSpPr>
        <p:spPr bwMode="auto">
          <a:xfrm>
            <a:off x="3035300"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6" name="Freeform 267"/>
          <p:cNvSpPr>
            <a:spLocks/>
          </p:cNvSpPr>
          <p:nvPr userDrawn="1"/>
        </p:nvSpPr>
        <p:spPr bwMode="auto">
          <a:xfrm>
            <a:off x="2886075"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7" name="Freeform 268"/>
          <p:cNvSpPr>
            <a:spLocks noEditPoints="1"/>
          </p:cNvSpPr>
          <p:nvPr userDrawn="1"/>
        </p:nvSpPr>
        <p:spPr bwMode="auto">
          <a:xfrm>
            <a:off x="2901950"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8" name="Rectangle 269"/>
          <p:cNvSpPr>
            <a:spLocks noChangeArrowheads="1"/>
          </p:cNvSpPr>
          <p:nvPr userDrawn="1"/>
        </p:nvSpPr>
        <p:spPr bwMode="auto">
          <a:xfrm>
            <a:off x="2679700"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1" name="Freeform 272"/>
          <p:cNvSpPr>
            <a:spLocks noEditPoints="1"/>
          </p:cNvSpPr>
          <p:nvPr userDrawn="1"/>
        </p:nvSpPr>
        <p:spPr bwMode="auto">
          <a:xfrm>
            <a:off x="2781300"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2" name="Rectangle 273"/>
          <p:cNvSpPr>
            <a:spLocks noChangeArrowheads="1"/>
          </p:cNvSpPr>
          <p:nvPr userDrawn="1"/>
        </p:nvSpPr>
        <p:spPr bwMode="auto">
          <a:xfrm>
            <a:off x="514826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4" name="Rectangle 275"/>
          <p:cNvSpPr>
            <a:spLocks noChangeArrowheads="1"/>
          </p:cNvSpPr>
          <p:nvPr userDrawn="1"/>
        </p:nvSpPr>
        <p:spPr bwMode="auto">
          <a:xfrm>
            <a:off x="528161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6" name="Freeform 277"/>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7" name="Freeform 278"/>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9" name="Freeform 280"/>
          <p:cNvSpPr>
            <a:spLocks noEditPoints="1"/>
          </p:cNvSpPr>
          <p:nvPr userDrawn="1"/>
        </p:nvSpPr>
        <p:spPr bwMode="auto">
          <a:xfrm>
            <a:off x="900113"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0" name="Freeform 281"/>
          <p:cNvSpPr>
            <a:spLocks noEditPoints="1"/>
          </p:cNvSpPr>
          <p:nvPr userDrawn="1"/>
        </p:nvSpPr>
        <p:spPr bwMode="auto">
          <a:xfrm>
            <a:off x="1008063"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1" name="Rectangle 282"/>
          <p:cNvSpPr>
            <a:spLocks noChangeArrowheads="1"/>
          </p:cNvSpPr>
          <p:nvPr userDrawn="1"/>
        </p:nvSpPr>
        <p:spPr bwMode="auto">
          <a:xfrm>
            <a:off x="97948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2" name="Freeform 283"/>
          <p:cNvSpPr>
            <a:spLocks noEditPoints="1"/>
          </p:cNvSpPr>
          <p:nvPr userDrawn="1"/>
        </p:nvSpPr>
        <p:spPr bwMode="auto">
          <a:xfrm>
            <a:off x="96996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3" name="Rectangle 284"/>
          <p:cNvSpPr>
            <a:spLocks noChangeArrowheads="1"/>
          </p:cNvSpPr>
          <p:nvPr userDrawn="1"/>
        </p:nvSpPr>
        <p:spPr bwMode="auto">
          <a:xfrm>
            <a:off x="98901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5" name="Rectangle 286"/>
          <p:cNvSpPr>
            <a:spLocks noChangeArrowheads="1"/>
          </p:cNvSpPr>
          <p:nvPr userDrawn="1"/>
        </p:nvSpPr>
        <p:spPr bwMode="auto">
          <a:xfrm>
            <a:off x="112236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7" name="Rectangle 288"/>
          <p:cNvSpPr>
            <a:spLocks noChangeArrowheads="1"/>
          </p:cNvSpPr>
          <p:nvPr userDrawn="1"/>
        </p:nvSpPr>
        <p:spPr bwMode="auto">
          <a:xfrm>
            <a:off x="2689225"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8" name="Rectangle 289"/>
          <p:cNvSpPr>
            <a:spLocks noChangeArrowheads="1"/>
          </p:cNvSpPr>
          <p:nvPr userDrawn="1"/>
        </p:nvSpPr>
        <p:spPr bwMode="auto">
          <a:xfrm>
            <a:off x="4583113"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9" name="Freeform 290"/>
          <p:cNvSpPr>
            <a:spLocks/>
          </p:cNvSpPr>
          <p:nvPr userDrawn="1"/>
        </p:nvSpPr>
        <p:spPr bwMode="auto">
          <a:xfrm>
            <a:off x="7745413"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0" name="Freeform 291"/>
          <p:cNvSpPr>
            <a:spLocks noEditPoints="1"/>
          </p:cNvSpPr>
          <p:nvPr userDrawn="1"/>
        </p:nvSpPr>
        <p:spPr bwMode="auto">
          <a:xfrm>
            <a:off x="7875588"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1" name="Freeform 292"/>
          <p:cNvSpPr>
            <a:spLocks/>
          </p:cNvSpPr>
          <p:nvPr userDrawn="1"/>
        </p:nvSpPr>
        <p:spPr bwMode="auto">
          <a:xfrm>
            <a:off x="7989888"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4" name="Freeform 295"/>
          <p:cNvSpPr>
            <a:spLocks noEditPoints="1"/>
          </p:cNvSpPr>
          <p:nvPr userDrawn="1"/>
        </p:nvSpPr>
        <p:spPr bwMode="auto">
          <a:xfrm>
            <a:off x="8266113"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5" name="Freeform 296"/>
          <p:cNvSpPr>
            <a:spLocks/>
          </p:cNvSpPr>
          <p:nvPr userDrawn="1"/>
        </p:nvSpPr>
        <p:spPr bwMode="auto">
          <a:xfrm>
            <a:off x="8358188"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7" name="Freeform 298"/>
          <p:cNvSpPr>
            <a:spLocks/>
          </p:cNvSpPr>
          <p:nvPr userDrawn="1"/>
        </p:nvSpPr>
        <p:spPr bwMode="auto">
          <a:xfrm>
            <a:off x="85963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8" name="Freeform 299"/>
          <p:cNvSpPr>
            <a:spLocks/>
          </p:cNvSpPr>
          <p:nvPr userDrawn="1"/>
        </p:nvSpPr>
        <p:spPr bwMode="auto">
          <a:xfrm>
            <a:off x="8688388"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9" name="Freeform 300"/>
          <p:cNvSpPr>
            <a:spLocks/>
          </p:cNvSpPr>
          <p:nvPr userDrawn="1"/>
        </p:nvSpPr>
        <p:spPr bwMode="auto">
          <a:xfrm>
            <a:off x="7764463"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0" name="Freeform 301"/>
          <p:cNvSpPr>
            <a:spLocks/>
          </p:cNvSpPr>
          <p:nvPr userDrawn="1"/>
        </p:nvSpPr>
        <p:spPr bwMode="auto">
          <a:xfrm>
            <a:off x="7831138"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2" name="Freeform 303"/>
          <p:cNvSpPr>
            <a:spLocks/>
          </p:cNvSpPr>
          <p:nvPr userDrawn="1"/>
        </p:nvSpPr>
        <p:spPr bwMode="auto">
          <a:xfrm>
            <a:off x="7926388"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3" name="Rectangle 304"/>
          <p:cNvSpPr>
            <a:spLocks noChangeArrowheads="1"/>
          </p:cNvSpPr>
          <p:nvPr userDrawn="1"/>
        </p:nvSpPr>
        <p:spPr bwMode="auto">
          <a:xfrm>
            <a:off x="79867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4" name="Freeform 305"/>
          <p:cNvSpPr>
            <a:spLocks/>
          </p:cNvSpPr>
          <p:nvPr userDrawn="1"/>
        </p:nvSpPr>
        <p:spPr bwMode="auto">
          <a:xfrm>
            <a:off x="8012113"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6" name="Freeform 307"/>
          <p:cNvSpPr>
            <a:spLocks/>
          </p:cNvSpPr>
          <p:nvPr userDrawn="1"/>
        </p:nvSpPr>
        <p:spPr bwMode="auto">
          <a:xfrm>
            <a:off x="8107363"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7" name="Freeform 308"/>
          <p:cNvSpPr>
            <a:spLocks/>
          </p:cNvSpPr>
          <p:nvPr userDrawn="1"/>
        </p:nvSpPr>
        <p:spPr bwMode="auto">
          <a:xfrm>
            <a:off x="8164513"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8" name="Freeform 309"/>
          <p:cNvSpPr>
            <a:spLocks/>
          </p:cNvSpPr>
          <p:nvPr userDrawn="1"/>
        </p:nvSpPr>
        <p:spPr bwMode="auto">
          <a:xfrm>
            <a:off x="7221538"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Tree>
    <p:extLst>
      <p:ext uri="{BB962C8B-B14F-4D97-AF65-F5344CB8AC3E}">
        <p14:creationId xmlns:p14="http://schemas.microsoft.com/office/powerpoint/2010/main" val="9998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CC9EE-9FEE-5240-B714-83D961C6B91D}" type="datetime1">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3669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45D20-9C7D-3C4D-AD09-4522603522E0}" type="datetime1">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40321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F82CB0-22F2-8241-8BFB-527AA7BC9705}" type="datetime1">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1108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4AE03-B1BC-8F45-AC51-0374756ACD31}" type="datetime1">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4352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E1DA3-7A4B-DC47-9197-1BF37638EEBF}" type="datetime1">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7685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324671E-5D6C-F84E-BD23-BA879CD3C30E}" type="datetime1">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
        <p:nvSpPr>
          <p:cNvPr id="11" name="Freeform 10"/>
          <p:cNvSpPr/>
          <p:nvPr userDrawn="1"/>
        </p:nvSpPr>
        <p:spPr>
          <a:xfrm>
            <a:off x="107504" y="2348880"/>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17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25E04-ED71-EE46-9EC5-60A0D6846E8C}" type="datetime1">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75880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F86A8-1985-864D-9DF0-9B01420AC2A8}" type="datetime1">
              <a:rPr lang="en-GB" smtClean="0"/>
              <a:t>10/05/2017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5694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8912C-97FF-C04B-BFF0-5332DB88D728}" type="datetime1">
              <a:rPr lang="en-GB" smtClean="0"/>
              <a:t>10/05/2017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46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612D8-30AF-534C-BCB6-285E71E379E3}" type="datetime1">
              <a:rPr lang="en-GB" smtClean="0"/>
              <a:t>10/05/2017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6208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6EF94-3690-1547-9E32-846EA774D302}" type="datetime1">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1974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599"/>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3"/>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FB2BE00-5E3F-B247-A3B0-79D1FDF41757}" type="datetime1">
              <a:rPr lang="en-GB" smtClean="0"/>
              <a:pPr/>
              <a:t>10/05/2017</a:t>
            </a:fld>
            <a:endParaRPr lang="en-GB" dirty="0"/>
          </a:p>
        </p:txBody>
      </p:sp>
      <p:sp>
        <p:nvSpPr>
          <p:cNvPr id="5" name="Footer Placeholder 4"/>
          <p:cNvSpPr>
            <a:spLocks noGrp="1"/>
          </p:cNvSpPr>
          <p:nvPr>
            <p:ph type="ftr" sz="quarter" idx="3"/>
          </p:nvPr>
        </p:nvSpPr>
        <p:spPr>
          <a:xfrm>
            <a:off x="107504" y="6597352"/>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p>
        </p:txBody>
      </p:sp>
      <p:sp>
        <p:nvSpPr>
          <p:cNvPr id="6" name="Slide Number Placeholder 5"/>
          <p:cNvSpPr>
            <a:spLocks noGrp="1"/>
          </p:cNvSpPr>
          <p:nvPr>
            <p:ph type="sldNum" sz="quarter" idx="4"/>
          </p:nvPr>
        </p:nvSpPr>
        <p:spPr>
          <a:xfrm>
            <a:off x="8763454" y="5735666"/>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pPr/>
              <a:t>‹#›</a:t>
            </a:fld>
            <a:endParaRPr lang="en-GB" dirty="0"/>
          </a:p>
        </p:txBody>
      </p:sp>
    </p:spTree>
    <p:extLst>
      <p:ext uri="{BB962C8B-B14F-4D97-AF65-F5344CB8AC3E}">
        <p14:creationId xmlns:p14="http://schemas.microsoft.com/office/powerpoint/2010/main" val="197178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bg1"/>
          </a:solidFill>
          <a:latin typeface="Arial"/>
          <a:ea typeface="+mj-ea"/>
          <a:cs typeface="+mj-cs"/>
        </a:defRPr>
      </a:lvl1pPr>
    </p:titleStyle>
    <p:body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hyperlink" Target="http://www.wwutilities.co.uk/crackthecode"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bing.com/images/search?q=winter+storms+2014+uk&amp;view=detailv2&amp;&amp;id=505395DFB967D0A0FA43B14B370EE4AABC310E25&amp;selectedIndex=0&amp;ccid=P5yX6WHz&amp;simid=608031803925531096&amp;thid=OIP.M3f9c97e961f346048df282c407db87feH0"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0.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3.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55.jpeg"/></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0.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9.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0.jpe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1.png"/><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1.png"/><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96752"/>
            <a:ext cx="8496945" cy="3049339"/>
          </a:xfrm>
        </p:spPr>
        <p:txBody>
          <a:bodyPr>
            <a:normAutofit/>
          </a:bodyPr>
          <a:lstStyle/>
          <a:p>
            <a:r>
              <a:rPr lang="en-GB" sz="3600" dirty="0"/>
              <a:t>Annual Stakeholder Workshop</a:t>
            </a:r>
          </a:p>
        </p:txBody>
      </p:sp>
      <p:sp>
        <p:nvSpPr>
          <p:cNvPr id="4" name="Slide Number Placeholder 3"/>
          <p:cNvSpPr>
            <a:spLocks noGrp="1"/>
          </p:cNvSpPr>
          <p:nvPr>
            <p:ph type="sldNum" sz="quarter" idx="12"/>
          </p:nvPr>
        </p:nvSpPr>
        <p:spPr/>
        <p:txBody>
          <a:bodyPr/>
          <a:lstStyle/>
          <a:p>
            <a:fld id="{490165BC-DBA7-4530-8926-81165AFC8D69}" type="slidenum">
              <a:rPr lang="en-GB" smtClean="0"/>
              <a:t>1</a:t>
            </a:fld>
            <a:endParaRPr lang="en-GB"/>
          </a:p>
        </p:txBody>
      </p:sp>
      <p:sp>
        <p:nvSpPr>
          <p:cNvPr id="5" name="Subtitle 2"/>
          <p:cNvSpPr txBox="1">
            <a:spLocks/>
          </p:cNvSpPr>
          <p:nvPr/>
        </p:nvSpPr>
        <p:spPr>
          <a:xfrm>
            <a:off x="6876256" y="332656"/>
            <a:ext cx="1656184" cy="432048"/>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2"/>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Clr>
                <a:schemeClr val="accent2"/>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800" dirty="0">
                <a:latin typeface="Arial"/>
              </a:rPr>
              <a:t>May 2017</a:t>
            </a:r>
          </a:p>
        </p:txBody>
      </p:sp>
      <p:sp>
        <p:nvSpPr>
          <p:cNvPr id="6" name="Subtitle 2"/>
          <p:cNvSpPr txBox="1">
            <a:spLocks/>
          </p:cNvSpPr>
          <p:nvPr/>
        </p:nvSpPr>
        <p:spPr>
          <a:xfrm>
            <a:off x="7009184" y="4365104"/>
            <a:ext cx="1656184" cy="432048"/>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2"/>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Clr>
                <a:schemeClr val="accent2"/>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800" dirty="0">
                <a:latin typeface="Arial"/>
              </a:rPr>
              <a:t>Exeter</a:t>
            </a:r>
          </a:p>
        </p:txBody>
      </p:sp>
    </p:spTree>
    <p:extLst>
      <p:ext uri="{BB962C8B-B14F-4D97-AF65-F5344CB8AC3E}">
        <p14:creationId xmlns:p14="http://schemas.microsoft.com/office/powerpoint/2010/main" val="196981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10</a:t>
            </a:fld>
            <a:endParaRPr lang="en-GB" dirty="0"/>
          </a:p>
        </p:txBody>
      </p:sp>
      <p:sp>
        <p:nvSpPr>
          <p:cNvPr id="7" name="TextBox 6"/>
          <p:cNvSpPr txBox="1"/>
          <p:nvPr/>
        </p:nvSpPr>
        <p:spPr>
          <a:xfrm>
            <a:off x="899592" y="2924944"/>
            <a:ext cx="7344816" cy="646331"/>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Workshop One: Social obligations</a:t>
            </a:r>
          </a:p>
        </p:txBody>
      </p:sp>
    </p:spTree>
    <p:extLst>
      <p:ext uri="{BB962C8B-B14F-4D97-AF65-F5344CB8AC3E}">
        <p14:creationId xmlns:p14="http://schemas.microsoft.com/office/powerpoint/2010/main" val="2720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11</a:t>
            </a:fld>
            <a:endParaRPr lang="en-GB" dirty="0"/>
          </a:p>
        </p:txBody>
      </p:sp>
      <p:sp>
        <p:nvSpPr>
          <p:cNvPr id="5" name="Text Placeholder 4"/>
          <p:cNvSpPr>
            <a:spLocks noGrp="1"/>
          </p:cNvSpPr>
          <p:nvPr>
            <p:ph type="body" idx="1"/>
          </p:nvPr>
        </p:nvSpPr>
        <p:spPr/>
        <p:txBody>
          <a:bodyPr>
            <a:normAutofit lnSpcReduction="10000"/>
          </a:bodyPr>
          <a:lstStyle/>
          <a:p>
            <a:r>
              <a:rPr lang="en-GB" dirty="0"/>
              <a:t>Lee Jefferies,</a:t>
            </a:r>
          </a:p>
          <a:p>
            <a:r>
              <a:rPr lang="en-GB" dirty="0"/>
              <a:t>Stakeholder Engagement Officer</a:t>
            </a:r>
          </a:p>
        </p:txBody>
      </p:sp>
      <p:sp>
        <p:nvSpPr>
          <p:cNvPr id="7" name="TextBox 6"/>
          <p:cNvSpPr txBox="1"/>
          <p:nvPr/>
        </p:nvSpPr>
        <p:spPr>
          <a:xfrm>
            <a:off x="1229668" y="2852936"/>
            <a:ext cx="6624736" cy="1077218"/>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Carbon monoxide poisoning prevention &amp; awareness</a:t>
            </a:r>
          </a:p>
        </p:txBody>
      </p:sp>
    </p:spTree>
    <p:extLst>
      <p:ext uri="{BB962C8B-B14F-4D97-AF65-F5344CB8AC3E}">
        <p14:creationId xmlns:p14="http://schemas.microsoft.com/office/powerpoint/2010/main" val="2742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Carbon monoxide – what you said</a:t>
            </a:r>
            <a:r>
              <a:rPr lang="en-GB" sz="2800" b="1" dirty="0"/>
              <a:t>	</a:t>
            </a:r>
          </a:p>
        </p:txBody>
      </p:sp>
      <p:sp>
        <p:nvSpPr>
          <p:cNvPr id="3" name="Content Placeholder 2"/>
          <p:cNvSpPr>
            <a:spLocks noGrp="1"/>
          </p:cNvSpPr>
          <p:nvPr>
            <p:ph idx="1"/>
          </p:nvPr>
        </p:nvSpPr>
        <p:spPr/>
        <p:txBody>
          <a:bodyPr>
            <a:normAutofit/>
          </a:bodyPr>
          <a:lstStyle/>
          <a:p>
            <a:pPr lvl="0"/>
            <a:endParaRPr lang="en-US" sz="2200" dirty="0">
              <a:solidFill>
                <a:schemeClr val="tx1"/>
              </a:solidFill>
            </a:endParaRPr>
          </a:p>
          <a:p>
            <a:pPr marL="0" indent="0" algn="ctr">
              <a:buNone/>
            </a:pPr>
            <a:endParaRPr lang="en-GB" b="1" dirty="0"/>
          </a:p>
        </p:txBody>
      </p:sp>
      <p:sp>
        <p:nvSpPr>
          <p:cNvPr id="4" name="Slide Number Placeholder 3"/>
          <p:cNvSpPr>
            <a:spLocks noGrp="1"/>
          </p:cNvSpPr>
          <p:nvPr>
            <p:ph type="sldNum" sz="quarter" idx="12"/>
          </p:nvPr>
        </p:nvSpPr>
        <p:spPr/>
        <p:txBody>
          <a:bodyPr/>
          <a:lstStyle/>
          <a:p>
            <a:fld id="{490165BC-DBA7-4530-8926-81165AFC8D69}" type="slidenum">
              <a:rPr lang="en-GB" smtClean="0"/>
              <a:t>12</a:t>
            </a:fld>
            <a:endParaRPr lang="en-GB" dirty="0"/>
          </a:p>
        </p:txBody>
      </p:sp>
      <p:sp>
        <p:nvSpPr>
          <p:cNvPr id="6" name="Rounded Rectangular Callout 5"/>
          <p:cNvSpPr/>
          <p:nvPr/>
        </p:nvSpPr>
        <p:spPr>
          <a:xfrm>
            <a:off x="611560" y="1484784"/>
            <a:ext cx="1944216" cy="1614620"/>
          </a:xfrm>
          <a:prstGeom prst="wedgeRoundRectCallout">
            <a:avLst>
              <a:gd name="adj1" fmla="val -10612"/>
              <a:gd name="adj2" fmla="val 80824"/>
              <a:gd name="adj3" fmla="val 16667"/>
            </a:avLst>
          </a:prstGeom>
          <a:solidFill>
            <a:srgbClr val="D6E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tx2"/>
                </a:solidFill>
                <a:latin typeface="Arial" panose="020B0604020202020204" pitchFamily="34" charset="0"/>
                <a:cs typeface="Arial" panose="020B0604020202020204" pitchFamily="34" charset="0"/>
              </a:rPr>
              <a:t>Target all outreach activities to those people most at risk</a:t>
            </a:r>
          </a:p>
        </p:txBody>
      </p:sp>
      <p:sp>
        <p:nvSpPr>
          <p:cNvPr id="7" name="Rounded Rectangular Callout 6"/>
          <p:cNvSpPr/>
          <p:nvPr/>
        </p:nvSpPr>
        <p:spPr>
          <a:xfrm>
            <a:off x="3367189" y="1484784"/>
            <a:ext cx="2140915" cy="1368152"/>
          </a:xfrm>
          <a:prstGeom prst="wedgeRoundRectCallout">
            <a:avLst>
              <a:gd name="adj1" fmla="val -57510"/>
              <a:gd name="adj2" fmla="val 80824"/>
              <a:gd name="adj3" fmla="val 16667"/>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latin typeface="Arial" panose="020B0604020202020204" pitchFamily="34" charset="0"/>
                <a:cs typeface="Arial" panose="020B0604020202020204" pitchFamily="34" charset="0"/>
              </a:rPr>
              <a:t>CO alarms should be rolled out – and promoted – as much as possible</a:t>
            </a:r>
          </a:p>
        </p:txBody>
      </p:sp>
      <p:sp>
        <p:nvSpPr>
          <p:cNvPr id="8" name="Rounded Rectangular Callout 7"/>
          <p:cNvSpPr/>
          <p:nvPr/>
        </p:nvSpPr>
        <p:spPr>
          <a:xfrm>
            <a:off x="3375395" y="3698629"/>
            <a:ext cx="2304256" cy="1800200"/>
          </a:xfrm>
          <a:prstGeom prst="wedgeRoundRectCallout">
            <a:avLst>
              <a:gd name="adj1" fmla="val 175"/>
              <a:gd name="adj2" fmla="val 7481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latin typeface="Arial" panose="020B0604020202020204" pitchFamily="34" charset="0"/>
                <a:cs typeface="Arial" panose="020B0604020202020204" pitchFamily="34" charset="0"/>
              </a:rPr>
              <a:t>Do more to spread awareness of this topic amongst school children (in a way that is engaging)</a:t>
            </a:r>
          </a:p>
        </p:txBody>
      </p:sp>
      <p:sp>
        <p:nvSpPr>
          <p:cNvPr id="9" name="Rounded Rectangular Callout 8"/>
          <p:cNvSpPr/>
          <p:nvPr/>
        </p:nvSpPr>
        <p:spPr>
          <a:xfrm>
            <a:off x="6410048" y="4191565"/>
            <a:ext cx="1707672" cy="1122872"/>
          </a:xfrm>
          <a:prstGeom prst="wedgeRoundRectCallout">
            <a:avLst>
              <a:gd name="adj1" fmla="val 8629"/>
              <a:gd name="adj2" fmla="val 84489"/>
              <a:gd name="adj3" fmla="val 16667"/>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latin typeface="Arial" panose="020B0604020202020204" pitchFamily="34" charset="0"/>
                <a:cs typeface="Arial" panose="020B0604020202020204" pitchFamily="34" charset="0"/>
              </a:rPr>
              <a:t>Work in partnership with other organisations </a:t>
            </a:r>
          </a:p>
        </p:txBody>
      </p:sp>
      <p:sp>
        <p:nvSpPr>
          <p:cNvPr id="10" name="Rounded Rectangular Callout 9"/>
          <p:cNvSpPr/>
          <p:nvPr/>
        </p:nvSpPr>
        <p:spPr>
          <a:xfrm>
            <a:off x="6156176" y="1340768"/>
            <a:ext cx="2215417" cy="1944216"/>
          </a:xfrm>
          <a:prstGeom prst="wedgeRoundRectCallout">
            <a:avLst>
              <a:gd name="adj1" fmla="val -2984"/>
              <a:gd name="adj2" fmla="val 7749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panose="020B0604020202020204" pitchFamily="34" charset="0"/>
                <a:cs typeface="Arial" panose="020B0604020202020204" pitchFamily="34" charset="0"/>
              </a:rPr>
              <a:t>Do more to promote this topic by attending events, conferences, country shows etc.</a:t>
            </a:r>
            <a:endParaRPr lang="en-US" sz="1600" b="1" dirty="0">
              <a:solidFill>
                <a:schemeClr val="bg1"/>
              </a:solidFill>
              <a:latin typeface="Arial" panose="020B0604020202020204" pitchFamily="34" charset="0"/>
              <a:cs typeface="Arial" panose="020B0604020202020204" pitchFamily="34" charset="0"/>
            </a:endParaRPr>
          </a:p>
        </p:txBody>
      </p:sp>
      <p:sp>
        <p:nvSpPr>
          <p:cNvPr id="11" name="Rounded Rectangular Callout 10"/>
          <p:cNvSpPr/>
          <p:nvPr/>
        </p:nvSpPr>
        <p:spPr>
          <a:xfrm>
            <a:off x="1043608" y="3698629"/>
            <a:ext cx="1692188" cy="1276462"/>
          </a:xfrm>
          <a:prstGeom prst="wedgeRoundRectCallout">
            <a:avLst>
              <a:gd name="adj1" fmla="val -10010"/>
              <a:gd name="adj2" fmla="val 7441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latin typeface="Arial" panose="020B0604020202020204" pitchFamily="34" charset="0"/>
                <a:cs typeface="Arial" panose="020B0604020202020204" pitchFamily="34" charset="0"/>
              </a:rPr>
              <a:t>Do more to engage with politicians </a:t>
            </a:r>
          </a:p>
        </p:txBody>
      </p:sp>
    </p:spTree>
    <p:extLst>
      <p:ext uri="{BB962C8B-B14F-4D97-AF65-F5344CB8AC3E}">
        <p14:creationId xmlns:p14="http://schemas.microsoft.com/office/powerpoint/2010/main" val="34341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Carbon monoxide – what we did</a:t>
            </a:r>
            <a:r>
              <a:rPr lang="en-GB" sz="2800" b="1" dirty="0"/>
              <a:t>	</a:t>
            </a:r>
          </a:p>
        </p:txBody>
      </p:sp>
      <p:sp>
        <p:nvSpPr>
          <p:cNvPr id="3" name="Content Placeholder 2"/>
          <p:cNvSpPr>
            <a:spLocks noGrp="1"/>
          </p:cNvSpPr>
          <p:nvPr>
            <p:ph idx="1"/>
          </p:nvPr>
        </p:nvSpPr>
        <p:spPr>
          <a:xfrm>
            <a:off x="611560" y="1844824"/>
            <a:ext cx="8229600" cy="4857403"/>
          </a:xfrm>
        </p:spPr>
        <p:txBody>
          <a:bodyPr>
            <a:normAutofit/>
          </a:bodyPr>
          <a:lstStyle/>
          <a:p>
            <a:pPr>
              <a:buClr>
                <a:srgbClr val="952D98"/>
              </a:buClr>
              <a:buSzPct val="150000"/>
              <a:buFont typeface="Wingdings" panose="05000000000000000000" pitchFamily="2" charset="2"/>
              <a:buChar char="ü"/>
            </a:pPr>
            <a:r>
              <a:rPr lang="en-GB" sz="2400" dirty="0">
                <a:solidFill>
                  <a:schemeClr val="tx2"/>
                </a:solidFill>
              </a:rPr>
              <a:t>Revised CO strategy</a:t>
            </a:r>
            <a:br>
              <a:rPr lang="en-GB" sz="2400" dirty="0">
                <a:solidFill>
                  <a:schemeClr val="tx2"/>
                </a:solidFill>
              </a:rPr>
            </a:br>
            <a:endParaRPr lang="en-GB" sz="2400" dirty="0">
              <a:solidFill>
                <a:schemeClr val="tx2"/>
              </a:solidFill>
            </a:endParaRPr>
          </a:p>
          <a:p>
            <a:pPr>
              <a:buSzPct val="150000"/>
              <a:buFont typeface="Wingdings" panose="05000000000000000000" pitchFamily="2" charset="2"/>
              <a:buChar char="ü"/>
            </a:pPr>
            <a:r>
              <a:rPr lang="en-GB" sz="2400" dirty="0">
                <a:solidFill>
                  <a:schemeClr val="tx2"/>
                </a:solidFill>
              </a:rPr>
              <a:t>Strategic approach to CO school safety competition</a:t>
            </a:r>
            <a:br>
              <a:rPr lang="en-GB" sz="2400" dirty="0">
                <a:solidFill>
                  <a:schemeClr val="tx2"/>
                </a:solidFill>
              </a:rPr>
            </a:br>
            <a:r>
              <a:rPr lang="en-GB" sz="2400" dirty="0">
                <a:solidFill>
                  <a:schemeClr val="tx2"/>
                </a:solidFill>
              </a:rPr>
              <a:t> </a:t>
            </a:r>
          </a:p>
          <a:p>
            <a:pPr>
              <a:buClr>
                <a:schemeClr val="accent3"/>
              </a:buClr>
              <a:buSzPct val="150000"/>
              <a:buFont typeface="Wingdings" panose="05000000000000000000" pitchFamily="2" charset="2"/>
              <a:buChar char="ü"/>
            </a:pPr>
            <a:r>
              <a:rPr lang="en-GB" sz="2400" dirty="0">
                <a:solidFill>
                  <a:schemeClr val="tx2"/>
                </a:solidFill>
              </a:rPr>
              <a:t>New online educational game and face of CO</a:t>
            </a:r>
            <a:br>
              <a:rPr lang="en-GB" sz="2400" dirty="0">
                <a:solidFill>
                  <a:schemeClr val="tx2"/>
                </a:solidFill>
              </a:rPr>
            </a:br>
            <a:endParaRPr lang="en-GB" sz="2400" dirty="0">
              <a:solidFill>
                <a:schemeClr val="tx2"/>
              </a:solidFill>
            </a:endParaRPr>
          </a:p>
          <a:p>
            <a:pPr>
              <a:buClr>
                <a:srgbClr val="1CBECA"/>
              </a:buClr>
              <a:buSzPct val="150000"/>
              <a:buFont typeface="Wingdings" panose="05000000000000000000" pitchFamily="2" charset="2"/>
              <a:buChar char="ü"/>
            </a:pPr>
            <a:r>
              <a:rPr lang="en-GB" sz="2400" dirty="0">
                <a:solidFill>
                  <a:schemeClr val="tx2"/>
                </a:solidFill>
              </a:rPr>
              <a:t>New approach to events</a:t>
            </a:r>
            <a:br>
              <a:rPr lang="en-GB" sz="2400" dirty="0">
                <a:solidFill>
                  <a:schemeClr val="tx2"/>
                </a:solidFill>
              </a:rPr>
            </a:br>
            <a:endParaRPr lang="en-GB" sz="2400" dirty="0">
              <a:solidFill>
                <a:schemeClr val="tx2"/>
              </a:solidFill>
            </a:endParaRPr>
          </a:p>
          <a:p>
            <a:pPr>
              <a:buClr>
                <a:schemeClr val="accent1"/>
              </a:buClr>
              <a:buSzPct val="150000"/>
              <a:buFont typeface="Wingdings" panose="05000000000000000000" pitchFamily="2" charset="2"/>
              <a:buChar char="ü"/>
            </a:pPr>
            <a:r>
              <a:rPr lang="en-GB" sz="2400" dirty="0">
                <a:solidFill>
                  <a:schemeClr val="tx2"/>
                </a:solidFill>
              </a:rPr>
              <a:t>New partnerships</a:t>
            </a:r>
          </a:p>
          <a:p>
            <a:pPr>
              <a:buSzPct val="150000"/>
              <a:buFont typeface="Wingdings" panose="05000000000000000000" pitchFamily="2" charset="2"/>
              <a:buChar char="ü"/>
            </a:pPr>
            <a:endParaRPr lang="en-GB" sz="2400" b="1" dirty="0">
              <a:solidFill>
                <a:schemeClr val="tx2"/>
              </a:solidFill>
            </a:endParaRPr>
          </a:p>
          <a:p>
            <a:pPr>
              <a:buSzPct val="150000"/>
              <a:buFont typeface="Wingdings" panose="05000000000000000000" pitchFamily="2" charset="2"/>
              <a:buChar char="ü"/>
            </a:pPr>
            <a:endParaRPr lang="en-GB" sz="24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13</a:t>
            </a:fld>
            <a:endParaRPr lang="en-GB" dirty="0"/>
          </a:p>
        </p:txBody>
      </p:sp>
    </p:spTree>
    <p:extLst>
      <p:ext uri="{BB962C8B-B14F-4D97-AF65-F5344CB8AC3E}">
        <p14:creationId xmlns:p14="http://schemas.microsoft.com/office/powerpoint/2010/main" val="155308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4324">
            <a:off x="6516068" y="277321"/>
            <a:ext cx="2088634" cy="295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2800" dirty="0"/>
              <a:t>Revised CO strategy</a:t>
            </a:r>
            <a:r>
              <a:rPr lang="en-GB" sz="2800" b="1" dirty="0"/>
              <a:t>	</a:t>
            </a:r>
          </a:p>
        </p:txBody>
      </p:sp>
      <p:sp>
        <p:nvSpPr>
          <p:cNvPr id="3" name="Content Placeholder 2"/>
          <p:cNvSpPr>
            <a:spLocks noGrp="1"/>
          </p:cNvSpPr>
          <p:nvPr>
            <p:ph idx="1"/>
          </p:nvPr>
        </p:nvSpPr>
        <p:spPr>
          <a:xfrm>
            <a:off x="107504" y="1667941"/>
            <a:ext cx="8784976" cy="4857403"/>
          </a:xfrm>
        </p:spPr>
        <p:txBody>
          <a:bodyPr>
            <a:normAutofit/>
          </a:bodyPr>
          <a:lstStyle/>
          <a:p>
            <a:r>
              <a:rPr lang="en-GB" sz="1800" b="1" dirty="0">
                <a:solidFill>
                  <a:schemeClr val="tx2"/>
                </a:solidFill>
              </a:rPr>
              <a:t>Targeting those most at risk of the dangers of CO:</a:t>
            </a:r>
          </a:p>
          <a:p>
            <a:pPr lvl="1"/>
            <a:r>
              <a:rPr lang="en-GB" sz="1500" dirty="0">
                <a:solidFill>
                  <a:schemeClr val="tx2"/>
                </a:solidFill>
              </a:rPr>
              <a:t>Under 14 and over 65</a:t>
            </a:r>
          </a:p>
          <a:p>
            <a:pPr lvl="1"/>
            <a:r>
              <a:rPr lang="en-GB" sz="1500" dirty="0">
                <a:solidFill>
                  <a:schemeClr val="tx2"/>
                </a:solidFill>
              </a:rPr>
              <a:t>Vulnerable </a:t>
            </a:r>
          </a:p>
          <a:p>
            <a:pPr lvl="1"/>
            <a:r>
              <a:rPr lang="en-GB" sz="1500" dirty="0">
                <a:solidFill>
                  <a:schemeClr val="tx2"/>
                </a:solidFill>
              </a:rPr>
              <a:t>Live in a CO ‘hot spot’	</a:t>
            </a:r>
          </a:p>
          <a:p>
            <a:pPr lvl="2"/>
            <a:r>
              <a:rPr lang="en-GB" sz="1500" dirty="0">
                <a:solidFill>
                  <a:schemeClr val="tx2"/>
                </a:solidFill>
              </a:rPr>
              <a:t>An area that receives a high percentage of CO-related call outs versus number of properties in the area</a:t>
            </a:r>
            <a:r>
              <a:rPr lang="en-GB" sz="1800" dirty="0">
                <a:solidFill>
                  <a:schemeClr val="tx2"/>
                </a:solidFill>
              </a:rPr>
              <a:t/>
            </a:r>
            <a:br>
              <a:rPr lang="en-GB" sz="1800" dirty="0">
                <a:solidFill>
                  <a:schemeClr val="tx2"/>
                </a:solidFill>
              </a:rPr>
            </a:br>
            <a:endParaRPr lang="en-GB" sz="1800" dirty="0">
              <a:solidFill>
                <a:schemeClr val="tx2"/>
              </a:solidFill>
            </a:endParaRPr>
          </a:p>
          <a:p>
            <a:r>
              <a:rPr lang="en-GB" sz="1800" b="1" dirty="0">
                <a:solidFill>
                  <a:schemeClr val="tx2"/>
                </a:solidFill>
              </a:rPr>
              <a:t>Provide CO alarms to the following since March 2017</a:t>
            </a:r>
          </a:p>
          <a:p>
            <a:pPr lvl="1"/>
            <a:r>
              <a:rPr lang="en-GB" sz="1500" dirty="0">
                <a:solidFill>
                  <a:schemeClr val="tx2"/>
                </a:solidFill>
              </a:rPr>
              <a:t>Customers we sign up to the Priority Service Register – </a:t>
            </a:r>
            <a:r>
              <a:rPr lang="en-GB" sz="1500" b="1" dirty="0">
                <a:solidFill>
                  <a:schemeClr val="tx2"/>
                </a:solidFill>
              </a:rPr>
              <a:t>510 </a:t>
            </a:r>
          </a:p>
          <a:p>
            <a:pPr lvl="1"/>
            <a:r>
              <a:rPr lang="en-GB" sz="1500" dirty="0">
                <a:solidFill>
                  <a:schemeClr val="tx2"/>
                </a:solidFill>
              </a:rPr>
              <a:t>Customers we provide a Free of Charge gas alteration – </a:t>
            </a:r>
            <a:r>
              <a:rPr lang="en-GB" sz="1500" b="1" dirty="0">
                <a:solidFill>
                  <a:schemeClr val="tx2"/>
                </a:solidFill>
              </a:rPr>
              <a:t>32</a:t>
            </a:r>
            <a:r>
              <a:rPr lang="en-GB" sz="1500" dirty="0">
                <a:solidFill>
                  <a:schemeClr val="tx2"/>
                </a:solidFill>
              </a:rPr>
              <a:t> </a:t>
            </a:r>
          </a:p>
          <a:p>
            <a:pPr lvl="1"/>
            <a:r>
              <a:rPr lang="en-GB" sz="1500" dirty="0">
                <a:solidFill>
                  <a:schemeClr val="tx2"/>
                </a:solidFill>
              </a:rPr>
              <a:t>All new starters – </a:t>
            </a:r>
            <a:r>
              <a:rPr lang="en-GB" sz="1500" b="1" dirty="0">
                <a:solidFill>
                  <a:schemeClr val="tx2"/>
                </a:solidFill>
              </a:rPr>
              <a:t>88</a:t>
            </a:r>
            <a:r>
              <a:rPr lang="en-GB" sz="1500" dirty="0">
                <a:solidFill>
                  <a:schemeClr val="tx2"/>
                </a:solidFill>
              </a:rPr>
              <a:t> </a:t>
            </a:r>
            <a:r>
              <a:rPr lang="en-GB" sz="1800" b="1" dirty="0">
                <a:solidFill>
                  <a:schemeClr val="tx2"/>
                </a:solidFill>
              </a:rPr>
              <a:t/>
            </a:r>
            <a:br>
              <a:rPr lang="en-GB" sz="1800" b="1" dirty="0">
                <a:solidFill>
                  <a:schemeClr val="tx2"/>
                </a:solidFill>
              </a:rPr>
            </a:br>
            <a:endParaRPr lang="en-GB" sz="1800" b="1" dirty="0">
              <a:solidFill>
                <a:schemeClr val="tx2"/>
              </a:solidFill>
            </a:endParaRPr>
          </a:p>
          <a:p>
            <a:r>
              <a:rPr lang="en-GB" sz="1800" b="1" dirty="0">
                <a:solidFill>
                  <a:schemeClr val="tx2"/>
                </a:solidFill>
              </a:rPr>
              <a:t>Provided 5,496 CO alarms last year – an increase of 234 alarms (4%) </a:t>
            </a:r>
          </a:p>
          <a:p>
            <a:pPr marL="0" indent="0">
              <a:buNone/>
            </a:pPr>
            <a:endParaRPr lang="en-GB" sz="36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14</a:t>
            </a:fld>
            <a:endParaRPr lang="en-GB"/>
          </a:p>
        </p:txBody>
      </p:sp>
    </p:spTree>
    <p:extLst>
      <p:ext uri="{BB962C8B-B14F-4D97-AF65-F5344CB8AC3E}">
        <p14:creationId xmlns:p14="http://schemas.microsoft.com/office/powerpoint/2010/main" val="269484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School CO safety competition</a:t>
            </a:r>
            <a:r>
              <a:rPr lang="en-GB" sz="2800" b="1" dirty="0"/>
              <a:t>		</a:t>
            </a:r>
          </a:p>
        </p:txBody>
      </p:sp>
      <p:sp>
        <p:nvSpPr>
          <p:cNvPr id="3" name="Content Placeholder 2"/>
          <p:cNvSpPr>
            <a:spLocks noGrp="1"/>
          </p:cNvSpPr>
          <p:nvPr>
            <p:ph idx="1"/>
          </p:nvPr>
        </p:nvSpPr>
        <p:spPr>
          <a:xfrm>
            <a:off x="395536" y="1739949"/>
            <a:ext cx="8748464" cy="4857403"/>
          </a:xfrm>
        </p:spPr>
        <p:txBody>
          <a:bodyPr>
            <a:normAutofit/>
          </a:bodyPr>
          <a:lstStyle/>
          <a:p>
            <a:r>
              <a:rPr lang="en-GB" sz="2000" b="1" dirty="0">
                <a:solidFill>
                  <a:schemeClr val="tx2"/>
                </a:solidFill>
              </a:rPr>
              <a:t>Thorough communications plan created:</a:t>
            </a:r>
          </a:p>
          <a:p>
            <a:pPr lvl="1"/>
            <a:r>
              <a:rPr lang="en-GB" sz="1800" dirty="0">
                <a:solidFill>
                  <a:schemeClr val="tx2"/>
                </a:solidFill>
              </a:rPr>
              <a:t>Celebrity endorsement – Ex-Lions and Wales rugby player, Tom Shanklin</a:t>
            </a:r>
          </a:p>
          <a:p>
            <a:pPr lvl="1"/>
            <a:r>
              <a:rPr lang="en-GB" sz="1800" dirty="0">
                <a:solidFill>
                  <a:schemeClr val="tx2"/>
                </a:solidFill>
              </a:rPr>
              <a:t>Targeted Facebook promotion – seen by more than </a:t>
            </a:r>
            <a:r>
              <a:rPr lang="en-GB" sz="1800" b="1" dirty="0">
                <a:solidFill>
                  <a:schemeClr val="tx2"/>
                </a:solidFill>
              </a:rPr>
              <a:t>153,000 </a:t>
            </a:r>
            <a:r>
              <a:rPr lang="en-GB" sz="1800" dirty="0">
                <a:solidFill>
                  <a:schemeClr val="tx2"/>
                </a:solidFill>
              </a:rPr>
              <a:t>people</a:t>
            </a:r>
          </a:p>
          <a:p>
            <a:pPr lvl="1"/>
            <a:r>
              <a:rPr lang="en-GB" sz="1800" dirty="0">
                <a:solidFill>
                  <a:schemeClr val="tx2"/>
                </a:solidFill>
              </a:rPr>
              <a:t>General and more localised press releases issued</a:t>
            </a:r>
          </a:p>
          <a:p>
            <a:pPr lvl="1"/>
            <a:r>
              <a:rPr lang="en-GB" sz="1800" dirty="0">
                <a:solidFill>
                  <a:schemeClr val="tx2"/>
                </a:solidFill>
              </a:rPr>
              <a:t>More than </a:t>
            </a:r>
            <a:r>
              <a:rPr lang="en-GB" sz="1800" b="1" dirty="0">
                <a:solidFill>
                  <a:schemeClr val="tx2"/>
                </a:solidFill>
              </a:rPr>
              <a:t>2,000</a:t>
            </a:r>
            <a:r>
              <a:rPr lang="en-GB" sz="1800" dirty="0">
                <a:solidFill>
                  <a:schemeClr val="tx2"/>
                </a:solidFill>
              </a:rPr>
              <a:t> letters sent to all primary schools in Wales &amp; south west England</a:t>
            </a:r>
          </a:p>
          <a:p>
            <a:pPr lvl="1"/>
            <a:r>
              <a:rPr lang="en-GB" sz="1800" dirty="0">
                <a:solidFill>
                  <a:schemeClr val="tx2"/>
                </a:solidFill>
              </a:rPr>
              <a:t>Internal promotion: posters, emails, text messages and so on</a:t>
            </a:r>
          </a:p>
          <a:p>
            <a:pPr lvl="1"/>
            <a:endParaRPr lang="en-GB"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15</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60648"/>
            <a:ext cx="233474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498695"/>
            <a:ext cx="2060610" cy="137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5536" y="4797152"/>
            <a:ext cx="5832648" cy="707886"/>
          </a:xfrm>
          <a:prstGeom prst="rect">
            <a:avLst/>
          </a:prstGeom>
        </p:spPr>
        <p:txBody>
          <a:bodyPr wrap="square">
            <a:spAutoFit/>
          </a:bodyPr>
          <a:lstStyle/>
          <a:p>
            <a:pPr marL="342900" indent="-342900">
              <a:buClr>
                <a:schemeClr val="accent2"/>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More than 225 entries received – an increase of 288%</a:t>
            </a:r>
          </a:p>
        </p:txBody>
      </p:sp>
    </p:spTree>
    <p:extLst>
      <p:ext uri="{BB962C8B-B14F-4D97-AF65-F5344CB8AC3E}">
        <p14:creationId xmlns:p14="http://schemas.microsoft.com/office/powerpoint/2010/main" val="23383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031911"/>
            <a:ext cx="1448832" cy="188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990">
            <a:off x="7425833" y="4425085"/>
            <a:ext cx="1577733" cy="114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4546" y="1778090"/>
            <a:ext cx="8475022" cy="4857403"/>
          </a:xfrm>
        </p:spPr>
        <p:txBody>
          <a:bodyPr/>
          <a:lstStyle/>
          <a:p>
            <a:r>
              <a:rPr lang="en-GB" sz="1600" b="1" dirty="0">
                <a:solidFill>
                  <a:schemeClr val="tx2"/>
                </a:solidFill>
              </a:rPr>
              <a:t>New online educational game created, promoted on social media</a:t>
            </a:r>
            <a:br>
              <a:rPr lang="en-GB" sz="1600" b="1" dirty="0">
                <a:solidFill>
                  <a:schemeClr val="tx2"/>
                </a:solidFill>
              </a:rPr>
            </a:br>
            <a:endParaRPr lang="en-GB" sz="1600" b="1" dirty="0">
              <a:solidFill>
                <a:schemeClr val="tx2"/>
              </a:solidFill>
            </a:endParaRPr>
          </a:p>
          <a:p>
            <a:r>
              <a:rPr lang="en-GB" sz="1600" b="1" dirty="0">
                <a:solidFill>
                  <a:schemeClr val="tx2"/>
                </a:solidFill>
              </a:rPr>
              <a:t>Fronted by Chloe &amp; Ben – </a:t>
            </a:r>
            <a:r>
              <a:rPr lang="en-GB" sz="1600" b="1">
                <a:solidFill>
                  <a:schemeClr val="tx2"/>
                </a:solidFill>
              </a:rPr>
              <a:t>the </a:t>
            </a:r>
            <a:r>
              <a:rPr lang="en-GB" sz="1600" b="1" smtClean="0">
                <a:solidFill>
                  <a:schemeClr val="tx2"/>
                </a:solidFill>
              </a:rPr>
              <a:t>COdebreakers</a:t>
            </a:r>
            <a:r>
              <a:rPr lang="en-GB" sz="1600" b="1" dirty="0">
                <a:solidFill>
                  <a:schemeClr val="tx2"/>
                </a:solidFill>
              </a:rPr>
              <a:t/>
            </a:r>
            <a:br>
              <a:rPr lang="en-GB" sz="1600" b="1" dirty="0">
                <a:solidFill>
                  <a:schemeClr val="tx2"/>
                </a:solidFill>
              </a:rPr>
            </a:br>
            <a:endParaRPr lang="en-GB" sz="1600" b="1" dirty="0">
              <a:solidFill>
                <a:schemeClr val="tx2"/>
              </a:solidFill>
            </a:endParaRPr>
          </a:p>
          <a:p>
            <a:r>
              <a:rPr lang="en-GB" sz="1600" b="1" dirty="0">
                <a:solidFill>
                  <a:schemeClr val="tx2"/>
                </a:solidFill>
              </a:rPr>
              <a:t>Since we launched the COdebreakers:</a:t>
            </a:r>
          </a:p>
          <a:p>
            <a:pPr lvl="1"/>
            <a:r>
              <a:rPr lang="en-GB" sz="1400" b="1" dirty="0">
                <a:solidFill>
                  <a:schemeClr val="tx2"/>
                </a:solidFill>
              </a:rPr>
              <a:t>More than 37,000 </a:t>
            </a:r>
            <a:r>
              <a:rPr lang="en-GB" sz="1400" dirty="0">
                <a:solidFill>
                  <a:schemeClr val="tx2"/>
                </a:solidFill>
              </a:rPr>
              <a:t>people have seen our promotional Facebook post;</a:t>
            </a:r>
          </a:p>
          <a:p>
            <a:pPr lvl="1"/>
            <a:r>
              <a:rPr lang="en-GB" sz="1400" b="1" dirty="0">
                <a:solidFill>
                  <a:schemeClr val="tx2"/>
                </a:solidFill>
              </a:rPr>
              <a:t>More than 235</a:t>
            </a:r>
            <a:r>
              <a:rPr lang="en-GB" sz="1400" dirty="0">
                <a:solidFill>
                  <a:schemeClr val="tx2"/>
                </a:solidFill>
              </a:rPr>
              <a:t> people have ‘Cracked the COde’; and</a:t>
            </a:r>
          </a:p>
          <a:p>
            <a:pPr lvl="1"/>
            <a:r>
              <a:rPr lang="en-GB" sz="1400" dirty="0">
                <a:solidFill>
                  <a:schemeClr val="tx2"/>
                </a:solidFill>
              </a:rPr>
              <a:t>National Energy Action have asked if they could integrate it into their training.</a:t>
            </a:r>
            <a:r>
              <a:rPr lang="en-GB" sz="1200" dirty="0">
                <a:solidFill>
                  <a:schemeClr val="tx2"/>
                </a:solidFill>
              </a:rPr>
              <a:t/>
            </a:r>
            <a:br>
              <a:rPr lang="en-GB" sz="1200" dirty="0">
                <a:solidFill>
                  <a:schemeClr val="tx2"/>
                </a:solidFill>
              </a:rPr>
            </a:br>
            <a:endParaRPr lang="en-GB" sz="1200" dirty="0">
              <a:solidFill>
                <a:schemeClr val="tx2"/>
              </a:solidFill>
            </a:endParaRPr>
          </a:p>
          <a:p>
            <a:r>
              <a:rPr lang="en-GB" sz="1600" b="1" dirty="0">
                <a:solidFill>
                  <a:schemeClr val="tx2"/>
                </a:solidFill>
              </a:rPr>
              <a:t>The COdebreakers are being rolled out across all of our CO-related materials</a:t>
            </a:r>
            <a:br>
              <a:rPr lang="en-GB" sz="1600" b="1" dirty="0">
                <a:solidFill>
                  <a:schemeClr val="tx2"/>
                </a:solidFill>
              </a:rPr>
            </a:br>
            <a:endParaRPr lang="en-GB" sz="1600" b="1" dirty="0">
              <a:solidFill>
                <a:schemeClr val="tx2"/>
              </a:solidFill>
            </a:endParaRPr>
          </a:p>
          <a:p>
            <a:r>
              <a:rPr lang="en-GB" sz="1600" b="1" dirty="0">
                <a:solidFill>
                  <a:schemeClr val="tx2"/>
                </a:solidFill>
              </a:rPr>
              <a:t>We have shared the COdebreakers approach with the other Gas Distribution Networks</a:t>
            </a:r>
          </a:p>
          <a:p>
            <a:endParaRPr lang="en-GB" dirty="0">
              <a:solidFill>
                <a:schemeClr val="tx2"/>
              </a:solidFill>
            </a:endParaRPr>
          </a:p>
        </p:txBody>
      </p:sp>
      <p:sp>
        <p:nvSpPr>
          <p:cNvPr id="2" name="Title 1"/>
          <p:cNvSpPr>
            <a:spLocks noGrp="1"/>
          </p:cNvSpPr>
          <p:nvPr>
            <p:ph type="title"/>
          </p:nvPr>
        </p:nvSpPr>
        <p:spPr/>
        <p:txBody>
          <a:bodyPr>
            <a:normAutofit/>
          </a:bodyPr>
          <a:lstStyle/>
          <a:p>
            <a:r>
              <a:rPr lang="en-GB" sz="2800" dirty="0"/>
              <a:t>Crack the COde &amp; the COdebreakers</a:t>
            </a:r>
            <a:r>
              <a:rPr lang="en-GB" sz="2800" b="1"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16</a:t>
            </a:fld>
            <a:endParaRPr lang="en-GB"/>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892" y="188640"/>
            <a:ext cx="113264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33006" y="5589240"/>
            <a:ext cx="4690131" cy="369332"/>
          </a:xfrm>
          <a:prstGeom prst="rect">
            <a:avLst/>
          </a:prstGeom>
        </p:spPr>
        <p:txBody>
          <a:bodyPr wrap="none">
            <a:spAutoFit/>
          </a:bodyPr>
          <a:lstStyle/>
          <a:p>
            <a:pPr lvl="1" algn="ctr"/>
            <a:r>
              <a:rPr lang="en-GB" b="1" dirty="0">
                <a:solidFill>
                  <a:schemeClr val="tx2"/>
                </a:solidFill>
                <a:latin typeface="Arial" panose="020B0604020202020204" pitchFamily="34" charset="0"/>
                <a:cs typeface="Arial" panose="020B0604020202020204" pitchFamily="34" charset="0"/>
                <a:hlinkClick r:id="rId5"/>
              </a:rPr>
              <a:t>www.wwutilities.co.uk/crackthecode</a:t>
            </a:r>
            <a:r>
              <a:rPr lang="en-GB"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78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New partnerships</a:t>
            </a:r>
            <a:r>
              <a:rPr lang="en-GB" sz="2800" b="1" dirty="0"/>
              <a:t>	</a:t>
            </a:r>
          </a:p>
        </p:txBody>
      </p:sp>
      <p:sp>
        <p:nvSpPr>
          <p:cNvPr id="3" name="Content Placeholder 2"/>
          <p:cNvSpPr>
            <a:spLocks noGrp="1"/>
          </p:cNvSpPr>
          <p:nvPr>
            <p:ph idx="1"/>
          </p:nvPr>
        </p:nvSpPr>
        <p:spPr>
          <a:xfrm>
            <a:off x="251520" y="1667941"/>
            <a:ext cx="8229600" cy="4857403"/>
          </a:xfrm>
        </p:spPr>
        <p:txBody>
          <a:bodyPr>
            <a:normAutofit/>
          </a:bodyPr>
          <a:lstStyle/>
          <a:p>
            <a:r>
              <a:rPr lang="en-GB" sz="1400" b="1" dirty="0">
                <a:solidFill>
                  <a:schemeClr val="tx2"/>
                </a:solidFill>
              </a:rPr>
              <a:t>Created four new partnerships – help us promote the services we offer our vulnerable customers:</a:t>
            </a:r>
          </a:p>
          <a:p>
            <a:pPr lvl="1"/>
            <a:r>
              <a:rPr lang="en-GB" sz="1200" dirty="0">
                <a:solidFill>
                  <a:schemeClr val="tx2"/>
                </a:solidFill>
              </a:rPr>
              <a:t>North Wales Fire &amp; Rescue – </a:t>
            </a:r>
            <a:r>
              <a:rPr lang="en-GB" sz="1200" b="1" dirty="0">
                <a:solidFill>
                  <a:srgbClr val="92D050"/>
                </a:solidFill>
              </a:rPr>
              <a:t>NEW</a:t>
            </a:r>
          </a:p>
          <a:p>
            <a:pPr lvl="1"/>
            <a:r>
              <a:rPr lang="en-GB" sz="1200" dirty="0">
                <a:solidFill>
                  <a:schemeClr val="tx2"/>
                </a:solidFill>
              </a:rPr>
              <a:t>Mid &amp; West Wales Fire &amp; Rescue – </a:t>
            </a:r>
            <a:r>
              <a:rPr lang="en-GB" sz="1200" b="1" dirty="0">
                <a:solidFill>
                  <a:srgbClr val="92D050"/>
                </a:solidFill>
              </a:rPr>
              <a:t>NEW</a:t>
            </a:r>
          </a:p>
          <a:p>
            <a:pPr lvl="1"/>
            <a:r>
              <a:rPr lang="en-GB" sz="1200" dirty="0">
                <a:solidFill>
                  <a:schemeClr val="tx2"/>
                </a:solidFill>
              </a:rPr>
              <a:t>Gloucestershire Fire &amp; Rescue – </a:t>
            </a:r>
            <a:r>
              <a:rPr lang="en-GB" sz="1200" b="1" dirty="0">
                <a:solidFill>
                  <a:srgbClr val="92D050"/>
                </a:solidFill>
              </a:rPr>
              <a:t>NEW</a:t>
            </a:r>
          </a:p>
          <a:p>
            <a:pPr lvl="1"/>
            <a:r>
              <a:rPr lang="en-GB" sz="1200" dirty="0">
                <a:solidFill>
                  <a:schemeClr val="tx2"/>
                </a:solidFill>
              </a:rPr>
              <a:t>Cornwall Fire &amp; Rescue – </a:t>
            </a:r>
            <a:r>
              <a:rPr lang="en-GB" sz="1200" b="1" dirty="0">
                <a:solidFill>
                  <a:srgbClr val="92D050"/>
                </a:solidFill>
              </a:rPr>
              <a:t>NEW</a:t>
            </a:r>
          </a:p>
          <a:p>
            <a:pPr lvl="1"/>
            <a:r>
              <a:rPr lang="en-GB" sz="1200" dirty="0">
                <a:solidFill>
                  <a:schemeClr val="tx2"/>
                </a:solidFill>
              </a:rPr>
              <a:t>South Wales Fire &amp; Rescue – </a:t>
            </a:r>
            <a:r>
              <a:rPr lang="en-GB" sz="1200" b="1" dirty="0">
                <a:solidFill>
                  <a:schemeClr val="accent2"/>
                </a:solidFill>
              </a:rPr>
              <a:t>EXISTING (enhanced)</a:t>
            </a:r>
          </a:p>
          <a:p>
            <a:pPr lvl="1"/>
            <a:r>
              <a:rPr lang="en-GB" sz="1200" dirty="0">
                <a:solidFill>
                  <a:schemeClr val="tx2"/>
                </a:solidFill>
              </a:rPr>
              <a:t>Devon &amp; Somerset Fire &amp; Rescue – </a:t>
            </a:r>
            <a:r>
              <a:rPr lang="en-GB" sz="1200" b="1" dirty="0">
                <a:solidFill>
                  <a:schemeClr val="accent2"/>
                </a:solidFill>
              </a:rPr>
              <a:t>EXISTING (enhanced)</a:t>
            </a:r>
          </a:p>
          <a:p>
            <a:pPr lvl="1"/>
            <a:r>
              <a:rPr lang="en-GB" sz="1200" dirty="0">
                <a:solidFill>
                  <a:schemeClr val="tx2"/>
                </a:solidFill>
              </a:rPr>
              <a:t>Avon Fire &amp; Rescue – </a:t>
            </a:r>
            <a:r>
              <a:rPr lang="en-GB" sz="1200" b="1" dirty="0">
                <a:solidFill>
                  <a:srgbClr val="FF0000"/>
                </a:solidFill>
              </a:rPr>
              <a:t>IN PROGRESS</a:t>
            </a:r>
            <a:r>
              <a:rPr lang="en-GB" sz="1400" b="1" dirty="0">
                <a:solidFill>
                  <a:srgbClr val="FF0000"/>
                </a:solidFill>
              </a:rPr>
              <a:t/>
            </a:r>
            <a:br>
              <a:rPr lang="en-GB" sz="1400" b="1" dirty="0">
                <a:solidFill>
                  <a:srgbClr val="FF0000"/>
                </a:solidFill>
              </a:rPr>
            </a:br>
            <a:endParaRPr lang="en-GB" sz="1400" b="1" dirty="0">
              <a:solidFill>
                <a:srgbClr val="FF0000"/>
              </a:solidFill>
            </a:endParaRPr>
          </a:p>
          <a:p>
            <a:r>
              <a:rPr lang="en-GB" sz="1400" b="1" dirty="0">
                <a:solidFill>
                  <a:schemeClr val="tx2"/>
                </a:solidFill>
              </a:rPr>
              <a:t>Expanded the services promoted:</a:t>
            </a:r>
          </a:p>
          <a:p>
            <a:pPr lvl="1"/>
            <a:r>
              <a:rPr lang="en-GB" sz="1200" dirty="0">
                <a:solidFill>
                  <a:schemeClr val="tx2"/>
                </a:solidFill>
              </a:rPr>
              <a:t>CO awareness </a:t>
            </a:r>
          </a:p>
          <a:p>
            <a:pPr lvl="1"/>
            <a:r>
              <a:rPr lang="en-GB" sz="1200" dirty="0">
                <a:solidFill>
                  <a:schemeClr val="tx2"/>
                </a:solidFill>
              </a:rPr>
              <a:t>Warm Home Assistance</a:t>
            </a:r>
          </a:p>
          <a:p>
            <a:pPr lvl="1"/>
            <a:r>
              <a:rPr lang="en-GB" sz="1200" dirty="0">
                <a:solidFill>
                  <a:schemeClr val="tx2"/>
                </a:solidFill>
              </a:rPr>
              <a:t>Priority Services Register</a:t>
            </a:r>
          </a:p>
          <a:p>
            <a:pPr lvl="1"/>
            <a:r>
              <a:rPr lang="en-GB" sz="1200" dirty="0">
                <a:solidFill>
                  <a:schemeClr val="tx2"/>
                </a:solidFill>
              </a:rPr>
              <a:t>Gas Isolation Valves</a:t>
            </a:r>
            <a:r>
              <a:rPr lang="en-GB" sz="1400" dirty="0">
                <a:solidFill>
                  <a:schemeClr val="tx2"/>
                </a:solidFill>
              </a:rPr>
              <a:t/>
            </a:r>
            <a:br>
              <a:rPr lang="en-GB" sz="1400" dirty="0">
                <a:solidFill>
                  <a:schemeClr val="tx2"/>
                </a:solidFill>
              </a:rPr>
            </a:br>
            <a:endParaRPr lang="en-GB" sz="1400" dirty="0">
              <a:solidFill>
                <a:schemeClr val="tx2"/>
              </a:solidFill>
            </a:endParaRPr>
          </a:p>
          <a:p>
            <a:r>
              <a:rPr lang="en-GB" sz="1400" b="1" dirty="0">
                <a:solidFill>
                  <a:schemeClr val="tx2"/>
                </a:solidFill>
              </a:rPr>
              <a:t>Creating a new ‘Partners Pack’ to make sure all partners provide their customers with accurate, consistent information</a:t>
            </a:r>
          </a:p>
          <a:p>
            <a:endParaRPr lang="en-GB" sz="1400" dirty="0"/>
          </a:p>
          <a:p>
            <a:pPr marL="0" indent="0">
              <a:buNone/>
            </a:pPr>
            <a:endParaRPr lang="en-GB" sz="1400" dirty="0"/>
          </a:p>
        </p:txBody>
      </p:sp>
      <p:sp>
        <p:nvSpPr>
          <p:cNvPr id="4" name="Slide Number Placeholder 3"/>
          <p:cNvSpPr>
            <a:spLocks noGrp="1"/>
          </p:cNvSpPr>
          <p:nvPr>
            <p:ph type="sldNum" sz="quarter" idx="12"/>
          </p:nvPr>
        </p:nvSpPr>
        <p:spPr/>
        <p:txBody>
          <a:bodyPr/>
          <a:lstStyle/>
          <a:p>
            <a:fld id="{490165BC-DBA7-4530-8926-81165AFC8D69}" type="slidenum">
              <a:rPr lang="en-GB" smtClean="0"/>
              <a:t>17</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316" y="116632"/>
            <a:ext cx="962156" cy="136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184">
            <a:off x="6387608" y="2130916"/>
            <a:ext cx="2124810" cy="299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67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552" y="1340768"/>
            <a:ext cx="8136904" cy="1152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dirty="0">
                <a:solidFill>
                  <a:schemeClr val="bg1"/>
                </a:solidFill>
                <a:latin typeface="Arial" panose="020B0604020202020204" pitchFamily="34" charset="0"/>
                <a:cs typeface="Arial" panose="020B0604020202020204" pitchFamily="34" charset="0"/>
              </a:rPr>
              <a:t>Had a presence at Royal Welsh &amp; Royal Bath &amp; West Shows, attended by more than 370,000 people and provided around 2,700 CO alarms </a:t>
            </a:r>
          </a:p>
        </p:txBody>
      </p:sp>
      <p:sp>
        <p:nvSpPr>
          <p:cNvPr id="8" name="Rounded Rectangle 7"/>
          <p:cNvSpPr/>
          <p:nvPr/>
        </p:nvSpPr>
        <p:spPr>
          <a:xfrm>
            <a:off x="251520" y="3645024"/>
            <a:ext cx="8640960" cy="20882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2204864"/>
            <a:ext cx="8229600" cy="3921299"/>
          </a:xfrm>
        </p:spPr>
        <p:txBody>
          <a:bodyPr>
            <a:normAutofit fontScale="25000" lnSpcReduction="20000"/>
          </a:bodyPr>
          <a:lstStyle/>
          <a:p>
            <a:pPr marL="0" indent="0">
              <a:buNone/>
            </a:pPr>
            <a:endParaRPr lang="en-GB" sz="3400" b="1" dirty="0">
              <a:solidFill>
                <a:schemeClr val="tx2"/>
              </a:solidFill>
            </a:endParaRPr>
          </a:p>
          <a:p>
            <a:pPr marL="0" indent="0">
              <a:buNone/>
            </a:pPr>
            <a:endParaRPr lang="en-GB" sz="3400" dirty="0">
              <a:solidFill>
                <a:schemeClr val="tx2"/>
              </a:solidFill>
            </a:endParaRPr>
          </a:p>
          <a:p>
            <a:pPr marL="0" indent="0">
              <a:buNone/>
            </a:pPr>
            <a:endParaRPr lang="en-GB" sz="3400" dirty="0">
              <a:solidFill>
                <a:schemeClr val="tx2"/>
              </a:solidFill>
            </a:endParaRPr>
          </a:p>
          <a:p>
            <a:pPr marL="0" indent="0">
              <a:buNone/>
            </a:pPr>
            <a:r>
              <a:rPr lang="en-GB" sz="6400" b="1" dirty="0">
                <a:solidFill>
                  <a:schemeClr val="tx2"/>
                </a:solidFill>
              </a:rPr>
              <a:t>However:</a:t>
            </a:r>
          </a:p>
          <a:p>
            <a:r>
              <a:rPr lang="en-GB" sz="6400" dirty="0">
                <a:solidFill>
                  <a:schemeClr val="tx2"/>
                </a:solidFill>
              </a:rPr>
              <a:t>CO alarms weren’t going to the right audience, nor did they provide value for money</a:t>
            </a:r>
            <a:br>
              <a:rPr lang="en-GB" sz="6400" dirty="0">
                <a:solidFill>
                  <a:schemeClr val="tx2"/>
                </a:solidFill>
              </a:rPr>
            </a:br>
            <a:endParaRPr lang="en-GB" sz="6400" dirty="0">
              <a:solidFill>
                <a:schemeClr val="tx2"/>
              </a:solidFill>
            </a:endParaRPr>
          </a:p>
          <a:p>
            <a:endParaRPr lang="en-GB" sz="6400" dirty="0">
              <a:solidFill>
                <a:schemeClr val="tx2"/>
              </a:solidFill>
            </a:endParaRPr>
          </a:p>
          <a:p>
            <a:pPr marL="0" indent="0">
              <a:buNone/>
            </a:pPr>
            <a:endParaRPr lang="en-GB" sz="6400" dirty="0">
              <a:solidFill>
                <a:schemeClr val="tx2"/>
              </a:solidFill>
            </a:endParaRPr>
          </a:p>
          <a:p>
            <a:pPr>
              <a:lnSpc>
                <a:spcPct val="120000"/>
              </a:lnSpc>
            </a:pPr>
            <a:endParaRPr lang="en-GB" sz="6400" dirty="0">
              <a:solidFill>
                <a:schemeClr val="tx2"/>
              </a:solidFill>
            </a:endParaRPr>
          </a:p>
          <a:p>
            <a:pPr>
              <a:lnSpc>
                <a:spcPct val="120000"/>
              </a:lnSpc>
            </a:pPr>
            <a:r>
              <a:rPr lang="en-GB" sz="6400" dirty="0">
                <a:solidFill>
                  <a:schemeClr val="tx2"/>
                </a:solidFill>
              </a:rPr>
              <a:t>We will continue to attend shows – albeit on a smaller scale and no longer providing alarms  – sharing a stand with our local Fire &amp; Rescue partner</a:t>
            </a:r>
          </a:p>
          <a:p>
            <a:pPr>
              <a:lnSpc>
                <a:spcPct val="120000"/>
              </a:lnSpc>
            </a:pPr>
            <a:endParaRPr lang="en-GB" sz="6400" b="1" dirty="0">
              <a:solidFill>
                <a:schemeClr val="tx2"/>
              </a:solidFill>
            </a:endParaRPr>
          </a:p>
          <a:p>
            <a:pPr>
              <a:lnSpc>
                <a:spcPct val="120000"/>
              </a:lnSpc>
            </a:pPr>
            <a:r>
              <a:rPr lang="en-GB" sz="6400" dirty="0">
                <a:solidFill>
                  <a:schemeClr val="tx2"/>
                </a:solidFill>
              </a:rPr>
              <a:t>Trialled raising awareness at smaller events in CO ‘hot spots’ - Rhiw, Bridgend in March – </a:t>
            </a:r>
            <a:r>
              <a:rPr lang="en-GB" sz="6400" b="1" dirty="0">
                <a:solidFill>
                  <a:schemeClr val="tx2"/>
                </a:solidFill>
              </a:rPr>
              <a:t>426 </a:t>
            </a:r>
            <a:r>
              <a:rPr lang="en-GB" sz="6400" dirty="0">
                <a:solidFill>
                  <a:schemeClr val="tx2"/>
                </a:solidFill>
              </a:rPr>
              <a:t>alarms issued </a:t>
            </a:r>
            <a:r>
              <a:rPr lang="en-GB" sz="6400" b="1" dirty="0">
                <a:solidFill>
                  <a:schemeClr val="tx2"/>
                </a:solidFill>
              </a:rPr>
              <a:t>34% </a:t>
            </a:r>
            <a:r>
              <a:rPr lang="en-GB" sz="6400" dirty="0">
                <a:solidFill>
                  <a:schemeClr val="tx2"/>
                </a:solidFill>
              </a:rPr>
              <a:t>of which were to residents in CO hotspot postcode </a:t>
            </a:r>
            <a:r>
              <a:rPr lang="en-GB" sz="6400" b="1" dirty="0">
                <a:solidFill>
                  <a:schemeClr val="tx2"/>
                </a:solidFill>
              </a:rPr>
              <a:t>CF31</a:t>
            </a:r>
          </a:p>
          <a:p>
            <a:pPr marL="0" indent="0">
              <a:buNone/>
            </a:pPr>
            <a:endParaRPr lang="en-GB" dirty="0">
              <a:solidFill>
                <a:schemeClr val="tx2"/>
              </a:solidFill>
            </a:endParaRPr>
          </a:p>
        </p:txBody>
      </p:sp>
      <p:sp>
        <p:nvSpPr>
          <p:cNvPr id="2" name="Title 1"/>
          <p:cNvSpPr>
            <a:spLocks noGrp="1"/>
          </p:cNvSpPr>
          <p:nvPr>
            <p:ph type="title"/>
          </p:nvPr>
        </p:nvSpPr>
        <p:spPr/>
        <p:txBody>
          <a:bodyPr>
            <a:noAutofit/>
          </a:bodyPr>
          <a:lstStyle/>
          <a:p>
            <a:r>
              <a:rPr lang="en-GB" sz="2800" dirty="0"/>
              <a:t>Events</a:t>
            </a:r>
            <a:r>
              <a:rPr lang="en-GB" sz="2800" b="1"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18</a:t>
            </a:fld>
            <a:endParaRPr lang="en-GB"/>
          </a:p>
        </p:txBody>
      </p:sp>
      <p:sp>
        <p:nvSpPr>
          <p:cNvPr id="7" name="Rectangle 6"/>
          <p:cNvSpPr/>
          <p:nvPr/>
        </p:nvSpPr>
        <p:spPr>
          <a:xfrm>
            <a:off x="3491880" y="3645024"/>
            <a:ext cx="1938351" cy="400110"/>
          </a:xfrm>
          <a:prstGeom prst="rect">
            <a:avLst/>
          </a:prstGeom>
        </p:spPr>
        <p:txBody>
          <a:bodyPr wrap="none">
            <a:spAutoFit/>
          </a:bodyPr>
          <a:lstStyle/>
          <a:p>
            <a:r>
              <a:rPr lang="en-GB" sz="2000" b="1" dirty="0">
                <a:solidFill>
                  <a:schemeClr val="tx2"/>
                </a:solidFill>
                <a:latin typeface="Arial" panose="020B0604020202020204" pitchFamily="34" charset="0"/>
                <a:cs typeface="Arial" panose="020B0604020202020204" pitchFamily="34" charset="0"/>
              </a:rPr>
              <a:t>New approach</a:t>
            </a:r>
          </a:p>
        </p:txBody>
      </p:sp>
    </p:spTree>
    <p:extLst>
      <p:ext uri="{BB962C8B-B14F-4D97-AF65-F5344CB8AC3E}">
        <p14:creationId xmlns:p14="http://schemas.microsoft.com/office/powerpoint/2010/main" val="5766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76672"/>
            <a:ext cx="8229600" cy="594916"/>
          </a:xfrm>
        </p:spPr>
        <p:txBody>
          <a:bodyPr>
            <a:normAutofit/>
          </a:bodyPr>
          <a:lstStyle/>
          <a:p>
            <a:r>
              <a:rPr lang="en-GB" sz="2800" dirty="0"/>
              <a:t>Political influencers</a:t>
            </a:r>
          </a:p>
        </p:txBody>
      </p:sp>
      <p:sp>
        <p:nvSpPr>
          <p:cNvPr id="3" name="Content Placeholder 2"/>
          <p:cNvSpPr>
            <a:spLocks noGrp="1"/>
          </p:cNvSpPr>
          <p:nvPr>
            <p:ph idx="1"/>
          </p:nvPr>
        </p:nvSpPr>
        <p:spPr>
          <a:xfrm>
            <a:off x="539552" y="2360712"/>
            <a:ext cx="8229600" cy="4857403"/>
          </a:xfrm>
        </p:spPr>
        <p:txBody>
          <a:bodyPr>
            <a:normAutofit/>
          </a:bodyPr>
          <a:lstStyle/>
          <a:p>
            <a:r>
              <a:rPr lang="en-GB" sz="2000" dirty="0">
                <a:solidFill>
                  <a:schemeClr val="tx2"/>
                </a:solidFill>
              </a:rPr>
              <a:t>We attend the All-Party Parliamentary Carbon Monoxide Group (APPCOG) – chaired by Barry Sheerman MP – on a quarterly basis.</a:t>
            </a:r>
            <a:endParaRPr lang="en-GB" sz="1600" dirty="0">
              <a:solidFill>
                <a:schemeClr val="tx2"/>
              </a:solidFill>
            </a:endParaRPr>
          </a:p>
          <a:p>
            <a:pPr lvl="1"/>
            <a:r>
              <a:rPr lang="en-GB" sz="1600" dirty="0">
                <a:solidFill>
                  <a:schemeClr val="tx2"/>
                </a:solidFill>
              </a:rPr>
              <a:t>We use it as a place to share best-practice and influence policy</a:t>
            </a:r>
            <a:br>
              <a:rPr lang="en-GB" sz="1600" dirty="0">
                <a:solidFill>
                  <a:schemeClr val="tx2"/>
                </a:solidFill>
              </a:rPr>
            </a:br>
            <a:endParaRPr lang="en-GB" sz="1600" dirty="0">
              <a:solidFill>
                <a:schemeClr val="tx2"/>
              </a:solidFill>
            </a:endParaRPr>
          </a:p>
          <a:p>
            <a:r>
              <a:rPr lang="en-GB" sz="2000" dirty="0">
                <a:solidFill>
                  <a:schemeClr val="tx2"/>
                </a:solidFill>
              </a:rPr>
              <a:t>This year we, as Gas networks, were due to launch the CO safety awareness at festivals event on 6 June – but it has been postponed due to the snap election</a:t>
            </a:r>
          </a:p>
        </p:txBody>
      </p:sp>
      <p:sp>
        <p:nvSpPr>
          <p:cNvPr id="4" name="Slide Number Placeholder 3"/>
          <p:cNvSpPr>
            <a:spLocks noGrp="1"/>
          </p:cNvSpPr>
          <p:nvPr>
            <p:ph type="sldNum" sz="quarter" idx="12"/>
          </p:nvPr>
        </p:nvSpPr>
        <p:spPr/>
        <p:txBody>
          <a:bodyPr/>
          <a:lstStyle/>
          <a:p>
            <a:fld id="{490165BC-DBA7-4530-8926-81165AFC8D69}" type="slidenum">
              <a:rPr lang="en-GB" smtClean="0"/>
              <a:t>19</a:t>
            </a:fld>
            <a:endParaRPr lang="en-GB"/>
          </a:p>
        </p:txBody>
      </p:sp>
      <p:sp>
        <p:nvSpPr>
          <p:cNvPr id="5" name="Rounded Rectangle 4"/>
          <p:cNvSpPr/>
          <p:nvPr/>
        </p:nvSpPr>
        <p:spPr>
          <a:xfrm>
            <a:off x="421680" y="2132856"/>
            <a:ext cx="8208912" cy="273630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3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Neil Henson,</a:t>
            </a:r>
          </a:p>
          <a:p>
            <a:r>
              <a:rPr lang="en-GB" dirty="0"/>
              <a:t>Director of Finance</a:t>
            </a:r>
          </a:p>
        </p:txBody>
      </p:sp>
      <p:sp>
        <p:nvSpPr>
          <p:cNvPr id="7" name="TextBox 6"/>
          <p:cNvSpPr txBox="1"/>
          <p:nvPr/>
        </p:nvSpPr>
        <p:spPr>
          <a:xfrm>
            <a:off x="1229668" y="2852936"/>
            <a:ext cx="66247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a:t>
            </a:r>
          </a:p>
        </p:txBody>
      </p:sp>
    </p:spTree>
    <p:extLst>
      <p:ext uri="{BB962C8B-B14F-4D97-AF65-F5344CB8AC3E}">
        <p14:creationId xmlns:p14="http://schemas.microsoft.com/office/powerpoint/2010/main" val="186195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764704"/>
            <a:ext cx="5418150" cy="5386090"/>
          </a:xfrm>
          <a:prstGeom prst="rect">
            <a:avLst/>
          </a:prstGeom>
          <a:noFill/>
        </p:spPr>
        <p:txBody>
          <a:bodyPr wrap="none" rtlCol="0">
            <a:spAutoFit/>
          </a:bodyPr>
          <a:lstStyle/>
          <a:p>
            <a:r>
              <a:rPr lang="en-GB" sz="34400" dirty="0">
                <a:solidFill>
                  <a:schemeClr val="bg1">
                    <a:lumMod val="95000"/>
                  </a:schemeClr>
                </a:solidFill>
              </a:rPr>
              <a:t>CO</a:t>
            </a:r>
          </a:p>
        </p:txBody>
      </p:sp>
      <p:sp>
        <p:nvSpPr>
          <p:cNvPr id="2" name="Title 1"/>
          <p:cNvSpPr>
            <a:spLocks noGrp="1"/>
          </p:cNvSpPr>
          <p:nvPr>
            <p:ph type="title"/>
          </p:nvPr>
        </p:nvSpPr>
        <p:spPr/>
        <p:txBody>
          <a:bodyPr>
            <a:normAutofit/>
          </a:bodyPr>
          <a:lstStyle/>
          <a:p>
            <a:r>
              <a:rPr lang="en-GB" sz="2800" dirty="0"/>
              <a:t>Carbon monoxide – what we have planned</a:t>
            </a:r>
            <a:r>
              <a:rPr lang="en-GB" sz="2800" b="1" dirty="0"/>
              <a:t>	</a:t>
            </a:r>
          </a:p>
        </p:txBody>
      </p:sp>
      <p:sp>
        <p:nvSpPr>
          <p:cNvPr id="3" name="Content Placeholder 2"/>
          <p:cNvSpPr>
            <a:spLocks noGrp="1"/>
          </p:cNvSpPr>
          <p:nvPr>
            <p:ph idx="1"/>
          </p:nvPr>
        </p:nvSpPr>
        <p:spPr>
          <a:xfrm>
            <a:off x="183319" y="1317799"/>
            <a:ext cx="8784976" cy="4857403"/>
          </a:xfrm>
        </p:spPr>
        <p:txBody>
          <a:bodyPr>
            <a:noAutofit/>
          </a:bodyPr>
          <a:lstStyle/>
          <a:p>
            <a:r>
              <a:rPr lang="en-GB" sz="1600" dirty="0">
                <a:solidFill>
                  <a:schemeClr val="tx2"/>
                </a:solidFill>
              </a:rPr>
              <a:t>Increase the number of targeted, smaller scale events we promote CO at</a:t>
            </a:r>
            <a:br>
              <a:rPr lang="en-GB" sz="1600" dirty="0">
                <a:solidFill>
                  <a:schemeClr val="tx2"/>
                </a:solidFill>
              </a:rPr>
            </a:br>
            <a:endParaRPr lang="en-GB" sz="1600" dirty="0">
              <a:solidFill>
                <a:schemeClr val="tx2"/>
              </a:solidFill>
            </a:endParaRPr>
          </a:p>
          <a:p>
            <a:r>
              <a:rPr lang="en-GB" sz="1600" dirty="0">
                <a:solidFill>
                  <a:schemeClr val="tx2"/>
                </a:solidFill>
              </a:rPr>
              <a:t>Identify and create more partnerships with organisations who can help us to promote CO awareness to house builders, other utilities, educational bodies, estate agents and landlords</a:t>
            </a:r>
            <a:br>
              <a:rPr lang="en-GB" sz="1600" dirty="0">
                <a:solidFill>
                  <a:schemeClr val="tx2"/>
                </a:solidFill>
              </a:rPr>
            </a:br>
            <a:endParaRPr lang="en-GB" sz="1600" dirty="0">
              <a:solidFill>
                <a:schemeClr val="tx2"/>
              </a:solidFill>
            </a:endParaRPr>
          </a:p>
          <a:p>
            <a:r>
              <a:rPr lang="en-GB" sz="1600" dirty="0">
                <a:solidFill>
                  <a:schemeClr val="tx2"/>
                </a:solidFill>
              </a:rPr>
              <a:t>Update politicians about CO incidents, specific to their constituency, on an annual basis </a:t>
            </a:r>
            <a:br>
              <a:rPr lang="en-GB" sz="1600" dirty="0">
                <a:solidFill>
                  <a:schemeClr val="tx2"/>
                </a:solidFill>
              </a:rPr>
            </a:br>
            <a:endParaRPr lang="en-GB" sz="1600" dirty="0">
              <a:solidFill>
                <a:schemeClr val="tx2"/>
              </a:solidFill>
            </a:endParaRPr>
          </a:p>
          <a:p>
            <a:r>
              <a:rPr lang="en-GB" sz="1600" dirty="0">
                <a:solidFill>
                  <a:schemeClr val="tx2"/>
                </a:solidFill>
              </a:rPr>
              <a:t>Incorporate ‘Safety Seymour’ – an educational programme aimed at primary school children – created by Cadent (formerly National Grid)</a:t>
            </a:r>
          </a:p>
          <a:p>
            <a:pPr marL="0" indent="0">
              <a:buNone/>
            </a:pPr>
            <a:endParaRPr lang="en-GB" sz="1600" dirty="0">
              <a:solidFill>
                <a:schemeClr val="tx2"/>
              </a:solidFill>
            </a:endParaRPr>
          </a:p>
          <a:p>
            <a:r>
              <a:rPr lang="en-GB" sz="1600" dirty="0">
                <a:solidFill>
                  <a:schemeClr val="tx2"/>
                </a:solidFill>
              </a:rPr>
              <a:t>Start the CO schools safety competition earlier and identify organisations who can help us to push it further </a:t>
            </a:r>
            <a:br>
              <a:rPr lang="en-GB" sz="1600" dirty="0">
                <a:solidFill>
                  <a:schemeClr val="tx2"/>
                </a:solidFill>
              </a:rPr>
            </a:br>
            <a:endParaRPr lang="en-GB" sz="1600" dirty="0">
              <a:solidFill>
                <a:schemeClr val="tx2"/>
              </a:solidFill>
            </a:endParaRPr>
          </a:p>
          <a:p>
            <a:r>
              <a:rPr lang="en-GB" sz="1600" dirty="0">
                <a:solidFill>
                  <a:schemeClr val="tx2"/>
                </a:solidFill>
              </a:rPr>
              <a:t>Continue to promote the COdebreakers</a:t>
            </a:r>
            <a:br>
              <a:rPr lang="en-GB" sz="1600" dirty="0">
                <a:solidFill>
                  <a:schemeClr val="tx2"/>
                </a:solidFill>
              </a:rPr>
            </a:br>
            <a:endParaRPr lang="en-GB" sz="1600" dirty="0">
              <a:solidFill>
                <a:schemeClr val="tx2"/>
              </a:solidFill>
            </a:endParaRPr>
          </a:p>
          <a:p>
            <a:r>
              <a:rPr lang="en-GB" sz="1600" dirty="0">
                <a:solidFill>
                  <a:schemeClr val="tx2"/>
                </a:solidFill>
              </a:rPr>
              <a:t>Trial smart CO alarms</a:t>
            </a:r>
          </a:p>
          <a:p>
            <a:endParaRPr lang="en-GB" sz="16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20</a:t>
            </a:fld>
            <a:endParaRPr lang="en-GB" dirty="0"/>
          </a:p>
        </p:txBody>
      </p:sp>
      <p:grpSp>
        <p:nvGrpSpPr>
          <p:cNvPr id="51" name="Group 50"/>
          <p:cNvGrpSpPr/>
          <p:nvPr/>
        </p:nvGrpSpPr>
        <p:grpSpPr>
          <a:xfrm>
            <a:off x="372938" y="5569148"/>
            <a:ext cx="8405738" cy="432048"/>
            <a:chOff x="325260" y="5661248"/>
            <a:chExt cx="7415092" cy="288032"/>
          </a:xfrm>
        </p:grpSpPr>
        <p:grpSp>
          <p:nvGrpSpPr>
            <p:cNvPr id="52" name="Group 51"/>
            <p:cNvGrpSpPr/>
            <p:nvPr/>
          </p:nvGrpSpPr>
          <p:grpSpPr>
            <a:xfrm>
              <a:off x="325260" y="5661248"/>
              <a:ext cx="3670676" cy="288032"/>
              <a:chOff x="467544" y="1268760"/>
              <a:chExt cx="8180160" cy="432048"/>
            </a:xfrm>
          </p:grpSpPr>
          <p:sp>
            <p:nvSpPr>
              <p:cNvPr id="58" name="Rectangle 57"/>
              <p:cNvSpPr/>
              <p:nvPr/>
            </p:nvSpPr>
            <p:spPr>
              <a:xfrm>
                <a:off x="467544" y="1412776"/>
                <a:ext cx="568863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6256936"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579840" y="1412776"/>
                <a:ext cx="1736576"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388424"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p:cNvGrpSpPr/>
            <p:nvPr/>
          </p:nvGrpSpPr>
          <p:grpSpPr>
            <a:xfrm>
              <a:off x="4069676" y="5661248"/>
              <a:ext cx="3670676" cy="288032"/>
              <a:chOff x="467544" y="1268760"/>
              <a:chExt cx="8180160" cy="432048"/>
            </a:xfrm>
          </p:grpSpPr>
          <p:sp>
            <p:nvSpPr>
              <p:cNvPr id="54" name="Rectangle 53"/>
              <p:cNvSpPr/>
              <p:nvPr/>
            </p:nvSpPr>
            <p:spPr>
              <a:xfrm>
                <a:off x="467544" y="1412776"/>
                <a:ext cx="568863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256936"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579840" y="1412776"/>
                <a:ext cx="1736576"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8388424"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454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21</a:t>
            </a:fld>
            <a:endParaRPr lang="en-GB" dirty="0"/>
          </a:p>
        </p:txBody>
      </p:sp>
      <p:sp>
        <p:nvSpPr>
          <p:cNvPr id="5" name="Text Placeholder 4"/>
          <p:cNvSpPr>
            <a:spLocks noGrp="1"/>
          </p:cNvSpPr>
          <p:nvPr>
            <p:ph type="body" idx="1"/>
          </p:nvPr>
        </p:nvSpPr>
        <p:spPr/>
        <p:txBody>
          <a:bodyPr>
            <a:normAutofit lnSpcReduction="10000"/>
          </a:bodyPr>
          <a:lstStyle/>
          <a:p>
            <a:r>
              <a:rPr lang="en-GB" dirty="0"/>
              <a:t>Nigel Winnan,</a:t>
            </a:r>
          </a:p>
          <a:p>
            <a:r>
              <a:rPr lang="en-GB" dirty="0"/>
              <a:t>Connections Manager</a:t>
            </a:r>
          </a:p>
        </p:txBody>
      </p:sp>
      <p:sp>
        <p:nvSpPr>
          <p:cNvPr id="6" name="TextBox 5"/>
          <p:cNvSpPr txBox="1"/>
          <p:nvPr/>
        </p:nvSpPr>
        <p:spPr>
          <a:xfrm>
            <a:off x="1229668" y="2996952"/>
            <a:ext cx="7014740"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Vulnerable customer support</a:t>
            </a:r>
          </a:p>
        </p:txBody>
      </p:sp>
    </p:spTree>
    <p:extLst>
      <p:ext uri="{BB962C8B-B14F-4D97-AF65-F5344CB8AC3E}">
        <p14:creationId xmlns:p14="http://schemas.microsoft.com/office/powerpoint/2010/main" val="37011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Vulnerable customer support – what you said</a:t>
            </a:r>
            <a:r>
              <a:rPr lang="en-GB" sz="2400" b="1" dirty="0"/>
              <a:t>	</a:t>
            </a:r>
          </a:p>
        </p:txBody>
      </p:sp>
      <p:sp>
        <p:nvSpPr>
          <p:cNvPr id="3" name="Content Placeholder 2"/>
          <p:cNvSpPr>
            <a:spLocks noGrp="1"/>
          </p:cNvSpPr>
          <p:nvPr>
            <p:ph idx="1"/>
          </p:nvPr>
        </p:nvSpPr>
        <p:spPr>
          <a:xfrm>
            <a:off x="662880" y="1523925"/>
            <a:ext cx="7941568" cy="4857403"/>
          </a:xfrm>
        </p:spPr>
        <p:txBody>
          <a:bodyPr>
            <a:normAutofit/>
          </a:bodyPr>
          <a:lstStyle/>
          <a:p>
            <a:pPr marL="0" lvl="0" indent="0">
              <a:lnSpc>
                <a:spcPct val="110000"/>
              </a:lnSpc>
              <a:spcBef>
                <a:spcPts val="1000"/>
              </a:spcBef>
              <a:spcAft>
                <a:spcPts val="1000"/>
              </a:spcAft>
              <a:buNone/>
            </a:pPr>
            <a:r>
              <a:rPr lang="en-GB" sz="1600" b="1" dirty="0">
                <a:solidFill>
                  <a:schemeClr val="tx2"/>
                </a:solidFill>
              </a:rPr>
              <a:t>“Do more to work in partnership with other utilities such as electricity and water companies”</a:t>
            </a:r>
            <a:endParaRPr lang="en-US" sz="1600" b="1" dirty="0">
              <a:solidFill>
                <a:schemeClr val="tx2"/>
              </a:solidFill>
            </a:endParaRPr>
          </a:p>
          <a:p>
            <a:pPr marL="0" lvl="0" indent="0">
              <a:lnSpc>
                <a:spcPct val="110000"/>
              </a:lnSpc>
              <a:spcBef>
                <a:spcPts val="1000"/>
              </a:spcBef>
              <a:spcAft>
                <a:spcPts val="1000"/>
              </a:spcAft>
              <a:buNone/>
            </a:pPr>
            <a:r>
              <a:rPr lang="en-GB" sz="1600" b="1" dirty="0">
                <a:solidFill>
                  <a:schemeClr val="tx2"/>
                </a:solidFill>
              </a:rPr>
              <a:t>“The training you provide for customer-facing staff is good – do more of this”</a:t>
            </a:r>
            <a:endParaRPr lang="en-US" sz="1600" b="1" dirty="0">
              <a:solidFill>
                <a:schemeClr val="tx2"/>
              </a:solidFill>
            </a:endParaRPr>
          </a:p>
          <a:p>
            <a:pPr marL="0" lvl="0" indent="0">
              <a:lnSpc>
                <a:spcPct val="110000"/>
              </a:lnSpc>
              <a:spcBef>
                <a:spcPts val="1000"/>
              </a:spcBef>
              <a:spcAft>
                <a:spcPts val="1000"/>
              </a:spcAft>
              <a:buNone/>
            </a:pPr>
            <a:r>
              <a:rPr lang="en-GB" sz="1600" b="1" dirty="0">
                <a:solidFill>
                  <a:schemeClr val="tx2"/>
                </a:solidFill>
              </a:rPr>
              <a:t>“It is good that you are aiming to achieve a British Standard for your work on this issue”</a:t>
            </a:r>
            <a:endParaRPr lang="en-US" sz="1600" b="1" dirty="0">
              <a:solidFill>
                <a:schemeClr val="tx2"/>
              </a:solidFill>
            </a:endParaRPr>
          </a:p>
          <a:p>
            <a:pPr marL="0" lvl="0" indent="0">
              <a:lnSpc>
                <a:spcPct val="110000"/>
              </a:lnSpc>
              <a:spcBef>
                <a:spcPts val="1000"/>
              </a:spcBef>
              <a:spcAft>
                <a:spcPts val="1000"/>
              </a:spcAft>
              <a:buNone/>
            </a:pPr>
            <a:r>
              <a:rPr lang="en-GB" sz="1600" b="1" dirty="0">
                <a:solidFill>
                  <a:schemeClr val="tx2"/>
                </a:solidFill>
              </a:rPr>
              <a:t>“Build bridges with trusted organisations - including the emergency services, the charity sector and the medical profession in order to reach more people in vulnerable situations”</a:t>
            </a:r>
            <a:endParaRPr lang="en-US" sz="1600" b="1" dirty="0">
              <a:solidFill>
                <a:schemeClr val="tx2"/>
              </a:solidFill>
            </a:endParaRPr>
          </a:p>
          <a:p>
            <a:pPr marL="0" lvl="0" indent="0">
              <a:lnSpc>
                <a:spcPct val="110000"/>
              </a:lnSpc>
              <a:spcBef>
                <a:spcPts val="1000"/>
              </a:spcBef>
              <a:spcAft>
                <a:spcPts val="1000"/>
              </a:spcAft>
              <a:buNone/>
            </a:pPr>
            <a:r>
              <a:rPr lang="en-GB" sz="1600" b="1" dirty="0">
                <a:solidFill>
                  <a:schemeClr val="tx2"/>
                </a:solidFill>
              </a:rPr>
              <a:t>“The PSR App for operational staff is a good way of flagging customers in vulnerable situations”</a:t>
            </a:r>
            <a:endParaRPr lang="en-US" sz="1600" b="1" dirty="0">
              <a:solidFill>
                <a:schemeClr val="tx2"/>
              </a:solidFill>
            </a:endParaRPr>
          </a:p>
          <a:p>
            <a:pPr marL="0" indent="0" algn="ctr">
              <a:spcBef>
                <a:spcPts val="600"/>
              </a:spcBef>
              <a:spcAft>
                <a:spcPts val="600"/>
              </a:spcAft>
              <a:buNone/>
            </a:pPr>
            <a:endParaRPr lang="en-GB" sz="16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22</a:t>
            </a:fld>
            <a:endParaRPr lang="en-GB" dirty="0"/>
          </a:p>
        </p:txBody>
      </p:sp>
      <p:sp>
        <p:nvSpPr>
          <p:cNvPr id="5" name="Rounded Rectangle 4"/>
          <p:cNvSpPr/>
          <p:nvPr/>
        </p:nvSpPr>
        <p:spPr>
          <a:xfrm>
            <a:off x="395536" y="1340768"/>
            <a:ext cx="8352928" cy="453650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27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Vulnerable customer support – what we did</a:t>
            </a:r>
            <a:r>
              <a:rPr lang="en-GB" sz="2800" b="1" dirty="0"/>
              <a:t>	</a:t>
            </a:r>
          </a:p>
        </p:txBody>
      </p:sp>
      <p:sp>
        <p:nvSpPr>
          <p:cNvPr id="3" name="Content Placeholder 2"/>
          <p:cNvSpPr>
            <a:spLocks noGrp="1"/>
          </p:cNvSpPr>
          <p:nvPr>
            <p:ph idx="1"/>
          </p:nvPr>
        </p:nvSpPr>
        <p:spPr>
          <a:xfrm>
            <a:off x="251520" y="1451917"/>
            <a:ext cx="8640960" cy="4857403"/>
          </a:xfrm>
        </p:spPr>
        <p:txBody>
          <a:bodyPr>
            <a:normAutofit fontScale="70000" lnSpcReduction="20000"/>
          </a:bodyPr>
          <a:lstStyle/>
          <a:p>
            <a:pPr>
              <a:lnSpc>
                <a:spcPct val="120000"/>
              </a:lnSpc>
              <a:spcBef>
                <a:spcPts val="1000"/>
              </a:spcBef>
              <a:spcAft>
                <a:spcPts val="1000"/>
              </a:spcAft>
              <a:buClr>
                <a:schemeClr val="accent3"/>
              </a:buClr>
              <a:buSzPct val="200000"/>
              <a:buFont typeface="Wingdings" panose="05000000000000000000" pitchFamily="2" charset="2"/>
              <a:buChar char="ü"/>
            </a:pPr>
            <a:r>
              <a:rPr lang="en-GB" sz="2300" dirty="0">
                <a:solidFill>
                  <a:schemeClr val="tx2"/>
                </a:solidFill>
              </a:rPr>
              <a:t>With the support of Warm Wales, we initiated the first multi-utility (gas, water, electricity) conference, called ‘Stronger Together’ – attended by people from </a:t>
            </a:r>
            <a:r>
              <a:rPr lang="en-GB" sz="2300" b="1" dirty="0">
                <a:solidFill>
                  <a:schemeClr val="tx2"/>
                </a:solidFill>
              </a:rPr>
              <a:t>106 organisations</a:t>
            </a:r>
          </a:p>
          <a:p>
            <a:pPr>
              <a:lnSpc>
                <a:spcPct val="120000"/>
              </a:lnSpc>
              <a:spcBef>
                <a:spcPts val="1000"/>
              </a:spcBef>
              <a:spcAft>
                <a:spcPts val="1000"/>
              </a:spcAft>
              <a:buSzPct val="200000"/>
              <a:buFont typeface="Wingdings" panose="05000000000000000000" pitchFamily="2" charset="2"/>
              <a:buChar char="ü"/>
            </a:pPr>
            <a:r>
              <a:rPr lang="en-GB" sz="2300" dirty="0">
                <a:solidFill>
                  <a:schemeClr val="tx2"/>
                </a:solidFill>
              </a:rPr>
              <a:t>Provided Priority Customer Awareness training to </a:t>
            </a:r>
            <a:r>
              <a:rPr lang="en-GB" sz="2300" b="1" dirty="0">
                <a:solidFill>
                  <a:schemeClr val="tx2"/>
                </a:solidFill>
              </a:rPr>
              <a:t>1,250</a:t>
            </a:r>
            <a:r>
              <a:rPr lang="en-GB" sz="2300" dirty="0">
                <a:solidFill>
                  <a:schemeClr val="tx2"/>
                </a:solidFill>
              </a:rPr>
              <a:t> customer-facing colleagues</a:t>
            </a:r>
          </a:p>
          <a:p>
            <a:pPr>
              <a:lnSpc>
                <a:spcPct val="120000"/>
              </a:lnSpc>
              <a:spcBef>
                <a:spcPts val="1000"/>
              </a:spcBef>
              <a:spcAft>
                <a:spcPts val="1000"/>
              </a:spcAft>
              <a:buClr>
                <a:schemeClr val="accent4"/>
              </a:buClr>
              <a:buSzPct val="200000"/>
              <a:buFont typeface="Wingdings" panose="05000000000000000000" pitchFamily="2" charset="2"/>
              <a:buChar char="ü"/>
            </a:pPr>
            <a:r>
              <a:rPr lang="en-GB" sz="2300" b="1" dirty="0">
                <a:solidFill>
                  <a:schemeClr val="tx2"/>
                </a:solidFill>
              </a:rPr>
              <a:t>1</a:t>
            </a:r>
            <a:r>
              <a:rPr lang="en-GB" sz="2300" b="1" baseline="30000" dirty="0">
                <a:solidFill>
                  <a:schemeClr val="tx2"/>
                </a:solidFill>
              </a:rPr>
              <a:t>st</a:t>
            </a:r>
            <a:r>
              <a:rPr lang="en-GB" sz="2300" b="1" dirty="0">
                <a:solidFill>
                  <a:schemeClr val="tx2"/>
                </a:solidFill>
              </a:rPr>
              <a:t> </a:t>
            </a:r>
            <a:r>
              <a:rPr lang="en-GB" sz="2300" dirty="0">
                <a:solidFill>
                  <a:schemeClr val="tx2"/>
                </a:solidFill>
              </a:rPr>
              <a:t>GDN to be successfully audited against BS 18477 </a:t>
            </a:r>
          </a:p>
          <a:p>
            <a:pPr>
              <a:lnSpc>
                <a:spcPct val="120000"/>
              </a:lnSpc>
              <a:spcBef>
                <a:spcPts val="1000"/>
              </a:spcBef>
              <a:spcAft>
                <a:spcPts val="1000"/>
              </a:spcAft>
              <a:buClr>
                <a:schemeClr val="accent5"/>
              </a:buClr>
              <a:buSzPct val="200000"/>
              <a:buFont typeface="Wingdings" panose="05000000000000000000" pitchFamily="2" charset="2"/>
              <a:buChar char="ü"/>
            </a:pPr>
            <a:r>
              <a:rPr lang="en-GB" sz="2300" dirty="0">
                <a:solidFill>
                  <a:schemeClr val="tx2"/>
                </a:solidFill>
              </a:rPr>
              <a:t>Integrated Priority Service Register (PSR) sign ups, Gas Isolation Valve installation, Warm Home Assistance scheme promotion and CO awareness into all key partnerships – including Fire &amp; Rescue </a:t>
            </a:r>
            <a:r>
              <a:rPr lang="en-GB" sz="2300" dirty="0" smtClean="0">
                <a:solidFill>
                  <a:schemeClr val="tx2"/>
                </a:solidFill>
              </a:rPr>
              <a:t>Services</a:t>
            </a:r>
          </a:p>
          <a:p>
            <a:pPr>
              <a:lnSpc>
                <a:spcPct val="120000"/>
              </a:lnSpc>
              <a:spcBef>
                <a:spcPts val="1000"/>
              </a:spcBef>
              <a:spcAft>
                <a:spcPts val="1000"/>
              </a:spcAft>
              <a:buClr>
                <a:schemeClr val="accent5"/>
              </a:buClr>
              <a:buSzPct val="200000"/>
              <a:buFont typeface="Wingdings" panose="05000000000000000000" pitchFamily="2" charset="2"/>
              <a:buChar char="ü"/>
            </a:pPr>
            <a:r>
              <a:rPr lang="en-GB" sz="2300" dirty="0" smtClean="0">
                <a:solidFill>
                  <a:schemeClr val="tx2"/>
                </a:solidFill>
              </a:rPr>
              <a:t>Referred </a:t>
            </a:r>
            <a:r>
              <a:rPr lang="en-GB" sz="2300" b="1" dirty="0">
                <a:solidFill>
                  <a:schemeClr val="tx2"/>
                </a:solidFill>
              </a:rPr>
              <a:t>33</a:t>
            </a:r>
            <a:r>
              <a:rPr lang="en-GB" sz="2300" dirty="0">
                <a:solidFill>
                  <a:schemeClr val="tx2"/>
                </a:solidFill>
              </a:rPr>
              <a:t> customers to trusted organisations for financial and wellbeing support</a:t>
            </a:r>
          </a:p>
          <a:p>
            <a:pPr>
              <a:lnSpc>
                <a:spcPct val="120000"/>
              </a:lnSpc>
              <a:spcBef>
                <a:spcPts val="1000"/>
              </a:spcBef>
              <a:spcAft>
                <a:spcPts val="1000"/>
              </a:spcAft>
              <a:buClr>
                <a:schemeClr val="tx2"/>
              </a:buClr>
              <a:buSzPct val="200000"/>
              <a:buFont typeface="Wingdings" panose="05000000000000000000" pitchFamily="2" charset="2"/>
              <a:buChar char="ü"/>
            </a:pPr>
            <a:r>
              <a:rPr lang="en-GB" sz="2300" dirty="0">
                <a:solidFill>
                  <a:schemeClr val="tx2"/>
                </a:solidFill>
              </a:rPr>
              <a:t>PSR App rolled out across network in July </a:t>
            </a:r>
            <a:r>
              <a:rPr lang="en-GB" sz="2300" dirty="0" smtClean="0">
                <a:solidFill>
                  <a:schemeClr val="tx2"/>
                </a:solidFill>
              </a:rPr>
              <a:t>2016</a:t>
            </a:r>
            <a:endParaRPr lang="en-GB" sz="2300" dirty="0">
              <a:solidFill>
                <a:schemeClr val="tx2"/>
              </a:solidFill>
            </a:endParaRPr>
          </a:p>
          <a:p>
            <a:pPr lvl="1">
              <a:lnSpc>
                <a:spcPct val="120000"/>
              </a:lnSpc>
              <a:spcBef>
                <a:spcPts val="1000"/>
              </a:spcBef>
              <a:spcAft>
                <a:spcPts val="1000"/>
              </a:spcAft>
              <a:buSzPct val="200000"/>
              <a:buFont typeface="Arial" panose="020B0604020202020204" pitchFamily="34" charset="0"/>
              <a:buChar char="•"/>
            </a:pPr>
            <a:r>
              <a:rPr lang="en-GB" sz="1900" dirty="0">
                <a:solidFill>
                  <a:schemeClr val="tx2"/>
                </a:solidFill>
              </a:rPr>
              <a:t>referrals also collected through other customer interactions, and partners on our behalf (e.g. Fire Service) </a:t>
            </a:r>
            <a:r>
              <a:rPr lang="en-GB" sz="1900" b="1" dirty="0">
                <a:solidFill>
                  <a:schemeClr val="tx2"/>
                </a:solidFill>
              </a:rPr>
              <a:t>1,541</a:t>
            </a:r>
            <a:r>
              <a:rPr lang="en-GB" sz="1900" dirty="0">
                <a:solidFill>
                  <a:schemeClr val="tx2"/>
                </a:solidFill>
              </a:rPr>
              <a:t> referrals 2016, </a:t>
            </a:r>
            <a:r>
              <a:rPr lang="en-GB" sz="1900" b="1" dirty="0">
                <a:solidFill>
                  <a:schemeClr val="tx2"/>
                </a:solidFill>
              </a:rPr>
              <a:t>797</a:t>
            </a:r>
            <a:r>
              <a:rPr lang="en-GB" sz="1900" dirty="0">
                <a:solidFill>
                  <a:schemeClr val="tx2"/>
                </a:solidFill>
              </a:rPr>
              <a:t> referrals 2017 (Jan – Apr)</a:t>
            </a:r>
          </a:p>
          <a:p>
            <a:pPr>
              <a:buSzPct val="200000"/>
              <a:buFont typeface="Wingdings" panose="05000000000000000000" pitchFamily="2" charset="2"/>
              <a:buChar char="ü"/>
            </a:pPr>
            <a:endParaRPr lang="en-GB" b="1" dirty="0">
              <a:solidFill>
                <a:schemeClr val="tx2"/>
              </a:solidFill>
            </a:endParaRPr>
          </a:p>
          <a:p>
            <a:pPr>
              <a:buSzPct val="200000"/>
              <a:buFont typeface="Wingdings" panose="05000000000000000000" pitchFamily="2" charset="2"/>
              <a:buChar char="ü"/>
            </a:pPr>
            <a:endParaRPr lang="en-GB" b="1" dirty="0">
              <a:solidFill>
                <a:schemeClr val="tx2"/>
              </a:solidFill>
            </a:endParaRPr>
          </a:p>
          <a:p>
            <a:pPr>
              <a:buSzPct val="200000"/>
              <a:buFont typeface="Wingdings" panose="05000000000000000000" pitchFamily="2" charset="2"/>
              <a:buChar char="ü"/>
            </a:pP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23</a:t>
            </a:fld>
            <a:endParaRPr lang="en-GB" dirty="0"/>
          </a:p>
        </p:txBody>
      </p:sp>
    </p:spTree>
    <p:extLst>
      <p:ext uri="{BB962C8B-B14F-4D97-AF65-F5344CB8AC3E}">
        <p14:creationId xmlns:p14="http://schemas.microsoft.com/office/powerpoint/2010/main" val="41609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Stronger Together conference</a:t>
            </a:r>
          </a:p>
        </p:txBody>
      </p:sp>
      <p:sp>
        <p:nvSpPr>
          <p:cNvPr id="3" name="Content Placeholder 2"/>
          <p:cNvSpPr>
            <a:spLocks noGrp="1"/>
          </p:cNvSpPr>
          <p:nvPr>
            <p:ph idx="1"/>
          </p:nvPr>
        </p:nvSpPr>
        <p:spPr>
          <a:xfrm>
            <a:off x="251520" y="2348880"/>
            <a:ext cx="8703785" cy="4857403"/>
          </a:xfrm>
        </p:spPr>
        <p:txBody>
          <a:bodyPr>
            <a:normAutofit/>
          </a:bodyPr>
          <a:lstStyle/>
          <a:p>
            <a:pPr>
              <a:spcBef>
                <a:spcPts val="1000"/>
              </a:spcBef>
              <a:spcAft>
                <a:spcPts val="1000"/>
              </a:spcAft>
            </a:pPr>
            <a:r>
              <a:rPr lang="en-GB" sz="1800" b="1" dirty="0">
                <a:solidFill>
                  <a:schemeClr val="tx2"/>
                </a:solidFill>
              </a:rPr>
              <a:t>Wales &amp; West Utilities</a:t>
            </a:r>
            <a:r>
              <a:rPr lang="en-GB" sz="1800" dirty="0">
                <a:solidFill>
                  <a:schemeClr val="tx2"/>
                </a:solidFill>
              </a:rPr>
              <a:t>, </a:t>
            </a:r>
            <a:r>
              <a:rPr lang="en-GB" sz="1800" b="1" dirty="0">
                <a:solidFill>
                  <a:schemeClr val="tx2"/>
                </a:solidFill>
              </a:rPr>
              <a:t>Western Power Distribution </a:t>
            </a:r>
            <a:r>
              <a:rPr lang="en-GB" sz="1800" dirty="0">
                <a:solidFill>
                  <a:schemeClr val="tx2"/>
                </a:solidFill>
              </a:rPr>
              <a:t>and </a:t>
            </a:r>
            <a:r>
              <a:rPr lang="en-GB" sz="1800" b="1" dirty="0">
                <a:solidFill>
                  <a:schemeClr val="tx2"/>
                </a:solidFill>
              </a:rPr>
              <a:t>Welsh Water </a:t>
            </a:r>
            <a:r>
              <a:rPr lang="en-GB" sz="1800" dirty="0">
                <a:solidFill>
                  <a:schemeClr val="tx2"/>
                </a:solidFill>
              </a:rPr>
              <a:t>with the support of </a:t>
            </a:r>
            <a:r>
              <a:rPr lang="en-GB" sz="1800" b="1" dirty="0">
                <a:solidFill>
                  <a:schemeClr val="tx2"/>
                </a:solidFill>
              </a:rPr>
              <a:t>Warm Wales</a:t>
            </a:r>
            <a:r>
              <a:rPr lang="en-GB" sz="1800" dirty="0">
                <a:solidFill>
                  <a:schemeClr val="tx2"/>
                </a:solidFill>
              </a:rPr>
              <a:t>, coming together to help vulnerable customers</a:t>
            </a:r>
          </a:p>
          <a:p>
            <a:pPr>
              <a:spcBef>
                <a:spcPts val="1000"/>
              </a:spcBef>
              <a:spcAft>
                <a:spcPts val="1000"/>
              </a:spcAft>
            </a:pPr>
            <a:r>
              <a:rPr lang="en-GB" sz="1800" dirty="0">
                <a:solidFill>
                  <a:schemeClr val="tx2"/>
                </a:solidFill>
              </a:rPr>
              <a:t>To address how communities, public and private sector organisations can work together to identify and support the most vulnerable </a:t>
            </a:r>
          </a:p>
          <a:p>
            <a:pPr>
              <a:spcBef>
                <a:spcPts val="1000"/>
              </a:spcBef>
              <a:spcAft>
                <a:spcPts val="1000"/>
              </a:spcAft>
            </a:pPr>
            <a:r>
              <a:rPr lang="en-GB" sz="1800" b="1" dirty="0">
                <a:solidFill>
                  <a:schemeClr val="tx2"/>
                </a:solidFill>
              </a:rPr>
              <a:t>106 organisations</a:t>
            </a:r>
            <a:r>
              <a:rPr lang="en-GB" sz="1800" dirty="0">
                <a:solidFill>
                  <a:schemeClr val="tx2"/>
                </a:solidFill>
              </a:rPr>
              <a:t> attended including representatives from </a:t>
            </a:r>
            <a:r>
              <a:rPr lang="en-GB" sz="1800" b="1" dirty="0">
                <a:solidFill>
                  <a:schemeClr val="tx2"/>
                </a:solidFill>
              </a:rPr>
              <a:t>Housing Authorities, Local Authorities, our Regulator, charities and the voluntary sector</a:t>
            </a:r>
          </a:p>
          <a:p>
            <a:pPr marL="457200" lvl="1" indent="0">
              <a:spcBef>
                <a:spcPts val="1000"/>
              </a:spcBef>
              <a:spcAft>
                <a:spcPts val="1000"/>
              </a:spcAft>
              <a:buNone/>
            </a:pPr>
            <a:endParaRPr lang="en-GB" sz="11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16393"/>
            <a:ext cx="1011075" cy="51642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32129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19901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26347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152289"/>
            <a:ext cx="1011075" cy="51642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157192"/>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034912"/>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5099373"/>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69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Stronger Together conference continued</a:t>
            </a:r>
          </a:p>
        </p:txBody>
      </p:sp>
      <p:sp>
        <p:nvSpPr>
          <p:cNvPr id="3" name="Content Placeholder 2"/>
          <p:cNvSpPr>
            <a:spLocks noGrp="1"/>
          </p:cNvSpPr>
          <p:nvPr>
            <p:ph idx="1"/>
          </p:nvPr>
        </p:nvSpPr>
        <p:spPr>
          <a:xfrm>
            <a:off x="251519" y="2099989"/>
            <a:ext cx="8703785" cy="4857403"/>
          </a:xfrm>
        </p:spPr>
        <p:txBody>
          <a:bodyPr>
            <a:normAutofit/>
          </a:bodyPr>
          <a:lstStyle/>
          <a:p>
            <a:pPr marL="179388" lvl="1" indent="-179388">
              <a:spcBef>
                <a:spcPts val="1000"/>
              </a:spcBef>
              <a:spcAft>
                <a:spcPts val="1000"/>
              </a:spcAft>
              <a:buFont typeface="Arial" panose="020B0604020202020204" pitchFamily="34" charset="0"/>
              <a:buChar char="•"/>
            </a:pPr>
            <a:r>
              <a:rPr lang="en-GB" sz="1800" dirty="0">
                <a:solidFill>
                  <a:schemeClr val="tx2"/>
                </a:solidFill>
              </a:rPr>
              <a:t>Plenary session with panel of Chief Executives from the three utilities</a:t>
            </a:r>
          </a:p>
          <a:p>
            <a:pPr marL="179388" lvl="1" indent="-179388">
              <a:spcBef>
                <a:spcPts val="1000"/>
              </a:spcBef>
              <a:spcAft>
                <a:spcPts val="1000"/>
              </a:spcAft>
              <a:buFont typeface="Arial" panose="020B0604020202020204" pitchFamily="34" charset="0"/>
              <a:buChar char="•"/>
            </a:pPr>
            <a:r>
              <a:rPr lang="en-GB" sz="1800" dirty="0">
                <a:solidFill>
                  <a:schemeClr val="tx2"/>
                </a:solidFill>
              </a:rPr>
              <a:t>Outcomes and next steps:</a:t>
            </a:r>
          </a:p>
          <a:p>
            <a:pPr marL="579438" lvl="2" indent="-179388">
              <a:spcBef>
                <a:spcPts val="1000"/>
              </a:spcBef>
              <a:spcAft>
                <a:spcPts val="1000"/>
              </a:spcAft>
            </a:pPr>
            <a:r>
              <a:rPr lang="en-GB" sz="1800" dirty="0">
                <a:solidFill>
                  <a:schemeClr val="tx2"/>
                </a:solidFill>
              </a:rPr>
              <a:t>Collaborate more;</a:t>
            </a:r>
          </a:p>
          <a:p>
            <a:pPr marL="579438" lvl="2" indent="-179388">
              <a:spcBef>
                <a:spcPts val="1000"/>
              </a:spcBef>
              <a:spcAft>
                <a:spcPts val="1000"/>
              </a:spcAft>
            </a:pPr>
            <a:r>
              <a:rPr lang="en-GB" sz="1800" dirty="0">
                <a:solidFill>
                  <a:schemeClr val="tx2"/>
                </a:solidFill>
              </a:rPr>
              <a:t>Continue work to influence regulators to have one PSR; and</a:t>
            </a:r>
          </a:p>
          <a:p>
            <a:pPr marL="579438" lvl="2" indent="-179388">
              <a:spcBef>
                <a:spcPts val="1000"/>
              </a:spcBef>
              <a:spcAft>
                <a:spcPts val="1000"/>
              </a:spcAft>
            </a:pPr>
            <a:r>
              <a:rPr lang="en-GB" sz="1800" dirty="0">
                <a:solidFill>
                  <a:schemeClr val="tx2"/>
                </a:solidFill>
              </a:rPr>
              <a:t>Work with umbrella organisations make sure we include the most hard-to-reach/new-and-emerging groups of people in vulnerable situations</a:t>
            </a:r>
          </a:p>
          <a:p>
            <a:pPr marL="457200" lvl="1" indent="0">
              <a:spcBef>
                <a:spcPts val="1000"/>
              </a:spcBef>
              <a:spcAft>
                <a:spcPts val="1000"/>
              </a:spcAft>
              <a:buNone/>
            </a:pPr>
            <a:endParaRPr lang="en-GB" sz="11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25</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16393"/>
            <a:ext cx="1011075" cy="51642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32129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19901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26347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17753"/>
            <a:ext cx="1011075" cy="51642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32265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20037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526483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0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7544" y="1628800"/>
            <a:ext cx="8208912" cy="10801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Arial" panose="020B0604020202020204" pitchFamily="34" charset="0"/>
                <a:cs typeface="Arial" panose="020B0604020202020204" pitchFamily="34" charset="0"/>
              </a:rPr>
              <a:t>In order to raise awareness of vulnerability and the support measures we have in place, we created a training programme and rolled out to all customer-facing back office, operational and contractor colleagues</a:t>
            </a:r>
          </a:p>
        </p:txBody>
      </p:sp>
      <p:sp>
        <p:nvSpPr>
          <p:cNvPr id="2" name="Title 1"/>
          <p:cNvSpPr>
            <a:spLocks noGrp="1"/>
          </p:cNvSpPr>
          <p:nvPr>
            <p:ph type="title"/>
          </p:nvPr>
        </p:nvSpPr>
        <p:spPr>
          <a:xfrm>
            <a:off x="442210" y="404664"/>
            <a:ext cx="8229600" cy="594916"/>
          </a:xfrm>
        </p:spPr>
        <p:txBody>
          <a:bodyPr>
            <a:normAutofit/>
          </a:bodyPr>
          <a:lstStyle/>
          <a:p>
            <a:r>
              <a:rPr lang="en-GB" sz="2800" dirty="0"/>
              <a:t>Priority customer training</a:t>
            </a:r>
          </a:p>
        </p:txBody>
      </p:sp>
      <p:sp>
        <p:nvSpPr>
          <p:cNvPr id="3" name="Content Placeholder 2"/>
          <p:cNvSpPr>
            <a:spLocks noGrp="1"/>
          </p:cNvSpPr>
          <p:nvPr>
            <p:ph idx="1"/>
          </p:nvPr>
        </p:nvSpPr>
        <p:spPr>
          <a:xfrm>
            <a:off x="457200" y="5124325"/>
            <a:ext cx="8229600" cy="4857403"/>
          </a:xfrm>
        </p:spPr>
        <p:txBody>
          <a:bodyPr>
            <a:normAutofit/>
          </a:bodyPr>
          <a:lstStyle/>
          <a:p>
            <a:endParaRPr lang="en-GB" sz="1900" dirty="0">
              <a:solidFill>
                <a:schemeClr val="tx2"/>
              </a:solidFill>
            </a:endParaRPr>
          </a:p>
          <a:p>
            <a:endParaRPr lang="en-GB" sz="1900" dirty="0">
              <a:solidFill>
                <a:schemeClr val="tx2"/>
              </a:solidFill>
            </a:endParaRPr>
          </a:p>
          <a:p>
            <a:endParaRPr lang="en-GB" sz="1900" dirty="0">
              <a:solidFill>
                <a:schemeClr val="tx2"/>
              </a:solidFill>
            </a:endParaRPr>
          </a:p>
          <a:p>
            <a:pPr marL="0" indent="0">
              <a:buNone/>
            </a:pPr>
            <a:endParaRPr lang="en-GB" dirty="0">
              <a:solidFill>
                <a:schemeClr val="tx2"/>
              </a:solidFill>
            </a:endParaRPr>
          </a:p>
        </p:txBody>
      </p:sp>
      <p:sp>
        <p:nvSpPr>
          <p:cNvPr id="4" name="Slide Number Placeholder 3"/>
          <p:cNvSpPr>
            <a:spLocks noGrp="1"/>
          </p:cNvSpPr>
          <p:nvPr>
            <p:ph type="sldNum" sz="quarter" idx="12"/>
          </p:nvPr>
        </p:nvSpPr>
        <p:spPr>
          <a:xfrm>
            <a:off x="8763454" y="5661248"/>
            <a:ext cx="390020" cy="365125"/>
          </a:xfrm>
        </p:spPr>
        <p:txBody>
          <a:bodyPr/>
          <a:lstStyle/>
          <a:p>
            <a:fld id="{490165BC-DBA7-4530-8926-81165AFC8D69}" type="slidenum">
              <a:rPr lang="en-GB" smtClean="0"/>
              <a:t>26</a:t>
            </a:fld>
            <a:endParaRPr lang="en-GB"/>
          </a:p>
        </p:txBody>
      </p:sp>
      <p:sp>
        <p:nvSpPr>
          <p:cNvPr id="6" name="Rounded Rectangle 5"/>
          <p:cNvSpPr/>
          <p:nvPr/>
        </p:nvSpPr>
        <p:spPr>
          <a:xfrm>
            <a:off x="3491880" y="3068960"/>
            <a:ext cx="5184576" cy="10801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 </a:t>
            </a:r>
          </a:p>
          <a:p>
            <a:pPr algn="ctr"/>
            <a:r>
              <a:rPr lang="en-GB" dirty="0">
                <a:solidFill>
                  <a:schemeClr val="bg1"/>
                </a:solidFill>
                <a:latin typeface="Arial" panose="020B0604020202020204" pitchFamily="34" charset="0"/>
                <a:cs typeface="Arial" panose="020B0604020202020204" pitchFamily="34" charset="0"/>
              </a:rPr>
              <a:t>We have seen a total of </a:t>
            </a:r>
            <a:r>
              <a:rPr lang="en-GB" b="1" dirty="0">
                <a:solidFill>
                  <a:schemeClr val="bg1"/>
                </a:solidFill>
                <a:latin typeface="Arial" panose="020B0604020202020204" pitchFamily="34" charset="0"/>
                <a:cs typeface="Arial" panose="020B0604020202020204" pitchFamily="34" charset="0"/>
              </a:rPr>
              <a:t>1,250</a:t>
            </a:r>
            <a:r>
              <a:rPr lang="en-GB" dirty="0">
                <a:solidFill>
                  <a:schemeClr val="bg1"/>
                </a:solidFill>
                <a:latin typeface="Arial" panose="020B0604020202020204" pitchFamily="34" charset="0"/>
                <a:cs typeface="Arial" panose="020B0604020202020204" pitchFamily="34" charset="0"/>
              </a:rPr>
              <a:t> colleagues (</a:t>
            </a:r>
            <a:r>
              <a:rPr lang="en-GB" b="1" dirty="0">
                <a:solidFill>
                  <a:schemeClr val="bg1"/>
                </a:solidFill>
                <a:latin typeface="Arial" panose="020B0604020202020204" pitchFamily="34" charset="0"/>
                <a:cs typeface="Arial" panose="020B0604020202020204" pitchFamily="34" charset="0"/>
              </a:rPr>
              <a:t>180</a:t>
            </a:r>
            <a:r>
              <a:rPr lang="en-GB" dirty="0">
                <a:solidFill>
                  <a:schemeClr val="bg1"/>
                </a:solidFill>
                <a:latin typeface="Arial" panose="020B0604020202020204" pitchFamily="34" charset="0"/>
                <a:cs typeface="Arial" panose="020B0604020202020204" pitchFamily="34" charset="0"/>
              </a:rPr>
              <a:t> of which were from our back office), visited </a:t>
            </a:r>
            <a:r>
              <a:rPr lang="en-GB" b="1" dirty="0">
                <a:solidFill>
                  <a:schemeClr val="bg1"/>
                </a:solidFill>
                <a:latin typeface="Arial" panose="020B0604020202020204" pitchFamily="34" charset="0"/>
                <a:cs typeface="Arial" panose="020B0604020202020204" pitchFamily="34" charset="0"/>
              </a:rPr>
              <a:t>19</a:t>
            </a:r>
            <a:r>
              <a:rPr lang="en-GB" dirty="0">
                <a:solidFill>
                  <a:schemeClr val="bg1"/>
                </a:solidFill>
                <a:latin typeface="Arial" panose="020B0604020202020204" pitchFamily="34" charset="0"/>
                <a:cs typeface="Arial" panose="020B0604020202020204" pitchFamily="34" charset="0"/>
              </a:rPr>
              <a:t> depots and delivered more than </a:t>
            </a:r>
            <a:r>
              <a:rPr lang="en-GB" b="1" dirty="0">
                <a:solidFill>
                  <a:schemeClr val="bg1"/>
                </a:solidFill>
                <a:latin typeface="Arial" panose="020B0604020202020204" pitchFamily="34" charset="0"/>
                <a:cs typeface="Arial" panose="020B0604020202020204" pitchFamily="34" charset="0"/>
              </a:rPr>
              <a:t>100</a:t>
            </a:r>
            <a:r>
              <a:rPr lang="en-GB" dirty="0">
                <a:solidFill>
                  <a:schemeClr val="bg1"/>
                </a:solidFill>
                <a:latin typeface="Arial" panose="020B0604020202020204" pitchFamily="34" charset="0"/>
                <a:cs typeface="Arial" panose="020B0604020202020204" pitchFamily="34" charset="0"/>
              </a:rPr>
              <a:t> sessions</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5133032" y="4581128"/>
            <a:ext cx="3528392" cy="1080120"/>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91.75% </a:t>
            </a:r>
            <a:r>
              <a:rPr lang="en-GB" dirty="0">
                <a:solidFill>
                  <a:schemeClr val="bg1"/>
                </a:solidFill>
                <a:latin typeface="Arial" panose="020B0604020202020204" pitchFamily="34" charset="0"/>
                <a:cs typeface="Arial" panose="020B0604020202020204" pitchFamily="34" charset="0"/>
              </a:rPr>
              <a:t>training was carried out face-to-face</a:t>
            </a:r>
          </a:p>
        </p:txBody>
      </p:sp>
      <p:cxnSp>
        <p:nvCxnSpPr>
          <p:cNvPr id="11" name="Elbow Connector 10"/>
          <p:cNvCxnSpPr>
            <a:stCxn id="5" idx="2"/>
            <a:endCxn id="6" idx="0"/>
          </p:cNvCxnSpPr>
          <p:nvPr/>
        </p:nvCxnSpPr>
        <p:spPr>
          <a:xfrm rot="16200000" flipH="1">
            <a:off x="5148064" y="2132856"/>
            <a:ext cx="360040" cy="15121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7" idx="0"/>
          </p:cNvCxnSpPr>
          <p:nvPr/>
        </p:nvCxnSpPr>
        <p:spPr>
          <a:xfrm rot="16200000" flipH="1">
            <a:off x="6274674" y="3958574"/>
            <a:ext cx="432048" cy="8130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BS18477 inclusive service provision</a:t>
            </a:r>
          </a:p>
        </p:txBody>
      </p:sp>
      <p:sp>
        <p:nvSpPr>
          <p:cNvPr id="3" name="Content Placeholder 2"/>
          <p:cNvSpPr>
            <a:spLocks noGrp="1"/>
          </p:cNvSpPr>
          <p:nvPr>
            <p:ph idx="1"/>
          </p:nvPr>
        </p:nvSpPr>
        <p:spPr/>
        <p:txBody>
          <a:bodyPr>
            <a:normAutofit/>
          </a:bodyPr>
          <a:lstStyle/>
          <a:p>
            <a:r>
              <a:rPr lang="en-GB" sz="1800" b="1" dirty="0">
                <a:solidFill>
                  <a:schemeClr val="tx2"/>
                </a:solidFill>
              </a:rPr>
              <a:t>1st</a:t>
            </a:r>
            <a:r>
              <a:rPr lang="en-GB" sz="1800" dirty="0">
                <a:solidFill>
                  <a:schemeClr val="tx2"/>
                </a:solidFill>
              </a:rPr>
              <a:t> Gas Distribution Network to meet requirements of the standard</a:t>
            </a:r>
          </a:p>
          <a:p>
            <a:endParaRPr lang="en-GB" sz="1800" dirty="0" smtClean="0">
              <a:solidFill>
                <a:schemeClr val="tx2"/>
              </a:solidFill>
            </a:endParaRPr>
          </a:p>
          <a:p>
            <a:r>
              <a:rPr lang="en-GB" sz="1800" dirty="0" smtClean="0">
                <a:solidFill>
                  <a:schemeClr val="tx2"/>
                </a:solidFill>
              </a:rPr>
              <a:t>Specifies </a:t>
            </a:r>
            <a:r>
              <a:rPr lang="en-GB" sz="1800" dirty="0">
                <a:solidFill>
                  <a:schemeClr val="tx2"/>
                </a:solidFill>
              </a:rPr>
              <a:t>procedures for making sure services are available and accessible to all customers equally, regardless of their personal circumstances</a:t>
            </a:r>
          </a:p>
          <a:p>
            <a:pPr marL="0" indent="0">
              <a:buNone/>
            </a:pPr>
            <a:endParaRPr lang="en-GB" sz="1800" dirty="0">
              <a:solidFill>
                <a:schemeClr val="tx2"/>
              </a:solidFill>
            </a:endParaRPr>
          </a:p>
          <a:p>
            <a:r>
              <a:rPr lang="en-GB" sz="1800" dirty="0">
                <a:solidFill>
                  <a:schemeClr val="tx2"/>
                </a:solidFill>
              </a:rPr>
              <a:t>Full audit involving </a:t>
            </a:r>
            <a:r>
              <a:rPr lang="en-GB" sz="1800" b="1" dirty="0">
                <a:solidFill>
                  <a:schemeClr val="tx2"/>
                </a:solidFill>
              </a:rPr>
              <a:t>1,250</a:t>
            </a:r>
            <a:r>
              <a:rPr lang="en-GB" sz="1800" dirty="0">
                <a:solidFill>
                  <a:schemeClr val="tx2"/>
                </a:solidFill>
              </a:rPr>
              <a:t> customer-facing back office, direct labour and contractor colleagues completed December 2016</a:t>
            </a:r>
          </a:p>
          <a:p>
            <a:pPr marL="0" indent="0">
              <a:buNone/>
            </a:pPr>
            <a:endParaRPr lang="en-GB" sz="1800" dirty="0">
              <a:solidFill>
                <a:schemeClr val="tx2"/>
              </a:solidFill>
            </a:endParaRPr>
          </a:p>
          <a:p>
            <a:r>
              <a:rPr lang="en-GB" sz="1800" b="1" dirty="0">
                <a:solidFill>
                  <a:schemeClr val="tx2"/>
                </a:solidFill>
              </a:rPr>
              <a:t>More than 40</a:t>
            </a:r>
            <a:r>
              <a:rPr lang="en-GB" sz="1800" dirty="0">
                <a:solidFill>
                  <a:schemeClr val="tx2"/>
                </a:solidFill>
              </a:rPr>
              <a:t> colleagues interviewed – back office, direct labour and contractors</a:t>
            </a:r>
          </a:p>
          <a:p>
            <a:endParaRPr lang="en-GB" sz="1800" dirty="0">
              <a:solidFill>
                <a:schemeClr val="tx2"/>
              </a:solidFill>
            </a:endParaRPr>
          </a:p>
          <a:p>
            <a:r>
              <a:rPr lang="en-GB" sz="1800" dirty="0">
                <a:solidFill>
                  <a:schemeClr val="tx2"/>
                </a:solidFill>
              </a:rPr>
              <a:t>We were praised by the auditors for:</a:t>
            </a:r>
          </a:p>
          <a:p>
            <a:pPr lvl="1"/>
            <a:r>
              <a:rPr lang="en-GB" sz="1400" dirty="0">
                <a:solidFill>
                  <a:schemeClr val="tx2"/>
                </a:solidFill>
              </a:rPr>
              <a:t>our consistency and collaboration across the business;</a:t>
            </a:r>
          </a:p>
          <a:p>
            <a:pPr lvl="1"/>
            <a:r>
              <a:rPr lang="en-GB" sz="1400" dirty="0">
                <a:solidFill>
                  <a:schemeClr val="tx2"/>
                </a:solidFill>
              </a:rPr>
              <a:t>the clarity in messages to customers; and</a:t>
            </a:r>
          </a:p>
          <a:p>
            <a:pPr lvl="1"/>
            <a:r>
              <a:rPr lang="en-GB" sz="1400" dirty="0">
                <a:solidFill>
                  <a:schemeClr val="tx2"/>
                </a:solidFill>
              </a:rPr>
              <a:t>the passion shown by our colleagues in wanting to give vulnerable customers the help they need</a:t>
            </a:r>
          </a:p>
          <a:p>
            <a:endParaRPr lang="en-GB" sz="18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27</a:t>
            </a:fld>
            <a:endParaRPr lang="en-GB"/>
          </a:p>
        </p:txBody>
      </p:sp>
    </p:spTree>
    <p:extLst>
      <p:ext uri="{BB962C8B-B14F-4D97-AF65-F5344CB8AC3E}">
        <p14:creationId xmlns:p14="http://schemas.microsoft.com/office/powerpoint/2010/main" val="37182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Priority Service Register referrals</a:t>
            </a:r>
            <a:endParaRPr lang="en-GB" dirty="0"/>
          </a:p>
        </p:txBody>
      </p:sp>
      <p:sp>
        <p:nvSpPr>
          <p:cNvPr id="4" name="Slide Number Placeholder 3"/>
          <p:cNvSpPr>
            <a:spLocks noGrp="1"/>
          </p:cNvSpPr>
          <p:nvPr>
            <p:ph type="sldNum" sz="quarter" idx="12"/>
          </p:nvPr>
        </p:nvSpPr>
        <p:spPr>
          <a:xfrm>
            <a:off x="8763454" y="5523416"/>
            <a:ext cx="390020" cy="365125"/>
          </a:xfrm>
        </p:spPr>
        <p:txBody>
          <a:bodyPr/>
          <a:lstStyle/>
          <a:p>
            <a:fld id="{490165BC-DBA7-4530-8926-81165AFC8D69}" type="slidenum">
              <a:rPr lang="en-GB" smtClean="0"/>
              <a:t>28</a:t>
            </a:fld>
            <a:endParaRPr lang="en-GB"/>
          </a:p>
        </p:txBody>
      </p:sp>
      <p:sp>
        <p:nvSpPr>
          <p:cNvPr id="5" name="Rounded Rectangle 4"/>
          <p:cNvSpPr/>
          <p:nvPr/>
        </p:nvSpPr>
        <p:spPr>
          <a:xfrm>
            <a:off x="323528" y="1412776"/>
            <a:ext cx="8424936" cy="10801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a:solidFill>
                  <a:schemeClr val="tx2"/>
                </a:solidFill>
              </a:rPr>
              <a:t> </a:t>
            </a:r>
            <a:r>
              <a:rPr lang="en-GB" dirty="0">
                <a:solidFill>
                  <a:schemeClr val="tx2"/>
                </a:solidFill>
                <a:latin typeface="Arial" panose="020B0604020202020204" pitchFamily="34" charset="0"/>
                <a:cs typeface="Arial" panose="020B0604020202020204" pitchFamily="34" charset="0"/>
              </a:rPr>
              <a:t>In May 2015 we began a PSR App trial to refer customers we identified as vulnerable to existing gas and electricity supplier Priority Service Registers (PSRs)</a:t>
            </a:r>
          </a:p>
        </p:txBody>
      </p:sp>
      <p:sp>
        <p:nvSpPr>
          <p:cNvPr id="6" name="Rounded Rectangle 5"/>
          <p:cNvSpPr/>
          <p:nvPr/>
        </p:nvSpPr>
        <p:spPr>
          <a:xfrm>
            <a:off x="335189" y="2598762"/>
            <a:ext cx="8424936" cy="470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a:solidFill>
                  <a:schemeClr val="bg1"/>
                </a:solidFill>
                <a:latin typeface="Arial" panose="020B0604020202020204" pitchFamily="34" charset="0"/>
                <a:cs typeface="Arial" panose="020B0604020202020204" pitchFamily="34" charset="0"/>
              </a:rPr>
              <a:t>In July 2016 the PSR App was rolled out across our network </a:t>
            </a:r>
          </a:p>
        </p:txBody>
      </p:sp>
      <p:sp>
        <p:nvSpPr>
          <p:cNvPr id="7" name="Rounded Rectangle 6"/>
          <p:cNvSpPr/>
          <p:nvPr/>
        </p:nvSpPr>
        <p:spPr>
          <a:xfrm>
            <a:off x="323528" y="3171052"/>
            <a:ext cx="8424936" cy="545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smtClean="0">
                <a:solidFill>
                  <a:schemeClr val="bg1"/>
                </a:solidFill>
                <a:latin typeface="Arial" panose="020B0604020202020204" pitchFamily="34" charset="0"/>
                <a:cs typeface="Arial" panose="020B0604020202020204" pitchFamily="34" charset="0"/>
              </a:rPr>
              <a:t>We’re </a:t>
            </a:r>
            <a:r>
              <a:rPr lang="en-GB" dirty="0">
                <a:solidFill>
                  <a:schemeClr val="bg1"/>
                </a:solidFill>
                <a:latin typeface="Arial" panose="020B0604020202020204" pitchFamily="34" charset="0"/>
                <a:cs typeface="Arial" panose="020B0604020202020204" pitchFamily="34" charset="0"/>
              </a:rPr>
              <a:t>also collecting referrals via other customer interactions </a:t>
            </a:r>
            <a:r>
              <a:rPr lang="en-GB" dirty="0" smtClean="0">
                <a:solidFill>
                  <a:schemeClr val="bg1"/>
                </a:solidFill>
                <a:latin typeface="Arial" panose="020B0604020202020204" pitchFamily="34" charset="0"/>
                <a:cs typeface="Arial" panose="020B0604020202020204" pitchFamily="34" charset="0"/>
              </a:rPr>
              <a:t>&amp; partners</a:t>
            </a:r>
            <a:r>
              <a:rPr lang="en-GB" dirty="0">
                <a:solidFill>
                  <a:schemeClr val="bg1"/>
                </a:solidFill>
                <a:latin typeface="Arial" panose="020B0604020202020204" pitchFamily="34" charset="0"/>
                <a:cs typeface="Arial" panose="020B0604020202020204" pitchFamily="34" charset="0"/>
              </a:rPr>
              <a:t>, on our behalf</a:t>
            </a:r>
          </a:p>
        </p:txBody>
      </p:sp>
      <p:sp>
        <p:nvSpPr>
          <p:cNvPr id="8" name="Rounded Rectangle 7"/>
          <p:cNvSpPr/>
          <p:nvPr/>
        </p:nvSpPr>
        <p:spPr>
          <a:xfrm>
            <a:off x="323528" y="3819124"/>
            <a:ext cx="8424936" cy="6899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a:solidFill>
                  <a:schemeClr val="bg1"/>
                </a:solidFill>
                <a:latin typeface="Arial" panose="020B0604020202020204" pitchFamily="34" charset="0"/>
                <a:cs typeface="Arial" panose="020B0604020202020204" pitchFamily="34" charset="0"/>
              </a:rPr>
              <a:t>We have a data-sharing agreement in place to begin referring customers for inclusion on Welsh Water’s PSR</a:t>
            </a:r>
          </a:p>
        </p:txBody>
      </p:sp>
      <p:sp>
        <p:nvSpPr>
          <p:cNvPr id="9" name="Rounded Rectangle 8"/>
          <p:cNvSpPr/>
          <p:nvPr/>
        </p:nvSpPr>
        <p:spPr>
          <a:xfrm>
            <a:off x="323528" y="4614986"/>
            <a:ext cx="8424936" cy="470198"/>
          </a:xfrm>
          <a:prstGeom prst="round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a:solidFill>
                  <a:schemeClr val="bg1"/>
                </a:solidFill>
                <a:latin typeface="Arial" panose="020B0604020202020204" pitchFamily="34" charset="0"/>
                <a:cs typeface="Arial" panose="020B0604020202020204" pitchFamily="34" charset="0"/>
              </a:rPr>
              <a:t>To date we have referred </a:t>
            </a:r>
            <a:r>
              <a:rPr lang="en-GB" b="1" dirty="0">
                <a:solidFill>
                  <a:schemeClr val="bg1"/>
                </a:solidFill>
                <a:latin typeface="Arial" panose="020B0604020202020204" pitchFamily="34" charset="0"/>
                <a:cs typeface="Arial" panose="020B0604020202020204" pitchFamily="34" charset="0"/>
              </a:rPr>
              <a:t>2,881 </a:t>
            </a:r>
            <a:r>
              <a:rPr lang="en-GB" dirty="0">
                <a:solidFill>
                  <a:schemeClr val="bg1"/>
                </a:solidFill>
                <a:latin typeface="Arial" panose="020B0604020202020204" pitchFamily="34" charset="0"/>
                <a:cs typeface="Arial" panose="020B0604020202020204" pitchFamily="34" charset="0"/>
              </a:rPr>
              <a:t>customers to the PSR </a:t>
            </a:r>
          </a:p>
        </p:txBody>
      </p:sp>
      <p:sp>
        <p:nvSpPr>
          <p:cNvPr id="10" name="Rounded Rectangle 9"/>
          <p:cNvSpPr/>
          <p:nvPr/>
        </p:nvSpPr>
        <p:spPr>
          <a:xfrm>
            <a:off x="335189" y="5191050"/>
            <a:ext cx="8424936" cy="4701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en-GB" dirty="0">
                <a:solidFill>
                  <a:schemeClr val="bg1"/>
                </a:solidFill>
                <a:latin typeface="Arial" panose="020B0604020202020204" pitchFamily="34" charset="0"/>
                <a:cs typeface="Arial" panose="020B0604020202020204" pitchFamily="34" charset="0"/>
              </a:rPr>
              <a:t>We are on course to refer around </a:t>
            </a:r>
            <a:r>
              <a:rPr lang="en-GB" b="1" dirty="0">
                <a:solidFill>
                  <a:schemeClr val="bg1"/>
                </a:solidFill>
                <a:latin typeface="Arial" panose="020B0604020202020204" pitchFamily="34" charset="0"/>
                <a:cs typeface="Arial" panose="020B0604020202020204" pitchFamily="34" charset="0"/>
              </a:rPr>
              <a:t>4,000</a:t>
            </a:r>
            <a:r>
              <a:rPr lang="en-GB" dirty="0">
                <a:solidFill>
                  <a:schemeClr val="bg1"/>
                </a:solidFill>
                <a:latin typeface="Arial" panose="020B0604020202020204" pitchFamily="34" charset="0"/>
                <a:cs typeface="Arial" panose="020B0604020202020204" pitchFamily="34" charset="0"/>
              </a:rPr>
              <a:t> customers to the PSR in </a:t>
            </a:r>
            <a:r>
              <a:rPr lang="en-GB" b="1" dirty="0">
                <a:solidFill>
                  <a:schemeClr val="bg1"/>
                </a:solidFill>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val="31561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3284984"/>
            <a:ext cx="8424936" cy="259228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ounded Rectangle 4"/>
          <p:cNvSpPr/>
          <p:nvPr/>
        </p:nvSpPr>
        <p:spPr>
          <a:xfrm>
            <a:off x="323528" y="1196752"/>
            <a:ext cx="8424936" cy="20162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458199" y="637840"/>
            <a:ext cx="8383364" cy="594916"/>
          </a:xfrm>
        </p:spPr>
        <p:txBody>
          <a:bodyPr>
            <a:noAutofit/>
          </a:bodyPr>
          <a:lstStyle/>
          <a:p>
            <a:r>
              <a:rPr lang="en-GB" sz="2600" dirty="0"/>
              <a:t>Vulnerable customer support – what we have planned	</a:t>
            </a:r>
          </a:p>
        </p:txBody>
      </p:sp>
      <p:sp>
        <p:nvSpPr>
          <p:cNvPr id="3" name="Content Placeholder 2"/>
          <p:cNvSpPr>
            <a:spLocks noGrp="1"/>
          </p:cNvSpPr>
          <p:nvPr>
            <p:ph idx="1"/>
          </p:nvPr>
        </p:nvSpPr>
        <p:spPr/>
        <p:txBody>
          <a:bodyPr>
            <a:normAutofit fontScale="55000" lnSpcReduction="20000"/>
          </a:bodyPr>
          <a:lstStyle/>
          <a:p>
            <a:pPr marL="0" indent="0">
              <a:lnSpc>
                <a:spcPct val="120000"/>
              </a:lnSpc>
              <a:spcBef>
                <a:spcPts val="600"/>
              </a:spcBef>
              <a:buNone/>
            </a:pPr>
            <a:r>
              <a:rPr lang="en-GB" sz="3300" b="1" dirty="0">
                <a:solidFill>
                  <a:schemeClr val="bg1"/>
                </a:solidFill>
              </a:rPr>
              <a:t>Cross Utility Work:</a:t>
            </a:r>
          </a:p>
          <a:p>
            <a:pPr>
              <a:lnSpc>
                <a:spcPct val="120000"/>
              </a:lnSpc>
              <a:spcBef>
                <a:spcPts val="600"/>
              </a:spcBef>
            </a:pPr>
            <a:r>
              <a:rPr lang="en-GB" sz="3300" dirty="0">
                <a:solidFill>
                  <a:schemeClr val="bg1"/>
                </a:solidFill>
              </a:rPr>
              <a:t>More cross-utility conferences</a:t>
            </a:r>
          </a:p>
          <a:p>
            <a:pPr>
              <a:lnSpc>
                <a:spcPct val="120000"/>
              </a:lnSpc>
              <a:spcBef>
                <a:spcPts val="600"/>
              </a:spcBef>
            </a:pPr>
            <a:r>
              <a:rPr lang="en-GB" sz="3300" dirty="0">
                <a:solidFill>
                  <a:schemeClr val="bg1"/>
                </a:solidFill>
              </a:rPr>
              <a:t>Expand partnership network and support for our customers</a:t>
            </a:r>
          </a:p>
          <a:p>
            <a:pPr>
              <a:lnSpc>
                <a:spcPct val="120000"/>
              </a:lnSpc>
              <a:spcBef>
                <a:spcPts val="600"/>
              </a:spcBef>
            </a:pPr>
            <a:r>
              <a:rPr lang="en-GB" sz="3300" dirty="0">
                <a:solidFill>
                  <a:schemeClr val="bg1"/>
                </a:solidFill>
              </a:rPr>
              <a:t>Share PSR referrals with the water sector – data sharing agreement in place with Welsh Water from May 17, to be rolled out to the other water retailers</a:t>
            </a:r>
            <a:br>
              <a:rPr lang="en-GB" sz="3300" dirty="0">
                <a:solidFill>
                  <a:schemeClr val="bg1"/>
                </a:solidFill>
              </a:rPr>
            </a:br>
            <a:endParaRPr lang="en-GB" sz="3300" dirty="0">
              <a:solidFill>
                <a:schemeClr val="bg1"/>
              </a:solidFill>
            </a:endParaRPr>
          </a:p>
          <a:p>
            <a:pPr marL="0" indent="0">
              <a:lnSpc>
                <a:spcPct val="120000"/>
              </a:lnSpc>
              <a:spcBef>
                <a:spcPts val="600"/>
              </a:spcBef>
              <a:buNone/>
            </a:pPr>
            <a:endParaRPr lang="en-GB" sz="3300" b="1" dirty="0">
              <a:solidFill>
                <a:schemeClr val="bg1"/>
              </a:solidFill>
            </a:endParaRPr>
          </a:p>
          <a:p>
            <a:pPr marL="0" indent="0">
              <a:lnSpc>
                <a:spcPct val="120000"/>
              </a:lnSpc>
              <a:spcBef>
                <a:spcPts val="600"/>
              </a:spcBef>
              <a:buNone/>
            </a:pPr>
            <a:r>
              <a:rPr lang="en-GB" sz="3300" b="1" dirty="0">
                <a:solidFill>
                  <a:schemeClr val="bg1"/>
                </a:solidFill>
              </a:rPr>
              <a:t>Internal Communication:</a:t>
            </a:r>
          </a:p>
          <a:p>
            <a:pPr>
              <a:lnSpc>
                <a:spcPct val="120000"/>
              </a:lnSpc>
              <a:spcBef>
                <a:spcPts val="600"/>
              </a:spcBef>
            </a:pPr>
            <a:r>
              <a:rPr lang="en-GB" sz="3300" dirty="0">
                <a:solidFill>
                  <a:schemeClr val="bg1"/>
                </a:solidFill>
              </a:rPr>
              <a:t>Provide vulnerable customer training to all new customer-facing colleagues</a:t>
            </a:r>
          </a:p>
          <a:p>
            <a:pPr>
              <a:lnSpc>
                <a:spcPct val="120000"/>
              </a:lnSpc>
              <a:spcBef>
                <a:spcPts val="600"/>
              </a:spcBef>
            </a:pPr>
            <a:r>
              <a:rPr lang="en-GB" sz="3300" dirty="0">
                <a:solidFill>
                  <a:schemeClr val="bg1"/>
                </a:solidFill>
              </a:rPr>
              <a:t>Further training for customer-facing colleagues – focus on specific vulnerabilities e.g. Dementia awareness e-learning package</a:t>
            </a:r>
          </a:p>
          <a:p>
            <a:pPr>
              <a:lnSpc>
                <a:spcPct val="120000"/>
              </a:lnSpc>
              <a:spcBef>
                <a:spcPts val="600"/>
              </a:spcBef>
            </a:pPr>
            <a:r>
              <a:rPr lang="en-GB" sz="3300" dirty="0">
                <a:solidFill>
                  <a:schemeClr val="bg1"/>
                </a:solidFill>
              </a:rPr>
              <a:t>3-7 July - awareness week planned to remind colleagues and encourage use of support measures available to vulnerable customers</a:t>
            </a:r>
          </a:p>
          <a:p>
            <a:pPr>
              <a:lnSpc>
                <a:spcPct val="120000"/>
              </a:lnSpc>
              <a:spcBef>
                <a:spcPts val="600"/>
              </a:spcBef>
            </a:pPr>
            <a:r>
              <a:rPr lang="en-GB" sz="3300" dirty="0">
                <a:solidFill>
                  <a:schemeClr val="bg1"/>
                </a:solidFill>
              </a:rPr>
              <a:t>Re-audit against BS18477 planned Nov 17</a:t>
            </a:r>
          </a:p>
          <a:p>
            <a:pPr>
              <a:lnSpc>
                <a:spcPct val="120000"/>
              </a:lnSpc>
              <a:spcBef>
                <a:spcPts val="600"/>
              </a:spcBef>
            </a:pPr>
            <a:endParaRPr lang="en-GB" dirty="0">
              <a:solidFill>
                <a:schemeClr val="bg1"/>
              </a:solidFill>
            </a:endParaRPr>
          </a:p>
          <a:p>
            <a:pPr marL="0" indent="0">
              <a:lnSpc>
                <a:spcPct val="120000"/>
              </a:lnSpc>
              <a:spcBef>
                <a:spcPts val="600"/>
              </a:spcBef>
              <a:buNone/>
            </a:pPr>
            <a:endParaRPr lang="en-GB" dirty="0">
              <a:solidFill>
                <a:schemeClr val="bg1"/>
              </a:solidFill>
            </a:endParaRPr>
          </a:p>
          <a:p>
            <a:pPr>
              <a:lnSpc>
                <a:spcPct val="120000"/>
              </a:lnSpc>
              <a:spcBef>
                <a:spcPts val="600"/>
              </a:spcBef>
            </a:pPr>
            <a:endParaRPr lang="en-GB" dirty="0">
              <a:solidFill>
                <a:schemeClr val="bg1"/>
              </a:solidFill>
            </a:endParaRPr>
          </a:p>
          <a:p>
            <a:endParaRPr lang="en-GB" dirty="0">
              <a:solidFill>
                <a:schemeClr val="bg1"/>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29</a:t>
            </a:fld>
            <a:endParaRPr lang="en-GB" dirty="0"/>
          </a:p>
        </p:txBody>
      </p:sp>
    </p:spTree>
    <p:extLst>
      <p:ext uri="{BB962C8B-B14F-4D97-AF65-F5344CB8AC3E}">
        <p14:creationId xmlns:p14="http://schemas.microsoft.com/office/powerpoint/2010/main" val="12638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Wales &amp; West Utilities </a:t>
            </a:r>
          </a:p>
        </p:txBody>
      </p:sp>
      <p:sp>
        <p:nvSpPr>
          <p:cNvPr id="4" name="Slide Number Placeholder 3"/>
          <p:cNvSpPr>
            <a:spLocks noGrp="1"/>
          </p:cNvSpPr>
          <p:nvPr>
            <p:ph type="sldNum" sz="quarter" idx="12"/>
          </p:nvPr>
        </p:nvSpPr>
        <p:spPr>
          <a:xfrm>
            <a:off x="8845579" y="5815983"/>
            <a:ext cx="390020" cy="365125"/>
          </a:xfrm>
        </p:spPr>
        <p:txBody>
          <a:bodyPr/>
          <a:lstStyle/>
          <a:p>
            <a:fld id="{490165BC-DBA7-4530-8926-81165AFC8D69}" type="slidenum">
              <a:rPr lang="en-GB" smtClean="0"/>
              <a:t>3</a:t>
            </a:fld>
            <a:endParaRPr lang="en-GB" dirty="0"/>
          </a:p>
        </p:txBody>
      </p:sp>
      <p:sp>
        <p:nvSpPr>
          <p:cNvPr id="7" name="Content Placeholder 2"/>
          <p:cNvSpPr txBox="1">
            <a:spLocks/>
          </p:cNvSpPr>
          <p:nvPr/>
        </p:nvSpPr>
        <p:spPr>
          <a:xfrm>
            <a:off x="615979" y="2492896"/>
            <a:ext cx="8229600" cy="485740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pic>
        <p:nvPicPr>
          <p:cNvPr id="6" name="Picture 2" descr="S:\HR\Corporate Affairs\3. Branding\Maps\WWU maps - stakeholder engagement - 14.1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53077"/>
            <a:ext cx="2554368" cy="2778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rah.williams\Desktop\Strategic Projects\Project - MI Strategy\Presentation material\Networks.png"/>
          <p:cNvPicPr>
            <a:picLocks noChangeAspect="1" noChangeArrowheads="1"/>
          </p:cNvPicPr>
          <p:nvPr/>
        </p:nvPicPr>
        <p:blipFill rotWithShape="1">
          <a:blip r:embed="rId4">
            <a:extLst>
              <a:ext uri="{28A0092B-C50C-407E-A947-70E740481C1C}">
                <a14:useLocalDpi xmlns:a14="http://schemas.microsoft.com/office/drawing/2010/main" val="0"/>
              </a:ext>
            </a:extLst>
          </a:blip>
          <a:srcRect l="43188" t="14438" r="14606" b="14551"/>
          <a:stretch/>
        </p:blipFill>
        <p:spPr bwMode="auto">
          <a:xfrm>
            <a:off x="368681" y="4018579"/>
            <a:ext cx="1711888" cy="1806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p:cNvGraphicFramePr>
            <a:graphicFrameLocks/>
          </p:cNvGraphicFramePr>
          <p:nvPr>
            <p:extLst>
              <p:ext uri="{D42A27DB-BD31-4B8C-83A1-F6EECF244321}">
                <p14:modId xmlns:p14="http://schemas.microsoft.com/office/powerpoint/2010/main" val="946444917"/>
              </p:ext>
            </p:extLst>
          </p:nvPr>
        </p:nvGraphicFramePr>
        <p:xfrm>
          <a:off x="2589865" y="1052736"/>
          <a:ext cx="6554134" cy="511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8" descr="S:\temp\0branding\External\External assets\WWU_In_motion_van_CMY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9474" y="3765419"/>
            <a:ext cx="1163167" cy="533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6165304"/>
            <a:ext cx="6762152" cy="584775"/>
          </a:xfrm>
          <a:prstGeom prst="rect">
            <a:avLst/>
          </a:prstGeom>
          <a:noFill/>
        </p:spPr>
        <p:txBody>
          <a:bodyPr wrap="square" rtlCol="0">
            <a:spAutoFit/>
          </a:bodyPr>
          <a:lstStyle/>
          <a:p>
            <a:r>
              <a:rPr lang="en-GB" sz="1600" dirty="0">
                <a:solidFill>
                  <a:prstClr val="white"/>
                </a:solidFill>
                <a:latin typeface="Arial" panose="020B0604020202020204" pitchFamily="34" charset="0"/>
                <a:cs typeface="Arial" panose="020B0604020202020204" pitchFamily="34" charset="0"/>
              </a:rPr>
              <a:t>We are a values-driven business – safety is our number one priority and our customers are at the heart of everything we do</a:t>
            </a:r>
          </a:p>
        </p:txBody>
      </p:sp>
    </p:spTree>
    <p:extLst>
      <p:ext uri="{BB962C8B-B14F-4D97-AF65-F5344CB8AC3E}">
        <p14:creationId xmlns:p14="http://schemas.microsoft.com/office/powerpoint/2010/main" val="16077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3789040"/>
            <a:ext cx="8424936" cy="20882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ounded Rectangle 4"/>
          <p:cNvSpPr/>
          <p:nvPr/>
        </p:nvSpPr>
        <p:spPr>
          <a:xfrm>
            <a:off x="323528" y="1196752"/>
            <a:ext cx="8424936" cy="25202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442210" y="601836"/>
            <a:ext cx="8229600" cy="594916"/>
          </a:xfrm>
        </p:spPr>
        <p:txBody>
          <a:bodyPr>
            <a:normAutofit fontScale="90000"/>
          </a:bodyPr>
          <a:lstStyle/>
          <a:p>
            <a:r>
              <a:rPr lang="en-GB" sz="2900" dirty="0"/>
              <a:t>Vulnerable customer support – what we have planned</a:t>
            </a:r>
            <a:r>
              <a:rPr lang="en-GB" sz="2400" dirty="0"/>
              <a:t>	</a:t>
            </a:r>
          </a:p>
        </p:txBody>
      </p:sp>
      <p:sp>
        <p:nvSpPr>
          <p:cNvPr id="3" name="Content Placeholder 2"/>
          <p:cNvSpPr>
            <a:spLocks noGrp="1"/>
          </p:cNvSpPr>
          <p:nvPr>
            <p:ph idx="1"/>
          </p:nvPr>
        </p:nvSpPr>
        <p:spPr/>
        <p:txBody>
          <a:bodyPr>
            <a:normAutofit fontScale="85000" lnSpcReduction="20000"/>
          </a:bodyPr>
          <a:lstStyle/>
          <a:p>
            <a:pPr marL="0" indent="0">
              <a:lnSpc>
                <a:spcPct val="120000"/>
              </a:lnSpc>
              <a:spcBef>
                <a:spcPts val="600"/>
              </a:spcBef>
              <a:buNone/>
            </a:pPr>
            <a:r>
              <a:rPr lang="en-GB" sz="1900" b="1" dirty="0">
                <a:solidFill>
                  <a:schemeClr val="bg1"/>
                </a:solidFill>
              </a:rPr>
              <a:t>External Communication:</a:t>
            </a:r>
          </a:p>
          <a:p>
            <a:pPr>
              <a:lnSpc>
                <a:spcPct val="120000"/>
              </a:lnSpc>
              <a:spcBef>
                <a:spcPts val="600"/>
              </a:spcBef>
            </a:pPr>
            <a:r>
              <a:rPr lang="en-GB" sz="1900" dirty="0">
                <a:solidFill>
                  <a:schemeClr val="bg1"/>
                </a:solidFill>
              </a:rPr>
              <a:t>Doctor surgery pilot – stand at doctors surgeries to meet and speak to patients about the PSR and capture referrals (alongside CO and Warm Home Assistance)</a:t>
            </a:r>
          </a:p>
          <a:p>
            <a:pPr>
              <a:lnSpc>
                <a:spcPct val="120000"/>
              </a:lnSpc>
              <a:spcBef>
                <a:spcPts val="600"/>
              </a:spcBef>
            </a:pPr>
            <a:r>
              <a:rPr lang="en-GB" sz="1900" dirty="0">
                <a:solidFill>
                  <a:schemeClr val="bg1"/>
                </a:solidFill>
              </a:rPr>
              <a:t>Replacement letter pilot – enclose PSR leaflet/referral form with replacement notification letters to raise awareness and capture referrals – freepost address for returns</a:t>
            </a:r>
          </a:p>
          <a:p>
            <a:pPr>
              <a:lnSpc>
                <a:spcPct val="120000"/>
              </a:lnSpc>
              <a:spcBef>
                <a:spcPts val="600"/>
              </a:spcBef>
            </a:pPr>
            <a:r>
              <a:rPr lang="en-GB" sz="1900" dirty="0">
                <a:solidFill>
                  <a:schemeClr val="bg1"/>
                </a:solidFill>
              </a:rPr>
              <a:t>Revamp the ‘Safe and Warm’ section of our website – to include online PSR sign up form</a:t>
            </a:r>
          </a:p>
          <a:p>
            <a:pPr>
              <a:lnSpc>
                <a:spcPct val="120000"/>
              </a:lnSpc>
              <a:spcBef>
                <a:spcPts val="600"/>
              </a:spcBef>
            </a:pPr>
            <a:endParaRPr lang="en-GB" sz="1900" dirty="0">
              <a:solidFill>
                <a:schemeClr val="bg1"/>
              </a:solidFill>
            </a:endParaRPr>
          </a:p>
          <a:p>
            <a:pPr marL="0" indent="0">
              <a:lnSpc>
                <a:spcPct val="120000"/>
              </a:lnSpc>
              <a:spcBef>
                <a:spcPts val="600"/>
              </a:spcBef>
              <a:buNone/>
            </a:pPr>
            <a:r>
              <a:rPr lang="en-GB" sz="1900" b="1" dirty="0">
                <a:solidFill>
                  <a:schemeClr val="bg1"/>
                </a:solidFill>
              </a:rPr>
              <a:t>Research:</a:t>
            </a:r>
          </a:p>
          <a:p>
            <a:pPr>
              <a:lnSpc>
                <a:spcPct val="120000"/>
              </a:lnSpc>
              <a:spcBef>
                <a:spcPts val="600"/>
              </a:spcBef>
            </a:pPr>
            <a:r>
              <a:rPr lang="en-GB" sz="1900" dirty="0">
                <a:solidFill>
                  <a:schemeClr val="bg1"/>
                </a:solidFill>
              </a:rPr>
              <a:t>Vulnerable customer research – views on incident support: keep warm packs, alternative heating and cooking, hot food, rest centre and washing facilities (through LRF), door knocking, customer support vehicle</a:t>
            </a:r>
          </a:p>
          <a:p>
            <a:pPr>
              <a:lnSpc>
                <a:spcPct val="120000"/>
              </a:lnSpc>
              <a:spcBef>
                <a:spcPts val="600"/>
              </a:spcBef>
            </a:pPr>
            <a:r>
              <a:rPr lang="en-GB" sz="1900" dirty="0">
                <a:solidFill>
                  <a:schemeClr val="bg1"/>
                </a:solidFill>
              </a:rPr>
              <a:t>Vulnerable customer mapping – identify vulnerability hotspots to tailor support and communications e.g. if we are sending notification letters to an area with a high number of Polish speakers, we could include a translation</a:t>
            </a:r>
          </a:p>
          <a:p>
            <a:pPr marL="0" indent="0">
              <a:lnSpc>
                <a:spcPct val="120000"/>
              </a:lnSpc>
              <a:spcBef>
                <a:spcPts val="600"/>
              </a:spcBef>
              <a:buNone/>
            </a:pPr>
            <a:endParaRPr lang="en-GB" dirty="0">
              <a:solidFill>
                <a:schemeClr val="bg1"/>
              </a:solidFill>
            </a:endParaRPr>
          </a:p>
          <a:p>
            <a:pPr>
              <a:lnSpc>
                <a:spcPct val="120000"/>
              </a:lnSpc>
              <a:spcBef>
                <a:spcPts val="600"/>
              </a:spcBef>
            </a:pPr>
            <a:endParaRPr lang="en-GB" dirty="0">
              <a:solidFill>
                <a:schemeClr val="bg1"/>
              </a:solidFill>
            </a:endParaRPr>
          </a:p>
          <a:p>
            <a:endParaRPr lang="en-GB" dirty="0">
              <a:solidFill>
                <a:schemeClr val="bg1"/>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30</a:t>
            </a:fld>
            <a:endParaRPr lang="en-GB" dirty="0"/>
          </a:p>
        </p:txBody>
      </p:sp>
    </p:spTree>
    <p:extLst>
      <p:ext uri="{BB962C8B-B14F-4D97-AF65-F5344CB8AC3E}">
        <p14:creationId xmlns:p14="http://schemas.microsoft.com/office/powerpoint/2010/main" val="9886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31</a:t>
            </a:fld>
            <a:endParaRPr lang="en-GB" dirty="0"/>
          </a:p>
        </p:txBody>
      </p:sp>
      <p:sp>
        <p:nvSpPr>
          <p:cNvPr id="5" name="Text Placeholder 4"/>
          <p:cNvSpPr>
            <a:spLocks noGrp="1"/>
          </p:cNvSpPr>
          <p:nvPr>
            <p:ph type="body" idx="1"/>
          </p:nvPr>
        </p:nvSpPr>
        <p:spPr/>
        <p:txBody>
          <a:bodyPr>
            <a:normAutofit lnSpcReduction="10000"/>
          </a:bodyPr>
          <a:lstStyle/>
          <a:p>
            <a:r>
              <a:rPr lang="en-GB" dirty="0"/>
              <a:t>Nigel Winnan,</a:t>
            </a:r>
          </a:p>
          <a:p>
            <a:r>
              <a:rPr lang="en-GB" dirty="0"/>
              <a:t>Connections Manager</a:t>
            </a:r>
          </a:p>
        </p:txBody>
      </p:sp>
      <p:sp>
        <p:nvSpPr>
          <p:cNvPr id="6" name="TextBox 5"/>
          <p:cNvSpPr txBox="1"/>
          <p:nvPr/>
        </p:nvSpPr>
        <p:spPr>
          <a:xfrm>
            <a:off x="1229668" y="2996952"/>
            <a:ext cx="7014740"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Supporting the fuel poor</a:t>
            </a:r>
          </a:p>
        </p:txBody>
      </p:sp>
    </p:spTree>
    <p:extLst>
      <p:ext uri="{BB962C8B-B14F-4D97-AF65-F5344CB8AC3E}">
        <p14:creationId xmlns:p14="http://schemas.microsoft.com/office/powerpoint/2010/main" val="5241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340768"/>
            <a:ext cx="8640960" cy="46085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sz="2800" dirty="0"/>
              <a:t>Background</a:t>
            </a:r>
          </a:p>
        </p:txBody>
      </p:sp>
      <p:sp>
        <p:nvSpPr>
          <p:cNvPr id="3" name="Content Placeholder 2"/>
          <p:cNvSpPr>
            <a:spLocks noGrp="1"/>
          </p:cNvSpPr>
          <p:nvPr>
            <p:ph idx="1"/>
          </p:nvPr>
        </p:nvSpPr>
        <p:spPr>
          <a:xfrm>
            <a:off x="457200" y="1523925"/>
            <a:ext cx="8229600" cy="4857403"/>
          </a:xfrm>
        </p:spPr>
        <p:txBody>
          <a:bodyPr>
            <a:normAutofit/>
          </a:bodyPr>
          <a:lstStyle/>
          <a:p>
            <a:r>
              <a:rPr lang="en-US" sz="1800" dirty="0">
                <a:solidFill>
                  <a:schemeClr val="tx2"/>
                </a:solidFill>
              </a:rPr>
              <a:t>New English strategy agreed by parliament in 2015</a:t>
            </a:r>
          </a:p>
          <a:p>
            <a:endParaRPr lang="en-US" sz="1800" dirty="0">
              <a:solidFill>
                <a:schemeClr val="tx2"/>
              </a:solidFill>
            </a:endParaRPr>
          </a:p>
          <a:p>
            <a:r>
              <a:rPr lang="en-US" sz="1800" dirty="0">
                <a:solidFill>
                  <a:schemeClr val="tx2"/>
                </a:solidFill>
              </a:rPr>
              <a:t>New Energy Supplier Obligation scheme approved to run from April 2016 (ECO2T)</a:t>
            </a:r>
          </a:p>
          <a:p>
            <a:endParaRPr lang="en-US" sz="1800" dirty="0">
              <a:solidFill>
                <a:schemeClr val="tx2"/>
              </a:solidFill>
            </a:endParaRPr>
          </a:p>
          <a:p>
            <a:r>
              <a:rPr lang="en-US" sz="1800" dirty="0">
                <a:solidFill>
                  <a:schemeClr val="tx2"/>
                </a:solidFill>
              </a:rPr>
              <a:t>NEST and ARBED schemes incorporated within Energy Efficiency scheme in Wales in 2017</a:t>
            </a:r>
          </a:p>
          <a:p>
            <a:pPr marL="0" indent="0">
              <a:buNone/>
            </a:pPr>
            <a:endParaRPr lang="en-US" sz="1800" dirty="0">
              <a:solidFill>
                <a:schemeClr val="tx2"/>
              </a:solidFill>
            </a:endParaRPr>
          </a:p>
          <a:p>
            <a:r>
              <a:rPr lang="en-US" sz="1800" dirty="0">
                <a:solidFill>
                  <a:schemeClr val="tx2"/>
                </a:solidFill>
              </a:rPr>
              <a:t>80% of properties in Wales are on gas and 75% in the south west of England</a:t>
            </a:r>
          </a:p>
          <a:p>
            <a:endParaRPr lang="en-US" sz="1800" dirty="0">
              <a:solidFill>
                <a:schemeClr val="tx2"/>
              </a:solidFill>
            </a:endParaRPr>
          </a:p>
          <a:p>
            <a:r>
              <a:rPr lang="en-US" sz="1800" dirty="0">
                <a:solidFill>
                  <a:schemeClr val="tx2"/>
                </a:solidFill>
              </a:rPr>
              <a:t>12% (2.7m) households in England are fuel poor</a:t>
            </a:r>
          </a:p>
          <a:p>
            <a:endParaRPr lang="en-US" sz="1800" dirty="0">
              <a:solidFill>
                <a:schemeClr val="tx2"/>
              </a:solidFill>
            </a:endParaRPr>
          </a:p>
          <a:p>
            <a:r>
              <a:rPr lang="en-US" sz="1800" dirty="0">
                <a:solidFill>
                  <a:schemeClr val="tx2"/>
                </a:solidFill>
              </a:rPr>
              <a:t>30% (0.4m) households in Wales are fuel poor</a:t>
            </a:r>
          </a:p>
        </p:txBody>
      </p:sp>
      <p:sp>
        <p:nvSpPr>
          <p:cNvPr id="4" name="Slide Number Placeholder 3"/>
          <p:cNvSpPr>
            <a:spLocks noGrp="1"/>
          </p:cNvSpPr>
          <p:nvPr>
            <p:ph type="sldNum" sz="quarter" idx="12"/>
          </p:nvPr>
        </p:nvSpPr>
        <p:spPr/>
        <p:txBody>
          <a:bodyPr/>
          <a:lstStyle/>
          <a:p>
            <a:fld id="{490165BC-DBA7-4530-8926-81165AFC8D69}" type="slidenum">
              <a:rPr lang="en-GB" smtClean="0"/>
              <a:t>32</a:t>
            </a:fld>
            <a:endParaRPr lang="en-GB" dirty="0"/>
          </a:p>
        </p:txBody>
      </p:sp>
    </p:spTree>
    <p:extLst>
      <p:ext uri="{BB962C8B-B14F-4D97-AF65-F5344CB8AC3E}">
        <p14:creationId xmlns:p14="http://schemas.microsoft.com/office/powerpoint/2010/main" val="18643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Supporting the fuel poor – what you said</a:t>
            </a:r>
          </a:p>
        </p:txBody>
      </p:sp>
      <p:sp>
        <p:nvSpPr>
          <p:cNvPr id="3" name="Content Placeholder 2"/>
          <p:cNvSpPr>
            <a:spLocks noGrp="1"/>
          </p:cNvSpPr>
          <p:nvPr>
            <p:ph idx="1"/>
          </p:nvPr>
        </p:nvSpPr>
        <p:spPr/>
        <p:txBody>
          <a:bodyPr>
            <a:normAutofit/>
          </a:bodyPr>
          <a:lstStyle/>
          <a:p>
            <a:pPr marL="0" indent="0">
              <a:buNone/>
            </a:pPr>
            <a:endParaRPr lang="en-GB" sz="1800" b="1" dirty="0">
              <a:solidFill>
                <a:schemeClr val="tx2"/>
              </a:solidFill>
            </a:endParaRPr>
          </a:p>
          <a:p>
            <a:pPr marL="0" indent="0">
              <a:buNone/>
            </a:pPr>
            <a:r>
              <a:rPr lang="en-GB" sz="1800" b="1" dirty="0">
                <a:solidFill>
                  <a:schemeClr val="tx2"/>
                </a:solidFill>
              </a:rPr>
              <a:t>“Your trials in Flintshire and Cardiff seem like a good idea. If they are working you should look to roll them out in more areas”</a:t>
            </a:r>
          </a:p>
          <a:p>
            <a:pPr marL="0" indent="0">
              <a:buNone/>
            </a:pPr>
            <a:endParaRPr lang="en-GB" sz="1800" dirty="0">
              <a:solidFill>
                <a:schemeClr val="tx2"/>
              </a:solidFill>
            </a:endParaRPr>
          </a:p>
          <a:p>
            <a:pPr marL="0" indent="0">
              <a:buNone/>
            </a:pPr>
            <a:r>
              <a:rPr lang="en-GB" sz="1800" b="1" dirty="0">
                <a:solidFill>
                  <a:schemeClr val="tx2"/>
                </a:solidFill>
              </a:rPr>
              <a:t>“Collaborative hubs work well to bring together people from a range of different backgrounds”</a:t>
            </a:r>
          </a:p>
          <a:p>
            <a:endParaRPr lang="en-GB" sz="1800" b="1" dirty="0">
              <a:solidFill>
                <a:schemeClr val="tx2"/>
              </a:solidFill>
            </a:endParaRPr>
          </a:p>
          <a:p>
            <a:pPr marL="0" indent="0">
              <a:buNone/>
            </a:pPr>
            <a:r>
              <a:rPr lang="en-GB" sz="1800" b="1" dirty="0">
                <a:solidFill>
                  <a:schemeClr val="tx2"/>
                </a:solidFill>
              </a:rPr>
              <a:t>“Target those people who need assistance most” </a:t>
            </a:r>
          </a:p>
          <a:p>
            <a:pPr marL="0" indent="0">
              <a:buNone/>
            </a:pPr>
            <a:endParaRPr lang="en-GB" sz="1800" dirty="0">
              <a:solidFill>
                <a:schemeClr val="tx2"/>
              </a:solidFill>
            </a:endParaRPr>
          </a:p>
          <a:p>
            <a:pPr marL="0" indent="0">
              <a:buNone/>
            </a:pPr>
            <a:r>
              <a:rPr lang="en-GB" sz="1800" b="1" dirty="0">
                <a:solidFill>
                  <a:schemeClr val="tx2"/>
                </a:solidFill>
              </a:rPr>
              <a:t>“You should look to collaborate with other organisations including local authorities, suppliers and those in the charity secto</a:t>
            </a:r>
            <a:r>
              <a:rPr lang="en-GB" sz="1800" dirty="0">
                <a:solidFill>
                  <a:schemeClr val="tx2"/>
                </a:solidFill>
              </a:rPr>
              <a:t>r”</a:t>
            </a:r>
          </a:p>
          <a:p>
            <a:pPr marL="0" indent="0">
              <a:buNone/>
            </a:pPr>
            <a:endParaRPr lang="en-GB" sz="1800" b="1" dirty="0">
              <a:solidFill>
                <a:schemeClr val="tx2"/>
              </a:solidFill>
            </a:endParaRPr>
          </a:p>
          <a:p>
            <a:pPr marL="0" indent="0">
              <a:buNone/>
            </a:pPr>
            <a:r>
              <a:rPr lang="en-GB" sz="1800" b="1" dirty="0">
                <a:solidFill>
                  <a:schemeClr val="tx2"/>
                </a:solidFill>
              </a:rPr>
              <a:t>“Make sure that information on what help is out there is easy to access for those in need”</a:t>
            </a:r>
          </a:p>
          <a:p>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33</a:t>
            </a:fld>
            <a:endParaRPr lang="en-GB" dirty="0"/>
          </a:p>
        </p:txBody>
      </p:sp>
      <p:sp>
        <p:nvSpPr>
          <p:cNvPr id="5" name="Rounded Rectangle 4"/>
          <p:cNvSpPr/>
          <p:nvPr/>
        </p:nvSpPr>
        <p:spPr>
          <a:xfrm>
            <a:off x="167556" y="1244724"/>
            <a:ext cx="8496944" cy="468052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9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Warm Home Assistance scheme</a:t>
            </a:r>
          </a:p>
        </p:txBody>
      </p:sp>
      <p:sp>
        <p:nvSpPr>
          <p:cNvPr id="5" name="Content Placeholder 4"/>
          <p:cNvSpPr>
            <a:spLocks noGrp="1"/>
          </p:cNvSpPr>
          <p:nvPr>
            <p:ph idx="1"/>
          </p:nvPr>
        </p:nvSpPr>
        <p:spPr/>
        <p:txBody>
          <a:bodyPr/>
          <a:lstStyle/>
          <a:p>
            <a:pPr marL="0" indent="0">
              <a:buNone/>
            </a:pPr>
            <a:endParaRPr lang="en-GB" sz="1800" dirty="0"/>
          </a:p>
          <a:p>
            <a:endParaRPr lang="en-GB" dirty="0"/>
          </a:p>
        </p:txBody>
      </p:sp>
      <p:sp>
        <p:nvSpPr>
          <p:cNvPr id="2" name="Slide Number Placeholder 1"/>
          <p:cNvSpPr>
            <a:spLocks noGrp="1"/>
          </p:cNvSpPr>
          <p:nvPr>
            <p:ph type="sldNum" sz="quarter" idx="12"/>
          </p:nvPr>
        </p:nvSpPr>
        <p:spPr/>
        <p:txBody>
          <a:bodyPr/>
          <a:lstStyle/>
          <a:p>
            <a:fld id="{490165BC-DBA7-4530-8926-81165AFC8D69}" type="slidenum">
              <a:rPr lang="en-GB" smtClean="0">
                <a:solidFill>
                  <a:srgbClr val="445A69"/>
                </a:solidFill>
              </a:rPr>
              <a:pPr/>
              <a:t>34</a:t>
            </a:fld>
            <a:endParaRPr lang="en-GB" dirty="0">
              <a:solidFill>
                <a:srgbClr val="445A6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03307788"/>
              </p:ext>
            </p:extLst>
          </p:nvPr>
        </p:nvGraphicFramePr>
        <p:xfrm>
          <a:off x="539552" y="1340768"/>
          <a:ext cx="7776864" cy="4176464"/>
        </p:xfrm>
        <a:graphic>
          <a:graphicData uri="http://schemas.openxmlformats.org/drawingml/2006/table">
            <a:tbl>
              <a:tblPr firstRow="1" bandRow="1">
                <a:tableStyleId>{5C22544A-7EE6-4342-B048-85BDC9FD1C3A}</a:tableStyleId>
              </a:tblPr>
              <a:tblGrid>
                <a:gridCol w="1925339">
                  <a:extLst>
                    <a:ext uri="{9D8B030D-6E8A-4147-A177-3AD203B41FA5}">
                      <a16:colId xmlns="" xmlns:a16="http://schemas.microsoft.com/office/drawing/2014/main" val="20000"/>
                    </a:ext>
                  </a:extLst>
                </a:gridCol>
                <a:gridCol w="1333535">
                  <a:extLst>
                    <a:ext uri="{9D8B030D-6E8A-4147-A177-3AD203B41FA5}">
                      <a16:colId xmlns="" xmlns:a16="http://schemas.microsoft.com/office/drawing/2014/main" val="20001"/>
                    </a:ext>
                  </a:extLst>
                </a:gridCol>
                <a:gridCol w="1259112">
                  <a:extLst>
                    <a:ext uri="{9D8B030D-6E8A-4147-A177-3AD203B41FA5}">
                      <a16:colId xmlns="" xmlns:a16="http://schemas.microsoft.com/office/drawing/2014/main" val="20002"/>
                    </a:ext>
                  </a:extLst>
                </a:gridCol>
                <a:gridCol w="3258878">
                  <a:extLst>
                    <a:ext uri="{9D8B030D-6E8A-4147-A177-3AD203B41FA5}">
                      <a16:colId xmlns="" xmlns:a16="http://schemas.microsoft.com/office/drawing/2014/main" val="20003"/>
                    </a:ext>
                  </a:extLst>
                </a:gridCol>
              </a:tblGrid>
              <a:tr h="563552">
                <a:tc>
                  <a:txBody>
                    <a:bodyPr/>
                    <a:lstStyle/>
                    <a:p>
                      <a:endParaRPr lang="en-GB" sz="1800" dirty="0">
                        <a:solidFill>
                          <a:schemeClr val="bg1"/>
                        </a:solidFill>
                        <a:latin typeface="Arial" panose="020B0604020202020204" pitchFamily="34" charset="0"/>
                        <a:cs typeface="Arial" panose="020B0604020202020204" pitchFamily="34" charset="0"/>
                      </a:endParaRPr>
                    </a:p>
                  </a:txBody>
                  <a:tcPr/>
                </a:tc>
                <a:tc>
                  <a:txBody>
                    <a:bodyPr/>
                    <a:lstStyle/>
                    <a:p>
                      <a:r>
                        <a:rPr lang="en-GB" sz="1400" dirty="0">
                          <a:solidFill>
                            <a:schemeClr val="bg1"/>
                          </a:solidFill>
                          <a:latin typeface="Arial" panose="020B0604020202020204" pitchFamily="34" charset="0"/>
                          <a:cs typeface="Arial" panose="020B0604020202020204" pitchFamily="34" charset="0"/>
                        </a:rPr>
                        <a:t>Connections</a:t>
                      </a:r>
                    </a:p>
                  </a:txBody>
                  <a:tcPr/>
                </a:tc>
                <a:tc>
                  <a:txBody>
                    <a:bodyPr/>
                    <a:lstStyle/>
                    <a:p>
                      <a:r>
                        <a:rPr lang="en-GB" sz="1400" dirty="0">
                          <a:solidFill>
                            <a:schemeClr val="bg1"/>
                          </a:solidFill>
                          <a:latin typeface="Arial" panose="020B0604020202020204" pitchFamily="34" charset="0"/>
                          <a:cs typeface="Arial" panose="020B0604020202020204" pitchFamily="34" charset="0"/>
                        </a:rPr>
                        <a:t>Mains laid</a:t>
                      </a:r>
                    </a:p>
                  </a:txBody>
                  <a:tcPr/>
                </a:tc>
                <a:tc>
                  <a:txBody>
                    <a:bodyPr/>
                    <a:lstStyle/>
                    <a:p>
                      <a:r>
                        <a:rPr lang="en-GB" sz="1400" dirty="0">
                          <a:solidFill>
                            <a:schemeClr val="bg1"/>
                          </a:solidFill>
                          <a:latin typeface="Arial" panose="020B0604020202020204" pitchFamily="34" charset="0"/>
                          <a:cs typeface="Arial" panose="020B0604020202020204" pitchFamily="34" charset="0"/>
                        </a:rPr>
                        <a:t>Notes</a:t>
                      </a:r>
                    </a:p>
                  </a:txBody>
                  <a:tcPr/>
                </a:tc>
                <a:extLst>
                  <a:ext uri="{0D108BD9-81ED-4DB2-BD59-A6C34878D82A}">
                    <a16:rowId xmlns="" xmlns:a16="http://schemas.microsoft.com/office/drawing/2014/main" val="10000"/>
                  </a:ext>
                </a:extLst>
              </a:tr>
              <a:tr h="1250623">
                <a:tc>
                  <a:txBody>
                    <a:bodyPr/>
                    <a:lstStyle/>
                    <a:p>
                      <a:r>
                        <a:rPr lang="en-GB" sz="1400" b="1" dirty="0">
                          <a:solidFill>
                            <a:schemeClr val="tx2"/>
                          </a:solidFill>
                          <a:latin typeface="Arial" panose="020B0604020202020204" pitchFamily="34" charset="0"/>
                          <a:cs typeface="Arial" panose="020B0604020202020204" pitchFamily="34" charset="0"/>
                        </a:rPr>
                        <a:t>Original RIIO GD1 output</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10,800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43km</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Over 13,500</a:t>
                      </a:r>
                      <a:r>
                        <a:rPr lang="en-GB" sz="1400" baseline="0" dirty="0">
                          <a:solidFill>
                            <a:schemeClr val="tx2"/>
                          </a:solidFill>
                          <a:latin typeface="Arial" panose="020B0604020202020204" pitchFamily="34" charset="0"/>
                          <a:cs typeface="Arial" panose="020B0604020202020204" pitchFamily="34" charset="0"/>
                        </a:rPr>
                        <a:t> </a:t>
                      </a:r>
                      <a:r>
                        <a:rPr lang="en-GB" sz="1400" dirty="0">
                          <a:solidFill>
                            <a:schemeClr val="tx2"/>
                          </a:solidFill>
                          <a:latin typeface="Arial" panose="020B0604020202020204" pitchFamily="34" charset="0"/>
                          <a:cs typeface="Arial" panose="020B0604020202020204" pitchFamily="34" charset="0"/>
                        </a:rPr>
                        <a:t> connections made since 2009 plus 450 connections and 12km on ARBED 2</a:t>
                      </a:r>
                    </a:p>
                    <a:p>
                      <a:endParaRPr lang="en-GB" sz="1400" dirty="0">
                        <a:solidFill>
                          <a:schemeClr val="tx2"/>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 xmlns:a16="http://schemas.microsoft.com/office/drawing/2014/main" val="10001"/>
                  </a:ext>
                </a:extLst>
              </a:tr>
              <a:tr h="694791">
                <a:tc>
                  <a:txBody>
                    <a:bodyPr/>
                    <a:lstStyle/>
                    <a:p>
                      <a:r>
                        <a:rPr lang="en-GB" sz="1400" b="1" dirty="0">
                          <a:solidFill>
                            <a:schemeClr val="tx2"/>
                          </a:solidFill>
                          <a:latin typeface="Arial" panose="020B0604020202020204" pitchFamily="34" charset="0"/>
                          <a:cs typeface="Arial" panose="020B0604020202020204" pitchFamily="34" charset="0"/>
                        </a:rPr>
                        <a:t>RIIO- GD1</a:t>
                      </a:r>
                    </a:p>
                    <a:p>
                      <a:r>
                        <a:rPr lang="en-GB" sz="1400" b="1" baseline="0" dirty="0">
                          <a:solidFill>
                            <a:schemeClr val="tx2"/>
                          </a:solidFill>
                          <a:latin typeface="Arial" panose="020B0604020202020204" pitchFamily="34" charset="0"/>
                          <a:cs typeface="Arial" panose="020B0604020202020204" pitchFamily="34" charset="0"/>
                        </a:rPr>
                        <a:t>4 year output</a:t>
                      </a:r>
                      <a:endParaRPr lang="en-GB" sz="1400" b="1" dirty="0">
                        <a:solidFill>
                          <a:schemeClr val="tx2"/>
                        </a:solidFill>
                        <a:latin typeface="Arial" panose="020B0604020202020204" pitchFamily="34" charset="0"/>
                        <a:cs typeface="Arial" panose="020B0604020202020204" pitchFamily="34" charset="0"/>
                      </a:endParaRP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7,350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34km</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Compared to 4 year forecast of 7,280 to Ofgem </a:t>
                      </a:r>
                    </a:p>
                  </a:txBody>
                  <a:tcPr>
                    <a:solidFill>
                      <a:schemeClr val="accent3"/>
                    </a:solidFill>
                  </a:tcPr>
                </a:tc>
                <a:extLst>
                  <a:ext uri="{0D108BD9-81ED-4DB2-BD59-A6C34878D82A}">
                    <a16:rowId xmlns="" xmlns:a16="http://schemas.microsoft.com/office/drawing/2014/main" val="10002"/>
                  </a:ext>
                </a:extLst>
              </a:tr>
              <a:tr h="972707">
                <a:tc>
                  <a:txBody>
                    <a:bodyPr/>
                    <a:lstStyle/>
                    <a:p>
                      <a:r>
                        <a:rPr lang="en-GB" sz="1400" b="1" dirty="0">
                          <a:solidFill>
                            <a:schemeClr val="tx2"/>
                          </a:solidFill>
                          <a:latin typeface="Arial" panose="020B0604020202020204" pitchFamily="34" charset="0"/>
                          <a:cs typeface="Arial" panose="020B0604020202020204" pitchFamily="34" charset="0"/>
                        </a:rPr>
                        <a:t>Revised output for RIIO-GD1</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12,590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55km</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Approved</a:t>
                      </a:r>
                      <a:r>
                        <a:rPr lang="en-GB" sz="1400" baseline="0" dirty="0">
                          <a:solidFill>
                            <a:schemeClr val="tx2"/>
                          </a:solidFill>
                          <a:latin typeface="Arial" panose="020B0604020202020204" pitchFamily="34" charset="0"/>
                          <a:cs typeface="Arial" panose="020B0604020202020204" pitchFamily="34" charset="0"/>
                        </a:rPr>
                        <a:t> by Ofgem in September 2015 with additional £2.2m allowance</a:t>
                      </a:r>
                      <a:endParaRPr lang="en-GB" sz="1400" dirty="0">
                        <a:solidFill>
                          <a:schemeClr val="tx2"/>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 xmlns:a16="http://schemas.microsoft.com/office/drawing/2014/main" val="10003"/>
                  </a:ext>
                </a:extLst>
              </a:tr>
              <a:tr h="694791">
                <a:tc>
                  <a:txBody>
                    <a:bodyPr/>
                    <a:lstStyle/>
                    <a:p>
                      <a:r>
                        <a:rPr lang="en-GB" sz="1400" b="1" dirty="0">
                          <a:solidFill>
                            <a:schemeClr val="tx2"/>
                          </a:solidFill>
                          <a:latin typeface="Arial" panose="020B0604020202020204" pitchFamily="34" charset="0"/>
                          <a:cs typeface="Arial" panose="020B0604020202020204" pitchFamily="34" charset="0"/>
                        </a:rPr>
                        <a:t>Minimum</a:t>
                      </a:r>
                      <a:r>
                        <a:rPr lang="en-GB" sz="1400" b="1" baseline="0" dirty="0">
                          <a:solidFill>
                            <a:schemeClr val="tx2"/>
                          </a:solidFill>
                          <a:latin typeface="Arial" panose="020B0604020202020204" pitchFamily="34" charset="0"/>
                          <a:cs typeface="Arial" panose="020B0604020202020204" pitchFamily="34" charset="0"/>
                        </a:rPr>
                        <a:t> target for 4 years</a:t>
                      </a:r>
                      <a:endParaRPr lang="en-GB" sz="1400" b="1" dirty="0">
                        <a:solidFill>
                          <a:schemeClr val="tx2"/>
                        </a:solidFill>
                        <a:latin typeface="Arial" panose="020B0604020202020204" pitchFamily="34" charset="0"/>
                        <a:cs typeface="Arial" panose="020B0604020202020204" pitchFamily="34" charset="0"/>
                      </a:endParaRP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5,240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21km</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Unit cost per connection £1,355 </a:t>
                      </a:r>
                    </a:p>
                  </a:txBody>
                  <a:tcPr>
                    <a:solidFill>
                      <a:schemeClr val="accent3"/>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1319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Warm Home Assistance v ECO2T</a:t>
            </a:r>
          </a:p>
        </p:txBody>
      </p:sp>
      <p:sp>
        <p:nvSpPr>
          <p:cNvPr id="5" name="Content Placeholder 4"/>
          <p:cNvSpPr>
            <a:spLocks noGrp="1"/>
          </p:cNvSpPr>
          <p:nvPr>
            <p:ph sz="half" idx="1"/>
          </p:nvPr>
        </p:nvSpPr>
        <p:spPr>
          <a:xfrm>
            <a:off x="457200" y="1600201"/>
            <a:ext cx="4038600" cy="2188839"/>
          </a:xfrm>
          <a:ln>
            <a:solidFill>
              <a:schemeClr val="accent5"/>
            </a:solidFill>
          </a:ln>
        </p:spPr>
        <p:txBody>
          <a:bodyPr>
            <a:normAutofit/>
          </a:bodyPr>
          <a:lstStyle/>
          <a:p>
            <a:pPr marL="0" indent="0" algn="ctr">
              <a:buNone/>
            </a:pPr>
            <a:r>
              <a:rPr lang="en-GB" sz="1600" b="1" dirty="0">
                <a:solidFill>
                  <a:schemeClr val="tx2"/>
                </a:solidFill>
              </a:rPr>
              <a:t>Warm Home Assistance</a:t>
            </a:r>
          </a:p>
          <a:p>
            <a:pPr marL="0" indent="0" algn="ctr">
              <a:buNone/>
            </a:pPr>
            <a:endParaRPr lang="en-GB" sz="1600" b="1" u="sng" dirty="0">
              <a:solidFill>
                <a:schemeClr val="tx2"/>
              </a:solidFill>
            </a:endParaRPr>
          </a:p>
          <a:p>
            <a:r>
              <a:rPr lang="en-GB" sz="1600" dirty="0">
                <a:solidFill>
                  <a:schemeClr val="tx2"/>
                </a:solidFill>
              </a:rPr>
              <a:t>Fund the mains and services to the property</a:t>
            </a:r>
          </a:p>
          <a:p>
            <a:r>
              <a:rPr lang="en-GB" sz="1600" dirty="0">
                <a:solidFill>
                  <a:schemeClr val="tx2"/>
                </a:solidFill>
              </a:rPr>
              <a:t>Fund the supply to a District heating system</a:t>
            </a:r>
          </a:p>
        </p:txBody>
      </p:sp>
      <p:sp>
        <p:nvSpPr>
          <p:cNvPr id="6" name="Content Placeholder 5"/>
          <p:cNvSpPr>
            <a:spLocks noGrp="1"/>
          </p:cNvSpPr>
          <p:nvPr>
            <p:ph sz="half" idx="2"/>
          </p:nvPr>
        </p:nvSpPr>
        <p:spPr>
          <a:xfrm>
            <a:off x="4709864" y="1600201"/>
            <a:ext cx="4038600" cy="2188839"/>
          </a:xfrm>
          <a:ln>
            <a:solidFill>
              <a:schemeClr val="accent5"/>
            </a:solidFill>
          </a:ln>
        </p:spPr>
        <p:txBody>
          <a:bodyPr>
            <a:noAutofit/>
          </a:bodyPr>
          <a:lstStyle/>
          <a:p>
            <a:pPr marL="0" indent="0" algn="ctr">
              <a:buNone/>
            </a:pPr>
            <a:r>
              <a:rPr lang="en-GB" sz="1600" b="1" dirty="0">
                <a:solidFill>
                  <a:schemeClr val="tx2"/>
                </a:solidFill>
              </a:rPr>
              <a:t>ECO2T scheme</a:t>
            </a:r>
          </a:p>
          <a:p>
            <a:pPr marL="0" indent="0">
              <a:buNone/>
            </a:pPr>
            <a:endParaRPr lang="en-GB" sz="1600" b="1" dirty="0">
              <a:solidFill>
                <a:schemeClr val="tx2"/>
              </a:solidFill>
            </a:endParaRPr>
          </a:p>
          <a:p>
            <a:r>
              <a:rPr lang="en-GB" sz="1600" dirty="0">
                <a:solidFill>
                  <a:schemeClr val="tx2"/>
                </a:solidFill>
              </a:rPr>
              <a:t>Insulation measures</a:t>
            </a:r>
          </a:p>
          <a:p>
            <a:r>
              <a:rPr lang="en-GB" sz="1600" dirty="0">
                <a:solidFill>
                  <a:schemeClr val="tx2"/>
                </a:solidFill>
              </a:rPr>
              <a:t>Repair of heating systems</a:t>
            </a:r>
          </a:p>
          <a:p>
            <a:r>
              <a:rPr lang="en-GB" sz="1600" dirty="0">
                <a:solidFill>
                  <a:schemeClr val="tx2"/>
                </a:solidFill>
              </a:rPr>
              <a:t>Replacement boilers / heaters</a:t>
            </a:r>
          </a:p>
          <a:p>
            <a:r>
              <a:rPr lang="en-GB" sz="1600" dirty="0">
                <a:solidFill>
                  <a:schemeClr val="tx2"/>
                </a:solidFill>
              </a:rPr>
              <a:t>New heating systems</a:t>
            </a:r>
          </a:p>
          <a:p>
            <a:r>
              <a:rPr lang="en-GB" sz="1600" dirty="0">
                <a:solidFill>
                  <a:schemeClr val="tx2"/>
                </a:solidFill>
              </a:rPr>
              <a:t>District heat systems</a:t>
            </a:r>
          </a:p>
        </p:txBody>
      </p:sp>
      <p:sp>
        <p:nvSpPr>
          <p:cNvPr id="4" name="Slide Number Placeholder 3"/>
          <p:cNvSpPr>
            <a:spLocks noGrp="1"/>
          </p:cNvSpPr>
          <p:nvPr>
            <p:ph type="sldNum" sz="quarter" idx="12"/>
          </p:nvPr>
        </p:nvSpPr>
        <p:spPr/>
        <p:txBody>
          <a:bodyPr/>
          <a:lstStyle/>
          <a:p>
            <a:fld id="{490165BC-DBA7-4530-8926-81165AFC8D69}" type="slidenum">
              <a:rPr lang="en-GB" smtClean="0"/>
              <a:t>35</a:t>
            </a:fld>
            <a:endParaRPr lang="en-GB" dirty="0"/>
          </a:p>
        </p:txBody>
      </p:sp>
      <p:sp>
        <p:nvSpPr>
          <p:cNvPr id="3" name="TextBox 2"/>
          <p:cNvSpPr txBox="1"/>
          <p:nvPr/>
        </p:nvSpPr>
        <p:spPr>
          <a:xfrm>
            <a:off x="467544" y="4149080"/>
            <a:ext cx="8280920" cy="1077218"/>
          </a:xfrm>
          <a:prstGeom prst="rect">
            <a:avLst/>
          </a:prstGeom>
          <a:solidFill>
            <a:schemeClr val="accent5"/>
          </a:solid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We will continue to work with our fuel poor partners to develop relationships with Local Authorities, energy suppliers and other organisations, with access to the ECO2T funding, to maximise the number of connections under our scheme supported by access to low-cost loans</a:t>
            </a:r>
          </a:p>
        </p:txBody>
      </p:sp>
    </p:spTree>
    <p:extLst>
      <p:ext uri="{BB962C8B-B14F-4D97-AF65-F5344CB8AC3E}">
        <p14:creationId xmlns:p14="http://schemas.microsoft.com/office/powerpoint/2010/main" val="7204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a:t>Current active collaboration</a:t>
            </a:r>
          </a:p>
        </p:txBody>
      </p:sp>
      <p:sp>
        <p:nvSpPr>
          <p:cNvPr id="5" name="Slide Number Placeholder 4"/>
          <p:cNvSpPr>
            <a:spLocks noGrp="1"/>
          </p:cNvSpPr>
          <p:nvPr>
            <p:ph type="sldNum" sz="quarter" idx="12"/>
          </p:nvPr>
        </p:nvSpPr>
        <p:spPr/>
        <p:txBody>
          <a:bodyPr/>
          <a:lstStyle/>
          <a:p>
            <a:fld id="{490165BC-DBA7-4530-8926-81165AFC8D69}" type="slidenum">
              <a:rPr lang="en-GB" smtClean="0"/>
              <a:t>36</a:t>
            </a:fld>
            <a:endParaRPr lang="en-GB" dirty="0"/>
          </a:p>
        </p:txBody>
      </p:sp>
      <p:sp>
        <p:nvSpPr>
          <p:cNvPr id="8" name="Content Placeholder 7"/>
          <p:cNvSpPr>
            <a:spLocks noGrp="1"/>
          </p:cNvSpPr>
          <p:nvPr>
            <p:ph idx="1"/>
          </p:nvPr>
        </p:nvSpPr>
        <p:spPr>
          <a:xfrm>
            <a:off x="457200" y="1667941"/>
            <a:ext cx="8229600" cy="4857403"/>
          </a:xfrm>
        </p:spPr>
        <p:txBody>
          <a:bodyPr>
            <a:normAutofit/>
          </a:bodyPr>
          <a:lstStyle/>
          <a:p>
            <a:endParaRPr lang="en-GB" sz="2400" dirty="0">
              <a:solidFill>
                <a:schemeClr val="tx2"/>
              </a:solidFill>
            </a:endParaRPr>
          </a:p>
          <a:p>
            <a:endParaRPr lang="en-GB" sz="2400" dirty="0">
              <a:solidFill>
                <a:schemeClr val="tx2"/>
              </a:solidFill>
            </a:endParaRPr>
          </a:p>
        </p:txBody>
      </p:sp>
      <p:graphicFrame>
        <p:nvGraphicFramePr>
          <p:cNvPr id="3" name="Diagram 2"/>
          <p:cNvGraphicFramePr/>
          <p:nvPr>
            <p:extLst>
              <p:ext uri="{D42A27DB-BD31-4B8C-83A1-F6EECF244321}">
                <p14:modId xmlns:p14="http://schemas.microsoft.com/office/powerpoint/2010/main" val="2492635216"/>
              </p:ext>
            </p:extLst>
          </p:nvPr>
        </p:nvGraphicFramePr>
        <p:xfrm>
          <a:off x="899592" y="1124744"/>
          <a:ext cx="741682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635896" y="2924944"/>
            <a:ext cx="2088232"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Wales &amp; West Utilities</a:t>
            </a:r>
          </a:p>
        </p:txBody>
      </p:sp>
    </p:spTree>
    <p:extLst>
      <p:ext uri="{BB962C8B-B14F-4D97-AF65-F5344CB8AC3E}">
        <p14:creationId xmlns:p14="http://schemas.microsoft.com/office/powerpoint/2010/main" val="131241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3528" y="1322636"/>
            <a:ext cx="8352928" cy="4320480"/>
          </a:xfrm>
          <a:prstGeom prst="roundRect">
            <a:avLst/>
          </a:prstGeom>
          <a:solidFill>
            <a:srgbClr val="1CBEC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a:t>Fuel poor hubs</a:t>
            </a:r>
          </a:p>
        </p:txBody>
      </p:sp>
      <p:sp>
        <p:nvSpPr>
          <p:cNvPr id="6" name="Content Placeholder 5"/>
          <p:cNvSpPr>
            <a:spLocks noGrp="1"/>
          </p:cNvSpPr>
          <p:nvPr>
            <p:ph idx="1"/>
          </p:nvPr>
        </p:nvSpPr>
        <p:spPr>
          <a:xfrm>
            <a:off x="457200" y="1523925"/>
            <a:ext cx="8229600" cy="4857403"/>
          </a:xfrm>
        </p:spPr>
        <p:txBody>
          <a:bodyPr>
            <a:normAutofit/>
          </a:bodyPr>
          <a:lstStyle/>
          <a:p>
            <a:r>
              <a:rPr lang="en-GB" sz="2000" dirty="0">
                <a:solidFill>
                  <a:schemeClr val="bg1"/>
                </a:solidFill>
              </a:rPr>
              <a:t>Trails in Cardiff and Flintshire are drawing to a close</a:t>
            </a:r>
          </a:p>
          <a:p>
            <a:r>
              <a:rPr lang="en-GB" sz="2000" b="1" dirty="0">
                <a:solidFill>
                  <a:schemeClr val="bg1"/>
                </a:solidFill>
              </a:rPr>
              <a:t>£50k </a:t>
            </a:r>
            <a:r>
              <a:rPr lang="en-GB" sz="2000" dirty="0">
                <a:solidFill>
                  <a:schemeClr val="bg1"/>
                </a:solidFill>
              </a:rPr>
              <a:t>investment from Wales &amp; West Utilities to win funding and support Care &amp; Repair worker</a:t>
            </a:r>
          </a:p>
          <a:p>
            <a:r>
              <a:rPr lang="en-GB" sz="2000" dirty="0">
                <a:solidFill>
                  <a:schemeClr val="bg1"/>
                </a:solidFill>
              </a:rPr>
              <a:t>Councils have attracted £530k in funding from National Energy Action (NEA) fund and match funding</a:t>
            </a:r>
          </a:p>
          <a:p>
            <a:r>
              <a:rPr lang="en-GB" sz="2000" dirty="0">
                <a:solidFill>
                  <a:schemeClr val="bg1"/>
                </a:solidFill>
              </a:rPr>
              <a:t>Focused on GP referrals of those with health conditions</a:t>
            </a:r>
          </a:p>
          <a:p>
            <a:r>
              <a:rPr lang="en-GB" sz="2000" b="1" dirty="0">
                <a:solidFill>
                  <a:schemeClr val="bg1"/>
                </a:solidFill>
              </a:rPr>
              <a:t>280 people </a:t>
            </a:r>
            <a:r>
              <a:rPr lang="en-GB" sz="2000" dirty="0">
                <a:solidFill>
                  <a:schemeClr val="bg1"/>
                </a:solidFill>
              </a:rPr>
              <a:t>have been engaged and received measures from financial and energy advice through to new boilers </a:t>
            </a:r>
          </a:p>
          <a:p>
            <a:r>
              <a:rPr lang="en-GB" sz="2000" dirty="0">
                <a:solidFill>
                  <a:schemeClr val="bg1"/>
                </a:solidFill>
              </a:rPr>
              <a:t>Money and carbon savings are being calculated for final NEA report</a:t>
            </a:r>
          </a:p>
          <a:p>
            <a:r>
              <a:rPr lang="en-GB" sz="2000" dirty="0">
                <a:solidFill>
                  <a:schemeClr val="bg1"/>
                </a:solidFill>
              </a:rPr>
              <a:t>Conclusion is that these hubs provide real support and make a difference to the most vulnerable in society</a:t>
            </a:r>
          </a:p>
        </p:txBody>
      </p:sp>
      <p:sp>
        <p:nvSpPr>
          <p:cNvPr id="5" name="Slide Number Placeholder 4"/>
          <p:cNvSpPr>
            <a:spLocks noGrp="1"/>
          </p:cNvSpPr>
          <p:nvPr>
            <p:ph type="sldNum" sz="quarter" idx="12"/>
          </p:nvPr>
        </p:nvSpPr>
        <p:spPr/>
        <p:txBody>
          <a:bodyPr/>
          <a:lstStyle/>
          <a:p>
            <a:fld id="{490165BC-DBA7-4530-8926-81165AFC8D69}" type="slidenum">
              <a:rPr lang="en-GB" smtClean="0"/>
              <a:t>37</a:t>
            </a:fld>
            <a:endParaRPr lang="en-GB" dirty="0"/>
          </a:p>
        </p:txBody>
      </p:sp>
    </p:spTree>
    <p:extLst>
      <p:ext uri="{BB962C8B-B14F-4D97-AF65-F5344CB8AC3E}">
        <p14:creationId xmlns:p14="http://schemas.microsoft.com/office/powerpoint/2010/main" val="12661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Communication</a:t>
            </a:r>
          </a:p>
        </p:txBody>
      </p:sp>
      <p:sp>
        <p:nvSpPr>
          <p:cNvPr id="5" name="Slide Number Placeholder 4"/>
          <p:cNvSpPr>
            <a:spLocks noGrp="1"/>
          </p:cNvSpPr>
          <p:nvPr>
            <p:ph type="sldNum" sz="quarter" idx="12"/>
          </p:nvPr>
        </p:nvSpPr>
        <p:spPr/>
        <p:txBody>
          <a:bodyPr/>
          <a:lstStyle/>
          <a:p>
            <a:fld id="{490165BC-DBA7-4530-8926-81165AFC8D69}" type="slidenum">
              <a:rPr lang="en-GB" smtClean="0"/>
              <a:t>38</a:t>
            </a:fld>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281" y="0"/>
            <a:ext cx="1658719" cy="156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251520" y="1568205"/>
            <a:ext cx="8499478" cy="4857403"/>
          </a:xfrm>
        </p:spPr>
        <p:txBody>
          <a:bodyPr>
            <a:normAutofit/>
          </a:bodyPr>
          <a:lstStyle/>
          <a:p>
            <a:r>
              <a:rPr lang="en-GB" sz="1800" dirty="0">
                <a:solidFill>
                  <a:schemeClr val="tx2"/>
                </a:solidFill>
              </a:rPr>
              <a:t>Warm Home Assistance scheme literature rebranded and simplified</a:t>
            </a:r>
            <a:br>
              <a:rPr lang="en-GB" sz="1800" dirty="0">
                <a:solidFill>
                  <a:schemeClr val="tx2"/>
                </a:solidFill>
              </a:rPr>
            </a:br>
            <a:endParaRPr lang="en-GB" sz="1800" dirty="0">
              <a:solidFill>
                <a:schemeClr val="tx2"/>
              </a:solidFill>
            </a:endParaRPr>
          </a:p>
          <a:p>
            <a:r>
              <a:rPr lang="en-GB" sz="1800" dirty="0">
                <a:solidFill>
                  <a:schemeClr val="tx2"/>
                </a:solidFill>
              </a:rPr>
              <a:t>Communicated scheme to all MPs, AMs, Local Authorities and Housing Associations</a:t>
            </a:r>
            <a:br>
              <a:rPr lang="en-GB" sz="1800" dirty="0">
                <a:solidFill>
                  <a:schemeClr val="tx2"/>
                </a:solidFill>
              </a:rPr>
            </a:br>
            <a:endParaRPr lang="en-GB" sz="1800" dirty="0">
              <a:solidFill>
                <a:schemeClr val="tx2"/>
              </a:solidFill>
            </a:endParaRPr>
          </a:p>
          <a:p>
            <a:r>
              <a:rPr lang="en-GB" sz="1800" dirty="0">
                <a:solidFill>
                  <a:schemeClr val="tx2"/>
                </a:solidFill>
              </a:rPr>
              <a:t>Regular articles in National Energy Action and private landlords magazines</a:t>
            </a:r>
            <a:br>
              <a:rPr lang="en-GB" sz="1800" dirty="0">
                <a:solidFill>
                  <a:schemeClr val="tx2"/>
                </a:solidFill>
              </a:rPr>
            </a:br>
            <a:endParaRPr lang="en-GB" sz="1800" dirty="0">
              <a:solidFill>
                <a:schemeClr val="tx2"/>
              </a:solidFill>
            </a:endParaRPr>
          </a:p>
          <a:p>
            <a:r>
              <a:rPr lang="en-GB" sz="1800" dirty="0">
                <a:solidFill>
                  <a:schemeClr val="tx2"/>
                </a:solidFill>
              </a:rPr>
              <a:t>Engaged with our Communications team to promote community events through press releases, posters and social media</a:t>
            </a:r>
            <a:br>
              <a:rPr lang="en-GB" sz="1800" dirty="0">
                <a:solidFill>
                  <a:schemeClr val="tx2"/>
                </a:solidFill>
              </a:rPr>
            </a:br>
            <a:endParaRPr lang="en-GB" sz="1800" dirty="0">
              <a:solidFill>
                <a:schemeClr val="tx2"/>
              </a:solidFill>
            </a:endParaRPr>
          </a:p>
          <a:p>
            <a:r>
              <a:rPr lang="en-GB" sz="1800" dirty="0">
                <a:solidFill>
                  <a:schemeClr val="tx2"/>
                </a:solidFill>
              </a:rPr>
              <a:t>Roll out of FRESH mapping data to more local authorities including Cornwall, Cardiff and Flintshire</a:t>
            </a:r>
          </a:p>
          <a:p>
            <a:endParaRPr lang="en-GB" sz="2400" dirty="0">
              <a:solidFill>
                <a:schemeClr val="tx2"/>
              </a:solidFill>
            </a:endParaRPr>
          </a:p>
        </p:txBody>
      </p:sp>
    </p:spTree>
    <p:extLst>
      <p:ext uri="{BB962C8B-B14F-4D97-AF65-F5344CB8AC3E}">
        <p14:creationId xmlns:p14="http://schemas.microsoft.com/office/powerpoint/2010/main" val="33263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Supporting the fuel poor – what we plan to do next</a:t>
            </a:r>
          </a:p>
        </p:txBody>
      </p:sp>
      <p:sp>
        <p:nvSpPr>
          <p:cNvPr id="3" name="Content Placeholder 2"/>
          <p:cNvSpPr>
            <a:spLocks noGrp="1"/>
          </p:cNvSpPr>
          <p:nvPr>
            <p:ph idx="1"/>
          </p:nvPr>
        </p:nvSpPr>
        <p:spPr/>
        <p:txBody>
          <a:bodyPr>
            <a:normAutofit/>
          </a:bodyPr>
          <a:lstStyle/>
          <a:p>
            <a:pPr marL="457200" lvl="1" indent="0">
              <a:buNone/>
            </a:pPr>
            <a:endParaRPr lang="en-GB" dirty="0"/>
          </a:p>
          <a:p>
            <a:pPr lvl="1"/>
            <a:endParaRPr lang="en-GB" dirty="0"/>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39</a:t>
            </a:fld>
            <a:endParaRPr lang="en-GB" dirty="0">
              <a:solidFill>
                <a:srgbClr val="445A6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28125703"/>
              </p:ext>
            </p:extLst>
          </p:nvPr>
        </p:nvGraphicFramePr>
        <p:xfrm>
          <a:off x="539553" y="1397000"/>
          <a:ext cx="7920880" cy="3336230"/>
        </p:xfrm>
        <a:graphic>
          <a:graphicData uri="http://schemas.openxmlformats.org/drawingml/2006/table">
            <a:tbl>
              <a:tblPr firstRow="1" bandRow="1">
                <a:tableStyleId>{5C22544A-7EE6-4342-B048-85BDC9FD1C3A}</a:tableStyleId>
              </a:tblPr>
              <a:tblGrid>
                <a:gridCol w="3096343">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260141">
                  <a:extLst>
                    <a:ext uri="{9D8B030D-6E8A-4147-A177-3AD203B41FA5}">
                      <a16:colId xmlns="" xmlns:a16="http://schemas.microsoft.com/office/drawing/2014/main" val="20002"/>
                    </a:ext>
                  </a:extLst>
                </a:gridCol>
                <a:gridCol w="1980220">
                  <a:extLst>
                    <a:ext uri="{9D8B030D-6E8A-4147-A177-3AD203B41FA5}">
                      <a16:colId xmlns="" xmlns:a16="http://schemas.microsoft.com/office/drawing/2014/main" val="20003"/>
                    </a:ext>
                  </a:extLst>
                </a:gridCol>
              </a:tblGrid>
              <a:tr h="723235">
                <a:tc>
                  <a:txBody>
                    <a:bodyPr/>
                    <a:lstStyle/>
                    <a:p>
                      <a:r>
                        <a:rPr lang="en-GB" sz="1600" dirty="0">
                          <a:solidFill>
                            <a:schemeClr val="accent6"/>
                          </a:solidFill>
                          <a:latin typeface="Arial" panose="020B0604020202020204" pitchFamily="34" charset="0"/>
                          <a:cs typeface="Arial" panose="020B0604020202020204" pitchFamily="34" charset="0"/>
                        </a:rPr>
                        <a:t>Initiative</a:t>
                      </a:r>
                    </a:p>
                  </a:txBody>
                  <a:tcPr>
                    <a:solidFill>
                      <a:srgbClr val="C5F808"/>
                    </a:solidFill>
                  </a:tcPr>
                </a:tc>
                <a:tc>
                  <a:txBody>
                    <a:bodyPr/>
                    <a:lstStyle/>
                    <a:p>
                      <a:r>
                        <a:rPr lang="en-GB" sz="1600" dirty="0">
                          <a:solidFill>
                            <a:schemeClr val="accent6"/>
                          </a:solidFill>
                          <a:latin typeface="Arial" panose="020B0604020202020204" pitchFamily="34" charset="0"/>
                          <a:cs typeface="Arial" panose="020B0604020202020204" pitchFamily="34" charset="0"/>
                        </a:rPr>
                        <a:t>Investment</a:t>
                      </a:r>
                    </a:p>
                  </a:txBody>
                  <a:tcPr>
                    <a:solidFill>
                      <a:srgbClr val="C5F808"/>
                    </a:solidFill>
                  </a:tcPr>
                </a:tc>
                <a:tc>
                  <a:txBody>
                    <a:bodyPr/>
                    <a:lstStyle/>
                    <a:p>
                      <a:r>
                        <a:rPr lang="en-GB" sz="1600" dirty="0">
                          <a:solidFill>
                            <a:schemeClr val="accent6"/>
                          </a:solidFill>
                          <a:latin typeface="Arial" panose="020B0604020202020204" pitchFamily="34" charset="0"/>
                          <a:cs typeface="Arial" panose="020B0604020202020204" pitchFamily="34" charset="0"/>
                        </a:rPr>
                        <a:t>Period</a:t>
                      </a:r>
                    </a:p>
                  </a:txBody>
                  <a:tcPr>
                    <a:solidFill>
                      <a:srgbClr val="C5F808"/>
                    </a:solidFill>
                  </a:tcPr>
                </a:tc>
                <a:tc>
                  <a:txBody>
                    <a:bodyPr/>
                    <a:lstStyle/>
                    <a:p>
                      <a:r>
                        <a:rPr lang="en-GB" sz="1600" dirty="0">
                          <a:solidFill>
                            <a:schemeClr val="accent6"/>
                          </a:solidFill>
                          <a:latin typeface="Arial" panose="020B0604020202020204" pitchFamily="34" charset="0"/>
                          <a:cs typeface="Arial" panose="020B0604020202020204" pitchFamily="34" charset="0"/>
                        </a:rPr>
                        <a:t>Customers helped</a:t>
                      </a:r>
                    </a:p>
                  </a:txBody>
                  <a:tcPr>
                    <a:solidFill>
                      <a:srgbClr val="C5F808"/>
                    </a:solidFill>
                  </a:tcPr>
                </a:tc>
                <a:extLst>
                  <a:ext uri="{0D108BD9-81ED-4DB2-BD59-A6C34878D82A}">
                    <a16:rowId xmlns="" xmlns:a16="http://schemas.microsoft.com/office/drawing/2014/main" val="10000"/>
                  </a:ext>
                </a:extLst>
              </a:tr>
              <a:tr h="723235">
                <a:tc>
                  <a:txBody>
                    <a:bodyPr/>
                    <a:lstStyle/>
                    <a:p>
                      <a:r>
                        <a:rPr lang="en-GB" sz="1400" dirty="0">
                          <a:solidFill>
                            <a:schemeClr val="bg1"/>
                          </a:solidFill>
                          <a:latin typeface="Arial" panose="020B0604020202020204" pitchFamily="34" charset="0"/>
                          <a:cs typeface="Arial" panose="020B0604020202020204" pitchFamily="34" charset="0"/>
                        </a:rPr>
                        <a:t>Roll out of FRESH</a:t>
                      </a:r>
                      <a:r>
                        <a:rPr lang="en-GB" sz="1400" baseline="0"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data mapping tools to local authorities to identify vulnerable households aiding targeting of funding </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£90k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2 years</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6 councils</a:t>
                      </a:r>
                    </a:p>
                    <a:p>
                      <a:r>
                        <a:rPr lang="en-GB" sz="1400" dirty="0">
                          <a:solidFill>
                            <a:schemeClr val="bg1"/>
                          </a:solidFill>
                          <a:latin typeface="Arial" panose="020B0604020202020204" pitchFamily="34" charset="0"/>
                          <a:cs typeface="Arial" panose="020B0604020202020204" pitchFamily="34" charset="0"/>
                        </a:rPr>
                        <a:t>600 homes receiving</a:t>
                      </a:r>
                      <a:r>
                        <a:rPr lang="en-GB" sz="1400" baseline="0" dirty="0">
                          <a:solidFill>
                            <a:schemeClr val="bg1"/>
                          </a:solidFill>
                          <a:latin typeface="Arial" panose="020B0604020202020204" pitchFamily="34" charset="0"/>
                          <a:cs typeface="Arial" panose="020B0604020202020204" pitchFamily="34" charset="0"/>
                        </a:rPr>
                        <a:t> energy efficiency measures</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extLst>
                  <a:ext uri="{0D108BD9-81ED-4DB2-BD59-A6C34878D82A}">
                    <a16:rowId xmlns="" xmlns:a16="http://schemas.microsoft.com/office/drawing/2014/main" val="10001"/>
                  </a:ext>
                </a:extLst>
              </a:tr>
              <a:tr h="723235">
                <a:tc>
                  <a:txBody>
                    <a:bodyPr/>
                    <a:lstStyle/>
                    <a:p>
                      <a:r>
                        <a:rPr lang="en-GB" sz="1400" dirty="0">
                          <a:solidFill>
                            <a:schemeClr val="bg1"/>
                          </a:solidFill>
                          <a:latin typeface="Arial" panose="020B0604020202020204" pitchFamily="34" charset="0"/>
                          <a:cs typeface="Arial" panose="020B0604020202020204" pitchFamily="34" charset="0"/>
                        </a:rPr>
                        <a:t>Expand fuel poor hubs following Cardiff and Flintshire trials (south west England and Wales)</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£390k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18 months</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6 councils</a:t>
                      </a:r>
                    </a:p>
                    <a:p>
                      <a:r>
                        <a:rPr lang="en-GB" sz="1400" baseline="0" dirty="0">
                          <a:solidFill>
                            <a:schemeClr val="bg1"/>
                          </a:solidFill>
                          <a:latin typeface="Arial" panose="020B0604020202020204" pitchFamily="34" charset="0"/>
                          <a:cs typeface="Arial" panose="020B0604020202020204" pitchFamily="34" charset="0"/>
                        </a:rPr>
                        <a:t>9,000 </a:t>
                      </a:r>
                      <a:r>
                        <a:rPr lang="en-GB" sz="1400" dirty="0">
                          <a:solidFill>
                            <a:schemeClr val="bg1"/>
                          </a:solidFill>
                          <a:latin typeface="Arial" panose="020B0604020202020204" pitchFamily="34" charset="0"/>
                          <a:cs typeface="Arial" panose="020B0604020202020204" pitchFamily="34" charset="0"/>
                        </a:rPr>
                        <a:t> homes given energy advice</a:t>
                      </a:r>
                    </a:p>
                    <a:p>
                      <a:r>
                        <a:rPr lang="en-GB" sz="1400" dirty="0">
                          <a:solidFill>
                            <a:schemeClr val="bg1"/>
                          </a:solidFill>
                          <a:latin typeface="Arial" panose="020B0604020202020204" pitchFamily="34" charset="0"/>
                          <a:cs typeface="Arial" panose="020B0604020202020204" pitchFamily="34" charset="0"/>
                        </a:rPr>
                        <a:t>600 gas installs</a:t>
                      </a:r>
                    </a:p>
                  </a:txBody>
                  <a:tcPr>
                    <a:solidFill>
                      <a:srgbClr val="1CBECA"/>
                    </a:solidFill>
                  </a:tcPr>
                </a:tc>
                <a:extLst>
                  <a:ext uri="{0D108BD9-81ED-4DB2-BD59-A6C34878D82A}">
                    <a16:rowId xmlns="" xmlns:a16="http://schemas.microsoft.com/office/drawing/2014/main" val="10002"/>
                  </a:ext>
                </a:extLst>
              </a:tr>
              <a:tr h="723235">
                <a:tc>
                  <a:txBody>
                    <a:bodyPr/>
                    <a:lstStyle/>
                    <a:p>
                      <a:r>
                        <a:rPr lang="en-GB" sz="1400" dirty="0">
                          <a:solidFill>
                            <a:schemeClr val="bg1"/>
                          </a:solidFill>
                          <a:latin typeface="Arial" panose="020B0604020202020204" pitchFamily="34" charset="0"/>
                          <a:cs typeface="Arial" panose="020B0604020202020204" pitchFamily="34" charset="0"/>
                        </a:rPr>
                        <a:t>Joint GDN trials of energy saving devices</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£15k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12 months</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TBC</a:t>
                      </a:r>
                    </a:p>
                  </a:txBody>
                  <a:tcPr>
                    <a:solidFill>
                      <a:srgbClr val="1CBECA"/>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496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268761"/>
            <a:ext cx="8229600" cy="4680520"/>
          </a:xfrm>
        </p:spPr>
        <p:txBody>
          <a:bodyPr/>
          <a:lstStyle/>
          <a:p>
            <a:endParaRPr lang="en-GB"/>
          </a:p>
        </p:txBody>
      </p:sp>
      <p:sp>
        <p:nvSpPr>
          <p:cNvPr id="4" name="Slide Number Placeholder 3"/>
          <p:cNvSpPr>
            <a:spLocks noGrp="1"/>
          </p:cNvSpPr>
          <p:nvPr>
            <p:ph type="sldNum" sz="quarter" idx="12"/>
          </p:nvPr>
        </p:nvSpPr>
        <p:spPr/>
        <p:txBody>
          <a:bodyPr/>
          <a:lstStyle/>
          <a:p>
            <a:fld id="{490165BC-DBA7-4530-8926-81165AFC8D69}" type="slidenum">
              <a:rPr lang="en-GB" smtClean="0"/>
              <a:t>4</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8788069" y="5788880"/>
            <a:ext cx="39002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165BC-DBA7-4530-8926-81165AFC8D69}" type="slidenum">
              <a:rPr lang="en-GB" smtClean="0"/>
              <a:pPr/>
              <a:t>4</a:t>
            </a:fld>
            <a:endParaRPr lang="en-GB" dirty="0"/>
          </a:p>
        </p:txBody>
      </p:sp>
    </p:spTree>
    <p:extLst>
      <p:ext uri="{BB962C8B-B14F-4D97-AF65-F5344CB8AC3E}">
        <p14:creationId xmlns:p14="http://schemas.microsoft.com/office/powerpoint/2010/main" val="38641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Questions: Social obligations</a:t>
            </a:r>
          </a:p>
        </p:txBody>
      </p:sp>
      <p:sp>
        <p:nvSpPr>
          <p:cNvPr id="4" name="Slide Number Placeholder 3"/>
          <p:cNvSpPr>
            <a:spLocks noGrp="1"/>
          </p:cNvSpPr>
          <p:nvPr>
            <p:ph type="sldNum" sz="quarter" idx="12"/>
          </p:nvPr>
        </p:nvSpPr>
        <p:spPr/>
        <p:txBody>
          <a:bodyPr/>
          <a:lstStyle/>
          <a:p>
            <a:fld id="{490165BC-DBA7-4530-8926-81165AFC8D69}" type="slidenum">
              <a:rPr lang="en-GB" smtClean="0"/>
              <a:t>40</a:t>
            </a:fld>
            <a:endParaRPr lang="en-GB"/>
          </a:p>
        </p:txBody>
      </p:sp>
      <p:sp>
        <p:nvSpPr>
          <p:cNvPr id="5" name="TextBox 4"/>
          <p:cNvSpPr txBox="1"/>
          <p:nvPr/>
        </p:nvSpPr>
        <p:spPr>
          <a:xfrm>
            <a:off x="1115616" y="4149080"/>
            <a:ext cx="2664296" cy="1200329"/>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What do you think about what we’ve already done?</a:t>
            </a:r>
          </a:p>
          <a:p>
            <a:endParaRPr lang="en-GB" dirty="0"/>
          </a:p>
        </p:txBody>
      </p:sp>
      <p:sp>
        <p:nvSpPr>
          <p:cNvPr id="6" name="Oval Callout 5"/>
          <p:cNvSpPr/>
          <p:nvPr/>
        </p:nvSpPr>
        <p:spPr>
          <a:xfrm>
            <a:off x="5580112" y="3861049"/>
            <a:ext cx="2952328" cy="1876418"/>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73258" y="4152636"/>
            <a:ext cx="2304256" cy="1600438"/>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What do you think about the other things we have planned?</a:t>
            </a:r>
          </a:p>
          <a:p>
            <a:endParaRPr lang="en-GB" dirty="0"/>
          </a:p>
        </p:txBody>
      </p:sp>
      <p:sp>
        <p:nvSpPr>
          <p:cNvPr id="10" name="Oval Callout 9"/>
          <p:cNvSpPr/>
          <p:nvPr/>
        </p:nvSpPr>
        <p:spPr>
          <a:xfrm>
            <a:off x="1295636" y="3594703"/>
            <a:ext cx="2916324" cy="1754706"/>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19672" y="3995686"/>
            <a:ext cx="2592288" cy="1292662"/>
          </a:xfrm>
          <a:prstGeom prst="rect">
            <a:avLst/>
          </a:prstGeom>
          <a:noFill/>
        </p:spPr>
        <p:txBody>
          <a:bodyPr wrap="square" rtlCol="0">
            <a:spAutoFit/>
          </a:bodyPr>
          <a:lstStyle/>
          <a:p>
            <a:r>
              <a:rPr lang="en-GB" sz="2000" dirty="0">
                <a:solidFill>
                  <a:schemeClr val="accent6"/>
                </a:solidFill>
                <a:latin typeface="Arial" panose="020B0604020202020204" pitchFamily="34" charset="0"/>
                <a:cs typeface="Arial" panose="020B0604020202020204" pitchFamily="34" charset="0"/>
              </a:rPr>
              <a:t>What do you think about what we’ve already done?</a:t>
            </a:r>
          </a:p>
          <a:p>
            <a:endParaRPr lang="en-GB" dirty="0"/>
          </a:p>
        </p:txBody>
      </p:sp>
      <p:sp>
        <p:nvSpPr>
          <p:cNvPr id="11" name="Oval Callout 10"/>
          <p:cNvSpPr/>
          <p:nvPr/>
        </p:nvSpPr>
        <p:spPr>
          <a:xfrm>
            <a:off x="505455" y="1258389"/>
            <a:ext cx="2914417" cy="188257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99592" y="1553347"/>
            <a:ext cx="2304256" cy="1292662"/>
          </a:xfrm>
          <a:prstGeom prst="rect">
            <a:avLst/>
          </a:prstGeom>
          <a:noFill/>
        </p:spPr>
        <p:txBody>
          <a:bodyPr wrap="square" rtlCol="0">
            <a:spAutoFit/>
          </a:bodyPr>
          <a:lstStyle/>
          <a:p>
            <a:r>
              <a:rPr lang="en-GB" sz="2000" dirty="0">
                <a:solidFill>
                  <a:schemeClr val="accent6"/>
                </a:solidFill>
                <a:latin typeface="Arial" panose="020B0604020202020204" pitchFamily="34" charset="0"/>
                <a:cs typeface="Arial" panose="020B0604020202020204" pitchFamily="34" charset="0"/>
              </a:rPr>
              <a:t>What else do you think we should be looking at?</a:t>
            </a:r>
          </a:p>
          <a:p>
            <a:endParaRPr lang="en-GB" dirty="0"/>
          </a:p>
        </p:txBody>
      </p:sp>
      <p:sp>
        <p:nvSpPr>
          <p:cNvPr id="13" name="Oval Callout 12"/>
          <p:cNvSpPr/>
          <p:nvPr/>
        </p:nvSpPr>
        <p:spPr>
          <a:xfrm>
            <a:off x="4968231" y="1196752"/>
            <a:ext cx="3425690" cy="2401149"/>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724128" y="1407629"/>
            <a:ext cx="2232248" cy="1938992"/>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What else do you think we should include on the ‘Safe and Warm’ section of our website?</a:t>
            </a:r>
          </a:p>
        </p:txBody>
      </p:sp>
    </p:spTree>
    <p:extLst>
      <p:ext uri="{BB962C8B-B14F-4D97-AF65-F5344CB8AC3E}">
        <p14:creationId xmlns:p14="http://schemas.microsoft.com/office/powerpoint/2010/main" val="41826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41</a:t>
            </a:fld>
            <a:endParaRPr lang="en-GB" dirty="0"/>
          </a:p>
        </p:txBody>
      </p:sp>
      <p:sp>
        <p:nvSpPr>
          <p:cNvPr id="5" name="Text Placeholder 4"/>
          <p:cNvSpPr>
            <a:spLocks noGrp="1"/>
          </p:cNvSpPr>
          <p:nvPr>
            <p:ph type="body" idx="1"/>
          </p:nvPr>
        </p:nvSpPr>
        <p:spPr/>
        <p:txBody>
          <a:bodyPr>
            <a:normAutofit lnSpcReduction="10000"/>
          </a:bodyPr>
          <a:lstStyle/>
          <a:p>
            <a:r>
              <a:rPr lang="en-GB" dirty="0"/>
              <a:t>Reece Emmitt,</a:t>
            </a:r>
          </a:p>
          <a:p>
            <a:r>
              <a:rPr lang="en-GB" dirty="0"/>
              <a:t>Media &amp; External Communications Officer</a:t>
            </a:r>
          </a:p>
        </p:txBody>
      </p:sp>
      <p:sp>
        <p:nvSpPr>
          <p:cNvPr id="7" name="TextBox 6"/>
          <p:cNvSpPr txBox="1"/>
          <p:nvPr/>
        </p:nvSpPr>
        <p:spPr>
          <a:xfrm>
            <a:off x="1229668" y="3007747"/>
            <a:ext cx="7014740" cy="1200329"/>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Workshop Two: Major incident planning</a:t>
            </a:r>
          </a:p>
        </p:txBody>
      </p:sp>
    </p:spTree>
    <p:extLst>
      <p:ext uri="{BB962C8B-B14F-4D97-AF65-F5344CB8AC3E}">
        <p14:creationId xmlns:p14="http://schemas.microsoft.com/office/powerpoint/2010/main" val="30626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Background</a:t>
            </a:r>
          </a:p>
        </p:txBody>
      </p:sp>
      <p:sp>
        <p:nvSpPr>
          <p:cNvPr id="4" name="Slide Number Placeholder 3"/>
          <p:cNvSpPr>
            <a:spLocks noGrp="1"/>
          </p:cNvSpPr>
          <p:nvPr>
            <p:ph type="sldNum" sz="quarter" idx="12"/>
          </p:nvPr>
        </p:nvSpPr>
        <p:spPr/>
        <p:txBody>
          <a:bodyPr/>
          <a:lstStyle/>
          <a:p>
            <a:fld id="{490165BC-DBA7-4530-8926-81165AFC8D69}" type="slidenum">
              <a:rPr lang="en-GB" smtClean="0"/>
              <a:t>42</a:t>
            </a:fld>
            <a:endParaRPr lang="en-GB" dirty="0"/>
          </a:p>
        </p:txBody>
      </p:sp>
      <p:sp>
        <p:nvSpPr>
          <p:cNvPr id="5" name="Content Placeholder 4"/>
          <p:cNvSpPr>
            <a:spLocks noGrp="1"/>
          </p:cNvSpPr>
          <p:nvPr>
            <p:ph idx="1"/>
          </p:nvPr>
        </p:nvSpPr>
        <p:spPr>
          <a:xfrm>
            <a:off x="457200" y="1268760"/>
            <a:ext cx="8435280" cy="4857403"/>
          </a:xfrm>
        </p:spPr>
        <p:txBody>
          <a:bodyPr>
            <a:normAutofit fontScale="47500" lnSpcReduction="20000"/>
          </a:bodyPr>
          <a:lstStyle/>
          <a:p>
            <a:r>
              <a:rPr lang="en-GB" sz="3800" dirty="0"/>
              <a:t>DECC (now BEIS) have taken more interest in gas since storms in 2014/15</a:t>
            </a:r>
          </a:p>
          <a:p>
            <a:pPr marL="0" indent="0">
              <a:buNone/>
            </a:pPr>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3200" dirty="0"/>
          </a:p>
          <a:p>
            <a:endParaRPr lang="en-GB" sz="3200" dirty="0"/>
          </a:p>
          <a:p>
            <a:r>
              <a:rPr lang="en-GB" sz="3200" dirty="0">
                <a:solidFill>
                  <a:schemeClr val="accent6"/>
                </a:solidFill>
              </a:rPr>
              <a:t>Difference between electricity/water and gas </a:t>
            </a:r>
          </a:p>
          <a:p>
            <a:r>
              <a:rPr lang="en-GB" sz="3200" dirty="0">
                <a:solidFill>
                  <a:schemeClr val="accent6"/>
                </a:solidFill>
              </a:rPr>
              <a:t>Previously</a:t>
            </a:r>
          </a:p>
          <a:p>
            <a:pPr lvl="1"/>
            <a:r>
              <a:rPr lang="en-GB" sz="3200" dirty="0">
                <a:solidFill>
                  <a:schemeClr val="accent6"/>
                </a:solidFill>
              </a:rPr>
              <a:t>National &amp; local exercises</a:t>
            </a:r>
          </a:p>
          <a:p>
            <a:pPr lvl="1"/>
            <a:r>
              <a:rPr lang="en-GB" sz="3200" dirty="0">
                <a:solidFill>
                  <a:schemeClr val="accent6"/>
                </a:solidFill>
              </a:rPr>
              <a:t>Desktop based, supply rather than customer focussed</a:t>
            </a:r>
          </a:p>
          <a:p>
            <a:endParaRPr lang="en-GB" dirty="0"/>
          </a:p>
          <a:p>
            <a:endParaRPr lang="en-GB" dirty="0"/>
          </a:p>
          <a:p>
            <a:endParaRPr lang="en-GB" dirty="0"/>
          </a:p>
        </p:txBody>
      </p:sp>
      <p:pic>
        <p:nvPicPr>
          <p:cNvPr id="1026" name="Picture 2" descr="http://tse1.mm.bing.net/th?&amp;id=OIP.M3f9c97e961f346048df282c407db87feH0&amp;w=299&amp;h=168&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51375"/>
            <a:ext cx="3063477" cy="172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nter storms 2014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262" y="2274567"/>
            <a:ext cx="3456384" cy="19455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634873"/>
            <a:ext cx="4620022" cy="27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014820"/>
            <a:ext cx="4248472" cy="51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Major incident planning – what you said	</a:t>
            </a:r>
          </a:p>
        </p:txBody>
      </p:sp>
      <p:sp>
        <p:nvSpPr>
          <p:cNvPr id="4" name="Slide Number Placeholder 3"/>
          <p:cNvSpPr>
            <a:spLocks noGrp="1"/>
          </p:cNvSpPr>
          <p:nvPr>
            <p:ph type="sldNum" sz="quarter" idx="12"/>
          </p:nvPr>
        </p:nvSpPr>
        <p:spPr/>
        <p:txBody>
          <a:bodyPr/>
          <a:lstStyle/>
          <a:p>
            <a:fld id="{490165BC-DBA7-4530-8926-81165AFC8D69}" type="slidenum">
              <a:rPr lang="en-GB" smtClean="0"/>
              <a:t>43</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887706"/>
              </p:ext>
            </p:extLst>
          </p:nvPr>
        </p:nvGraphicFramePr>
        <p:xfrm>
          <a:off x="1907704" y="1556792"/>
          <a:ext cx="707747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Users\sarah.williams\Desktop\Strategic Projects\Project - MI Strategy\Look &amp; Feel\Sustainabil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772816"/>
            <a:ext cx="172595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arah.williams\Desktop\Strategic Projects\Project - MI Strategy\Look &amp; Feel\OutstandingSer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356992"/>
            <a:ext cx="1905341"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9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Planning – what we did</a:t>
            </a:r>
          </a:p>
        </p:txBody>
      </p:sp>
      <p:sp>
        <p:nvSpPr>
          <p:cNvPr id="4" name="Slide Number Placeholder 3"/>
          <p:cNvSpPr>
            <a:spLocks noGrp="1"/>
          </p:cNvSpPr>
          <p:nvPr>
            <p:ph type="sldNum" sz="quarter" idx="12"/>
          </p:nvPr>
        </p:nvSpPr>
        <p:spPr/>
        <p:txBody>
          <a:bodyPr/>
          <a:lstStyle/>
          <a:p>
            <a:fld id="{490165BC-DBA7-4530-8926-81165AFC8D69}" type="slidenum">
              <a:rPr lang="en-GB" smtClean="0"/>
              <a:t>44</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1374992"/>
              </p:ext>
            </p:extLst>
          </p:nvPr>
        </p:nvGraphicFramePr>
        <p:xfrm>
          <a:off x="457200" y="1268413"/>
          <a:ext cx="8219256" cy="4680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88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Communicating…</a:t>
            </a:r>
          </a:p>
        </p:txBody>
      </p:sp>
      <p:sp>
        <p:nvSpPr>
          <p:cNvPr id="4" name="Slide Number Placeholder 3"/>
          <p:cNvSpPr>
            <a:spLocks noGrp="1"/>
          </p:cNvSpPr>
          <p:nvPr>
            <p:ph type="sldNum" sz="quarter" idx="12"/>
          </p:nvPr>
        </p:nvSpPr>
        <p:spPr/>
        <p:txBody>
          <a:bodyPr/>
          <a:lstStyle/>
          <a:p>
            <a:fld id="{490165BC-DBA7-4530-8926-81165AFC8D69}" type="slidenum">
              <a:rPr lang="en-GB" smtClean="0"/>
              <a:t>45</a:t>
            </a:fld>
            <a:endParaRPr lang="en-GB"/>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7874561"/>
              </p:ext>
            </p:extLst>
          </p:nvPr>
        </p:nvGraphicFramePr>
        <p:xfrm>
          <a:off x="467544" y="1268760"/>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02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9512" y="1196752"/>
            <a:ext cx="8820472" cy="4824536"/>
          </a:xfrm>
          <a:prstGeom prst="roundRect">
            <a:avLst/>
          </a:prstGeom>
          <a:solidFill>
            <a:srgbClr val="952D9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a:t>Vulnerable customers </a:t>
            </a:r>
          </a:p>
        </p:txBody>
      </p:sp>
      <p:sp>
        <p:nvSpPr>
          <p:cNvPr id="3" name="Content Placeholder 2"/>
          <p:cNvSpPr>
            <a:spLocks noGrp="1"/>
          </p:cNvSpPr>
          <p:nvPr>
            <p:ph idx="1"/>
          </p:nvPr>
        </p:nvSpPr>
        <p:spPr/>
        <p:txBody>
          <a:bodyPr>
            <a:normAutofit/>
          </a:bodyPr>
          <a:lstStyle/>
          <a:p>
            <a:r>
              <a:rPr lang="en-GB" sz="2400" dirty="0">
                <a:solidFill>
                  <a:schemeClr val="bg1"/>
                </a:solidFill>
              </a:rPr>
              <a:t>Identified through the Priority Service Register (PSR)</a:t>
            </a:r>
          </a:p>
          <a:p>
            <a:r>
              <a:rPr lang="en-GB" sz="2400" dirty="0">
                <a:solidFill>
                  <a:schemeClr val="bg1"/>
                </a:solidFill>
              </a:rPr>
              <a:t>Prioritise on smaller incidents but not feasible in major incidents – would dramatically slow process</a:t>
            </a:r>
          </a:p>
          <a:p>
            <a:r>
              <a:rPr lang="en-GB" sz="2400" dirty="0">
                <a:solidFill>
                  <a:schemeClr val="bg1"/>
                </a:solidFill>
              </a:rPr>
              <a:t>In a major incident we’ll work with partners to meet their needs </a:t>
            </a:r>
          </a:p>
          <a:p>
            <a:pPr lvl="1"/>
            <a:r>
              <a:rPr lang="en-GB" dirty="0">
                <a:solidFill>
                  <a:schemeClr val="bg1"/>
                </a:solidFill>
              </a:rPr>
              <a:t>Local Authorities and emergency services</a:t>
            </a:r>
          </a:p>
          <a:p>
            <a:pPr lvl="1"/>
            <a:r>
              <a:rPr lang="en-GB" dirty="0">
                <a:solidFill>
                  <a:schemeClr val="bg1"/>
                </a:solidFill>
              </a:rPr>
              <a:t>Resilience forums</a:t>
            </a:r>
          </a:p>
          <a:p>
            <a:pPr lvl="1"/>
            <a:r>
              <a:rPr lang="en-GB" dirty="0">
                <a:solidFill>
                  <a:schemeClr val="bg1"/>
                </a:solidFill>
              </a:rPr>
              <a:t>Charities/voluntary groups</a:t>
            </a:r>
          </a:p>
        </p:txBody>
      </p:sp>
      <p:sp>
        <p:nvSpPr>
          <p:cNvPr id="4" name="Slide Number Placeholder 3"/>
          <p:cNvSpPr>
            <a:spLocks noGrp="1"/>
          </p:cNvSpPr>
          <p:nvPr>
            <p:ph type="sldNum" sz="quarter" idx="12"/>
          </p:nvPr>
        </p:nvSpPr>
        <p:spPr/>
        <p:txBody>
          <a:bodyPr/>
          <a:lstStyle/>
          <a:p>
            <a:fld id="{490165BC-DBA7-4530-8926-81165AFC8D69}" type="slidenum">
              <a:rPr lang="en-GB" smtClean="0"/>
              <a:t>46</a:t>
            </a:fld>
            <a:endParaRPr lang="en-GB"/>
          </a:p>
        </p:txBody>
      </p:sp>
    </p:spTree>
    <p:extLst>
      <p:ext uri="{BB962C8B-B14F-4D97-AF65-F5344CB8AC3E}">
        <p14:creationId xmlns:p14="http://schemas.microsoft.com/office/powerpoint/2010/main" val="158430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Customer self-isolation and restoration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sz="2400" dirty="0"/>
              <a:t>Switching yourself off and back on again!</a:t>
            </a:r>
          </a:p>
          <a:p>
            <a:pPr>
              <a:buFont typeface="Wingdings" panose="05000000000000000000" pitchFamily="2" charset="2"/>
              <a:buChar char="ü"/>
            </a:pPr>
            <a:r>
              <a:rPr lang="en-GB" sz="2400" dirty="0"/>
              <a:t>Gas different to water/electric</a:t>
            </a:r>
          </a:p>
          <a:p>
            <a:pPr>
              <a:buFont typeface="Wingdings" panose="05000000000000000000" pitchFamily="2" charset="2"/>
              <a:buChar char="ü"/>
            </a:pPr>
            <a:r>
              <a:rPr lang="en-GB" sz="2400" dirty="0"/>
              <a:t>Process agreed with Health &amp; Safety Executive and Ofgem</a:t>
            </a:r>
          </a:p>
          <a:p>
            <a:pPr>
              <a:buFont typeface="Wingdings" panose="05000000000000000000" pitchFamily="2" charset="2"/>
              <a:buChar char="ü"/>
            </a:pPr>
            <a:r>
              <a:rPr lang="en-GB" sz="2400" dirty="0"/>
              <a:t>Used when analytical model suggests risk from customers being off in current weather conditions outweighs risk from customers turning themselves back on</a:t>
            </a:r>
          </a:p>
          <a:p>
            <a:pPr>
              <a:buFont typeface="Wingdings" panose="05000000000000000000" pitchFamily="2" charset="2"/>
              <a:buChar char="ü"/>
            </a:pPr>
            <a:r>
              <a:rPr lang="en-GB" sz="2400" dirty="0"/>
              <a:t>New communications pack and strategy</a:t>
            </a:r>
          </a:p>
        </p:txBody>
      </p:sp>
      <p:sp>
        <p:nvSpPr>
          <p:cNvPr id="4" name="Slide Number Placeholder 3"/>
          <p:cNvSpPr>
            <a:spLocks noGrp="1"/>
          </p:cNvSpPr>
          <p:nvPr>
            <p:ph type="sldNum" sz="quarter" idx="12"/>
          </p:nvPr>
        </p:nvSpPr>
        <p:spPr/>
        <p:txBody>
          <a:bodyPr/>
          <a:lstStyle/>
          <a:p>
            <a:fld id="{490165BC-DBA7-4530-8926-81165AFC8D69}" type="slidenum">
              <a:rPr lang="en-GB" smtClean="0"/>
              <a:t>47</a:t>
            </a:fld>
            <a:endParaRPr lang="en-GB"/>
          </a:p>
        </p:txBody>
      </p:sp>
      <p:sp>
        <p:nvSpPr>
          <p:cNvPr id="5" name="Rounded Rectangle 4"/>
          <p:cNvSpPr/>
          <p:nvPr/>
        </p:nvSpPr>
        <p:spPr>
          <a:xfrm>
            <a:off x="179512" y="1196752"/>
            <a:ext cx="8820472" cy="48245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085184"/>
            <a:ext cx="1872208" cy="81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44768"/>
            <a:ext cx="1224136" cy="115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7356" y="1230630"/>
            <a:ext cx="1403076" cy="103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Major incident exercise</a:t>
            </a:r>
          </a:p>
        </p:txBody>
      </p:sp>
      <p:sp>
        <p:nvSpPr>
          <p:cNvPr id="4" name="Slide Number Placeholder 3"/>
          <p:cNvSpPr>
            <a:spLocks noGrp="1"/>
          </p:cNvSpPr>
          <p:nvPr>
            <p:ph type="sldNum" sz="quarter" idx="12"/>
          </p:nvPr>
        </p:nvSpPr>
        <p:spPr/>
        <p:txBody>
          <a:bodyPr/>
          <a:lstStyle/>
          <a:p>
            <a:fld id="{490165BC-DBA7-4530-8926-81165AFC8D69}" type="slidenum">
              <a:rPr lang="en-GB" smtClean="0"/>
              <a:t>48</a:t>
            </a:fld>
            <a:endParaRPr lang="en-GB"/>
          </a:p>
        </p:txBody>
      </p:sp>
      <p:graphicFrame>
        <p:nvGraphicFramePr>
          <p:cNvPr id="10" name="Diagram 9"/>
          <p:cNvGraphicFramePr/>
          <p:nvPr>
            <p:extLst>
              <p:ext uri="{D42A27DB-BD31-4B8C-83A1-F6EECF244321}">
                <p14:modId xmlns:p14="http://schemas.microsoft.com/office/powerpoint/2010/main" val="3406617645"/>
              </p:ext>
            </p:extLst>
          </p:nvPr>
        </p:nvGraphicFramePr>
        <p:xfrm>
          <a:off x="1187624" y="1268760"/>
          <a:ext cx="6768752"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1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Sharing best practice</a:t>
            </a:r>
          </a:p>
        </p:txBody>
      </p:sp>
      <p:sp>
        <p:nvSpPr>
          <p:cNvPr id="3" name="Content Placeholder 2"/>
          <p:cNvSpPr>
            <a:spLocks noGrp="1"/>
          </p:cNvSpPr>
          <p:nvPr>
            <p:ph idx="1"/>
          </p:nvPr>
        </p:nvSpPr>
        <p:spPr>
          <a:xfrm>
            <a:off x="457200" y="1268761"/>
            <a:ext cx="4906888" cy="1080120"/>
          </a:xfrm>
        </p:spPr>
        <p:txBody>
          <a:bodyPr>
            <a:normAutofit/>
          </a:bodyPr>
          <a:lstStyle/>
          <a:p>
            <a:r>
              <a:rPr lang="en-GB" dirty="0"/>
              <a:t>Round table event at IGEM with other gas networks </a:t>
            </a:r>
          </a:p>
          <a:p>
            <a:endParaRPr lang="en-GB" dirty="0"/>
          </a:p>
          <a:p>
            <a:endParaRPr lang="en-GB" dirty="0"/>
          </a:p>
          <a:p>
            <a:endParaRPr lang="en-GB" b="1" dirty="0"/>
          </a:p>
        </p:txBody>
      </p:sp>
      <p:sp>
        <p:nvSpPr>
          <p:cNvPr id="4" name="Slide Number Placeholder 3"/>
          <p:cNvSpPr>
            <a:spLocks noGrp="1"/>
          </p:cNvSpPr>
          <p:nvPr>
            <p:ph type="sldNum" sz="quarter" idx="12"/>
          </p:nvPr>
        </p:nvSpPr>
        <p:spPr/>
        <p:txBody>
          <a:bodyPr/>
          <a:lstStyle/>
          <a:p>
            <a:fld id="{490165BC-DBA7-4530-8926-81165AFC8D69}" type="slidenum">
              <a:rPr lang="en-GB" smtClean="0"/>
              <a:t>49</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68760"/>
            <a:ext cx="19526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530251" y="3068960"/>
            <a:ext cx="2962672" cy="2664296"/>
          </a:xfrm>
          <a:prstGeom prst="rect">
            <a:avLst/>
          </a:prstGeom>
        </p:spPr>
        <p:txBody>
          <a:bodyPr vert="horz" lIns="91440" tIns="45720" rIns="91440" bIns="45720" rtlCol="0">
            <a:normAutofit fontScale="92500"/>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Building on experience of smaller incidents</a:t>
            </a:r>
          </a:p>
          <a:p>
            <a:r>
              <a:rPr lang="en-GB" dirty="0"/>
              <a:t>Feedback from other networks incidents</a:t>
            </a:r>
          </a:p>
          <a:p>
            <a:endParaRPr lang="en-GB" dirty="0"/>
          </a:p>
          <a:p>
            <a:endParaRPr lang="en-GB" dirty="0"/>
          </a:p>
          <a:p>
            <a:endParaRPr lang="en-GB"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2" y="2348880"/>
            <a:ext cx="3121149" cy="178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92" y="3816846"/>
            <a:ext cx="4447420" cy="211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34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0165BC-DBA7-4530-8926-81165AFC8D69}" type="slidenum">
              <a:rPr lang="en-GB" smtClean="0"/>
              <a:t>5</a:t>
            </a:fld>
            <a:endParaRPr lang="en-GB" dirty="0"/>
          </a:p>
        </p:txBody>
      </p:sp>
      <p:sp>
        <p:nvSpPr>
          <p:cNvPr id="10" name="Title 1"/>
          <p:cNvSpPr>
            <a:spLocks noGrp="1"/>
          </p:cNvSpPr>
          <p:nvPr>
            <p:ph type="title"/>
          </p:nvPr>
        </p:nvSpPr>
        <p:spPr>
          <a:xfrm>
            <a:off x="251520" y="446692"/>
            <a:ext cx="8229600" cy="594916"/>
          </a:xfrm>
        </p:spPr>
        <p:txBody>
          <a:bodyPr>
            <a:normAutofit/>
          </a:bodyPr>
          <a:lstStyle/>
          <a:p>
            <a:r>
              <a:rPr lang="en-GB" sz="2800" dirty="0"/>
              <a:t>Business performance update – outputs 2016/17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3750893"/>
              </p:ext>
            </p:extLst>
          </p:nvPr>
        </p:nvGraphicFramePr>
        <p:xfrm>
          <a:off x="107504" y="2065932"/>
          <a:ext cx="8841486" cy="3955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1520" y="6165304"/>
            <a:ext cx="6912768" cy="584775"/>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We continue to achieve all our RIIO outputs - and are on course to achieve the 8 year RIIO targets</a:t>
            </a:r>
          </a:p>
        </p:txBody>
      </p:sp>
      <p:sp>
        <p:nvSpPr>
          <p:cNvPr id="7" name="Slide Number Placeholder 2"/>
          <p:cNvSpPr txBox="1">
            <a:spLocks/>
          </p:cNvSpPr>
          <p:nvPr/>
        </p:nvSpPr>
        <p:spPr>
          <a:xfrm>
            <a:off x="8753980" y="5800179"/>
            <a:ext cx="39002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165BC-DBA7-4530-8926-81165AFC8D69}" type="slidenum">
              <a:rPr lang="en-GB" sz="900" smtClean="0">
                <a:solidFill>
                  <a:schemeClr val="tx1"/>
                </a:solidFill>
              </a:rPr>
              <a:pPr/>
              <a:t>5</a:t>
            </a:fld>
            <a:endParaRPr lang="en-GB" sz="900" dirty="0">
              <a:solidFill>
                <a:schemeClr val="tx1"/>
              </a:solidFill>
            </a:endParaRPr>
          </a:p>
        </p:txBody>
      </p:sp>
      <p:pic>
        <p:nvPicPr>
          <p:cNvPr id="23" name="Picture 3" descr="C:\Users\sarah.williams\Desktop\Strategic Projects\Project - MI Strategy\Look &amp; Feel\Sustainabil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1260788"/>
            <a:ext cx="1128035" cy="8000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arah.williams\Desktop\Strategic Projects\Project - MI Strategy\Look &amp; Feel\OutstandingSer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5744" y="1268760"/>
            <a:ext cx="1103091" cy="7920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arah.williams\Desktop\Strategic Projects\Project - MI Strategy\Look &amp; Feel\DemandingSafetyAlway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896" y="1501472"/>
            <a:ext cx="1214612" cy="6313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sarah.williams\Desktop\Strategic Projects\Project - MI Strategy\Look &amp; Feel\Sustainabil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260788"/>
            <a:ext cx="1128035" cy="8000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sarah.williams\Desktop\Strategic Projects\Project - MI Strategy\Look &amp; Feel\OutstandingSer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0888" y="1268760"/>
            <a:ext cx="1103091"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Moving forward</a:t>
            </a:r>
          </a:p>
        </p:txBody>
      </p:sp>
      <p:sp>
        <p:nvSpPr>
          <p:cNvPr id="4" name="Slide Number Placeholder 3"/>
          <p:cNvSpPr>
            <a:spLocks noGrp="1"/>
          </p:cNvSpPr>
          <p:nvPr>
            <p:ph type="sldNum" sz="quarter" idx="12"/>
          </p:nvPr>
        </p:nvSpPr>
        <p:spPr/>
        <p:txBody>
          <a:bodyPr/>
          <a:lstStyle/>
          <a:p>
            <a:fld id="{490165BC-DBA7-4530-8926-81165AFC8D69}" type="slidenum">
              <a:rPr lang="en-GB" smtClean="0"/>
              <a:t>50</a:t>
            </a:fld>
            <a:endParaRPr lang="en-GB" dirty="0"/>
          </a:p>
        </p:txBody>
      </p:sp>
      <p:graphicFrame>
        <p:nvGraphicFramePr>
          <p:cNvPr id="12" name="Diagram 11"/>
          <p:cNvGraphicFramePr/>
          <p:nvPr>
            <p:extLst>
              <p:ext uri="{D42A27DB-BD31-4B8C-83A1-F6EECF244321}">
                <p14:modId xmlns:p14="http://schemas.microsoft.com/office/powerpoint/2010/main" val="81990876"/>
              </p:ext>
            </p:extLst>
          </p:nvPr>
        </p:nvGraphicFramePr>
        <p:xfrm>
          <a:off x="755576" y="1340768"/>
          <a:ext cx="741682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84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Callout 13"/>
          <p:cNvSpPr/>
          <p:nvPr/>
        </p:nvSpPr>
        <p:spPr>
          <a:xfrm>
            <a:off x="827584" y="3549246"/>
            <a:ext cx="3081204" cy="2357641"/>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Questions: Major incident planning </a:t>
            </a:r>
          </a:p>
        </p:txBody>
      </p:sp>
      <p:sp>
        <p:nvSpPr>
          <p:cNvPr id="4" name="Slide Number Placeholder 3"/>
          <p:cNvSpPr>
            <a:spLocks noGrp="1"/>
          </p:cNvSpPr>
          <p:nvPr>
            <p:ph type="sldNum" sz="quarter" idx="12"/>
          </p:nvPr>
        </p:nvSpPr>
        <p:spPr/>
        <p:txBody>
          <a:bodyPr/>
          <a:lstStyle/>
          <a:p>
            <a:fld id="{490165BC-DBA7-4530-8926-81165AFC8D69}" type="slidenum">
              <a:rPr lang="en-GB" smtClean="0"/>
              <a:t>51</a:t>
            </a:fld>
            <a:endParaRPr lang="en-GB"/>
          </a:p>
        </p:txBody>
      </p:sp>
      <p:sp>
        <p:nvSpPr>
          <p:cNvPr id="5" name="Oval Callout 4"/>
          <p:cNvSpPr/>
          <p:nvPr/>
        </p:nvSpPr>
        <p:spPr>
          <a:xfrm>
            <a:off x="3186800" y="2313803"/>
            <a:ext cx="2952328" cy="1876418"/>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44356" y="2552756"/>
            <a:ext cx="2304256" cy="132343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What do you think of the customer self-isolation and restoration packs?</a:t>
            </a:r>
            <a:endParaRPr lang="en-GB" dirty="0"/>
          </a:p>
        </p:txBody>
      </p:sp>
      <p:sp>
        <p:nvSpPr>
          <p:cNvPr id="7" name="Oval Callout 6"/>
          <p:cNvSpPr/>
          <p:nvPr/>
        </p:nvSpPr>
        <p:spPr>
          <a:xfrm>
            <a:off x="5913359" y="1031114"/>
            <a:ext cx="3081204" cy="2357641"/>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03648" y="3850903"/>
            <a:ext cx="2397127" cy="1754326"/>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Do you agree with our proposed approach to supporting vulnerable customers during a major incident?</a:t>
            </a:r>
            <a:endParaRPr lang="en-GB" sz="1600" dirty="0"/>
          </a:p>
        </p:txBody>
      </p:sp>
      <p:sp>
        <p:nvSpPr>
          <p:cNvPr id="10" name="Oval Callout 9"/>
          <p:cNvSpPr/>
          <p:nvPr/>
        </p:nvSpPr>
        <p:spPr>
          <a:xfrm>
            <a:off x="107504" y="1258979"/>
            <a:ext cx="3079296" cy="230944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6520" y="1537094"/>
            <a:ext cx="2304256" cy="2031325"/>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Do you agree with our external communications process, and what else could we be doing?</a:t>
            </a:r>
          </a:p>
          <a:p>
            <a:endParaRPr lang="en-GB" dirty="0"/>
          </a:p>
        </p:txBody>
      </p:sp>
      <p:sp>
        <p:nvSpPr>
          <p:cNvPr id="12" name="Oval Callout 11"/>
          <p:cNvSpPr/>
          <p:nvPr/>
        </p:nvSpPr>
        <p:spPr>
          <a:xfrm>
            <a:off x="5365202" y="4195704"/>
            <a:ext cx="3153024" cy="1578992"/>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040500" y="4365982"/>
            <a:ext cx="2232248" cy="1200329"/>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What do you think of our proposed operational strategy?</a:t>
            </a:r>
          </a:p>
        </p:txBody>
      </p:sp>
      <p:sp>
        <p:nvSpPr>
          <p:cNvPr id="15" name="TextBox 14"/>
          <p:cNvSpPr txBox="1"/>
          <p:nvPr/>
        </p:nvSpPr>
        <p:spPr>
          <a:xfrm>
            <a:off x="6499959" y="1117414"/>
            <a:ext cx="2397127" cy="2031325"/>
          </a:xfrm>
          <a:prstGeom prst="rect">
            <a:avLst/>
          </a:prstGeom>
          <a:noFill/>
        </p:spPr>
        <p:txBody>
          <a:bodyPr wrap="square" rtlCol="0">
            <a:spAutoFit/>
          </a:bodyPr>
          <a:lstStyle/>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Do you have any other views on what we have done / what we are planning to do / is there anything missing?</a:t>
            </a:r>
            <a:endParaRPr lang="en-GB" sz="1600" dirty="0"/>
          </a:p>
        </p:txBody>
      </p:sp>
    </p:spTree>
    <p:extLst>
      <p:ext uri="{BB962C8B-B14F-4D97-AF65-F5344CB8AC3E}">
        <p14:creationId xmlns:p14="http://schemas.microsoft.com/office/powerpoint/2010/main" val="25838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52</a:t>
            </a:fld>
            <a:endParaRPr lang="en-GB"/>
          </a:p>
        </p:txBody>
      </p:sp>
      <p:sp>
        <p:nvSpPr>
          <p:cNvPr id="4" name="TextBox 3"/>
          <p:cNvSpPr txBox="1"/>
          <p:nvPr/>
        </p:nvSpPr>
        <p:spPr>
          <a:xfrm>
            <a:off x="1331640" y="3068960"/>
            <a:ext cx="7014740"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Coffee break</a:t>
            </a:r>
          </a:p>
        </p:txBody>
      </p:sp>
    </p:spTree>
    <p:extLst>
      <p:ext uri="{BB962C8B-B14F-4D97-AF65-F5344CB8AC3E}">
        <p14:creationId xmlns:p14="http://schemas.microsoft.com/office/powerpoint/2010/main" val="162428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53</a:t>
            </a:fld>
            <a:endParaRPr lang="en-GB" dirty="0"/>
          </a:p>
        </p:txBody>
      </p:sp>
      <p:sp>
        <p:nvSpPr>
          <p:cNvPr id="5" name="Text Placeholder 4"/>
          <p:cNvSpPr>
            <a:spLocks noGrp="1"/>
          </p:cNvSpPr>
          <p:nvPr>
            <p:ph type="body" idx="1"/>
          </p:nvPr>
        </p:nvSpPr>
        <p:spPr/>
        <p:txBody>
          <a:bodyPr>
            <a:normAutofit lnSpcReduction="10000"/>
          </a:bodyPr>
          <a:lstStyle/>
          <a:p>
            <a:r>
              <a:rPr lang="en-GB" dirty="0"/>
              <a:t>Sarah Williams,</a:t>
            </a:r>
          </a:p>
          <a:p>
            <a:r>
              <a:rPr lang="en-GB" dirty="0"/>
              <a:t>Business Improvement Manager</a:t>
            </a:r>
          </a:p>
        </p:txBody>
      </p:sp>
      <p:sp>
        <p:nvSpPr>
          <p:cNvPr id="6" name="TextBox 5"/>
          <p:cNvSpPr txBox="1"/>
          <p:nvPr/>
        </p:nvSpPr>
        <p:spPr>
          <a:xfrm>
            <a:off x="1124620" y="2852934"/>
            <a:ext cx="7014740" cy="1200329"/>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Workshop Three: Lower carbon future &amp; Meeting future demand</a:t>
            </a:r>
          </a:p>
        </p:txBody>
      </p:sp>
    </p:spTree>
    <p:extLst>
      <p:ext uri="{BB962C8B-B14F-4D97-AF65-F5344CB8AC3E}">
        <p14:creationId xmlns:p14="http://schemas.microsoft.com/office/powerpoint/2010/main" val="13388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4916"/>
          </a:xfrm>
        </p:spPr>
        <p:txBody>
          <a:bodyPr>
            <a:normAutofit/>
          </a:bodyPr>
          <a:lstStyle/>
          <a:p>
            <a:r>
              <a:rPr lang="en-GB" sz="2800" dirty="0"/>
              <a:t>Background	</a:t>
            </a:r>
          </a:p>
        </p:txBody>
      </p:sp>
      <p:sp>
        <p:nvSpPr>
          <p:cNvPr id="3" name="Content Placeholder 2"/>
          <p:cNvSpPr>
            <a:spLocks noGrp="1"/>
          </p:cNvSpPr>
          <p:nvPr>
            <p:ph idx="1"/>
          </p:nvPr>
        </p:nvSpPr>
        <p:spPr>
          <a:xfrm>
            <a:off x="457200" y="1268760"/>
            <a:ext cx="8435280" cy="4857403"/>
          </a:xfrm>
        </p:spPr>
        <p:txBody>
          <a:bodyPr>
            <a:normAutofit/>
          </a:bodyPr>
          <a:lstStyle/>
          <a:p>
            <a:r>
              <a:rPr lang="en-GB" sz="1400" dirty="0">
                <a:solidFill>
                  <a:schemeClr val="accent6"/>
                </a:solidFill>
              </a:rPr>
              <a:t>The UK has set a target of reducing its carbon emissions by </a:t>
            </a:r>
            <a:r>
              <a:rPr lang="en-GB" sz="1400" b="1" dirty="0">
                <a:solidFill>
                  <a:schemeClr val="accent6"/>
                </a:solidFill>
              </a:rPr>
              <a:t>57% </a:t>
            </a:r>
            <a:r>
              <a:rPr lang="en-GB" sz="1400" dirty="0">
                <a:solidFill>
                  <a:schemeClr val="accent6"/>
                </a:solidFill>
              </a:rPr>
              <a:t>by </a:t>
            </a:r>
            <a:r>
              <a:rPr lang="en-GB" sz="1400" b="1" dirty="0">
                <a:solidFill>
                  <a:schemeClr val="accent6"/>
                </a:solidFill>
              </a:rPr>
              <a:t>2030</a:t>
            </a:r>
          </a:p>
          <a:p>
            <a:r>
              <a:rPr lang="en-GB" sz="1400" dirty="0">
                <a:solidFill>
                  <a:schemeClr val="accent6"/>
                </a:solidFill>
              </a:rPr>
              <a:t>That means not only decarbonising electricity generation but also the provision of heat </a:t>
            </a:r>
          </a:p>
          <a:p>
            <a:r>
              <a:rPr lang="en-GB" sz="1400" b="1" dirty="0">
                <a:solidFill>
                  <a:schemeClr val="accent6"/>
                </a:solidFill>
              </a:rPr>
              <a:t>More than 80% </a:t>
            </a:r>
            <a:r>
              <a:rPr lang="en-GB" sz="1400" dirty="0">
                <a:solidFill>
                  <a:schemeClr val="accent6"/>
                </a:solidFill>
              </a:rPr>
              <a:t>of heat and power demand at peak times today is met by the gas network - helping to heat homes, power businesses and keep the lights on</a:t>
            </a: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endParaRPr lang="en-GB" sz="1400" dirty="0">
              <a:solidFill>
                <a:schemeClr val="accent6"/>
              </a:solidFill>
            </a:endParaRPr>
          </a:p>
          <a:p>
            <a:r>
              <a:rPr lang="en-GB" sz="1400" dirty="0">
                <a:solidFill>
                  <a:schemeClr val="accent6"/>
                </a:solidFill>
              </a:rPr>
              <a:t>Unless this changes, or the gas we use is decarbonised, we will not be able to meet our carbon targets</a:t>
            </a:r>
          </a:p>
          <a:p>
            <a:r>
              <a:rPr lang="en-GB" sz="1400" dirty="0">
                <a:solidFill>
                  <a:schemeClr val="accent6"/>
                </a:solidFill>
              </a:rPr>
              <a:t>Our energy simulator shows that the gas network is essential to support a low carbon future in a way that meets the energy trilemma – being secure, affordable and sustainable. </a:t>
            </a:r>
          </a:p>
          <a:p>
            <a:r>
              <a:rPr lang="en-GB" sz="1400" dirty="0">
                <a:solidFill>
                  <a:schemeClr val="accent6"/>
                </a:solidFill>
              </a:rPr>
              <a:t>For a decarbonised future essential electricity and gas networks work together.</a:t>
            </a:r>
          </a:p>
          <a:p>
            <a:endParaRPr lang="en-GB" sz="1600" dirty="0">
              <a:solidFill>
                <a:schemeClr val="tx1"/>
              </a:solidFill>
            </a:endParaRPr>
          </a:p>
          <a:p>
            <a:endParaRPr lang="en-GB" sz="2200" dirty="0">
              <a:solidFill>
                <a:schemeClr val="tx1"/>
              </a:solidFill>
            </a:endParaRPr>
          </a:p>
          <a:p>
            <a:endParaRPr lang="en-GB" sz="2200" dirty="0"/>
          </a:p>
        </p:txBody>
      </p:sp>
      <p:sp>
        <p:nvSpPr>
          <p:cNvPr id="4" name="Slide Number Placeholder 3"/>
          <p:cNvSpPr>
            <a:spLocks noGrp="1"/>
          </p:cNvSpPr>
          <p:nvPr>
            <p:ph type="sldNum" sz="quarter" idx="12"/>
          </p:nvPr>
        </p:nvSpPr>
        <p:spPr/>
        <p:txBody>
          <a:bodyPr/>
          <a:lstStyle/>
          <a:p>
            <a:fld id="{490165BC-DBA7-4530-8926-81165AFC8D69}" type="slidenum">
              <a:rPr lang="en-GB" smtClean="0"/>
              <a:t>54</a:t>
            </a:fld>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003" y="2420888"/>
            <a:ext cx="2592288" cy="226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Development of energy networks</a:t>
            </a:r>
          </a:p>
        </p:txBody>
      </p:sp>
      <p:sp>
        <p:nvSpPr>
          <p:cNvPr id="4" name="Slide Number Placeholder 3"/>
          <p:cNvSpPr>
            <a:spLocks noGrp="1"/>
          </p:cNvSpPr>
          <p:nvPr>
            <p:ph type="sldNum" sz="quarter" idx="12"/>
          </p:nvPr>
        </p:nvSpPr>
        <p:spPr/>
        <p:txBody>
          <a:bodyPr/>
          <a:lstStyle/>
          <a:p>
            <a:fld id="{490165BC-DBA7-4530-8926-81165AFC8D69}" type="slidenum">
              <a:rPr lang="en-GB" smtClean="0"/>
              <a:t>55</a:t>
            </a:fld>
            <a:endParaRPr lang="en-GB"/>
          </a:p>
        </p:txBody>
      </p:sp>
      <p:pic>
        <p:nvPicPr>
          <p:cNvPr id="16386" name="Picture 2" descr="\\wwutilities.co.uk\Data\Asset Management\Energy Infrastructure\'Build Up' Diagrams\JPEG\Phase 1_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4836" y="1220755"/>
            <a:ext cx="6874328" cy="4857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92282" y="4101075"/>
            <a:ext cx="1749197" cy="1107996"/>
          </a:xfrm>
          <a:prstGeom prst="rect">
            <a:avLst/>
          </a:prstGeom>
          <a:noFill/>
          <a:ln>
            <a:solidFill>
              <a:schemeClr val="accent1">
                <a:shade val="50000"/>
              </a:schemeClr>
            </a:solidFill>
          </a:ln>
        </p:spPr>
        <p:txBody>
          <a:bodyPr wrap="none" rtlCol="0">
            <a:spAutoFit/>
          </a:bodyPr>
          <a:lstStyle/>
          <a:p>
            <a:r>
              <a:rPr lang="en-GB" dirty="0">
                <a:latin typeface="Arial" panose="020B0604020202020204" pitchFamily="34" charset="0"/>
                <a:cs typeface="Arial" panose="020B0604020202020204" pitchFamily="34" charset="0"/>
              </a:rPr>
              <a:t>Key</a:t>
            </a:r>
          </a:p>
          <a:p>
            <a:r>
              <a:rPr lang="en-GB" sz="2400" spc="-300" dirty="0">
                <a:solidFill>
                  <a:srgbClr val="0070C0"/>
                </a:solidFill>
                <a:latin typeface="Arial" panose="020B0604020202020204" pitchFamily="34" charset="0"/>
                <a:cs typeface="Arial" panose="020B0604020202020204" pitchFamily="34" charset="0"/>
              </a:rPr>
              <a:t>------</a:t>
            </a:r>
            <a:r>
              <a:rPr lang="en-GB" sz="2400" dirty="0">
                <a:solidFill>
                  <a:srgbClr val="0070C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Gas</a:t>
            </a:r>
          </a:p>
          <a:p>
            <a:r>
              <a:rPr lang="en-GB" sz="2400" spc="-300" dirty="0">
                <a:solidFill>
                  <a:schemeClr val="bg1">
                    <a:lumMod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Electricity</a:t>
            </a:r>
          </a:p>
        </p:txBody>
      </p:sp>
      <p:sp>
        <p:nvSpPr>
          <p:cNvPr id="3" name="TextBox 2"/>
          <p:cNvSpPr txBox="1"/>
          <p:nvPr/>
        </p:nvSpPr>
        <p:spPr>
          <a:xfrm>
            <a:off x="467544" y="6237312"/>
            <a:ext cx="5760640" cy="461665"/>
          </a:xfrm>
          <a:prstGeom prst="rect">
            <a:avLst/>
          </a:prstGeom>
          <a:noFill/>
        </p:spPr>
        <p:txBody>
          <a:bodyPr wrap="square" rtlCol="0">
            <a:spAutoFit/>
          </a:bodyPr>
          <a:lstStyle/>
          <a:p>
            <a:r>
              <a:rPr lang="en-GB" sz="2400" dirty="0">
                <a:solidFill>
                  <a:schemeClr val="bg2"/>
                </a:solidFill>
                <a:latin typeface="Arial" panose="020B0604020202020204" pitchFamily="34" charset="0"/>
                <a:cs typeface="Arial" panose="020B0604020202020204" pitchFamily="34" charset="0"/>
              </a:rPr>
              <a:t>The energy network – last 100 years</a:t>
            </a:r>
          </a:p>
        </p:txBody>
      </p:sp>
    </p:spTree>
    <p:extLst>
      <p:ext uri="{BB962C8B-B14F-4D97-AF65-F5344CB8AC3E}">
        <p14:creationId xmlns:p14="http://schemas.microsoft.com/office/powerpoint/2010/main" val="30919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Energy network – last 5 years</a:t>
            </a:r>
          </a:p>
        </p:txBody>
      </p:sp>
      <p:sp>
        <p:nvSpPr>
          <p:cNvPr id="4" name="Slide Number Placeholder 3"/>
          <p:cNvSpPr>
            <a:spLocks noGrp="1"/>
          </p:cNvSpPr>
          <p:nvPr>
            <p:ph type="sldNum" sz="quarter" idx="12"/>
          </p:nvPr>
        </p:nvSpPr>
        <p:spPr/>
        <p:txBody>
          <a:bodyPr/>
          <a:lstStyle/>
          <a:p>
            <a:fld id="{490165BC-DBA7-4530-8926-81165AFC8D69}" type="slidenum">
              <a:rPr lang="en-GB" smtClean="0"/>
              <a:t>56</a:t>
            </a:fld>
            <a:endParaRPr lang="en-GB"/>
          </a:p>
        </p:txBody>
      </p:sp>
      <p:pic>
        <p:nvPicPr>
          <p:cNvPr id="18434" name="Picture 2" descr="\\wwutilities.co.uk\Data\Asset Management\Energy Infrastructure\JPEGS\Multi Vector Strateg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9026" y="1220755"/>
            <a:ext cx="6945951" cy="4857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30" y="6167045"/>
            <a:ext cx="6552728" cy="369332"/>
          </a:xfrm>
          <a:prstGeom prst="rect">
            <a:avLst/>
          </a:prstGeom>
          <a:noFill/>
        </p:spPr>
        <p:txBody>
          <a:bodyPr wrap="square" rtlCol="0">
            <a:spAutoFit/>
          </a:bodyPr>
          <a:lstStyle/>
          <a:p>
            <a:pPr algn="ctr"/>
            <a:r>
              <a:rPr lang="en-GB" dirty="0">
                <a:solidFill>
                  <a:srgbClr val="EEECE1"/>
                </a:solidFill>
                <a:latin typeface="Arial" panose="020B0604020202020204" pitchFamily="34" charset="0"/>
                <a:cs typeface="Arial" panose="020B0604020202020204" pitchFamily="34" charset="0"/>
              </a:rPr>
              <a:t>An integrated energy network enables the use of renewables</a:t>
            </a:r>
          </a:p>
        </p:txBody>
      </p:sp>
      <p:sp>
        <p:nvSpPr>
          <p:cNvPr id="5" name="Rectangle 4"/>
          <p:cNvSpPr/>
          <p:nvPr/>
        </p:nvSpPr>
        <p:spPr>
          <a:xfrm>
            <a:off x="5836333" y="5108800"/>
            <a:ext cx="288030" cy="192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36331" y="5012789"/>
            <a:ext cx="63622" cy="960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60741" y="5012789"/>
            <a:ext cx="63622" cy="960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80348" y="4917552"/>
            <a:ext cx="288031" cy="215444"/>
          </a:xfrm>
          <a:prstGeom prst="rect">
            <a:avLst/>
          </a:prstGeom>
          <a:noFill/>
        </p:spPr>
        <p:txBody>
          <a:bodyPr wrap="square" rtlCol="0">
            <a:spAutoFit/>
          </a:bodyPr>
          <a:lstStyle/>
          <a:p>
            <a:r>
              <a:rPr lang="en-GB" sz="800" dirty="0"/>
              <a:t>+</a:t>
            </a:r>
          </a:p>
        </p:txBody>
      </p:sp>
      <p:sp>
        <p:nvSpPr>
          <p:cNvPr id="11" name="TextBox 10"/>
          <p:cNvSpPr txBox="1"/>
          <p:nvPr/>
        </p:nvSpPr>
        <p:spPr>
          <a:xfrm>
            <a:off x="5755938" y="4917165"/>
            <a:ext cx="288031" cy="215444"/>
          </a:xfrm>
          <a:prstGeom prst="rect">
            <a:avLst/>
          </a:prstGeom>
          <a:noFill/>
        </p:spPr>
        <p:txBody>
          <a:bodyPr wrap="square" rtlCol="0">
            <a:spAutoFit/>
          </a:bodyPr>
          <a:lstStyle/>
          <a:p>
            <a:r>
              <a:rPr lang="en-GB" sz="800" dirty="0"/>
              <a:t>-</a:t>
            </a:r>
          </a:p>
        </p:txBody>
      </p:sp>
      <p:cxnSp>
        <p:nvCxnSpPr>
          <p:cNvPr id="12" name="Straight Connector 11"/>
          <p:cNvCxnSpPr/>
          <p:nvPr/>
        </p:nvCxnSpPr>
        <p:spPr>
          <a:xfrm flipV="1">
            <a:off x="5980351" y="4917166"/>
            <a:ext cx="0" cy="192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91680" y="4581128"/>
            <a:ext cx="284052" cy="153888"/>
          </a:xfrm>
          <a:prstGeom prst="rect">
            <a:avLst/>
          </a:prstGeom>
          <a:noFill/>
        </p:spPr>
        <p:txBody>
          <a:bodyPr wrap="none" rtlCol="0">
            <a:spAutoFit/>
          </a:bodyPr>
          <a:lstStyle/>
          <a:p>
            <a:r>
              <a:rPr lang="en-GB" sz="400" dirty="0"/>
              <a:t>Tidal</a:t>
            </a:r>
          </a:p>
        </p:txBody>
      </p:sp>
      <p:sp>
        <p:nvSpPr>
          <p:cNvPr id="23" name="TextBox 22"/>
          <p:cNvSpPr txBox="1"/>
          <p:nvPr/>
        </p:nvSpPr>
        <p:spPr>
          <a:xfrm>
            <a:off x="1626604" y="2180861"/>
            <a:ext cx="425116" cy="153888"/>
          </a:xfrm>
          <a:prstGeom prst="rect">
            <a:avLst/>
          </a:prstGeom>
          <a:noFill/>
        </p:spPr>
        <p:txBody>
          <a:bodyPr wrap="none" rtlCol="0">
            <a:spAutoFit/>
          </a:bodyPr>
          <a:lstStyle/>
          <a:p>
            <a:r>
              <a:rPr lang="en-GB" sz="400" dirty="0"/>
              <a:t>Hydrogen +</a:t>
            </a:r>
          </a:p>
        </p:txBody>
      </p:sp>
    </p:spTree>
    <p:extLst>
      <p:ext uri="{BB962C8B-B14F-4D97-AF65-F5344CB8AC3E}">
        <p14:creationId xmlns:p14="http://schemas.microsoft.com/office/powerpoint/2010/main" val="29700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Green gas – last 3 years – biomethane </a:t>
            </a:r>
          </a:p>
        </p:txBody>
      </p:sp>
      <p:sp>
        <p:nvSpPr>
          <p:cNvPr id="3" name="Content Placeholder 2"/>
          <p:cNvSpPr>
            <a:spLocks noGrp="1"/>
          </p:cNvSpPr>
          <p:nvPr>
            <p:ph idx="1"/>
          </p:nvPr>
        </p:nvSpPr>
        <p:spPr/>
        <p:txBody>
          <a:bodyPr/>
          <a:lstStyle/>
          <a:p>
            <a:r>
              <a:rPr lang="en-GB" sz="1400" dirty="0">
                <a:solidFill>
                  <a:schemeClr val="accent6"/>
                </a:solidFill>
              </a:rPr>
              <a:t>We currently have </a:t>
            </a:r>
            <a:r>
              <a:rPr lang="en-GB" sz="1400" b="1" dirty="0">
                <a:solidFill>
                  <a:schemeClr val="accent6"/>
                </a:solidFill>
              </a:rPr>
              <a:t>16 biomethane connections </a:t>
            </a:r>
            <a:r>
              <a:rPr lang="en-GB" sz="1400" dirty="0">
                <a:solidFill>
                  <a:schemeClr val="accent6"/>
                </a:solidFill>
              </a:rPr>
              <a:t>on our network – 15 in south west England and 1 in Wales</a:t>
            </a:r>
          </a:p>
          <a:p>
            <a:r>
              <a:rPr lang="en-GB" sz="1400" dirty="0">
                <a:solidFill>
                  <a:schemeClr val="accent6"/>
                </a:solidFill>
                <a:latin typeface="Arial" panose="020B0604020202020204" pitchFamily="34" charset="0"/>
                <a:cs typeface="Arial" panose="020B0604020202020204" pitchFamily="34" charset="0"/>
              </a:rPr>
              <a:t>Together they have with a maximum potential to inject 1.4 </a:t>
            </a:r>
            <a:r>
              <a:rPr lang="en-GB" sz="1400" dirty="0" err="1">
                <a:solidFill>
                  <a:schemeClr val="accent6"/>
                </a:solidFill>
                <a:latin typeface="Arial" panose="020B0604020202020204" pitchFamily="34" charset="0"/>
                <a:cs typeface="Arial" panose="020B0604020202020204" pitchFamily="34" charset="0"/>
              </a:rPr>
              <a:t>TWh</a:t>
            </a:r>
            <a:endParaRPr lang="en-GB" sz="1400" dirty="0">
              <a:solidFill>
                <a:schemeClr val="accent6"/>
              </a:solidFill>
              <a:latin typeface="Arial" panose="020B0604020202020204" pitchFamily="34" charset="0"/>
              <a:cs typeface="Arial" panose="020B0604020202020204" pitchFamily="34" charset="0"/>
            </a:endParaRPr>
          </a:p>
          <a:p>
            <a:pPr lvl="1"/>
            <a:r>
              <a:rPr lang="en-GB" sz="1400" dirty="0">
                <a:solidFill>
                  <a:schemeClr val="accent6"/>
                </a:solidFill>
                <a:latin typeface="Arial" panose="020B0604020202020204" pitchFamily="34" charset="0"/>
                <a:cs typeface="Arial" panose="020B0604020202020204" pitchFamily="34" charset="0"/>
              </a:rPr>
              <a:t>For comparison, Swansea Bay Tidal Lagoon estimated at 0.5 </a:t>
            </a:r>
            <a:r>
              <a:rPr lang="en-GB" sz="1400" dirty="0" err="1">
                <a:solidFill>
                  <a:schemeClr val="accent6"/>
                </a:solidFill>
                <a:latin typeface="Arial" panose="020B0604020202020204" pitchFamily="34" charset="0"/>
                <a:cs typeface="Arial" panose="020B0604020202020204" pitchFamily="34" charset="0"/>
              </a:rPr>
              <a:t>TWh</a:t>
            </a:r>
            <a:r>
              <a:rPr lang="en-GB" sz="1400" dirty="0">
                <a:solidFill>
                  <a:schemeClr val="accent6"/>
                </a:solidFill>
                <a:latin typeface="Arial" panose="020B0604020202020204" pitchFamily="34" charset="0"/>
                <a:cs typeface="Arial" panose="020B0604020202020204" pitchFamily="34" charset="0"/>
              </a:rPr>
              <a:t> @ </a:t>
            </a:r>
            <a:r>
              <a:rPr lang="en-GB" sz="1400" dirty="0">
                <a:solidFill>
                  <a:schemeClr val="accent6"/>
                </a:solidFill>
              </a:rPr>
              <a:t>£1.3b</a:t>
            </a:r>
          </a:p>
          <a:p>
            <a:pPr marL="0" indent="0">
              <a:buNone/>
            </a:pPr>
            <a:endParaRPr lang="en-GB" dirty="0"/>
          </a:p>
        </p:txBody>
      </p:sp>
      <p:sp>
        <p:nvSpPr>
          <p:cNvPr id="4" name="Slide Number Placeholder 3"/>
          <p:cNvSpPr>
            <a:spLocks noGrp="1"/>
          </p:cNvSpPr>
          <p:nvPr>
            <p:ph type="sldNum" sz="quarter" idx="12"/>
          </p:nvPr>
        </p:nvSpPr>
        <p:spPr/>
        <p:txBody>
          <a:bodyPr/>
          <a:lstStyle/>
          <a:p>
            <a:fld id="{490165BC-DBA7-4530-8926-81165AFC8D69}" type="slidenum">
              <a:rPr lang="en-GB" smtClean="0"/>
              <a:t>57</a:t>
            </a:fld>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22049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0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692"/>
            <a:ext cx="8229600" cy="594916"/>
          </a:xfrm>
        </p:spPr>
        <p:txBody>
          <a:bodyPr>
            <a:noAutofit/>
          </a:bodyPr>
          <a:lstStyle/>
          <a:p>
            <a:r>
              <a:rPr lang="en-GB" sz="2800" dirty="0"/>
              <a:t>Keeping the lights on</a:t>
            </a:r>
          </a:p>
        </p:txBody>
      </p:sp>
      <p:sp>
        <p:nvSpPr>
          <p:cNvPr id="4" name="Slide Number Placeholder 3"/>
          <p:cNvSpPr>
            <a:spLocks noGrp="1"/>
          </p:cNvSpPr>
          <p:nvPr>
            <p:ph type="sldNum" sz="quarter" idx="12"/>
          </p:nvPr>
        </p:nvSpPr>
        <p:spPr/>
        <p:txBody>
          <a:bodyPr/>
          <a:lstStyle/>
          <a:p>
            <a:fld id="{490165BC-DBA7-4530-8926-81165AFC8D69}" type="slidenum">
              <a:rPr lang="en-GB" smtClean="0"/>
              <a:t>58</a:t>
            </a:fld>
            <a:endParaRPr lang="en-GB"/>
          </a:p>
        </p:txBody>
      </p:sp>
      <p:sp>
        <p:nvSpPr>
          <p:cNvPr id="5" name="Rectangle 4"/>
          <p:cNvSpPr/>
          <p:nvPr/>
        </p:nvSpPr>
        <p:spPr>
          <a:xfrm>
            <a:off x="4427984" y="1628800"/>
            <a:ext cx="4320480"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MAP OF SITES CONNECTED SO FAR (incl. RR, AES and Severn being offered new NEXAs)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172" y="1556792"/>
            <a:ext cx="517335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13522" y="2189243"/>
            <a:ext cx="534541" cy="215444"/>
          </a:xfrm>
          <a:prstGeom prst="rect">
            <a:avLst/>
          </a:prstGeom>
          <a:noFill/>
        </p:spPr>
        <p:txBody>
          <a:bodyPr wrap="square" rtlCol="0">
            <a:spAutoFit/>
          </a:bodyPr>
          <a:lstStyle/>
          <a:p>
            <a:r>
              <a:rPr lang="en-GB" sz="800" b="1" dirty="0"/>
              <a:t>Dafen</a:t>
            </a:r>
          </a:p>
        </p:txBody>
      </p:sp>
      <p:sp>
        <p:nvSpPr>
          <p:cNvPr id="8" name="TextBox 7"/>
          <p:cNvSpPr txBox="1"/>
          <p:nvPr/>
        </p:nvSpPr>
        <p:spPr>
          <a:xfrm>
            <a:off x="5876302" y="3185646"/>
            <a:ext cx="606549" cy="215444"/>
          </a:xfrm>
          <a:prstGeom prst="rect">
            <a:avLst/>
          </a:prstGeom>
          <a:noFill/>
        </p:spPr>
        <p:txBody>
          <a:bodyPr wrap="square" rtlCol="0">
            <a:spAutoFit/>
          </a:bodyPr>
          <a:lstStyle/>
          <a:p>
            <a:r>
              <a:rPr lang="en-GB" sz="800" b="1" dirty="0"/>
              <a:t>Cadoxton</a:t>
            </a:r>
          </a:p>
        </p:txBody>
      </p:sp>
      <p:sp>
        <p:nvSpPr>
          <p:cNvPr id="9" name="TextBox 8"/>
          <p:cNvSpPr txBox="1"/>
          <p:nvPr/>
        </p:nvSpPr>
        <p:spPr>
          <a:xfrm>
            <a:off x="6105475" y="2798862"/>
            <a:ext cx="454149" cy="215444"/>
          </a:xfrm>
          <a:prstGeom prst="rect">
            <a:avLst/>
          </a:prstGeom>
          <a:noFill/>
        </p:spPr>
        <p:txBody>
          <a:bodyPr wrap="square" rtlCol="0">
            <a:spAutoFit/>
          </a:bodyPr>
          <a:lstStyle/>
          <a:p>
            <a:r>
              <a:rPr lang="en-GB" sz="800" b="1" dirty="0"/>
              <a:t>Cynon</a:t>
            </a:r>
          </a:p>
        </p:txBody>
      </p:sp>
      <p:sp>
        <p:nvSpPr>
          <p:cNvPr id="10" name="TextBox 9"/>
          <p:cNvSpPr txBox="1"/>
          <p:nvPr/>
        </p:nvSpPr>
        <p:spPr>
          <a:xfrm>
            <a:off x="5750525" y="2978302"/>
            <a:ext cx="576064" cy="215444"/>
          </a:xfrm>
          <a:prstGeom prst="rect">
            <a:avLst/>
          </a:prstGeom>
          <a:noFill/>
        </p:spPr>
        <p:txBody>
          <a:bodyPr wrap="square" rtlCol="0">
            <a:spAutoFit/>
          </a:bodyPr>
          <a:lstStyle/>
          <a:p>
            <a:r>
              <a:rPr lang="en-GB" sz="800" b="1" dirty="0"/>
              <a:t>Larigan</a:t>
            </a:r>
          </a:p>
        </p:txBody>
      </p:sp>
      <p:sp>
        <p:nvSpPr>
          <p:cNvPr id="7" name="Oval 6"/>
          <p:cNvSpPr/>
          <p:nvPr/>
        </p:nvSpPr>
        <p:spPr>
          <a:xfrm>
            <a:off x="6156715" y="3086024"/>
            <a:ext cx="61200" cy="61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293497" y="3086024"/>
            <a:ext cx="735322" cy="215444"/>
          </a:xfrm>
          <a:prstGeom prst="rect">
            <a:avLst/>
          </a:prstGeom>
          <a:noFill/>
        </p:spPr>
        <p:txBody>
          <a:bodyPr wrap="square" rtlCol="0">
            <a:spAutoFit/>
          </a:bodyPr>
          <a:lstStyle/>
          <a:p>
            <a:r>
              <a:rPr lang="en-GB" sz="800" b="1" dirty="0"/>
              <a:t>Chippenham</a:t>
            </a:r>
          </a:p>
        </p:txBody>
      </p:sp>
      <p:sp>
        <p:nvSpPr>
          <p:cNvPr id="13" name="TextBox 12"/>
          <p:cNvSpPr txBox="1"/>
          <p:nvPr/>
        </p:nvSpPr>
        <p:spPr>
          <a:xfrm>
            <a:off x="6876256" y="4076492"/>
            <a:ext cx="792088" cy="215444"/>
          </a:xfrm>
          <a:prstGeom prst="rect">
            <a:avLst/>
          </a:prstGeom>
          <a:noFill/>
        </p:spPr>
        <p:txBody>
          <a:bodyPr wrap="square" rtlCol="0">
            <a:spAutoFit/>
          </a:bodyPr>
          <a:lstStyle/>
          <a:p>
            <a:r>
              <a:rPr lang="en-GB" sz="800" b="1" dirty="0"/>
              <a:t>Marsh Barton</a:t>
            </a:r>
          </a:p>
        </p:txBody>
      </p:sp>
      <p:sp>
        <p:nvSpPr>
          <p:cNvPr id="14" name="TextBox 13"/>
          <p:cNvSpPr txBox="1"/>
          <p:nvPr/>
        </p:nvSpPr>
        <p:spPr>
          <a:xfrm>
            <a:off x="6268380" y="3968770"/>
            <a:ext cx="639688" cy="215444"/>
          </a:xfrm>
          <a:prstGeom prst="rect">
            <a:avLst/>
          </a:prstGeom>
          <a:noFill/>
        </p:spPr>
        <p:txBody>
          <a:bodyPr wrap="square" rtlCol="0">
            <a:spAutoFit/>
          </a:bodyPr>
          <a:lstStyle/>
          <a:p>
            <a:r>
              <a:rPr lang="en-GB" sz="800" b="1" dirty="0"/>
              <a:t>The Drove</a:t>
            </a:r>
          </a:p>
        </p:txBody>
      </p:sp>
      <p:sp>
        <p:nvSpPr>
          <p:cNvPr id="15" name="TextBox 14"/>
          <p:cNvSpPr txBox="1"/>
          <p:nvPr/>
        </p:nvSpPr>
        <p:spPr>
          <a:xfrm>
            <a:off x="7558175" y="1794749"/>
            <a:ext cx="735322" cy="215444"/>
          </a:xfrm>
          <a:prstGeom prst="rect">
            <a:avLst/>
          </a:prstGeom>
          <a:noFill/>
        </p:spPr>
        <p:txBody>
          <a:bodyPr wrap="square" rtlCol="0">
            <a:spAutoFit/>
          </a:bodyPr>
          <a:lstStyle/>
          <a:p>
            <a:r>
              <a:rPr lang="en-GB" sz="800" b="1" dirty="0"/>
              <a:t>Sudmeadow</a:t>
            </a:r>
          </a:p>
        </p:txBody>
      </p:sp>
      <p:sp>
        <p:nvSpPr>
          <p:cNvPr id="16" name="TextBox 15"/>
          <p:cNvSpPr txBox="1"/>
          <p:nvPr/>
        </p:nvSpPr>
        <p:spPr>
          <a:xfrm>
            <a:off x="8242592" y="1916857"/>
            <a:ext cx="649888" cy="215444"/>
          </a:xfrm>
          <a:prstGeom prst="rect">
            <a:avLst/>
          </a:prstGeom>
          <a:noFill/>
        </p:spPr>
        <p:txBody>
          <a:bodyPr wrap="square" rtlCol="0">
            <a:spAutoFit/>
          </a:bodyPr>
          <a:lstStyle/>
          <a:p>
            <a:r>
              <a:rPr lang="en-GB" sz="800" b="1" dirty="0"/>
              <a:t>Bristol Rd</a:t>
            </a:r>
          </a:p>
        </p:txBody>
      </p:sp>
      <p:sp>
        <p:nvSpPr>
          <p:cNvPr id="17" name="TextBox 16"/>
          <p:cNvSpPr txBox="1"/>
          <p:nvPr/>
        </p:nvSpPr>
        <p:spPr>
          <a:xfrm>
            <a:off x="6156715" y="2149021"/>
            <a:ext cx="454149" cy="215444"/>
          </a:xfrm>
          <a:prstGeom prst="rect">
            <a:avLst/>
          </a:prstGeom>
          <a:noFill/>
        </p:spPr>
        <p:txBody>
          <a:bodyPr wrap="square" rtlCol="0">
            <a:spAutoFit/>
          </a:bodyPr>
          <a:lstStyle/>
          <a:p>
            <a:r>
              <a:rPr lang="en-GB" sz="800" b="1" dirty="0"/>
              <a:t>Clyne</a:t>
            </a:r>
          </a:p>
        </p:txBody>
      </p:sp>
      <p:sp>
        <p:nvSpPr>
          <p:cNvPr id="18" name="TextBox 17"/>
          <p:cNvSpPr txBox="1"/>
          <p:nvPr/>
        </p:nvSpPr>
        <p:spPr>
          <a:xfrm>
            <a:off x="6482057" y="2067542"/>
            <a:ext cx="506723" cy="215444"/>
          </a:xfrm>
          <a:prstGeom prst="rect">
            <a:avLst/>
          </a:prstGeom>
          <a:noFill/>
        </p:spPr>
        <p:txBody>
          <a:bodyPr wrap="square" rtlCol="0">
            <a:spAutoFit/>
          </a:bodyPr>
          <a:lstStyle/>
          <a:p>
            <a:r>
              <a:rPr lang="en-GB" sz="800" b="1" dirty="0"/>
              <a:t>Nevern</a:t>
            </a:r>
          </a:p>
        </p:txBody>
      </p:sp>
      <p:sp>
        <p:nvSpPr>
          <p:cNvPr id="19" name="TextBox 18"/>
          <p:cNvSpPr txBox="1"/>
          <p:nvPr/>
        </p:nvSpPr>
        <p:spPr>
          <a:xfrm>
            <a:off x="6297211" y="1902471"/>
            <a:ext cx="582025" cy="215444"/>
          </a:xfrm>
          <a:prstGeom prst="rect">
            <a:avLst/>
          </a:prstGeom>
          <a:noFill/>
        </p:spPr>
        <p:txBody>
          <a:bodyPr wrap="square" rtlCol="0">
            <a:spAutoFit/>
          </a:bodyPr>
          <a:lstStyle/>
          <a:p>
            <a:r>
              <a:rPr lang="en-GB" sz="800" b="1" dirty="0"/>
              <a:t>Ogmore</a:t>
            </a:r>
          </a:p>
        </p:txBody>
      </p:sp>
      <p:sp>
        <p:nvSpPr>
          <p:cNvPr id="20" name="TextBox 19"/>
          <p:cNvSpPr txBox="1"/>
          <p:nvPr/>
        </p:nvSpPr>
        <p:spPr>
          <a:xfrm>
            <a:off x="6008637" y="2492896"/>
            <a:ext cx="635904" cy="215444"/>
          </a:xfrm>
          <a:prstGeom prst="rect">
            <a:avLst/>
          </a:prstGeom>
          <a:noFill/>
        </p:spPr>
        <p:txBody>
          <a:bodyPr wrap="square" rtlCol="0">
            <a:spAutoFit/>
          </a:bodyPr>
          <a:lstStyle/>
          <a:p>
            <a:r>
              <a:rPr lang="en-GB" sz="800" b="1" dirty="0"/>
              <a:t>Llwynypia</a:t>
            </a:r>
          </a:p>
        </p:txBody>
      </p:sp>
      <p:sp>
        <p:nvSpPr>
          <p:cNvPr id="21" name="TextBox 20"/>
          <p:cNvSpPr txBox="1"/>
          <p:nvPr/>
        </p:nvSpPr>
        <p:spPr>
          <a:xfrm>
            <a:off x="6286182" y="2683005"/>
            <a:ext cx="716718" cy="215444"/>
          </a:xfrm>
          <a:prstGeom prst="rect">
            <a:avLst/>
          </a:prstGeom>
          <a:noFill/>
        </p:spPr>
        <p:txBody>
          <a:bodyPr wrap="square" rtlCol="0">
            <a:spAutoFit/>
          </a:bodyPr>
          <a:lstStyle/>
          <a:p>
            <a:r>
              <a:rPr lang="en-GB" sz="800" b="1" dirty="0"/>
              <a:t>Traston Rd</a:t>
            </a:r>
          </a:p>
        </p:txBody>
      </p:sp>
      <p:sp>
        <p:nvSpPr>
          <p:cNvPr id="22" name="TextBox 21"/>
          <p:cNvSpPr txBox="1"/>
          <p:nvPr/>
        </p:nvSpPr>
        <p:spPr>
          <a:xfrm>
            <a:off x="6908068" y="2670435"/>
            <a:ext cx="518665" cy="215444"/>
          </a:xfrm>
          <a:prstGeom prst="rect">
            <a:avLst/>
          </a:prstGeom>
          <a:noFill/>
        </p:spPr>
        <p:txBody>
          <a:bodyPr wrap="square" rtlCol="0">
            <a:spAutoFit/>
          </a:bodyPr>
          <a:lstStyle/>
          <a:p>
            <a:r>
              <a:rPr lang="en-GB" sz="800" b="1" dirty="0"/>
              <a:t>Solutia</a:t>
            </a:r>
          </a:p>
        </p:txBody>
      </p:sp>
      <p:sp>
        <p:nvSpPr>
          <p:cNvPr id="24" name="TextBox 23"/>
          <p:cNvSpPr txBox="1"/>
          <p:nvPr/>
        </p:nvSpPr>
        <p:spPr>
          <a:xfrm>
            <a:off x="4855243" y="2879909"/>
            <a:ext cx="848004" cy="215444"/>
          </a:xfrm>
          <a:prstGeom prst="rect">
            <a:avLst/>
          </a:prstGeom>
          <a:noFill/>
        </p:spPr>
        <p:txBody>
          <a:bodyPr wrap="square" rtlCol="0">
            <a:spAutoFit/>
          </a:bodyPr>
          <a:lstStyle/>
          <a:p>
            <a:r>
              <a:rPr lang="en-GB" sz="800" b="1" dirty="0"/>
              <a:t>ABB Zantingh</a:t>
            </a:r>
          </a:p>
        </p:txBody>
      </p:sp>
      <p:sp>
        <p:nvSpPr>
          <p:cNvPr id="25" name="TextBox 24"/>
          <p:cNvSpPr txBox="1"/>
          <p:nvPr/>
        </p:nvSpPr>
        <p:spPr>
          <a:xfrm>
            <a:off x="6583274" y="3009187"/>
            <a:ext cx="625720" cy="215444"/>
          </a:xfrm>
          <a:prstGeom prst="rect">
            <a:avLst/>
          </a:prstGeom>
          <a:noFill/>
        </p:spPr>
        <p:txBody>
          <a:bodyPr wrap="square" rtlCol="0">
            <a:spAutoFit/>
          </a:bodyPr>
          <a:lstStyle/>
          <a:p>
            <a:r>
              <a:rPr lang="en-GB" sz="800" b="1" dirty="0"/>
              <a:t>Rhymney</a:t>
            </a:r>
          </a:p>
        </p:txBody>
      </p:sp>
      <p:sp>
        <p:nvSpPr>
          <p:cNvPr id="26" name="TextBox 25"/>
          <p:cNvSpPr txBox="1"/>
          <p:nvPr/>
        </p:nvSpPr>
        <p:spPr>
          <a:xfrm>
            <a:off x="5162918" y="2297582"/>
            <a:ext cx="1080658" cy="215444"/>
          </a:xfrm>
          <a:prstGeom prst="rect">
            <a:avLst/>
          </a:prstGeom>
          <a:noFill/>
        </p:spPr>
        <p:txBody>
          <a:bodyPr wrap="square" rtlCol="0">
            <a:spAutoFit/>
          </a:bodyPr>
          <a:lstStyle/>
          <a:p>
            <a:r>
              <a:rPr lang="en-GB" sz="800" b="1" dirty="0"/>
              <a:t>Heol Ty Aberaman</a:t>
            </a:r>
          </a:p>
        </p:txBody>
      </p:sp>
      <p:sp>
        <p:nvSpPr>
          <p:cNvPr id="27" name="TextBox 26"/>
          <p:cNvSpPr txBox="1"/>
          <p:nvPr/>
        </p:nvSpPr>
        <p:spPr>
          <a:xfrm>
            <a:off x="5185399" y="5233402"/>
            <a:ext cx="792088" cy="215444"/>
          </a:xfrm>
          <a:prstGeom prst="rect">
            <a:avLst/>
          </a:prstGeom>
          <a:noFill/>
        </p:spPr>
        <p:txBody>
          <a:bodyPr wrap="square" rtlCol="0">
            <a:spAutoFit/>
          </a:bodyPr>
          <a:lstStyle/>
          <a:p>
            <a:r>
              <a:rPr lang="en-GB" sz="800" b="1" dirty="0"/>
              <a:t>Water Lane</a:t>
            </a:r>
          </a:p>
        </p:txBody>
      </p:sp>
      <p:sp>
        <p:nvSpPr>
          <p:cNvPr id="32" name="Content Placeholder 2"/>
          <p:cNvSpPr txBox="1">
            <a:spLocks/>
          </p:cNvSpPr>
          <p:nvPr/>
        </p:nvSpPr>
        <p:spPr>
          <a:xfrm>
            <a:off x="40252" y="1700228"/>
            <a:ext cx="3855920" cy="4752528"/>
          </a:xfrm>
          <a:prstGeom prst="rect">
            <a:avLst/>
          </a:prstGeom>
        </p:spPr>
        <p:txBody>
          <a:bodyPr vert="horz" lIns="91440" tIns="45720" rIns="91440" bIns="45720" rtlCol="0">
            <a:norm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t>Supporting intermittent renewable generation</a:t>
            </a:r>
            <a:br>
              <a:rPr lang="en-GB" sz="1600" dirty="0"/>
            </a:br>
            <a:endParaRPr lang="en-GB" sz="1600" dirty="0"/>
          </a:p>
          <a:p>
            <a:r>
              <a:rPr lang="en-GB" sz="1600" b="1" dirty="0"/>
              <a:t>14</a:t>
            </a:r>
            <a:r>
              <a:rPr lang="en-GB" sz="1600" dirty="0"/>
              <a:t> new flexible gas power stations connected since Sept 2014</a:t>
            </a:r>
          </a:p>
          <a:p>
            <a:endParaRPr lang="en-GB" sz="1600" dirty="0"/>
          </a:p>
          <a:p>
            <a:r>
              <a:rPr lang="en-GB" sz="1600" b="1" dirty="0"/>
              <a:t>10</a:t>
            </a:r>
            <a:r>
              <a:rPr lang="en-GB" sz="1600" dirty="0"/>
              <a:t> new sites planned</a:t>
            </a:r>
          </a:p>
          <a:p>
            <a:endParaRPr lang="en-GB" sz="1600" dirty="0"/>
          </a:p>
          <a:p>
            <a:r>
              <a:rPr lang="en-GB" sz="1600" b="1" dirty="0"/>
              <a:t>392</a:t>
            </a:r>
            <a:r>
              <a:rPr lang="en-GB" sz="1600" dirty="0"/>
              <a:t> enquiries in last 12 months</a:t>
            </a:r>
          </a:p>
          <a:p>
            <a:pPr marL="0" indent="0">
              <a:buNone/>
            </a:pPr>
            <a:r>
              <a:rPr lang="en-GB" sz="1600" dirty="0"/>
              <a:t/>
            </a:r>
            <a:br>
              <a:rPr lang="en-GB" sz="1600" dirty="0"/>
            </a:br>
            <a:endParaRPr lang="en-GB" sz="1600" dirty="0"/>
          </a:p>
          <a:p>
            <a:endParaRPr lang="en-GB" sz="2000" dirty="0"/>
          </a:p>
        </p:txBody>
      </p:sp>
    </p:spTree>
    <p:extLst>
      <p:ext uri="{BB962C8B-B14F-4D97-AF65-F5344CB8AC3E}">
        <p14:creationId xmlns:p14="http://schemas.microsoft.com/office/powerpoint/2010/main" val="24111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a:t>Lower carbon future &amp; Meeting future demand – what you said</a:t>
            </a:r>
          </a:p>
        </p:txBody>
      </p:sp>
      <p:sp>
        <p:nvSpPr>
          <p:cNvPr id="4" name="Slide Number Placeholder 3"/>
          <p:cNvSpPr>
            <a:spLocks noGrp="1"/>
          </p:cNvSpPr>
          <p:nvPr>
            <p:ph type="sldNum" sz="quarter" idx="12"/>
          </p:nvPr>
        </p:nvSpPr>
        <p:spPr/>
        <p:txBody>
          <a:bodyPr/>
          <a:lstStyle/>
          <a:p>
            <a:fld id="{490165BC-DBA7-4530-8926-81165AFC8D69}" type="slidenum">
              <a:rPr lang="en-GB" smtClean="0"/>
              <a:t>59</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027386649"/>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3" descr="C:\Users\sarah.williams\Desktop\Strategic Projects\Project - MI Strategy\Look &amp; Feel\Designing-Futu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852936"/>
            <a:ext cx="192900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5536" y="3020759"/>
            <a:ext cx="4536504" cy="1477328"/>
          </a:xfrm>
          <a:prstGeom prst="rect">
            <a:avLst/>
          </a:prstGeom>
          <a:noFill/>
        </p:spPr>
        <p:txBody>
          <a:bodyPr wrap="square" rtlCol="0">
            <a:spAutoFit/>
          </a:bodyPr>
          <a:lstStyle/>
          <a:p>
            <a:pPr algn="ctr">
              <a:buClr>
                <a:schemeClr val="accent2"/>
              </a:buClr>
            </a:pPr>
            <a:endParaRPr lang="en-GB" b="1" dirty="0">
              <a:solidFill>
                <a:schemeClr val="bg1"/>
              </a:solidFill>
              <a:latin typeface="Arial"/>
            </a:endParaRPr>
          </a:p>
          <a:p>
            <a:pPr algn="ctr">
              <a:buClr>
                <a:schemeClr val="accent2"/>
              </a:buClr>
            </a:pPr>
            <a:endParaRPr lang="en-GB" b="1" dirty="0">
              <a:solidFill>
                <a:schemeClr val="bg1"/>
              </a:solidFill>
              <a:latin typeface="Arial"/>
            </a:endParaRPr>
          </a:p>
          <a:p>
            <a:pPr algn="ctr">
              <a:buClr>
                <a:schemeClr val="accent2"/>
              </a:buClr>
            </a:pPr>
            <a:endParaRPr lang="en-GB" b="1" dirty="0">
              <a:solidFill>
                <a:schemeClr val="accent6"/>
              </a:solidFill>
              <a:latin typeface="Arial"/>
            </a:endParaRPr>
          </a:p>
          <a:p>
            <a:pPr algn="ctr">
              <a:buClr>
                <a:schemeClr val="accent2"/>
              </a:buClr>
            </a:pPr>
            <a:r>
              <a:rPr lang="en-GB" b="1" dirty="0">
                <a:solidFill>
                  <a:schemeClr val="accent6"/>
                </a:solidFill>
                <a:latin typeface="Arial"/>
              </a:rPr>
              <a:t>The start of current PCR</a:t>
            </a:r>
          </a:p>
          <a:p>
            <a:pPr algn="ctr">
              <a:buClr>
                <a:schemeClr val="accent2"/>
              </a:buClr>
            </a:pPr>
            <a:r>
              <a:rPr lang="en-GB" b="1" dirty="0">
                <a:solidFill>
                  <a:schemeClr val="accent6"/>
                </a:solidFill>
                <a:latin typeface="Arial"/>
              </a:rPr>
              <a:t>2013</a:t>
            </a:r>
          </a:p>
        </p:txBody>
      </p:sp>
      <p:sp>
        <p:nvSpPr>
          <p:cNvPr id="6" name="Flowchart: Magnetic Disk 5"/>
          <p:cNvSpPr/>
          <p:nvPr/>
        </p:nvSpPr>
        <p:spPr>
          <a:xfrm>
            <a:off x="5292080" y="1916832"/>
            <a:ext cx="2160240" cy="1836204"/>
          </a:xfrm>
          <a:prstGeom prst="flowChartMagneticDisk">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en-GB" sz="2800" dirty="0"/>
              <a:t>Our portion of the customer bill</a:t>
            </a:r>
          </a:p>
        </p:txBody>
      </p:sp>
      <p:sp>
        <p:nvSpPr>
          <p:cNvPr id="2" name="Slide Number Placeholder 1"/>
          <p:cNvSpPr>
            <a:spLocks noGrp="1"/>
          </p:cNvSpPr>
          <p:nvPr>
            <p:ph type="sldNum" sz="quarter" idx="12"/>
          </p:nvPr>
        </p:nvSpPr>
        <p:spPr>
          <a:xfrm>
            <a:off x="8763454" y="5728171"/>
            <a:ext cx="390020" cy="365125"/>
          </a:xfrm>
        </p:spPr>
        <p:txBody>
          <a:bodyPr/>
          <a:lstStyle/>
          <a:p>
            <a:fld id="{490165BC-DBA7-4530-8926-81165AFC8D69}" type="slidenum">
              <a:rPr lang="en-GB" smtClean="0"/>
              <a:t>6</a:t>
            </a:fld>
            <a:endParaRPr lang="en-GB" dirty="0"/>
          </a:p>
        </p:txBody>
      </p:sp>
      <p:sp>
        <p:nvSpPr>
          <p:cNvPr id="5" name="TextBox 4"/>
          <p:cNvSpPr txBox="1"/>
          <p:nvPr/>
        </p:nvSpPr>
        <p:spPr>
          <a:xfrm>
            <a:off x="395536" y="4953362"/>
            <a:ext cx="8352928" cy="707886"/>
          </a:xfrm>
          <a:prstGeom prst="rect">
            <a:avLst/>
          </a:prstGeom>
          <a:solidFill>
            <a:srgbClr val="D6E03D"/>
          </a:solidFill>
          <a:ln>
            <a:noFill/>
          </a:ln>
        </p:spPr>
        <p:txBody>
          <a:bodyPr wrap="square" rtlCol="0">
            <a:spAutoFit/>
          </a:bodyPr>
          <a:lstStyle/>
          <a:p>
            <a:pPr algn="ctr"/>
            <a:r>
              <a:rPr lang="en-GB" sz="2000" b="1" dirty="0">
                <a:solidFill>
                  <a:schemeClr val="tx2"/>
                </a:solidFill>
                <a:latin typeface="Arial" panose="020B0604020202020204" pitchFamily="34" charset="0"/>
                <a:cs typeface="Arial" panose="020B0604020202020204" pitchFamily="34" charset="0"/>
              </a:rPr>
              <a:t>We’re doing what we can to keep customer bills as low as possible – just like we said we would!</a:t>
            </a:r>
          </a:p>
        </p:txBody>
      </p:sp>
      <p:sp>
        <p:nvSpPr>
          <p:cNvPr id="9" name="Down Arrow 8"/>
          <p:cNvSpPr/>
          <p:nvPr/>
        </p:nvSpPr>
        <p:spPr>
          <a:xfrm>
            <a:off x="4283968" y="1628800"/>
            <a:ext cx="468052" cy="1908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464402" y="2535287"/>
            <a:ext cx="1915910" cy="923330"/>
          </a:xfrm>
          <a:prstGeom prst="rect">
            <a:avLst/>
          </a:prstGeom>
        </p:spPr>
        <p:txBody>
          <a:bodyPr wrap="none">
            <a:spAutoFit/>
          </a:bodyPr>
          <a:lstStyle/>
          <a:p>
            <a:pPr algn="ctr">
              <a:buClr>
                <a:schemeClr val="accent2"/>
              </a:buClr>
            </a:pPr>
            <a:r>
              <a:rPr lang="en-GB" sz="5400" b="1" dirty="0">
                <a:solidFill>
                  <a:schemeClr val="accent6"/>
                </a:solidFill>
                <a:latin typeface="Arial"/>
              </a:rPr>
              <a:t>£121 </a:t>
            </a:r>
          </a:p>
        </p:txBody>
      </p:sp>
      <p:sp>
        <p:nvSpPr>
          <p:cNvPr id="11" name="Flowchart: Magnetic Disk 10"/>
          <p:cNvSpPr/>
          <p:nvPr/>
        </p:nvSpPr>
        <p:spPr>
          <a:xfrm>
            <a:off x="1619672" y="1503368"/>
            <a:ext cx="2160240" cy="2321676"/>
          </a:xfrm>
          <a:prstGeom prst="flowChartMagneticDisk">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3" name="Rectangle 12"/>
          <p:cNvSpPr/>
          <p:nvPr/>
        </p:nvSpPr>
        <p:spPr>
          <a:xfrm>
            <a:off x="1763688" y="2636912"/>
            <a:ext cx="1915910" cy="923330"/>
          </a:xfrm>
          <a:prstGeom prst="rect">
            <a:avLst/>
          </a:prstGeom>
        </p:spPr>
        <p:txBody>
          <a:bodyPr wrap="none">
            <a:spAutoFit/>
          </a:bodyPr>
          <a:lstStyle/>
          <a:p>
            <a:pPr algn="ctr">
              <a:buClr>
                <a:schemeClr val="accent2"/>
              </a:buClr>
            </a:pPr>
            <a:r>
              <a:rPr lang="en-GB" sz="5400" b="1" dirty="0">
                <a:solidFill>
                  <a:schemeClr val="tx2"/>
                </a:solidFill>
                <a:latin typeface="Arial"/>
              </a:rPr>
              <a:t>£126 </a:t>
            </a:r>
          </a:p>
        </p:txBody>
      </p:sp>
      <p:sp>
        <p:nvSpPr>
          <p:cNvPr id="15" name="TextBox 14"/>
          <p:cNvSpPr txBox="1"/>
          <p:nvPr/>
        </p:nvSpPr>
        <p:spPr>
          <a:xfrm>
            <a:off x="4139952" y="2996952"/>
            <a:ext cx="4536504" cy="1200329"/>
          </a:xfrm>
          <a:prstGeom prst="rect">
            <a:avLst/>
          </a:prstGeom>
          <a:noFill/>
        </p:spPr>
        <p:txBody>
          <a:bodyPr wrap="square" rtlCol="0">
            <a:spAutoFit/>
          </a:bodyPr>
          <a:lstStyle/>
          <a:p>
            <a:pPr algn="ctr">
              <a:buClr>
                <a:schemeClr val="accent2"/>
              </a:buClr>
            </a:pPr>
            <a:endParaRPr lang="en-GB" b="1" dirty="0">
              <a:solidFill>
                <a:schemeClr val="bg1"/>
              </a:solidFill>
              <a:latin typeface="Arial"/>
            </a:endParaRPr>
          </a:p>
          <a:p>
            <a:pPr algn="ctr">
              <a:buClr>
                <a:schemeClr val="accent2"/>
              </a:buClr>
            </a:pPr>
            <a:endParaRPr lang="en-GB" b="1" dirty="0">
              <a:solidFill>
                <a:schemeClr val="bg1"/>
              </a:solidFill>
              <a:latin typeface="Arial"/>
            </a:endParaRPr>
          </a:p>
          <a:p>
            <a:pPr algn="ctr">
              <a:buClr>
                <a:schemeClr val="accent2"/>
              </a:buClr>
            </a:pPr>
            <a:endParaRPr lang="en-GB" b="1" dirty="0">
              <a:solidFill>
                <a:schemeClr val="tx2"/>
              </a:solidFill>
              <a:latin typeface="Arial"/>
            </a:endParaRPr>
          </a:p>
          <a:p>
            <a:pPr algn="ctr">
              <a:buClr>
                <a:schemeClr val="accent2"/>
              </a:buClr>
            </a:pPr>
            <a:r>
              <a:rPr lang="en-GB" b="1" dirty="0">
                <a:solidFill>
                  <a:schemeClr val="tx2"/>
                </a:solidFill>
                <a:latin typeface="Arial"/>
              </a:rPr>
              <a:t>2017</a:t>
            </a:r>
          </a:p>
        </p:txBody>
      </p:sp>
    </p:spTree>
    <p:extLst>
      <p:ext uri="{BB962C8B-B14F-4D97-AF65-F5344CB8AC3E}">
        <p14:creationId xmlns:p14="http://schemas.microsoft.com/office/powerpoint/2010/main" val="815544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a:t>Lower carbon future &amp; Meeting future demand – what we did</a:t>
            </a:r>
          </a:p>
        </p:txBody>
      </p:sp>
      <p:sp>
        <p:nvSpPr>
          <p:cNvPr id="3" name="Content Placeholder 2"/>
          <p:cNvSpPr>
            <a:spLocks noGrp="1"/>
          </p:cNvSpPr>
          <p:nvPr>
            <p:ph idx="1"/>
          </p:nvPr>
        </p:nvSpPr>
        <p:spPr>
          <a:xfrm>
            <a:off x="457200" y="1268760"/>
            <a:ext cx="4971429" cy="2304256"/>
          </a:xfrm>
        </p:spPr>
        <p:txBody>
          <a:bodyPr vert="horz" lIns="91440" tIns="45720" rIns="91440" bIns="45720" rtlCol="0">
            <a:normAutofit fontScale="92500" lnSpcReduction="20000"/>
          </a:bodyPr>
          <a:lstStyle/>
          <a:p>
            <a:pPr marL="0" indent="0">
              <a:buClr>
                <a:srgbClr val="ED7F11"/>
              </a:buClr>
              <a:buNone/>
            </a:pPr>
            <a:r>
              <a:rPr lang="en-GB" sz="2000" b="1" dirty="0">
                <a:solidFill>
                  <a:srgbClr val="445A69"/>
                </a:solidFill>
                <a:latin typeface="Arial" panose="020B0604020202020204" pitchFamily="34" charset="0"/>
                <a:cs typeface="Arial" panose="020B0604020202020204" pitchFamily="34" charset="0"/>
              </a:rPr>
              <a:t>We ran an ‘Alternative Gas Workshop’</a:t>
            </a:r>
          </a:p>
          <a:p>
            <a:pPr>
              <a:buClr>
                <a:srgbClr val="ED7F11"/>
              </a:buClr>
            </a:pPr>
            <a:endParaRPr lang="en-GB" sz="2000" dirty="0">
              <a:solidFill>
                <a:srgbClr val="445A69"/>
              </a:solidFill>
              <a:latin typeface="Arial" panose="020B0604020202020204" pitchFamily="34" charset="0"/>
              <a:cs typeface="Arial" panose="020B0604020202020204" pitchFamily="34" charset="0"/>
            </a:endParaRPr>
          </a:p>
          <a:p>
            <a:pPr>
              <a:buClr>
                <a:srgbClr val="ED7F11"/>
              </a:buClr>
            </a:pPr>
            <a:r>
              <a:rPr lang="en-GB" sz="2000" dirty="0">
                <a:solidFill>
                  <a:srgbClr val="445A69"/>
                </a:solidFill>
                <a:latin typeface="Arial" panose="020B0604020202020204" pitchFamily="34" charset="0"/>
                <a:cs typeface="Arial" panose="020B0604020202020204" pitchFamily="34" charset="0"/>
              </a:rPr>
              <a:t>Industry-first held in March 2017</a:t>
            </a:r>
          </a:p>
          <a:p>
            <a:pPr>
              <a:buClr>
                <a:srgbClr val="ED7F11"/>
              </a:buClr>
            </a:pPr>
            <a:r>
              <a:rPr lang="en-GB" sz="2000" b="1" dirty="0">
                <a:solidFill>
                  <a:srgbClr val="445A69"/>
                </a:solidFill>
                <a:latin typeface="Arial" panose="020B0604020202020204" pitchFamily="34" charset="0"/>
                <a:cs typeface="Arial" panose="020B0604020202020204" pitchFamily="34" charset="0"/>
              </a:rPr>
              <a:t>64</a:t>
            </a:r>
            <a:r>
              <a:rPr lang="en-GB" sz="2000" dirty="0">
                <a:solidFill>
                  <a:srgbClr val="445A69"/>
                </a:solidFill>
                <a:latin typeface="Arial" panose="020B0604020202020204" pitchFamily="34" charset="0"/>
                <a:cs typeface="Arial" panose="020B0604020202020204" pitchFamily="34" charset="0"/>
              </a:rPr>
              <a:t> organisations from across the UK attended 	</a:t>
            </a:r>
          </a:p>
          <a:p>
            <a:pPr lvl="1">
              <a:buClr>
                <a:srgbClr val="ED7F11"/>
              </a:buClr>
            </a:pPr>
            <a:r>
              <a:rPr lang="en-GB" sz="2000" dirty="0">
                <a:solidFill>
                  <a:srgbClr val="445A69"/>
                </a:solidFill>
                <a:latin typeface="Arial" panose="020B0604020202020204" pitchFamily="34" charset="0"/>
                <a:cs typeface="Arial" panose="020B0604020202020204" pitchFamily="34" charset="0"/>
              </a:rPr>
              <a:t>including National Farmers Union,  developers and landowners</a:t>
            </a:r>
            <a:r>
              <a:rPr lang="en-GB" sz="2000" dirty="0">
                <a:solidFill>
                  <a:srgbClr val="445A69"/>
                </a:solidFill>
                <a:latin typeface="Calibri" panose="020F0502020204030204" pitchFamily="34" charset="0"/>
              </a:rPr>
              <a:t/>
            </a:r>
            <a:br>
              <a:rPr lang="en-GB" sz="2000" dirty="0">
                <a:solidFill>
                  <a:srgbClr val="445A69"/>
                </a:solidFill>
                <a:latin typeface="Calibri" panose="020F0502020204030204" pitchFamily="34" charset="0"/>
              </a:rPr>
            </a:br>
            <a:endParaRPr lang="en-GB" sz="2000" dirty="0">
              <a:solidFill>
                <a:srgbClr val="445A69"/>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60</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629" y="1114772"/>
            <a:ext cx="3600400" cy="245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717032"/>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67944" y="4149080"/>
            <a:ext cx="4572000" cy="2092343"/>
          </a:xfrm>
          <a:prstGeom prst="rect">
            <a:avLst/>
          </a:prstGeom>
        </p:spPr>
        <p:txBody>
          <a:bodyPr vert="horz" lIns="91440" tIns="45720" rIns="91440" bIns="45720" rtlCol="0">
            <a:normAutofit/>
          </a:bodyPr>
          <a:lstStyle/>
          <a:p>
            <a:pPr>
              <a:spcBef>
                <a:spcPct val="20000"/>
              </a:spcBef>
              <a:buClr>
                <a:schemeClr val="accent2"/>
              </a:buClr>
              <a:buFont typeface="Arial" panose="020B0604020202020204" pitchFamily="34" charset="0"/>
              <a:buNone/>
            </a:pPr>
            <a:r>
              <a:rPr lang="en-GB" sz="1600" dirty="0">
                <a:solidFill>
                  <a:schemeClr val="accent6"/>
                </a:solidFill>
                <a:latin typeface="Arial"/>
              </a:rPr>
              <a:t>  	      </a:t>
            </a:r>
          </a:p>
          <a:p>
            <a:pPr>
              <a:spcBef>
                <a:spcPct val="20000"/>
              </a:spcBef>
              <a:buClr>
                <a:schemeClr val="accent2"/>
              </a:buClr>
              <a:buFont typeface="Arial" panose="020B0604020202020204" pitchFamily="34" charset="0"/>
              <a:buNone/>
            </a:pPr>
            <a:r>
              <a:rPr lang="en-GB" sz="1600" dirty="0">
                <a:solidFill>
                  <a:schemeClr val="accent6"/>
                </a:solidFill>
                <a:latin typeface="Arial"/>
              </a:rPr>
              <a:t>Feedback was positive </a:t>
            </a:r>
          </a:p>
          <a:p>
            <a:pPr marL="285750" indent="-285750">
              <a:spcBef>
                <a:spcPct val="20000"/>
              </a:spcBef>
              <a:buClr>
                <a:schemeClr val="accent2"/>
              </a:buClr>
              <a:buFont typeface="Arial" panose="020B0604020202020204" pitchFamily="34" charset="0"/>
              <a:buChar char="•"/>
            </a:pPr>
            <a:r>
              <a:rPr lang="en-GB" sz="1600" b="1" dirty="0">
                <a:solidFill>
                  <a:schemeClr val="accent6"/>
                </a:solidFill>
                <a:latin typeface="Arial"/>
              </a:rPr>
              <a:t>100% </a:t>
            </a:r>
            <a:r>
              <a:rPr lang="en-GB" sz="1600" dirty="0">
                <a:solidFill>
                  <a:schemeClr val="accent6"/>
                </a:solidFill>
                <a:latin typeface="Arial"/>
              </a:rPr>
              <a:t>of attendees said they found the ‘Very interesting’ (78%) or ‘Interesting’ (22%)</a:t>
            </a:r>
          </a:p>
          <a:p>
            <a:pPr marL="285750" indent="-285750">
              <a:spcBef>
                <a:spcPct val="20000"/>
              </a:spcBef>
              <a:buClr>
                <a:schemeClr val="accent2"/>
              </a:buClr>
              <a:buFont typeface="Arial" panose="020B0604020202020204" pitchFamily="34" charset="0"/>
              <a:buChar char="•"/>
            </a:pPr>
            <a:r>
              <a:rPr lang="en-GB" sz="1600" b="1" dirty="0">
                <a:solidFill>
                  <a:schemeClr val="accent6"/>
                </a:solidFill>
                <a:latin typeface="Arial"/>
              </a:rPr>
              <a:t>More than 40 </a:t>
            </a:r>
            <a:r>
              <a:rPr lang="en-GB" sz="1600" dirty="0">
                <a:solidFill>
                  <a:schemeClr val="accent6"/>
                </a:solidFill>
                <a:latin typeface="Arial"/>
              </a:rPr>
              <a:t>attendees have contacted us since for more information on connecting to our network</a:t>
            </a:r>
          </a:p>
        </p:txBody>
      </p:sp>
      <p:pic>
        <p:nvPicPr>
          <p:cNvPr id="8" name="Picture 2" descr="http://www.portfoliopartnership.com/wp-content/uploads/2013/04/Feedb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564"/>
          <a:stretch/>
        </p:blipFill>
        <p:spPr bwMode="auto">
          <a:xfrm>
            <a:off x="4069911" y="3284984"/>
            <a:ext cx="944212" cy="122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Alternative gas workshop continued	</a:t>
            </a:r>
          </a:p>
        </p:txBody>
      </p:sp>
      <p:sp>
        <p:nvSpPr>
          <p:cNvPr id="4" name="Slide Number Placeholder 3"/>
          <p:cNvSpPr>
            <a:spLocks noGrp="1"/>
          </p:cNvSpPr>
          <p:nvPr>
            <p:ph type="sldNum" sz="quarter" idx="12"/>
          </p:nvPr>
        </p:nvSpPr>
        <p:spPr/>
        <p:txBody>
          <a:bodyPr/>
          <a:lstStyle/>
          <a:p>
            <a:fld id="{490165BC-DBA7-4530-8926-81165AFC8D69}" type="slidenum">
              <a:rPr lang="en-GB" smtClean="0"/>
              <a:t>61</a:t>
            </a:fld>
            <a:endParaRPr lang="en-GB"/>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16" r="19392"/>
          <a:stretch/>
        </p:blipFill>
        <p:spPr bwMode="auto">
          <a:xfrm>
            <a:off x="5808852" y="2996952"/>
            <a:ext cx="2520280" cy="301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56992"/>
            <a:ext cx="3816424" cy="254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prstGeom prst="rect">
            <a:avLst/>
          </a:prstGeom>
        </p:spPr>
        <p:txBody>
          <a:bodyPr vert="horz" lIns="91440" tIns="45720" rIns="91440" bIns="45720" rtlCol="0">
            <a:normAutofit/>
          </a:bodyPr>
          <a:lstStyle/>
          <a:p>
            <a:pPr marL="179388" indent="-179388">
              <a:spcBef>
                <a:spcPct val="20000"/>
              </a:spcBef>
              <a:buClr>
                <a:srgbClr val="ED7F11"/>
              </a:buClr>
              <a:buFont typeface="Arial" panose="020B0604020202020204" pitchFamily="34" charset="0"/>
              <a:buChar char="•"/>
            </a:pPr>
            <a:r>
              <a:rPr lang="en-GB" sz="2000" dirty="0">
                <a:solidFill>
                  <a:srgbClr val="445A69"/>
                </a:solidFill>
                <a:latin typeface="Arial" panose="020B0604020202020204" pitchFamily="34" charset="0"/>
                <a:cs typeface="Arial" panose="020B0604020202020204" pitchFamily="34" charset="0"/>
              </a:rPr>
              <a:t>We asked how we could improve the number of connections to our network</a:t>
            </a:r>
          </a:p>
          <a:p>
            <a:pPr marL="742950" lvl="1" indent="-285750">
              <a:spcBef>
                <a:spcPct val="20000"/>
              </a:spcBef>
              <a:buClr>
                <a:srgbClr val="ED7F11"/>
              </a:buClr>
              <a:buFont typeface="Arial" panose="020B0604020202020204" pitchFamily="34" charset="0"/>
              <a:buChar char="–"/>
            </a:pPr>
            <a:r>
              <a:rPr lang="en-GB" sz="2000" dirty="0">
                <a:solidFill>
                  <a:srgbClr val="445A69"/>
                </a:solidFill>
                <a:latin typeface="Arial" panose="020B0604020202020204" pitchFamily="34" charset="0"/>
                <a:cs typeface="Arial" panose="020B0604020202020204" pitchFamily="34" charset="0"/>
              </a:rPr>
              <a:t>We were asked to promote green gas further </a:t>
            </a:r>
          </a:p>
          <a:p>
            <a:pPr marL="742950" lvl="1" indent="-285750">
              <a:spcBef>
                <a:spcPct val="20000"/>
              </a:spcBef>
              <a:buClr>
                <a:srgbClr val="ED7F11"/>
              </a:buClr>
              <a:buFont typeface="Arial" panose="020B0604020202020204" pitchFamily="34" charset="0"/>
              <a:buChar char="–"/>
            </a:pPr>
            <a:r>
              <a:rPr lang="en-GB" sz="2000" dirty="0">
                <a:solidFill>
                  <a:srgbClr val="445A69"/>
                </a:solidFill>
                <a:latin typeface="Arial" panose="020B0604020202020204" pitchFamily="34" charset="0"/>
                <a:cs typeface="Arial" panose="020B0604020202020204" pitchFamily="34" charset="0"/>
              </a:rPr>
              <a:t>It was suggested we utilise existing networks that can help facilitate change (i.e. Local Authorities/Councils and leaders in green energy</a:t>
            </a:r>
          </a:p>
          <a:p>
            <a:pPr marL="742950" lvl="1" indent="-285750">
              <a:spcBef>
                <a:spcPct val="20000"/>
              </a:spcBef>
              <a:buClr>
                <a:srgbClr val="ED7F11"/>
              </a:buClr>
              <a:buFont typeface="Arial" panose="020B0604020202020204" pitchFamily="34" charset="0"/>
              <a:buChar char="–"/>
            </a:pPr>
            <a:endParaRPr lang="en-GB" sz="2000" dirty="0">
              <a:solidFill>
                <a:srgbClr val="445A69"/>
              </a:solidFill>
              <a:latin typeface="Calibri" panose="020F0502020204030204" pitchFamily="34" charset="0"/>
            </a:endParaRPr>
          </a:p>
          <a:p>
            <a:pPr marL="179388" indent="-179388">
              <a:spcBef>
                <a:spcPct val="20000"/>
              </a:spcBef>
              <a:buClr>
                <a:srgbClr val="ED7F11"/>
              </a:buClr>
              <a:buFont typeface="Arial" panose="020B0604020202020204" pitchFamily="34" charset="0"/>
              <a:buChar char="•"/>
            </a:pPr>
            <a:endParaRPr lang="en-GB" sz="2000" dirty="0">
              <a:solidFill>
                <a:srgbClr val="445A69"/>
              </a:solidFill>
              <a:latin typeface="Calibri" panose="020F0502020204030204" pitchFamily="34" charset="0"/>
            </a:endParaRPr>
          </a:p>
        </p:txBody>
      </p:sp>
    </p:spTree>
    <p:extLst>
      <p:ext uri="{BB962C8B-B14F-4D97-AF65-F5344CB8AC3E}">
        <p14:creationId xmlns:p14="http://schemas.microsoft.com/office/powerpoint/2010/main" val="30922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5318"/>
            <a:ext cx="8229600" cy="594916"/>
          </a:xfrm>
        </p:spPr>
        <p:txBody>
          <a:bodyPr/>
          <a:lstStyle/>
          <a:p>
            <a:r>
              <a:rPr lang="en-GB" dirty="0"/>
              <a:t>Events and communications	</a:t>
            </a:r>
          </a:p>
        </p:txBody>
      </p:sp>
      <p:sp>
        <p:nvSpPr>
          <p:cNvPr id="3" name="Content Placeholder 2"/>
          <p:cNvSpPr>
            <a:spLocks noGrp="1"/>
          </p:cNvSpPr>
          <p:nvPr>
            <p:ph idx="1"/>
          </p:nvPr>
        </p:nvSpPr>
        <p:spPr>
          <a:xfrm>
            <a:off x="457199" y="1268760"/>
            <a:ext cx="8544337" cy="3816424"/>
          </a:xfrm>
        </p:spPr>
        <p:txBody>
          <a:bodyPr>
            <a:noAutofit/>
          </a:bodyPr>
          <a:lstStyle/>
          <a:p>
            <a:r>
              <a:rPr lang="en-GB" sz="2400" dirty="0">
                <a:solidFill>
                  <a:schemeClr val="accent6"/>
                </a:solidFill>
              </a:rPr>
              <a:t>Hosting ‘Future of Energy’ events </a:t>
            </a:r>
          </a:p>
          <a:p>
            <a:pPr lvl="1"/>
            <a:r>
              <a:rPr lang="en-GB" sz="1800" dirty="0">
                <a:solidFill>
                  <a:schemeClr val="accent6"/>
                </a:solidFill>
              </a:rPr>
              <a:t>Department of Business, Energy &amp; Industrial Strategy </a:t>
            </a:r>
          </a:p>
          <a:p>
            <a:pPr lvl="1"/>
            <a:r>
              <a:rPr lang="en-GB" sz="1800" dirty="0" err="1">
                <a:solidFill>
                  <a:schemeClr val="accent6"/>
                </a:solidFill>
              </a:rPr>
              <a:t>Ofgem</a:t>
            </a:r>
            <a:endParaRPr lang="en-GB" sz="1800" dirty="0">
              <a:solidFill>
                <a:schemeClr val="accent6"/>
              </a:solidFill>
            </a:endParaRPr>
          </a:p>
          <a:p>
            <a:pPr marL="457200" lvl="1" indent="0">
              <a:buNone/>
            </a:pPr>
            <a:endParaRPr lang="en-GB" sz="1800" dirty="0">
              <a:solidFill>
                <a:schemeClr val="accent6"/>
              </a:solidFill>
            </a:endParaRPr>
          </a:p>
          <a:p>
            <a:r>
              <a:rPr lang="en-GB" sz="2400" dirty="0"/>
              <a:t>We have developed a unique Energy Simulator</a:t>
            </a:r>
          </a:p>
          <a:p>
            <a:pPr lvl="1"/>
            <a:r>
              <a:rPr lang="en-GB" sz="1800" dirty="0"/>
              <a:t>Enables accurate modelling of energy supply &amp; demands</a:t>
            </a:r>
          </a:p>
          <a:p>
            <a:pPr lvl="1"/>
            <a:r>
              <a:rPr lang="en-GB" sz="1800" dirty="0"/>
              <a:t>Takes account of the needs in both summer &amp; winter</a:t>
            </a:r>
          </a:p>
          <a:p>
            <a:pPr lvl="1"/>
            <a:r>
              <a:rPr lang="en-GB" sz="1800" dirty="0"/>
              <a:t>Demonstrates the reliance on gas to ‘keep the lights on’</a:t>
            </a:r>
          </a:p>
          <a:p>
            <a:pPr lvl="1"/>
            <a:r>
              <a:rPr lang="en-GB" sz="1800" dirty="0"/>
              <a:t>Keeps the customer at the heart of what we do by calculating the impact on their bills</a:t>
            </a:r>
          </a:p>
          <a:p>
            <a:pPr marL="457200" lvl="1" indent="0">
              <a:buNone/>
            </a:pPr>
            <a:endParaRPr lang="en-GB" sz="1800" dirty="0">
              <a:solidFill>
                <a:schemeClr val="accent6"/>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50365">
            <a:off x="445587" y="4905764"/>
            <a:ext cx="1071525" cy="152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00119">
            <a:off x="1257011" y="4950081"/>
            <a:ext cx="1152128" cy="162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be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610" y="1412776"/>
            <a:ext cx="1800200" cy="6780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54132"/>
          <a:stretch/>
        </p:blipFill>
        <p:spPr bwMode="auto">
          <a:xfrm>
            <a:off x="7268349" y="2090852"/>
            <a:ext cx="123203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1" descr="Image result for flexis proj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Image result for flexis proje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5" descr="Image result for flexis projec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7" descr="Image result for flexis projec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1" descr="Image result for western power distribution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3" descr="Image result for western power distribution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5" descr="Image result for western power distribution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Content Placeholder 2"/>
          <p:cNvSpPr txBox="1">
            <a:spLocks/>
          </p:cNvSpPr>
          <p:nvPr/>
        </p:nvSpPr>
        <p:spPr>
          <a:xfrm>
            <a:off x="2627784" y="4653136"/>
            <a:ext cx="6459199" cy="176944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chemeClr val="accent6"/>
                </a:solidFill>
              </a:rPr>
              <a:t>Publications</a:t>
            </a:r>
          </a:p>
          <a:p>
            <a:pPr lvl="1"/>
            <a:r>
              <a:rPr lang="en-GB" sz="1800" dirty="0">
                <a:solidFill>
                  <a:schemeClr val="accent6"/>
                </a:solidFill>
              </a:rPr>
              <a:t>Created a new green gas connections booklet to</a:t>
            </a:r>
            <a:br>
              <a:rPr lang="en-GB" sz="1800" dirty="0">
                <a:solidFill>
                  <a:schemeClr val="accent6"/>
                </a:solidFill>
              </a:rPr>
            </a:br>
            <a:r>
              <a:rPr lang="en-GB" sz="1800" dirty="0">
                <a:solidFill>
                  <a:schemeClr val="accent6"/>
                </a:solidFill>
              </a:rPr>
              <a:t>help make the application process easier</a:t>
            </a:r>
          </a:p>
          <a:p>
            <a:pPr lvl="1"/>
            <a:r>
              <a:rPr lang="en-GB" sz="1800" dirty="0">
                <a:solidFill>
                  <a:schemeClr val="accent6"/>
                </a:solidFill>
              </a:rPr>
              <a:t>Produced a paper describing the road to green energy </a:t>
            </a:r>
          </a:p>
        </p:txBody>
      </p:sp>
      <p:sp>
        <p:nvSpPr>
          <p:cNvPr id="21" name="Title 1"/>
          <p:cNvSpPr txBox="1">
            <a:spLocks/>
          </p:cNvSpPr>
          <p:nvPr/>
        </p:nvSpPr>
        <p:spPr>
          <a:xfrm>
            <a:off x="442210" y="446692"/>
            <a:ext cx="8229600" cy="594916"/>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800" dirty="0"/>
              <a:t>Lower carbon future &amp; Meeting future demand – what we did</a:t>
            </a:r>
          </a:p>
        </p:txBody>
      </p:sp>
    </p:spTree>
    <p:extLst>
      <p:ext uri="{BB962C8B-B14F-4D97-AF65-F5344CB8AC3E}">
        <p14:creationId xmlns:p14="http://schemas.microsoft.com/office/powerpoint/2010/main" val="9703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5318"/>
            <a:ext cx="8229600" cy="594916"/>
          </a:xfrm>
        </p:spPr>
        <p:txBody>
          <a:bodyPr/>
          <a:lstStyle/>
          <a:p>
            <a:r>
              <a:rPr lang="en-GB" dirty="0"/>
              <a:t>Events and communications	</a:t>
            </a:r>
          </a:p>
        </p:txBody>
      </p:sp>
      <p:sp>
        <p:nvSpPr>
          <p:cNvPr id="3" name="Content Placeholder 2"/>
          <p:cNvSpPr>
            <a:spLocks noGrp="1"/>
          </p:cNvSpPr>
          <p:nvPr>
            <p:ph idx="1"/>
          </p:nvPr>
        </p:nvSpPr>
        <p:spPr>
          <a:xfrm>
            <a:off x="457200" y="1268760"/>
            <a:ext cx="8435280" cy="4680520"/>
          </a:xfrm>
        </p:spPr>
        <p:txBody>
          <a:bodyPr>
            <a:noAutofit/>
          </a:bodyPr>
          <a:lstStyle/>
          <a:p>
            <a:r>
              <a:rPr lang="en-GB" sz="2400" dirty="0">
                <a:solidFill>
                  <a:schemeClr val="accent6"/>
                </a:solidFill>
              </a:rPr>
              <a:t>Working in collaboration</a:t>
            </a:r>
          </a:p>
          <a:p>
            <a:pPr marL="0" indent="0">
              <a:buNone/>
            </a:pPr>
            <a:endParaRPr lang="en-GB" sz="2400" dirty="0">
              <a:solidFill>
                <a:schemeClr val="accent6"/>
              </a:solidFill>
            </a:endParaRPr>
          </a:p>
          <a:p>
            <a:pPr lvl="1"/>
            <a:r>
              <a:rPr lang="en-GB" sz="2000" dirty="0">
                <a:solidFill>
                  <a:schemeClr val="accent6"/>
                </a:solidFill>
              </a:rPr>
              <a:t>Involved in the </a:t>
            </a:r>
            <a:r>
              <a:rPr lang="en-GB" sz="2000" dirty="0" err="1">
                <a:solidFill>
                  <a:schemeClr val="accent6"/>
                </a:solidFill>
              </a:rPr>
              <a:t>Flexis</a:t>
            </a:r>
            <a:r>
              <a:rPr lang="en-GB" sz="2000" dirty="0">
                <a:solidFill>
                  <a:schemeClr val="accent6"/>
                </a:solidFill>
              </a:rPr>
              <a:t> Project in Wales </a:t>
            </a:r>
          </a:p>
          <a:p>
            <a:pPr lvl="2"/>
            <a:r>
              <a:rPr lang="en-GB" sz="1800" dirty="0">
                <a:solidFill>
                  <a:schemeClr val="accent6"/>
                </a:solidFill>
              </a:rPr>
              <a:t>a £25 million European funded project involving academia, local government &amp; business </a:t>
            </a:r>
          </a:p>
          <a:p>
            <a:pPr lvl="2"/>
            <a:r>
              <a:rPr lang="en-GB" sz="1800" dirty="0">
                <a:solidFill>
                  <a:schemeClr val="accent6"/>
                </a:solidFill>
              </a:rPr>
              <a:t>looking at the development of smart energy distribution systems</a:t>
            </a:r>
          </a:p>
          <a:p>
            <a:pPr lvl="1"/>
            <a:endParaRPr lang="en-GB" sz="2000" dirty="0">
              <a:solidFill>
                <a:schemeClr val="accent6"/>
              </a:solidFill>
            </a:endParaRPr>
          </a:p>
          <a:p>
            <a:pPr lvl="1"/>
            <a:r>
              <a:rPr lang="en-GB" sz="2000" dirty="0">
                <a:solidFill>
                  <a:schemeClr val="accent6"/>
                </a:solidFill>
              </a:rPr>
              <a:t>Working with Western Power Distribution on the FREEDOM project</a:t>
            </a:r>
          </a:p>
          <a:p>
            <a:pPr lvl="2"/>
            <a:r>
              <a:rPr lang="en-GB" sz="1800" dirty="0">
                <a:solidFill>
                  <a:schemeClr val="accent6"/>
                </a:solidFill>
              </a:rPr>
              <a:t>£5m innovation project</a:t>
            </a:r>
          </a:p>
          <a:p>
            <a:pPr lvl="2"/>
            <a:r>
              <a:rPr lang="en-GB" sz="1800" dirty="0">
                <a:solidFill>
                  <a:schemeClr val="accent6"/>
                </a:solidFill>
              </a:rPr>
              <a:t>addressing marked barrier to adoption of new low carbon hybrid heating</a:t>
            </a:r>
          </a:p>
          <a:p>
            <a:pPr lvl="2"/>
            <a:r>
              <a:rPr lang="en-GB" sz="1800" dirty="0">
                <a:solidFill>
                  <a:schemeClr val="accent6"/>
                </a:solidFill>
              </a:rPr>
              <a:t>carbon reductions circa 50% </a:t>
            </a:r>
          </a:p>
        </p:txBody>
      </p:sp>
      <p:sp>
        <p:nvSpPr>
          <p:cNvPr id="4" name="Slide Number Placeholder 3"/>
          <p:cNvSpPr>
            <a:spLocks noGrp="1"/>
          </p:cNvSpPr>
          <p:nvPr>
            <p:ph type="sldNum" sz="quarter" idx="12"/>
          </p:nvPr>
        </p:nvSpPr>
        <p:spPr/>
        <p:txBody>
          <a:bodyPr/>
          <a:lstStyle/>
          <a:p>
            <a:fld id="{490165BC-DBA7-4530-8926-81165AFC8D69}" type="slidenum">
              <a:rPr lang="en-GB" smtClean="0"/>
              <a:t>63</a:t>
            </a:fld>
            <a:endParaRPr lang="en-GB"/>
          </a:p>
        </p:txBody>
      </p:sp>
      <p:sp>
        <p:nvSpPr>
          <p:cNvPr id="6" name="AutoShape 11" descr="Image result for flexis proj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Image result for flexis proje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5" descr="Image result for flexis projec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7" descr="Image result for flexis projec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3" name="Picture 19" descr="Image result for flexis proj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25" y="2721700"/>
            <a:ext cx="1104429" cy="53110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1" descr="Image result for western power distribution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3" descr="Image result for western power distribution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5" descr="Image result for western power distribution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0"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466"/>
          <a:stretch/>
        </p:blipFill>
        <p:spPr bwMode="auto">
          <a:xfrm>
            <a:off x="5652120" y="5194622"/>
            <a:ext cx="1830139" cy="62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txBox="1">
            <a:spLocks/>
          </p:cNvSpPr>
          <p:nvPr/>
        </p:nvSpPr>
        <p:spPr>
          <a:xfrm>
            <a:off x="442210" y="446692"/>
            <a:ext cx="8229600" cy="594916"/>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800" dirty="0"/>
              <a:t>Lower carbon future &amp; Meeting future demand – what we did</a:t>
            </a:r>
          </a:p>
        </p:txBody>
      </p:sp>
    </p:spTree>
    <p:extLst>
      <p:ext uri="{BB962C8B-B14F-4D97-AF65-F5344CB8AC3E}">
        <p14:creationId xmlns:p14="http://schemas.microsoft.com/office/powerpoint/2010/main" val="260569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57403"/>
          </a:xfrm>
        </p:spPr>
        <p:txBody>
          <a:bodyPr vert="horz" lIns="91440" tIns="45720" rIns="91440" bIns="45720" rtlCol="0">
            <a:noAutofit/>
          </a:bodyPr>
          <a:lstStyle/>
          <a:p>
            <a:r>
              <a:rPr lang="en-GB" sz="2000" dirty="0">
                <a:solidFill>
                  <a:schemeClr val="accent6"/>
                </a:solidFill>
              </a:rPr>
              <a:t>Innovation projects</a:t>
            </a:r>
          </a:p>
          <a:p>
            <a:pPr lvl="1"/>
            <a:r>
              <a:rPr lang="en-GB" sz="1800" dirty="0">
                <a:solidFill>
                  <a:schemeClr val="accent6"/>
                </a:solidFill>
              </a:rPr>
              <a:t>More efficient biomethane production e.g.</a:t>
            </a:r>
          </a:p>
          <a:p>
            <a:pPr lvl="2"/>
            <a:r>
              <a:rPr lang="en-GB" sz="1600" dirty="0">
                <a:solidFill>
                  <a:schemeClr val="accent6"/>
                </a:solidFill>
              </a:rPr>
              <a:t>Controllable so production follows demand</a:t>
            </a:r>
          </a:p>
          <a:p>
            <a:pPr lvl="2"/>
            <a:r>
              <a:rPr lang="en-GB" sz="1600" dirty="0">
                <a:solidFill>
                  <a:schemeClr val="accent6"/>
                </a:solidFill>
              </a:rPr>
              <a:t>From bin bag waste</a:t>
            </a:r>
          </a:p>
          <a:p>
            <a:pPr lvl="1"/>
            <a:r>
              <a:rPr lang="en-GB" sz="1800" dirty="0">
                <a:solidFill>
                  <a:schemeClr val="accent6"/>
                </a:solidFill>
              </a:rPr>
              <a:t>Hydrogen projects</a:t>
            </a:r>
          </a:p>
          <a:p>
            <a:pPr lvl="1"/>
            <a:r>
              <a:rPr lang="en-GB" sz="1800" dirty="0">
                <a:solidFill>
                  <a:schemeClr val="accent6"/>
                </a:solidFill>
              </a:rPr>
              <a:t>Continuing with the FREEDOM project</a:t>
            </a:r>
          </a:p>
          <a:p>
            <a:pPr lvl="1"/>
            <a:endParaRPr lang="en-GB" sz="1800" dirty="0">
              <a:solidFill>
                <a:schemeClr val="accent6"/>
              </a:solidFill>
            </a:endParaRPr>
          </a:p>
          <a:p>
            <a:r>
              <a:rPr lang="en-GB" sz="2000" dirty="0">
                <a:solidFill>
                  <a:schemeClr val="accent6"/>
                </a:solidFill>
              </a:rPr>
              <a:t>Stakeholder engagement</a:t>
            </a:r>
          </a:p>
          <a:p>
            <a:pPr lvl="1"/>
            <a:r>
              <a:rPr lang="en-GB" sz="1800" dirty="0">
                <a:solidFill>
                  <a:schemeClr val="accent6"/>
                </a:solidFill>
              </a:rPr>
              <a:t>WWU events</a:t>
            </a:r>
          </a:p>
          <a:p>
            <a:pPr lvl="1"/>
            <a:r>
              <a:rPr lang="en-GB" sz="1800" dirty="0">
                <a:solidFill>
                  <a:schemeClr val="accent6"/>
                </a:solidFill>
              </a:rPr>
              <a:t>Conferences</a:t>
            </a:r>
            <a:br>
              <a:rPr lang="en-GB" sz="1800" dirty="0">
                <a:solidFill>
                  <a:schemeClr val="accent6"/>
                </a:solidFill>
              </a:rPr>
            </a:br>
            <a:endParaRPr lang="en-GB" sz="1800" dirty="0">
              <a:solidFill>
                <a:schemeClr val="accent6"/>
              </a:solidFill>
            </a:endParaRPr>
          </a:p>
          <a:p>
            <a:r>
              <a:rPr lang="en-GB" sz="2000" dirty="0">
                <a:solidFill>
                  <a:schemeClr val="accent6"/>
                </a:solidFill>
              </a:rPr>
              <a:t>Supporting research groups</a:t>
            </a:r>
          </a:p>
          <a:p>
            <a:pPr lvl="1"/>
            <a:r>
              <a:rPr lang="en-GB" sz="1800" dirty="0">
                <a:solidFill>
                  <a:schemeClr val="accent6"/>
                </a:solidFill>
              </a:rPr>
              <a:t>Bridgend</a:t>
            </a:r>
          </a:p>
          <a:p>
            <a:pPr lvl="1"/>
            <a:r>
              <a:rPr lang="en-GB" sz="1800" dirty="0" err="1">
                <a:solidFill>
                  <a:schemeClr val="accent6"/>
                </a:solidFill>
              </a:rPr>
              <a:t>Flexis</a:t>
            </a:r>
            <a:endParaRPr lang="en-GB" sz="1800" dirty="0">
              <a:solidFill>
                <a:schemeClr val="accent6"/>
              </a:solidFill>
            </a:endParaRPr>
          </a:p>
          <a:p>
            <a:pPr lvl="1"/>
            <a:r>
              <a:rPr lang="en-GB" sz="1800" dirty="0">
                <a:solidFill>
                  <a:schemeClr val="accent6"/>
                </a:solidFill>
              </a:rPr>
              <a:t>Cardiff University </a:t>
            </a:r>
          </a:p>
          <a:p>
            <a:endParaRPr lang="en-GB" sz="2000" dirty="0">
              <a:solidFill>
                <a:schemeClr val="accent6"/>
              </a:solidFill>
            </a:endParaRPr>
          </a:p>
          <a:p>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64</a:t>
            </a:fld>
            <a:endParaRPr lang="en-GB" dirty="0"/>
          </a:p>
        </p:txBody>
      </p:sp>
      <p:sp>
        <p:nvSpPr>
          <p:cNvPr id="7" name="Title 1"/>
          <p:cNvSpPr txBox="1">
            <a:spLocks/>
          </p:cNvSpPr>
          <p:nvPr/>
        </p:nvSpPr>
        <p:spPr>
          <a:xfrm>
            <a:off x="442210" y="446692"/>
            <a:ext cx="8522278" cy="5949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400" dirty="0"/>
              <a:t>Lower carbon future &amp; Meeting future demand – what next</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487" y="3573016"/>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sarah.williams\Desktop\Strategic Projects\Project - MI Strategy\Look &amp; Feel\Designing-Fu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535" y="1700808"/>
            <a:ext cx="192900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1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46692"/>
            <a:ext cx="8594286" cy="594916"/>
          </a:xfrm>
        </p:spPr>
        <p:txBody>
          <a:bodyPr>
            <a:noAutofit/>
          </a:bodyPr>
          <a:lstStyle/>
          <a:p>
            <a:r>
              <a:rPr lang="en-GB" sz="2400" dirty="0"/>
              <a:t>Questions: Lower carbon future &amp; Meeting future demand</a:t>
            </a:r>
          </a:p>
        </p:txBody>
      </p:sp>
      <p:sp>
        <p:nvSpPr>
          <p:cNvPr id="3" name="Content Placeholder 2"/>
          <p:cNvSpPr>
            <a:spLocks noGrp="1"/>
          </p:cNvSpPr>
          <p:nvPr>
            <p:ph idx="1"/>
          </p:nvPr>
        </p:nvSpPr>
        <p:spPr>
          <a:xfrm>
            <a:off x="539552" y="4077072"/>
            <a:ext cx="8229600" cy="4857403"/>
          </a:xfrm>
        </p:spPr>
        <p:txBody>
          <a:bodyPr>
            <a:normAutofit/>
          </a:bodyPr>
          <a:lstStyle/>
          <a:p>
            <a:pPr marL="0" indent="0">
              <a:buNone/>
            </a:pPr>
            <a:r>
              <a:rPr lang="en-GB" sz="2400" dirty="0">
                <a:solidFill>
                  <a:schemeClr val="tx2"/>
                </a:solidFill>
              </a:rPr>
              <a:t/>
            </a:r>
            <a:br>
              <a:rPr lang="en-GB" sz="2400" dirty="0">
                <a:solidFill>
                  <a:schemeClr val="tx2"/>
                </a:solidFill>
              </a:rPr>
            </a:br>
            <a:r>
              <a:rPr lang="en-GB" sz="2400" dirty="0">
                <a:solidFill>
                  <a:schemeClr val="tx2"/>
                </a:solidFill>
              </a:rPr>
              <a:t/>
            </a:r>
            <a:br>
              <a:rPr lang="en-GB" sz="2400" dirty="0">
                <a:solidFill>
                  <a:schemeClr val="tx2"/>
                </a:solidFill>
              </a:rPr>
            </a:br>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65</a:t>
            </a:fld>
            <a:endParaRPr lang="en-GB"/>
          </a:p>
        </p:txBody>
      </p:sp>
      <p:sp>
        <p:nvSpPr>
          <p:cNvPr id="7" name="Oval Callout 6"/>
          <p:cNvSpPr/>
          <p:nvPr/>
        </p:nvSpPr>
        <p:spPr>
          <a:xfrm>
            <a:off x="5657743" y="1202544"/>
            <a:ext cx="3486258" cy="2684424"/>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25952" y="1394038"/>
            <a:ext cx="2304256" cy="224676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What do you think about our proposed innovation projects – do you think we should be doing more?</a:t>
            </a:r>
            <a:endParaRPr lang="en-GB" dirty="0"/>
          </a:p>
        </p:txBody>
      </p:sp>
      <p:sp>
        <p:nvSpPr>
          <p:cNvPr id="9" name="Oval Callout 8"/>
          <p:cNvSpPr/>
          <p:nvPr/>
        </p:nvSpPr>
        <p:spPr>
          <a:xfrm>
            <a:off x="3251270" y="3046957"/>
            <a:ext cx="2880320" cy="1664897"/>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Callout 11"/>
          <p:cNvSpPr/>
          <p:nvPr/>
        </p:nvSpPr>
        <p:spPr>
          <a:xfrm>
            <a:off x="251520" y="1404250"/>
            <a:ext cx="2691776" cy="1859887"/>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9040" y="1916679"/>
            <a:ext cx="2304256" cy="923330"/>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What do you think about what we’ve already done?</a:t>
            </a:r>
            <a:endParaRPr lang="en-GB" dirty="0"/>
          </a:p>
        </p:txBody>
      </p:sp>
      <p:sp>
        <p:nvSpPr>
          <p:cNvPr id="14" name="Oval Callout 13"/>
          <p:cNvSpPr/>
          <p:nvPr/>
        </p:nvSpPr>
        <p:spPr>
          <a:xfrm>
            <a:off x="5657743" y="4249022"/>
            <a:ext cx="3460845" cy="1666659"/>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97960" y="4343687"/>
            <a:ext cx="2232248" cy="1477328"/>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Do you think we have the right approach to stakeholder engagement?</a:t>
            </a:r>
          </a:p>
        </p:txBody>
      </p:sp>
      <p:sp>
        <p:nvSpPr>
          <p:cNvPr id="16" name="TextBox 15"/>
          <p:cNvSpPr txBox="1"/>
          <p:nvPr/>
        </p:nvSpPr>
        <p:spPr>
          <a:xfrm>
            <a:off x="3593308" y="3321300"/>
            <a:ext cx="2397127" cy="1200329"/>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Should we continue to fund and support research groups?</a:t>
            </a:r>
          </a:p>
          <a:p>
            <a:endParaRPr lang="en-GB" dirty="0">
              <a:solidFill>
                <a:schemeClr val="accent6"/>
              </a:solidFill>
              <a:latin typeface="Arial" panose="020B0604020202020204" pitchFamily="34" charset="0"/>
              <a:cs typeface="Arial" panose="020B0604020202020204" pitchFamily="34" charset="0"/>
            </a:endParaRPr>
          </a:p>
        </p:txBody>
      </p:sp>
      <p:sp>
        <p:nvSpPr>
          <p:cNvPr id="17" name="Oval Callout 16"/>
          <p:cNvSpPr/>
          <p:nvPr/>
        </p:nvSpPr>
        <p:spPr>
          <a:xfrm>
            <a:off x="467544" y="3757620"/>
            <a:ext cx="2952328" cy="1557897"/>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47014" y="3999090"/>
            <a:ext cx="2304256" cy="132343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Is there anything else we should consider?</a:t>
            </a:r>
          </a:p>
          <a:p>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8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66</a:t>
            </a:fld>
            <a:endParaRPr lang="en-GB" dirty="0"/>
          </a:p>
        </p:txBody>
      </p:sp>
      <p:sp>
        <p:nvSpPr>
          <p:cNvPr id="6" name="TextBox 5"/>
          <p:cNvSpPr txBox="1"/>
          <p:nvPr/>
        </p:nvSpPr>
        <p:spPr>
          <a:xfrm>
            <a:off x="1229668" y="2996952"/>
            <a:ext cx="7014740" cy="1200329"/>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Workshop Four: Priorities for next year</a:t>
            </a:r>
          </a:p>
        </p:txBody>
      </p:sp>
    </p:spTree>
    <p:extLst>
      <p:ext uri="{BB962C8B-B14F-4D97-AF65-F5344CB8AC3E}">
        <p14:creationId xmlns:p14="http://schemas.microsoft.com/office/powerpoint/2010/main" val="39279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2016/17 priorities</a:t>
            </a:r>
          </a:p>
        </p:txBody>
      </p:sp>
      <p:sp>
        <p:nvSpPr>
          <p:cNvPr id="4" name="Slide Number Placeholder 3"/>
          <p:cNvSpPr>
            <a:spLocks noGrp="1"/>
          </p:cNvSpPr>
          <p:nvPr>
            <p:ph type="sldNum" sz="quarter" idx="12"/>
          </p:nvPr>
        </p:nvSpPr>
        <p:spPr/>
        <p:txBody>
          <a:bodyPr/>
          <a:lstStyle/>
          <a:p>
            <a:fld id="{490165BC-DBA7-4530-8926-81165AFC8D69}" type="slidenum">
              <a:rPr lang="en-GB" smtClean="0"/>
              <a:t>67</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5968709" cy="368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8882" y="1543467"/>
            <a:ext cx="8424936" cy="369332"/>
          </a:xfrm>
          <a:prstGeom prst="rect">
            <a:avLst/>
          </a:prstGeom>
        </p:spPr>
        <p:txBody>
          <a:bodyPr vert="horz" lIns="91440" tIns="45720" rIns="91440" bIns="45720" rtlCol="0">
            <a:noAutofit/>
          </a:bodyPr>
          <a:lstStyle>
            <a:lvl1pPr marL="179388" indent="-179388">
              <a:spcBef>
                <a:spcPct val="20000"/>
              </a:spcBef>
              <a:buClr>
                <a:schemeClr val="accent2"/>
              </a:buClr>
              <a:buFont typeface="Arial" panose="020B0604020202020204" pitchFamily="34" charset="0"/>
              <a:buChar char="•"/>
              <a:defRPr>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lvl="2" indent="-228600">
              <a:spcBef>
                <a:spcPct val="20000"/>
              </a:spcBef>
              <a:buClr>
                <a:schemeClr val="accent2"/>
              </a:buClr>
              <a:buFont typeface="Arial" panose="020B0604020202020204" pitchFamily="34" charset="0"/>
              <a:buChar char="•"/>
              <a:defRPr sz="1400">
                <a:solidFill>
                  <a:schemeClr val="accent6"/>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Below is the order you gave our priorities for 2016/17</a:t>
            </a:r>
          </a:p>
        </p:txBody>
      </p:sp>
      <p:sp>
        <p:nvSpPr>
          <p:cNvPr id="5" name="TextBox 4"/>
          <p:cNvSpPr txBox="1"/>
          <p:nvPr/>
        </p:nvSpPr>
        <p:spPr>
          <a:xfrm>
            <a:off x="179512" y="6237312"/>
            <a:ext cx="8280920" cy="369332"/>
          </a:xfrm>
          <a:prstGeom prst="rect">
            <a:avLst/>
          </a:prstGeom>
          <a:noFill/>
        </p:spPr>
        <p:txBody>
          <a:bodyPr wrap="square" rtlCol="0">
            <a:spAutoFit/>
          </a:bodyPr>
          <a:lstStyle/>
          <a:p>
            <a:r>
              <a:rPr lang="en-GB" b="1" dirty="0">
                <a:solidFill>
                  <a:srgbClr val="FFFF00"/>
                </a:solidFill>
                <a:latin typeface="Arial" panose="020B0604020202020204" pitchFamily="34" charset="0"/>
                <a:cs typeface="Arial" panose="020B0604020202020204" pitchFamily="34" charset="0"/>
              </a:rPr>
              <a:t>NEW </a:t>
            </a:r>
            <a:r>
              <a:rPr lang="en-GB" dirty="0">
                <a:solidFill>
                  <a:srgbClr val="FFFF00"/>
                </a:solidFill>
                <a:latin typeface="Arial" panose="020B0604020202020204" pitchFamily="34" charset="0"/>
                <a:cs typeface="Arial" panose="020B0604020202020204" pitchFamily="34" charset="0"/>
              </a:rPr>
              <a:t>- for consideration: Customer Service &amp; Connections</a:t>
            </a:r>
          </a:p>
        </p:txBody>
      </p:sp>
    </p:spTree>
    <p:extLst>
      <p:ext uri="{BB962C8B-B14F-4D97-AF65-F5344CB8AC3E}">
        <p14:creationId xmlns:p14="http://schemas.microsoft.com/office/powerpoint/2010/main" val="28554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Nigel Winnan,</a:t>
            </a:r>
          </a:p>
          <a:p>
            <a:r>
              <a:rPr lang="en-GB" dirty="0"/>
              <a:t>Connections Manager</a:t>
            </a:r>
          </a:p>
        </p:txBody>
      </p:sp>
      <p:sp>
        <p:nvSpPr>
          <p:cNvPr id="6" name="TextBox 5"/>
          <p:cNvSpPr txBox="1"/>
          <p:nvPr/>
        </p:nvSpPr>
        <p:spPr>
          <a:xfrm>
            <a:off x="1229668" y="2996952"/>
            <a:ext cx="70147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Arial" panose="020B0604020202020204" pitchFamily="34" charset="0"/>
                <a:cs typeface="Arial" panose="020B0604020202020204" pitchFamily="34" charset="0"/>
              </a:rPr>
              <a:t>New priority #1 - </a:t>
            </a: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Connections</a:t>
            </a:r>
          </a:p>
        </p:txBody>
      </p:sp>
    </p:spTree>
    <p:extLst>
      <p:ext uri="{BB962C8B-B14F-4D97-AF65-F5344CB8AC3E}">
        <p14:creationId xmlns:p14="http://schemas.microsoft.com/office/powerpoint/2010/main" val="32557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528" y="1268760"/>
            <a:ext cx="8496944"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GB" sz="2800" dirty="0"/>
              <a:t>Connections business</a:t>
            </a:r>
          </a:p>
        </p:txBody>
      </p:sp>
      <p:sp>
        <p:nvSpPr>
          <p:cNvPr id="3" name="Content Placeholder 2"/>
          <p:cNvSpPr>
            <a:spLocks noGrp="1"/>
          </p:cNvSpPr>
          <p:nvPr>
            <p:ph idx="1"/>
          </p:nvPr>
        </p:nvSpPr>
        <p:spPr>
          <a:xfrm>
            <a:off x="457200" y="1451917"/>
            <a:ext cx="8229600" cy="4857403"/>
          </a:xfrm>
        </p:spPr>
        <p:txBody>
          <a:bodyPr>
            <a:normAutofit/>
          </a:bodyPr>
          <a:lstStyle/>
          <a:p>
            <a:r>
              <a:rPr lang="en-GB" sz="1800" dirty="0">
                <a:solidFill>
                  <a:schemeClr val="bg1"/>
                </a:solidFill>
              </a:rPr>
              <a:t>We have an obligation, under the Gas Act and our Operating Licence, to provide connections services including to quote unless unreasonable to do so</a:t>
            </a:r>
          </a:p>
          <a:p>
            <a:r>
              <a:rPr lang="en-GB" sz="1800" dirty="0">
                <a:solidFill>
                  <a:schemeClr val="bg1"/>
                </a:solidFill>
              </a:rPr>
              <a:t>Services include:</a:t>
            </a:r>
          </a:p>
          <a:p>
            <a:pPr lvl="1"/>
            <a:r>
              <a:rPr lang="en-GB" sz="1400" dirty="0">
                <a:solidFill>
                  <a:schemeClr val="bg1"/>
                </a:solidFill>
              </a:rPr>
              <a:t>New services to existing, new build domestic and commercial</a:t>
            </a:r>
          </a:p>
          <a:p>
            <a:pPr lvl="1"/>
            <a:r>
              <a:rPr lang="en-GB" sz="1400" dirty="0">
                <a:solidFill>
                  <a:schemeClr val="bg1"/>
                </a:solidFill>
              </a:rPr>
              <a:t>Service alterations</a:t>
            </a:r>
          </a:p>
          <a:p>
            <a:pPr lvl="1"/>
            <a:r>
              <a:rPr lang="en-GB" sz="1400" dirty="0">
                <a:solidFill>
                  <a:schemeClr val="bg1"/>
                </a:solidFill>
              </a:rPr>
              <a:t>Mains diversions</a:t>
            </a:r>
          </a:p>
          <a:p>
            <a:pPr lvl="1"/>
            <a:r>
              <a:rPr lang="en-GB" sz="1400" dirty="0">
                <a:solidFill>
                  <a:schemeClr val="bg1"/>
                </a:solidFill>
              </a:rPr>
              <a:t>Isolations of pipes and assets</a:t>
            </a:r>
            <a:br>
              <a:rPr lang="en-GB" sz="1400" dirty="0">
                <a:solidFill>
                  <a:schemeClr val="bg1"/>
                </a:solidFill>
              </a:rPr>
            </a:br>
            <a:endParaRPr lang="en-GB" sz="1400" dirty="0">
              <a:solidFill>
                <a:schemeClr val="bg1"/>
              </a:solidFill>
            </a:endParaRPr>
          </a:p>
          <a:p>
            <a:r>
              <a:rPr lang="en-GB" sz="1800" dirty="0">
                <a:solidFill>
                  <a:schemeClr val="bg1"/>
                </a:solidFill>
              </a:rPr>
              <a:t>Gas Connections are competitive with over 100 registered Utility Infrastructure Providers (UIPs (lay pipes which are adopted by Gas Transporters)) and six Independent Gas Transporters (IGTs) that own and operate their own networks fed by our network</a:t>
            </a:r>
            <a:br>
              <a:rPr lang="en-GB" sz="1800" dirty="0">
                <a:solidFill>
                  <a:schemeClr val="bg1"/>
                </a:solidFill>
              </a:rPr>
            </a:br>
            <a:endParaRPr lang="en-GB" sz="1800" dirty="0">
              <a:solidFill>
                <a:schemeClr val="bg1"/>
              </a:solidFill>
            </a:endParaRPr>
          </a:p>
          <a:p>
            <a:r>
              <a:rPr lang="en-GB" sz="1800" dirty="0">
                <a:solidFill>
                  <a:schemeClr val="bg1"/>
                </a:solidFill>
              </a:rPr>
              <a:t>We support competition through consistent treatment of third-parties through capacity checks, design approvals and adoption of pipes</a:t>
            </a:r>
          </a:p>
          <a:p>
            <a:endParaRPr lang="en-GB" sz="2400"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27436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Purpose of today</a:t>
            </a:r>
            <a:r>
              <a:rPr lang="en-GB" sz="2800" b="1"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7</a:t>
            </a:fld>
            <a:endParaRPr lang="en-GB" dirty="0"/>
          </a:p>
        </p:txBody>
      </p:sp>
      <p:sp>
        <p:nvSpPr>
          <p:cNvPr id="9" name="Oval 8"/>
          <p:cNvSpPr/>
          <p:nvPr/>
        </p:nvSpPr>
        <p:spPr>
          <a:xfrm>
            <a:off x="1259632" y="1916832"/>
            <a:ext cx="3168352" cy="3096344"/>
          </a:xfrm>
          <a:prstGeom prst="ellipse">
            <a:avLst/>
          </a:prstGeom>
          <a:solidFill>
            <a:srgbClr val="1CBEC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To provide you with an update on what we’ve been doing over the last regulatory year</a:t>
            </a:r>
          </a:p>
        </p:txBody>
      </p:sp>
      <p:sp>
        <p:nvSpPr>
          <p:cNvPr id="10" name="Oval 9"/>
          <p:cNvSpPr/>
          <p:nvPr/>
        </p:nvSpPr>
        <p:spPr>
          <a:xfrm>
            <a:off x="4716016" y="1916832"/>
            <a:ext cx="3168352" cy="3096344"/>
          </a:xfrm>
          <a:prstGeom prst="ellipse">
            <a:avLst/>
          </a:prstGeom>
          <a:solidFill>
            <a:srgbClr val="D6E03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2"/>
              </a:buClr>
            </a:pPr>
            <a:r>
              <a:rPr lang="en-GB" sz="2000" b="1" dirty="0">
                <a:solidFill>
                  <a:schemeClr val="tx2"/>
                </a:solidFill>
                <a:latin typeface="Arial" panose="020B0604020202020204" pitchFamily="34" charset="0"/>
                <a:cs typeface="Arial" panose="020B0604020202020204" pitchFamily="34" charset="0"/>
              </a:rPr>
              <a:t>To get your views on what we have planned</a:t>
            </a:r>
          </a:p>
        </p:txBody>
      </p:sp>
    </p:spTree>
    <p:extLst>
      <p:ext uri="{BB962C8B-B14F-4D97-AF65-F5344CB8AC3E}">
        <p14:creationId xmlns:p14="http://schemas.microsoft.com/office/powerpoint/2010/main" val="40152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1560" y="5192181"/>
            <a:ext cx="8064896" cy="625498"/>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normAutofit/>
          </a:bodyPr>
          <a:lstStyle/>
          <a:p>
            <a:r>
              <a:rPr lang="en-GB" sz="2800" dirty="0"/>
              <a:t>Typical connections workloads</a:t>
            </a:r>
          </a:p>
        </p:txBody>
      </p:sp>
      <p:graphicFrame>
        <p:nvGraphicFramePr>
          <p:cNvPr id="5" name="Content Placeholder 4"/>
          <p:cNvGraphicFramePr>
            <a:graphicFrameLocks noGrp="1"/>
          </p:cNvGraphicFramePr>
          <p:nvPr>
            <p:ph idx="1"/>
            <p:extLst/>
          </p:nvPr>
        </p:nvGraphicFramePr>
        <p:xfrm>
          <a:off x="457200" y="1268413"/>
          <a:ext cx="8229600" cy="28041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GB" sz="1600" dirty="0">
                          <a:latin typeface="Arial" panose="020B0604020202020204" pitchFamily="34" charset="0"/>
                          <a:cs typeface="Arial" panose="020B0604020202020204" pitchFamily="34" charset="0"/>
                        </a:rPr>
                        <a:t>Worktype</a:t>
                      </a:r>
                    </a:p>
                  </a:txBody>
                  <a:tcPr>
                    <a:solidFill>
                      <a:schemeClr val="accent2"/>
                    </a:solidFill>
                  </a:tcPr>
                </a:tc>
                <a:tc>
                  <a:txBody>
                    <a:bodyPr/>
                    <a:lstStyle/>
                    <a:p>
                      <a:r>
                        <a:rPr lang="en-GB" sz="1600" dirty="0">
                          <a:latin typeface="Arial" panose="020B0604020202020204" pitchFamily="34" charset="0"/>
                          <a:cs typeface="Arial" panose="020B0604020202020204" pitchFamily="34" charset="0"/>
                        </a:rPr>
                        <a:t>Services</a:t>
                      </a:r>
                    </a:p>
                  </a:txBody>
                  <a:tcPr>
                    <a:solidFill>
                      <a:schemeClr val="accent2"/>
                    </a:solidFill>
                  </a:tcPr>
                </a:tc>
                <a:tc>
                  <a:txBody>
                    <a:bodyPr/>
                    <a:lstStyle/>
                    <a:p>
                      <a:r>
                        <a:rPr lang="en-GB" sz="1600" dirty="0">
                          <a:latin typeface="Arial" panose="020B0604020202020204" pitchFamily="34" charset="0"/>
                          <a:cs typeface="Arial" panose="020B0604020202020204" pitchFamily="34" charset="0"/>
                        </a:rPr>
                        <a:t>Mains laid</a:t>
                      </a:r>
                    </a:p>
                  </a:txBody>
                  <a:tcPr>
                    <a:solidFill>
                      <a:schemeClr val="accent2"/>
                    </a:solidFill>
                  </a:tcPr>
                </a:tc>
                <a:tc>
                  <a:txBody>
                    <a:bodyPr/>
                    <a:lstStyle/>
                    <a:p>
                      <a:r>
                        <a:rPr lang="en-GB" sz="1600" dirty="0">
                          <a:latin typeface="Arial" panose="020B0604020202020204" pitchFamily="34" charset="0"/>
                          <a:cs typeface="Arial" panose="020B0604020202020204" pitchFamily="34" charset="0"/>
                        </a:rPr>
                        <a:t>Our share of market</a:t>
                      </a:r>
                    </a:p>
                  </a:txBody>
                  <a:tcPr>
                    <a:solidFill>
                      <a:schemeClr val="accent2"/>
                    </a:solidFill>
                  </a:tcPr>
                </a:tc>
                <a:extLst>
                  <a:ext uri="{0D108BD9-81ED-4DB2-BD59-A6C34878D82A}">
                    <a16:rowId xmlns="" xmlns:a16="http://schemas.microsoft.com/office/drawing/2014/main" val="10000"/>
                  </a:ext>
                </a:extLst>
              </a:tr>
              <a:tr h="370840">
                <a:tc>
                  <a:txBody>
                    <a:bodyPr/>
                    <a:lstStyle/>
                    <a:p>
                      <a:r>
                        <a:rPr lang="en-GB" sz="1600" dirty="0">
                          <a:latin typeface="Arial" panose="020B0604020202020204" pitchFamily="34" charset="0"/>
                          <a:cs typeface="Arial" panose="020B0604020202020204" pitchFamily="34" charset="0"/>
                        </a:rPr>
                        <a:t>Existing domestic </a:t>
                      </a:r>
                      <a:r>
                        <a:rPr lang="en-GB" sz="1600" baseline="30000" dirty="0">
                          <a:latin typeface="Arial" panose="020B0604020202020204" pitchFamily="34" charset="0"/>
                          <a:cs typeface="Arial" panose="020B0604020202020204" pitchFamily="34" charset="0"/>
                        </a:rPr>
                        <a:t>1</a:t>
                      </a:r>
                    </a:p>
                  </a:txBody>
                  <a:tcPr/>
                </a:tc>
                <a:tc>
                  <a:txBody>
                    <a:bodyPr/>
                    <a:lstStyle/>
                    <a:p>
                      <a:r>
                        <a:rPr lang="en-GB" sz="1600" dirty="0">
                          <a:latin typeface="Arial" panose="020B0604020202020204" pitchFamily="34" charset="0"/>
                          <a:cs typeface="Arial" panose="020B0604020202020204" pitchFamily="34" charset="0"/>
                        </a:rPr>
                        <a:t>7,000</a:t>
                      </a:r>
                    </a:p>
                  </a:txBody>
                  <a:tcPr/>
                </a:tc>
                <a:tc>
                  <a:txBody>
                    <a:bodyPr/>
                    <a:lstStyle/>
                    <a:p>
                      <a:r>
                        <a:rPr lang="en-GB" sz="1600" dirty="0">
                          <a:latin typeface="Arial" panose="020B0604020202020204" pitchFamily="34" charset="0"/>
                          <a:cs typeface="Arial" panose="020B0604020202020204" pitchFamily="34" charset="0"/>
                        </a:rPr>
                        <a:t>14km</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 xmlns:a16="http://schemas.microsoft.com/office/drawing/2014/main" val="10001"/>
                  </a:ext>
                </a:extLst>
              </a:tr>
              <a:tr h="370840">
                <a:tc>
                  <a:txBody>
                    <a:bodyPr/>
                    <a:lstStyle/>
                    <a:p>
                      <a:r>
                        <a:rPr lang="en-GB" sz="1600" dirty="0">
                          <a:latin typeface="Arial" panose="020B0604020202020204" pitchFamily="34" charset="0"/>
                          <a:cs typeface="Arial" panose="020B0604020202020204" pitchFamily="34" charset="0"/>
                        </a:rPr>
                        <a:t>New domestic</a:t>
                      </a:r>
                      <a:r>
                        <a:rPr lang="en-GB" sz="1600" baseline="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4,000</a:t>
                      </a:r>
                    </a:p>
                  </a:txBody>
                  <a:tcPr/>
                </a:tc>
                <a:tc>
                  <a:txBody>
                    <a:bodyPr/>
                    <a:lstStyle/>
                    <a:p>
                      <a:r>
                        <a:rPr lang="en-GB" sz="1600" dirty="0">
                          <a:latin typeface="Arial" panose="020B0604020202020204" pitchFamily="34" charset="0"/>
                          <a:cs typeface="Arial" panose="020B0604020202020204" pitchFamily="34" charset="0"/>
                        </a:rPr>
                        <a:t>23km</a:t>
                      </a:r>
                    </a:p>
                  </a:txBody>
                  <a:tcPr/>
                </a:tc>
                <a:tc>
                  <a:txBody>
                    <a:bodyPr/>
                    <a:lstStyle/>
                    <a:p>
                      <a:r>
                        <a:rPr lang="en-GB" sz="1600" dirty="0">
                          <a:latin typeface="Arial" panose="020B0604020202020204" pitchFamily="34" charset="0"/>
                          <a:cs typeface="Arial" panose="020B0604020202020204" pitchFamily="34" charset="0"/>
                        </a:rPr>
                        <a:t>20%</a:t>
                      </a:r>
                    </a:p>
                  </a:txBody>
                  <a:tcPr/>
                </a:tc>
                <a:extLst>
                  <a:ext uri="{0D108BD9-81ED-4DB2-BD59-A6C34878D82A}">
                    <a16:rowId xmlns="" xmlns:a16="http://schemas.microsoft.com/office/drawing/2014/main" val="10002"/>
                  </a:ext>
                </a:extLst>
              </a:tr>
              <a:tr h="370840">
                <a:tc>
                  <a:txBody>
                    <a:bodyPr/>
                    <a:lstStyle/>
                    <a:p>
                      <a:r>
                        <a:rPr lang="en-GB" sz="1600" dirty="0">
                          <a:latin typeface="Arial" panose="020B0604020202020204" pitchFamily="34" charset="0"/>
                          <a:cs typeface="Arial" panose="020B0604020202020204" pitchFamily="34" charset="0"/>
                        </a:rPr>
                        <a:t>Non domestic</a:t>
                      </a:r>
                    </a:p>
                  </a:txBody>
                  <a:tcPr/>
                </a:tc>
                <a:tc>
                  <a:txBody>
                    <a:bodyPr/>
                    <a:lstStyle/>
                    <a:p>
                      <a:r>
                        <a:rPr lang="en-GB" sz="1600" dirty="0">
                          <a:latin typeface="Arial" panose="020B0604020202020204" pitchFamily="34" charset="0"/>
                          <a:cs typeface="Arial" panose="020B0604020202020204" pitchFamily="34" charset="0"/>
                        </a:rPr>
                        <a:t>500</a:t>
                      </a:r>
                    </a:p>
                  </a:txBody>
                  <a:tcPr/>
                </a:tc>
                <a:tc>
                  <a:txBody>
                    <a:bodyPr/>
                    <a:lstStyle/>
                    <a:p>
                      <a:r>
                        <a:rPr lang="en-GB" sz="1600" dirty="0">
                          <a:latin typeface="Arial" panose="020B0604020202020204" pitchFamily="34" charset="0"/>
                          <a:cs typeface="Arial" panose="020B0604020202020204" pitchFamily="34" charset="0"/>
                        </a:rPr>
                        <a:t>6km</a:t>
                      </a:r>
                    </a:p>
                  </a:txBody>
                  <a:tcPr/>
                </a:tc>
                <a:tc>
                  <a:txBody>
                    <a:bodyPr/>
                    <a:lstStyle/>
                    <a:p>
                      <a:r>
                        <a:rPr lang="en-GB" sz="1600" dirty="0">
                          <a:latin typeface="Arial" panose="020B0604020202020204" pitchFamily="34" charset="0"/>
                          <a:cs typeface="Arial" panose="020B0604020202020204" pitchFamily="34" charset="0"/>
                        </a:rPr>
                        <a:t>60%</a:t>
                      </a:r>
                    </a:p>
                  </a:txBody>
                  <a:tcPr/>
                </a:tc>
                <a:extLst>
                  <a:ext uri="{0D108BD9-81ED-4DB2-BD59-A6C34878D82A}">
                    <a16:rowId xmlns="" xmlns:a16="http://schemas.microsoft.com/office/drawing/2014/main" val="10003"/>
                  </a:ext>
                </a:extLst>
              </a:tr>
              <a:tr h="370840">
                <a:tc>
                  <a:txBody>
                    <a:bodyPr/>
                    <a:lstStyle/>
                    <a:p>
                      <a:r>
                        <a:rPr lang="en-GB" sz="1600" dirty="0">
                          <a:latin typeface="Arial" panose="020B0604020202020204" pitchFamily="34" charset="0"/>
                          <a:cs typeface="Arial" panose="020B0604020202020204" pitchFamily="34" charset="0"/>
                        </a:rPr>
                        <a:t>Diversions</a:t>
                      </a: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7km</a:t>
                      </a:r>
                    </a:p>
                  </a:txBody>
                  <a:tcPr/>
                </a:tc>
                <a:tc>
                  <a:txBody>
                    <a:bodyPr/>
                    <a:lstStyle/>
                    <a:p>
                      <a:r>
                        <a:rPr lang="en-GB" sz="1600" dirty="0">
                          <a:latin typeface="Arial" panose="020B0604020202020204" pitchFamily="34" charset="0"/>
                          <a:cs typeface="Arial" panose="020B0604020202020204" pitchFamily="34" charset="0"/>
                        </a:rPr>
                        <a:t>Not</a:t>
                      </a:r>
                      <a:r>
                        <a:rPr lang="en-GB" sz="1600" baseline="0" dirty="0">
                          <a:latin typeface="Arial" panose="020B0604020202020204" pitchFamily="34" charset="0"/>
                          <a:cs typeface="Arial" panose="020B0604020202020204" pitchFamily="34" charset="0"/>
                        </a:rPr>
                        <a:t> competitive</a:t>
                      </a:r>
                      <a:endParaRPr lang="en-GB"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370840">
                <a:tc>
                  <a:txBody>
                    <a:bodyPr/>
                    <a:lstStyle/>
                    <a:p>
                      <a:r>
                        <a:rPr lang="en-GB" sz="1600" dirty="0">
                          <a:latin typeface="Arial" panose="020B0604020202020204" pitchFamily="34" charset="0"/>
                          <a:cs typeface="Arial" panose="020B0604020202020204" pitchFamily="34" charset="0"/>
                        </a:rPr>
                        <a:t>Alters</a:t>
                      </a:r>
                    </a:p>
                  </a:txBody>
                  <a:tcPr/>
                </a:tc>
                <a:tc>
                  <a:txBody>
                    <a:bodyPr/>
                    <a:lstStyle/>
                    <a:p>
                      <a:r>
                        <a:rPr lang="en-GB" sz="1600" dirty="0">
                          <a:latin typeface="Arial" panose="020B0604020202020204" pitchFamily="34" charset="0"/>
                          <a:cs typeface="Arial" panose="020B0604020202020204" pitchFamily="34" charset="0"/>
                        </a:rPr>
                        <a:t>3,600</a:t>
                      </a: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 xmlns:a16="http://schemas.microsoft.com/office/drawing/2014/main" val="10005"/>
                  </a:ext>
                </a:extLst>
              </a:tr>
              <a:tr h="370840">
                <a:tc>
                  <a:txBody>
                    <a:bodyPr/>
                    <a:lstStyle/>
                    <a:p>
                      <a:r>
                        <a:rPr lang="en-GB" sz="1600" dirty="0">
                          <a:latin typeface="Arial" panose="020B0604020202020204" pitchFamily="34" charset="0"/>
                          <a:cs typeface="Arial" panose="020B0604020202020204" pitchFamily="34" charset="0"/>
                        </a:rPr>
                        <a:t>Isolations</a:t>
                      </a:r>
                    </a:p>
                  </a:txBody>
                  <a:tcPr/>
                </a:tc>
                <a:tc>
                  <a:txBody>
                    <a:bodyPr/>
                    <a:lstStyle/>
                    <a:p>
                      <a:r>
                        <a:rPr lang="en-GB" sz="1600" dirty="0">
                          <a:latin typeface="Arial" panose="020B0604020202020204" pitchFamily="34" charset="0"/>
                          <a:cs typeface="Arial" panose="020B0604020202020204" pitchFamily="34" charset="0"/>
                        </a:rPr>
                        <a:t>1,100</a:t>
                      </a: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6" name="TextBox 5"/>
          <p:cNvSpPr txBox="1"/>
          <p:nvPr/>
        </p:nvSpPr>
        <p:spPr>
          <a:xfrm>
            <a:off x="611560" y="4747718"/>
            <a:ext cx="806489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45A69"/>
                </a:solidFill>
                <a:effectLst/>
                <a:uLnTx/>
                <a:uFillTx/>
                <a:latin typeface="Arial" panose="020B0604020202020204" pitchFamily="34" charset="0"/>
                <a:ea typeface="+mn-ea"/>
                <a:cs typeface="Arial" panose="020B0604020202020204" pitchFamily="34" charset="0"/>
              </a:rPr>
              <a:t>1. Existing domestic numbers include 1,500 connections made with funding from our fuel poor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5A6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continue to support competition in the connections business across all work types </a:t>
            </a:r>
          </a:p>
        </p:txBody>
      </p:sp>
    </p:spTree>
    <p:extLst>
      <p:ext uri="{BB962C8B-B14F-4D97-AF65-F5344CB8AC3E}">
        <p14:creationId xmlns:p14="http://schemas.microsoft.com/office/powerpoint/2010/main" val="11439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594916"/>
          </a:xfrm>
        </p:spPr>
        <p:txBody>
          <a:bodyPr>
            <a:noAutofit/>
          </a:bodyPr>
          <a:lstStyle/>
          <a:p>
            <a:r>
              <a:rPr lang="en-GB" sz="2400" dirty="0"/>
              <a:t>The Gas (standards of Performance) Regulations 2005</a:t>
            </a:r>
          </a:p>
        </p:txBody>
      </p:sp>
      <p:graphicFrame>
        <p:nvGraphicFramePr>
          <p:cNvPr id="5" name="Content Placeholder 4"/>
          <p:cNvGraphicFramePr>
            <a:graphicFrameLocks noGrp="1"/>
          </p:cNvGraphicFramePr>
          <p:nvPr>
            <p:ph idx="1"/>
            <p:extLst/>
          </p:nvPr>
        </p:nvGraphicFramePr>
        <p:xfrm>
          <a:off x="457200" y="1268413"/>
          <a:ext cx="8229600" cy="44805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GB" sz="1400" dirty="0">
                          <a:latin typeface="Arial" panose="020B0604020202020204" pitchFamily="34" charset="0"/>
                          <a:cs typeface="Arial" panose="020B0604020202020204" pitchFamily="34" charset="0"/>
                        </a:rPr>
                        <a:t>Task</a:t>
                      </a:r>
                    </a:p>
                  </a:txBody>
                  <a:tcPr>
                    <a:solidFill>
                      <a:schemeClr val="accent4"/>
                    </a:solidFill>
                  </a:tcPr>
                </a:tc>
                <a:tc>
                  <a:txBody>
                    <a:bodyPr/>
                    <a:lstStyle/>
                    <a:p>
                      <a:r>
                        <a:rPr lang="en-GB" sz="1400" dirty="0">
                          <a:latin typeface="Arial" panose="020B0604020202020204" pitchFamily="34" charset="0"/>
                          <a:cs typeface="Arial" panose="020B0604020202020204" pitchFamily="34" charset="0"/>
                        </a:rPr>
                        <a:t>Maximum</a:t>
                      </a:r>
                      <a:r>
                        <a:rPr lang="en-GB" sz="1400" baseline="0" dirty="0">
                          <a:latin typeface="Arial" panose="020B0604020202020204" pitchFamily="34" charset="0"/>
                          <a:cs typeface="Arial" panose="020B0604020202020204" pitchFamily="34" charset="0"/>
                        </a:rPr>
                        <a:t> days under GSoP</a:t>
                      </a:r>
                      <a:endParaRPr lang="en-GB" sz="1400" dirty="0">
                        <a:latin typeface="Arial" panose="020B0604020202020204" pitchFamily="34" charset="0"/>
                        <a:cs typeface="Arial" panose="020B0604020202020204" pitchFamily="34" charset="0"/>
                      </a:endParaRPr>
                    </a:p>
                  </a:txBody>
                  <a:tcPr>
                    <a:solidFill>
                      <a:schemeClr val="accent4"/>
                    </a:solidFill>
                  </a:tcPr>
                </a:tc>
                <a:tc>
                  <a:txBody>
                    <a:bodyPr/>
                    <a:lstStyle/>
                    <a:p>
                      <a:r>
                        <a:rPr lang="en-GB" sz="1400" dirty="0">
                          <a:latin typeface="Arial" panose="020B0604020202020204" pitchFamily="34" charset="0"/>
                          <a:cs typeface="Arial" panose="020B0604020202020204" pitchFamily="34" charset="0"/>
                        </a:rPr>
                        <a:t>Penalty for exceeding maximum</a:t>
                      </a:r>
                    </a:p>
                  </a:txBody>
                  <a:tcPr>
                    <a:solidFill>
                      <a:schemeClr val="accent4"/>
                    </a:solidFill>
                  </a:tcPr>
                </a:tc>
                <a:tc>
                  <a:txBody>
                    <a:bodyPr/>
                    <a:lstStyle/>
                    <a:p>
                      <a:r>
                        <a:rPr lang="en-GB" sz="1400" dirty="0">
                          <a:latin typeface="Arial" panose="020B0604020202020204" pitchFamily="34" charset="0"/>
                          <a:cs typeface="Arial" panose="020B0604020202020204" pitchFamily="34" charset="0"/>
                        </a:rPr>
                        <a:t>Performance</a:t>
                      </a:r>
                    </a:p>
                  </a:txBody>
                  <a:tcPr>
                    <a:solidFill>
                      <a:schemeClr val="accent4"/>
                    </a:solidFill>
                  </a:tcPr>
                </a:tc>
                <a:extLst>
                  <a:ext uri="{0D108BD9-81ED-4DB2-BD59-A6C34878D82A}">
                    <a16:rowId xmlns="" xmlns:a16="http://schemas.microsoft.com/office/drawing/2014/main" val="10000"/>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Provide</a:t>
                      </a:r>
                      <a:r>
                        <a:rPr lang="en-GB" sz="1600" baseline="0" dirty="0">
                          <a:solidFill>
                            <a:schemeClr val="tx2"/>
                          </a:solidFill>
                          <a:latin typeface="Arial" panose="020B0604020202020204" pitchFamily="34" charset="0"/>
                          <a:cs typeface="Arial" panose="020B0604020202020204" pitchFamily="34" charset="0"/>
                        </a:rPr>
                        <a:t> desktop quote domestic</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6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a:t>
                      </a:r>
                      <a:r>
                        <a:rPr lang="en-GB" sz="1600" baseline="0" dirty="0">
                          <a:solidFill>
                            <a:schemeClr val="tx2"/>
                          </a:solidFill>
                          <a:latin typeface="Arial" panose="020B0604020202020204" pitchFamily="34" charset="0"/>
                          <a:cs typeface="Arial" panose="020B0604020202020204" pitchFamily="34" charset="0"/>
                        </a:rPr>
                        <a:t> 10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99.1%</a:t>
                      </a:r>
                    </a:p>
                  </a:txBody>
                  <a:tcPr/>
                </a:tc>
                <a:extLst>
                  <a:ext uri="{0D108BD9-81ED-4DB2-BD59-A6C34878D82A}">
                    <a16:rowId xmlns="" xmlns:a16="http://schemas.microsoft.com/office/drawing/2014/main" val="10001"/>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Provide</a:t>
                      </a:r>
                      <a:r>
                        <a:rPr lang="en-GB" sz="1600" baseline="0" dirty="0">
                          <a:solidFill>
                            <a:schemeClr val="tx2"/>
                          </a:solidFill>
                          <a:latin typeface="Arial" panose="020B0604020202020204" pitchFamily="34" charset="0"/>
                          <a:cs typeface="Arial" panose="020B0604020202020204" pitchFamily="34" charset="0"/>
                        </a:rPr>
                        <a:t> quote following survey or for small commercial</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11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£10</a:t>
                      </a:r>
                      <a:r>
                        <a:rPr lang="en-GB" sz="1600" baseline="0" dirty="0">
                          <a:solidFill>
                            <a:schemeClr val="tx2"/>
                          </a:solidFill>
                          <a:latin typeface="Arial" panose="020B0604020202020204" pitchFamily="34" charset="0"/>
                          <a:cs typeface="Arial" panose="020B0604020202020204" pitchFamily="34" charset="0"/>
                        </a:rPr>
                        <a:t>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98.9%</a:t>
                      </a:r>
                    </a:p>
                  </a:txBody>
                  <a:tcPr/>
                </a:tc>
                <a:extLst>
                  <a:ext uri="{0D108BD9-81ED-4DB2-BD59-A6C34878D82A}">
                    <a16:rowId xmlns="" xmlns:a16="http://schemas.microsoft.com/office/drawing/2014/main" val="10002"/>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Provide quote</a:t>
                      </a:r>
                      <a:r>
                        <a:rPr lang="en-GB" sz="1600" baseline="0" dirty="0">
                          <a:solidFill>
                            <a:schemeClr val="tx2"/>
                          </a:solidFill>
                          <a:latin typeface="Arial" panose="020B0604020202020204" pitchFamily="34" charset="0"/>
                          <a:cs typeface="Arial" panose="020B0604020202020204" pitchFamily="34" charset="0"/>
                        </a:rPr>
                        <a:t> for large commercial</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21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£20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98%</a:t>
                      </a:r>
                    </a:p>
                  </a:txBody>
                  <a:tcPr/>
                </a:tc>
                <a:extLst>
                  <a:ext uri="{0D108BD9-81ED-4DB2-BD59-A6C34878D82A}">
                    <a16:rowId xmlns="" xmlns:a16="http://schemas.microsoft.com/office/drawing/2014/main" val="10003"/>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Respond to land enquiry</a:t>
                      </a:r>
                    </a:p>
                  </a:txBody>
                  <a:tcPr/>
                </a:tc>
                <a:tc>
                  <a:txBody>
                    <a:bodyPr/>
                    <a:lstStyle/>
                    <a:p>
                      <a:r>
                        <a:rPr lang="en-GB" sz="1600" dirty="0">
                          <a:solidFill>
                            <a:schemeClr val="tx2"/>
                          </a:solidFill>
                          <a:latin typeface="Arial" panose="020B0604020202020204" pitchFamily="34" charset="0"/>
                          <a:cs typeface="Arial" panose="020B0604020202020204" pitchFamily="34" charset="0"/>
                        </a:rPr>
                        <a:t>5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£40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98%</a:t>
                      </a:r>
                    </a:p>
                  </a:txBody>
                  <a:tcPr/>
                </a:tc>
                <a:extLst>
                  <a:ext uri="{0D108BD9-81ED-4DB2-BD59-A6C34878D82A}">
                    <a16:rowId xmlns="" xmlns:a16="http://schemas.microsoft.com/office/drawing/2014/main" val="10004"/>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Provide planned date for works following payment</a:t>
                      </a:r>
                    </a:p>
                  </a:txBody>
                  <a:tcPr/>
                </a:tc>
                <a:tc>
                  <a:txBody>
                    <a:bodyPr/>
                    <a:lstStyle/>
                    <a:p>
                      <a:r>
                        <a:rPr lang="en-GB" sz="1600" dirty="0">
                          <a:solidFill>
                            <a:schemeClr val="tx2"/>
                          </a:solidFill>
                          <a:latin typeface="Arial" panose="020B0604020202020204" pitchFamily="34" charset="0"/>
                          <a:cs typeface="Arial" panose="020B0604020202020204" pitchFamily="34" charset="0"/>
                        </a:rPr>
                        <a:t>20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£20-£40</a:t>
                      </a:r>
                      <a:r>
                        <a:rPr lang="en-GB" sz="1600" baseline="0" dirty="0">
                          <a:solidFill>
                            <a:schemeClr val="tx2"/>
                          </a:solidFill>
                          <a:latin typeface="Arial" panose="020B0604020202020204" pitchFamily="34" charset="0"/>
                          <a:cs typeface="Arial" panose="020B0604020202020204" pitchFamily="34" charset="0"/>
                        </a:rPr>
                        <a:t>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99.9%</a:t>
                      </a:r>
                    </a:p>
                  </a:txBody>
                  <a:tcPr/>
                </a:tc>
                <a:extLst>
                  <a:ext uri="{0D108BD9-81ED-4DB2-BD59-A6C34878D82A}">
                    <a16:rowId xmlns="" xmlns:a16="http://schemas.microsoft.com/office/drawing/2014/main" val="10005"/>
                  </a:ext>
                </a:extLst>
              </a:tr>
              <a:tr h="370840">
                <a:tc>
                  <a:txBody>
                    <a:bodyPr/>
                    <a:lstStyle/>
                    <a:p>
                      <a:r>
                        <a:rPr lang="en-GB" sz="1600" dirty="0">
                          <a:solidFill>
                            <a:schemeClr val="tx2"/>
                          </a:solidFill>
                          <a:latin typeface="Arial" panose="020B0604020202020204" pitchFamily="34" charset="0"/>
                          <a:cs typeface="Arial" panose="020B0604020202020204" pitchFamily="34" charset="0"/>
                        </a:rPr>
                        <a:t>Complete works on agreed dates</a:t>
                      </a:r>
                    </a:p>
                  </a:txBody>
                  <a:tcPr/>
                </a:tc>
                <a:tc>
                  <a:txBody>
                    <a:bodyPr/>
                    <a:lstStyle/>
                    <a:p>
                      <a:r>
                        <a:rPr lang="en-GB" sz="1600" dirty="0">
                          <a:solidFill>
                            <a:schemeClr val="tx2"/>
                          </a:solidFill>
                          <a:latin typeface="Arial" panose="020B0604020202020204" pitchFamily="34" charset="0"/>
                          <a:cs typeface="Arial" panose="020B0604020202020204" pitchFamily="34" charset="0"/>
                        </a:rPr>
                        <a:t>Meet gas on date</a:t>
                      </a:r>
                    </a:p>
                  </a:txBody>
                  <a:tcPr/>
                </a:tc>
                <a:tc>
                  <a:txBody>
                    <a:bodyPr/>
                    <a:lstStyle/>
                    <a:p>
                      <a:r>
                        <a:rPr lang="en-GB" sz="1600" dirty="0">
                          <a:solidFill>
                            <a:schemeClr val="tx2"/>
                          </a:solidFill>
                          <a:latin typeface="Arial" panose="020B0604020202020204" pitchFamily="34" charset="0"/>
                          <a:cs typeface="Arial" panose="020B0604020202020204" pitchFamily="34" charset="0"/>
                        </a:rPr>
                        <a:t>£20-£150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96.5%</a:t>
                      </a:r>
                    </a:p>
                  </a:txBody>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9544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4293096"/>
            <a:ext cx="8208912" cy="165618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However, we would like to increase the ‘Maximum days under </a:t>
            </a:r>
            <a:r>
              <a:rPr kumimoji="0" lang="en-GB"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GSoP</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allowance for more complex land enquiries and larger commercial jobs where the load impacts higher pressure network capacity and external costs are required from framework partners</a:t>
            </a:r>
          </a:p>
        </p:txBody>
      </p:sp>
      <p:sp>
        <p:nvSpPr>
          <p:cNvPr id="2" name="Title 1"/>
          <p:cNvSpPr>
            <a:spLocks noGrp="1"/>
          </p:cNvSpPr>
          <p:nvPr>
            <p:ph type="title"/>
          </p:nvPr>
        </p:nvSpPr>
        <p:spPr/>
        <p:txBody>
          <a:bodyPr>
            <a:normAutofit/>
          </a:bodyPr>
          <a:lstStyle/>
          <a:p>
            <a:r>
              <a:rPr lang="en-GB" sz="2800" dirty="0"/>
              <a:t>Our proposed changes</a:t>
            </a:r>
          </a:p>
        </p:txBody>
      </p:sp>
      <p:sp>
        <p:nvSpPr>
          <p:cNvPr id="3" name="Content Placeholder 2"/>
          <p:cNvSpPr>
            <a:spLocks noGrp="1"/>
          </p:cNvSpPr>
          <p:nvPr>
            <p:ph idx="1"/>
          </p:nvPr>
        </p:nvSpPr>
        <p:spPr/>
        <p:txBody>
          <a:bodyPr>
            <a:normAutofit/>
          </a:bodyPr>
          <a:lstStyle/>
          <a:p>
            <a:r>
              <a:rPr lang="en-GB" sz="2000" b="1" dirty="0">
                <a:solidFill>
                  <a:schemeClr val="tx2"/>
                </a:solidFill>
              </a:rPr>
              <a:t>Propose to Ofgem that:</a:t>
            </a:r>
          </a:p>
          <a:p>
            <a:pPr lvl="1"/>
            <a:r>
              <a:rPr lang="en-GB" sz="2000" dirty="0">
                <a:solidFill>
                  <a:schemeClr val="tx2"/>
                </a:solidFill>
              </a:rPr>
              <a:t>they reduce the ‘</a:t>
            </a:r>
            <a:r>
              <a:rPr lang="en-GB" sz="2000" dirty="0">
                <a:solidFill>
                  <a:schemeClr val="tx2"/>
                </a:solidFill>
                <a:latin typeface="Arial" panose="020B0604020202020204" pitchFamily="34" charset="0"/>
                <a:cs typeface="Arial" panose="020B0604020202020204" pitchFamily="34" charset="0"/>
              </a:rPr>
              <a:t>Maximum days under </a:t>
            </a:r>
            <a:r>
              <a:rPr lang="en-GB" sz="2000" dirty="0" err="1">
                <a:solidFill>
                  <a:schemeClr val="tx2"/>
                </a:solidFill>
                <a:latin typeface="Arial" panose="020B0604020202020204" pitchFamily="34" charset="0"/>
                <a:cs typeface="Arial" panose="020B0604020202020204" pitchFamily="34" charset="0"/>
              </a:rPr>
              <a:t>GSoP</a:t>
            </a:r>
            <a:r>
              <a:rPr lang="en-GB" sz="2000" dirty="0">
                <a:solidFill>
                  <a:schemeClr val="tx2"/>
                </a:solidFill>
                <a:latin typeface="Arial" panose="020B0604020202020204" pitchFamily="34" charset="0"/>
                <a:cs typeface="Arial" panose="020B0604020202020204" pitchFamily="34" charset="0"/>
              </a:rPr>
              <a:t>’ allowance and increase the compensation payment if we don’t meet that target</a:t>
            </a:r>
          </a:p>
          <a:p>
            <a:pPr lvl="1"/>
            <a:r>
              <a:rPr lang="en-GB" sz="2000" dirty="0">
                <a:solidFill>
                  <a:schemeClr val="tx2"/>
                </a:solidFill>
              </a:rPr>
              <a:t>we increase the compensation payment we provide, if the customer affected by not meeting our target is identified as vulnerable</a:t>
            </a:r>
          </a:p>
          <a:p>
            <a:pPr lvl="1"/>
            <a:r>
              <a:rPr lang="en-GB" sz="2000" dirty="0">
                <a:solidFill>
                  <a:schemeClr val="tx2"/>
                </a:solidFill>
              </a:rPr>
              <a:t>we include housing developments of more than five properties under </a:t>
            </a:r>
            <a:r>
              <a:rPr lang="en-GB" sz="2000" dirty="0" err="1">
                <a:solidFill>
                  <a:schemeClr val="tx2"/>
                </a:solidFill>
                <a:latin typeface="Arial" panose="020B0604020202020204" pitchFamily="34" charset="0"/>
                <a:cs typeface="Arial" panose="020B0604020202020204" pitchFamily="34" charset="0"/>
              </a:rPr>
              <a:t>GSoP</a:t>
            </a:r>
            <a:r>
              <a:rPr lang="en-GB" sz="2000" dirty="0">
                <a:solidFill>
                  <a:schemeClr val="tx2"/>
                </a:solidFill>
                <a:latin typeface="Arial" panose="020B0604020202020204" pitchFamily="34" charset="0"/>
                <a:cs typeface="Arial" panose="020B0604020202020204" pitchFamily="34" charset="0"/>
              </a:rPr>
              <a:t> allowance – </a:t>
            </a:r>
            <a:r>
              <a:rPr lang="en-GB" sz="2000" dirty="0">
                <a:solidFill>
                  <a:schemeClr val="tx2"/>
                </a:solidFill>
              </a:rPr>
              <a:t>these are currently exempt</a:t>
            </a:r>
          </a:p>
          <a:p>
            <a:endParaRPr lang="en-GB" sz="3200"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40668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Sarah Williams,</a:t>
            </a:r>
          </a:p>
          <a:p>
            <a:r>
              <a:rPr lang="en-GB" dirty="0"/>
              <a:t>Business Development Manager</a:t>
            </a:r>
          </a:p>
        </p:txBody>
      </p:sp>
      <p:sp>
        <p:nvSpPr>
          <p:cNvPr id="6" name="TextBox 5"/>
          <p:cNvSpPr txBox="1"/>
          <p:nvPr/>
        </p:nvSpPr>
        <p:spPr>
          <a:xfrm>
            <a:off x="1043608" y="2996952"/>
            <a:ext cx="70147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priority #2 – Customer Service </a:t>
            </a:r>
          </a:p>
        </p:txBody>
      </p:sp>
    </p:spTree>
    <p:extLst>
      <p:ext uri="{BB962C8B-B14F-4D97-AF65-F5344CB8AC3E}">
        <p14:creationId xmlns:p14="http://schemas.microsoft.com/office/powerpoint/2010/main" val="6019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800" dirty="0"/>
              <a:t>Our customer service achievements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4574993"/>
              </p:ext>
            </p:extLst>
          </p:nvPr>
        </p:nvGraphicFramePr>
        <p:xfrm>
          <a:off x="385192" y="1196752"/>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90165BC-DBA7-4530-8926-81165AFC8D69}" type="slidenum">
              <a:rPr lang="en-GB" smtClean="0">
                <a:solidFill>
                  <a:prstClr val="white"/>
                </a:solidFill>
              </a:rPr>
              <a:pPr/>
              <a:t>74</a:t>
            </a:fld>
            <a:endParaRPr lang="en-GB">
              <a:solidFill>
                <a:prstClr val="white"/>
              </a:solidFill>
            </a:endParaRPr>
          </a:p>
        </p:txBody>
      </p:sp>
      <p:pic>
        <p:nvPicPr>
          <p:cNvPr id="7"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749" t="11672" r="-1009" b="9442"/>
          <a:stretch/>
        </p:blipFill>
        <p:spPr bwMode="auto">
          <a:xfrm>
            <a:off x="3059832" y="2780928"/>
            <a:ext cx="2808312" cy="175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00" y="446400"/>
            <a:ext cx="8229600" cy="594916"/>
          </a:xfrm>
        </p:spPr>
        <p:txBody>
          <a:bodyPr vert="horz" lIns="91440" tIns="45720" rIns="91440" bIns="45720" rtlCol="0" anchor="ctr">
            <a:normAutofit/>
          </a:bodyPr>
          <a:lstStyle/>
          <a:p>
            <a:r>
              <a:rPr lang="en-GB" sz="2800" dirty="0"/>
              <a:t>Customer satisfaction – how we compare</a:t>
            </a:r>
          </a:p>
        </p:txBody>
      </p:sp>
      <p:sp>
        <p:nvSpPr>
          <p:cNvPr id="6" name="Content Placeholder 5"/>
          <p:cNvSpPr>
            <a:spLocks noGrp="1"/>
          </p:cNvSpPr>
          <p:nvPr>
            <p:ph idx="1"/>
          </p:nvPr>
        </p:nvSpPr>
        <p:spPr>
          <a:xfrm>
            <a:off x="467544" y="1196752"/>
            <a:ext cx="5383162" cy="4857403"/>
          </a:xfrm>
        </p:spPr>
        <p:txBody>
          <a:bodyPr>
            <a:norm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B" sz="1800" dirty="0"/>
          </a:p>
          <a:p>
            <a:endParaRPr lang="en-GB" dirty="0"/>
          </a:p>
        </p:txBody>
      </p:sp>
      <p:sp>
        <p:nvSpPr>
          <p:cNvPr id="15" name="Slide Number Placeholder 3"/>
          <p:cNvSpPr>
            <a:spLocks noGrp="1"/>
          </p:cNvSpPr>
          <p:nvPr>
            <p:ph type="sldNum" sz="quarter" idx="12"/>
          </p:nvPr>
        </p:nvSpPr>
        <p:spPr/>
        <p:txBody>
          <a:bodyPr/>
          <a:lstStyle/>
          <a:p>
            <a:r>
              <a:rPr lang="en-GB" dirty="0">
                <a:solidFill>
                  <a:prstClr val="black"/>
                </a:solidFill>
              </a:rPr>
              <a:t>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20524"/>
            <a:ext cx="5287050" cy="352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02" y="4798491"/>
            <a:ext cx="1615688" cy="99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extLst>
              <p:ext uri="{D42A27DB-BD31-4B8C-83A1-F6EECF244321}">
                <p14:modId xmlns:p14="http://schemas.microsoft.com/office/powerpoint/2010/main" val="3852301072"/>
              </p:ext>
            </p:extLst>
          </p:nvPr>
        </p:nvGraphicFramePr>
        <p:xfrm>
          <a:off x="5436096" y="2204864"/>
          <a:ext cx="3551894"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5796136" y="1141293"/>
            <a:ext cx="2748674" cy="830997"/>
          </a:xfrm>
          <a:prstGeom prst="rect">
            <a:avLst/>
          </a:prstGeom>
        </p:spPr>
        <p:txBody>
          <a:bodyPr wrap="square">
            <a:spAutoFit/>
          </a:bodyPr>
          <a:lstStyle/>
          <a:p>
            <a:pPr algn="ctr"/>
            <a:r>
              <a:rPr lang="en-GB" sz="1600" b="1" dirty="0">
                <a:solidFill>
                  <a:srgbClr val="445A69"/>
                </a:solidFill>
                <a:latin typeface="Arial" panose="020B0604020202020204" pitchFamily="34" charset="0"/>
                <a:cs typeface="Arial" panose="020B0604020202020204" pitchFamily="34" charset="0"/>
              </a:rPr>
              <a:t>UK Customer Satisfaction Index </a:t>
            </a:r>
            <a:br>
              <a:rPr lang="en-GB" sz="1600" b="1" dirty="0">
                <a:solidFill>
                  <a:srgbClr val="445A69"/>
                </a:solidFill>
                <a:latin typeface="Arial" panose="020B0604020202020204" pitchFamily="34" charset="0"/>
                <a:cs typeface="Arial" panose="020B0604020202020204" pitchFamily="34" charset="0"/>
              </a:rPr>
            </a:br>
            <a:r>
              <a:rPr lang="en-GB" sz="1600" b="1" dirty="0">
                <a:solidFill>
                  <a:srgbClr val="445A69"/>
                </a:solidFill>
                <a:latin typeface="Arial" panose="020B0604020202020204" pitchFamily="34" charset="0"/>
                <a:cs typeface="Arial" panose="020B0604020202020204" pitchFamily="34" charset="0"/>
              </a:rPr>
              <a:t>(UKCSI)</a:t>
            </a:r>
          </a:p>
        </p:txBody>
      </p:sp>
    </p:spTree>
    <p:extLst>
      <p:ext uri="{BB962C8B-B14F-4D97-AF65-F5344CB8AC3E}">
        <p14:creationId xmlns:p14="http://schemas.microsoft.com/office/powerpoint/2010/main" val="41067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Customer satisfaction – our challenges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8565229"/>
              </p:ext>
            </p:extLst>
          </p:nvPr>
        </p:nvGraphicFramePr>
        <p:xfrm>
          <a:off x="2267744" y="1628800"/>
          <a:ext cx="6552728" cy="4104456"/>
        </p:xfrm>
        <a:graphic>
          <a:graphicData uri="http://schemas.openxmlformats.org/drawingml/2006/table">
            <a:tbl>
              <a:tblPr firstRow="1" bandRow="1">
                <a:tableStyleId>{7DF18680-E054-41AD-8BC1-D1AEF772440D}</a:tableStyleId>
              </a:tblPr>
              <a:tblGrid>
                <a:gridCol w="3276364">
                  <a:extLst>
                    <a:ext uri="{9D8B030D-6E8A-4147-A177-3AD203B41FA5}">
                      <a16:colId xmlns="" xmlns:a16="http://schemas.microsoft.com/office/drawing/2014/main" val="20000"/>
                    </a:ext>
                  </a:extLst>
                </a:gridCol>
                <a:gridCol w="3276364">
                  <a:extLst>
                    <a:ext uri="{9D8B030D-6E8A-4147-A177-3AD203B41FA5}">
                      <a16:colId xmlns="" xmlns:a16="http://schemas.microsoft.com/office/drawing/2014/main" val="20001"/>
                    </a:ext>
                  </a:extLst>
                </a:gridCol>
              </a:tblGrid>
              <a:tr h="474843">
                <a:tc>
                  <a:txBody>
                    <a:bodyPr/>
                    <a:lstStyle/>
                    <a:p>
                      <a:r>
                        <a:rPr lang="en-GB" dirty="0">
                          <a:latin typeface="Arial" panose="020B0604020202020204" pitchFamily="34" charset="0"/>
                          <a:cs typeface="Arial" panose="020B0604020202020204" pitchFamily="34" charset="0"/>
                        </a:rPr>
                        <a:t>Key challenges</a:t>
                      </a:r>
                    </a:p>
                  </a:txBody>
                  <a:tcPr/>
                </a:tc>
                <a:tc>
                  <a:txBody>
                    <a:bodyPr/>
                    <a:lstStyle/>
                    <a:p>
                      <a:r>
                        <a:rPr lang="en-GB" dirty="0">
                          <a:latin typeface="Arial" panose="020B0604020202020204" pitchFamily="34" charset="0"/>
                          <a:cs typeface="Arial" panose="020B0604020202020204" pitchFamily="34" charset="0"/>
                        </a:rPr>
                        <a:t>Our</a:t>
                      </a:r>
                      <a:r>
                        <a:rPr lang="en-GB" baseline="0" dirty="0">
                          <a:latin typeface="Arial" panose="020B0604020202020204" pitchFamily="34" charset="0"/>
                          <a:cs typeface="Arial" panose="020B0604020202020204" pitchFamily="34" charset="0"/>
                        </a:rPr>
                        <a:t> response</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1209871">
                <a:tc>
                  <a:txBody>
                    <a:bodyPr/>
                    <a:lstStyle/>
                    <a:p>
                      <a:r>
                        <a:rPr lang="en-GB" sz="1400" dirty="0">
                          <a:latin typeface="Arial" panose="020B0604020202020204" pitchFamily="34" charset="0"/>
                          <a:cs typeface="Arial" panose="020B0604020202020204" pitchFamily="34" charset="0"/>
                        </a:rPr>
                        <a:t>Not having customer contact data (telephone numbers/email addresses)</a:t>
                      </a:r>
                    </a:p>
                    <a:p>
                      <a:pPr marL="0" indent="0">
                        <a:buNone/>
                      </a:pP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Leading on an initiative of data sharing between suppliers and gas networks to improve communication with customers.</a:t>
                      </a:r>
                    </a:p>
                  </a:txBody>
                  <a:tcPr/>
                </a:tc>
                <a:extLst>
                  <a:ext uri="{0D108BD9-81ED-4DB2-BD59-A6C34878D82A}">
                    <a16:rowId xmlns="" xmlns:a16="http://schemas.microsoft.com/office/drawing/2014/main" val="10001"/>
                  </a:ext>
                </a:extLst>
              </a:tr>
              <a:tr h="1209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Adapting the latest technology and new ways of engaging with customers and delivering a consistent level of service</a:t>
                      </a: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Drive to restore gas supplies by 18:00 using advances in technology to reduce interruption times</a:t>
                      </a:r>
                      <a:endParaRPr lang="en-GB" sz="1400" dirty="0">
                        <a:solidFill>
                          <a:schemeClr val="accent6"/>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1209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Increasing customer expectations brought about by improved offerings e.g. Argos/Amazon same day delivery</a:t>
                      </a: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Introducing faster compensation payment methods to put things right quickly on occasions when things go wrong</a:t>
                      </a:r>
                      <a:endParaRPr lang="en-GB" sz="1400" dirty="0">
                        <a:solidFill>
                          <a:schemeClr val="accent6"/>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76</a:t>
            </a:fld>
            <a:endParaRPr lang="en-GB"/>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5971"/>
          <a:stretch/>
        </p:blipFill>
        <p:spPr bwMode="auto">
          <a:xfrm>
            <a:off x="0" y="2204864"/>
            <a:ext cx="2102165" cy="225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6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Sarah Williams,</a:t>
            </a:r>
          </a:p>
          <a:p>
            <a:r>
              <a:rPr lang="en-GB" dirty="0"/>
              <a:t>Business Development Manager</a:t>
            </a:r>
          </a:p>
        </p:txBody>
      </p:sp>
      <p:sp>
        <p:nvSpPr>
          <p:cNvPr id="6" name="TextBox 5"/>
          <p:cNvSpPr txBox="1"/>
          <p:nvPr/>
        </p:nvSpPr>
        <p:spPr>
          <a:xfrm>
            <a:off x="1043608" y="2996952"/>
            <a:ext cx="70147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priorities </a:t>
            </a:r>
          </a:p>
        </p:txBody>
      </p:sp>
    </p:spTree>
    <p:extLst>
      <p:ext uri="{BB962C8B-B14F-4D97-AF65-F5344CB8AC3E}">
        <p14:creationId xmlns:p14="http://schemas.microsoft.com/office/powerpoint/2010/main" val="30660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Innovation – what you said</a:t>
            </a:r>
          </a:p>
        </p:txBody>
      </p:sp>
      <p:sp>
        <p:nvSpPr>
          <p:cNvPr id="4" name="Slide Number Placeholder 3"/>
          <p:cNvSpPr>
            <a:spLocks noGrp="1"/>
          </p:cNvSpPr>
          <p:nvPr>
            <p:ph type="sldNum" sz="quarter" idx="12"/>
          </p:nvPr>
        </p:nvSpPr>
        <p:spPr/>
        <p:txBody>
          <a:bodyPr/>
          <a:lstStyle/>
          <a:p>
            <a:fld id="{490165BC-DBA7-4530-8926-81165AFC8D69}" type="slidenum">
              <a:rPr lang="en-GB" smtClean="0"/>
              <a:t>78</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896111164"/>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3" descr="C:\Users\sarah.williams\Desktop\Strategic Projects\Project - MI Strategy\Look &amp; Feel\Designing-Futu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852936"/>
            <a:ext cx="192900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Innovation – what we did</a:t>
            </a:r>
          </a:p>
        </p:txBody>
      </p:sp>
      <p:sp>
        <p:nvSpPr>
          <p:cNvPr id="3" name="Content Placeholder 2"/>
          <p:cNvSpPr>
            <a:spLocks noGrp="1"/>
          </p:cNvSpPr>
          <p:nvPr>
            <p:ph idx="1"/>
          </p:nvPr>
        </p:nvSpPr>
        <p:spPr>
          <a:xfrm>
            <a:off x="457200" y="1268761"/>
            <a:ext cx="8229600" cy="2321250"/>
          </a:xfrm>
        </p:spPr>
        <p:txBody>
          <a:bodyPr>
            <a:normAutofit/>
          </a:bodyPr>
          <a:lstStyle/>
          <a:p>
            <a:r>
              <a:rPr lang="en-GB" sz="2000" dirty="0">
                <a:solidFill>
                  <a:schemeClr val="accent6"/>
                </a:solidFill>
              </a:rPr>
              <a:t>We invest innovative solutions that are </a:t>
            </a:r>
          </a:p>
          <a:p>
            <a:pPr lvl="1"/>
            <a:r>
              <a:rPr lang="en-GB" sz="1600" dirty="0">
                <a:solidFill>
                  <a:schemeClr val="accent6"/>
                </a:solidFill>
              </a:rPr>
              <a:t>cost-effective and reduce the time on the job</a:t>
            </a:r>
          </a:p>
          <a:p>
            <a:pPr lvl="1"/>
            <a:r>
              <a:rPr lang="en-GB" sz="1600" dirty="0">
                <a:solidFill>
                  <a:schemeClr val="accent6"/>
                </a:solidFill>
              </a:rPr>
              <a:t>easier and safer to use to ensure fewer injuries</a:t>
            </a:r>
          </a:p>
          <a:p>
            <a:pPr lvl="1"/>
            <a:endParaRPr lang="en-GB" sz="1600" dirty="0">
              <a:solidFill>
                <a:schemeClr val="accent6"/>
              </a:solidFill>
            </a:endParaRPr>
          </a:p>
          <a:p>
            <a:pPr marL="0" indent="0">
              <a:buNone/>
            </a:pPr>
            <a:r>
              <a:rPr lang="en-GB" sz="2000" dirty="0">
                <a:solidFill>
                  <a:schemeClr val="accent6"/>
                </a:solidFill>
              </a:rPr>
              <a:t>Two examples of our innovation include </a:t>
            </a:r>
          </a:p>
          <a:p>
            <a:pPr marL="0" indent="0">
              <a:buNone/>
            </a:pPr>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79</a:t>
            </a:fld>
            <a:endParaRPr lang="en-GB"/>
          </a:p>
        </p:txBody>
      </p:sp>
      <p:pic>
        <p:nvPicPr>
          <p:cNvPr id="2050" name="Picture 2" descr="C:\Users\sarah.williams\AppData\Local\Microsoft\Windows\Temporary Internet Files\Content.Outlook\5Q65VDO6\Hornet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26" r="32651"/>
          <a:stretch/>
        </p:blipFill>
        <p:spPr bwMode="auto">
          <a:xfrm>
            <a:off x="827584" y="4125740"/>
            <a:ext cx="1153683" cy="191254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483768" y="3140968"/>
            <a:ext cx="6264696" cy="2897314"/>
          </a:xfrm>
          <a:prstGeom prst="rect">
            <a:avLst/>
          </a:prstGeom>
        </p:spPr>
        <p:txBody>
          <a:bodyPr vert="horz" lIns="91440" tIns="45720" rIns="91440" bIns="45720" rtlCol="0">
            <a:normAutofit lnSpcReduction="10000"/>
          </a:bodyPr>
          <a:lstStyle>
            <a:lvl1pPr marL="179388" indent="-179388">
              <a:spcBef>
                <a:spcPct val="20000"/>
              </a:spcBef>
              <a:buClr>
                <a:schemeClr val="accent2"/>
              </a:buClr>
              <a:buFont typeface="Arial" panose="020B0604020202020204" pitchFamily="34" charset="0"/>
              <a:buChar char="•"/>
              <a:defRPr sz="2000">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indent="-228600">
              <a:spcBef>
                <a:spcPct val="20000"/>
              </a:spcBef>
              <a:buClr>
                <a:schemeClr val="accent2"/>
              </a:buClr>
              <a:buFont typeface="Arial" panose="020B0604020202020204" pitchFamily="34" charset="0"/>
              <a:buChar char="•"/>
              <a:defRPr sz="2000">
                <a:solidFill>
                  <a:schemeClr val="accent1"/>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Ductile Iron Window cutters </a:t>
            </a:r>
          </a:p>
          <a:p>
            <a:pPr lvl="1"/>
            <a:r>
              <a:rPr lang="en-GB" dirty="0"/>
              <a:t>These allow us to safely and efficiently cut ‘Ductile Iron’</a:t>
            </a:r>
          </a:p>
          <a:p>
            <a:pPr lvl="1"/>
            <a:r>
              <a:rPr lang="en-GB" dirty="0"/>
              <a:t>reducing cutting time by two-thirds </a:t>
            </a:r>
          </a:p>
          <a:p>
            <a:pPr lvl="1"/>
            <a:r>
              <a:rPr lang="en-GB" dirty="0"/>
              <a:t>Saving around 30 minutes per job</a:t>
            </a:r>
          </a:p>
          <a:p>
            <a:pPr lvl="1"/>
            <a:endParaRPr lang="en-GB" dirty="0"/>
          </a:p>
          <a:p>
            <a:r>
              <a:rPr lang="en-GB" dirty="0"/>
              <a:t>Hornet Rock Drills </a:t>
            </a:r>
          </a:p>
          <a:p>
            <a:pPr lvl="1"/>
            <a:r>
              <a:rPr lang="en-GB" dirty="0"/>
              <a:t>A rock drill on a frame that limits the vibration </a:t>
            </a:r>
          </a:p>
          <a:p>
            <a:pPr lvl="1"/>
            <a:r>
              <a:rPr lang="en-GB" dirty="0"/>
              <a:t>Compact, lightweight and easy to move</a:t>
            </a:r>
          </a:p>
          <a:p>
            <a:pPr lvl="1"/>
            <a:r>
              <a:rPr lang="en-GB" dirty="0"/>
              <a:t>Prevents uncontrollable jarring and potential back trauma, often seen with a hand-held pneumatic drill.   </a:t>
            </a:r>
          </a:p>
          <a:p>
            <a:pPr lvl="1"/>
            <a:endParaRPr lang="en-GB" dirty="0"/>
          </a:p>
          <a:p>
            <a:pPr lvl="1"/>
            <a:endParaRPr lang="en-GB" dirty="0"/>
          </a:p>
        </p:txBody>
      </p:sp>
      <p:pic>
        <p:nvPicPr>
          <p:cNvPr id="8" name="Picture 3" descr="C:\Users\sarah.williams\Desktop\Strategic Projects\Project - MI Strategy\Look &amp; Feel\Designing-Fu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340768"/>
            <a:ext cx="1929009"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4"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963690"/>
            <a:ext cx="12573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2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Westbourne</a:t>
            </a:r>
          </a:p>
        </p:txBody>
      </p:sp>
      <p:sp>
        <p:nvSpPr>
          <p:cNvPr id="3" name="Content Placeholder 2"/>
          <p:cNvSpPr>
            <a:spLocks noGrp="1"/>
          </p:cNvSpPr>
          <p:nvPr>
            <p:ph idx="1"/>
          </p:nvPr>
        </p:nvSpPr>
        <p:spPr/>
        <p:txBody>
          <a:bodyPr/>
          <a:lstStyle/>
          <a:p>
            <a:endParaRPr lang="en-GB" dirty="0"/>
          </a:p>
          <a:p>
            <a:endParaRPr lang="en-GB" dirty="0"/>
          </a:p>
          <a:p>
            <a:r>
              <a:rPr lang="en-GB" dirty="0">
                <a:solidFill>
                  <a:schemeClr val="accent6"/>
                </a:solidFill>
              </a:rPr>
              <a:t>Who we are</a:t>
            </a:r>
          </a:p>
          <a:p>
            <a:r>
              <a:rPr lang="en-GB" dirty="0">
                <a:solidFill>
                  <a:schemeClr val="accent6"/>
                </a:solidFill>
              </a:rPr>
              <a:t>Housekeeping</a:t>
            </a:r>
          </a:p>
          <a:p>
            <a:r>
              <a:rPr lang="en-GB" dirty="0">
                <a:solidFill>
                  <a:schemeClr val="accent6"/>
                </a:solidFill>
              </a:rPr>
              <a:t>Agenda</a:t>
            </a:r>
          </a:p>
        </p:txBody>
      </p:sp>
      <p:sp>
        <p:nvSpPr>
          <p:cNvPr id="4" name="Slide Number Placeholder 3"/>
          <p:cNvSpPr>
            <a:spLocks noGrp="1"/>
          </p:cNvSpPr>
          <p:nvPr>
            <p:ph type="sldNum" sz="quarter" idx="12"/>
          </p:nvPr>
        </p:nvSpPr>
        <p:spPr/>
        <p:txBody>
          <a:bodyPr/>
          <a:lstStyle/>
          <a:p>
            <a:fld id="{490165BC-DBA7-4530-8926-81165AFC8D69}" type="slidenum">
              <a:rPr lang="en-GB" smtClean="0"/>
              <a:t>8</a:t>
            </a:fld>
            <a:endParaRPr lang="en-GB"/>
          </a:p>
        </p:txBody>
      </p:sp>
    </p:spTree>
    <p:extLst>
      <p:ext uri="{BB962C8B-B14F-4D97-AF65-F5344CB8AC3E}">
        <p14:creationId xmlns:p14="http://schemas.microsoft.com/office/powerpoint/2010/main" val="29214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Innovation – what we did</a:t>
            </a:r>
          </a:p>
        </p:txBody>
      </p:sp>
      <p:sp>
        <p:nvSpPr>
          <p:cNvPr id="3" name="Content Placeholder 2"/>
          <p:cNvSpPr>
            <a:spLocks noGrp="1"/>
          </p:cNvSpPr>
          <p:nvPr>
            <p:ph idx="1"/>
          </p:nvPr>
        </p:nvSpPr>
        <p:spPr>
          <a:xfrm>
            <a:off x="155712" y="1340768"/>
            <a:ext cx="8229600" cy="2321250"/>
          </a:xfrm>
        </p:spPr>
        <p:txBody>
          <a:bodyPr>
            <a:normAutofit/>
          </a:bodyPr>
          <a:lstStyle/>
          <a:p>
            <a:r>
              <a:rPr lang="en-GB" sz="2000" b="1" dirty="0">
                <a:solidFill>
                  <a:schemeClr val="accent6"/>
                </a:solidFill>
              </a:rPr>
              <a:t>Partnership with Energy &amp; Utility Skills – for the first ever joint Workforce Renewal and Skills Strategy for the sector</a:t>
            </a:r>
          </a:p>
          <a:p>
            <a:pPr lvl="1"/>
            <a:r>
              <a:rPr lang="en-GB" sz="2000" dirty="0">
                <a:solidFill>
                  <a:schemeClr val="accent6"/>
                </a:solidFill>
              </a:rPr>
              <a:t>The Strategy takes the first steps towards making sure the UK’s energy and utilities sector retains a safe, skilled, resilient and sustainable workforce</a:t>
            </a:r>
          </a:p>
          <a:p>
            <a:pPr lvl="1"/>
            <a:endParaRPr lang="en-GB" sz="1600" dirty="0">
              <a:solidFill>
                <a:schemeClr val="accent6"/>
              </a:solidFill>
            </a:endParaRPr>
          </a:p>
          <a:p>
            <a:pPr marL="0" indent="0">
              <a:buNone/>
            </a:pPr>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80</a:t>
            </a:fld>
            <a:endParaRPr lang="en-GB"/>
          </a:p>
        </p:txBody>
      </p:sp>
      <p:sp>
        <p:nvSpPr>
          <p:cNvPr id="7" name="Content Placeholder 2"/>
          <p:cNvSpPr txBox="1">
            <a:spLocks/>
          </p:cNvSpPr>
          <p:nvPr/>
        </p:nvSpPr>
        <p:spPr>
          <a:xfrm>
            <a:off x="3059832" y="4149080"/>
            <a:ext cx="6264696" cy="2897314"/>
          </a:xfrm>
          <a:prstGeom prst="rect">
            <a:avLst/>
          </a:prstGeom>
        </p:spPr>
        <p:txBody>
          <a:bodyPr vert="horz" lIns="91440" tIns="45720" rIns="91440" bIns="45720" rtlCol="0">
            <a:normAutofit/>
          </a:bodyPr>
          <a:lstStyle>
            <a:lvl1pPr marL="179388" indent="-179388">
              <a:spcBef>
                <a:spcPct val="20000"/>
              </a:spcBef>
              <a:buClr>
                <a:schemeClr val="accent2"/>
              </a:buClr>
              <a:buFont typeface="Arial" panose="020B0604020202020204" pitchFamily="34" charset="0"/>
              <a:buChar char="•"/>
              <a:defRPr sz="2000">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indent="-228600">
              <a:spcBef>
                <a:spcPct val="20000"/>
              </a:spcBef>
              <a:buClr>
                <a:schemeClr val="accent2"/>
              </a:buClr>
              <a:buFont typeface="Arial" panose="020B0604020202020204" pitchFamily="34" charset="0"/>
              <a:buChar char="•"/>
              <a:defRPr sz="2000">
                <a:solidFill>
                  <a:schemeClr val="accent1"/>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Continued presence at the Low Carbon Network Innovation event – which provides us with an opportunity to explore the key learnings from electricity and gas network innovation project</a:t>
            </a:r>
          </a:p>
          <a:p>
            <a:pPr lvl="1"/>
            <a:endParaRPr lang="en-GB" dirty="0"/>
          </a:p>
        </p:txBody>
      </p:sp>
      <p:pic>
        <p:nvPicPr>
          <p:cNvPr id="8" name="Picture 3" descr="C:\Users\sarah.williams\Desktop\Strategic Projects\Project - MI Strategy\Look &amp; Feel\Designing-Fu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479" y="908720"/>
            <a:ext cx="1324018" cy="939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20" y="4616254"/>
            <a:ext cx="2952328" cy="102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979900"/>
            <a:ext cx="33909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88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Protecting the environment – what you said</a:t>
            </a:r>
          </a:p>
        </p:txBody>
      </p:sp>
      <p:sp>
        <p:nvSpPr>
          <p:cNvPr id="4" name="Slide Number Placeholder 3"/>
          <p:cNvSpPr>
            <a:spLocks noGrp="1"/>
          </p:cNvSpPr>
          <p:nvPr>
            <p:ph type="sldNum" sz="quarter" idx="12"/>
          </p:nvPr>
        </p:nvSpPr>
        <p:spPr/>
        <p:txBody>
          <a:bodyPr/>
          <a:lstStyle/>
          <a:p>
            <a:fld id="{490165BC-DBA7-4530-8926-81165AFC8D69}" type="slidenum">
              <a:rPr lang="en-GB" smtClean="0"/>
              <a:t>81</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84955072"/>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C:\Users\sarah.williams\Desktop\Strategic Projects\Project - MI Strategy\Look &amp; Feel\Sustainabil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780928"/>
            <a:ext cx="172595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Protecting the environment – what we did</a:t>
            </a:r>
          </a:p>
        </p:txBody>
      </p:sp>
      <p:sp>
        <p:nvSpPr>
          <p:cNvPr id="4" name="Slide Number Placeholder 3"/>
          <p:cNvSpPr>
            <a:spLocks noGrp="1"/>
          </p:cNvSpPr>
          <p:nvPr>
            <p:ph type="sldNum" sz="quarter" idx="12"/>
          </p:nvPr>
        </p:nvSpPr>
        <p:spPr/>
        <p:txBody>
          <a:bodyPr/>
          <a:lstStyle/>
          <a:p>
            <a:fld id="{490165BC-DBA7-4530-8926-81165AFC8D69}" type="slidenum">
              <a:rPr lang="en-GB" smtClean="0"/>
              <a:t>82</a:t>
            </a:fld>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995092673"/>
              </p:ext>
            </p:extLst>
          </p:nvPr>
        </p:nvGraphicFramePr>
        <p:xfrm>
          <a:off x="539552" y="1196752"/>
          <a:ext cx="7920880" cy="4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Users\sarah.williams\Desktop\Strategic Projects\Project - MI Strategy\Look &amp; Feel\Sustainabil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789040"/>
            <a:ext cx="172595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Smart metering – what you said</a:t>
            </a:r>
          </a:p>
        </p:txBody>
      </p:sp>
      <p:sp>
        <p:nvSpPr>
          <p:cNvPr id="4" name="Slide Number Placeholder 3"/>
          <p:cNvSpPr>
            <a:spLocks noGrp="1"/>
          </p:cNvSpPr>
          <p:nvPr>
            <p:ph type="sldNum" sz="quarter" idx="12"/>
          </p:nvPr>
        </p:nvSpPr>
        <p:spPr/>
        <p:txBody>
          <a:bodyPr/>
          <a:lstStyle/>
          <a:p>
            <a:fld id="{490165BC-DBA7-4530-8926-81165AFC8D69}" type="slidenum">
              <a:rPr lang="en-GB" smtClean="0"/>
              <a:t>83</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4009941275"/>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C:\Users\sarah.williams\Desktop\Strategic Projects\Project - MI Strategy\Look &amp; Feel\OutstandingServi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636912"/>
            <a:ext cx="1905341"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Smart metering – what we did </a:t>
            </a:r>
          </a:p>
        </p:txBody>
      </p:sp>
      <p:sp>
        <p:nvSpPr>
          <p:cNvPr id="4" name="Slide Number Placeholder 3"/>
          <p:cNvSpPr>
            <a:spLocks noGrp="1"/>
          </p:cNvSpPr>
          <p:nvPr>
            <p:ph type="sldNum" sz="quarter" idx="12"/>
          </p:nvPr>
        </p:nvSpPr>
        <p:spPr/>
        <p:txBody>
          <a:bodyPr/>
          <a:lstStyle/>
          <a:p>
            <a:fld id="{490165BC-DBA7-4530-8926-81165AFC8D69}" type="slidenum">
              <a:rPr lang="en-GB" smtClean="0"/>
              <a:t>84</a:t>
            </a:fld>
            <a:endParaRPr lang="en-GB"/>
          </a:p>
        </p:txBody>
      </p:sp>
      <p:graphicFrame>
        <p:nvGraphicFramePr>
          <p:cNvPr id="7" name="Content Placeholder 4"/>
          <p:cNvGraphicFramePr>
            <a:graphicFrameLocks/>
          </p:cNvGraphicFramePr>
          <p:nvPr>
            <p:extLst>
              <p:ext uri="{D42A27DB-BD31-4B8C-83A1-F6EECF244321}">
                <p14:modId xmlns:p14="http://schemas.microsoft.com/office/powerpoint/2010/main" val="1318831793"/>
              </p:ext>
            </p:extLst>
          </p:nvPr>
        </p:nvGraphicFramePr>
        <p:xfrm>
          <a:off x="611560" y="1700808"/>
          <a:ext cx="807524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2004f1f6-b623-4250-9727-6462c3a8231b@eurprd0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63" t="-1" r="5261" b="2575"/>
          <a:stretch/>
        </p:blipFill>
        <p:spPr bwMode="auto">
          <a:xfrm>
            <a:off x="3275856" y="1577081"/>
            <a:ext cx="2664296" cy="21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9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Theft of gas – what you said</a:t>
            </a:r>
          </a:p>
        </p:txBody>
      </p:sp>
      <p:sp>
        <p:nvSpPr>
          <p:cNvPr id="4" name="Slide Number Placeholder 3"/>
          <p:cNvSpPr>
            <a:spLocks noGrp="1"/>
          </p:cNvSpPr>
          <p:nvPr>
            <p:ph type="sldNum" sz="quarter" idx="12"/>
          </p:nvPr>
        </p:nvSpPr>
        <p:spPr/>
        <p:txBody>
          <a:bodyPr/>
          <a:lstStyle/>
          <a:p>
            <a:fld id="{490165BC-DBA7-4530-8926-81165AFC8D69}" type="slidenum">
              <a:rPr lang="en-GB" smtClean="0"/>
              <a:t>85</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293985339"/>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Users\sarah.williams\Desktop\Strategic Projects\Project - MI Strategy\Look &amp; Feel\ValueForMone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780928"/>
            <a:ext cx="1871658"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Theft of gas – what we did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4939012"/>
              </p:ext>
            </p:extLst>
          </p:nvPr>
        </p:nvGraphicFramePr>
        <p:xfrm>
          <a:off x="755576" y="1268760"/>
          <a:ext cx="7355160" cy="4341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86</a:t>
            </a:fld>
            <a:endParaRPr lang="en-GB"/>
          </a:p>
        </p:txBody>
      </p:sp>
      <p:pic>
        <p:nvPicPr>
          <p:cNvPr id="6" name="Picture 5" descr="C:\Users\sarah.williams\Desktop\Strategic Projects\Project - MI Strategy\Look &amp; Feel\ValueForMone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653136"/>
            <a:ext cx="1871658"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4916"/>
          </a:xfrm>
        </p:spPr>
        <p:txBody>
          <a:bodyPr>
            <a:noAutofit/>
          </a:bodyPr>
          <a:lstStyle/>
          <a:p>
            <a:r>
              <a:rPr lang="en-GB" sz="2800" dirty="0"/>
              <a:t>What should our 2017/18 priorities be?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9604795"/>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87</a:t>
            </a:fld>
            <a:endParaRPr lang="en-GB"/>
          </a:p>
        </p:txBody>
      </p:sp>
      <p:sp>
        <p:nvSpPr>
          <p:cNvPr id="6" name="TextBox 5"/>
          <p:cNvSpPr txBox="1"/>
          <p:nvPr/>
        </p:nvSpPr>
        <p:spPr>
          <a:xfrm>
            <a:off x="971600" y="6193358"/>
            <a:ext cx="4249881" cy="646331"/>
          </a:xfrm>
          <a:prstGeom prst="rect">
            <a:avLst/>
          </a:prstGeom>
          <a:noFill/>
        </p:spPr>
        <p:txBody>
          <a:bodyPr wrap="none" rtlCol="0">
            <a:spAutoFit/>
          </a:bodyPr>
          <a:lstStyle/>
          <a:p>
            <a:pPr lvl="0"/>
            <a:r>
              <a:rPr lang="en-GB" b="1" dirty="0">
                <a:solidFill>
                  <a:schemeClr val="bg1"/>
                </a:solidFill>
                <a:latin typeface="Arial" panose="020B0604020202020204" pitchFamily="34" charset="0"/>
                <a:cs typeface="Arial" panose="020B0604020202020204" pitchFamily="34" charset="0"/>
              </a:rPr>
              <a:t>1</a:t>
            </a:r>
            <a:r>
              <a:rPr lang="en-GB" dirty="0">
                <a:solidFill>
                  <a:schemeClr val="bg1"/>
                </a:solidFill>
                <a:latin typeface="Arial" panose="020B0604020202020204" pitchFamily="34" charset="0"/>
                <a:cs typeface="Arial" panose="020B0604020202020204" pitchFamily="34" charset="0"/>
              </a:rPr>
              <a:t> = Highest priority; </a:t>
            </a:r>
            <a:r>
              <a:rPr lang="en-GB" b="1" dirty="0">
                <a:solidFill>
                  <a:schemeClr val="bg1"/>
                </a:solidFill>
                <a:latin typeface="Arial" panose="020B0604020202020204" pitchFamily="34" charset="0"/>
                <a:cs typeface="Arial" panose="020B0604020202020204" pitchFamily="34" charset="0"/>
              </a:rPr>
              <a:t>12</a:t>
            </a:r>
            <a:r>
              <a:rPr lang="en-GB" dirty="0">
                <a:solidFill>
                  <a:schemeClr val="bg1"/>
                </a:solidFill>
                <a:latin typeface="Arial" panose="020B0604020202020204" pitchFamily="34" charset="0"/>
                <a:cs typeface="Arial" panose="020B0604020202020204" pitchFamily="34" charset="0"/>
              </a:rPr>
              <a:t> = Lowest priority</a:t>
            </a:r>
          </a:p>
          <a:p>
            <a:endParaRPr lang="en-GB" dirty="0">
              <a:solidFill>
                <a:schemeClr val="bg1"/>
              </a:solidFill>
            </a:endParaRPr>
          </a:p>
        </p:txBody>
      </p:sp>
      <p:sp>
        <p:nvSpPr>
          <p:cNvPr id="7" name="TextBox 6"/>
          <p:cNvSpPr txBox="1"/>
          <p:nvPr/>
        </p:nvSpPr>
        <p:spPr>
          <a:xfrm>
            <a:off x="539552" y="1242392"/>
            <a:ext cx="5673348" cy="369332"/>
          </a:xfrm>
          <a:prstGeom prst="rect">
            <a:avLst/>
          </a:prstGeom>
          <a:noFill/>
        </p:spPr>
        <p:txBody>
          <a:bodyPr wrap="none" rtlCol="0">
            <a:spAutoFit/>
          </a:bodyPr>
          <a:lstStyle/>
          <a:p>
            <a:r>
              <a:rPr lang="en-GB" dirty="0">
                <a:solidFill>
                  <a:schemeClr val="accent6"/>
                </a:solidFill>
                <a:latin typeface="Arial" panose="020B0604020202020204" pitchFamily="34" charset="0"/>
                <a:cs typeface="Arial" panose="020B0604020202020204" pitchFamily="34" charset="0"/>
              </a:rPr>
              <a:t>Over to you! Please rate the following in priority order</a:t>
            </a:r>
          </a:p>
        </p:txBody>
      </p:sp>
    </p:spTree>
    <p:extLst>
      <p:ext uri="{BB962C8B-B14F-4D97-AF65-F5344CB8AC3E}">
        <p14:creationId xmlns:p14="http://schemas.microsoft.com/office/powerpoint/2010/main" val="149918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46692"/>
            <a:ext cx="8594286" cy="594916"/>
          </a:xfrm>
        </p:spPr>
        <p:txBody>
          <a:bodyPr>
            <a:noAutofit/>
          </a:bodyPr>
          <a:lstStyle/>
          <a:p>
            <a:r>
              <a:rPr lang="en-GB" sz="2800" dirty="0"/>
              <a:t>Questions: priorities for next year </a:t>
            </a:r>
          </a:p>
        </p:txBody>
      </p:sp>
      <p:sp>
        <p:nvSpPr>
          <p:cNvPr id="3" name="Content Placeholder 2"/>
          <p:cNvSpPr>
            <a:spLocks noGrp="1"/>
          </p:cNvSpPr>
          <p:nvPr>
            <p:ph idx="1"/>
          </p:nvPr>
        </p:nvSpPr>
        <p:spPr>
          <a:xfrm>
            <a:off x="539552" y="4077072"/>
            <a:ext cx="8229600" cy="4857403"/>
          </a:xfrm>
        </p:spPr>
        <p:txBody>
          <a:bodyPr>
            <a:normAutofit/>
          </a:bodyPr>
          <a:lstStyle/>
          <a:p>
            <a:pPr marL="0" indent="0">
              <a:buNone/>
            </a:pPr>
            <a:r>
              <a:rPr lang="en-GB" sz="2400" dirty="0">
                <a:solidFill>
                  <a:schemeClr val="tx2"/>
                </a:solidFill>
              </a:rPr>
              <a:t/>
            </a:r>
            <a:br>
              <a:rPr lang="en-GB" sz="2400" dirty="0">
                <a:solidFill>
                  <a:schemeClr val="tx2"/>
                </a:solidFill>
              </a:rPr>
            </a:br>
            <a:r>
              <a:rPr lang="en-GB" sz="2400" dirty="0">
                <a:solidFill>
                  <a:schemeClr val="tx2"/>
                </a:solidFill>
              </a:rPr>
              <a:t/>
            </a:r>
            <a:br>
              <a:rPr lang="en-GB" sz="2400" dirty="0">
                <a:solidFill>
                  <a:schemeClr val="tx2"/>
                </a:solidFill>
              </a:rPr>
            </a:br>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88</a:t>
            </a:fld>
            <a:endParaRPr lang="en-GB"/>
          </a:p>
        </p:txBody>
      </p:sp>
      <p:sp>
        <p:nvSpPr>
          <p:cNvPr id="6" name="Oval Callout 5"/>
          <p:cNvSpPr/>
          <p:nvPr/>
        </p:nvSpPr>
        <p:spPr>
          <a:xfrm>
            <a:off x="5148064" y="1290550"/>
            <a:ext cx="2880320" cy="1664897"/>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Callout 6"/>
          <p:cNvSpPr/>
          <p:nvPr/>
        </p:nvSpPr>
        <p:spPr>
          <a:xfrm>
            <a:off x="690918" y="1196753"/>
            <a:ext cx="2902390" cy="204006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15104" y="1478119"/>
            <a:ext cx="2204768" cy="1477328"/>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What do you think of our proposed changes to the connections process?</a:t>
            </a:r>
            <a:endParaRPr lang="en-GB" dirty="0"/>
          </a:p>
        </p:txBody>
      </p:sp>
      <p:sp>
        <p:nvSpPr>
          <p:cNvPr id="9" name="Oval Callout 8"/>
          <p:cNvSpPr/>
          <p:nvPr/>
        </p:nvSpPr>
        <p:spPr>
          <a:xfrm>
            <a:off x="4955919" y="3645024"/>
            <a:ext cx="3460845" cy="1892707"/>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79862" y="3852713"/>
            <a:ext cx="2232248" cy="1477328"/>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Do you have any comments on our other priorities – which are the most important to you? </a:t>
            </a:r>
          </a:p>
        </p:txBody>
      </p:sp>
      <p:sp>
        <p:nvSpPr>
          <p:cNvPr id="12" name="TextBox 11"/>
          <p:cNvSpPr txBox="1"/>
          <p:nvPr/>
        </p:nvSpPr>
        <p:spPr>
          <a:xfrm>
            <a:off x="5511406" y="1489785"/>
            <a:ext cx="2397127" cy="1477328"/>
          </a:xfrm>
          <a:prstGeom prst="rect">
            <a:avLst/>
          </a:prstGeom>
          <a:noFill/>
        </p:spPr>
        <p:txBody>
          <a:bodyPr wrap="square" rtlCol="0">
            <a:spAutoFit/>
          </a:bodyPr>
          <a:lstStyle/>
          <a:p>
            <a:r>
              <a:rPr lang="en-GB" dirty="0">
                <a:solidFill>
                  <a:schemeClr val="accent6"/>
                </a:solidFill>
                <a:latin typeface="Arial" panose="020B0604020202020204" pitchFamily="34" charset="0"/>
                <a:cs typeface="Arial" panose="020B0604020202020204" pitchFamily="34" charset="0"/>
              </a:rPr>
              <a:t>Do you have any comments on our approach to customer service?</a:t>
            </a:r>
          </a:p>
          <a:p>
            <a:endParaRPr lang="en-GB" dirty="0">
              <a:solidFill>
                <a:schemeClr val="accent6"/>
              </a:solidFill>
              <a:latin typeface="Arial" panose="020B0604020202020204" pitchFamily="34" charset="0"/>
              <a:cs typeface="Arial" panose="020B0604020202020204" pitchFamily="34" charset="0"/>
            </a:endParaRPr>
          </a:p>
        </p:txBody>
      </p:sp>
      <p:sp>
        <p:nvSpPr>
          <p:cNvPr id="13" name="Oval Callout 12"/>
          <p:cNvSpPr/>
          <p:nvPr/>
        </p:nvSpPr>
        <p:spPr>
          <a:xfrm>
            <a:off x="841324" y="4014903"/>
            <a:ext cx="2952328" cy="1557897"/>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165360" y="4374465"/>
            <a:ext cx="2304256"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Is there anything missing?</a:t>
            </a:r>
          </a:p>
        </p:txBody>
      </p:sp>
    </p:spTree>
    <p:extLst>
      <p:ext uri="{BB962C8B-B14F-4D97-AF65-F5344CB8AC3E}">
        <p14:creationId xmlns:p14="http://schemas.microsoft.com/office/powerpoint/2010/main" val="106163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89</a:t>
            </a:fld>
            <a:endParaRPr lang="en-GB"/>
          </a:p>
        </p:txBody>
      </p:sp>
      <p:sp>
        <p:nvSpPr>
          <p:cNvPr id="7" name="TextBox 6"/>
          <p:cNvSpPr txBox="1"/>
          <p:nvPr/>
        </p:nvSpPr>
        <p:spPr>
          <a:xfrm>
            <a:off x="1229668" y="2996952"/>
            <a:ext cx="7014740"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Lunch</a:t>
            </a:r>
          </a:p>
        </p:txBody>
      </p:sp>
    </p:spTree>
    <p:extLst>
      <p:ext uri="{BB962C8B-B14F-4D97-AF65-F5344CB8AC3E}">
        <p14:creationId xmlns:p14="http://schemas.microsoft.com/office/powerpoint/2010/main" val="25952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Agenda</a:t>
            </a:r>
          </a:p>
        </p:txBody>
      </p:sp>
      <p:sp>
        <p:nvSpPr>
          <p:cNvPr id="4" name="Slide Number Placeholder 3"/>
          <p:cNvSpPr>
            <a:spLocks noGrp="1"/>
          </p:cNvSpPr>
          <p:nvPr>
            <p:ph type="sldNum" sz="quarter" idx="12"/>
          </p:nvPr>
        </p:nvSpPr>
        <p:spPr/>
        <p:txBody>
          <a:bodyPr/>
          <a:lstStyle/>
          <a:p>
            <a:fld id="{490165BC-DBA7-4530-8926-81165AFC8D69}" type="slidenum">
              <a:rPr lang="en-GB" smtClean="0"/>
              <a:t>9</a:t>
            </a:fld>
            <a:endParaRPr lang="en-GB" dirty="0"/>
          </a:p>
        </p:txBody>
      </p:sp>
      <p:pic>
        <p:nvPicPr>
          <p:cNvPr id="5" name="Picture 4"/>
          <p:cNvPicPr>
            <a:picLocks noChangeAspect="1"/>
          </p:cNvPicPr>
          <p:nvPr/>
        </p:nvPicPr>
        <p:blipFill>
          <a:blip r:embed="rId2"/>
          <a:stretch>
            <a:fillRect/>
          </a:stretch>
        </p:blipFill>
        <p:spPr>
          <a:xfrm>
            <a:off x="2555776" y="1268760"/>
            <a:ext cx="3816424" cy="4701392"/>
          </a:xfrm>
          <a:prstGeom prst="rect">
            <a:avLst/>
          </a:prstGeom>
        </p:spPr>
      </p:pic>
    </p:spTree>
    <p:extLst>
      <p:ext uri="{BB962C8B-B14F-4D97-AF65-F5344CB8AC3E}">
        <p14:creationId xmlns:p14="http://schemas.microsoft.com/office/powerpoint/2010/main" val="161171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90</a:t>
            </a:fld>
            <a:endParaRPr lang="en-GB"/>
          </a:p>
        </p:txBody>
      </p:sp>
      <p:sp>
        <p:nvSpPr>
          <p:cNvPr id="6" name="TextBox 5"/>
          <p:cNvSpPr txBox="1"/>
          <p:nvPr/>
        </p:nvSpPr>
        <p:spPr>
          <a:xfrm>
            <a:off x="1101143" y="2996952"/>
            <a:ext cx="7014740"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Q&amp;A sessions</a:t>
            </a:r>
          </a:p>
        </p:txBody>
      </p:sp>
    </p:spTree>
    <p:extLst>
      <p:ext uri="{BB962C8B-B14F-4D97-AF65-F5344CB8AC3E}">
        <p14:creationId xmlns:p14="http://schemas.microsoft.com/office/powerpoint/2010/main" val="10947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Q&amp;A sessions – options</a:t>
            </a:r>
          </a:p>
        </p:txBody>
      </p:sp>
      <p:sp>
        <p:nvSpPr>
          <p:cNvPr id="3" name="Content Placeholder 2"/>
          <p:cNvSpPr>
            <a:spLocks noGrp="1"/>
          </p:cNvSpPr>
          <p:nvPr>
            <p:ph idx="1"/>
          </p:nvPr>
        </p:nvSpPr>
        <p:spPr/>
        <p:txBody>
          <a:bodyPr/>
          <a:lstStyle/>
          <a:p>
            <a:pPr marL="0" indent="0" algn="ctr">
              <a:buNone/>
            </a:pPr>
            <a:endParaRPr lang="en-GB" dirty="0">
              <a:solidFill>
                <a:schemeClr val="tx2"/>
              </a:solidFill>
            </a:endParaRPr>
          </a:p>
          <a:p>
            <a:pPr algn="ctr"/>
            <a:endParaRPr lang="en-GB" dirty="0">
              <a:solidFill>
                <a:schemeClr val="tx2"/>
              </a:solidFill>
            </a:endParaRPr>
          </a:p>
          <a:p>
            <a:pPr algn="ctr"/>
            <a:r>
              <a:rPr lang="en-GB" dirty="0">
                <a:solidFill>
                  <a:schemeClr val="tx2"/>
                </a:solidFill>
              </a:rPr>
              <a:t>Social obligations </a:t>
            </a:r>
          </a:p>
          <a:p>
            <a:pPr marL="0" indent="0" algn="ctr">
              <a:buNone/>
            </a:pPr>
            <a:r>
              <a:rPr lang="en-GB" dirty="0">
                <a:solidFill>
                  <a:schemeClr val="tx2"/>
                </a:solidFill>
              </a:rPr>
              <a:t>or</a:t>
            </a:r>
          </a:p>
          <a:p>
            <a:pPr algn="ctr"/>
            <a:r>
              <a:rPr lang="en-GB" dirty="0">
                <a:solidFill>
                  <a:schemeClr val="tx2"/>
                </a:solidFill>
              </a:rPr>
              <a:t>Future of energy</a:t>
            </a:r>
          </a:p>
        </p:txBody>
      </p:sp>
      <p:sp>
        <p:nvSpPr>
          <p:cNvPr id="4" name="Slide Number Placeholder 3"/>
          <p:cNvSpPr>
            <a:spLocks noGrp="1"/>
          </p:cNvSpPr>
          <p:nvPr>
            <p:ph type="sldNum" sz="quarter" idx="12"/>
          </p:nvPr>
        </p:nvSpPr>
        <p:spPr/>
        <p:txBody>
          <a:bodyPr/>
          <a:lstStyle/>
          <a:p>
            <a:fld id="{490165BC-DBA7-4530-8926-81165AFC8D69}" type="slidenum">
              <a:rPr lang="en-GB" smtClean="0"/>
              <a:t>91</a:t>
            </a:fld>
            <a:endParaRPr lang="en-GB" dirty="0"/>
          </a:p>
        </p:txBody>
      </p:sp>
    </p:spTree>
    <p:extLst>
      <p:ext uri="{BB962C8B-B14F-4D97-AF65-F5344CB8AC3E}">
        <p14:creationId xmlns:p14="http://schemas.microsoft.com/office/powerpoint/2010/main" val="424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9E9A83946C2146AC47AA6386A7F1D1" ma:contentTypeVersion="4" ma:contentTypeDescription="Create a new document." ma:contentTypeScope="" ma:versionID="afbb832e3595497e76f10b86561ce519">
  <xsd:schema xmlns:xsd="http://www.w3.org/2001/XMLSchema" xmlns:xs="http://www.w3.org/2001/XMLSchema" xmlns:p="http://schemas.microsoft.com/office/2006/metadata/properties" xmlns:ns2="661f9239-d944-4060-bec9-122b5cdb9002" targetNamespace="http://schemas.microsoft.com/office/2006/metadata/properties" ma:root="true" ma:fieldsID="2eb355b6ab6f0f96749635bf45f87032" ns2:_="">
    <xsd:import namespace="661f9239-d944-4060-bec9-122b5cdb900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f9239-d944-4060-bec9-122b5cdb90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4F434-F233-49E5-9DB4-7514B1B8A65A}">
  <ds:schemaRefs>
    <ds:schemaRef ds:uri="http://schemas.microsoft.com/sharepoint/v3/contenttype/forms"/>
  </ds:schemaRefs>
</ds:datastoreItem>
</file>

<file path=customXml/itemProps2.xml><?xml version="1.0" encoding="utf-8"?>
<ds:datastoreItem xmlns:ds="http://schemas.openxmlformats.org/officeDocument/2006/customXml" ds:itemID="{95BDDDF1-165B-4F04-B7FF-989A6F841B2B}">
  <ds:schemaRefs>
    <ds:schemaRef ds:uri="http://www.w3.org/XML/1998/namespace"/>
    <ds:schemaRef ds:uri="661f9239-d944-4060-bec9-122b5cdb9002"/>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A14928E9-B560-4184-B1D8-ECAE35792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f9239-d944-4060-bec9-122b5cdb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3672</TotalTime>
  <Words>4978</Words>
  <Application>Microsoft Office PowerPoint</Application>
  <PresentationFormat>On-screen Show (4:3)</PresentationFormat>
  <Paragraphs>914</Paragraphs>
  <Slides>91</Slides>
  <Notes>12</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Annual Stakeholder Workshop</vt:lpstr>
      <vt:lpstr>PowerPoint Presentation</vt:lpstr>
      <vt:lpstr>Wales &amp; West Utilities </vt:lpstr>
      <vt:lpstr>PowerPoint Presentation</vt:lpstr>
      <vt:lpstr>Business performance update – outputs 2016/17</vt:lpstr>
      <vt:lpstr>Our portion of the customer bill</vt:lpstr>
      <vt:lpstr>Purpose of today </vt:lpstr>
      <vt:lpstr>Westbourne</vt:lpstr>
      <vt:lpstr>Agenda</vt:lpstr>
      <vt:lpstr>PowerPoint Presentation</vt:lpstr>
      <vt:lpstr>PowerPoint Presentation</vt:lpstr>
      <vt:lpstr>Carbon monoxide – what you said </vt:lpstr>
      <vt:lpstr>Carbon monoxide – what we did </vt:lpstr>
      <vt:lpstr>Revised CO strategy </vt:lpstr>
      <vt:lpstr>School CO safety competition  </vt:lpstr>
      <vt:lpstr>Crack the COde &amp; the COdebreakers </vt:lpstr>
      <vt:lpstr>New partnerships </vt:lpstr>
      <vt:lpstr>Events </vt:lpstr>
      <vt:lpstr>Political influencers</vt:lpstr>
      <vt:lpstr>Carbon monoxide – what we have planned </vt:lpstr>
      <vt:lpstr>PowerPoint Presentation</vt:lpstr>
      <vt:lpstr>Vulnerable customer support – what you said </vt:lpstr>
      <vt:lpstr>Vulnerable customer support – what we did </vt:lpstr>
      <vt:lpstr>Stronger Together conference</vt:lpstr>
      <vt:lpstr>Stronger Together conference continued</vt:lpstr>
      <vt:lpstr>Priority customer training</vt:lpstr>
      <vt:lpstr>BS18477 inclusive service provision</vt:lpstr>
      <vt:lpstr>Priority Service Register referrals</vt:lpstr>
      <vt:lpstr>Vulnerable customer support – what we have planned </vt:lpstr>
      <vt:lpstr>Vulnerable customer support – what we have planned </vt:lpstr>
      <vt:lpstr>PowerPoint Presentation</vt:lpstr>
      <vt:lpstr>Background</vt:lpstr>
      <vt:lpstr>Supporting the fuel poor – what you said</vt:lpstr>
      <vt:lpstr>Warm Home Assistance scheme</vt:lpstr>
      <vt:lpstr>Warm Home Assistance v ECO2T</vt:lpstr>
      <vt:lpstr>Current active collaboration</vt:lpstr>
      <vt:lpstr>Fuel poor hubs</vt:lpstr>
      <vt:lpstr>Communication</vt:lpstr>
      <vt:lpstr>Supporting the fuel poor – what we plan to do next</vt:lpstr>
      <vt:lpstr>Questions: Social obligations</vt:lpstr>
      <vt:lpstr>PowerPoint Presentation</vt:lpstr>
      <vt:lpstr>Background</vt:lpstr>
      <vt:lpstr>Major incident planning – what you said </vt:lpstr>
      <vt:lpstr>Planning – what we did</vt:lpstr>
      <vt:lpstr>Communicating…</vt:lpstr>
      <vt:lpstr>Vulnerable customers </vt:lpstr>
      <vt:lpstr>Customer self-isolation and restoration</vt:lpstr>
      <vt:lpstr>Major incident exercise</vt:lpstr>
      <vt:lpstr>Sharing best practice</vt:lpstr>
      <vt:lpstr>Moving forward</vt:lpstr>
      <vt:lpstr>Questions: Major incident planning </vt:lpstr>
      <vt:lpstr>PowerPoint Presentation</vt:lpstr>
      <vt:lpstr>PowerPoint Presentation</vt:lpstr>
      <vt:lpstr>Background </vt:lpstr>
      <vt:lpstr>Development of energy networks</vt:lpstr>
      <vt:lpstr>Energy network – last 5 years</vt:lpstr>
      <vt:lpstr>Green gas – last 3 years – biomethane </vt:lpstr>
      <vt:lpstr>Keeping the lights on</vt:lpstr>
      <vt:lpstr>Lower carbon future &amp; Meeting future demand – what you said</vt:lpstr>
      <vt:lpstr>Lower carbon future &amp; Meeting future demand – what we did</vt:lpstr>
      <vt:lpstr>Alternative gas workshop continued </vt:lpstr>
      <vt:lpstr>Events and communications </vt:lpstr>
      <vt:lpstr>Events and communications </vt:lpstr>
      <vt:lpstr>PowerPoint Presentation</vt:lpstr>
      <vt:lpstr>Questions: Lower carbon future &amp; Meeting future demand</vt:lpstr>
      <vt:lpstr>PowerPoint Presentation</vt:lpstr>
      <vt:lpstr>2016/17 priorities</vt:lpstr>
      <vt:lpstr>PowerPoint Presentation</vt:lpstr>
      <vt:lpstr>Connections business</vt:lpstr>
      <vt:lpstr>Typical connections workloads</vt:lpstr>
      <vt:lpstr>The Gas (standards of Performance) Regulations 2005</vt:lpstr>
      <vt:lpstr>Our proposed changes</vt:lpstr>
      <vt:lpstr>PowerPoint Presentation</vt:lpstr>
      <vt:lpstr>Our customer service achievements</vt:lpstr>
      <vt:lpstr>Customer satisfaction – how we compare</vt:lpstr>
      <vt:lpstr>Customer satisfaction – our challenges</vt:lpstr>
      <vt:lpstr>PowerPoint Presentation</vt:lpstr>
      <vt:lpstr>Innovation – what you said</vt:lpstr>
      <vt:lpstr>Innovation – what we did</vt:lpstr>
      <vt:lpstr>Innovation – what we did</vt:lpstr>
      <vt:lpstr>Protecting the environment – what you said</vt:lpstr>
      <vt:lpstr>Protecting the environment – what we did</vt:lpstr>
      <vt:lpstr>Smart metering – what you said</vt:lpstr>
      <vt:lpstr>Smart metering – what we did </vt:lpstr>
      <vt:lpstr>Theft of gas – what you said</vt:lpstr>
      <vt:lpstr>Theft of gas – what we did</vt:lpstr>
      <vt:lpstr>What should our 2017/18 priorities be?</vt:lpstr>
      <vt:lpstr>Questions: priorities for next year </vt:lpstr>
      <vt:lpstr>PowerPoint Presentation</vt:lpstr>
      <vt:lpstr>PowerPoint Presentation</vt:lpstr>
      <vt:lpstr>Q&amp;A sessions –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Thompson</dc:creator>
  <cp:lastModifiedBy>Lee Jefferies</cp:lastModifiedBy>
  <cp:revision>344</cp:revision>
  <cp:lastPrinted>2017-05-05T15:43:50Z</cp:lastPrinted>
  <dcterms:created xsi:type="dcterms:W3CDTF">2014-10-27T13:24:26Z</dcterms:created>
  <dcterms:modified xsi:type="dcterms:W3CDTF">2017-05-10T07:30:10Z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0x010100119E9A83946C2146AC47AA6386A7F1D1</vt:lpwstr>
  </property>
</Properties>
</file>